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customXml/itemProps1.xml" ContentType="application/vnd.openxmlformats-officedocument.customXmlProperties+xml"/>
  <Default Extension="rels" ContentType="application/vnd.openxmlformats-package.relationships+xml"/>
  <Override PartName="/ppt/slides/slide5.xml" ContentType="application/vnd.openxmlformats-officedocument.presentationml.slide+xml"/>
  <Override PartName="/ppt/slides/slide10.xml" ContentType="application/vnd.openxmlformats-officedocument.presentationml.slide+xml"/>
  <Default Extension="jpeg" ContentType="image/jpeg"/>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docProps/custom.xml" ContentType="application/vnd.openxmlformats-officedocument.custom-properties+xml"/>
  <Override PartName="/ppt/slides/slide15.xml" ContentType="application/vnd.openxmlformats-officedocument.presentationml.slide+xml"/>
  <Override PartName="/customXml/itemProps2.xml" ContentType="application/vnd.openxmlformats-officedocument.customXmlProperties+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customXml/itemProps3.xml" ContentType="application/vnd.openxmlformats-officedocument.customXmlProperties+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notesSlides/notesSlide8.xml" ContentType="application/vnd.openxmlformats-officedocument.presentationml.notesSlide+xml"/>
  <Override PartName="/ppt/slides/slide4.xml" ContentType="application/vnd.openxmlformats-officedocument.presentationml.slide+xml"/>
  <Override PartName="/ppt/slides/slide29.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72" r:id="rId4"/>
  </p:sldMasterIdLst>
  <p:notesMasterIdLst>
    <p:notesMasterId r:id="rId35"/>
  </p:notesMasterIdLst>
  <p:handoutMasterIdLst>
    <p:handoutMasterId r:id="rId36"/>
  </p:handoutMasterIdLst>
  <p:sldIdLst>
    <p:sldId id="256" r:id="rId5"/>
    <p:sldId id="271" r:id="rId6"/>
    <p:sldId id="257" r:id="rId7"/>
    <p:sldId id="259" r:id="rId8"/>
    <p:sldId id="362" r:id="rId9"/>
    <p:sldId id="263" r:id="rId10"/>
    <p:sldId id="264" r:id="rId11"/>
    <p:sldId id="273" r:id="rId12"/>
    <p:sldId id="266" r:id="rId13"/>
    <p:sldId id="277" r:id="rId14"/>
    <p:sldId id="369" r:id="rId15"/>
    <p:sldId id="287" r:id="rId16"/>
    <p:sldId id="281" r:id="rId17"/>
    <p:sldId id="270" r:id="rId18"/>
    <p:sldId id="285" r:id="rId19"/>
    <p:sldId id="323" r:id="rId20"/>
    <p:sldId id="324" r:id="rId21"/>
    <p:sldId id="372" r:id="rId22"/>
    <p:sldId id="282" r:id="rId23"/>
    <p:sldId id="380" r:id="rId24"/>
    <p:sldId id="328" r:id="rId25"/>
    <p:sldId id="361" r:id="rId26"/>
    <p:sldId id="344" r:id="rId27"/>
    <p:sldId id="352" r:id="rId28"/>
    <p:sldId id="342" r:id="rId29"/>
    <p:sldId id="354" r:id="rId30"/>
    <p:sldId id="377" r:id="rId31"/>
    <p:sldId id="355" r:id="rId32"/>
    <p:sldId id="334" r:id="rId33"/>
    <p:sldId id="319" r:id="rId34"/>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3300"/>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84874" autoAdjust="0"/>
  </p:normalViewPr>
  <p:slideViewPr>
    <p:cSldViewPr>
      <p:cViewPr varScale="1">
        <p:scale>
          <a:sx n="102" d="100"/>
          <a:sy n="102" d="100"/>
        </p:scale>
        <p:origin x="-1072" y="-1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3222" y="-96"/>
      </p:cViewPr>
      <p:guideLst>
        <p:guide orient="horz" pos="2952"/>
        <p:guide pos="2232"/>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5"/>
            <a:ext cx="3071502" cy="468951"/>
          </a:xfrm>
          <a:prstGeom prst="rect">
            <a:avLst/>
          </a:prstGeom>
        </p:spPr>
        <p:txBody>
          <a:bodyPr vert="horz" lIns="92287" tIns="46144" rIns="92287" bIns="46144" rtlCol="0"/>
          <a:lstStyle>
            <a:lvl1pPr algn="l">
              <a:defRPr sz="1200"/>
            </a:lvl1pPr>
          </a:lstStyle>
          <a:p>
            <a:endParaRPr lang="en-US"/>
          </a:p>
        </p:txBody>
      </p:sp>
      <p:sp>
        <p:nvSpPr>
          <p:cNvPr id="3" name="Date Placeholder 2"/>
          <p:cNvSpPr>
            <a:spLocks noGrp="1"/>
          </p:cNvSpPr>
          <p:nvPr>
            <p:ph type="dt" sz="quarter" idx="1"/>
          </p:nvPr>
        </p:nvSpPr>
        <p:spPr>
          <a:xfrm>
            <a:off x="4013497" y="5"/>
            <a:ext cx="3071502" cy="468951"/>
          </a:xfrm>
          <a:prstGeom prst="rect">
            <a:avLst/>
          </a:prstGeom>
        </p:spPr>
        <p:txBody>
          <a:bodyPr vert="horz" lIns="92287" tIns="46144" rIns="92287" bIns="46144" rtlCol="0"/>
          <a:lstStyle>
            <a:lvl1pPr algn="r">
              <a:defRPr sz="1200"/>
            </a:lvl1pPr>
          </a:lstStyle>
          <a:p>
            <a:fld id="{9532F889-A48F-499A-B08B-47A3EDDDB774}" type="datetimeFigureOut">
              <a:rPr lang="en-US" smtClean="0"/>
              <a:pPr/>
              <a:t>10/15/13</a:t>
            </a:fld>
            <a:endParaRPr lang="en-US"/>
          </a:p>
        </p:txBody>
      </p:sp>
      <p:sp>
        <p:nvSpPr>
          <p:cNvPr id="4" name="Footer Placeholder 3"/>
          <p:cNvSpPr>
            <a:spLocks noGrp="1"/>
          </p:cNvSpPr>
          <p:nvPr>
            <p:ph type="ftr" sz="quarter" idx="2"/>
          </p:nvPr>
        </p:nvSpPr>
        <p:spPr>
          <a:xfrm>
            <a:off x="1" y="8902054"/>
            <a:ext cx="3071502" cy="468951"/>
          </a:xfrm>
          <a:prstGeom prst="rect">
            <a:avLst/>
          </a:prstGeom>
        </p:spPr>
        <p:txBody>
          <a:bodyPr vert="horz" lIns="92287" tIns="46144" rIns="92287" bIns="46144" rtlCol="0" anchor="b"/>
          <a:lstStyle>
            <a:lvl1pPr algn="l">
              <a:defRPr sz="1200"/>
            </a:lvl1pPr>
          </a:lstStyle>
          <a:p>
            <a:endParaRPr lang="en-US"/>
          </a:p>
        </p:txBody>
      </p:sp>
      <p:sp>
        <p:nvSpPr>
          <p:cNvPr id="5" name="Slide Number Placeholder 4"/>
          <p:cNvSpPr>
            <a:spLocks noGrp="1"/>
          </p:cNvSpPr>
          <p:nvPr>
            <p:ph type="sldNum" sz="quarter" idx="3"/>
          </p:nvPr>
        </p:nvSpPr>
        <p:spPr>
          <a:xfrm>
            <a:off x="4013497" y="8902054"/>
            <a:ext cx="3071502" cy="468951"/>
          </a:xfrm>
          <a:prstGeom prst="rect">
            <a:avLst/>
          </a:prstGeom>
        </p:spPr>
        <p:txBody>
          <a:bodyPr vert="horz" lIns="92287" tIns="46144" rIns="92287" bIns="46144" rtlCol="0" anchor="b"/>
          <a:lstStyle>
            <a:lvl1pPr algn="r">
              <a:defRPr sz="1200"/>
            </a:lvl1pPr>
          </a:lstStyle>
          <a:p>
            <a:fld id="{745A8086-D262-412C-9502-7F4C833B932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98283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1" tIns="47021" rIns="94041" bIns="47021" rtlCol="0"/>
          <a:lstStyle>
            <a:lvl1pPr algn="l">
              <a:defRPr sz="1200"/>
            </a:lvl1pPr>
          </a:lstStyle>
          <a:p>
            <a:endParaRPr lang="en-US"/>
          </a:p>
        </p:txBody>
      </p:sp>
      <p:sp>
        <p:nvSpPr>
          <p:cNvPr id="3" name="Date Placeholder 2"/>
          <p:cNvSpPr>
            <a:spLocks noGrp="1"/>
          </p:cNvSpPr>
          <p:nvPr>
            <p:ph type="dt" idx="1"/>
          </p:nvPr>
        </p:nvSpPr>
        <p:spPr>
          <a:xfrm>
            <a:off x="4014100" y="0"/>
            <a:ext cx="3070860" cy="468630"/>
          </a:xfrm>
          <a:prstGeom prst="rect">
            <a:avLst/>
          </a:prstGeom>
        </p:spPr>
        <p:txBody>
          <a:bodyPr vert="horz" lIns="94041" tIns="47021" rIns="94041" bIns="47021" rtlCol="0"/>
          <a:lstStyle>
            <a:lvl1pPr algn="r">
              <a:defRPr sz="1200"/>
            </a:lvl1pPr>
          </a:lstStyle>
          <a:p>
            <a:fld id="{8F78E8C5-916F-4DFC-8E8E-47298A287D7D}" type="datetimeFigureOut">
              <a:rPr lang="en-US" smtClean="0"/>
              <a:pPr/>
              <a:t>10/15/13</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1" tIns="47021" rIns="94041" bIns="47021" rtlCol="0" anchor="ctr"/>
          <a:lstStyle/>
          <a:p>
            <a:endParaRPr lang="en-US"/>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1" tIns="47021" rIns="94041" bIns="4702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70860" cy="468630"/>
          </a:xfrm>
          <a:prstGeom prst="rect">
            <a:avLst/>
          </a:prstGeom>
        </p:spPr>
        <p:txBody>
          <a:bodyPr vert="horz" lIns="94041" tIns="47021" rIns="94041" bIns="47021"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1" tIns="47021" rIns="94041" bIns="47021" rtlCol="0" anchor="b"/>
          <a:lstStyle>
            <a:lvl1pPr algn="r">
              <a:defRPr sz="1200"/>
            </a:lvl1pPr>
          </a:lstStyle>
          <a:p>
            <a:fld id="{E5E4AAA1-5DA4-485F-AAB2-8A61C702906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28986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F1928D7-110E-4BA1-8976-43B2384E72F9}" type="slidenum">
              <a:rPr lang="en-US" smtClean="0"/>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39918276"/>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Bertrand Russell once gave a public lecture on astronomy. He described how the earth orbits around the sun and how the sun, in turn, orbits around the center of a vast collection of stars called our galaxy. At the end of the lecture, a little old lady at the back of the room got up and said: "What you have told us is rubbish. The world is really a flat plate supported on the back of a giant turtle." The scientist gave a superior smile before replying, "What is the turtle standing on?" "You're very clever, young man, very clever," said the old lady. "But it's turtles all the way down!"</a:t>
            </a:r>
          </a:p>
          <a:p>
            <a:endParaRPr lang="en-US" dirty="0" smtClean="0"/>
          </a:p>
          <a:p>
            <a:pPr defTabSz="940409">
              <a:defRPr/>
            </a:pPr>
            <a:r>
              <a:rPr lang="en-US" dirty="0" smtClean="0"/>
              <a:t>"Turtles all the way down" became a fun way to express the infinite regress problem in cosmology posed by the "unmoved mover" paradox. </a:t>
            </a:r>
          </a:p>
          <a:p>
            <a:pPr defTabSz="940409">
              <a:defRPr/>
            </a:pPr>
            <a:endParaRPr lang="en-US" dirty="0" smtClean="0"/>
          </a:p>
          <a:p>
            <a:pPr defTabSz="940409">
              <a:defRPr/>
            </a:pPr>
            <a:r>
              <a:rPr lang="en-US" dirty="0" smtClean="0"/>
              <a:t>(The phrase was popularized by Stephen Hawking in 1988. The "turtle" metaphor in the anecdote represents a popular notion of a "primitive cosmological myth", namely the flat earth supported on the back of a World Turtle.)</a:t>
            </a:r>
          </a:p>
        </p:txBody>
      </p:sp>
      <p:sp>
        <p:nvSpPr>
          <p:cNvPr id="4" name="Slide Number Placeholder 3"/>
          <p:cNvSpPr>
            <a:spLocks noGrp="1"/>
          </p:cNvSpPr>
          <p:nvPr>
            <p:ph type="sldNum" sz="quarter" idx="10"/>
          </p:nvPr>
        </p:nvSpPr>
        <p:spPr/>
        <p:txBody>
          <a:bodyPr/>
          <a:lstStyle/>
          <a:p>
            <a:fld id="{EF1928D7-110E-4BA1-8976-43B2384E72F9}"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77162519"/>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Research = a systematic investigation, including research development, testing, and evaluation, designed to develop or contribute to generalizable knowledge</a:t>
            </a:r>
          </a:p>
          <a:p>
            <a:endParaRPr lang="en-US" dirty="0"/>
          </a:p>
        </p:txBody>
      </p:sp>
      <p:sp>
        <p:nvSpPr>
          <p:cNvPr id="4" name="Slide Number Placeholder 3"/>
          <p:cNvSpPr>
            <a:spLocks noGrp="1"/>
          </p:cNvSpPr>
          <p:nvPr>
            <p:ph type="sldNum" sz="quarter" idx="10"/>
          </p:nvPr>
        </p:nvSpPr>
        <p:spPr/>
        <p:txBody>
          <a:bodyPr/>
          <a:lstStyle/>
          <a:p>
            <a:fld id="{E5E4AAA1-5DA4-485F-AAB2-8A61C702906B}" type="slidenum">
              <a:rPr lang="en-US" smtClean="0"/>
              <a:pPr/>
              <a:t>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55721366"/>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409">
              <a:defRPr/>
            </a:pPr>
            <a:r>
              <a:rPr lang="en-US" dirty="0" smtClean="0"/>
              <a:t>See the Rule’s discussion of unencrypted email</a:t>
            </a:r>
          </a:p>
          <a:p>
            <a:endParaRPr lang="en-US" dirty="0"/>
          </a:p>
        </p:txBody>
      </p:sp>
      <p:sp>
        <p:nvSpPr>
          <p:cNvPr id="4" name="Slide Number Placeholder 3"/>
          <p:cNvSpPr>
            <a:spLocks noGrp="1"/>
          </p:cNvSpPr>
          <p:nvPr>
            <p:ph type="sldNum" sz="quarter" idx="10"/>
          </p:nvPr>
        </p:nvSpPr>
        <p:spPr/>
        <p:txBody>
          <a:bodyPr/>
          <a:lstStyle/>
          <a:p>
            <a:fld id="{EF1928D7-110E-4BA1-8976-43B2384E72F9}" type="slidenum">
              <a:rPr lang="en-US" smtClean="0"/>
              <a:pPr/>
              <a:t>16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00552060"/>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0343">
              <a:defRPr/>
            </a:pPr>
            <a:endParaRPr lang="en-US" dirty="0" smtClean="0"/>
          </a:p>
        </p:txBody>
      </p:sp>
      <p:sp>
        <p:nvSpPr>
          <p:cNvPr id="4" name="Slide Number Placeholder 3"/>
          <p:cNvSpPr>
            <a:spLocks noGrp="1"/>
          </p:cNvSpPr>
          <p:nvPr>
            <p:ph type="sldNum" sz="quarter" idx="10"/>
          </p:nvPr>
        </p:nvSpPr>
        <p:spPr/>
        <p:txBody>
          <a:bodyPr/>
          <a:lstStyle/>
          <a:p>
            <a:fld id="{FCBD88F4-9C4A-4A1E-A60F-27AF1E11AB7C}" type="slidenum">
              <a:rPr lang="en-US" smtClean="0"/>
              <a:pPr/>
              <a:t>19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BD88F4-9C4A-4A1E-A60F-27AF1E11AB7C}" type="slidenum">
              <a:rPr lang="en-US" smtClean="0"/>
              <a:pPr/>
              <a:t>21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E4AAA1-5DA4-485F-AAB2-8A61C702906B}" type="slidenum">
              <a:rPr lang="en-US" smtClean="0"/>
              <a:pPr/>
              <a:t>29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30546010"/>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8621">
              <a:defRPr/>
            </a:pPr>
            <a:endParaRPr lang="en-US" dirty="0" smtClean="0"/>
          </a:p>
        </p:txBody>
      </p:sp>
      <p:sp>
        <p:nvSpPr>
          <p:cNvPr id="4" name="Slide Number Placeholder 3"/>
          <p:cNvSpPr>
            <a:spLocks noGrp="1"/>
          </p:cNvSpPr>
          <p:nvPr>
            <p:ph type="sldNum" sz="quarter" idx="10"/>
          </p:nvPr>
        </p:nvSpPr>
        <p:spPr/>
        <p:txBody>
          <a:bodyPr/>
          <a:lstStyle/>
          <a:p>
            <a:fld id="{FCBD88F4-9C4A-4A1E-A60F-27AF1E11AB7C}"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9" name="Rectangle 8"/>
          <p:cNvSpPr/>
          <p:nvPr/>
        </p:nvSpPr>
        <p:spPr>
          <a:xfrm>
            <a:off x="0" y="1219200"/>
            <a:ext cx="9144000" cy="4953000"/>
          </a:xfrm>
          <a:prstGeom prst="rect">
            <a:avLst/>
          </a:prstGeom>
          <a:gradFill>
            <a:gsLst>
              <a:gs pos="4000">
                <a:srgbClr val="DAE3EA"/>
              </a:gs>
              <a:gs pos="6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5938" indent="-342900">
              <a:spcBef>
                <a:spcPts val="800"/>
              </a:spcBef>
              <a:buFont typeface="Arial" pitchFamily="34" charset="0"/>
              <a:buChar char="•"/>
            </a:pPr>
            <a:endParaRPr lang="en-US" sz="2800" dirty="0">
              <a:solidFill>
                <a:schemeClr val="tx1"/>
              </a:solidFill>
              <a:latin typeface="+mj-lt"/>
            </a:endParaRPr>
          </a:p>
        </p:txBody>
      </p:sp>
      <p:sp>
        <p:nvSpPr>
          <p:cNvPr id="2" name="Title 1"/>
          <p:cNvSpPr>
            <a:spLocks noGrp="1"/>
          </p:cNvSpPr>
          <p:nvPr>
            <p:ph type="title" hasCustomPrompt="1"/>
          </p:nvPr>
        </p:nvSpPr>
        <p:spPr>
          <a:xfrm>
            <a:off x="76200" y="0"/>
            <a:ext cx="9067800" cy="1143000"/>
          </a:xfrm>
        </p:spPr>
        <p:txBody>
          <a:bodyPr/>
          <a:lstStyle>
            <a:lvl1pPr algn="l">
              <a:defRPr/>
            </a:lvl1pPr>
          </a:lstStyle>
          <a:p>
            <a:r>
              <a:rPr lang="en-US" dirty="0" smtClean="0"/>
              <a:t>Title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Box 6"/>
          <p:cNvSpPr txBox="1"/>
          <p:nvPr/>
        </p:nvSpPr>
        <p:spPr>
          <a:xfrm>
            <a:off x="5715000" y="6507723"/>
            <a:ext cx="3429000" cy="338554"/>
          </a:xfrm>
          <a:prstGeom prst="rect">
            <a:avLst/>
          </a:prstGeom>
          <a:noFill/>
        </p:spPr>
        <p:txBody>
          <a:bodyPr wrap="square" rtlCol="0">
            <a:spAutoFit/>
          </a:bodyPr>
          <a:lstStyle/>
          <a:p>
            <a:r>
              <a:rPr lang="en-US" sz="1600" b="1" dirty="0" smtClean="0">
                <a:solidFill>
                  <a:srgbClr val="AC0000"/>
                </a:solidFill>
                <a:latin typeface="Palatino" pitchFamily="18" charset="0"/>
              </a:rPr>
              <a:t>WITTIE, LETSCHE </a:t>
            </a:r>
            <a:r>
              <a:rPr lang="en-US" sz="1200" b="1" dirty="0" smtClean="0">
                <a:solidFill>
                  <a:srgbClr val="AC0000"/>
                </a:solidFill>
                <a:latin typeface="Palatino" pitchFamily="18" charset="0"/>
              </a:rPr>
              <a:t>&amp;</a:t>
            </a:r>
            <a:r>
              <a:rPr lang="en-US" sz="1600" b="1" dirty="0" smtClean="0">
                <a:solidFill>
                  <a:srgbClr val="AC0000"/>
                </a:solidFill>
                <a:latin typeface="Palatino" pitchFamily="18" charset="0"/>
              </a:rPr>
              <a:t> WALDO </a:t>
            </a:r>
            <a:r>
              <a:rPr lang="en-US" sz="1200" b="1" dirty="0" smtClean="0">
                <a:solidFill>
                  <a:srgbClr val="AC0000"/>
                </a:solidFill>
                <a:latin typeface="Palatino" pitchFamily="18" charset="0"/>
              </a:rPr>
              <a:t>LLP</a:t>
            </a:r>
            <a:endParaRPr lang="en-US" sz="1200" b="1" dirty="0">
              <a:solidFill>
                <a:srgbClr val="AC0000"/>
              </a:solidFill>
              <a:latin typeface="Palatino" pitchFamily="18" charset="0"/>
            </a:endParaRPr>
          </a:p>
        </p:txBody>
      </p:sp>
      <p:sp>
        <p:nvSpPr>
          <p:cNvPr id="8" name="Rectangle 7"/>
          <p:cNvSpPr/>
          <p:nvPr/>
        </p:nvSpPr>
        <p:spPr>
          <a:xfrm>
            <a:off x="0" y="1143000"/>
            <a:ext cx="9144000" cy="76200"/>
          </a:xfrm>
          <a:prstGeom prst="rect">
            <a:avLst/>
          </a:prstGeom>
          <a:solidFill>
            <a:srgbClr val="0C396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93933114"/>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6200" y="1"/>
            <a:ext cx="8991600" cy="1143000"/>
          </a:xfrm>
        </p:spPr>
        <p:txBody>
          <a:bodyPr/>
          <a:lstStyle>
            <a:lvl1pPr algn="l">
              <a:defRPr/>
            </a:lvl1pPr>
          </a:lstStyle>
          <a:p>
            <a:r>
              <a:rPr lang="en-US" dirty="0" smtClean="0"/>
              <a:t>Title</a:t>
            </a:r>
            <a:endParaRPr lang="en-US" dirty="0"/>
          </a:p>
        </p:txBody>
      </p:sp>
      <p:sp>
        <p:nvSpPr>
          <p:cNvPr id="7" name="Content Placeholder 2"/>
          <p:cNvSpPr>
            <a:spLocks noGrp="1"/>
          </p:cNvSpPr>
          <p:nvPr>
            <p:ph idx="1"/>
          </p:nvPr>
        </p:nvSpPr>
        <p:spPr>
          <a:xfrm>
            <a:off x="457200" y="1600200"/>
            <a:ext cx="8229600" cy="4525963"/>
          </a:xfrm>
        </p:spPr>
        <p:txBody>
          <a:bodyPr/>
          <a:lstStyle>
            <a:lvl1pPr marL="0" indent="0">
              <a:buNone/>
              <a:defRPr/>
            </a:lvl1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27588043"/>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363347" y="6356350"/>
            <a:ext cx="2085975" cy="365125"/>
          </a:xfrm>
          <a:prstGeom prst="rect">
            <a:avLst/>
          </a:prstGeom>
        </p:spPr>
        <p:txBody>
          <a:bodyPr/>
          <a:lstStyle/>
          <a:p>
            <a:endParaRPr lang="en-US"/>
          </a:p>
        </p:txBody>
      </p:sp>
      <p:sp>
        <p:nvSpPr>
          <p:cNvPr id="3" name="Footer Placeholder 2"/>
          <p:cNvSpPr>
            <a:spLocks noGrp="1"/>
          </p:cNvSpPr>
          <p:nvPr>
            <p:ph type="ftr" sz="quarter" idx="11"/>
          </p:nvPr>
        </p:nvSpPr>
        <p:spPr>
          <a:xfrm>
            <a:off x="659165" y="6356350"/>
            <a:ext cx="2847975"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543278" y="6356350"/>
            <a:ext cx="561975" cy="365125"/>
          </a:xfrm>
          <a:prstGeom prst="rect">
            <a:avLst/>
          </a:prstGeom>
        </p:spPr>
        <p:txBody>
          <a:bodyPr/>
          <a:lstStyle/>
          <a:p>
            <a:fld id="{8C8E75A8-572A-410D-A8DE-E1B6D6F15D7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11298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1219200"/>
            <a:ext cx="9144000" cy="4953000"/>
          </a:xfrm>
          <a:prstGeom prst="rect">
            <a:avLst/>
          </a:prstGeom>
          <a:gradFill>
            <a:gsLst>
              <a:gs pos="4000">
                <a:srgbClr val="DAE3EA"/>
              </a:gs>
              <a:gs pos="6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5938" indent="-342900">
              <a:spcBef>
                <a:spcPts val="800"/>
              </a:spcBef>
              <a:buFont typeface="Arial" pitchFamily="34" charset="0"/>
              <a:buChar char="•"/>
            </a:pPr>
            <a:endParaRPr lang="en-US" sz="2800" dirty="0">
              <a:solidFill>
                <a:schemeClr val="tx1"/>
              </a:solidFill>
              <a:latin typeface="+mj-lt"/>
            </a:endParaRPr>
          </a:p>
        </p:txBody>
      </p:sp>
      <p:sp>
        <p:nvSpPr>
          <p:cNvPr id="2" name="Title Placeholder 1"/>
          <p:cNvSpPr>
            <a:spLocks noGrp="1"/>
          </p:cNvSpPr>
          <p:nvPr>
            <p:ph type="title"/>
          </p:nvPr>
        </p:nvSpPr>
        <p:spPr>
          <a:xfrm>
            <a:off x="76200" y="0"/>
            <a:ext cx="8991600" cy="1143000"/>
          </a:xfrm>
          <a:prstGeom prst="rect">
            <a:avLst/>
          </a:prstGeom>
        </p:spPr>
        <p:txBody>
          <a:bodyPr vert="horz" lIns="91440" tIns="45720" rIns="91440" bIns="45720" rtlCol="0" anchor="ctr">
            <a:normAutofit/>
          </a:bodyPr>
          <a:lstStyle/>
          <a:p>
            <a:r>
              <a:rPr lang="en-US" dirty="0" smtClean="0"/>
              <a:t>Title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1143000"/>
            <a:ext cx="9144000" cy="76200"/>
          </a:xfrm>
          <a:prstGeom prst="rect">
            <a:avLst/>
          </a:prstGeom>
          <a:solidFill>
            <a:srgbClr val="0C396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715000" y="6507723"/>
            <a:ext cx="3429000" cy="338554"/>
          </a:xfrm>
          <a:prstGeom prst="rect">
            <a:avLst/>
          </a:prstGeom>
          <a:noFill/>
        </p:spPr>
        <p:txBody>
          <a:bodyPr wrap="square" rtlCol="0">
            <a:spAutoFit/>
          </a:bodyPr>
          <a:lstStyle/>
          <a:p>
            <a:r>
              <a:rPr lang="en-US" sz="1600" b="1" dirty="0" smtClean="0">
                <a:solidFill>
                  <a:srgbClr val="AC0000"/>
                </a:solidFill>
                <a:latin typeface="Palatino" pitchFamily="18" charset="0"/>
              </a:rPr>
              <a:t>WITTIE, LETSCHE </a:t>
            </a:r>
            <a:r>
              <a:rPr lang="en-US" sz="1200" b="1" dirty="0" smtClean="0">
                <a:solidFill>
                  <a:srgbClr val="AC0000"/>
                </a:solidFill>
                <a:latin typeface="Palatino" pitchFamily="18" charset="0"/>
              </a:rPr>
              <a:t>&amp;</a:t>
            </a:r>
            <a:r>
              <a:rPr lang="en-US" sz="1600" b="1" dirty="0" smtClean="0">
                <a:solidFill>
                  <a:srgbClr val="AC0000"/>
                </a:solidFill>
                <a:latin typeface="Palatino" pitchFamily="18" charset="0"/>
              </a:rPr>
              <a:t> WALDO </a:t>
            </a:r>
            <a:r>
              <a:rPr lang="en-US" sz="1200" b="1" dirty="0" smtClean="0">
                <a:solidFill>
                  <a:srgbClr val="AC0000"/>
                </a:solidFill>
                <a:latin typeface="Palatino" pitchFamily="18" charset="0"/>
              </a:rPr>
              <a:t>LLP</a:t>
            </a:r>
            <a:endParaRPr lang="en-US" sz="1200" b="1" dirty="0">
              <a:solidFill>
                <a:srgbClr val="AC0000"/>
              </a:solidFill>
              <a:latin typeface="Palatino" pitchFamily="18"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7092216"/>
      </p:ext>
    </p:extLst>
  </p:cSld>
  <p:clrMap bg1="lt1" tx1="dk1" bg2="lt2" tx2="dk2" accent1="accent1" accent2="accent2" accent3="accent3" accent4="accent4" accent5="accent5" accent6="accent6" hlink="hlink" folHlink="folHlink"/>
  <p:sldLayoutIdLst>
    <p:sldLayoutId id="2147483674" r:id="rId1"/>
    <p:sldLayoutId id="2147483673" r:id="rId2"/>
    <p:sldLayoutId id="2147483676" r:id="rId3"/>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hehealthcareblog.com/files/2013/09/CLIA-Consensus-Letter-no-individual-names-638-11.20.2012.pdf" TargetMode="External"/><Relationship Id="rId3" Type="http://schemas.openxmlformats.org/officeDocument/2006/relationships/hyperlink" Target="http://thehealthcareblog.com/blog/2013/09/15/give-us-our-damn-lab-result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1" Type="http://schemas.openxmlformats.org/officeDocument/2006/relationships/hyperlink" Target="http://thehealthcareblog.com/files/2013/09/CLIA-Consensus-Letter-no-individual-names-638-11.20.2012.pdf" TargetMode="External"/><Relationship Id="rId12" Type="http://schemas.openxmlformats.org/officeDocument/2006/relationships/hyperlink" Target="http://blog.privacyanalytics.ca/2012/12/so-youve-concluded-your-new-health-start-up-is-outside-hipaanow-what.html" TargetMode="External"/><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jpeg"/><Relationship Id="rId4" Type="http://schemas.openxmlformats.org/officeDocument/2006/relationships/hyperlink" Target="http://www.hhs.gov/ocr/privacy/hipaa/administrative/privacyrule/index.html" TargetMode="External"/><Relationship Id="rId5" Type="http://schemas.openxmlformats.org/officeDocument/2006/relationships/hyperlink" Target="http://www.hhs.gov/ocr/privacy/hipaa/administrative/securityrule" TargetMode="External"/><Relationship Id="rId6" Type="http://schemas.openxmlformats.org/officeDocument/2006/relationships/hyperlink" Target="http://www.hhs.gov/ocr/privacy/hipaa/understanding/coveredentities/federalregisterbreachrfi.pdf" TargetMode="External"/><Relationship Id="rId7" Type="http://schemas.openxmlformats.org/officeDocument/2006/relationships/hyperlink" Target="http://www.hhs.gov/ocr/privacy/hipaa/understanding/coveredentities/federalregisterbreachrfi.pdff" TargetMode="External"/><Relationship Id="rId8" Type="http://schemas.openxmlformats.org/officeDocument/2006/relationships/hyperlink" Target="http://csrc.nist.gov/publications/nistpubs/800-111/SP800-111.pdf" TargetMode="External"/><Relationship Id="rId9" Type="http://schemas.openxmlformats.org/officeDocument/2006/relationships/hyperlink" Target="http://www.hhs.gov/ocr/privacy/hipaa/understanding/coveredentities/De-identification/guidance.html" TargetMode="External"/><Relationship Id="rId10" Type="http://schemas.openxmlformats.org/officeDocument/2006/relationships/hyperlink" Target="http://thehealthcareblog.com/blog/2013/09/15/give-us-our-damn-lab-result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idx="1"/>
          </p:nvPr>
        </p:nvSpPr>
        <p:spPr>
          <a:xfrm>
            <a:off x="457200" y="1371600"/>
            <a:ext cx="8229600" cy="4754563"/>
          </a:xfrm>
        </p:spPr>
        <p:txBody>
          <a:bodyPr>
            <a:normAutofit fontScale="85000" lnSpcReduction="20000"/>
          </a:bodyPr>
          <a:lstStyle/>
          <a:p>
            <a:pPr algn="ctr">
              <a:lnSpc>
                <a:spcPct val="110000"/>
              </a:lnSpc>
              <a:spcBef>
                <a:spcPts val="1200"/>
              </a:spcBef>
            </a:pPr>
            <a:r>
              <a:rPr lang="en-US" sz="3600" b="1" dirty="0">
                <a:solidFill>
                  <a:srgbClr val="C00000"/>
                </a:solidFill>
              </a:rPr>
              <a:t>The Changing Legal Landscape -  How the HITECH/HIPAA Final Rule Affects Health Data Research and Liquidity</a:t>
            </a:r>
            <a:endParaRPr lang="en-US" sz="3600" dirty="0" smtClean="0"/>
          </a:p>
          <a:p>
            <a:pPr algn="ctr"/>
            <a:endParaRPr lang="en-US" b="1" dirty="0" smtClean="0"/>
          </a:p>
          <a:p>
            <a:pPr algn="ctr"/>
            <a:r>
              <a:rPr lang="en-US" sz="3100" b="1" dirty="0" smtClean="0"/>
              <a:t>Ann </a:t>
            </a:r>
            <a:r>
              <a:rPr lang="en-US" sz="3100" b="1" dirty="0"/>
              <a:t>Waldo, </a:t>
            </a:r>
            <a:r>
              <a:rPr lang="en-US" sz="3100" b="1" dirty="0" smtClean="0"/>
              <a:t>JD</a:t>
            </a:r>
            <a:endParaRPr lang="en-US" sz="3100" b="1" dirty="0"/>
          </a:p>
          <a:p>
            <a:pPr algn="ctr"/>
            <a:r>
              <a:rPr lang="en-US" sz="3100" b="1" dirty="0" smtClean="0"/>
              <a:t>Wittie, Letsche &amp; Waldo, LLP</a:t>
            </a:r>
          </a:p>
          <a:p>
            <a:pPr algn="ctr"/>
            <a:r>
              <a:rPr lang="en-US" sz="3100" b="1" dirty="0" smtClean="0"/>
              <a:t>Roger </a:t>
            </a:r>
            <a:r>
              <a:rPr lang="en-US" sz="3100" b="1" dirty="0" err="1" smtClean="0"/>
              <a:t>Magoulas</a:t>
            </a:r>
            <a:endParaRPr lang="en-US" sz="3100" b="1" dirty="0"/>
          </a:p>
          <a:p>
            <a:pPr algn="ctr"/>
            <a:r>
              <a:rPr lang="en-US" sz="3100" b="1" dirty="0" smtClean="0"/>
              <a:t> O’Reilly Media</a:t>
            </a:r>
            <a:endParaRPr lang="en-US" sz="3100" b="1" dirty="0"/>
          </a:p>
          <a:p>
            <a:pPr algn="ctr"/>
            <a:endParaRPr lang="en-US" b="1" dirty="0" smtClean="0"/>
          </a:p>
          <a:p>
            <a:pPr algn="ctr"/>
            <a:r>
              <a:rPr lang="en-US" b="1" dirty="0" smtClean="0">
                <a:solidFill>
                  <a:srgbClr val="C00000"/>
                </a:solidFill>
              </a:rPr>
              <a:t>Strata Rx</a:t>
            </a:r>
            <a:endParaRPr lang="en-US" dirty="0">
              <a:solidFill>
                <a:srgbClr val="C00000"/>
              </a:solidFill>
            </a:endParaRPr>
          </a:p>
          <a:p>
            <a:pPr algn="ctr"/>
            <a:r>
              <a:rPr lang="en-US" dirty="0"/>
              <a:t>September 25, 2013</a:t>
            </a:r>
          </a:p>
          <a:p>
            <a:pPr algn="ctr"/>
            <a:endParaRPr lang="en-US" b="1"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782098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rPr>
              <a:t>Subcontractors of BAs are BAs? </a:t>
            </a:r>
            <a:r>
              <a:rPr lang="en-US" sz="4000" b="1" i="1" dirty="0" smtClean="0">
                <a:solidFill>
                  <a:srgbClr val="C00000"/>
                </a:solidFill>
              </a:rPr>
              <a:t>Really???</a:t>
            </a:r>
            <a:endParaRPr lang="en-US" sz="4000" b="1" dirty="0">
              <a:solidFill>
                <a:srgbClr val="C00000"/>
              </a:solidFill>
            </a:endParaRPr>
          </a:p>
        </p:txBody>
      </p:sp>
      <p:sp>
        <p:nvSpPr>
          <p:cNvPr id="3" name="Content Placeholder 2"/>
          <p:cNvSpPr>
            <a:spLocks noGrp="1"/>
          </p:cNvSpPr>
          <p:nvPr>
            <p:ph idx="1"/>
          </p:nvPr>
        </p:nvSpPr>
        <p:spPr>
          <a:xfrm>
            <a:off x="420914" y="1371600"/>
            <a:ext cx="8229600" cy="4525963"/>
          </a:xfrm>
        </p:spPr>
        <p:txBody>
          <a:bodyPr>
            <a:normAutofit fontScale="85000" lnSpcReduction="10000"/>
          </a:bodyPr>
          <a:lstStyle/>
          <a:p>
            <a:pPr marL="222250" indent="0">
              <a:buNone/>
            </a:pPr>
            <a:endParaRPr lang="en-US" sz="2800" dirty="0" smtClean="0"/>
          </a:p>
          <a:p>
            <a:pPr marL="222250" indent="0">
              <a:spcAft>
                <a:spcPts val="1200"/>
              </a:spcAft>
              <a:buNone/>
            </a:pPr>
            <a:r>
              <a:rPr lang="en-US" sz="3000" b="1" dirty="0" smtClean="0">
                <a:solidFill>
                  <a:srgbClr val="C00000"/>
                </a:solidFill>
              </a:rPr>
              <a:t>Yes, downstream </a:t>
            </a:r>
            <a:r>
              <a:rPr lang="en-US" sz="3000" b="1" dirty="0">
                <a:solidFill>
                  <a:srgbClr val="C00000"/>
                </a:solidFill>
              </a:rPr>
              <a:t>subcontractors are </a:t>
            </a:r>
            <a:r>
              <a:rPr lang="en-US" sz="3000" b="1" dirty="0" smtClean="0">
                <a:solidFill>
                  <a:srgbClr val="C00000"/>
                </a:solidFill>
              </a:rPr>
              <a:t>now BAs</a:t>
            </a:r>
            <a:endParaRPr lang="en-US" sz="3000" b="1" dirty="0">
              <a:solidFill>
                <a:srgbClr val="C00000"/>
              </a:solidFill>
            </a:endParaRPr>
          </a:p>
          <a:p>
            <a:pPr marL="1254125">
              <a:spcBef>
                <a:spcPts val="600"/>
              </a:spcBef>
              <a:spcAft>
                <a:spcPts val="1200"/>
              </a:spcAft>
            </a:pPr>
            <a:r>
              <a:rPr lang="en-US" sz="3000" dirty="0" smtClean="0"/>
              <a:t>Vendors supporting a BA in providing services to a CE (where PHI is involved) are now considered BAs  </a:t>
            </a:r>
          </a:p>
          <a:p>
            <a:pPr marL="1254125">
              <a:spcBef>
                <a:spcPts val="600"/>
              </a:spcBef>
              <a:spcAft>
                <a:spcPts val="1200"/>
              </a:spcAft>
            </a:pPr>
            <a:r>
              <a:rPr lang="en-US" sz="3000" dirty="0" smtClean="0"/>
              <a:t>Narrow </a:t>
            </a:r>
            <a:r>
              <a:rPr lang="en-US" sz="3000" dirty="0"/>
              <a:t>exceptions if a </a:t>
            </a:r>
            <a:r>
              <a:rPr lang="en-US" sz="3000" dirty="0" smtClean="0"/>
              <a:t>BA’s sub </a:t>
            </a:r>
            <a:r>
              <a:rPr lang="en-US" sz="3000" dirty="0"/>
              <a:t>is serving the BA’s own </a:t>
            </a:r>
            <a:r>
              <a:rPr lang="en-US" sz="3000" dirty="0" smtClean="0"/>
              <a:t>administrative needs</a:t>
            </a:r>
          </a:p>
          <a:p>
            <a:pPr marL="1254125">
              <a:spcBef>
                <a:spcPts val="600"/>
              </a:spcBef>
              <a:spcAft>
                <a:spcPts val="1200"/>
              </a:spcAft>
            </a:pPr>
            <a:r>
              <a:rPr lang="en-US" sz="3000" dirty="0" smtClean="0"/>
              <a:t>The new BAs are also subject to HIPAA and HHS jurisdiction</a:t>
            </a:r>
          </a:p>
          <a:p>
            <a:pPr marL="1254125">
              <a:spcBef>
                <a:spcPts val="600"/>
              </a:spcBef>
              <a:spcAft>
                <a:spcPts val="1200"/>
              </a:spcAft>
            </a:pPr>
            <a:r>
              <a:rPr lang="en-US" sz="3000" dirty="0" smtClean="0"/>
              <a:t>BAs </a:t>
            </a:r>
            <a:r>
              <a:rPr lang="en-US" sz="3000" dirty="0"/>
              <a:t>go on </a:t>
            </a:r>
            <a:r>
              <a:rPr lang="en-US" sz="3000" dirty="0" smtClean="0"/>
              <a:t>indefinitely……..</a:t>
            </a:r>
            <a:endParaRPr lang="en-US" sz="3000" dirty="0"/>
          </a:p>
          <a:p>
            <a:pPr marL="0" indent="0">
              <a:buNone/>
            </a:pPr>
            <a:endParaRPr lang="en-US" dirty="0"/>
          </a:p>
        </p:txBody>
      </p:sp>
      <p:sp>
        <p:nvSpPr>
          <p:cNvPr id="5" name="TextBox 4"/>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10</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9086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2060"/>
                </a:solidFill>
              </a:rPr>
              <a:t>BA Subcontractors and Turtles</a:t>
            </a:r>
            <a:endParaRPr lang="en-US" sz="4000" dirty="0">
              <a:solidFill>
                <a:srgbClr val="002060"/>
              </a:solidFill>
            </a:endParaRPr>
          </a:p>
        </p:txBody>
      </p:sp>
      <p:sp>
        <p:nvSpPr>
          <p:cNvPr id="3" name="Content Placeholder 2"/>
          <p:cNvSpPr>
            <a:spLocks noGrp="1"/>
          </p:cNvSpPr>
          <p:nvPr>
            <p:ph idx="1"/>
          </p:nvPr>
        </p:nvSpPr>
        <p:spPr>
          <a:xfrm>
            <a:off x="228600" y="1600200"/>
            <a:ext cx="4876800" cy="4525963"/>
          </a:xfrm>
        </p:spPr>
        <p:txBody>
          <a:bodyPr>
            <a:normAutofit/>
          </a:bodyPr>
          <a:lstStyle/>
          <a:p>
            <a:pPr marL="222250" indent="0">
              <a:buNone/>
            </a:pPr>
            <a:endParaRPr lang="en-US" dirty="0" smtClean="0"/>
          </a:p>
          <a:p>
            <a:pPr marL="222250" indent="0">
              <a:buNone/>
            </a:pPr>
            <a:endParaRPr lang="en-US" dirty="0" smtClean="0">
              <a:solidFill>
                <a:prstClr val="black"/>
              </a:solidFill>
            </a:endParaRPr>
          </a:p>
          <a:p>
            <a:pPr marL="222250" indent="0">
              <a:buNone/>
            </a:pPr>
            <a:r>
              <a:rPr lang="en-US" dirty="0" smtClean="0">
                <a:solidFill>
                  <a:prstClr val="black"/>
                </a:solidFill>
              </a:rPr>
              <a:t>BAs (and turtles)</a:t>
            </a:r>
          </a:p>
          <a:p>
            <a:pPr marL="222250" indent="0">
              <a:buNone/>
            </a:pPr>
            <a:r>
              <a:rPr lang="en-US" dirty="0" smtClean="0">
                <a:solidFill>
                  <a:prstClr val="black"/>
                </a:solidFill>
              </a:rPr>
              <a:t>now </a:t>
            </a:r>
            <a:r>
              <a:rPr lang="en-US" dirty="0">
                <a:solidFill>
                  <a:prstClr val="black"/>
                </a:solidFill>
              </a:rPr>
              <a:t>go on </a:t>
            </a:r>
            <a:r>
              <a:rPr lang="en-US" dirty="0" smtClean="0">
                <a:solidFill>
                  <a:prstClr val="black"/>
                </a:solidFill>
              </a:rPr>
              <a:t>indefinitely –</a:t>
            </a:r>
          </a:p>
          <a:p>
            <a:pPr marL="222250" indent="0">
              <a:buNone/>
            </a:pPr>
            <a:r>
              <a:rPr lang="en-US" i="1" dirty="0" smtClean="0">
                <a:solidFill>
                  <a:prstClr val="black"/>
                </a:solidFill>
              </a:rPr>
              <a:t>What???</a:t>
            </a:r>
          </a:p>
          <a:p>
            <a:pPr marL="222250" indent="0">
              <a:buNone/>
            </a:pPr>
            <a:endParaRPr lang="en-US" dirty="0">
              <a:solidFill>
                <a:prstClr val="black"/>
              </a:solidFill>
            </a:endParaRPr>
          </a:p>
          <a:p>
            <a:pPr marL="222250" indent="0">
              <a:buNone/>
            </a:pPr>
            <a:endParaRPr lang="en-US" sz="3000" dirty="0"/>
          </a:p>
          <a:p>
            <a:pPr marL="0" indent="0">
              <a:buNone/>
            </a:pPr>
            <a:endParaRPr lang="en-US"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438682" y="1600200"/>
            <a:ext cx="3552918" cy="4628945"/>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7" name="TextBox 6"/>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solidFill>
                  <a:prstClr val="black"/>
                </a:solidFill>
              </a:rPr>
              <a:pPr/>
              <a:t>11</a:t>
            </a:fld>
            <a:endParaRPr lang="en-US" sz="1600" dirty="0">
              <a:solidFill>
                <a:prstClr val="black"/>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52530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solidFill>
                  <a:srgbClr val="002060"/>
                </a:solidFill>
              </a:rPr>
              <a:t>BA Agreements</a:t>
            </a:r>
            <a:endParaRPr lang="en-US" sz="4000"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r>
              <a:rPr lang="en-US" sz="2400" b="1" i="1" dirty="0">
                <a:solidFill>
                  <a:srgbClr val="C00000"/>
                </a:solidFill>
              </a:rPr>
              <a:t>The Basics</a:t>
            </a:r>
            <a:r>
              <a:rPr lang="en-US" sz="2400" b="1" i="1" dirty="0" smtClean="0">
                <a:solidFill>
                  <a:srgbClr val="C00000"/>
                </a:solidFill>
              </a:rPr>
              <a:t>:</a:t>
            </a:r>
          </a:p>
          <a:p>
            <a:pPr marL="342900" indent="-342900">
              <a:buFont typeface="Arial" pitchFamily="34" charset="0"/>
              <a:buChar char="•"/>
            </a:pPr>
            <a:r>
              <a:rPr lang="en-US" sz="2400" dirty="0" smtClean="0"/>
              <a:t>A BA is a BA by operation of law.  Not by whether they do or don’t sign a BA Agreement (BAA)</a:t>
            </a:r>
          </a:p>
          <a:p>
            <a:pPr marL="342900" indent="-342900">
              <a:buFont typeface="Arial" pitchFamily="34" charset="0"/>
              <a:buChar char="•"/>
            </a:pPr>
            <a:r>
              <a:rPr lang="en-US" sz="2400" dirty="0"/>
              <a:t>Thinking that you “become” a BA by signing a BAA is a common fallacy.  </a:t>
            </a:r>
          </a:p>
          <a:p>
            <a:pPr marL="1085850" lvl="1" indent="-342900">
              <a:buFont typeface="Arial" pitchFamily="34" charset="0"/>
              <a:buChar char="•"/>
            </a:pPr>
            <a:r>
              <a:rPr lang="en-US" sz="2000" dirty="0"/>
              <a:t>So is thinking you can “avoid” being a BA by refusing to sign a BAA</a:t>
            </a:r>
          </a:p>
          <a:p>
            <a:r>
              <a:rPr lang="en-US" sz="2400" b="1" i="1" dirty="0" smtClean="0">
                <a:solidFill>
                  <a:srgbClr val="C00000"/>
                </a:solidFill>
              </a:rPr>
              <a:t>Bottom Line:</a:t>
            </a:r>
          </a:p>
          <a:p>
            <a:pPr marL="342900" indent="-342900">
              <a:buFont typeface="Arial" pitchFamily="34" charset="0"/>
              <a:buChar char="•"/>
            </a:pPr>
            <a:r>
              <a:rPr lang="en-US" sz="2400" dirty="0" smtClean="0"/>
              <a:t>CEs must sign BAAs with all BAs</a:t>
            </a:r>
          </a:p>
          <a:p>
            <a:pPr marL="342900" indent="-342900">
              <a:buFont typeface="Arial" pitchFamily="34" charset="0"/>
              <a:buChar char="•"/>
            </a:pPr>
            <a:r>
              <a:rPr lang="en-US" sz="2400" dirty="0" smtClean="0"/>
              <a:t>BAs must sign BAAs with all CEs</a:t>
            </a:r>
          </a:p>
          <a:p>
            <a:pPr marL="342900" indent="-342900">
              <a:buFont typeface="Arial" pitchFamily="34" charset="0"/>
              <a:buChar char="•"/>
            </a:pPr>
            <a:r>
              <a:rPr lang="en-US" sz="2400" dirty="0" smtClean="0"/>
              <a:t>BAs must now sign BAAs with all downstream subcontractors</a:t>
            </a:r>
          </a:p>
          <a:p>
            <a:pPr marL="342900" indent="-342900">
              <a:buFont typeface="Arial" pitchFamily="34" charset="0"/>
              <a:buChar char="•"/>
            </a:pPr>
            <a:r>
              <a:rPr lang="en-US" sz="2400" i="1" dirty="0" smtClean="0"/>
              <a:t>Remember the turtles </a:t>
            </a:r>
            <a:r>
              <a:rPr lang="en-US" sz="2400" dirty="0" smtClean="0"/>
              <a:t>– all BAA subcontractors </a:t>
            </a:r>
          </a:p>
          <a:p>
            <a:r>
              <a:rPr lang="en-US" sz="2400" dirty="0"/>
              <a:t>	</a:t>
            </a:r>
            <a:r>
              <a:rPr lang="en-US" sz="2400" dirty="0" smtClean="0"/>
              <a:t>must sign BAAs with their downstream BA </a:t>
            </a:r>
          </a:p>
          <a:p>
            <a:r>
              <a:rPr lang="en-US" sz="2400" dirty="0"/>
              <a:t>	</a:t>
            </a:r>
            <a:r>
              <a:rPr lang="en-US" sz="2400" dirty="0" smtClean="0"/>
              <a:t>subcontractors</a:t>
            </a:r>
          </a:p>
          <a:p>
            <a:pPr marL="457200" indent="-457200">
              <a:buFont typeface="Arial" pitchFamily="34" charset="0"/>
              <a:buChar char="•"/>
            </a:pPr>
            <a:endParaRPr lang="en-US"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553200" y="4724400"/>
            <a:ext cx="1090613" cy="1419891"/>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5" name="TextBox 4"/>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12</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85162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solidFill>
                  <a:srgbClr val="002060"/>
                </a:solidFill>
              </a:rPr>
              <a:t>When Can a CE Disclose PHI?</a:t>
            </a:r>
            <a:endParaRPr lang="en-US" sz="4000" dirty="0">
              <a:solidFill>
                <a:srgbClr val="002060"/>
              </a:solidFill>
            </a:endParaRPr>
          </a:p>
        </p:txBody>
      </p:sp>
      <p:sp>
        <p:nvSpPr>
          <p:cNvPr id="3" name="TextBox 2"/>
          <p:cNvSpPr txBox="1"/>
          <p:nvPr/>
        </p:nvSpPr>
        <p:spPr>
          <a:xfrm>
            <a:off x="3648075" y="3039885"/>
            <a:ext cx="1828800" cy="1261884"/>
          </a:xfrm>
          <a:prstGeom prst="rect">
            <a:avLst/>
          </a:prstGeom>
          <a:noFill/>
        </p:spPr>
        <p:txBody>
          <a:bodyPr wrap="square" rtlCol="0">
            <a:spAutoFit/>
          </a:bodyPr>
          <a:lstStyle/>
          <a:p>
            <a:pPr algn="ctr"/>
            <a:r>
              <a:rPr lang="en-US" sz="2800" dirty="0"/>
              <a:t>f</a:t>
            </a:r>
            <a:r>
              <a:rPr lang="en-US" sz="2800" dirty="0" smtClean="0"/>
              <a:t>or</a:t>
            </a:r>
          </a:p>
          <a:p>
            <a:pPr algn="ctr"/>
            <a:r>
              <a:rPr lang="en-US" sz="4800" dirty="0" smtClean="0"/>
              <a:t>TPO</a:t>
            </a:r>
            <a:r>
              <a:rPr lang="en-US" sz="2800" baseline="50000" dirty="0" smtClean="0"/>
              <a:t>1,2</a:t>
            </a:r>
            <a:endParaRPr lang="en-US" sz="2800" baseline="50000" dirty="0"/>
          </a:p>
        </p:txBody>
      </p:sp>
      <p:sp>
        <p:nvSpPr>
          <p:cNvPr id="4" name="Oval 3"/>
          <p:cNvSpPr/>
          <p:nvPr/>
        </p:nvSpPr>
        <p:spPr>
          <a:xfrm>
            <a:off x="3133725" y="2404351"/>
            <a:ext cx="2724150" cy="2744988"/>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stCxn id="4" idx="0"/>
          </p:cNvCxnSpPr>
          <p:nvPr/>
        </p:nvCxnSpPr>
        <p:spPr>
          <a:xfrm flipV="1">
            <a:off x="4495800" y="1752600"/>
            <a:ext cx="0" cy="651751"/>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267075" y="1383268"/>
            <a:ext cx="2590800" cy="369332"/>
          </a:xfrm>
          <a:prstGeom prst="rect">
            <a:avLst/>
          </a:prstGeom>
          <a:noFill/>
        </p:spPr>
        <p:txBody>
          <a:bodyPr wrap="square" rtlCol="0">
            <a:spAutoFit/>
          </a:bodyPr>
          <a:lstStyle/>
          <a:p>
            <a:r>
              <a:rPr lang="en-US" dirty="0" smtClean="0"/>
              <a:t>Patient, per access rights</a:t>
            </a:r>
            <a:endParaRPr lang="en-US" dirty="0"/>
          </a:p>
        </p:txBody>
      </p:sp>
      <p:cxnSp>
        <p:nvCxnSpPr>
          <p:cNvPr id="9" name="Straight Arrow Connector 8"/>
          <p:cNvCxnSpPr>
            <a:stCxn id="4" idx="7"/>
          </p:cNvCxnSpPr>
          <p:nvPr/>
        </p:nvCxnSpPr>
        <p:spPr>
          <a:xfrm flipV="1">
            <a:off x="5458932" y="2133600"/>
            <a:ext cx="865668" cy="672745"/>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324601" y="1905000"/>
            <a:ext cx="2362200" cy="923330"/>
          </a:xfrm>
          <a:prstGeom prst="rect">
            <a:avLst/>
          </a:prstGeom>
          <a:noFill/>
        </p:spPr>
        <p:txBody>
          <a:bodyPr wrap="square" rtlCol="0">
            <a:spAutoFit/>
          </a:bodyPr>
          <a:lstStyle/>
          <a:p>
            <a:r>
              <a:rPr lang="en-US" dirty="0" smtClean="0"/>
              <a:t>Research – only with patient authorization</a:t>
            </a:r>
          </a:p>
          <a:p>
            <a:r>
              <a:rPr lang="en-US" dirty="0" smtClean="0"/>
              <a:t>and IRB approval</a:t>
            </a:r>
            <a:endParaRPr lang="en-US" dirty="0"/>
          </a:p>
        </p:txBody>
      </p:sp>
      <p:cxnSp>
        <p:nvCxnSpPr>
          <p:cNvPr id="12" name="Straight Arrow Connector 11"/>
          <p:cNvCxnSpPr>
            <a:stCxn id="4" idx="6"/>
          </p:cNvCxnSpPr>
          <p:nvPr/>
        </p:nvCxnSpPr>
        <p:spPr>
          <a:xfrm>
            <a:off x="5857875" y="3776845"/>
            <a:ext cx="1076325"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3378439"/>
            <a:ext cx="2178110" cy="923330"/>
          </a:xfrm>
          <a:prstGeom prst="rect">
            <a:avLst/>
          </a:prstGeom>
          <a:noFill/>
        </p:spPr>
        <p:txBody>
          <a:bodyPr wrap="square" rtlCol="0">
            <a:spAutoFit/>
          </a:bodyPr>
          <a:lstStyle/>
          <a:p>
            <a:r>
              <a:rPr lang="en-US" dirty="0" smtClean="0"/>
              <a:t>Marketing -  only with patient authorization</a:t>
            </a:r>
            <a:endParaRPr lang="en-US" dirty="0"/>
          </a:p>
        </p:txBody>
      </p:sp>
      <p:cxnSp>
        <p:nvCxnSpPr>
          <p:cNvPr id="15" name="Straight Arrow Connector 14"/>
          <p:cNvCxnSpPr/>
          <p:nvPr/>
        </p:nvCxnSpPr>
        <p:spPr>
          <a:xfrm flipH="1">
            <a:off x="2065395" y="4373107"/>
            <a:ext cx="1210832" cy="445859"/>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14717" y="4483958"/>
            <a:ext cx="1850678" cy="646331"/>
          </a:xfrm>
          <a:prstGeom prst="rect">
            <a:avLst/>
          </a:prstGeom>
          <a:noFill/>
        </p:spPr>
        <p:txBody>
          <a:bodyPr wrap="square" rtlCol="0">
            <a:spAutoFit/>
          </a:bodyPr>
          <a:lstStyle/>
          <a:p>
            <a:pPr algn="ctr"/>
            <a:r>
              <a:rPr lang="en-US" dirty="0" smtClean="0"/>
              <a:t>BAs, with </a:t>
            </a:r>
          </a:p>
          <a:p>
            <a:pPr algn="ctr"/>
            <a:r>
              <a:rPr lang="en-US" dirty="0" smtClean="0"/>
              <a:t>BA Agreement</a:t>
            </a:r>
            <a:endParaRPr lang="en-US" dirty="0"/>
          </a:p>
        </p:txBody>
      </p:sp>
      <p:cxnSp>
        <p:nvCxnSpPr>
          <p:cNvPr id="19" name="Straight Arrow Connector 18"/>
          <p:cNvCxnSpPr>
            <a:stCxn id="4" idx="1"/>
            <a:endCxn id="20" idx="3"/>
          </p:cNvCxnSpPr>
          <p:nvPr/>
        </p:nvCxnSpPr>
        <p:spPr>
          <a:xfrm flipH="1" flipV="1">
            <a:off x="2133600" y="2263141"/>
            <a:ext cx="1399068" cy="543204"/>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85800" y="2078475"/>
            <a:ext cx="1447800" cy="369332"/>
          </a:xfrm>
          <a:prstGeom prst="rect">
            <a:avLst/>
          </a:prstGeom>
          <a:noFill/>
        </p:spPr>
        <p:txBody>
          <a:bodyPr wrap="square" rtlCol="0">
            <a:spAutoFit/>
          </a:bodyPr>
          <a:lstStyle/>
          <a:p>
            <a:r>
              <a:rPr lang="en-US" dirty="0" smtClean="0"/>
              <a:t>Public Health</a:t>
            </a:r>
            <a:endParaRPr lang="en-US" dirty="0"/>
          </a:p>
        </p:txBody>
      </p:sp>
      <p:cxnSp>
        <p:nvCxnSpPr>
          <p:cNvPr id="22" name="Straight Arrow Connector 21"/>
          <p:cNvCxnSpPr/>
          <p:nvPr/>
        </p:nvCxnSpPr>
        <p:spPr>
          <a:xfrm flipH="1" flipV="1">
            <a:off x="1903642" y="2877234"/>
            <a:ext cx="1372585" cy="332175"/>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32042" y="2605348"/>
            <a:ext cx="1371600" cy="646331"/>
          </a:xfrm>
          <a:prstGeom prst="rect">
            <a:avLst/>
          </a:prstGeom>
          <a:noFill/>
        </p:spPr>
        <p:txBody>
          <a:bodyPr wrap="square" rtlCol="0">
            <a:spAutoFit/>
          </a:bodyPr>
          <a:lstStyle/>
          <a:p>
            <a:r>
              <a:rPr lang="en-US" dirty="0" smtClean="0"/>
              <a:t>As required by Law, etc.</a:t>
            </a:r>
            <a:endParaRPr lang="en-US" dirty="0"/>
          </a:p>
        </p:txBody>
      </p:sp>
      <p:cxnSp>
        <p:nvCxnSpPr>
          <p:cNvPr id="25" name="Straight Arrow Connector 24"/>
          <p:cNvCxnSpPr/>
          <p:nvPr/>
        </p:nvCxnSpPr>
        <p:spPr>
          <a:xfrm flipH="1">
            <a:off x="1757567" y="3741357"/>
            <a:ext cx="1377316" cy="35488"/>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83882" y="3516938"/>
            <a:ext cx="1673685" cy="646331"/>
          </a:xfrm>
          <a:prstGeom prst="rect">
            <a:avLst/>
          </a:prstGeom>
          <a:noFill/>
        </p:spPr>
        <p:txBody>
          <a:bodyPr wrap="square" rtlCol="0">
            <a:spAutoFit/>
          </a:bodyPr>
          <a:lstStyle/>
          <a:p>
            <a:pPr algn="ctr"/>
            <a:r>
              <a:rPr lang="en-US" dirty="0" smtClean="0"/>
              <a:t>Research, with </a:t>
            </a:r>
            <a:r>
              <a:rPr lang="en-US" dirty="0" err="1" smtClean="0"/>
              <a:t>IRB</a:t>
            </a:r>
            <a:r>
              <a:rPr lang="en-US" dirty="0" smtClean="0"/>
              <a:t> waiver</a:t>
            </a:r>
            <a:endParaRPr lang="en-US" dirty="0"/>
          </a:p>
        </p:txBody>
      </p:sp>
      <p:sp>
        <p:nvSpPr>
          <p:cNvPr id="28" name="TextBox 27"/>
          <p:cNvSpPr txBox="1"/>
          <p:nvPr/>
        </p:nvSpPr>
        <p:spPr>
          <a:xfrm>
            <a:off x="214717" y="5508114"/>
            <a:ext cx="8700683" cy="523220"/>
          </a:xfrm>
          <a:prstGeom prst="rect">
            <a:avLst/>
          </a:prstGeom>
          <a:noFill/>
        </p:spPr>
        <p:txBody>
          <a:bodyPr wrap="square" rtlCol="0">
            <a:spAutoFit/>
          </a:bodyPr>
          <a:lstStyle/>
          <a:p>
            <a:pPr algn="ctr"/>
            <a:r>
              <a:rPr lang="en-US" sz="2800" b="1" i="1" dirty="0" smtClean="0">
                <a:solidFill>
                  <a:srgbClr val="C00000"/>
                </a:solidFill>
              </a:rPr>
              <a:t>Any other disclosure of PHI is forbidden by HIPAA</a:t>
            </a:r>
            <a:endParaRPr lang="en-US" sz="2800" b="1" i="1" dirty="0">
              <a:solidFill>
                <a:srgbClr val="C00000"/>
              </a:solidFill>
            </a:endParaRPr>
          </a:p>
        </p:txBody>
      </p:sp>
      <p:sp>
        <p:nvSpPr>
          <p:cNvPr id="30" name="TextBox 29"/>
          <p:cNvSpPr txBox="1"/>
          <p:nvPr/>
        </p:nvSpPr>
        <p:spPr>
          <a:xfrm>
            <a:off x="0" y="6096000"/>
            <a:ext cx="6248400" cy="523220"/>
          </a:xfrm>
          <a:prstGeom prst="rect">
            <a:avLst/>
          </a:prstGeom>
          <a:noFill/>
        </p:spPr>
        <p:txBody>
          <a:bodyPr wrap="square" rtlCol="0">
            <a:spAutoFit/>
          </a:bodyPr>
          <a:lstStyle/>
          <a:p>
            <a:r>
              <a:rPr lang="en-US" sz="1400" baseline="40000" dirty="0" smtClean="0"/>
              <a:t>1</a:t>
            </a:r>
            <a:r>
              <a:rPr lang="en-US" sz="1400" dirty="0" smtClean="0"/>
              <a:t> </a:t>
            </a:r>
            <a:r>
              <a:rPr lang="en-US" sz="1400" dirty="0" err="1" smtClean="0"/>
              <a:t>TPO</a:t>
            </a:r>
            <a:r>
              <a:rPr lang="en-US" sz="1400" dirty="0" smtClean="0"/>
              <a:t> = Treatment, Payment and Healthcare Operations</a:t>
            </a:r>
          </a:p>
          <a:p>
            <a:r>
              <a:rPr lang="en-US" sz="1400" baseline="40000" dirty="0" smtClean="0"/>
              <a:t>2</a:t>
            </a:r>
            <a:r>
              <a:rPr lang="en-US" sz="1400" dirty="0" smtClean="0"/>
              <a:t> Subject to “minimum necessary” requirement, except for treatment</a:t>
            </a:r>
            <a:endParaRPr lang="en-US" sz="1400" dirty="0"/>
          </a:p>
        </p:txBody>
      </p:sp>
      <p:cxnSp>
        <p:nvCxnSpPr>
          <p:cNvPr id="8" name="Straight Arrow Connector 7"/>
          <p:cNvCxnSpPr>
            <a:endCxn id="17" idx="1"/>
          </p:cNvCxnSpPr>
          <p:nvPr/>
        </p:nvCxnSpPr>
        <p:spPr>
          <a:xfrm>
            <a:off x="5791200" y="4192344"/>
            <a:ext cx="1371600" cy="62662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162800" y="4495800"/>
            <a:ext cx="1980479" cy="646331"/>
          </a:xfrm>
          <a:prstGeom prst="rect">
            <a:avLst/>
          </a:prstGeom>
          <a:noFill/>
        </p:spPr>
        <p:txBody>
          <a:bodyPr wrap="none" rtlCol="0">
            <a:spAutoFit/>
          </a:bodyPr>
          <a:lstStyle/>
          <a:p>
            <a:r>
              <a:rPr lang="en-US" dirty="0" smtClean="0"/>
              <a:t>Sale of PHI (only </a:t>
            </a:r>
          </a:p>
          <a:p>
            <a:r>
              <a:rPr lang="en-US" dirty="0" smtClean="0"/>
              <a:t>with authorization)</a:t>
            </a:r>
            <a:endParaRPr lang="en-US" dirty="0"/>
          </a:p>
        </p:txBody>
      </p:sp>
      <p:sp>
        <p:nvSpPr>
          <p:cNvPr id="27" name="TextBox 26"/>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13</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385242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solidFill>
                  <a:srgbClr val="002060"/>
                </a:solidFill>
              </a:rPr>
              <a:t>Research</a:t>
            </a:r>
            <a:r>
              <a:rPr lang="en-US" dirty="0" smtClean="0"/>
              <a:t>	</a:t>
            </a:r>
            <a:endParaRPr lang="en-US" dirty="0"/>
          </a:p>
        </p:txBody>
      </p:sp>
      <p:sp>
        <p:nvSpPr>
          <p:cNvPr id="3" name="Content Placeholder 2"/>
          <p:cNvSpPr>
            <a:spLocks noGrp="1"/>
          </p:cNvSpPr>
          <p:nvPr>
            <p:ph idx="1"/>
          </p:nvPr>
        </p:nvSpPr>
        <p:spPr>
          <a:xfrm>
            <a:off x="457200" y="1295400"/>
            <a:ext cx="8229600" cy="5257800"/>
          </a:xfrm>
        </p:spPr>
        <p:txBody>
          <a:bodyPr>
            <a:normAutofit/>
          </a:bodyPr>
          <a:lstStyle/>
          <a:p>
            <a:r>
              <a:rPr lang="en-US" sz="2200" i="1" dirty="0" smtClean="0"/>
              <a:t>The Basics</a:t>
            </a:r>
          </a:p>
          <a:p>
            <a:pPr marL="342900" indent="-342900">
              <a:buFont typeface="Arial" pitchFamily="34" charset="0"/>
              <a:buChar char="•"/>
            </a:pPr>
            <a:r>
              <a:rPr lang="en-US" sz="2200" i="1" dirty="0" smtClean="0"/>
              <a:t>Research requires patient authorization, plus IRB approval. </a:t>
            </a:r>
          </a:p>
          <a:p>
            <a:pPr marL="342900" indent="-342900">
              <a:spcAft>
                <a:spcPts val="1200"/>
              </a:spcAft>
              <a:buFont typeface="Arial" pitchFamily="34" charset="0"/>
              <a:buChar char="•"/>
            </a:pPr>
            <a:r>
              <a:rPr lang="en-US" sz="2200" i="1" dirty="0" smtClean="0"/>
              <a:t>Authorization can be waived by IRB or Privacy Board, but only for information-based research (never for interventional)</a:t>
            </a:r>
          </a:p>
          <a:p>
            <a:r>
              <a:rPr lang="en-US" sz="2200" dirty="0" smtClean="0"/>
              <a:t>Scope</a:t>
            </a:r>
          </a:p>
          <a:p>
            <a:pPr marL="342900" indent="-342900">
              <a:buFont typeface="Arial" pitchFamily="34" charset="0"/>
              <a:buChar char="•"/>
            </a:pPr>
            <a:r>
              <a:rPr lang="en-US" sz="2200" dirty="0" smtClean="0"/>
              <a:t>A researcher is generally </a:t>
            </a:r>
            <a:r>
              <a:rPr lang="en-US" sz="2200" u="sng" dirty="0" smtClean="0"/>
              <a:t>not</a:t>
            </a:r>
            <a:r>
              <a:rPr lang="en-US" sz="2200" dirty="0" smtClean="0"/>
              <a:t> subject to HIPAA (because research is not a covered function)</a:t>
            </a:r>
          </a:p>
          <a:p>
            <a:pPr marL="1081088" lvl="1" indent="-338138">
              <a:spcBef>
                <a:spcPts val="600"/>
              </a:spcBef>
              <a:buFont typeface="Arial" pitchFamily="34" charset="0"/>
              <a:buChar char="•"/>
            </a:pPr>
            <a:r>
              <a:rPr lang="en-US" sz="2200" dirty="0" smtClean="0"/>
              <a:t>This </a:t>
            </a:r>
            <a:r>
              <a:rPr lang="en-US" sz="2200" b="1" dirty="0"/>
              <a:t>exemption applies only to researchers who are not otherwise </a:t>
            </a:r>
            <a:r>
              <a:rPr lang="en-US" sz="2200" b="1" dirty="0" smtClean="0"/>
              <a:t>CEs</a:t>
            </a:r>
            <a:r>
              <a:rPr lang="en-US" sz="2200" dirty="0" smtClean="0"/>
              <a:t>; </a:t>
            </a:r>
            <a:r>
              <a:rPr lang="en-US" sz="2200" dirty="0"/>
              <a:t>e.g., a </a:t>
            </a:r>
            <a:r>
              <a:rPr lang="en-US" sz="2200" dirty="0" smtClean="0"/>
              <a:t>doctor </a:t>
            </a:r>
            <a:r>
              <a:rPr lang="en-US" sz="2200" dirty="0"/>
              <a:t>employed by a </a:t>
            </a:r>
            <a:r>
              <a:rPr lang="en-US" sz="2200" dirty="0" smtClean="0"/>
              <a:t>pharma co. who is not providing care</a:t>
            </a:r>
          </a:p>
          <a:p>
            <a:pPr marL="1081088" lvl="1" indent="-338138">
              <a:spcBef>
                <a:spcPts val="600"/>
              </a:spcBef>
              <a:buFont typeface="Arial" pitchFamily="34" charset="0"/>
              <a:buChar char="•"/>
            </a:pPr>
            <a:r>
              <a:rPr lang="en-US" sz="2200" dirty="0" smtClean="0"/>
              <a:t>A doctor running a clinical trial who </a:t>
            </a:r>
            <a:r>
              <a:rPr lang="en-US" sz="2200" u="sng" dirty="0" smtClean="0"/>
              <a:t>is</a:t>
            </a:r>
            <a:r>
              <a:rPr lang="en-US" sz="2200" dirty="0" smtClean="0"/>
              <a:t> providing care is still covered by HIPAA</a:t>
            </a:r>
          </a:p>
          <a:p>
            <a:pPr marL="342900" indent="-342900">
              <a:buFont typeface="Arial" pitchFamily="34" charset="0"/>
              <a:buChar char="•"/>
            </a:pPr>
            <a:endParaRPr lang="en-US" sz="2200" dirty="0" smtClean="0"/>
          </a:p>
          <a:p>
            <a:pPr marL="342900" indent="-342900">
              <a:buFont typeface="Arial" pitchFamily="34" charset="0"/>
              <a:buChar char="•"/>
            </a:pPr>
            <a:endParaRPr lang="en-US" sz="2400" i="1" dirty="0"/>
          </a:p>
        </p:txBody>
      </p:sp>
      <p:sp>
        <p:nvSpPr>
          <p:cNvPr id="4" name="TextBox 3"/>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14</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03359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solidFill>
                  <a:srgbClr val="002060"/>
                </a:solidFill>
              </a:rPr>
              <a:t>Research – Changes Made by HITECH</a:t>
            </a:r>
            <a:endParaRPr lang="en-US" sz="4000" dirty="0">
              <a:solidFill>
                <a:srgbClr val="002060"/>
              </a:solidFill>
            </a:endParaRPr>
          </a:p>
        </p:txBody>
      </p:sp>
      <p:sp>
        <p:nvSpPr>
          <p:cNvPr id="3" name="Content Placeholder 2"/>
          <p:cNvSpPr>
            <a:spLocks noGrp="1"/>
          </p:cNvSpPr>
          <p:nvPr>
            <p:ph idx="1"/>
          </p:nvPr>
        </p:nvSpPr>
        <p:spPr/>
        <p:txBody>
          <a:bodyPr/>
          <a:lstStyle/>
          <a:p>
            <a:pPr marL="457200" indent="-457200">
              <a:buFont typeface="Arial" pitchFamily="34" charset="0"/>
              <a:buChar char="•"/>
            </a:pPr>
            <a:r>
              <a:rPr lang="en-US" sz="2400" dirty="0"/>
              <a:t>HITECH made some beneficial changes </a:t>
            </a:r>
          </a:p>
          <a:p>
            <a:pPr marL="1200150" lvl="1" indent="-457200">
              <a:buFont typeface="Arial" pitchFamily="34" charset="0"/>
              <a:buChar char="•"/>
            </a:pPr>
            <a:r>
              <a:rPr lang="en-US" sz="2000" dirty="0"/>
              <a:t>“Compound authorizations” were made permissible. The same form can include HIPAA terms and can authorize, for example, tissue banking. (The mandatory and optional parts must be clear.)</a:t>
            </a:r>
          </a:p>
          <a:p>
            <a:pPr marL="1200150" lvl="1" indent="-457200">
              <a:buFont typeface="Arial" pitchFamily="34" charset="0"/>
              <a:buChar char="•"/>
            </a:pPr>
            <a:r>
              <a:rPr lang="en-US" sz="2000" dirty="0"/>
              <a:t>Authorizations can include </a:t>
            </a:r>
            <a:r>
              <a:rPr lang="en-US" sz="2000" b="1" dirty="0"/>
              <a:t>future research projects</a:t>
            </a:r>
            <a:r>
              <a:rPr lang="en-US" sz="2000" dirty="0"/>
              <a:t>, provided they are adequately described</a:t>
            </a:r>
          </a:p>
          <a:p>
            <a:pPr marL="1200150" lvl="1" indent="-457200">
              <a:buFont typeface="Arial" pitchFamily="34" charset="0"/>
              <a:buChar char="•"/>
            </a:pPr>
            <a:r>
              <a:rPr lang="en-US" sz="2000" i="1" dirty="0">
                <a:solidFill>
                  <a:prstClr val="black"/>
                </a:solidFill>
              </a:rPr>
              <a:t>These changes represent small but useful improvements in flexibility for researchers</a:t>
            </a:r>
            <a:endParaRPr lang="en-US" sz="2000" dirty="0"/>
          </a:p>
          <a:p>
            <a:pPr marL="1200150" lvl="1" indent="-457200">
              <a:buFont typeface="Arial" pitchFamily="34" charset="0"/>
              <a:buChar char="•"/>
            </a:pPr>
            <a:endParaRPr lang="en-US" sz="2000" dirty="0"/>
          </a:p>
          <a:p>
            <a:endParaRPr lang="en-US" dirty="0"/>
          </a:p>
        </p:txBody>
      </p:sp>
      <p:sp>
        <p:nvSpPr>
          <p:cNvPr id="4" name="TextBox 3"/>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15</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02162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2060"/>
                </a:solidFill>
              </a:rPr>
              <a:t>Patient Rights - Access to PHI</a:t>
            </a:r>
            <a:endParaRPr lang="en-US" sz="4000" dirty="0">
              <a:solidFill>
                <a:srgbClr val="002060"/>
              </a:solidFill>
            </a:endParaRPr>
          </a:p>
        </p:txBody>
      </p:sp>
      <p:sp>
        <p:nvSpPr>
          <p:cNvPr id="3" name="Content Placeholder 2"/>
          <p:cNvSpPr>
            <a:spLocks noGrp="1"/>
          </p:cNvSpPr>
          <p:nvPr>
            <p:ph idx="1"/>
          </p:nvPr>
        </p:nvSpPr>
        <p:spPr>
          <a:xfrm>
            <a:off x="115887" y="1600200"/>
            <a:ext cx="8686800" cy="4176397"/>
          </a:xfrm>
        </p:spPr>
        <p:txBody>
          <a:bodyPr>
            <a:noAutofit/>
          </a:bodyPr>
          <a:lstStyle/>
          <a:p>
            <a:pPr marL="515938">
              <a:spcBef>
                <a:spcPts val="800"/>
              </a:spcBef>
            </a:pPr>
            <a:r>
              <a:rPr lang="en-US" sz="2400" dirty="0" smtClean="0"/>
              <a:t>Pre-HITECH, patients had access rights to paper copies of their PHI</a:t>
            </a:r>
          </a:p>
          <a:p>
            <a:pPr marL="515938">
              <a:spcBef>
                <a:spcPts val="800"/>
              </a:spcBef>
            </a:pPr>
            <a:r>
              <a:rPr lang="en-US" sz="2400" dirty="0" smtClean="0"/>
              <a:t>In practice, access/copying is often blocked. Biggest HIPAA complaint by patients</a:t>
            </a:r>
          </a:p>
          <a:p>
            <a:pPr marL="915988" lvl="1">
              <a:spcBef>
                <a:spcPts val="800"/>
              </a:spcBef>
            </a:pPr>
            <a:r>
              <a:rPr lang="en-US" sz="2000" dirty="0" smtClean="0"/>
              <a:t>A myriad of bogus excuses (“HIPAA doesn’t allow me to mail you your record….HIPAA doesn’t allow me to fax you your record…..HIPAA doesn’t allow me to email you your record…..HIPAA doesn’t allow me to send your record to your PHR”)</a:t>
            </a:r>
          </a:p>
          <a:p>
            <a:pPr marL="915988" lvl="1">
              <a:spcBef>
                <a:spcPts val="800"/>
              </a:spcBef>
            </a:pPr>
            <a:r>
              <a:rPr lang="en-US" sz="2000" dirty="0" smtClean="0"/>
              <a:t>Delays and obstacles are common</a:t>
            </a:r>
          </a:p>
        </p:txBody>
      </p:sp>
      <p:sp>
        <p:nvSpPr>
          <p:cNvPr id="6" name="TextBox 5"/>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16</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97662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solidFill>
                  <a:srgbClr val="002060"/>
                </a:solidFill>
              </a:rPr>
              <a:t>Patient Rights – Access to PHI</a:t>
            </a:r>
            <a:endParaRPr lang="en-US" sz="4000" dirty="0">
              <a:solidFill>
                <a:srgbClr val="002060"/>
              </a:solidFill>
            </a:endParaRPr>
          </a:p>
        </p:txBody>
      </p:sp>
      <p:sp>
        <p:nvSpPr>
          <p:cNvPr id="3" name="Content Placeholder 2"/>
          <p:cNvSpPr>
            <a:spLocks noGrp="1"/>
          </p:cNvSpPr>
          <p:nvPr>
            <p:ph idx="1"/>
          </p:nvPr>
        </p:nvSpPr>
        <p:spPr>
          <a:xfrm>
            <a:off x="457200" y="1371600"/>
            <a:ext cx="8229600" cy="4953000"/>
          </a:xfrm>
        </p:spPr>
        <p:txBody>
          <a:bodyPr>
            <a:normAutofit lnSpcReduction="10000"/>
          </a:bodyPr>
          <a:lstStyle/>
          <a:p>
            <a:pPr marL="457200" indent="-457200">
              <a:spcBef>
                <a:spcPts val="800"/>
              </a:spcBef>
              <a:buFont typeface="Arial" pitchFamily="34" charset="0"/>
              <a:buChar char="•"/>
            </a:pPr>
            <a:r>
              <a:rPr lang="en-US" sz="2200" b="1" dirty="0" smtClean="0"/>
              <a:t>Patients </a:t>
            </a:r>
            <a:r>
              <a:rPr lang="en-US" sz="2200" b="1" dirty="0"/>
              <a:t>now have the right to get an electronic copy of PHI maintained electronically </a:t>
            </a:r>
          </a:p>
          <a:p>
            <a:pPr marL="457200" indent="-457200">
              <a:spcBef>
                <a:spcPts val="800"/>
              </a:spcBef>
              <a:buFont typeface="Arial" pitchFamily="34" charset="0"/>
              <a:buChar char="•"/>
            </a:pPr>
            <a:r>
              <a:rPr lang="en-US" sz="2200" dirty="0"/>
              <a:t>Patients can also choose to have their e-PHI </a:t>
            </a:r>
            <a:r>
              <a:rPr lang="en-US" sz="2200" b="1" dirty="0"/>
              <a:t>sent directly to a third person </a:t>
            </a:r>
            <a:r>
              <a:rPr lang="en-US" sz="2200" b="1" dirty="0" smtClean="0"/>
              <a:t> </a:t>
            </a:r>
            <a:endParaRPr lang="en-US" sz="2200" b="1" dirty="0"/>
          </a:p>
          <a:p>
            <a:pPr marL="457200" indent="-457200">
              <a:spcBef>
                <a:spcPts val="800"/>
              </a:spcBef>
              <a:buFont typeface="Arial" pitchFamily="34" charset="0"/>
              <a:buChar char="•"/>
            </a:pPr>
            <a:r>
              <a:rPr lang="en-US" sz="2200" dirty="0"/>
              <a:t>If electronic information is not readily producible in the </a:t>
            </a:r>
            <a:r>
              <a:rPr lang="en-US" sz="2200" b="1" dirty="0"/>
              <a:t>form and format requested</a:t>
            </a:r>
            <a:r>
              <a:rPr lang="en-US" sz="2200" dirty="0"/>
              <a:t>, the information must be provided in an alternative form agreed to by the CE and the individual</a:t>
            </a:r>
          </a:p>
          <a:p>
            <a:pPr marL="457200" indent="-457200">
              <a:spcBef>
                <a:spcPts val="800"/>
              </a:spcBef>
              <a:buFont typeface="Arial" pitchFamily="34" charset="0"/>
              <a:buChar char="•"/>
            </a:pPr>
            <a:r>
              <a:rPr lang="en-US" sz="2200" dirty="0" smtClean="0"/>
              <a:t>Patients have </a:t>
            </a:r>
            <a:r>
              <a:rPr lang="en-US" sz="2200" b="1" dirty="0"/>
              <a:t>a new right to get PHI via unprotected email </a:t>
            </a:r>
            <a:r>
              <a:rPr lang="en-US" sz="2200" dirty="0"/>
              <a:t>if CE warns patient </a:t>
            </a:r>
            <a:r>
              <a:rPr lang="en-US" sz="2200" dirty="0" smtClean="0"/>
              <a:t>about security and </a:t>
            </a:r>
            <a:r>
              <a:rPr lang="en-US" sz="2200" dirty="0"/>
              <a:t>patient </a:t>
            </a:r>
            <a:r>
              <a:rPr lang="en-US" sz="2200" dirty="0" smtClean="0"/>
              <a:t>insists</a:t>
            </a:r>
            <a:endParaRPr lang="en-US" sz="2200" dirty="0"/>
          </a:p>
          <a:p>
            <a:pPr marL="457200" indent="-457200">
              <a:spcBef>
                <a:spcPts val="800"/>
              </a:spcBef>
              <a:buFont typeface="Arial" pitchFamily="34" charset="0"/>
              <a:buChar char="•"/>
            </a:pPr>
            <a:r>
              <a:rPr lang="en-US" sz="2200" dirty="0"/>
              <a:t>CE can charge for labor and supplies, but no other </a:t>
            </a:r>
            <a:r>
              <a:rPr lang="en-US" sz="2200" dirty="0" smtClean="0"/>
              <a:t>fees</a:t>
            </a:r>
          </a:p>
          <a:p>
            <a:pPr marL="1200150" lvl="1" indent="-457200">
              <a:spcBef>
                <a:spcPts val="800"/>
              </a:spcBef>
              <a:buFont typeface="Arial" pitchFamily="34" charset="0"/>
              <a:buChar char="•"/>
            </a:pPr>
            <a:r>
              <a:rPr lang="en-US" sz="2000" i="1" dirty="0" smtClean="0"/>
              <a:t>We’ll see how much this improves access in practice</a:t>
            </a:r>
          </a:p>
          <a:p>
            <a:pPr marL="1200150" lvl="1" indent="-457200">
              <a:spcBef>
                <a:spcPts val="800"/>
              </a:spcBef>
              <a:buFont typeface="Arial" pitchFamily="34" charset="0"/>
              <a:buChar char="•"/>
            </a:pPr>
            <a:r>
              <a:rPr lang="en-US" sz="2000" i="1" dirty="0" smtClean="0"/>
              <a:t>Potential exists for big improvement and innovation, especially thanks to new right to send PHI to third parties</a:t>
            </a:r>
            <a:endParaRPr lang="en-US" sz="2000" i="1" dirty="0"/>
          </a:p>
          <a:p>
            <a:endParaRPr lang="en-US" dirty="0"/>
          </a:p>
          <a:p>
            <a:endParaRPr lang="en-US" dirty="0"/>
          </a:p>
          <a:p>
            <a:pPr marL="457200" indent="-457200">
              <a:buFont typeface="Arial" pitchFamily="34" charset="0"/>
              <a:buChar char="•"/>
            </a:pPr>
            <a:endParaRPr lang="en-US" dirty="0"/>
          </a:p>
        </p:txBody>
      </p:sp>
      <p:sp>
        <p:nvSpPr>
          <p:cNvPr id="4" name="TextBox 3"/>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17</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22012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solidFill>
                  <a:srgbClr val="002060"/>
                </a:solidFill>
              </a:rPr>
              <a:t>Patient Rights – Access to Lab Data</a:t>
            </a:r>
            <a:endParaRPr lang="en-US" sz="4000" dirty="0">
              <a:solidFill>
                <a:srgbClr val="002060"/>
              </a:solidFill>
            </a:endParaRPr>
          </a:p>
        </p:txBody>
      </p:sp>
      <p:sp>
        <p:nvSpPr>
          <p:cNvPr id="3" name="Content Placeholder 2"/>
          <p:cNvSpPr>
            <a:spLocks noGrp="1"/>
          </p:cNvSpPr>
          <p:nvPr>
            <p:ph idx="1"/>
          </p:nvPr>
        </p:nvSpPr>
        <p:spPr>
          <a:xfrm>
            <a:off x="457200" y="1371599"/>
            <a:ext cx="8458200" cy="5317123"/>
          </a:xfrm>
        </p:spPr>
        <p:txBody>
          <a:bodyPr>
            <a:normAutofit/>
          </a:bodyPr>
          <a:lstStyle/>
          <a:p>
            <a:pPr marL="457200" indent="-457200">
              <a:buFont typeface="Arial" panose="020B0604020202020204" pitchFamily="34" charset="0"/>
              <a:buChar char="•"/>
            </a:pPr>
            <a:r>
              <a:rPr lang="en-US" sz="2300" dirty="0" smtClean="0"/>
              <a:t>Today, most patients cannot directly access their lab results</a:t>
            </a:r>
          </a:p>
          <a:p>
            <a:pPr marL="457200" indent="-457200">
              <a:buFont typeface="Arial" panose="020B0604020202020204" pitchFamily="34" charset="0"/>
              <a:buChar char="•"/>
            </a:pPr>
            <a:r>
              <a:rPr lang="en-US" sz="2300" dirty="0" smtClean="0"/>
              <a:t>In 2011, HHS proposed a Rule to grant nationwide rights to patients to access lab results</a:t>
            </a:r>
          </a:p>
          <a:p>
            <a:pPr marL="1200150" lvl="1" indent="-457200">
              <a:buFont typeface="Wingdings" panose="05000000000000000000" pitchFamily="2" charset="2"/>
              <a:buChar char="ü"/>
            </a:pPr>
            <a:r>
              <a:rPr lang="en-US" sz="2000" dirty="0" smtClean="0"/>
              <a:t>Patients need lab data to give it to other providers</a:t>
            </a:r>
          </a:p>
          <a:p>
            <a:pPr marL="1200150" lvl="1" indent="-457200">
              <a:buFont typeface="Wingdings" panose="05000000000000000000" pitchFamily="2" charset="2"/>
              <a:buChar char="ü"/>
            </a:pPr>
            <a:r>
              <a:rPr lang="en-US" sz="2000" dirty="0" smtClean="0"/>
              <a:t>Dangerous to deny patients this access – 7 to 20% of abnormal lab results are </a:t>
            </a:r>
            <a:r>
              <a:rPr lang="en-US" sz="2000" i="1" dirty="0" smtClean="0"/>
              <a:t>never delivered to patients</a:t>
            </a:r>
          </a:p>
          <a:p>
            <a:pPr marL="1200150" lvl="1" indent="-457200">
              <a:buFont typeface="Wingdings" panose="05000000000000000000" pitchFamily="2" charset="2"/>
              <a:buChar char="ü"/>
            </a:pPr>
            <a:r>
              <a:rPr lang="en-US" sz="2000" dirty="0" smtClean="0"/>
              <a:t>Duplicative tests cost billions</a:t>
            </a:r>
          </a:p>
          <a:p>
            <a:pPr marL="457200" indent="-457200">
              <a:buFont typeface="Arial" panose="020B0604020202020204" pitchFamily="34" charset="0"/>
              <a:buChar char="•"/>
            </a:pPr>
            <a:r>
              <a:rPr lang="en-US" sz="2300" dirty="0" smtClean="0"/>
              <a:t>Nonetheless, the final Rule was delayed……</a:t>
            </a:r>
          </a:p>
          <a:p>
            <a:pPr marL="457200" indent="-457200">
              <a:buFont typeface="Arial" panose="020B0604020202020204" pitchFamily="34" charset="0"/>
              <a:buChar char="•"/>
            </a:pPr>
            <a:r>
              <a:rPr lang="en-US" sz="2300" dirty="0" smtClean="0"/>
              <a:t>In 2012, O’Reilly Media led a consensus effort to demonstrate demand for the proposed Rule </a:t>
            </a:r>
          </a:p>
          <a:p>
            <a:pPr marL="1200150" lvl="1" indent="-457200">
              <a:buFont typeface="Arial" panose="020B0604020202020204" pitchFamily="34" charset="0"/>
              <a:buChar char="•"/>
            </a:pPr>
            <a:r>
              <a:rPr lang="en-US" sz="2000" dirty="0" smtClean="0"/>
              <a:t>O’Reilly organized an HHS sign-on </a:t>
            </a:r>
            <a:r>
              <a:rPr lang="en-US" sz="2000" dirty="0" err="1" smtClean="0">
                <a:hlinkClick r:id="rId2"/>
              </a:rPr>
              <a:t>sign-on</a:t>
            </a:r>
            <a:r>
              <a:rPr lang="en-US" sz="2000" dirty="0" smtClean="0">
                <a:hlinkClick r:id="rId2"/>
              </a:rPr>
              <a:t> letter</a:t>
            </a:r>
            <a:r>
              <a:rPr lang="en-US" sz="2000" dirty="0" smtClean="0"/>
              <a:t> with 638 signers</a:t>
            </a:r>
          </a:p>
          <a:p>
            <a:pPr marL="457200" indent="-457200">
              <a:buFont typeface="Arial" panose="020B0604020202020204" pitchFamily="34" charset="0"/>
              <a:buChar char="•"/>
            </a:pPr>
            <a:r>
              <a:rPr lang="en-US" sz="2300" dirty="0" smtClean="0"/>
              <a:t>See recent </a:t>
            </a:r>
            <a:r>
              <a:rPr lang="en-US" sz="2300" dirty="0" smtClean="0">
                <a:hlinkClick r:id="rId3"/>
              </a:rPr>
              <a:t>blog</a:t>
            </a:r>
            <a:r>
              <a:rPr lang="en-US" sz="2300" dirty="0" smtClean="0"/>
              <a:t> “Give Us Our Damn Lab Results!!”</a:t>
            </a:r>
          </a:p>
          <a:p>
            <a:pPr marL="457200" indent="-457200">
              <a:buFont typeface="Arial" panose="020B0604020202020204" pitchFamily="34" charset="0"/>
              <a:buChar char="•"/>
            </a:pPr>
            <a:r>
              <a:rPr lang="en-US" sz="2300" dirty="0" smtClean="0"/>
              <a:t>Good news - HHS just signaled that release of Final Rule is near</a:t>
            </a:r>
          </a:p>
          <a:p>
            <a:pPr marL="1200150" lvl="1" indent="-457200">
              <a:buFont typeface="Arial" panose="020B0604020202020204" pitchFamily="34" charset="0"/>
              <a:buChar char="•"/>
            </a:pPr>
            <a:endParaRPr lang="en-US" sz="2300" dirty="0" smtClean="0"/>
          </a:p>
          <a:p>
            <a:pPr marL="457200" indent="-457200">
              <a:buFont typeface="Arial" panose="020B0604020202020204" pitchFamily="34" charset="0"/>
              <a:buChar char="•"/>
            </a:pPr>
            <a:endParaRPr lang="en-US" sz="2300" dirty="0"/>
          </a:p>
          <a:p>
            <a:endParaRPr lang="en-US" dirty="0"/>
          </a:p>
          <a:p>
            <a:pPr marL="457200" indent="-457200">
              <a:buFont typeface="Arial" pitchFamily="34" charset="0"/>
              <a:buChar char="•"/>
            </a:pPr>
            <a:endParaRPr lang="en-US" dirty="0"/>
          </a:p>
        </p:txBody>
      </p:sp>
      <p:sp>
        <p:nvSpPr>
          <p:cNvPr id="4" name="TextBox 3"/>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solidFill>
                  <a:prstClr val="black"/>
                </a:solidFill>
              </a:rPr>
              <a:pPr/>
              <a:t>18</a:t>
            </a:fld>
            <a:endParaRPr lang="en-US" sz="1600" dirty="0">
              <a:solidFill>
                <a:prstClr val="black"/>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28162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11" descr="ppslide-banner.jpg"/>
          <p:cNvPicPr>
            <a:picLocks noChangeAspect="1"/>
          </p:cNvPicPr>
          <p:nvPr/>
        </p:nvPicPr>
        <p:blipFill>
          <a:blip r:embed="rId3" cstate="print"/>
          <a:stretch>
            <a:fillRect/>
          </a:stretch>
        </p:blipFill>
        <p:spPr>
          <a:xfrm>
            <a:off x="0" y="0"/>
            <a:ext cx="9144000" cy="1280160"/>
          </a:xfrm>
          <a:prstGeom prst="rect">
            <a:avLst/>
          </a:prstGeom>
        </p:spPr>
      </p:pic>
      <p:sp>
        <p:nvSpPr>
          <p:cNvPr id="11" name="Rectangle 10"/>
          <p:cNvSpPr/>
          <p:nvPr/>
        </p:nvSpPr>
        <p:spPr>
          <a:xfrm>
            <a:off x="-34345" y="1039562"/>
            <a:ext cx="8686801" cy="5241894"/>
          </a:xfrm>
          <a:prstGeom prst="rect">
            <a:avLst/>
          </a:prstGeom>
          <a:gradFill>
            <a:gsLst>
              <a:gs pos="4000">
                <a:srgbClr val="DAE3EA"/>
              </a:gs>
              <a:gs pos="6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65150" indent="-342900">
              <a:spcBef>
                <a:spcPts val="1800"/>
              </a:spcBef>
              <a:buFont typeface="Arial" pitchFamily="34" charset="0"/>
              <a:buChar char="•"/>
            </a:pPr>
            <a:r>
              <a:rPr lang="en-US" sz="2400" dirty="0">
                <a:solidFill>
                  <a:schemeClr val="tx1"/>
                </a:solidFill>
              </a:rPr>
              <a:t>Sale of PHI means a disclosure of </a:t>
            </a:r>
            <a:r>
              <a:rPr lang="en-US" sz="2400" dirty="0" smtClean="0">
                <a:solidFill>
                  <a:schemeClr val="tx1"/>
                </a:solidFill>
              </a:rPr>
              <a:t>PHI, </a:t>
            </a:r>
            <a:r>
              <a:rPr lang="en-US" sz="2400" dirty="0">
                <a:solidFill>
                  <a:schemeClr val="tx1"/>
                </a:solidFill>
              </a:rPr>
              <a:t>where the CE or BA </a:t>
            </a:r>
            <a:r>
              <a:rPr lang="en-US" sz="2400" dirty="0" smtClean="0">
                <a:solidFill>
                  <a:schemeClr val="tx1"/>
                </a:solidFill>
              </a:rPr>
              <a:t>gets </a:t>
            </a:r>
            <a:r>
              <a:rPr lang="en-US" sz="2400" dirty="0">
                <a:solidFill>
                  <a:schemeClr val="tx1"/>
                </a:solidFill>
              </a:rPr>
              <a:t>remuneration from or on behalf of the recipient of the PHI </a:t>
            </a:r>
          </a:p>
          <a:p>
            <a:pPr marL="565150" indent="-342900">
              <a:spcBef>
                <a:spcPts val="900"/>
              </a:spcBef>
              <a:buFont typeface="Arial" pitchFamily="34" charset="0"/>
              <a:buChar char="•"/>
            </a:pPr>
            <a:r>
              <a:rPr lang="en-US" sz="2400" dirty="0">
                <a:solidFill>
                  <a:schemeClr val="tx1"/>
                </a:solidFill>
              </a:rPr>
              <a:t>Sale includes </a:t>
            </a:r>
            <a:r>
              <a:rPr lang="en-US" sz="2400" dirty="0" smtClean="0">
                <a:solidFill>
                  <a:schemeClr val="tx1"/>
                </a:solidFill>
              </a:rPr>
              <a:t>licensing </a:t>
            </a:r>
            <a:endParaRPr lang="en-US" sz="2400" dirty="0">
              <a:solidFill>
                <a:schemeClr val="tx1"/>
              </a:solidFill>
            </a:endParaRPr>
          </a:p>
          <a:p>
            <a:pPr marL="565150" indent="-342900">
              <a:spcBef>
                <a:spcPts val="900"/>
              </a:spcBef>
              <a:buFont typeface="Arial" pitchFamily="34" charset="0"/>
              <a:buChar char="•"/>
            </a:pPr>
            <a:r>
              <a:rPr lang="en-US" sz="2400" b="1" dirty="0">
                <a:solidFill>
                  <a:srgbClr val="C00000"/>
                </a:solidFill>
              </a:rPr>
              <a:t>CE must get an authorization from </a:t>
            </a:r>
            <a:r>
              <a:rPr lang="en-US" sz="2400" b="1" dirty="0" smtClean="0">
                <a:solidFill>
                  <a:srgbClr val="C00000"/>
                </a:solidFill>
              </a:rPr>
              <a:t>individuals </a:t>
            </a:r>
            <a:r>
              <a:rPr lang="en-US" sz="2400" b="1" dirty="0">
                <a:solidFill>
                  <a:srgbClr val="C00000"/>
                </a:solidFill>
              </a:rPr>
              <a:t>for any </a:t>
            </a:r>
            <a:r>
              <a:rPr lang="en-US" sz="2400" b="1" dirty="0" smtClean="0">
                <a:solidFill>
                  <a:srgbClr val="C00000"/>
                </a:solidFill>
              </a:rPr>
              <a:t>sale of PHI</a:t>
            </a:r>
          </a:p>
          <a:p>
            <a:pPr marL="1022350" lvl="1" indent="-342900">
              <a:spcBef>
                <a:spcPts val="900"/>
              </a:spcBef>
              <a:buFont typeface="Arial" pitchFamily="34" charset="0"/>
              <a:buChar char="•"/>
            </a:pPr>
            <a:r>
              <a:rPr lang="en-US" sz="2400" b="1" dirty="0" smtClean="0">
                <a:solidFill>
                  <a:schemeClr val="tx1"/>
                </a:solidFill>
              </a:rPr>
              <a:t>Even if the disclosure is otherwise permitted</a:t>
            </a:r>
          </a:p>
          <a:p>
            <a:pPr marL="1022350" lvl="1" indent="-342900">
              <a:spcBef>
                <a:spcPts val="900"/>
              </a:spcBef>
              <a:buFont typeface="Arial" pitchFamily="34" charset="0"/>
              <a:buChar char="•"/>
            </a:pPr>
            <a:r>
              <a:rPr lang="en-US" sz="2400" dirty="0">
                <a:solidFill>
                  <a:schemeClr val="tx1"/>
                </a:solidFill>
              </a:rPr>
              <a:t>The authorization must state that the disclosure will result in remuneration to the </a:t>
            </a:r>
            <a:r>
              <a:rPr lang="en-US" sz="2400" dirty="0" smtClean="0">
                <a:solidFill>
                  <a:schemeClr val="tx1"/>
                </a:solidFill>
              </a:rPr>
              <a:t>CE</a:t>
            </a:r>
          </a:p>
          <a:p>
            <a:pPr marL="1022350" lvl="1" indent="-342900">
              <a:spcBef>
                <a:spcPts val="900"/>
              </a:spcBef>
              <a:buFont typeface="Arial" pitchFamily="34" charset="0"/>
              <a:buChar char="•"/>
            </a:pPr>
            <a:r>
              <a:rPr lang="en-US" sz="2400" dirty="0" smtClean="0">
                <a:solidFill>
                  <a:schemeClr val="tx1"/>
                </a:solidFill>
              </a:rPr>
              <a:t>Limited Data Sets are still PHI, so the ban on sale applies</a:t>
            </a:r>
            <a:endParaRPr lang="en-US" sz="2400" dirty="0">
              <a:solidFill>
                <a:schemeClr val="tx1"/>
              </a:solidFill>
            </a:endParaRPr>
          </a:p>
        </p:txBody>
      </p:sp>
      <p:sp>
        <p:nvSpPr>
          <p:cNvPr id="3" name="Rectangle 2"/>
          <p:cNvSpPr/>
          <p:nvPr/>
        </p:nvSpPr>
        <p:spPr>
          <a:xfrm flipV="1">
            <a:off x="0" y="6857999"/>
            <a:ext cx="9144000" cy="45719"/>
          </a:xfrm>
          <a:prstGeom prst="rect">
            <a:avLst/>
          </a:prstGeom>
          <a:solidFill>
            <a:schemeClr val="bg1"/>
          </a:solidFill>
          <a:ln>
            <a:noFill/>
          </a:ln>
          <a:effectLst>
            <a:innerShdw blurRad="508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8557" y="331676"/>
            <a:ext cx="9020432" cy="707886"/>
          </a:xfrm>
          <a:prstGeom prst="rect">
            <a:avLst/>
          </a:prstGeom>
          <a:noFill/>
          <a:effectLst/>
        </p:spPr>
        <p:txBody>
          <a:bodyPr wrap="square" rtlCol="0">
            <a:spAutoFit/>
          </a:bodyPr>
          <a:lstStyle/>
          <a:p>
            <a:r>
              <a:rPr lang="en-US" sz="4000" dirty="0" smtClean="0">
                <a:solidFill>
                  <a:srgbClr val="0C3962"/>
                </a:solidFill>
              </a:rPr>
              <a:t>Ban on Sale of PHI</a:t>
            </a:r>
          </a:p>
        </p:txBody>
      </p:sp>
      <p:sp>
        <p:nvSpPr>
          <p:cNvPr id="9" name="Rectangle 8"/>
          <p:cNvSpPr/>
          <p:nvPr/>
        </p:nvSpPr>
        <p:spPr>
          <a:xfrm>
            <a:off x="0" y="1143000"/>
            <a:ext cx="9144000" cy="76200"/>
          </a:xfrm>
          <a:prstGeom prst="rect">
            <a:avLst/>
          </a:prstGeom>
          <a:solidFill>
            <a:srgbClr val="0C396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19</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6764083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2060"/>
                </a:solidFill>
              </a:rPr>
              <a:t>Topics</a:t>
            </a:r>
            <a:endParaRPr lang="en-US" dirty="0">
              <a:solidFill>
                <a:srgbClr val="002060"/>
              </a:solidFill>
            </a:endParaRPr>
          </a:p>
        </p:txBody>
      </p:sp>
      <p:sp>
        <p:nvSpPr>
          <p:cNvPr id="3" name="Content Placeholder 2"/>
          <p:cNvSpPr>
            <a:spLocks noGrp="1"/>
          </p:cNvSpPr>
          <p:nvPr>
            <p:ph idx="1"/>
          </p:nvPr>
        </p:nvSpPr>
        <p:spPr>
          <a:xfrm>
            <a:off x="1143000" y="1600200"/>
            <a:ext cx="7543800" cy="5257800"/>
          </a:xfrm>
        </p:spPr>
        <p:txBody>
          <a:bodyPr>
            <a:normAutofit/>
          </a:bodyPr>
          <a:lstStyle/>
          <a:p>
            <a:pPr marL="342900" indent="-342900">
              <a:buFont typeface="Arial" pitchFamily="34" charset="0"/>
              <a:buChar char="•"/>
            </a:pPr>
            <a:r>
              <a:rPr lang="en-US" sz="2000" dirty="0" smtClean="0"/>
              <a:t>Context – Health data inside and outside HIPAA</a:t>
            </a:r>
          </a:p>
          <a:p>
            <a:pPr marL="342900" indent="-342900">
              <a:buFont typeface="Arial" pitchFamily="34" charset="0"/>
              <a:buChar char="•"/>
            </a:pPr>
            <a:r>
              <a:rPr lang="en-US" sz="2000" dirty="0" smtClean="0"/>
              <a:t>Scope  of HIPAA – Covered Entities and BAs</a:t>
            </a:r>
          </a:p>
          <a:p>
            <a:pPr marL="342900" indent="-342900">
              <a:buFont typeface="Arial" pitchFamily="34" charset="0"/>
              <a:buChar char="•"/>
            </a:pPr>
            <a:r>
              <a:rPr lang="en-US" sz="2000" dirty="0" smtClean="0"/>
              <a:t>Subcontractors of BAs</a:t>
            </a:r>
          </a:p>
          <a:p>
            <a:pPr marL="342900" indent="-342900">
              <a:buFont typeface="Arial" pitchFamily="34" charset="0"/>
              <a:buChar char="•"/>
            </a:pPr>
            <a:r>
              <a:rPr lang="en-US" sz="2000" dirty="0" smtClean="0"/>
              <a:t>BA Agreements</a:t>
            </a:r>
          </a:p>
          <a:p>
            <a:pPr marL="342900" indent="-342900">
              <a:buFont typeface="Arial" pitchFamily="34" charset="0"/>
              <a:buChar char="•"/>
            </a:pPr>
            <a:r>
              <a:rPr lang="en-US" sz="2000" dirty="0" smtClean="0"/>
              <a:t>Disclosing PHI </a:t>
            </a:r>
          </a:p>
          <a:p>
            <a:pPr marL="342900" indent="-342900">
              <a:buFont typeface="Arial" pitchFamily="34" charset="0"/>
              <a:buChar char="•"/>
            </a:pPr>
            <a:r>
              <a:rPr lang="en-US" sz="2000" dirty="0" smtClean="0"/>
              <a:t>Research</a:t>
            </a:r>
          </a:p>
          <a:p>
            <a:pPr marL="342900" indent="-342900">
              <a:buFont typeface="Arial" pitchFamily="34" charset="0"/>
              <a:buChar char="•"/>
            </a:pPr>
            <a:r>
              <a:rPr lang="en-US" sz="2000" dirty="0" smtClean="0"/>
              <a:t>Patient Rights – Access</a:t>
            </a:r>
            <a:r>
              <a:rPr lang="en-US" sz="2000" dirty="0"/>
              <a:t> </a:t>
            </a:r>
            <a:r>
              <a:rPr lang="en-US" sz="2000" dirty="0" smtClean="0"/>
              <a:t>to Records</a:t>
            </a:r>
          </a:p>
          <a:p>
            <a:pPr marL="342900" indent="-342900">
              <a:buFont typeface="Arial" pitchFamily="34" charset="0"/>
              <a:buChar char="•"/>
            </a:pPr>
            <a:r>
              <a:rPr lang="en-US" sz="2000" dirty="0"/>
              <a:t>Ban on sale of PHI</a:t>
            </a:r>
          </a:p>
          <a:p>
            <a:pPr marL="342900" indent="-342900">
              <a:buFont typeface="Arial" pitchFamily="34" charset="0"/>
              <a:buChar char="•"/>
            </a:pPr>
            <a:r>
              <a:rPr lang="en-US" sz="2000" dirty="0" smtClean="0"/>
              <a:t>Breach</a:t>
            </a:r>
          </a:p>
          <a:p>
            <a:pPr marL="342900" indent="-342900">
              <a:buFont typeface="Arial" pitchFamily="34" charset="0"/>
              <a:buChar char="•"/>
            </a:pPr>
            <a:r>
              <a:rPr lang="en-US" sz="2000" dirty="0" smtClean="0"/>
              <a:t>De-Identification</a:t>
            </a:r>
          </a:p>
          <a:p>
            <a:pPr marL="342900" indent="-342900">
              <a:buFont typeface="Arial" pitchFamily="34" charset="0"/>
              <a:buChar char="•"/>
            </a:pPr>
            <a:r>
              <a:rPr lang="en-US" sz="2000" dirty="0" smtClean="0"/>
              <a:t>Controversies and hot topics</a:t>
            </a:r>
          </a:p>
          <a:p>
            <a:pPr marL="342900" indent="-342900">
              <a:buFont typeface="Arial" pitchFamily="34" charset="0"/>
              <a:buChar char="•"/>
            </a:pPr>
            <a:endParaRPr lang="en-US" sz="2400" dirty="0"/>
          </a:p>
          <a:p>
            <a:pPr marL="342900" indent="-342900">
              <a:buFont typeface="Arial" pitchFamily="34" charset="0"/>
              <a:buChar char="•"/>
            </a:pPr>
            <a:endParaRPr lang="en-US" sz="2400" dirty="0"/>
          </a:p>
        </p:txBody>
      </p:sp>
      <p:sp>
        <p:nvSpPr>
          <p:cNvPr id="5" name="TextBox 4"/>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2</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132989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lumMod val="50000"/>
                  </a:schemeClr>
                </a:solidFill>
              </a:rPr>
              <a:t>Ban on Sale of PHI</a:t>
            </a:r>
            <a:endParaRPr lang="en-US" sz="4000" dirty="0">
              <a:solidFill>
                <a:schemeClr val="accent1">
                  <a:lumMod val="50000"/>
                </a:schemeClr>
              </a:solidFill>
            </a:endParaRPr>
          </a:p>
        </p:txBody>
      </p:sp>
      <p:sp>
        <p:nvSpPr>
          <p:cNvPr id="3" name="Content Placeholder 2"/>
          <p:cNvSpPr>
            <a:spLocks noGrp="1"/>
          </p:cNvSpPr>
          <p:nvPr>
            <p:ph idx="1"/>
          </p:nvPr>
        </p:nvSpPr>
        <p:spPr>
          <a:xfrm>
            <a:off x="381000" y="1219200"/>
            <a:ext cx="8229600" cy="5181600"/>
          </a:xfrm>
        </p:spPr>
        <p:txBody>
          <a:bodyPr>
            <a:normAutofit fontScale="92500"/>
          </a:bodyPr>
          <a:lstStyle/>
          <a:p>
            <a:pPr marL="0" indent="0">
              <a:buNone/>
            </a:pPr>
            <a:r>
              <a:rPr lang="en-US" dirty="0" smtClean="0"/>
              <a:t>Exceptions</a:t>
            </a:r>
          </a:p>
          <a:p>
            <a:pPr marL="577850">
              <a:spcBef>
                <a:spcPts val="0"/>
              </a:spcBef>
              <a:spcAft>
                <a:spcPts val="600"/>
              </a:spcAft>
            </a:pPr>
            <a:r>
              <a:rPr lang="en-US" sz="2400" dirty="0" smtClean="0"/>
              <a:t>Research</a:t>
            </a:r>
            <a:r>
              <a:rPr lang="en-US" sz="2400" dirty="0"/>
              <a:t>– BUT remuneration is limited to the direct and indirect costs of preparing and transmitting the PHI (cannot include profit)</a:t>
            </a:r>
          </a:p>
          <a:p>
            <a:pPr marL="577850">
              <a:spcBef>
                <a:spcPts val="0"/>
              </a:spcBef>
              <a:spcAft>
                <a:spcPts val="600"/>
              </a:spcAft>
            </a:pPr>
            <a:r>
              <a:rPr lang="en-US" sz="2400" dirty="0"/>
              <a:t>For public health </a:t>
            </a:r>
            <a:r>
              <a:rPr lang="en-US" sz="2400" dirty="0" smtClean="0"/>
              <a:t>( </a:t>
            </a:r>
            <a:r>
              <a:rPr lang="en-US" sz="2400" dirty="0"/>
              <a:t>narrow exception)</a:t>
            </a:r>
          </a:p>
          <a:p>
            <a:pPr marL="577850">
              <a:spcBef>
                <a:spcPts val="0"/>
              </a:spcBef>
              <a:spcAft>
                <a:spcPts val="600"/>
              </a:spcAft>
            </a:pPr>
            <a:r>
              <a:rPr lang="en-US" sz="2400" dirty="0"/>
              <a:t>For treatment or payment</a:t>
            </a:r>
          </a:p>
          <a:p>
            <a:pPr marL="577850">
              <a:spcBef>
                <a:spcPts val="0"/>
              </a:spcBef>
              <a:spcAft>
                <a:spcPts val="600"/>
              </a:spcAft>
            </a:pPr>
            <a:r>
              <a:rPr lang="en-US" sz="2400" dirty="0"/>
              <a:t>Other exceptions - sale of a CE, patient access, as required by </a:t>
            </a:r>
            <a:r>
              <a:rPr lang="en-US" sz="2400" dirty="0" smtClean="0"/>
              <a:t>law</a:t>
            </a:r>
          </a:p>
          <a:p>
            <a:pPr marL="234950" indent="0">
              <a:spcBef>
                <a:spcPts val="0"/>
              </a:spcBef>
              <a:spcAft>
                <a:spcPts val="600"/>
              </a:spcAft>
              <a:buNone/>
            </a:pPr>
            <a:r>
              <a:rPr lang="en-US" dirty="0" smtClean="0"/>
              <a:t>Consequences of Ban on Sale of PHI</a:t>
            </a:r>
          </a:p>
          <a:p>
            <a:pPr marL="569913" indent="-285750">
              <a:spcBef>
                <a:spcPts val="900"/>
              </a:spcBef>
            </a:pPr>
            <a:r>
              <a:rPr lang="en-US" sz="2400" i="1" dirty="0">
                <a:solidFill>
                  <a:srgbClr val="C00000"/>
                </a:solidFill>
              </a:rPr>
              <a:t>May produce unintended harmful consequences to research and analytics – unrealistic to expect big data movements  without dollars changing hands</a:t>
            </a:r>
          </a:p>
          <a:p>
            <a:pPr marL="569913" indent="-285750">
              <a:spcBef>
                <a:spcPts val="900"/>
              </a:spcBef>
            </a:pPr>
            <a:r>
              <a:rPr lang="en-US" sz="2400" i="1" dirty="0" smtClean="0">
                <a:solidFill>
                  <a:srgbClr val="C00000"/>
                </a:solidFill>
              </a:rPr>
              <a:t>Will it </a:t>
            </a:r>
            <a:r>
              <a:rPr lang="en-US" sz="2400" i="1" dirty="0">
                <a:solidFill>
                  <a:srgbClr val="C00000"/>
                </a:solidFill>
              </a:rPr>
              <a:t>drive </a:t>
            </a:r>
            <a:r>
              <a:rPr lang="en-US" sz="2400" i="1" dirty="0" smtClean="0">
                <a:solidFill>
                  <a:srgbClr val="C00000"/>
                </a:solidFill>
              </a:rPr>
              <a:t>need for de-identified data?</a:t>
            </a:r>
            <a:endParaRPr lang="en-US" sz="2400" i="1" dirty="0">
              <a:solidFill>
                <a:srgbClr val="C00000"/>
              </a:solidFill>
            </a:endParaRPr>
          </a:p>
          <a:p>
            <a:pPr marL="234950" indent="0">
              <a:spcBef>
                <a:spcPts val="0"/>
              </a:spcBef>
              <a:spcAft>
                <a:spcPts val="600"/>
              </a:spcAft>
              <a:buNone/>
            </a:pPr>
            <a:endParaRPr lang="en-US" sz="2400" dirty="0" smtClean="0"/>
          </a:p>
          <a:p>
            <a:pPr marL="234950" indent="0">
              <a:spcBef>
                <a:spcPts val="0"/>
              </a:spcBef>
              <a:spcAft>
                <a:spcPts val="600"/>
              </a:spcAft>
              <a:buNone/>
            </a:pPr>
            <a:endParaRPr lang="en-US" sz="2400" dirty="0" smtClean="0"/>
          </a:p>
          <a:p>
            <a:pPr marL="0" indent="0">
              <a:buNone/>
            </a:pPr>
            <a:endParaRPr lang="en-US" sz="2400" dirty="0" smtClean="0"/>
          </a:p>
          <a:p>
            <a:pPr marL="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93103472"/>
      </p:ext>
    </p:extLst>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11" descr="ppslide-banner.jpg"/>
          <p:cNvPicPr>
            <a:picLocks noChangeAspect="1"/>
          </p:cNvPicPr>
          <p:nvPr/>
        </p:nvPicPr>
        <p:blipFill>
          <a:blip r:embed="rId3" cstate="print"/>
          <a:stretch>
            <a:fillRect/>
          </a:stretch>
        </p:blipFill>
        <p:spPr>
          <a:xfrm>
            <a:off x="0" y="0"/>
            <a:ext cx="9144000" cy="1280160"/>
          </a:xfrm>
          <a:prstGeom prst="rect">
            <a:avLst/>
          </a:prstGeom>
        </p:spPr>
      </p:pic>
      <p:sp>
        <p:nvSpPr>
          <p:cNvPr id="11" name="Rectangle 10"/>
          <p:cNvSpPr/>
          <p:nvPr/>
        </p:nvSpPr>
        <p:spPr>
          <a:xfrm>
            <a:off x="0" y="1143000"/>
            <a:ext cx="9144000" cy="4876800"/>
          </a:xfrm>
          <a:prstGeom prst="rect">
            <a:avLst/>
          </a:prstGeom>
          <a:gradFill>
            <a:gsLst>
              <a:gs pos="4000">
                <a:srgbClr val="DAE3EA"/>
              </a:gs>
              <a:gs pos="6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0" y="1280160"/>
            <a:ext cx="8890686" cy="5724644"/>
          </a:xfrm>
          <a:prstGeom prst="rect">
            <a:avLst/>
          </a:prstGeom>
          <a:noFill/>
        </p:spPr>
        <p:txBody>
          <a:bodyPr wrap="square" rtlCol="0">
            <a:spAutoFit/>
          </a:bodyPr>
          <a:lstStyle/>
          <a:p>
            <a:pPr>
              <a:spcBef>
                <a:spcPts val="600"/>
              </a:spcBef>
              <a:spcAft>
                <a:spcPts val="600"/>
              </a:spcAft>
            </a:pPr>
            <a:r>
              <a:rPr lang="en-US" sz="2200" dirty="0" smtClean="0">
                <a:latin typeface="Helvetica" pitchFamily="34" charset="0"/>
              </a:rPr>
              <a:t>The Basics – </a:t>
            </a:r>
          </a:p>
          <a:p>
            <a:pPr marL="342900" indent="-342900">
              <a:spcBef>
                <a:spcPts val="600"/>
              </a:spcBef>
              <a:spcAft>
                <a:spcPts val="600"/>
              </a:spcAft>
              <a:buFont typeface="Arial" pitchFamily="34" charset="0"/>
              <a:buChar char="•"/>
              <a:tabLst>
                <a:tab pos="457200" algn="l"/>
              </a:tabLst>
            </a:pPr>
            <a:r>
              <a:rPr lang="en-US" sz="2200" dirty="0" smtClean="0">
                <a:latin typeface="Helvetica" pitchFamily="34" charset="0"/>
              </a:rPr>
              <a:t>U.S. states have 47 breach notice laws</a:t>
            </a:r>
          </a:p>
          <a:p>
            <a:pPr marL="342900" indent="-342900">
              <a:spcBef>
                <a:spcPts val="600"/>
              </a:spcBef>
              <a:spcAft>
                <a:spcPts val="600"/>
              </a:spcAft>
              <a:buFont typeface="Arial" pitchFamily="34" charset="0"/>
              <a:buChar char="•"/>
              <a:tabLst>
                <a:tab pos="457200" algn="l"/>
              </a:tabLst>
            </a:pPr>
            <a:r>
              <a:rPr lang="en-US" sz="2200" dirty="0" smtClean="0">
                <a:latin typeface="Helvetica" pitchFamily="34" charset="0"/>
              </a:rPr>
              <a:t>HIPAA is the only federal breach notice law, and it only applies to HIPAA CEs and BAs</a:t>
            </a:r>
          </a:p>
          <a:p>
            <a:pPr marL="342900" indent="-342900">
              <a:spcBef>
                <a:spcPts val="600"/>
              </a:spcBef>
              <a:spcAft>
                <a:spcPts val="600"/>
              </a:spcAft>
              <a:buFont typeface="Arial" pitchFamily="34" charset="0"/>
              <a:buChar char="•"/>
              <a:tabLst>
                <a:tab pos="457200" algn="l"/>
              </a:tabLst>
            </a:pPr>
            <a:r>
              <a:rPr lang="en-US" sz="2200" dirty="0" smtClean="0">
                <a:latin typeface="Helvetica" pitchFamily="34" charset="0"/>
              </a:rPr>
              <a:t>HIPAA breach standard was tightened in 2013</a:t>
            </a:r>
          </a:p>
          <a:p>
            <a:pPr marL="800100" lvl="1" indent="-342900">
              <a:spcBef>
                <a:spcPts val="600"/>
              </a:spcBef>
              <a:spcAft>
                <a:spcPts val="600"/>
              </a:spcAft>
              <a:buFont typeface="Arial" pitchFamily="34" charset="0"/>
              <a:buChar char="•"/>
              <a:tabLst>
                <a:tab pos="457200" algn="l"/>
              </a:tabLst>
            </a:pPr>
            <a:r>
              <a:rPr lang="en-US" sz="2200" dirty="0" smtClean="0">
                <a:latin typeface="Helvetica" pitchFamily="34" charset="0"/>
              </a:rPr>
              <a:t>Risk analysis required if not reporting</a:t>
            </a:r>
          </a:p>
          <a:p>
            <a:pPr marL="342900" indent="-342900">
              <a:spcBef>
                <a:spcPts val="600"/>
              </a:spcBef>
              <a:spcAft>
                <a:spcPts val="600"/>
              </a:spcAft>
              <a:buFont typeface="Arial" pitchFamily="34" charset="0"/>
              <a:buChar char="•"/>
              <a:tabLst>
                <a:tab pos="457200" algn="l"/>
              </a:tabLst>
            </a:pPr>
            <a:r>
              <a:rPr lang="en-US" sz="2200" dirty="0" smtClean="0">
                <a:latin typeface="Helvetica" pitchFamily="34" charset="0"/>
              </a:rPr>
              <a:t>Breach means “the </a:t>
            </a:r>
            <a:r>
              <a:rPr lang="en-US" sz="2200" dirty="0">
                <a:latin typeface="Helvetica" pitchFamily="34" charset="0"/>
              </a:rPr>
              <a:t>acquisition, access, use, or disclosure of PHI in a manner not permitted… which </a:t>
            </a:r>
            <a:r>
              <a:rPr lang="en-US" sz="2200" b="1" dirty="0">
                <a:latin typeface="Helvetica" pitchFamily="34" charset="0"/>
              </a:rPr>
              <a:t>compromises</a:t>
            </a:r>
            <a:r>
              <a:rPr lang="en-US" sz="2200" dirty="0">
                <a:latin typeface="Helvetica" pitchFamily="34" charset="0"/>
              </a:rPr>
              <a:t> the security or privacy of the PHI</a:t>
            </a:r>
            <a:r>
              <a:rPr lang="en-US" sz="2200" dirty="0" smtClean="0">
                <a:latin typeface="Helvetica" pitchFamily="34" charset="0"/>
              </a:rPr>
              <a:t>”</a:t>
            </a:r>
          </a:p>
          <a:p>
            <a:pPr marL="342900" indent="-342900">
              <a:spcBef>
                <a:spcPts val="600"/>
              </a:spcBef>
              <a:spcAft>
                <a:spcPts val="600"/>
              </a:spcAft>
              <a:buFont typeface="Arial" pitchFamily="34" charset="0"/>
              <a:buChar char="•"/>
              <a:tabLst>
                <a:tab pos="457200" algn="l"/>
              </a:tabLst>
            </a:pPr>
            <a:r>
              <a:rPr lang="en-US" sz="2200" dirty="0" smtClean="0">
                <a:latin typeface="Helvetica" pitchFamily="34" charset="0"/>
              </a:rPr>
              <a:t>Breach response often involves staggering cost and distraction     (~ $200/compromised record)</a:t>
            </a:r>
          </a:p>
          <a:p>
            <a:pPr marL="342900" indent="-342900">
              <a:spcBef>
                <a:spcPts val="600"/>
              </a:spcBef>
              <a:spcAft>
                <a:spcPts val="600"/>
              </a:spcAft>
              <a:buFont typeface="Arial" pitchFamily="34" charset="0"/>
              <a:buChar char="•"/>
              <a:tabLst>
                <a:tab pos="457200" algn="l"/>
              </a:tabLst>
            </a:pPr>
            <a:r>
              <a:rPr lang="en-US" sz="2200" dirty="0" smtClean="0">
                <a:latin typeface="Helvetica" pitchFamily="34" charset="0"/>
              </a:rPr>
              <a:t>Breach notices often trigger penalties and lawsuits</a:t>
            </a:r>
            <a:endParaRPr lang="en-US" sz="2200" dirty="0">
              <a:latin typeface="Helvetica" pitchFamily="34" charset="0"/>
            </a:endParaRPr>
          </a:p>
          <a:p>
            <a:pPr marL="342900" indent="-342900">
              <a:spcBef>
                <a:spcPts val="600"/>
              </a:spcBef>
              <a:spcAft>
                <a:spcPts val="600"/>
              </a:spcAft>
              <a:buFont typeface="Arial" pitchFamily="34" charset="0"/>
              <a:buChar char="•"/>
              <a:tabLst>
                <a:tab pos="457200" algn="l"/>
              </a:tabLst>
            </a:pPr>
            <a:endParaRPr lang="en-US" sz="2200" dirty="0" smtClean="0">
              <a:latin typeface="Helvetica" pitchFamily="34" charset="0"/>
            </a:endParaRPr>
          </a:p>
        </p:txBody>
      </p:sp>
      <p:sp>
        <p:nvSpPr>
          <p:cNvPr id="10" name="TextBox 9"/>
          <p:cNvSpPr txBox="1"/>
          <p:nvPr/>
        </p:nvSpPr>
        <p:spPr>
          <a:xfrm>
            <a:off x="0" y="253425"/>
            <a:ext cx="9119286" cy="707886"/>
          </a:xfrm>
          <a:prstGeom prst="rect">
            <a:avLst/>
          </a:prstGeom>
          <a:noFill/>
          <a:effectLst/>
        </p:spPr>
        <p:txBody>
          <a:bodyPr wrap="square" rtlCol="0">
            <a:spAutoFit/>
          </a:bodyPr>
          <a:lstStyle/>
          <a:p>
            <a:r>
              <a:rPr lang="en-US" sz="4000" dirty="0" smtClean="0">
                <a:solidFill>
                  <a:srgbClr val="0C3962"/>
                </a:solidFill>
              </a:rPr>
              <a:t>Breach</a:t>
            </a:r>
          </a:p>
        </p:txBody>
      </p:sp>
      <p:sp>
        <p:nvSpPr>
          <p:cNvPr id="9" name="Rectangle 8"/>
          <p:cNvSpPr/>
          <p:nvPr/>
        </p:nvSpPr>
        <p:spPr>
          <a:xfrm>
            <a:off x="0" y="1143000"/>
            <a:ext cx="9144000" cy="76200"/>
          </a:xfrm>
          <a:prstGeom prst="rect">
            <a:avLst/>
          </a:prstGeom>
          <a:solidFill>
            <a:srgbClr val="0C396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21</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7889936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chemeClr val="accent1">
                    <a:lumMod val="50000"/>
                  </a:schemeClr>
                </a:solidFill>
              </a:rPr>
              <a:t>Only Three Ways to Avoid Breach Reporting</a:t>
            </a:r>
            <a:endParaRPr lang="en-US" sz="4000" dirty="0">
              <a:solidFill>
                <a:schemeClr val="accent1">
                  <a:lumMod val="50000"/>
                </a:schemeClr>
              </a:solidFill>
            </a:endParaRPr>
          </a:p>
        </p:txBody>
      </p:sp>
      <p:sp>
        <p:nvSpPr>
          <p:cNvPr id="3" name="Content Placeholder 2"/>
          <p:cNvSpPr>
            <a:spLocks noGrp="1"/>
          </p:cNvSpPr>
          <p:nvPr>
            <p:ph idx="1"/>
          </p:nvPr>
        </p:nvSpPr>
        <p:spPr>
          <a:xfrm>
            <a:off x="457200" y="1752600"/>
            <a:ext cx="8229600" cy="4525963"/>
          </a:xfrm>
        </p:spPr>
        <p:txBody>
          <a:bodyPr/>
          <a:lstStyle/>
          <a:p>
            <a:pPr marL="514350" indent="-514350">
              <a:spcBef>
                <a:spcPts val="2400"/>
              </a:spcBef>
              <a:buFont typeface="+mj-lt"/>
              <a:buAutoNum type="arabicParenR"/>
            </a:pPr>
            <a:r>
              <a:rPr lang="en-US" b="1" u="sng" dirty="0" smtClean="0">
                <a:solidFill>
                  <a:schemeClr val="accent5">
                    <a:lumMod val="50000"/>
                  </a:schemeClr>
                </a:solidFill>
              </a:rPr>
              <a:t>Encryption</a:t>
            </a:r>
            <a:r>
              <a:rPr lang="en-US" dirty="0" smtClean="0">
                <a:solidFill>
                  <a:schemeClr val="accent5">
                    <a:lumMod val="50000"/>
                  </a:schemeClr>
                </a:solidFill>
              </a:rPr>
              <a:t> </a:t>
            </a:r>
            <a:r>
              <a:rPr lang="en-US" dirty="0" smtClean="0"/>
              <a:t>per HHS guidance</a:t>
            </a:r>
          </a:p>
          <a:p>
            <a:pPr marL="514350" indent="-514350">
              <a:spcBef>
                <a:spcPts val="2400"/>
              </a:spcBef>
              <a:buFont typeface="+mj-lt"/>
              <a:buAutoNum type="arabicParenR"/>
            </a:pPr>
            <a:r>
              <a:rPr lang="en-US" b="1" u="sng" dirty="0" smtClean="0">
                <a:solidFill>
                  <a:schemeClr val="accent5">
                    <a:lumMod val="50000"/>
                  </a:schemeClr>
                </a:solidFill>
              </a:rPr>
              <a:t>De-Identification</a:t>
            </a:r>
            <a:r>
              <a:rPr lang="en-US" dirty="0" smtClean="0"/>
              <a:t> per HIPAA standard</a:t>
            </a:r>
          </a:p>
          <a:p>
            <a:pPr marL="514350" indent="-514350">
              <a:spcBef>
                <a:spcPts val="2400"/>
              </a:spcBef>
              <a:buFont typeface="+mj-lt"/>
              <a:buAutoNum type="arabicParenR"/>
            </a:pPr>
            <a:r>
              <a:rPr lang="en-US" b="1" u="sng" dirty="0">
                <a:solidFill>
                  <a:srgbClr val="FF0000"/>
                </a:solidFill>
              </a:rPr>
              <a:t>Destruction</a:t>
            </a:r>
            <a:r>
              <a:rPr lang="en-US" dirty="0"/>
              <a:t> per HHS guidance</a:t>
            </a:r>
          </a:p>
          <a:p>
            <a:pPr marL="0" indent="0">
              <a:spcBef>
                <a:spcPts val="2400"/>
              </a:spcBef>
              <a:buNone/>
            </a:pPr>
            <a:endParaRPr lang="en-US" dirty="0" smtClean="0"/>
          </a:p>
          <a:p>
            <a:pPr marL="0" indent="0">
              <a:spcBef>
                <a:spcPts val="2400"/>
              </a:spcBef>
              <a:buNone/>
            </a:pPr>
            <a:endParaRPr lang="en-US" u="sng" dirty="0"/>
          </a:p>
        </p:txBody>
      </p:sp>
      <p:sp>
        <p:nvSpPr>
          <p:cNvPr id="4" name="TextBox 3"/>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22</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558098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solidFill>
                  <a:schemeClr val="accent1">
                    <a:lumMod val="50000"/>
                  </a:schemeClr>
                </a:solidFill>
              </a:rPr>
              <a:t>De-Identification</a:t>
            </a:r>
            <a:endParaRPr lang="en-US" sz="4000" dirty="0">
              <a:solidFill>
                <a:schemeClr val="accent1">
                  <a:lumMod val="50000"/>
                </a:schemeClr>
              </a:solidFill>
            </a:endParaRPr>
          </a:p>
        </p:txBody>
      </p:sp>
      <p:sp>
        <p:nvSpPr>
          <p:cNvPr id="3" name="Content Placeholder 2"/>
          <p:cNvSpPr>
            <a:spLocks noGrp="1"/>
          </p:cNvSpPr>
          <p:nvPr>
            <p:ph idx="1"/>
          </p:nvPr>
        </p:nvSpPr>
        <p:spPr/>
        <p:txBody>
          <a:bodyPr>
            <a:normAutofit/>
          </a:bodyPr>
          <a:lstStyle/>
          <a:p>
            <a:pPr marL="457200" indent="-457200">
              <a:buFont typeface="Arial" pitchFamily="34" charset="0"/>
              <a:buChar char="•"/>
            </a:pPr>
            <a:endParaRPr lang="en-US" sz="2400" dirty="0" smtClean="0"/>
          </a:p>
          <a:p>
            <a:pPr marL="457200" indent="-457200">
              <a:buFont typeface="Arial" pitchFamily="34" charset="0"/>
              <a:buChar char="•"/>
            </a:pPr>
            <a:r>
              <a:rPr lang="en-US" sz="3000" dirty="0" smtClean="0"/>
              <a:t>Once PHI is de-identified, it is no longer PHI and escapes HIPAA</a:t>
            </a:r>
          </a:p>
          <a:p>
            <a:pPr marL="457200" indent="-457200">
              <a:buFont typeface="Arial" pitchFamily="34" charset="0"/>
              <a:buChar char="•"/>
            </a:pPr>
            <a:r>
              <a:rPr lang="en-US" sz="3000" dirty="0" smtClean="0"/>
              <a:t>HHS has no jurisdiction</a:t>
            </a:r>
          </a:p>
          <a:p>
            <a:pPr marL="457200" indent="-457200">
              <a:buFont typeface="Arial" pitchFamily="34" charset="0"/>
              <a:buChar char="•"/>
            </a:pPr>
            <a:r>
              <a:rPr lang="en-US" sz="3000" dirty="0" smtClean="0"/>
              <a:t>No breach issues</a:t>
            </a:r>
          </a:p>
          <a:p>
            <a:pPr lvl="1" indent="0">
              <a:buNone/>
            </a:pPr>
            <a:endParaRPr lang="en-US" sz="2000" dirty="0"/>
          </a:p>
          <a:p>
            <a:endParaRPr lang="en-US" sz="2400" dirty="0"/>
          </a:p>
          <a:p>
            <a:pPr marL="457200" indent="-457200">
              <a:buFont typeface="Arial" pitchFamily="34" charset="0"/>
              <a:buChar char="•"/>
            </a:pPr>
            <a:endParaRPr lang="en-US" sz="2400" dirty="0"/>
          </a:p>
        </p:txBody>
      </p:sp>
      <p:sp>
        <p:nvSpPr>
          <p:cNvPr id="4" name="TextBox 3"/>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23</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850909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solidFill>
                  <a:srgbClr val="002060"/>
                </a:solidFill>
              </a:rPr>
              <a:t>When Can a CE Disclose PHI?</a:t>
            </a:r>
            <a:endParaRPr lang="en-US" sz="4000" dirty="0">
              <a:solidFill>
                <a:srgbClr val="002060"/>
              </a:solidFill>
            </a:endParaRPr>
          </a:p>
        </p:txBody>
      </p:sp>
      <p:sp>
        <p:nvSpPr>
          <p:cNvPr id="3" name="TextBox 2"/>
          <p:cNvSpPr txBox="1"/>
          <p:nvPr/>
        </p:nvSpPr>
        <p:spPr>
          <a:xfrm>
            <a:off x="3648075" y="3039885"/>
            <a:ext cx="1828800" cy="1261884"/>
          </a:xfrm>
          <a:prstGeom prst="rect">
            <a:avLst/>
          </a:prstGeom>
          <a:noFill/>
        </p:spPr>
        <p:txBody>
          <a:bodyPr wrap="square" rtlCol="0">
            <a:spAutoFit/>
          </a:bodyPr>
          <a:lstStyle/>
          <a:p>
            <a:pPr algn="ctr"/>
            <a:r>
              <a:rPr lang="en-US" sz="2800" dirty="0"/>
              <a:t>f</a:t>
            </a:r>
            <a:r>
              <a:rPr lang="en-US" sz="2800" dirty="0" smtClean="0"/>
              <a:t>or</a:t>
            </a:r>
          </a:p>
          <a:p>
            <a:pPr algn="ctr"/>
            <a:r>
              <a:rPr lang="en-US" sz="4800" dirty="0" smtClean="0"/>
              <a:t>TPO</a:t>
            </a:r>
            <a:r>
              <a:rPr lang="en-US" sz="2800" baseline="50000" dirty="0" smtClean="0"/>
              <a:t>1,2</a:t>
            </a:r>
            <a:endParaRPr lang="en-US" sz="2800" baseline="50000" dirty="0"/>
          </a:p>
        </p:txBody>
      </p:sp>
      <p:sp>
        <p:nvSpPr>
          <p:cNvPr id="4" name="Oval 3"/>
          <p:cNvSpPr/>
          <p:nvPr/>
        </p:nvSpPr>
        <p:spPr>
          <a:xfrm>
            <a:off x="3134883" y="2404351"/>
            <a:ext cx="2724150" cy="2744988"/>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stCxn id="4" idx="0"/>
          </p:cNvCxnSpPr>
          <p:nvPr/>
        </p:nvCxnSpPr>
        <p:spPr>
          <a:xfrm flipV="1">
            <a:off x="4496958" y="1752600"/>
            <a:ext cx="0" cy="651751"/>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267075" y="1383268"/>
            <a:ext cx="2590800" cy="369332"/>
          </a:xfrm>
          <a:prstGeom prst="rect">
            <a:avLst/>
          </a:prstGeom>
          <a:noFill/>
        </p:spPr>
        <p:txBody>
          <a:bodyPr wrap="square" rtlCol="0">
            <a:spAutoFit/>
          </a:bodyPr>
          <a:lstStyle/>
          <a:p>
            <a:r>
              <a:rPr lang="en-US" dirty="0" smtClean="0"/>
              <a:t>Patient, per access rights</a:t>
            </a:r>
            <a:endParaRPr lang="en-US" dirty="0"/>
          </a:p>
        </p:txBody>
      </p:sp>
      <p:cxnSp>
        <p:nvCxnSpPr>
          <p:cNvPr id="9" name="Straight Arrow Connector 8"/>
          <p:cNvCxnSpPr>
            <a:stCxn id="4" idx="7"/>
          </p:cNvCxnSpPr>
          <p:nvPr/>
        </p:nvCxnSpPr>
        <p:spPr>
          <a:xfrm flipV="1">
            <a:off x="5460090" y="2133600"/>
            <a:ext cx="865668" cy="672745"/>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324601" y="1905000"/>
            <a:ext cx="2362200" cy="923330"/>
          </a:xfrm>
          <a:prstGeom prst="rect">
            <a:avLst/>
          </a:prstGeom>
          <a:noFill/>
        </p:spPr>
        <p:txBody>
          <a:bodyPr wrap="square" rtlCol="0">
            <a:spAutoFit/>
          </a:bodyPr>
          <a:lstStyle/>
          <a:p>
            <a:r>
              <a:rPr lang="en-US" dirty="0" smtClean="0"/>
              <a:t>Research – only with patient authorization</a:t>
            </a:r>
          </a:p>
          <a:p>
            <a:r>
              <a:rPr lang="en-US" dirty="0" smtClean="0"/>
              <a:t>and IRB approval</a:t>
            </a:r>
            <a:endParaRPr lang="en-US" dirty="0"/>
          </a:p>
        </p:txBody>
      </p:sp>
      <p:cxnSp>
        <p:nvCxnSpPr>
          <p:cNvPr id="12" name="Straight Arrow Connector 11"/>
          <p:cNvCxnSpPr>
            <a:stCxn id="4" idx="6"/>
          </p:cNvCxnSpPr>
          <p:nvPr/>
        </p:nvCxnSpPr>
        <p:spPr>
          <a:xfrm>
            <a:off x="5859033" y="3776845"/>
            <a:ext cx="1076325"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3378439"/>
            <a:ext cx="2178110" cy="923330"/>
          </a:xfrm>
          <a:prstGeom prst="rect">
            <a:avLst/>
          </a:prstGeom>
          <a:noFill/>
        </p:spPr>
        <p:txBody>
          <a:bodyPr wrap="square" rtlCol="0">
            <a:spAutoFit/>
          </a:bodyPr>
          <a:lstStyle/>
          <a:p>
            <a:r>
              <a:rPr lang="en-US" dirty="0" smtClean="0"/>
              <a:t>Marketing -  only with patient authorization</a:t>
            </a:r>
            <a:endParaRPr lang="en-US" dirty="0"/>
          </a:p>
        </p:txBody>
      </p:sp>
      <p:cxnSp>
        <p:nvCxnSpPr>
          <p:cNvPr id="15" name="Straight Arrow Connector 14"/>
          <p:cNvCxnSpPr/>
          <p:nvPr/>
        </p:nvCxnSpPr>
        <p:spPr>
          <a:xfrm flipH="1">
            <a:off x="2065395" y="4373107"/>
            <a:ext cx="1210832" cy="445859"/>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14717" y="4483958"/>
            <a:ext cx="1850678" cy="646331"/>
          </a:xfrm>
          <a:prstGeom prst="rect">
            <a:avLst/>
          </a:prstGeom>
          <a:noFill/>
        </p:spPr>
        <p:txBody>
          <a:bodyPr wrap="square" rtlCol="0">
            <a:spAutoFit/>
          </a:bodyPr>
          <a:lstStyle/>
          <a:p>
            <a:pPr algn="ctr"/>
            <a:r>
              <a:rPr lang="en-US" dirty="0" smtClean="0"/>
              <a:t>BAs, with </a:t>
            </a:r>
          </a:p>
          <a:p>
            <a:pPr algn="ctr"/>
            <a:r>
              <a:rPr lang="en-US" dirty="0" smtClean="0"/>
              <a:t>BA Agreement</a:t>
            </a:r>
            <a:endParaRPr lang="en-US" dirty="0"/>
          </a:p>
        </p:txBody>
      </p:sp>
      <p:cxnSp>
        <p:nvCxnSpPr>
          <p:cNvPr id="19" name="Straight Arrow Connector 18"/>
          <p:cNvCxnSpPr>
            <a:stCxn id="4" idx="1"/>
            <a:endCxn id="20" idx="3"/>
          </p:cNvCxnSpPr>
          <p:nvPr/>
        </p:nvCxnSpPr>
        <p:spPr>
          <a:xfrm flipH="1" flipV="1">
            <a:off x="2133600" y="2263141"/>
            <a:ext cx="1400226" cy="543204"/>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85800" y="2078475"/>
            <a:ext cx="1447800" cy="369332"/>
          </a:xfrm>
          <a:prstGeom prst="rect">
            <a:avLst/>
          </a:prstGeom>
          <a:noFill/>
        </p:spPr>
        <p:txBody>
          <a:bodyPr wrap="square" rtlCol="0">
            <a:spAutoFit/>
          </a:bodyPr>
          <a:lstStyle/>
          <a:p>
            <a:r>
              <a:rPr lang="en-US" dirty="0" smtClean="0"/>
              <a:t>Public Health</a:t>
            </a:r>
            <a:endParaRPr lang="en-US" dirty="0"/>
          </a:p>
        </p:txBody>
      </p:sp>
      <p:cxnSp>
        <p:nvCxnSpPr>
          <p:cNvPr id="22" name="Straight Arrow Connector 21"/>
          <p:cNvCxnSpPr/>
          <p:nvPr/>
        </p:nvCxnSpPr>
        <p:spPr>
          <a:xfrm flipH="1" flipV="1">
            <a:off x="1903642" y="2877234"/>
            <a:ext cx="1372585" cy="332175"/>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32042" y="2605348"/>
            <a:ext cx="1371600" cy="646331"/>
          </a:xfrm>
          <a:prstGeom prst="rect">
            <a:avLst/>
          </a:prstGeom>
          <a:noFill/>
        </p:spPr>
        <p:txBody>
          <a:bodyPr wrap="square" rtlCol="0">
            <a:spAutoFit/>
          </a:bodyPr>
          <a:lstStyle/>
          <a:p>
            <a:r>
              <a:rPr lang="en-US" dirty="0" smtClean="0"/>
              <a:t>As required by Law, etc.</a:t>
            </a:r>
            <a:endParaRPr lang="en-US" dirty="0"/>
          </a:p>
        </p:txBody>
      </p:sp>
      <p:cxnSp>
        <p:nvCxnSpPr>
          <p:cNvPr id="25" name="Straight Arrow Connector 24"/>
          <p:cNvCxnSpPr/>
          <p:nvPr/>
        </p:nvCxnSpPr>
        <p:spPr>
          <a:xfrm flipH="1">
            <a:off x="1757567" y="3741357"/>
            <a:ext cx="1377316" cy="35488"/>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83882" y="3516938"/>
            <a:ext cx="1673685" cy="646331"/>
          </a:xfrm>
          <a:prstGeom prst="rect">
            <a:avLst/>
          </a:prstGeom>
          <a:noFill/>
        </p:spPr>
        <p:txBody>
          <a:bodyPr wrap="square" rtlCol="0">
            <a:spAutoFit/>
          </a:bodyPr>
          <a:lstStyle/>
          <a:p>
            <a:pPr algn="ctr"/>
            <a:r>
              <a:rPr lang="en-US" dirty="0" smtClean="0"/>
              <a:t>Research, with </a:t>
            </a:r>
            <a:r>
              <a:rPr lang="en-US" dirty="0" err="1" smtClean="0"/>
              <a:t>IRB</a:t>
            </a:r>
            <a:r>
              <a:rPr lang="en-US" dirty="0" smtClean="0"/>
              <a:t> waiver</a:t>
            </a:r>
            <a:endParaRPr lang="en-US" dirty="0"/>
          </a:p>
        </p:txBody>
      </p:sp>
      <p:sp>
        <p:nvSpPr>
          <p:cNvPr id="28" name="TextBox 27"/>
          <p:cNvSpPr txBox="1"/>
          <p:nvPr/>
        </p:nvSpPr>
        <p:spPr>
          <a:xfrm>
            <a:off x="3886200" y="5446199"/>
            <a:ext cx="4483224" cy="707886"/>
          </a:xfrm>
          <a:prstGeom prst="rect">
            <a:avLst/>
          </a:prstGeom>
          <a:noFill/>
        </p:spPr>
        <p:txBody>
          <a:bodyPr wrap="square" rtlCol="0">
            <a:spAutoFit/>
          </a:bodyPr>
          <a:lstStyle/>
          <a:p>
            <a:pPr algn="ctr"/>
            <a:r>
              <a:rPr lang="en-US" sz="2000" b="1" i="1" dirty="0" smtClean="0">
                <a:solidFill>
                  <a:srgbClr val="C00000"/>
                </a:solidFill>
              </a:rPr>
              <a:t>All other disclosures of PHI </a:t>
            </a:r>
          </a:p>
          <a:p>
            <a:pPr algn="ctr"/>
            <a:r>
              <a:rPr lang="en-US" sz="2000" b="1" i="1" dirty="0" smtClean="0">
                <a:solidFill>
                  <a:srgbClr val="C00000"/>
                </a:solidFill>
              </a:rPr>
              <a:t>are forbidden by HIPAA</a:t>
            </a:r>
            <a:endParaRPr lang="en-US" sz="2000" b="1" i="1" dirty="0">
              <a:solidFill>
                <a:srgbClr val="C00000"/>
              </a:solidFill>
            </a:endParaRPr>
          </a:p>
        </p:txBody>
      </p:sp>
      <p:cxnSp>
        <p:nvCxnSpPr>
          <p:cNvPr id="8" name="Straight Arrow Connector 7"/>
          <p:cNvCxnSpPr>
            <a:endCxn id="17" idx="1"/>
          </p:cNvCxnSpPr>
          <p:nvPr/>
        </p:nvCxnSpPr>
        <p:spPr>
          <a:xfrm>
            <a:off x="5791200" y="4192344"/>
            <a:ext cx="1371600" cy="62662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162800" y="4495800"/>
            <a:ext cx="1980479" cy="646331"/>
          </a:xfrm>
          <a:prstGeom prst="rect">
            <a:avLst/>
          </a:prstGeom>
          <a:noFill/>
        </p:spPr>
        <p:txBody>
          <a:bodyPr wrap="none" rtlCol="0">
            <a:spAutoFit/>
          </a:bodyPr>
          <a:lstStyle/>
          <a:p>
            <a:r>
              <a:rPr lang="en-US" dirty="0" smtClean="0"/>
              <a:t>Sale of PHI (only </a:t>
            </a:r>
          </a:p>
          <a:p>
            <a:r>
              <a:rPr lang="en-US" dirty="0" smtClean="0"/>
              <a:t>with authorization)</a:t>
            </a:r>
            <a:endParaRPr lang="en-US" dirty="0"/>
          </a:p>
        </p:txBody>
      </p:sp>
      <p:sp>
        <p:nvSpPr>
          <p:cNvPr id="24" name="Striped Right Arrow 23"/>
          <p:cNvSpPr/>
          <p:nvPr/>
        </p:nvSpPr>
        <p:spPr>
          <a:xfrm rot="8398690">
            <a:off x="2376223" y="5114127"/>
            <a:ext cx="1344144" cy="373524"/>
          </a:xfrm>
          <a:prstGeom prst="stripedRightArrow">
            <a:avLst/>
          </a:prstGeom>
          <a:pattFill prst="ltHorz">
            <a:fgClr>
              <a:srgbClr val="00B050"/>
            </a:fgClr>
            <a:bgClr>
              <a:schemeClr val="bg1"/>
            </a:bgClr>
          </a:patt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58142" y="5769365"/>
            <a:ext cx="2340705" cy="430887"/>
          </a:xfrm>
          <a:prstGeom prst="rect">
            <a:avLst/>
          </a:prstGeom>
          <a:noFill/>
          <a:ln w="57150">
            <a:solidFill>
              <a:srgbClr val="00B050"/>
            </a:solidFill>
          </a:ln>
        </p:spPr>
        <p:txBody>
          <a:bodyPr wrap="none" rtlCol="0">
            <a:spAutoFit/>
          </a:bodyPr>
          <a:lstStyle/>
          <a:p>
            <a:r>
              <a:rPr lang="en-US" sz="2200" b="1" dirty="0" smtClean="0">
                <a:solidFill>
                  <a:srgbClr val="00B050"/>
                </a:solidFill>
              </a:rPr>
              <a:t>De-Identified Data</a:t>
            </a:r>
            <a:endParaRPr lang="en-US" sz="2200" b="1" dirty="0">
              <a:solidFill>
                <a:srgbClr val="00B050"/>
              </a:solidFill>
            </a:endParaRPr>
          </a:p>
        </p:txBody>
      </p:sp>
      <p:sp>
        <p:nvSpPr>
          <p:cNvPr id="29" name="TextBox 28"/>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24</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364430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solidFill>
                  <a:schemeClr val="accent1">
                    <a:lumMod val="50000"/>
                  </a:schemeClr>
                </a:solidFill>
              </a:rPr>
              <a:t>De-Identification</a:t>
            </a:r>
            <a:endParaRPr lang="en-US" sz="4000" dirty="0">
              <a:solidFill>
                <a:schemeClr val="accent1">
                  <a:lumMod val="50000"/>
                </a:schemeClr>
              </a:solidFill>
            </a:endParaRPr>
          </a:p>
        </p:txBody>
      </p:sp>
      <p:sp>
        <p:nvSpPr>
          <p:cNvPr id="3" name="Content Placeholder 2"/>
          <p:cNvSpPr>
            <a:spLocks noGrp="1"/>
          </p:cNvSpPr>
          <p:nvPr>
            <p:ph idx="1"/>
          </p:nvPr>
        </p:nvSpPr>
        <p:spPr>
          <a:xfrm>
            <a:off x="457200" y="1447800"/>
            <a:ext cx="8229600" cy="4678363"/>
          </a:xfrm>
        </p:spPr>
        <p:txBody>
          <a:bodyPr>
            <a:normAutofit/>
          </a:bodyPr>
          <a:lstStyle/>
          <a:p>
            <a:r>
              <a:rPr lang="en-US" sz="2000" dirty="0" smtClean="0"/>
              <a:t>HIPAA allows two methods of de-identification, the Expert Determination and the Safe Harbor method.</a:t>
            </a:r>
            <a:endParaRPr lang="en-US" sz="20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447800" y="2133600"/>
            <a:ext cx="5867400" cy="438584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5" name="TextBox 4"/>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25</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850909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solidFill>
                  <a:schemeClr val="accent1">
                    <a:lumMod val="50000"/>
                  </a:schemeClr>
                </a:solidFill>
              </a:rPr>
              <a:t>Limited Data Set</a:t>
            </a:r>
            <a:endParaRPr lang="en-US" sz="4000" dirty="0">
              <a:solidFill>
                <a:schemeClr val="accent1">
                  <a:lumMod val="50000"/>
                </a:schemeClr>
              </a:solidFill>
            </a:endParaRPr>
          </a:p>
        </p:txBody>
      </p:sp>
      <p:sp>
        <p:nvSpPr>
          <p:cNvPr id="3" name="Content Placeholder 2"/>
          <p:cNvSpPr>
            <a:spLocks noGrp="1"/>
          </p:cNvSpPr>
          <p:nvPr>
            <p:ph idx="1"/>
          </p:nvPr>
        </p:nvSpPr>
        <p:spPr/>
        <p:txBody>
          <a:bodyPr>
            <a:normAutofit/>
          </a:bodyPr>
          <a:lstStyle/>
          <a:p>
            <a:pPr marL="342900" indent="-342900">
              <a:spcBef>
                <a:spcPts val="1200"/>
              </a:spcBef>
              <a:buFont typeface="Arial" pitchFamily="34" charset="0"/>
              <a:buChar char="•"/>
            </a:pPr>
            <a:r>
              <a:rPr lang="en-US" sz="2400" dirty="0" smtClean="0"/>
              <a:t>Same requirements as Safe Harbor de-ID’d data except that             16 (not 18) fields must be purged.  These fields can remain:</a:t>
            </a:r>
          </a:p>
          <a:p>
            <a:pPr marL="1085850" lvl="1" indent="-342900">
              <a:spcBef>
                <a:spcPts val="1200"/>
              </a:spcBef>
              <a:buFont typeface="Arial" pitchFamily="34" charset="0"/>
              <a:buChar char="•"/>
            </a:pPr>
            <a:r>
              <a:rPr lang="en-US" sz="2000" dirty="0"/>
              <a:t>dates </a:t>
            </a:r>
            <a:r>
              <a:rPr lang="en-US" sz="2000" dirty="0" smtClean="0"/>
              <a:t>(DOB</a:t>
            </a:r>
            <a:r>
              <a:rPr lang="en-US" sz="2000" dirty="0"/>
              <a:t>, </a:t>
            </a:r>
            <a:r>
              <a:rPr lang="en-US" sz="2000" dirty="0" smtClean="0"/>
              <a:t>DOD, treatment dates, etc.)</a:t>
            </a:r>
          </a:p>
          <a:p>
            <a:pPr marL="1085850" lvl="1" indent="-342900">
              <a:spcBef>
                <a:spcPts val="1200"/>
              </a:spcBef>
              <a:buFont typeface="Arial" pitchFamily="34" charset="0"/>
              <a:buChar char="•"/>
            </a:pPr>
            <a:r>
              <a:rPr lang="en-US" sz="2000" dirty="0" smtClean="0"/>
              <a:t>zip code</a:t>
            </a:r>
          </a:p>
          <a:p>
            <a:pPr marL="342900" indent="-342900">
              <a:spcBef>
                <a:spcPts val="1200"/>
              </a:spcBef>
              <a:buFont typeface="Arial" pitchFamily="34" charset="0"/>
              <a:buChar char="•"/>
            </a:pPr>
            <a:r>
              <a:rPr lang="en-US" sz="2400" dirty="0" smtClean="0"/>
              <a:t>LDSs can be disclosed only for public health, research, or HC operations</a:t>
            </a:r>
          </a:p>
          <a:p>
            <a:pPr marL="342900" indent="-342900">
              <a:spcBef>
                <a:spcPts val="1200"/>
              </a:spcBef>
              <a:buFont typeface="Arial" pitchFamily="34" charset="0"/>
              <a:buChar char="•"/>
            </a:pPr>
            <a:r>
              <a:rPr lang="en-US" sz="2400" dirty="0" smtClean="0"/>
              <a:t>LDS requires use of Data Use Agreement (DUA) that includes ban on re-identifying and other terms</a:t>
            </a:r>
          </a:p>
        </p:txBody>
      </p:sp>
      <p:sp>
        <p:nvSpPr>
          <p:cNvPr id="4" name="TextBox 3"/>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26</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938087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De-Identification and LDS Challenges</a:t>
            </a:r>
            <a:endParaRPr lang="en-US" dirty="0"/>
          </a:p>
        </p:txBody>
      </p:sp>
      <p:sp>
        <p:nvSpPr>
          <p:cNvPr id="3" name="Content Placeholder 2"/>
          <p:cNvSpPr>
            <a:spLocks noGrp="1"/>
          </p:cNvSpPr>
          <p:nvPr>
            <p:ph idx="1"/>
          </p:nvPr>
        </p:nvSpPr>
        <p:spPr>
          <a:xfrm>
            <a:off x="457200" y="1600200"/>
            <a:ext cx="8686800" cy="4953000"/>
          </a:xfrm>
        </p:spPr>
        <p:txBody>
          <a:bodyPr>
            <a:normAutofit/>
          </a:bodyPr>
          <a:lstStyle/>
          <a:p>
            <a:pPr marL="457200" indent="-457200">
              <a:buFont typeface="Arial" panose="020B0604020202020204" pitchFamily="34" charset="0"/>
              <a:buChar char="•"/>
            </a:pPr>
            <a:r>
              <a:rPr lang="en-US" dirty="0" smtClean="0"/>
              <a:t>Potential LDS problems</a:t>
            </a:r>
          </a:p>
          <a:p>
            <a:pPr marL="1085850" lvl="1" indent="-342900">
              <a:buFont typeface="Arial" panose="020B0604020202020204" pitchFamily="34" charset="0"/>
              <a:buChar char="•"/>
            </a:pPr>
            <a:r>
              <a:rPr lang="en-US" sz="2400" i="1" dirty="0"/>
              <a:t>Privacy vulnerability</a:t>
            </a:r>
          </a:p>
          <a:p>
            <a:pPr marL="1085850" lvl="1" indent="-342900">
              <a:buFont typeface="Arial" panose="020B0604020202020204" pitchFamily="34" charset="0"/>
              <a:buChar char="•"/>
            </a:pPr>
            <a:r>
              <a:rPr lang="en-US" sz="2400" i="1" dirty="0"/>
              <a:t>Limited uses</a:t>
            </a:r>
          </a:p>
          <a:p>
            <a:pPr marL="1085850" lvl="1" indent="-342900">
              <a:buFont typeface="Arial" panose="020B0604020202020204" pitchFamily="34" charset="0"/>
              <a:buChar char="•"/>
            </a:pPr>
            <a:r>
              <a:rPr lang="en-US" sz="2400" i="1" dirty="0"/>
              <a:t>Still  PHI, so subject to breach reporting</a:t>
            </a:r>
          </a:p>
          <a:p>
            <a:pPr marL="1143000" lvl="1" indent="-396875">
              <a:buFont typeface="Arial" panose="020B0604020202020204" pitchFamily="34" charset="0"/>
              <a:buChar char="•"/>
            </a:pPr>
            <a:r>
              <a:rPr lang="en-US" sz="2400" i="1" dirty="0"/>
              <a:t>Ban on sale of PHI </a:t>
            </a:r>
            <a:r>
              <a:rPr lang="en-US" sz="2400" i="1" dirty="0" smtClean="0"/>
              <a:t>still applies</a:t>
            </a:r>
          </a:p>
          <a:p>
            <a:pPr marL="457200" indent="-457200">
              <a:buFont typeface="Arial" panose="020B0604020202020204" pitchFamily="34" charset="0"/>
              <a:buChar char="•"/>
            </a:pPr>
            <a:r>
              <a:rPr lang="en-US" dirty="0" smtClean="0"/>
              <a:t>Potential </a:t>
            </a:r>
            <a:r>
              <a:rPr lang="en-US" dirty="0"/>
              <a:t>de-identification technique problems</a:t>
            </a:r>
          </a:p>
          <a:p>
            <a:pPr marL="1200150" lvl="1" indent="-392113">
              <a:buFont typeface="Arial" panose="020B0604020202020204" pitchFamily="34" charset="0"/>
              <a:buChar char="•"/>
            </a:pPr>
            <a:r>
              <a:rPr lang="en-US" sz="2400" i="1" dirty="0"/>
              <a:t>Failing to de-risk sufficiently </a:t>
            </a:r>
          </a:p>
          <a:p>
            <a:pPr marL="1200150" lvl="1" indent="-392113">
              <a:buFont typeface="Arial" panose="020B0604020202020204" pitchFamily="34" charset="0"/>
              <a:buChar char="•"/>
            </a:pPr>
            <a:r>
              <a:rPr lang="en-US" sz="2400" i="1" dirty="0"/>
              <a:t>Legal and financial risks if </a:t>
            </a:r>
            <a:r>
              <a:rPr lang="en-US" sz="2400" i="1" dirty="0" smtClean="0"/>
              <a:t>de-identification is inadequate</a:t>
            </a:r>
            <a:endParaRPr lang="en-US" sz="2400" i="1" dirty="0"/>
          </a:p>
          <a:p>
            <a:pPr marL="1200150" lvl="1" indent="-392113">
              <a:buFont typeface="Arial" panose="020B0604020202020204" pitchFamily="34" charset="0"/>
              <a:buChar char="•"/>
            </a:pPr>
            <a:r>
              <a:rPr lang="en-US" sz="2400" i="1" dirty="0" smtClean="0"/>
              <a:t>Excessive de-identification may </a:t>
            </a:r>
            <a:r>
              <a:rPr lang="en-US" sz="2400" i="1" dirty="0"/>
              <a:t>destroy too much data utility</a:t>
            </a:r>
          </a:p>
          <a:p>
            <a:pPr marL="1085850" lvl="1" indent="-342900">
              <a:buFont typeface="Arial" panose="020B0604020202020204" pitchFamily="34" charset="0"/>
              <a:buChar char="•"/>
            </a:pPr>
            <a:endParaRPr lang="en-US" sz="2400" i="1" dirty="0"/>
          </a:p>
          <a:p>
            <a:pPr marL="1085850" lvl="1" indent="-342900">
              <a:buFont typeface="Arial" panose="020B0604020202020204" pitchFamily="34" charset="0"/>
              <a:buChar char="•"/>
            </a:pPr>
            <a:endParaRPr lang="en-US" sz="2000" i="1"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76579353"/>
      </p:ext>
    </p:extLst>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solidFill>
                  <a:schemeClr val="accent1">
                    <a:lumMod val="50000"/>
                  </a:schemeClr>
                </a:solidFill>
              </a:rPr>
              <a:t>De-Identification Controversies</a:t>
            </a:r>
            <a:endParaRPr lang="en-US" sz="4000" dirty="0">
              <a:solidFill>
                <a:schemeClr val="accent1">
                  <a:lumMod val="50000"/>
                </a:schemeClr>
              </a:solidFill>
            </a:endParaRPr>
          </a:p>
        </p:txBody>
      </p:sp>
      <p:sp>
        <p:nvSpPr>
          <p:cNvPr id="3" name="Content Placeholder 2"/>
          <p:cNvSpPr>
            <a:spLocks noGrp="1"/>
          </p:cNvSpPr>
          <p:nvPr>
            <p:ph idx="1"/>
          </p:nvPr>
        </p:nvSpPr>
        <p:spPr>
          <a:xfrm>
            <a:off x="457200" y="1143000"/>
            <a:ext cx="8534400" cy="5334000"/>
          </a:xfrm>
        </p:spPr>
        <p:txBody>
          <a:bodyPr>
            <a:noAutofit/>
          </a:bodyPr>
          <a:lstStyle/>
          <a:p>
            <a:pPr marL="457200" indent="-457200">
              <a:buFont typeface="Arial" pitchFamily="34" charset="0"/>
              <a:buChar char="•"/>
            </a:pPr>
            <a:endParaRPr lang="en-US" sz="2000" dirty="0" smtClean="0"/>
          </a:p>
          <a:p>
            <a:r>
              <a:rPr lang="en-US" sz="2400" i="1" dirty="0" smtClean="0"/>
              <a:t>Supposed ease of re-identification</a:t>
            </a:r>
          </a:p>
          <a:p>
            <a:pPr marL="685800" lvl="1" indent="-457200">
              <a:buFont typeface="Arial" pitchFamily="34" charset="0"/>
              <a:buChar char="•"/>
            </a:pPr>
            <a:r>
              <a:rPr lang="en-US" sz="2000" dirty="0"/>
              <a:t>Increasingly believed by </a:t>
            </a:r>
            <a:r>
              <a:rPr lang="en-US" sz="2000" dirty="0" smtClean="0"/>
              <a:t>the media, advocates</a:t>
            </a:r>
            <a:r>
              <a:rPr lang="en-US" sz="2000" dirty="0"/>
              <a:t>, </a:t>
            </a:r>
            <a:r>
              <a:rPr lang="en-US" sz="2000" dirty="0" smtClean="0"/>
              <a:t>and </a:t>
            </a:r>
            <a:r>
              <a:rPr lang="en-US" sz="2000" dirty="0"/>
              <a:t>the public</a:t>
            </a:r>
          </a:p>
          <a:p>
            <a:pPr marL="685800" lvl="1" indent="-457200">
              <a:buFont typeface="Arial" pitchFamily="34" charset="0"/>
              <a:buChar char="•"/>
            </a:pPr>
            <a:r>
              <a:rPr lang="en-US" sz="2000" dirty="0" smtClean="0"/>
              <a:t>“There’s no such thing as de-identified data” </a:t>
            </a:r>
          </a:p>
          <a:p>
            <a:pPr marL="228600" lvl="1" indent="0">
              <a:buNone/>
            </a:pPr>
            <a:endParaRPr lang="en-US" sz="2000" dirty="0" smtClean="0"/>
          </a:p>
          <a:p>
            <a:pPr marL="0" lvl="1" indent="0">
              <a:buNone/>
            </a:pPr>
            <a:r>
              <a:rPr lang="en-US" sz="2400" i="1" dirty="0" smtClean="0"/>
              <a:t>Re-identification risks are greatly exaggerated</a:t>
            </a:r>
          </a:p>
          <a:p>
            <a:pPr marL="685800" lvl="2" indent="-457200"/>
            <a:r>
              <a:rPr lang="en-US" sz="2000" dirty="0" smtClean="0"/>
              <a:t>Of the known “successful” re-identification attacks, most were not on healthcare data at all (e.g. movie ratings, internet searches)</a:t>
            </a:r>
          </a:p>
          <a:p>
            <a:pPr marL="685800" lvl="2" indent="-457200"/>
            <a:r>
              <a:rPr lang="en-US" sz="2000" dirty="0" smtClean="0"/>
              <a:t>Most done by researchers</a:t>
            </a:r>
          </a:p>
          <a:p>
            <a:pPr marL="685800" lvl="3" indent="-457200">
              <a:buFont typeface="Arial" panose="020B0604020202020204" pitchFamily="34" charset="0"/>
              <a:buChar char="•"/>
            </a:pPr>
            <a:r>
              <a:rPr lang="en-US" dirty="0" smtClean="0"/>
              <a:t>Of the health care ones, most were </a:t>
            </a:r>
            <a:r>
              <a:rPr lang="en-US" u="sng" dirty="0" smtClean="0"/>
              <a:t>not</a:t>
            </a:r>
            <a:r>
              <a:rPr lang="en-US" dirty="0" smtClean="0"/>
              <a:t> HIPAA de-identified</a:t>
            </a:r>
          </a:p>
          <a:p>
            <a:pPr marL="1143000" lvl="4" indent="-457200">
              <a:buFont typeface="Arial" panose="020B0604020202020204" pitchFamily="34" charset="0"/>
              <a:buChar char="•"/>
            </a:pPr>
            <a:r>
              <a:rPr lang="en-US" dirty="0" smtClean="0"/>
              <a:t>A recent hospital </a:t>
            </a:r>
            <a:r>
              <a:rPr lang="en-US" dirty="0"/>
              <a:t>discharge set </a:t>
            </a:r>
            <a:r>
              <a:rPr lang="en-US" dirty="0" smtClean="0"/>
              <a:t>attack did not involve HIPAA de-identified data</a:t>
            </a:r>
            <a:endParaRPr lang="en-US" dirty="0"/>
          </a:p>
          <a:p>
            <a:pPr marL="1143000" lvl="4" indent="-457200">
              <a:buFont typeface="Arial" panose="020B0604020202020204" pitchFamily="34" charset="0"/>
              <a:buChar char="•"/>
            </a:pPr>
            <a:r>
              <a:rPr lang="en-US" dirty="0" smtClean="0"/>
              <a:t>The only confirmed HIPAA de-identified data attack </a:t>
            </a:r>
            <a:r>
              <a:rPr lang="en-US" dirty="0"/>
              <a:t>(ONC study</a:t>
            </a:r>
            <a:r>
              <a:rPr lang="en-US" dirty="0" smtClean="0"/>
              <a:t>) still had a re-identification rate that was very small (2/15,000)</a:t>
            </a:r>
            <a:endParaRPr lang="en-US" sz="2000" dirty="0" smtClean="0"/>
          </a:p>
          <a:p>
            <a:pPr marL="1600200" lvl="2" indent="-457200"/>
            <a:endParaRPr lang="en-US" sz="2000" dirty="0" smtClean="0"/>
          </a:p>
        </p:txBody>
      </p:sp>
      <p:sp>
        <p:nvSpPr>
          <p:cNvPr id="4" name="TextBox 3"/>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28</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998819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991600" cy="1143000"/>
          </a:xfrm>
        </p:spPr>
        <p:txBody>
          <a:bodyPr/>
          <a:lstStyle/>
          <a:p>
            <a:r>
              <a:rPr lang="en-US" sz="4000" dirty="0" smtClean="0">
                <a:solidFill>
                  <a:schemeClr val="accent1">
                    <a:lumMod val="50000"/>
                  </a:schemeClr>
                </a:solidFill>
              </a:rPr>
              <a:t>Other Hot Topics</a:t>
            </a:r>
            <a:r>
              <a:rPr lang="en-US" dirty="0" smtClean="0"/>
              <a:t>	</a:t>
            </a:r>
            <a:endParaRPr lang="en-US" dirty="0"/>
          </a:p>
        </p:txBody>
      </p:sp>
      <p:sp>
        <p:nvSpPr>
          <p:cNvPr id="3" name="Content Placeholder 2"/>
          <p:cNvSpPr>
            <a:spLocks noGrp="1"/>
          </p:cNvSpPr>
          <p:nvPr>
            <p:ph idx="1"/>
          </p:nvPr>
        </p:nvSpPr>
        <p:spPr>
          <a:xfrm>
            <a:off x="457200" y="1357997"/>
            <a:ext cx="8229600" cy="5300246"/>
          </a:xfrm>
        </p:spPr>
        <p:txBody>
          <a:bodyPr>
            <a:noAutofit/>
          </a:bodyPr>
          <a:lstStyle/>
          <a:p>
            <a:pPr marL="457200" indent="-457200">
              <a:buFont typeface="Arial" pitchFamily="34" charset="0"/>
              <a:buChar char="•"/>
            </a:pPr>
            <a:r>
              <a:rPr lang="en-US" sz="2400" i="1" dirty="0" smtClean="0"/>
              <a:t>Data </a:t>
            </a:r>
            <a:r>
              <a:rPr lang="en-US" sz="2400" i="1" dirty="0" err="1"/>
              <a:t>Liberación</a:t>
            </a:r>
            <a:r>
              <a:rPr lang="en-US" sz="2400" i="1" dirty="0"/>
              <a:t> vs. Privacy </a:t>
            </a:r>
            <a:r>
              <a:rPr lang="en-US" sz="2400" i="1" dirty="0" smtClean="0"/>
              <a:t>Risks</a:t>
            </a:r>
          </a:p>
          <a:p>
            <a:pPr marL="457200" indent="-457200">
              <a:buFont typeface="Arial" pitchFamily="34" charset="0"/>
              <a:buChar char="•"/>
            </a:pPr>
            <a:r>
              <a:rPr lang="en-US" sz="2400" i="1" dirty="0"/>
              <a:t>Legal/contractual ban on re-identifying de-ID’d data</a:t>
            </a:r>
          </a:p>
          <a:p>
            <a:pPr marL="457200" indent="-457200">
              <a:buFont typeface="Arial" pitchFamily="34" charset="0"/>
              <a:buChar char="•"/>
            </a:pPr>
            <a:r>
              <a:rPr lang="en-US" sz="2400" i="1" dirty="0" smtClean="0"/>
              <a:t>Free Speech issues and Big Data </a:t>
            </a:r>
            <a:r>
              <a:rPr lang="en-US" sz="2400" dirty="0" smtClean="0"/>
              <a:t>- Supreme Court ruled that a state law that restricted de-identified prescription data use was an unconstitutional violation of the First Amendment</a:t>
            </a:r>
          </a:p>
          <a:p>
            <a:pPr marL="1200150" lvl="1" indent="-457200">
              <a:buFont typeface="Arial" pitchFamily="34" charset="0"/>
              <a:buChar char="•"/>
            </a:pPr>
            <a:r>
              <a:rPr lang="en-US" sz="2200" dirty="0" smtClean="0"/>
              <a:t>Current free speech challenge to HITECH restrictions on refill reminders</a:t>
            </a:r>
          </a:p>
          <a:p>
            <a:pPr marL="457200" indent="-457200">
              <a:buFont typeface="Arial" pitchFamily="34" charset="0"/>
              <a:buChar char="•"/>
            </a:pPr>
            <a:r>
              <a:rPr lang="en-US" sz="2400" i="1" dirty="0" smtClean="0"/>
              <a:t>Class action progress </a:t>
            </a:r>
            <a:r>
              <a:rPr lang="en-US" sz="2400" dirty="0" smtClean="0"/>
              <a:t> - plaintiffs gaining ground</a:t>
            </a:r>
          </a:p>
          <a:p>
            <a:pPr marL="457200" indent="-457200">
              <a:buFont typeface="Arial" pitchFamily="34" charset="0"/>
              <a:buChar char="•"/>
            </a:pPr>
            <a:r>
              <a:rPr lang="en-US" sz="2400" i="1" dirty="0" smtClean="0"/>
              <a:t>“Summer of Snowden” blowback</a:t>
            </a:r>
            <a:r>
              <a:rPr lang="en-US" sz="2400" dirty="0" smtClean="0"/>
              <a:t> – fanning public fears, firing up legislators </a:t>
            </a:r>
          </a:p>
          <a:p>
            <a:pPr marL="457200" indent="-457200">
              <a:buFont typeface="Arial" pitchFamily="34" charset="0"/>
              <a:buChar char="•"/>
            </a:pPr>
            <a:r>
              <a:rPr lang="en-US" sz="2400" i="1" dirty="0" smtClean="0"/>
              <a:t>Ban on sale of PHI</a:t>
            </a:r>
            <a:r>
              <a:rPr lang="en-US" sz="2400" dirty="0" smtClean="0"/>
              <a:t> – will it inhibit Big Data analytics?</a:t>
            </a:r>
          </a:p>
          <a:p>
            <a:pPr marL="457200" indent="-457200">
              <a:buFont typeface="Arial" pitchFamily="34" charset="0"/>
              <a:buChar char="•"/>
            </a:pPr>
            <a:r>
              <a:rPr lang="en-US" sz="2400" i="1" dirty="0" smtClean="0"/>
              <a:t>Effects of punitive legal environment on Big Data?</a:t>
            </a:r>
            <a:endParaRPr lang="en-US" sz="2400" i="1" dirty="0"/>
          </a:p>
        </p:txBody>
      </p:sp>
      <p:sp>
        <p:nvSpPr>
          <p:cNvPr id="4" name="TextBox 3"/>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29</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64819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rgbClr val="002060"/>
                </a:solidFill>
              </a:rPr>
              <a:t>U.S. Regulation of Health Data – </a:t>
            </a:r>
            <a:br>
              <a:rPr lang="en-US" sz="4000" dirty="0" smtClean="0">
                <a:solidFill>
                  <a:srgbClr val="002060"/>
                </a:solidFill>
              </a:rPr>
            </a:br>
            <a:r>
              <a:rPr lang="en-US" sz="4000" dirty="0" smtClean="0">
                <a:solidFill>
                  <a:srgbClr val="002060"/>
                </a:solidFill>
              </a:rPr>
              <a:t>HIPAA vs. Non-HIPAA</a:t>
            </a:r>
            <a:endParaRPr lang="en-US" sz="4000" dirty="0">
              <a:solidFill>
                <a:srgbClr val="002060"/>
              </a:solidFill>
            </a:endParaRPr>
          </a:p>
        </p:txBody>
      </p:sp>
      <p:sp>
        <p:nvSpPr>
          <p:cNvPr id="3" name="Content Placeholder 2"/>
          <p:cNvSpPr>
            <a:spLocks noGrp="1"/>
          </p:cNvSpPr>
          <p:nvPr>
            <p:ph idx="1"/>
          </p:nvPr>
        </p:nvSpPr>
        <p:spPr>
          <a:xfrm>
            <a:off x="228600" y="1600200"/>
            <a:ext cx="8839200" cy="4525963"/>
          </a:xfrm>
        </p:spPr>
        <p:txBody>
          <a:bodyPr numCol="2">
            <a:normAutofit fontScale="92500" lnSpcReduction="10000"/>
          </a:bodyPr>
          <a:lstStyle/>
          <a:p>
            <a:pPr marL="0" lvl="1" indent="0">
              <a:buNone/>
            </a:pPr>
            <a:r>
              <a:rPr lang="en-US" sz="2600" b="1" u="sng" dirty="0" smtClean="0">
                <a:solidFill>
                  <a:srgbClr val="C00000"/>
                </a:solidFill>
              </a:rPr>
              <a:t>HIPAA</a:t>
            </a:r>
          </a:p>
          <a:p>
            <a:pPr marL="12700" lvl="1" indent="0">
              <a:buNone/>
            </a:pPr>
            <a:endParaRPr lang="en-US" sz="2400" dirty="0" smtClean="0"/>
          </a:p>
          <a:p>
            <a:pPr marL="234950" lvl="1" indent="-222250">
              <a:buFont typeface="Arial" pitchFamily="34" charset="0"/>
              <a:buChar char="•"/>
            </a:pPr>
            <a:r>
              <a:rPr lang="en-US" sz="2400" dirty="0" smtClean="0"/>
              <a:t>Scope is NOT intuitive or logical</a:t>
            </a:r>
          </a:p>
          <a:p>
            <a:pPr marL="0" lvl="1" indent="0">
              <a:buNone/>
            </a:pPr>
            <a:endParaRPr lang="en-US" sz="2400" dirty="0" smtClean="0"/>
          </a:p>
          <a:p>
            <a:pPr marL="231775" lvl="1" indent="-231775">
              <a:spcBef>
                <a:spcPts val="0"/>
              </a:spcBef>
              <a:buFont typeface="Arial" pitchFamily="34" charset="0"/>
              <a:buChar char="•"/>
            </a:pPr>
            <a:r>
              <a:rPr lang="en-US" sz="2400" dirty="0" smtClean="0"/>
              <a:t>Enforced by OCR (Office of Civil Rights at HHS) and now AGs</a:t>
            </a:r>
          </a:p>
          <a:p>
            <a:pPr marL="234950" lvl="1" indent="-222250">
              <a:buFont typeface="Arial" pitchFamily="34" charset="0"/>
              <a:buChar char="•"/>
            </a:pPr>
            <a:r>
              <a:rPr lang="en-US" sz="2400" dirty="0" smtClean="0"/>
              <a:t>Highly detailed and prescriptive</a:t>
            </a:r>
          </a:p>
          <a:p>
            <a:pPr marL="234950" lvl="1" indent="-222250">
              <a:buFont typeface="Arial" pitchFamily="34" charset="0"/>
              <a:buChar char="•"/>
            </a:pPr>
            <a:endParaRPr lang="en-US" sz="2400" dirty="0" smtClean="0"/>
          </a:p>
          <a:p>
            <a:pPr marL="234950" lvl="1" indent="-222250">
              <a:buFont typeface="Arial" pitchFamily="34" charset="0"/>
              <a:buChar char="•"/>
            </a:pPr>
            <a:r>
              <a:rPr lang="en-US" sz="2400" dirty="0" smtClean="0"/>
              <a:t>Tough new fines and compliance orders</a:t>
            </a:r>
          </a:p>
          <a:p>
            <a:pPr marL="234950" lvl="1" indent="-222250">
              <a:buFont typeface="Arial" pitchFamily="34" charset="0"/>
              <a:buChar char="•"/>
            </a:pPr>
            <a:r>
              <a:rPr lang="en-US" sz="2400" dirty="0" smtClean="0"/>
              <a:t>No private lawsuits</a:t>
            </a:r>
            <a:endParaRPr lang="en-US" sz="2400" dirty="0"/>
          </a:p>
          <a:p>
            <a:pPr marL="400050" lvl="1" indent="0">
              <a:buNone/>
            </a:pPr>
            <a:endParaRPr lang="en-US" sz="2400" dirty="0"/>
          </a:p>
          <a:p>
            <a:pPr marL="400050" lvl="1" indent="0">
              <a:buNone/>
            </a:pPr>
            <a:r>
              <a:rPr lang="en-US" sz="2600" b="1" u="sng" dirty="0" smtClean="0">
                <a:solidFill>
                  <a:srgbClr val="C00000"/>
                </a:solidFill>
              </a:rPr>
              <a:t>Outside HIPAA – Consumer Protection Laws</a:t>
            </a:r>
          </a:p>
          <a:p>
            <a:pPr lvl="1" indent="-342900">
              <a:buFont typeface="Arial" pitchFamily="34" charset="0"/>
              <a:buChar char="•"/>
            </a:pPr>
            <a:r>
              <a:rPr lang="en-US" sz="2400" dirty="0" smtClean="0"/>
              <a:t>Scope is broad (can even overlap with HIPAA)</a:t>
            </a:r>
          </a:p>
          <a:p>
            <a:pPr lvl="1" indent="-342900">
              <a:buFont typeface="Arial" pitchFamily="34" charset="0"/>
              <a:buChar char="•"/>
            </a:pPr>
            <a:r>
              <a:rPr lang="en-US" sz="2400" dirty="0" smtClean="0"/>
              <a:t>Enforced by FTC and AGs</a:t>
            </a:r>
          </a:p>
          <a:p>
            <a:pPr lvl="1" indent="-342900">
              <a:buFont typeface="Arial" pitchFamily="34" charset="0"/>
              <a:buChar char="•"/>
            </a:pPr>
            <a:endParaRPr lang="en-US" sz="2400" dirty="0" smtClean="0"/>
          </a:p>
          <a:p>
            <a:pPr lvl="1" indent="-342900">
              <a:buFont typeface="Arial" pitchFamily="34" charset="0"/>
              <a:buChar char="•"/>
            </a:pPr>
            <a:r>
              <a:rPr lang="en-US" sz="2400" dirty="0" smtClean="0"/>
              <a:t>Standards are vague and general</a:t>
            </a:r>
          </a:p>
          <a:p>
            <a:pPr lvl="1" indent="-342900">
              <a:buFont typeface="Arial" pitchFamily="34" charset="0"/>
              <a:buChar char="•"/>
            </a:pPr>
            <a:r>
              <a:rPr lang="en-US" sz="2400" dirty="0" smtClean="0"/>
              <a:t>State fines; 20-year compliance orders</a:t>
            </a:r>
          </a:p>
          <a:p>
            <a:pPr lvl="1" indent="-342900">
              <a:buFont typeface="Arial" pitchFamily="34" charset="0"/>
              <a:buChar char="•"/>
            </a:pPr>
            <a:r>
              <a:rPr lang="en-US" sz="2400" dirty="0" smtClean="0"/>
              <a:t> Private lawsuits available</a:t>
            </a:r>
          </a:p>
        </p:txBody>
      </p:sp>
      <p:sp>
        <p:nvSpPr>
          <p:cNvPr id="5" name="TextBox 4"/>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3</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704451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11" descr="ppslide-banner.jpg"/>
          <p:cNvPicPr>
            <a:picLocks noChangeAspect="1"/>
          </p:cNvPicPr>
          <p:nvPr/>
        </p:nvPicPr>
        <p:blipFill>
          <a:blip r:embed="rId3" cstate="print"/>
          <a:stretch>
            <a:fillRect/>
          </a:stretch>
        </p:blipFill>
        <p:spPr>
          <a:xfrm>
            <a:off x="0" y="0"/>
            <a:ext cx="9144000" cy="1280160"/>
          </a:xfrm>
          <a:prstGeom prst="rect">
            <a:avLst/>
          </a:prstGeom>
        </p:spPr>
      </p:pic>
      <p:sp>
        <p:nvSpPr>
          <p:cNvPr id="10" name="TextBox 9"/>
          <p:cNvSpPr txBox="1"/>
          <p:nvPr/>
        </p:nvSpPr>
        <p:spPr>
          <a:xfrm>
            <a:off x="23446" y="228600"/>
            <a:ext cx="8839200" cy="584775"/>
          </a:xfrm>
          <a:prstGeom prst="rect">
            <a:avLst/>
          </a:prstGeom>
          <a:noFill/>
          <a:effectLst/>
        </p:spPr>
        <p:txBody>
          <a:bodyPr wrap="square" rtlCol="0">
            <a:spAutoFit/>
          </a:bodyPr>
          <a:lstStyle/>
          <a:p>
            <a:r>
              <a:rPr lang="en-US" sz="3200" b="1" dirty="0" smtClean="0">
                <a:solidFill>
                  <a:srgbClr val="0C3962"/>
                </a:solidFill>
                <a:latin typeface="Helvetica" pitchFamily="2" charset="0"/>
              </a:rPr>
              <a:t>Selected Resources</a:t>
            </a:r>
          </a:p>
        </p:txBody>
      </p:sp>
      <p:sp>
        <p:nvSpPr>
          <p:cNvPr id="9" name="Rectangle 8"/>
          <p:cNvSpPr/>
          <p:nvPr/>
        </p:nvSpPr>
        <p:spPr>
          <a:xfrm>
            <a:off x="0" y="1143000"/>
            <a:ext cx="9144000" cy="76200"/>
          </a:xfrm>
          <a:prstGeom prst="rect">
            <a:avLst/>
          </a:prstGeom>
          <a:solidFill>
            <a:srgbClr val="0C396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6200" y="1225486"/>
            <a:ext cx="8648700" cy="5570756"/>
          </a:xfrm>
          <a:prstGeom prst="rect">
            <a:avLst/>
          </a:prstGeom>
          <a:noFill/>
        </p:spPr>
        <p:txBody>
          <a:bodyPr wrap="square" rtlCol="0">
            <a:spAutoFit/>
          </a:bodyPr>
          <a:lstStyle/>
          <a:p>
            <a:pPr marL="457200" indent="-457200">
              <a:spcBef>
                <a:spcPts val="600"/>
              </a:spcBef>
              <a:buFont typeface="Arial" pitchFamily="34" charset="0"/>
              <a:buChar char="•"/>
            </a:pPr>
            <a:r>
              <a:rPr lang="en-US" sz="1400" b="1" dirty="0" smtClean="0">
                <a:solidFill>
                  <a:prstClr val="black"/>
                </a:solidFill>
                <a:latin typeface="Helvetica" pitchFamily="34" charset="0"/>
              </a:rPr>
              <a:t>HIPAA Privacy Rule </a:t>
            </a:r>
            <a:r>
              <a:rPr lang="en-US" sz="1400" dirty="0" smtClean="0">
                <a:solidFill>
                  <a:prstClr val="black"/>
                </a:solidFill>
                <a:latin typeface="Helvetica" pitchFamily="34" charset="0"/>
                <a:hlinkClick r:id="rId4"/>
              </a:rPr>
              <a:t>http://www.hhs.gov/ocr/privacy/hipaa/administrative/privacyrule/index.html</a:t>
            </a:r>
            <a:r>
              <a:rPr lang="en-US" sz="1400" dirty="0" smtClean="0">
                <a:solidFill>
                  <a:prstClr val="black"/>
                </a:solidFill>
                <a:latin typeface="Helvetica" pitchFamily="34" charset="0"/>
              </a:rPr>
              <a:t>   </a:t>
            </a:r>
          </a:p>
          <a:p>
            <a:pPr marL="457200" indent="-457200">
              <a:spcBef>
                <a:spcPts val="600"/>
              </a:spcBef>
              <a:buFont typeface="Arial" pitchFamily="34" charset="0"/>
              <a:buChar char="•"/>
            </a:pPr>
            <a:r>
              <a:rPr lang="en-US" sz="1400" b="1" dirty="0" smtClean="0">
                <a:solidFill>
                  <a:prstClr val="black"/>
                </a:solidFill>
                <a:latin typeface="Helvetica" pitchFamily="34" charset="0"/>
              </a:rPr>
              <a:t>HIPAA Security Rule </a:t>
            </a:r>
            <a:r>
              <a:rPr lang="en-US" sz="1400" dirty="0" smtClean="0">
                <a:solidFill>
                  <a:prstClr val="black"/>
                </a:solidFill>
                <a:latin typeface="Helvetica" pitchFamily="34" charset="0"/>
                <a:hlinkClick r:id="rId5"/>
              </a:rPr>
              <a:t>http://www.hhs.gov/ocr/privacy/hipaa/administrative/securityrule</a:t>
            </a:r>
            <a:r>
              <a:rPr lang="en-US" sz="1400" dirty="0" smtClean="0">
                <a:solidFill>
                  <a:prstClr val="black"/>
                </a:solidFill>
                <a:latin typeface="Helvetica" pitchFamily="34" charset="0"/>
              </a:rPr>
              <a:t> / </a:t>
            </a:r>
          </a:p>
          <a:p>
            <a:pPr marL="457200" indent="-457200">
              <a:spcBef>
                <a:spcPts val="600"/>
              </a:spcBef>
              <a:buFont typeface="Arial" pitchFamily="34" charset="0"/>
              <a:buChar char="•"/>
            </a:pPr>
            <a:r>
              <a:rPr lang="en-US" sz="1400" b="1" dirty="0" smtClean="0">
                <a:solidFill>
                  <a:prstClr val="black"/>
                </a:solidFill>
                <a:latin typeface="Helvetica" pitchFamily="34" charset="0"/>
              </a:rPr>
              <a:t>DHHS Guidance Specifying the Technologies and Methodologies that Render PHI Unusable, Unreadable or Indecipherable to Unauthorized Individuals for Purposes of the HITECH Breach Reporting Provisions </a:t>
            </a:r>
            <a:r>
              <a:rPr lang="en-US" sz="1400" dirty="0" smtClean="0">
                <a:solidFill>
                  <a:prstClr val="black"/>
                </a:solidFill>
                <a:latin typeface="Helvetica" pitchFamily="34" charset="0"/>
                <a:hlinkClick r:id="rId6"/>
              </a:rPr>
              <a:t>http://www.hhs.gov/ocr/privacy/hipaa/understanding/coveredentities/federalregisterbreachrfi.pdf</a:t>
            </a:r>
            <a:endParaRPr lang="en-US" sz="1400" dirty="0" smtClean="0">
              <a:solidFill>
                <a:prstClr val="black"/>
              </a:solidFill>
              <a:latin typeface="Helvetica" pitchFamily="34" charset="0"/>
            </a:endParaRPr>
          </a:p>
          <a:p>
            <a:pPr marL="457200" indent="-457200">
              <a:spcBef>
                <a:spcPts val="600"/>
              </a:spcBef>
              <a:buFont typeface="Arial" pitchFamily="34" charset="0"/>
              <a:buChar char="•"/>
            </a:pPr>
            <a:r>
              <a:rPr lang="en-US" sz="1400" b="1" dirty="0" smtClean="0">
                <a:solidFill>
                  <a:prstClr val="black"/>
                </a:solidFill>
                <a:latin typeface="Helvetica" pitchFamily="34" charset="0"/>
              </a:rPr>
              <a:t>A shorter version of the HHS Guidance </a:t>
            </a:r>
            <a:r>
              <a:rPr lang="en-US" sz="1400" dirty="0" smtClean="0">
                <a:solidFill>
                  <a:prstClr val="black"/>
                </a:solidFill>
                <a:latin typeface="Helvetica" pitchFamily="34" charset="0"/>
                <a:hlinkClick r:id="rId7"/>
              </a:rPr>
              <a:t>http://www.hhs.gov/ocr/privacy/hipaa/understanding/coveredentities/federalregisterbreachrfi.pdff</a:t>
            </a:r>
            <a:r>
              <a:rPr lang="en-US" sz="1400" dirty="0" smtClean="0">
                <a:solidFill>
                  <a:prstClr val="black"/>
                </a:solidFill>
                <a:latin typeface="Helvetica" pitchFamily="34" charset="0"/>
              </a:rPr>
              <a:t> </a:t>
            </a:r>
          </a:p>
          <a:p>
            <a:pPr marL="457200" indent="-457200">
              <a:spcBef>
                <a:spcPts val="600"/>
              </a:spcBef>
              <a:buFont typeface="Arial" pitchFamily="34" charset="0"/>
              <a:buChar char="•"/>
            </a:pPr>
            <a:r>
              <a:rPr lang="en-US" sz="1400" b="1" dirty="0" smtClean="0">
                <a:solidFill>
                  <a:prstClr val="black"/>
                </a:solidFill>
                <a:latin typeface="Helvetica" pitchFamily="34" charset="0"/>
              </a:rPr>
              <a:t>NIST Special Publication 800-111, Guide to Storage Encryption Technologies for End User Devices</a:t>
            </a:r>
            <a:r>
              <a:rPr lang="en-US" sz="1400" dirty="0" smtClean="0">
                <a:solidFill>
                  <a:prstClr val="black"/>
                </a:solidFill>
                <a:latin typeface="Helvetica" pitchFamily="34" charset="0"/>
              </a:rPr>
              <a:t> </a:t>
            </a:r>
            <a:r>
              <a:rPr lang="en-US" sz="1400" dirty="0" smtClean="0">
                <a:solidFill>
                  <a:prstClr val="black"/>
                </a:solidFill>
                <a:latin typeface="Helvetica" pitchFamily="34" charset="0"/>
                <a:hlinkClick r:id="rId8"/>
              </a:rPr>
              <a:t>http://csrc.nist.gov/publications/nistpubs/800-111/SP800-111.pdf</a:t>
            </a:r>
            <a:r>
              <a:rPr lang="en-US" sz="1400" dirty="0" smtClean="0">
                <a:solidFill>
                  <a:prstClr val="black"/>
                </a:solidFill>
                <a:latin typeface="Helvetica" pitchFamily="34" charset="0"/>
              </a:rPr>
              <a:t>  </a:t>
            </a:r>
          </a:p>
          <a:p>
            <a:pPr marL="460375" indent="-460375">
              <a:spcBef>
                <a:spcPts val="600"/>
              </a:spcBef>
              <a:buFont typeface="Arial" pitchFamily="34" charset="0"/>
              <a:buChar char="•"/>
            </a:pPr>
            <a:r>
              <a:rPr lang="en-US" sz="1400" b="1" dirty="0" smtClean="0">
                <a:solidFill>
                  <a:prstClr val="black"/>
                </a:solidFill>
                <a:latin typeface="Helvetica" pitchFamily="34" charset="0"/>
              </a:rPr>
              <a:t>Guidance Regarding Methods for De-identification of Protected Health Information in Accordance</a:t>
            </a:r>
            <a:r>
              <a:rPr lang="en-US" sz="1400" dirty="0" smtClean="0">
                <a:solidFill>
                  <a:prstClr val="black"/>
                </a:solidFill>
                <a:latin typeface="Helvetica" pitchFamily="34" charset="0"/>
              </a:rPr>
              <a:t>. The American Recovery and Reinvestment Act of 2009 (ARRA)1 required HHS to issue guidance on methods for de-identification of protected health information (PHI) as designated in HIPAA's Privacy Rule.  </a:t>
            </a:r>
            <a:r>
              <a:rPr lang="en-US" sz="1400" dirty="0" smtClean="0">
                <a:solidFill>
                  <a:prstClr val="black"/>
                </a:solidFill>
                <a:latin typeface="Helvetica" pitchFamily="34" charset="0"/>
                <a:hlinkClick r:id="rId9"/>
              </a:rPr>
              <a:t>http://www.hhs.gov/ocr/privacy/hipaa/understanding/coveredentities/De-identification/guidance.html</a:t>
            </a:r>
            <a:r>
              <a:rPr lang="en-US" sz="1400" dirty="0" smtClean="0">
                <a:solidFill>
                  <a:prstClr val="black"/>
                </a:solidFill>
                <a:latin typeface="Helvetica" pitchFamily="34" charset="0"/>
              </a:rPr>
              <a:t> </a:t>
            </a:r>
          </a:p>
          <a:p>
            <a:pPr marL="460375" indent="-460375" fontAlgn="base">
              <a:spcBef>
                <a:spcPts val="600"/>
              </a:spcBef>
              <a:buFont typeface="Arial" panose="020B0604020202020204" pitchFamily="34" charset="0"/>
              <a:buChar char="•"/>
            </a:pPr>
            <a:r>
              <a:rPr lang="en-US" sz="1400" b="1" dirty="0" smtClean="0">
                <a:hlinkClick r:id="rId10"/>
              </a:rPr>
              <a:t>Give </a:t>
            </a:r>
            <a:r>
              <a:rPr lang="en-US" sz="1400" b="1" dirty="0">
                <a:hlinkClick r:id="rId10"/>
              </a:rPr>
              <a:t>Us Our Damn Lab Results</a:t>
            </a:r>
            <a:r>
              <a:rPr lang="en-US" sz="1400" b="1" dirty="0" smtClean="0">
                <a:hlinkClick r:id="rId10"/>
              </a:rPr>
              <a:t>!!</a:t>
            </a:r>
            <a:r>
              <a:rPr lang="en-US" sz="1400" b="1" dirty="0"/>
              <a:t>  </a:t>
            </a:r>
            <a:r>
              <a:rPr lang="en-US" sz="1400" b="1" dirty="0" smtClean="0"/>
              <a:t>B</a:t>
            </a:r>
            <a:r>
              <a:rPr lang="en-US" sz="1400" dirty="0" smtClean="0"/>
              <a:t>y Alice </a:t>
            </a:r>
            <a:r>
              <a:rPr lang="en-US" sz="1400" dirty="0" err="1" smtClean="0"/>
              <a:t>Leiter</a:t>
            </a:r>
            <a:r>
              <a:rPr lang="en-US" sz="1400" dirty="0" smtClean="0"/>
              <a:t> and Deven McGraw, </a:t>
            </a:r>
            <a:r>
              <a:rPr lang="en-US" sz="1400" dirty="0">
                <a:hlinkClick r:id="rId10"/>
              </a:rPr>
              <a:t>http://thehealthcareblog.com/blog/2013/09/15/give-us-our-damn-lab-results</a:t>
            </a:r>
            <a:r>
              <a:rPr lang="en-US" sz="1400" dirty="0" smtClean="0">
                <a:hlinkClick r:id="rId10"/>
              </a:rPr>
              <a:t>/</a:t>
            </a:r>
            <a:endParaRPr lang="en-US" sz="1400" dirty="0" smtClean="0"/>
          </a:p>
          <a:p>
            <a:pPr marL="460375" indent="-460375" fontAlgn="base">
              <a:spcBef>
                <a:spcPts val="600"/>
              </a:spcBef>
              <a:buFont typeface="Arial" panose="020B0604020202020204" pitchFamily="34" charset="0"/>
              <a:buChar char="•"/>
            </a:pPr>
            <a:r>
              <a:rPr lang="en-US" sz="1400" b="1" dirty="0" smtClean="0">
                <a:solidFill>
                  <a:prstClr val="black"/>
                </a:solidFill>
                <a:latin typeface="Helvetica" pitchFamily="34" charset="0"/>
              </a:rPr>
              <a:t>O’Reilly Consensus Letter </a:t>
            </a:r>
            <a:r>
              <a:rPr lang="en-US" sz="1400" dirty="0" smtClean="0">
                <a:solidFill>
                  <a:prstClr val="black"/>
                </a:solidFill>
                <a:latin typeface="Helvetica" pitchFamily="34" charset="0"/>
              </a:rPr>
              <a:t>to HHS re: Patients’ Right to Access Lab Results, Oct. 26, 2013, </a:t>
            </a:r>
            <a:r>
              <a:rPr lang="en-US" sz="1400" dirty="0">
                <a:hlinkClick r:id="rId11"/>
              </a:rPr>
              <a:t>http://</a:t>
            </a:r>
            <a:r>
              <a:rPr lang="en-US" sz="1400" dirty="0" smtClean="0">
                <a:hlinkClick r:id="rId11"/>
              </a:rPr>
              <a:t>thehealthcareblog.com/files/2013/09/CLIA-Consensus-Letter-no-individual-names-638-11.20.2012.pdf</a:t>
            </a:r>
            <a:endParaRPr lang="en-US" sz="1400" dirty="0" smtClean="0"/>
          </a:p>
          <a:p>
            <a:pPr marL="460375" indent="-460375" fontAlgn="base">
              <a:spcBef>
                <a:spcPts val="600"/>
              </a:spcBef>
              <a:buFont typeface="Arial" panose="020B0604020202020204" pitchFamily="34" charset="0"/>
              <a:buChar char="•"/>
            </a:pPr>
            <a:r>
              <a:rPr lang="en-US" sz="1400" b="1" dirty="0" smtClean="0">
                <a:solidFill>
                  <a:prstClr val="black"/>
                </a:solidFill>
                <a:latin typeface="Helvetica" pitchFamily="34" charset="0"/>
              </a:rPr>
              <a:t>“So You’ve Concluded Your  Health Data Start-Up is Outside HIPAA…Now What?” </a:t>
            </a:r>
            <a:r>
              <a:rPr lang="en-US" sz="1400" dirty="0" smtClean="0">
                <a:solidFill>
                  <a:prstClr val="black"/>
                </a:solidFill>
                <a:latin typeface="Helvetica" pitchFamily="34" charset="0"/>
              </a:rPr>
              <a:t>Ann Waldo, Privacy Analytics blog, 12/12/12, </a:t>
            </a:r>
            <a:r>
              <a:rPr lang="en-US" sz="1400" dirty="0" smtClean="0">
                <a:hlinkClick r:id="rId12"/>
              </a:rPr>
              <a:t>http</a:t>
            </a:r>
            <a:r>
              <a:rPr lang="en-US" sz="1400" dirty="0">
                <a:hlinkClick r:id="rId12"/>
              </a:rPr>
              <a:t>://blog.privacyanalytics.ca/2012/12/so-youve-concluded-your-new-health-start-up-is-outside-hipaanow-what.html</a:t>
            </a:r>
            <a:endParaRPr lang="en-US" sz="1400" dirty="0">
              <a:solidFill>
                <a:prstClr val="black"/>
              </a:solidFill>
              <a:latin typeface="Helvetica" pitchFamily="34" charset="0"/>
            </a:endParaRPr>
          </a:p>
        </p:txBody>
      </p:sp>
      <p:sp>
        <p:nvSpPr>
          <p:cNvPr id="7" name="TextBox 6"/>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30</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8093737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solidFill>
                  <a:srgbClr val="002060"/>
                </a:solidFill>
              </a:rPr>
              <a:t>Health Information Outside HIPAA</a:t>
            </a:r>
            <a:r>
              <a:rPr lang="en-US" sz="4000" dirty="0" smtClean="0"/>
              <a:t>	</a:t>
            </a:r>
            <a:endParaRPr lang="en-US" sz="4000" dirty="0"/>
          </a:p>
        </p:txBody>
      </p:sp>
      <p:sp>
        <p:nvSpPr>
          <p:cNvPr id="3" name="Content Placeholder 2"/>
          <p:cNvSpPr>
            <a:spLocks noGrp="1"/>
          </p:cNvSpPr>
          <p:nvPr>
            <p:ph idx="1"/>
          </p:nvPr>
        </p:nvSpPr>
        <p:spPr/>
        <p:txBody>
          <a:bodyPr>
            <a:normAutofit/>
          </a:bodyPr>
          <a:lstStyle/>
          <a:p>
            <a:pPr marL="457200" indent="-457200">
              <a:buFont typeface="Arial" pitchFamily="34" charset="0"/>
              <a:buChar char="•"/>
            </a:pPr>
            <a:r>
              <a:rPr lang="en-US" sz="2400" dirty="0" smtClean="0"/>
              <a:t>FTC Act section 5 – bans unfair and deceptive practices in commerce</a:t>
            </a:r>
          </a:p>
          <a:p>
            <a:pPr marL="1200150" lvl="1" indent="-457200">
              <a:buFont typeface="Arial" pitchFamily="34" charset="0"/>
              <a:buChar char="•"/>
            </a:pPr>
            <a:r>
              <a:rPr lang="en-US" sz="2000" dirty="0" smtClean="0"/>
              <a:t>FTC enforcement actions → severe compliance burdens</a:t>
            </a:r>
          </a:p>
          <a:p>
            <a:pPr marL="1200150" lvl="1" indent="-457200">
              <a:buFont typeface="Arial" pitchFamily="34" charset="0"/>
              <a:buChar char="•"/>
            </a:pPr>
            <a:r>
              <a:rPr lang="en-US" sz="2000" dirty="0" smtClean="0"/>
              <a:t>State “little FTC Acts” </a:t>
            </a:r>
          </a:p>
          <a:p>
            <a:pPr marL="1200150" lvl="1" indent="-457200">
              <a:buFont typeface="Arial" pitchFamily="34" charset="0"/>
              <a:buChar char="•"/>
            </a:pPr>
            <a:r>
              <a:rPr lang="en-US" sz="2000" dirty="0" smtClean="0"/>
              <a:t>Enforced by AGs </a:t>
            </a:r>
            <a:r>
              <a:rPr lang="en-US" sz="2000" u="sng" dirty="0" smtClean="0"/>
              <a:t>and</a:t>
            </a:r>
            <a:r>
              <a:rPr lang="en-US" sz="2000" dirty="0" smtClean="0"/>
              <a:t> private litigation	</a:t>
            </a:r>
          </a:p>
          <a:p>
            <a:pPr marL="1200150" lvl="1" indent="-457200">
              <a:buFont typeface="Arial" pitchFamily="34" charset="0"/>
              <a:buChar char="•"/>
            </a:pPr>
            <a:r>
              <a:rPr lang="en-US" sz="2000" dirty="0" smtClean="0"/>
              <a:t>Privacy a top enforcement area now for AGs</a:t>
            </a:r>
          </a:p>
          <a:p>
            <a:pPr marL="457200" indent="-457200">
              <a:buFont typeface="Arial" pitchFamily="34" charset="0"/>
              <a:buChar char="•"/>
            </a:pPr>
            <a:r>
              <a:rPr lang="en-US" sz="2400" dirty="0" smtClean="0"/>
              <a:t>State breach laws</a:t>
            </a:r>
          </a:p>
          <a:p>
            <a:pPr marL="457200" indent="-457200">
              <a:buFont typeface="Arial" pitchFamily="34" charset="0"/>
              <a:buChar char="•"/>
            </a:pPr>
            <a:r>
              <a:rPr lang="en-US" sz="2400" dirty="0" smtClean="0"/>
              <a:t>State information security laws (MA the strictest)</a:t>
            </a:r>
          </a:p>
          <a:p>
            <a:pPr marL="457200" indent="-457200">
              <a:buFont typeface="Arial" pitchFamily="34" charset="0"/>
              <a:buChar char="•"/>
            </a:pPr>
            <a:r>
              <a:rPr lang="en-US" sz="2400" dirty="0" smtClean="0"/>
              <a:t>State-specific medical privacy laws for sensitive conditions</a:t>
            </a:r>
          </a:p>
          <a:p>
            <a:pPr marL="457200" indent="-457200">
              <a:buFont typeface="Arial" pitchFamily="34" charset="0"/>
              <a:buChar char="•"/>
            </a:pPr>
            <a:r>
              <a:rPr lang="en-US" sz="2400" dirty="0" smtClean="0"/>
              <a:t>Other laws (CAN-SPAM for email, telemarketing laws, etc.)</a:t>
            </a:r>
          </a:p>
          <a:p>
            <a:pPr marL="1200150" lvl="1" indent="-457200">
              <a:buFont typeface="Arial" pitchFamily="34" charset="0"/>
              <a:buChar char="•"/>
            </a:pPr>
            <a:endParaRPr lang="en-US" sz="2000" dirty="0"/>
          </a:p>
        </p:txBody>
      </p:sp>
      <p:sp>
        <p:nvSpPr>
          <p:cNvPr id="5" name="TextBox 4"/>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4</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5608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solidFill>
                  <a:schemeClr val="accent1">
                    <a:lumMod val="50000"/>
                  </a:schemeClr>
                </a:solidFill>
              </a:rPr>
              <a:t>HIPAA - Fundamentals</a:t>
            </a:r>
            <a:endParaRPr lang="en-US" sz="4000" dirty="0">
              <a:solidFill>
                <a:schemeClr val="accent1">
                  <a:lumMod val="50000"/>
                </a:schemeClr>
              </a:solidFill>
            </a:endParaRPr>
          </a:p>
        </p:txBody>
      </p:sp>
      <p:sp>
        <p:nvSpPr>
          <p:cNvPr id="3" name="Content Placeholder 2"/>
          <p:cNvSpPr>
            <a:spLocks noGrp="1"/>
          </p:cNvSpPr>
          <p:nvPr>
            <p:ph idx="1"/>
          </p:nvPr>
        </p:nvSpPr>
        <p:spPr>
          <a:xfrm>
            <a:off x="457200" y="1371600"/>
            <a:ext cx="8229600" cy="5334000"/>
          </a:xfrm>
        </p:spPr>
        <p:txBody>
          <a:bodyPr>
            <a:normAutofit/>
          </a:bodyPr>
          <a:lstStyle/>
          <a:p>
            <a:r>
              <a:rPr lang="en-US" dirty="0" smtClean="0"/>
              <a:t>HIPAA is				HIPAA is NOT:</a:t>
            </a:r>
          </a:p>
          <a:p>
            <a:endParaRPr lang="en-US" dirty="0" smtClean="0"/>
          </a:p>
          <a:p>
            <a:endParaRPr lang="en-US" dirty="0"/>
          </a:p>
          <a:p>
            <a:endParaRPr lang="en-US" dirty="0" smtClean="0"/>
          </a:p>
          <a:p>
            <a:endParaRPr lang="en-US" dirty="0"/>
          </a:p>
          <a:p>
            <a:endParaRPr lang="en-US" dirty="0" smtClean="0"/>
          </a:p>
          <a:p>
            <a:r>
              <a:rPr lang="en-US" sz="2600" dirty="0" smtClean="0"/>
              <a:t>HIPAA does </a:t>
            </a:r>
            <a:r>
              <a:rPr lang="en-US" sz="2600" u="sng" dirty="0" smtClean="0"/>
              <a:t>not</a:t>
            </a:r>
            <a:r>
              <a:rPr lang="en-US" sz="2600" dirty="0" smtClean="0"/>
              <a:t> preempt state law. </a:t>
            </a:r>
          </a:p>
          <a:p>
            <a:pPr marL="1200150" lvl="1" indent="-457200">
              <a:buFont typeface="Arial" pitchFamily="34" charset="0"/>
              <a:buChar char="•"/>
            </a:pPr>
            <a:r>
              <a:rPr lang="en-US" sz="2200" dirty="0" smtClean="0"/>
              <a:t>States can and do have restrictions stricter than HIPAA, which adds significant complexity and cost to HIT and data movement </a:t>
            </a:r>
          </a:p>
          <a:p>
            <a:endParaRPr lang="en-US" sz="2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09600" y="2019229"/>
            <a:ext cx="3352800" cy="234322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461715" y="1885914"/>
            <a:ext cx="1752600" cy="260985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7" name="TextBox 6"/>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5</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45723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solidFill>
                  <a:srgbClr val="002060"/>
                </a:solidFill>
              </a:rPr>
              <a:t>HIPAA - Scope</a:t>
            </a:r>
            <a:endParaRPr lang="en-US" sz="4000" dirty="0">
              <a:solidFill>
                <a:srgbClr val="002060"/>
              </a:solidFill>
            </a:endParaRPr>
          </a:p>
        </p:txBody>
      </p:sp>
      <p:sp>
        <p:nvSpPr>
          <p:cNvPr id="3" name="Content Placeholder 2"/>
          <p:cNvSpPr>
            <a:spLocks noGrp="1"/>
          </p:cNvSpPr>
          <p:nvPr>
            <p:ph idx="1"/>
          </p:nvPr>
        </p:nvSpPr>
        <p:spPr>
          <a:xfrm>
            <a:off x="457200" y="1981200"/>
            <a:ext cx="8229600" cy="4525963"/>
          </a:xfrm>
        </p:spPr>
        <p:txBody>
          <a:bodyPr>
            <a:normAutofit/>
          </a:bodyPr>
          <a:lstStyle/>
          <a:p>
            <a:pPr marL="365760" indent="-256032" fontAlgn="auto">
              <a:spcBef>
                <a:spcPts val="1500"/>
              </a:spcBef>
              <a:spcAft>
                <a:spcPts val="0"/>
              </a:spcAft>
              <a:buFont typeface="Wingdings 3"/>
              <a:buChar char=""/>
              <a:defRPr/>
            </a:pPr>
            <a:r>
              <a:rPr lang="en-US" sz="2400" dirty="0" smtClean="0"/>
              <a:t>HIPAA </a:t>
            </a:r>
            <a:r>
              <a:rPr lang="en-US" sz="2400" dirty="0"/>
              <a:t>covers what it covers. Period.</a:t>
            </a:r>
          </a:p>
          <a:p>
            <a:pPr marL="365760" indent="-256032" fontAlgn="auto">
              <a:spcBef>
                <a:spcPts val="1500"/>
              </a:spcBef>
              <a:spcAft>
                <a:spcPts val="0"/>
              </a:spcAft>
              <a:buFont typeface="Wingdings 3"/>
              <a:buChar char=""/>
              <a:defRPr/>
            </a:pPr>
            <a:r>
              <a:rPr lang="en-US" sz="2400" dirty="0" smtClean="0"/>
              <a:t>What HIPAA </a:t>
            </a:r>
            <a:r>
              <a:rPr lang="en-US" sz="2400" dirty="0"/>
              <a:t>covers is not intuitive.  Don’t guess.</a:t>
            </a:r>
          </a:p>
          <a:p>
            <a:pPr marL="365760" indent="-256032">
              <a:spcBef>
                <a:spcPts val="1500"/>
              </a:spcBef>
              <a:buFont typeface="Wingdings 3"/>
              <a:buChar char=""/>
              <a:defRPr/>
            </a:pPr>
            <a:r>
              <a:rPr lang="en-US" sz="2400" dirty="0"/>
              <a:t>If subject to HIPAA, HHS has jurisdiction</a:t>
            </a:r>
            <a:r>
              <a:rPr lang="en-US" sz="2400" dirty="0" smtClean="0"/>
              <a:t>. </a:t>
            </a:r>
            <a:r>
              <a:rPr lang="en-US" sz="2400" dirty="0"/>
              <a:t>And now AGs </a:t>
            </a:r>
            <a:r>
              <a:rPr lang="en-US" sz="2400" dirty="0" smtClean="0"/>
              <a:t>also</a:t>
            </a:r>
            <a:r>
              <a:rPr lang="en-US" sz="2400" dirty="0"/>
              <a:t>.  </a:t>
            </a:r>
            <a:endParaRPr lang="en-US" sz="2400" dirty="0" smtClean="0"/>
          </a:p>
          <a:p>
            <a:pPr marL="1108710" lvl="1" indent="-256032">
              <a:spcBef>
                <a:spcPts val="1500"/>
              </a:spcBef>
              <a:buFont typeface="Wingdings 3"/>
              <a:buChar char=""/>
              <a:defRPr/>
            </a:pPr>
            <a:r>
              <a:rPr lang="en-US" sz="2000" dirty="0" smtClean="0"/>
              <a:t>Comply </a:t>
            </a:r>
            <a:r>
              <a:rPr lang="en-US" sz="2000" dirty="0"/>
              <a:t>with both the Privacy and Security Rules.</a:t>
            </a:r>
          </a:p>
          <a:p>
            <a:pPr marL="365760" indent="-256032" fontAlgn="auto">
              <a:spcBef>
                <a:spcPts val="1500"/>
              </a:spcBef>
              <a:spcAft>
                <a:spcPts val="0"/>
              </a:spcAft>
              <a:buFont typeface="Wingdings 3"/>
              <a:buChar char=""/>
              <a:defRPr/>
            </a:pPr>
            <a:r>
              <a:rPr lang="en-US" sz="2400" dirty="0" smtClean="0"/>
              <a:t>If </a:t>
            </a:r>
            <a:r>
              <a:rPr lang="en-US" sz="2400" dirty="0"/>
              <a:t>you’re </a:t>
            </a:r>
            <a:r>
              <a:rPr lang="en-US" sz="2400" dirty="0" smtClean="0"/>
              <a:t>outside HIPAA</a:t>
            </a:r>
            <a:r>
              <a:rPr lang="en-US" sz="2400" dirty="0"/>
              <a:t>, HHS has no jurisdiction.  You’re covered by consumer protection law, and the FTC and states have jurisdiction</a:t>
            </a:r>
            <a:r>
              <a:rPr lang="en-US" sz="2400" dirty="0" smtClean="0"/>
              <a:t>.</a:t>
            </a:r>
          </a:p>
          <a:p>
            <a:pPr marL="1108710" lvl="1" indent="-256032">
              <a:spcBef>
                <a:spcPts val="1500"/>
              </a:spcBef>
              <a:buFont typeface="Wingdings 3"/>
              <a:buChar char=""/>
              <a:defRPr/>
            </a:pPr>
            <a:r>
              <a:rPr lang="en-US" sz="2000" dirty="0" smtClean="0"/>
              <a:t>Comply with consumer protection laws and standards.</a:t>
            </a:r>
            <a:endParaRPr lang="en-US" sz="2000" dirty="0"/>
          </a:p>
          <a:p>
            <a:pPr marL="365760" indent="-256032" fontAlgn="auto">
              <a:spcAft>
                <a:spcPts val="0"/>
              </a:spcAft>
              <a:buFont typeface="Wingdings 3"/>
              <a:buChar char=""/>
              <a:defRPr/>
            </a:pPr>
            <a:endParaRPr lang="en-US" dirty="0"/>
          </a:p>
          <a:p>
            <a:pPr marL="365760" indent="-256032" fontAlgn="auto">
              <a:spcAft>
                <a:spcPts val="0"/>
              </a:spcAft>
              <a:buFont typeface="Wingdings 3"/>
              <a:buChar char=""/>
              <a:defRPr/>
            </a:pPr>
            <a:endParaRPr lang="en-US" dirty="0"/>
          </a:p>
          <a:p>
            <a:pPr marL="365760" indent="-256032" fontAlgn="auto">
              <a:spcAft>
                <a:spcPts val="0"/>
              </a:spcAft>
              <a:buFont typeface="Wingdings 3"/>
              <a:buChar char=""/>
              <a:defRPr/>
            </a:pPr>
            <a:endParaRPr lang="en-US" dirty="0"/>
          </a:p>
          <a:p>
            <a:endParaRPr lang="en-US" dirty="0"/>
          </a:p>
        </p:txBody>
      </p:sp>
      <p:sp>
        <p:nvSpPr>
          <p:cNvPr id="5" name="TextBox 4"/>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6</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49400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solidFill>
                  <a:srgbClr val="002060"/>
                </a:solidFill>
              </a:rPr>
              <a:t>So Who’s Covered By HIPAA?</a:t>
            </a:r>
            <a:endParaRPr lang="en-US" sz="4000" dirty="0">
              <a:solidFill>
                <a:srgbClr val="002060"/>
              </a:solidFill>
            </a:endParaRPr>
          </a:p>
        </p:txBody>
      </p:sp>
      <p:sp>
        <p:nvSpPr>
          <p:cNvPr id="3" name="Content Placeholder 2"/>
          <p:cNvSpPr>
            <a:spLocks noGrp="1"/>
          </p:cNvSpPr>
          <p:nvPr>
            <p:ph idx="1"/>
          </p:nvPr>
        </p:nvSpPr>
        <p:spPr>
          <a:xfrm>
            <a:off x="457200" y="1600200"/>
            <a:ext cx="8534400" cy="4953000"/>
          </a:xfrm>
          <a:solidFill>
            <a:schemeClr val="bg1"/>
          </a:solidFill>
          <a:ln>
            <a:noFill/>
          </a:ln>
        </p:spPr>
        <p:txBody>
          <a:bodyPr>
            <a:normAutofit lnSpcReduction="10000"/>
          </a:bodyPr>
          <a:lstStyle/>
          <a:p>
            <a:pPr marL="514350" indent="-514350">
              <a:buAutoNum type="arabicPeriod"/>
            </a:pPr>
            <a:r>
              <a:rPr lang="en-US" dirty="0" smtClean="0"/>
              <a:t>Plans</a:t>
            </a:r>
          </a:p>
          <a:p>
            <a:pPr marL="514350" indent="-514350">
              <a:buAutoNum type="arabicPeriod"/>
              <a:tabLst>
                <a:tab pos="4743450" algn="l"/>
              </a:tabLst>
            </a:pPr>
            <a:r>
              <a:rPr lang="en-US" dirty="0" smtClean="0"/>
              <a:t>Providers*	</a:t>
            </a:r>
            <a:r>
              <a:rPr lang="en-US" b="1" dirty="0" smtClean="0">
                <a:ln w="18000">
                  <a:solidFill>
                    <a:srgbClr val="C00000"/>
                  </a:solidFill>
                  <a:prstDash val="solid"/>
                  <a:miter lim="800000"/>
                </a:ln>
                <a:solidFill>
                  <a:srgbClr val="C00000"/>
                </a:solidFill>
                <a:effectLst>
                  <a:outerShdw blurRad="25500" dist="23000" dir="7020000" algn="tl">
                    <a:srgbClr val="000000">
                      <a:alpha val="50000"/>
                    </a:srgbClr>
                  </a:outerShdw>
                </a:effectLst>
              </a:rPr>
              <a:t>Covered Entities</a:t>
            </a:r>
          </a:p>
          <a:p>
            <a:pPr marL="514350" indent="-514350">
              <a:buAutoNum type="arabicPeriod"/>
            </a:pPr>
            <a:r>
              <a:rPr lang="en-US" dirty="0" smtClean="0"/>
              <a:t>Clearinghouses</a:t>
            </a:r>
          </a:p>
          <a:p>
            <a:pPr marL="514350" indent="-514350">
              <a:buAutoNum type="arabicPeriod"/>
            </a:pPr>
            <a:endParaRPr lang="en-US" dirty="0"/>
          </a:p>
          <a:p>
            <a:pPr>
              <a:tabLst>
                <a:tab pos="285750" algn="l"/>
              </a:tabLst>
            </a:pPr>
            <a:r>
              <a:rPr lang="en-US" dirty="0" smtClean="0"/>
              <a:t>	Certain vendors</a:t>
            </a:r>
          </a:p>
          <a:p>
            <a:pPr>
              <a:tabLst>
                <a:tab pos="342900" algn="l"/>
                <a:tab pos="4800600" algn="l"/>
              </a:tabLst>
            </a:pPr>
            <a:r>
              <a:rPr lang="en-US" dirty="0" smtClean="0"/>
              <a:t>	and collaborators 	</a:t>
            </a:r>
            <a:r>
              <a:rPr lang="en-US" b="1" dirty="0" smtClean="0">
                <a:ln w="18000">
                  <a:solidFill>
                    <a:srgbClr val="C00000"/>
                  </a:solidFill>
                  <a:prstDash val="solid"/>
                  <a:miter lim="800000"/>
                </a:ln>
                <a:solidFill>
                  <a:srgbClr val="C00000"/>
                </a:solidFill>
                <a:effectLst>
                  <a:outerShdw blurRad="25500" dist="23000" dir="7020000" algn="tl">
                    <a:srgbClr val="000000">
                      <a:alpha val="50000"/>
                    </a:srgbClr>
                  </a:outerShdw>
                </a:effectLst>
              </a:rPr>
              <a:t>Business Associates</a:t>
            </a:r>
            <a:endParaRPr lang="en-US" dirty="0" smtClean="0">
              <a:ln w="18000">
                <a:solidFill>
                  <a:srgbClr val="C00000"/>
                </a:solidFill>
                <a:prstDash val="solid"/>
                <a:miter lim="800000"/>
              </a:ln>
              <a:solidFill>
                <a:srgbClr val="C00000"/>
              </a:solidFill>
            </a:endParaRPr>
          </a:p>
          <a:p>
            <a:pPr>
              <a:tabLst>
                <a:tab pos="342900" algn="l"/>
                <a:tab pos="514350" algn="l"/>
              </a:tabLst>
            </a:pPr>
            <a:r>
              <a:rPr lang="en-US" dirty="0"/>
              <a:t>	</a:t>
            </a:r>
            <a:r>
              <a:rPr lang="en-US" dirty="0" smtClean="0"/>
              <a:t>of CEs </a:t>
            </a:r>
          </a:p>
          <a:p>
            <a:endParaRPr lang="en-US" sz="1600" dirty="0" smtClean="0"/>
          </a:p>
          <a:p>
            <a:endParaRPr lang="en-US" sz="1600" dirty="0" smtClean="0"/>
          </a:p>
          <a:p>
            <a:endParaRPr lang="en-US" sz="1600" dirty="0" smtClean="0"/>
          </a:p>
          <a:p>
            <a:r>
              <a:rPr lang="en-US" sz="1600" dirty="0" smtClean="0"/>
              <a:t>*see next page</a:t>
            </a:r>
            <a:endParaRPr lang="en-US" sz="1600" dirty="0"/>
          </a:p>
        </p:txBody>
      </p:sp>
      <p:sp>
        <p:nvSpPr>
          <p:cNvPr id="4" name="Right Arrow 3"/>
          <p:cNvSpPr/>
          <p:nvPr/>
        </p:nvSpPr>
        <p:spPr>
          <a:xfrm>
            <a:off x="3048000" y="2362200"/>
            <a:ext cx="2107693" cy="1992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779780">
            <a:off x="3041923" y="1958352"/>
            <a:ext cx="2074914" cy="1822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20793209">
            <a:off x="3642090" y="2744410"/>
            <a:ext cx="1600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3863093" y="4455523"/>
            <a:ext cx="1371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7</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95045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solidFill>
                  <a:srgbClr val="002060"/>
                </a:solidFill>
              </a:rPr>
              <a:t>Who’s a HIPAA Covered Entity?</a:t>
            </a:r>
            <a:endParaRPr lang="en-US" sz="4000" dirty="0">
              <a:solidFill>
                <a:srgbClr val="002060"/>
              </a:solidFill>
            </a:endParaRPr>
          </a:p>
        </p:txBody>
      </p:sp>
      <p:sp>
        <p:nvSpPr>
          <p:cNvPr id="3" name="Content Placeholder 2"/>
          <p:cNvSpPr>
            <a:spLocks noGrp="1"/>
          </p:cNvSpPr>
          <p:nvPr>
            <p:ph idx="1"/>
          </p:nvPr>
        </p:nvSpPr>
        <p:spPr/>
        <p:txBody>
          <a:bodyPr>
            <a:normAutofit/>
          </a:bodyPr>
          <a:lstStyle/>
          <a:p>
            <a:r>
              <a:rPr lang="en-US" sz="2400" dirty="0" smtClean="0"/>
              <a:t>Covered Entity (CE) means:</a:t>
            </a:r>
          </a:p>
          <a:p>
            <a:pPr marL="457200" indent="-457200">
              <a:buFont typeface="Arial" pitchFamily="34" charset="0"/>
              <a:buChar char="•"/>
            </a:pPr>
            <a:r>
              <a:rPr lang="en-US" sz="2400" dirty="0" smtClean="0"/>
              <a:t>A health plan</a:t>
            </a:r>
          </a:p>
          <a:p>
            <a:pPr marL="457200" indent="-457200">
              <a:buFont typeface="Arial" pitchFamily="34" charset="0"/>
              <a:buChar char="•"/>
            </a:pPr>
            <a:r>
              <a:rPr lang="en-US" sz="2400" dirty="0" smtClean="0"/>
              <a:t>A healthcare clearinghouse</a:t>
            </a:r>
          </a:p>
          <a:p>
            <a:pPr marL="457200" indent="-457200">
              <a:buFont typeface="Arial" pitchFamily="34" charset="0"/>
              <a:buChar char="•"/>
            </a:pPr>
            <a:r>
              <a:rPr lang="en-US" sz="2400" dirty="0" smtClean="0"/>
              <a:t>A healthcare provider who transmits health information in electronic form in connection with a “covered transaction” (essentially, electronic billing)</a:t>
            </a:r>
          </a:p>
          <a:p>
            <a:endParaRPr lang="en-US" sz="2000" dirty="0"/>
          </a:p>
        </p:txBody>
      </p:sp>
      <p:sp>
        <p:nvSpPr>
          <p:cNvPr id="5" name="TextBox 4"/>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8</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5816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solidFill>
                  <a:srgbClr val="002060"/>
                </a:solidFill>
              </a:rPr>
              <a:t>Who is a Business Associate?</a:t>
            </a:r>
            <a:endParaRPr lang="en-US" dirty="0"/>
          </a:p>
        </p:txBody>
      </p:sp>
      <p:sp>
        <p:nvSpPr>
          <p:cNvPr id="3" name="Content Placeholder 2"/>
          <p:cNvSpPr>
            <a:spLocks noGrp="1"/>
          </p:cNvSpPr>
          <p:nvPr>
            <p:ph idx="1"/>
          </p:nvPr>
        </p:nvSpPr>
        <p:spPr/>
        <p:txBody>
          <a:bodyPr/>
          <a:lstStyle/>
          <a:p>
            <a:r>
              <a:rPr lang="en-US" sz="2400" b="1" i="1" dirty="0" smtClean="0">
                <a:solidFill>
                  <a:srgbClr val="C00000"/>
                </a:solidFill>
              </a:rPr>
              <a:t>The basics – </a:t>
            </a:r>
          </a:p>
          <a:p>
            <a:r>
              <a:rPr lang="en-US" sz="2400" b="1" i="1" dirty="0">
                <a:solidFill>
                  <a:srgbClr val="C00000"/>
                </a:solidFill>
              </a:rPr>
              <a:t>	</a:t>
            </a:r>
            <a:r>
              <a:rPr lang="en-US" sz="2400" b="1" i="1" dirty="0" smtClean="0">
                <a:solidFill>
                  <a:srgbClr val="C00000"/>
                </a:solidFill>
              </a:rPr>
              <a:t>a BA is a vendor that accesses a CE’s PHI</a:t>
            </a:r>
            <a:endParaRPr lang="en-US" sz="2400" dirty="0" smtClean="0"/>
          </a:p>
          <a:p>
            <a:endParaRPr lang="en-US" sz="2400" dirty="0" smtClean="0"/>
          </a:p>
          <a:p>
            <a:r>
              <a:rPr lang="en-US" sz="2400" dirty="0" smtClean="0"/>
              <a:t>HITECH broadened BA definition three ways:</a:t>
            </a:r>
          </a:p>
          <a:p>
            <a:pPr marL="457200" indent="-457200">
              <a:buFont typeface="Arial" pitchFamily="34" charset="0"/>
              <a:buAutoNum type="arabicPeriod"/>
            </a:pPr>
            <a:r>
              <a:rPr lang="en-US" sz="2400" dirty="0" smtClean="0"/>
              <a:t>BA include entities </a:t>
            </a:r>
            <a:r>
              <a:rPr lang="en-US" sz="2400" dirty="0"/>
              <a:t>that “maintain” PHI, as well as those that create, receive or transmit it</a:t>
            </a:r>
          </a:p>
          <a:p>
            <a:pPr marL="457200" indent="-457200">
              <a:buAutoNum type="arabicPeriod"/>
            </a:pPr>
            <a:r>
              <a:rPr lang="en-US" sz="2400" dirty="0" smtClean="0"/>
              <a:t>Health Information Exchanges (HIEs) and Personal Health Records (PHRs) offered by CEs</a:t>
            </a:r>
          </a:p>
          <a:p>
            <a:pPr marL="457200" indent="-457200">
              <a:buAutoNum type="arabicPeriod"/>
            </a:pPr>
            <a:r>
              <a:rPr lang="en-US" sz="2400" b="1" dirty="0" smtClean="0">
                <a:solidFill>
                  <a:srgbClr val="C00000"/>
                </a:solidFill>
              </a:rPr>
              <a:t>Subcontractors of BAs are now BAs too</a:t>
            </a:r>
          </a:p>
          <a:p>
            <a:pPr marL="457200" indent="-457200">
              <a:buAutoNum type="arabicPeriod"/>
            </a:pPr>
            <a:endParaRPr lang="en-US" sz="2400" dirty="0" smtClean="0"/>
          </a:p>
          <a:p>
            <a:endParaRPr lang="en-US" dirty="0"/>
          </a:p>
        </p:txBody>
      </p:sp>
      <p:sp>
        <p:nvSpPr>
          <p:cNvPr id="5" name="TextBox 4"/>
          <p:cNvSpPr txBox="1"/>
          <p:nvPr/>
        </p:nvSpPr>
        <p:spPr>
          <a:xfrm>
            <a:off x="0" y="6519446"/>
            <a:ext cx="457200" cy="338554"/>
          </a:xfrm>
          <a:prstGeom prst="rect">
            <a:avLst/>
          </a:prstGeom>
          <a:noFill/>
        </p:spPr>
        <p:txBody>
          <a:bodyPr wrap="square" rtlCol="0">
            <a:spAutoFit/>
          </a:bodyPr>
          <a:lstStyle/>
          <a:p>
            <a:fld id="{ADFDF875-D838-AB44-9167-9D46D79F8253}" type="slidenum">
              <a:rPr lang="en-US" sz="1600" smtClean="0"/>
              <a:pPr/>
              <a:t>9</a:t>
            </a:fld>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09918704"/>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1">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C8E324B783EEE4390F7CBAEF267CFFE" ma:contentTypeVersion="0" ma:contentTypeDescription="Create a new document." ma:contentTypeScope="" ma:versionID="68676b3396dd5dacd49b75de8a7bc24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6F2B0C-75D0-40A8-A8A3-19EA7EC50F6C}">
  <ds:schemaRefs>
    <ds:schemaRef ds:uri="http://schemas.openxmlformats.org/package/2006/metadata/core-properties"/>
    <ds:schemaRef ds:uri="http://purl.org/dc/elements/1.1/"/>
    <ds:schemaRef ds:uri="http://purl.org/dc/dcmitype/"/>
    <ds:schemaRef ds:uri="http://schemas.microsoft.com/office/2006/documentManagement/types"/>
    <ds:schemaRef ds:uri="http://www.w3.org/XML/1998/namespace"/>
    <ds:schemaRef ds:uri="http://purl.org/dc/term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4AE969C0-EE29-4EBC-8016-780F700EFB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D7C73A0-1C11-46DE-B2F6-911391FB38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Presentation1</Template>
  <TotalTime>23107</TotalTime>
  <Words>2726</Words>
  <Application>Microsoft Macintosh PowerPoint</Application>
  <PresentationFormat>On-screen Show (4:3)</PresentationFormat>
  <Paragraphs>321</Paragraphs>
  <Slides>30</Slides>
  <Notes>8</Notes>
  <HiddenSlides>0</HiddenSlides>
  <MMClips>0</MMClips>
  <ScaleCrop>false</ScaleCrop>
  <HeadingPairs>
    <vt:vector size="4" baseType="variant">
      <vt:variant>
        <vt:lpstr>Design Template</vt:lpstr>
      </vt:variant>
      <vt:variant>
        <vt:i4>1</vt:i4>
      </vt:variant>
      <vt:variant>
        <vt:lpstr>Slide Titles</vt:lpstr>
      </vt:variant>
      <vt:variant>
        <vt:i4>30</vt:i4>
      </vt:variant>
    </vt:vector>
  </HeadingPairs>
  <TitlesOfParts>
    <vt:vector size="31" baseType="lpstr">
      <vt:lpstr>Presentation1</vt:lpstr>
      <vt:lpstr>Slide 1</vt:lpstr>
      <vt:lpstr>Topics</vt:lpstr>
      <vt:lpstr>U.S. Regulation of Health Data –  HIPAA vs. Non-HIPAA</vt:lpstr>
      <vt:lpstr>Health Information Outside HIPAA </vt:lpstr>
      <vt:lpstr>HIPAA - Fundamentals</vt:lpstr>
      <vt:lpstr>HIPAA - Scope</vt:lpstr>
      <vt:lpstr>So Who’s Covered By HIPAA?</vt:lpstr>
      <vt:lpstr>Who’s a HIPAA Covered Entity?</vt:lpstr>
      <vt:lpstr>Who is a Business Associate?</vt:lpstr>
      <vt:lpstr>Subcontractors of BAs are BAs? Really???</vt:lpstr>
      <vt:lpstr>BA Subcontractors and Turtles</vt:lpstr>
      <vt:lpstr>BA Agreements</vt:lpstr>
      <vt:lpstr>When Can a CE Disclose PHI?</vt:lpstr>
      <vt:lpstr>Research </vt:lpstr>
      <vt:lpstr>Research – Changes Made by HITECH</vt:lpstr>
      <vt:lpstr>Patient Rights - Access to PHI</vt:lpstr>
      <vt:lpstr>Patient Rights – Access to PHI</vt:lpstr>
      <vt:lpstr>Patient Rights – Access to Lab Data</vt:lpstr>
      <vt:lpstr>Slide 19</vt:lpstr>
      <vt:lpstr>Ban on Sale of PHI</vt:lpstr>
      <vt:lpstr>Slide 21</vt:lpstr>
      <vt:lpstr>Only Three Ways to Avoid Breach Reporting</vt:lpstr>
      <vt:lpstr>De-Identification</vt:lpstr>
      <vt:lpstr>When Can a CE Disclose PHI?</vt:lpstr>
      <vt:lpstr>De-Identification</vt:lpstr>
      <vt:lpstr>Limited Data Set</vt:lpstr>
      <vt:lpstr>De-Identification and LDS Challenges</vt:lpstr>
      <vt:lpstr>De-Identification Controversies</vt:lpstr>
      <vt:lpstr>Other Hot Topics </vt:lpstr>
      <vt:lpstr>Slide 30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Anina Adelfio</dc:creator>
  <cp:lastModifiedBy>Sophia DeMartini</cp:lastModifiedBy>
  <cp:revision>145</cp:revision>
  <cp:lastPrinted>2013-07-24T02:49:33Z</cp:lastPrinted>
  <dcterms:created xsi:type="dcterms:W3CDTF">2013-10-15T13:37:17Z</dcterms:created>
  <dcterms:modified xsi:type="dcterms:W3CDTF">2013-10-15T13:37:30Z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0x0101000C8E324B783EEE4390F7CBAEF267CFFE</vt:lpwstr>
  </property>
</Properties>
</file>