
<file path=[Content_Types].xml><?xml version="1.0" encoding="utf-8"?>
<Types xmlns="http://schemas.openxmlformats.org/package/2006/content-types">
  <Override PartName="/ppt/notesSlides/notesSlide24.xml" ContentType="application/vnd.openxmlformats-officedocument.presentationml.notesSlide+xml"/>
  <Default Extension="rels" ContentType="application/vnd.openxmlformats-package.relationships+xml"/>
  <Override PartName="/ppt/slides/slide14.xml" ContentType="application/vnd.openxmlformats-officedocument.presentationml.slide+xml"/>
  <Override PartName="/ppt/notesSlides/notesSlide16.xml" ContentType="application/vnd.openxmlformats-officedocument.presentationml.notesSlide+xml"/>
  <Default Extension="xml" ContentType="application/xml"/>
  <Override PartName="/ppt/slides/slide45.xml" ContentType="application/vnd.openxmlformats-officedocument.presentationml.slide+xml"/>
  <Override PartName="/ppt/tableStyles.xml" ContentType="application/vnd.openxmlformats-officedocument.presentationml.tableStyles+xml"/>
  <Override PartName="/ppt/notesSlides/notesSlide1.xml" ContentType="application/vnd.openxmlformats-officedocument.presentationml.notesSlide+xml"/>
  <Override PartName="/ppt/slides/slide28.xml" ContentType="application/vnd.openxmlformats-officedocument.presentationml.slide+xml"/>
  <Override PartName="/ppt/slides/slide54.xml" ContentType="application/vnd.openxmlformats-officedocument.presentationml.slide+xml"/>
  <Override PartName="/ppt/slides/slide21.xml" ContentType="application/vnd.openxmlformats-officedocument.presentationml.slide+xml"/>
  <Override PartName="/ppt/slides/slide37.xml" ContentType="application/vnd.openxmlformats-officedocument.presentationml.slide+xml"/>
  <Override PartName="/ppt/notesSlides/notesSlide23.xml" ContentType="application/vnd.openxmlformats-officedocument.presentationml.notesSlide+xml"/>
  <Override PartName="/ppt/slides/slide5.xml" ContentType="application/vnd.openxmlformats-officedocument.presentationml.slide+xml"/>
  <Override PartName="/ppt/slideLayouts/slideLayout5.xml" ContentType="application/vnd.openxmlformats-officedocument.presentationml.slideLayout+xml"/>
  <Override PartName="/ppt/slides/slide30.xml" ContentType="application/vnd.openxmlformats-officedocument.presentationml.slide+xml"/>
  <Override PartName="/ppt/notesSlides/notesSlide9.xml" ContentType="application/vnd.openxmlformats-officedocument.presentationml.notesSlide+xml"/>
  <Override PartName="/ppt/slides/slide13.xml" ContentType="application/vnd.openxmlformats-officedocument.presentationml.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docProps/core.xml" ContentType="application/vnd.openxmlformats-package.core-properties+xml"/>
  <Override PartName="/ppt/slides/slide61.xml" ContentType="application/vnd.openxmlformats-officedocument.presentationml.slide+xml"/>
  <Override PartName="/ppt/notesSlides/notesSlide7.xml" ContentType="application/vnd.openxmlformats-officedocument.presentationml.notesSlide+xml"/>
  <Override PartName="/ppt/slides/slide44.xml" ContentType="application/vnd.openxmlformats-officedocument.presentationml.slide+xml"/>
  <Override PartName="/ppt/slides/slide27.xml" ContentType="application/vnd.openxmlformats-officedocument.presentationml.slide+xml"/>
  <Override PartName="/ppt/slides/slide53.xml" ContentType="application/vnd.openxmlformats-officedocument.presentationml.slide+xml"/>
  <Override PartName="/ppt/slides/slide20.xml" ContentType="application/vnd.openxmlformats-officedocument.presentationml.slide+xml"/>
  <Override PartName="/ppt/slides/slide36.xml" ContentType="application/vnd.openxmlformats-officedocument.presentationml.slide+xml"/>
  <Default Extension="emf" ContentType="image/x-emf"/>
  <Override PartName="/ppt/slides/slide4.xml" ContentType="application/vnd.openxmlformats-officedocument.presentationml.slide+xml"/>
  <Override PartName="/ppt/notesSlides/notesSlide22.xml" ContentType="application/vnd.openxmlformats-officedocument.presentationml.notesSlide+xml"/>
  <Override PartName="/ppt/slides/slide19.xml" ContentType="application/vnd.openxmlformats-officedocument.presentationml.slide+xml"/>
  <Override PartName="/ppt/slideLayouts/slideLayout4.xml" ContentType="application/vnd.openxmlformats-officedocument.presentationml.slideLayout+xml"/>
  <Default Extension="png" ContentType="image/png"/>
  <Override PartName="/ppt/notesSlides/notesSlide8.xml" ContentType="application/vnd.openxmlformats-officedocument.presentationml.notesSlide+xml"/>
  <Override PartName="/ppt/slides/slide12.xml" ContentType="application/vnd.openxmlformats-officedocument.presentationml.slide+xml"/>
  <Override PartName="/ppt/notesSlides/notesSlide14.xml" ContentType="application/vnd.openxmlformats-officedocument.presentationml.notesSlide+xml"/>
  <Override PartName="/ppt/slides/slide60.xml" ContentType="application/vnd.openxmlformats-officedocument.presentationml.slide+xml"/>
  <Override PartName="/ppt/notesSlides/notesSlide6.xml" ContentType="application/vnd.openxmlformats-officedocument.presentationml.notesSlide+xml"/>
  <Override PartName="/ppt/presProps.xml" ContentType="application/vnd.openxmlformats-officedocument.presentationml.presProps+xml"/>
  <Override PartName="/ppt/slides/slide43.xml" ContentType="application/vnd.openxmlformats-officedocument.presentationml.slide+xml"/>
  <Override PartName="/ppt/slides/slide59.xml" ContentType="application/vnd.openxmlformats-officedocument.presentationml.slide+xml"/>
  <Override PartName="/ppt/slides/slide26.xml" ContentType="application/vnd.openxmlformats-officedocument.presentationml.slide+xml"/>
  <Override PartName="/ppt/slides/slide52.xml" ContentType="application/vnd.openxmlformats-officedocument.presentationml.slide+xml"/>
  <Override PartName="/ppt/notesSlides/notesSlide28.xml" ContentType="application/vnd.openxmlformats-officedocument.presentationml.notesSlide+xml"/>
  <Override PartName="/ppt/slides/slide35.xml" ContentType="application/vnd.openxmlformats-officedocument.presentationml.slide+xml"/>
  <Override PartName="/ppt/notesSlides/notesSlide21.xml" ContentType="application/vnd.openxmlformats-officedocument.presentationml.notesSlide+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notesSlides/notesSlide13.xml" ContentType="application/vnd.openxmlformats-officedocument.presentationml.notesSlide+xml"/>
  <Override PartName="/ppt/slides/slide49.xml" ContentType="application/vnd.openxmlformats-officedocument.presentationml.slide+xml"/>
  <Override PartName="/ppt/notesSlides/notesSlide5.xml" ContentType="application/vnd.openxmlformats-officedocument.presentationml.notesSlide+xml"/>
  <Override PartName="/ppt/slides/slide42.xml" ContentType="application/vnd.openxmlformats-officedocument.presentationml.slide+xml"/>
  <Override PartName="/ppt/slides/slide58.xml" ContentType="application/vnd.openxmlformats-officedocument.presentationml.slide+xml"/>
  <Override PartName="/ppt/slides/slide25.xml" ContentType="application/vnd.openxmlformats-officedocument.presentationml.slide+xml"/>
  <Override PartName="/ppt/slides/slide51.xml" ContentType="application/vnd.openxmlformats-officedocument.presentationml.slide+xml"/>
  <Override PartName="/ppt/slides/slide9.xml" ContentType="application/vnd.openxmlformats-officedocument.presentationml.slide+xml"/>
  <Override PartName="/ppt/notesSlides/notesSlide27.xml" ContentType="application/vnd.openxmlformats-officedocument.presentationml.notesSlide+xml"/>
  <Override PartName="/ppt/slideLayouts/slideLayout9.xml" ContentType="application/vnd.openxmlformats-officedocument.presentationml.slideLayout+xml"/>
  <Override PartName="/ppt/slides/slide34.xml" ContentType="application/vnd.openxmlformats-officedocument.presentationml.slide+xml"/>
  <Override PartName="/ppt/notesSlides/notesSlide20.xml" ContentType="application/vnd.openxmlformats-officedocument.presentationml.notesSlide+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notesSlides/notesSlide19.xml" ContentType="application/vnd.openxmlformats-officedocument.presentationml.notesSlide+xml"/>
  <Override PartName="/ppt/slides/slide10.xml" ContentType="application/vnd.openxmlformats-officedocument.presentationml.slide+xml"/>
  <Override PartName="/ppt/notesSlides/notesSlide12.xml" ContentType="application/vnd.openxmlformats-officedocument.presentationml.notesSlide+xml"/>
  <Override PartName="/docProps/app.xml" ContentType="application/vnd.openxmlformats-officedocument.extended-properties+xml"/>
  <Override PartName="/ppt/slides/slide48.xml" ContentType="application/vnd.openxmlformats-officedocument.presentationml.slide+xml"/>
  <Override PartName="/ppt/notesSlides/notesSlide4.xml" ContentType="application/vnd.openxmlformats-officedocument.presentationml.notesSlide+xml"/>
  <Override PartName="/ppt/slides/slide41.xml" ContentType="application/vnd.openxmlformats-officedocument.presentationml.slide+xml"/>
  <Override PartName="/ppt/slides/slide57.xml" ContentType="application/vnd.openxmlformats-officedocument.presentationml.slide+xml"/>
  <Override PartName="/ppt/slides/slide24.xml" ContentType="application/vnd.openxmlformats-officedocument.presentationml.slide+xml"/>
  <Override PartName="/ppt/notesSlides/notesSlide10.xml" ContentType="application/vnd.openxmlformats-officedocument.presentationml.notesSlide+xml"/>
  <Override PartName="/ppt/slides/slide50.xml" ContentType="application/vnd.openxmlformats-officedocument.presentationml.slide+xml"/>
  <Override PartName="/ppt/slides/slide8.xml" ContentType="application/vnd.openxmlformats-officedocument.presentationml.slide+xml"/>
  <Override PartName="/ppt/notesSlides/notesSlide26.xml" ContentType="application/vnd.openxmlformats-officedocument.presentationml.notesSlide+xml"/>
  <Override PartName="/ppt/slideLayouts/slideLayout8.xml" ContentType="application/vnd.openxmlformats-officedocument.presentationml.slideLayout+xml"/>
  <Override PartName="/ppt/slides/slide33.xml" ContentType="application/vnd.openxmlformats-officedocument.presentationml.slide+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Override PartName="/ppt/notesSlides/notesSlide18.xml" ContentType="application/vnd.openxmlformats-officedocument.presentationml.notesSlide+xml"/>
  <Override PartName="/ppt/viewProps.xml" ContentType="application/vnd.openxmlformats-officedocument.presentationml.viewProps+xml"/>
  <Default Extension="jpeg" ContentType="image/jpeg"/>
  <Override PartName="/ppt/notesSlides/notesSlide11.xml" ContentType="application/vnd.openxmlformats-officedocument.presentationml.notesSlide+xml"/>
  <Override PartName="/ppt/slides/slide47.xml" ContentType="application/vnd.openxmlformats-officedocument.presentationml.slide+xml"/>
  <Override PartName="/ppt/notesSlides/notesSlide3.xml" ContentType="application/vnd.openxmlformats-officedocument.presentationml.notesSlide+xml"/>
  <Override PartName="/ppt/slides/slide40.xml" ContentType="application/vnd.openxmlformats-officedocument.presentationml.slide+xml"/>
  <Override PartName="/ppt/theme/theme2.xml" ContentType="application/vnd.openxmlformats-officedocument.theme+xml"/>
  <Override PartName="/ppt/slides/slide56.xml" ContentType="application/vnd.openxmlformats-officedocument.presentationml.slide+xml"/>
  <Override PartName="/ppt/slideLayouts/slideLayout11.xml" ContentType="application/vnd.openxmlformats-officedocument.presentationml.slideLayout+xml"/>
  <Override PartName="/ppt/slides/slide39.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notesSlides/notesSlide25.xml" ContentType="application/vnd.openxmlformats-officedocument.presentationml.notesSlide+xml"/>
  <Override PartName="/ppt/slideLayouts/slideLayout7.xml" ContentType="application/vnd.openxmlformats-officedocument.presentationml.slideLayout+xml"/>
  <Override PartName="/ppt/slides/slide32.xml" ContentType="application/vnd.openxmlformats-officedocument.presentationml.slide+xml"/>
  <Override PartName="/ppt/notesMasters/notesMaster1.xml" ContentType="application/vnd.openxmlformats-officedocument.presentationml.notesMaster+xml"/>
  <Override PartName="/ppt/slides/slide15.xml" ContentType="application/vnd.openxmlformats-officedocument.presentationml.slide+xml"/>
  <Override PartName="/ppt/notesSlides/notesSlide17.xml" ContentType="application/vnd.openxmlformats-officedocument.presentationml.notesSlide+xml"/>
  <Override PartName="/ppt/slides/slide46.xml" ContentType="application/vnd.openxmlformats-officedocument.presentationml.slide+xml"/>
  <Override PartName="/ppt/notesSlides/notesSlide2.xml" ContentType="application/vnd.openxmlformats-officedocument.presentationml.notesSlide+xml"/>
  <Override PartName="/ppt/slides/slide29.xml" ContentType="application/vnd.openxmlformats-officedocument.presentationml.slide+xml"/>
  <Override PartName="/ppt/slides/slide55.xml" ContentType="application/vnd.openxmlformats-officedocument.presentationml.slide+xml"/>
  <Override PartName="/ppt/theme/theme1.xml" ContentType="application/vnd.openxmlformats-officedocument.theme+xml"/>
  <Override PartName="/ppt/slides/slide22.xml" ContentType="application/vnd.openxmlformats-officedocument.presentationml.slide+xml"/>
  <Override PartName="/ppt/slides/slide38.xml" ContentType="application/vnd.openxmlformats-officedocument.presentationml.slide+xml"/>
  <Override PartName="/ppt/presentation.xml" ContentType="application/vnd.openxmlformats-officedocument.presentationml.presentation.main+xml"/>
  <Override PartName="/ppt/slides/slide6.xml" ContentType="application/vnd.openxmlformats-officedocument.presentationml.slide+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s/slide31.xml" ContentType="application/vnd.openxmlformats-officedocument.presentationml.slide+xml"/>
  <Default Extension="bin" ContentType="application/vnd.openxmlformats-officedocument.presentationml.printerSettings"/>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60" r:id="rId1"/>
  </p:sldMasterIdLst>
  <p:notesMasterIdLst>
    <p:notesMasterId r:id="rId63"/>
  </p:notesMasterIdLst>
  <p:sldIdLst>
    <p:sldId id="256" r:id="rId2"/>
    <p:sldId id="279" r:id="rId3"/>
    <p:sldId id="327" r:id="rId4"/>
    <p:sldId id="259" r:id="rId5"/>
    <p:sldId id="297" r:id="rId6"/>
    <p:sldId id="298" r:id="rId7"/>
    <p:sldId id="319" r:id="rId8"/>
    <p:sldId id="299" r:id="rId9"/>
    <p:sldId id="300" r:id="rId10"/>
    <p:sldId id="301" r:id="rId11"/>
    <p:sldId id="261" r:id="rId12"/>
    <p:sldId id="262" r:id="rId13"/>
    <p:sldId id="260" r:id="rId14"/>
    <p:sldId id="263" r:id="rId15"/>
    <p:sldId id="329" r:id="rId16"/>
    <p:sldId id="306" r:id="rId17"/>
    <p:sldId id="326" r:id="rId18"/>
    <p:sldId id="330" r:id="rId19"/>
    <p:sldId id="316" r:id="rId20"/>
    <p:sldId id="283" r:id="rId21"/>
    <p:sldId id="315" r:id="rId22"/>
    <p:sldId id="317" r:id="rId23"/>
    <p:sldId id="289" r:id="rId24"/>
    <p:sldId id="302" r:id="rId25"/>
    <p:sldId id="336" r:id="rId26"/>
    <p:sldId id="307" r:id="rId27"/>
    <p:sldId id="308" r:id="rId28"/>
    <p:sldId id="311" r:id="rId29"/>
    <p:sldId id="312" r:id="rId30"/>
    <p:sldId id="331" r:id="rId31"/>
    <p:sldId id="333" r:id="rId32"/>
    <p:sldId id="332" r:id="rId33"/>
    <p:sldId id="334" r:id="rId34"/>
    <p:sldId id="335" r:id="rId35"/>
    <p:sldId id="309" r:id="rId36"/>
    <p:sldId id="310" r:id="rId37"/>
    <p:sldId id="318" r:id="rId38"/>
    <p:sldId id="304" r:id="rId39"/>
    <p:sldId id="320" r:id="rId40"/>
    <p:sldId id="322" r:id="rId41"/>
    <p:sldId id="323" r:id="rId42"/>
    <p:sldId id="284" r:id="rId43"/>
    <p:sldId id="325" r:id="rId44"/>
    <p:sldId id="337" r:id="rId45"/>
    <p:sldId id="338" r:id="rId46"/>
    <p:sldId id="257" r:id="rId47"/>
    <p:sldId id="340" r:id="rId48"/>
    <p:sldId id="341" r:id="rId49"/>
    <p:sldId id="339" r:id="rId50"/>
    <p:sldId id="282" r:id="rId51"/>
    <p:sldId id="281" r:id="rId52"/>
    <p:sldId id="290" r:id="rId53"/>
    <p:sldId id="258" r:id="rId54"/>
    <p:sldId id="293" r:id="rId55"/>
    <p:sldId id="275" r:id="rId56"/>
    <p:sldId id="285" r:id="rId57"/>
    <p:sldId id="296" r:id="rId58"/>
    <p:sldId id="305" r:id="rId59"/>
    <p:sldId id="314" r:id="rId60"/>
    <p:sldId id="313" r:id="rId61"/>
    <p:sldId id="273" r:id="rId6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21958" autoAdjust="0"/>
    <p:restoredTop sz="67643" autoAdjust="0"/>
  </p:normalViewPr>
  <p:slideViewPr>
    <p:cSldViewPr snapToGrid="0" snapToObjects="1">
      <p:cViewPr varScale="1">
        <p:scale>
          <a:sx n="80" d="100"/>
          <a:sy n="80" d="100"/>
        </p:scale>
        <p:origin x="-1392" y="-11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notesMaster" Target="notesMasters/notesMaster1.xml"/><Relationship Id="rId64" Type="http://schemas.openxmlformats.org/officeDocument/2006/relationships/printerSettings" Target="printerSettings/printerSettings1.bin"/><Relationship Id="rId65" Type="http://schemas.openxmlformats.org/officeDocument/2006/relationships/presProps" Target="presProps.xml"/><Relationship Id="rId66" Type="http://schemas.openxmlformats.org/officeDocument/2006/relationships/viewProps" Target="viewProps.xml"/><Relationship Id="rId67" Type="http://schemas.openxmlformats.org/officeDocument/2006/relationships/theme" Target="theme/theme1.xml"/><Relationship Id="rId68"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16D223B-8336-5B4D-BF09-CE818BE2374B}" type="datetimeFigureOut">
              <a:rPr lang="en-US" smtClean="0"/>
              <a:pPr/>
              <a:t>10/3/13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E81F6C-53EE-D643-8617-2F687892EECF}"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4528606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Most</a:t>
            </a:r>
            <a:r>
              <a:rPr lang="en-US" baseline="0" dirty="0" smtClean="0"/>
              <a:t> of the resources are sitting in this room.</a:t>
            </a:r>
            <a:endParaRPr lang="en-US" dirty="0"/>
          </a:p>
        </p:txBody>
      </p:sp>
      <p:sp>
        <p:nvSpPr>
          <p:cNvPr id="4" name="Slide Number Placeholder 3"/>
          <p:cNvSpPr>
            <a:spLocks noGrp="1"/>
          </p:cNvSpPr>
          <p:nvPr>
            <p:ph type="sldNum" sz="quarter" idx="10"/>
          </p:nvPr>
        </p:nvSpPr>
        <p:spPr/>
        <p:txBody>
          <a:bodyPr/>
          <a:lstStyle/>
          <a:p>
            <a:fld id="{2EE81F6C-53EE-D643-8617-2F687892EECF}" type="slidenum">
              <a:rPr lang="en-US" smtClean="0"/>
              <a:pPr/>
              <a:t>2</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65885243"/>
      </p:ext>
    </p:extLst>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Written by a very smart man who is one of the few resources that know this area</a:t>
            </a:r>
            <a:r>
              <a:rPr lang="en-US" baseline="0" dirty="0" smtClean="0"/>
              <a:t> well</a:t>
            </a:r>
          </a:p>
          <a:p>
            <a:endParaRPr lang="en-US" baseline="0" dirty="0" smtClean="0"/>
          </a:p>
          <a:p>
            <a:r>
              <a:rPr lang="en-US" baseline="0" dirty="0" smtClean="0"/>
              <a:t>You NEED an expert to help you with this, this is not something you can guess at</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Truly separating PHI from the identity of the patient is called </a:t>
            </a:r>
            <a:r>
              <a:rPr lang="en-US" dirty="0" err="1" smtClean="0"/>
              <a:t>deidentification</a:t>
            </a:r>
            <a:r>
              <a:rPr lang="en-US" dirty="0" smtClean="0"/>
              <a:t> and is much harder than it seems</a:t>
            </a:r>
          </a:p>
          <a:p>
            <a:endParaRPr lang="en-US" dirty="0"/>
          </a:p>
        </p:txBody>
      </p:sp>
      <p:sp>
        <p:nvSpPr>
          <p:cNvPr id="4" name="Slide Number Placeholder 3"/>
          <p:cNvSpPr>
            <a:spLocks noGrp="1"/>
          </p:cNvSpPr>
          <p:nvPr>
            <p:ph type="sldNum" sz="quarter" idx="10"/>
          </p:nvPr>
        </p:nvSpPr>
        <p:spPr/>
        <p:txBody>
          <a:bodyPr/>
          <a:lstStyle/>
          <a:p>
            <a:fld id="{2EE81F6C-53EE-D643-8617-2F687892EECF}" type="slidenum">
              <a:rPr lang="en-US" smtClean="0"/>
              <a:pPr/>
              <a:t>18</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83545232"/>
      </p:ext>
    </p:extLst>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Credit: http://</a:t>
            </a:r>
            <a:r>
              <a:rPr lang="en-US" dirty="0" err="1" smtClean="0"/>
              <a:t>www.practicefusion.com</a:t>
            </a:r>
            <a:r>
              <a:rPr lang="en-US" dirty="0" smtClean="0"/>
              <a:t>/</a:t>
            </a:r>
            <a:r>
              <a:rPr lang="en-US" dirty="0" err="1" smtClean="0"/>
              <a:t>ehrbloggers</a:t>
            </a:r>
            <a:r>
              <a:rPr lang="en-US" dirty="0" smtClean="0"/>
              <a:t>/2012/12/practice-fusion-reaches-record-growth-in-2012.html</a:t>
            </a:r>
          </a:p>
          <a:p>
            <a:endParaRPr lang="en-US" dirty="0" smtClean="0"/>
          </a:p>
          <a:p>
            <a:r>
              <a:rPr lang="en-US" dirty="0" smtClean="0"/>
              <a:t>I think this graph demonstrates the ability that</a:t>
            </a:r>
            <a:r>
              <a:rPr lang="en-US" baseline="0" dirty="0" smtClean="0"/>
              <a:t> innovations have to improve the quality of a lot of things in our healthcare system</a:t>
            </a:r>
            <a:endParaRPr lang="en-US" dirty="0"/>
          </a:p>
        </p:txBody>
      </p:sp>
      <p:sp>
        <p:nvSpPr>
          <p:cNvPr id="4" name="Slide Number Placeholder 3"/>
          <p:cNvSpPr>
            <a:spLocks noGrp="1"/>
          </p:cNvSpPr>
          <p:nvPr>
            <p:ph type="sldNum" sz="quarter" idx="10"/>
          </p:nvPr>
        </p:nvSpPr>
        <p:spPr/>
        <p:txBody>
          <a:bodyPr/>
          <a:lstStyle/>
          <a:p>
            <a:fld id="{2EE81F6C-53EE-D643-8617-2F687892EECF}" type="slidenum">
              <a:rPr lang="en-US" smtClean="0"/>
              <a:pPr/>
              <a:t>20</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48722941"/>
      </p:ext>
    </p:extLst>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Since we’re at a data conference,</a:t>
            </a:r>
            <a:r>
              <a:rPr lang="en-US" baseline="0" dirty="0" smtClean="0"/>
              <a:t> </a:t>
            </a:r>
          </a:p>
          <a:p>
            <a:endParaRPr lang="en-US" baseline="0" dirty="0" smtClean="0"/>
          </a:p>
          <a:p>
            <a:r>
              <a:rPr lang="en-US" baseline="0" dirty="0" smtClean="0"/>
              <a:t>I should probably address why I am talking about software and not talking about data</a:t>
            </a:r>
          </a:p>
          <a:p>
            <a:endParaRPr lang="en-US" baseline="0" dirty="0" smtClean="0"/>
          </a:p>
          <a:p>
            <a:r>
              <a:rPr lang="en-US" baseline="0" dirty="0" smtClean="0"/>
              <a:t>Well, I am talking about data… indirectly</a:t>
            </a:r>
          </a:p>
        </p:txBody>
      </p:sp>
      <p:sp>
        <p:nvSpPr>
          <p:cNvPr id="4" name="Slide Number Placeholder 3"/>
          <p:cNvSpPr>
            <a:spLocks noGrp="1"/>
          </p:cNvSpPr>
          <p:nvPr>
            <p:ph type="sldNum" sz="quarter" idx="10"/>
          </p:nvPr>
        </p:nvSpPr>
        <p:spPr/>
        <p:txBody>
          <a:bodyPr/>
          <a:lstStyle/>
          <a:p>
            <a:fld id="{2EE81F6C-53EE-D643-8617-2F687892EECF}" type="slidenum">
              <a:rPr lang="en-US" smtClean="0"/>
              <a:pPr/>
              <a:t>21</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57223717"/>
      </p:ext>
    </p:extLst>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credit:</a:t>
            </a:r>
            <a:r>
              <a:rPr lang="en-US" baseline="0" dirty="0" smtClean="0"/>
              <a:t> </a:t>
            </a:r>
            <a:r>
              <a:rPr lang="en-US" dirty="0" smtClean="0"/>
              <a:t>http://</a:t>
            </a:r>
            <a:r>
              <a:rPr lang="en-US" dirty="0" err="1" smtClean="0"/>
              <a:t>host.madison.com</a:t>
            </a:r>
            <a:r>
              <a:rPr lang="en-US" dirty="0" smtClean="0"/>
              <a:t>/business/epic-</a:t>
            </a:r>
            <a:r>
              <a:rPr lang="en-US" dirty="0" err="1" smtClean="0"/>
              <a:t>diss</a:t>
            </a:r>
            <a:r>
              <a:rPr lang="en-US" dirty="0" smtClean="0"/>
              <a:t>-</a:t>
            </a:r>
            <a:r>
              <a:rPr lang="en-US" dirty="0" err="1" smtClean="0"/>
              <a:t>verona</a:t>
            </a:r>
            <a:r>
              <a:rPr lang="en-US" dirty="0" smtClean="0"/>
              <a:t>-health-records-company-left-out-of-new/article_7343b176-8792-11e2-a4ba-0019bb2963f4.html</a:t>
            </a:r>
          </a:p>
          <a:p>
            <a:endParaRPr lang="en-US" dirty="0" smtClean="0"/>
          </a:p>
          <a:p>
            <a:r>
              <a:rPr lang="en-US" b="1" dirty="0" smtClean="0"/>
              <a:t>If this doesn’t scare you, I’m not sure why you are listening to this presentation</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2EE81F6C-53EE-D643-8617-2F687892EECF}" type="slidenum">
              <a:rPr lang="en-US" smtClean="0"/>
              <a:pPr/>
              <a:t>23</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79143061"/>
      </p:ext>
    </p:extLst>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--More secure</a:t>
            </a:r>
          </a:p>
          <a:p>
            <a:r>
              <a:rPr lang="en-US" dirty="0" smtClean="0"/>
              <a:t>Encourages interoperability by nature</a:t>
            </a:r>
          </a:p>
          <a:p>
            <a:r>
              <a:rPr lang="en-US" dirty="0" smtClean="0"/>
              <a:t>Innovators/developers want to build there</a:t>
            </a:r>
          </a:p>
          <a:p>
            <a:r>
              <a:rPr lang="en-US" dirty="0" smtClean="0"/>
              <a:t>--Availability</a:t>
            </a:r>
          </a:p>
          <a:p>
            <a:r>
              <a:rPr lang="en-US" dirty="0" smtClean="0"/>
              <a:t>--Flexibility </a:t>
            </a:r>
          </a:p>
          <a:p>
            <a:r>
              <a:rPr lang="en-US" dirty="0" smtClean="0"/>
              <a:t>--Mobility</a:t>
            </a:r>
          </a:p>
          <a:p>
            <a:r>
              <a:rPr lang="en-US" smtClean="0"/>
              <a:t>Scalability</a:t>
            </a:r>
            <a:endParaRPr lang="en-US"/>
          </a:p>
        </p:txBody>
      </p:sp>
      <p:sp>
        <p:nvSpPr>
          <p:cNvPr id="4" name="Slide Number Placeholder 3"/>
          <p:cNvSpPr>
            <a:spLocks noGrp="1"/>
          </p:cNvSpPr>
          <p:nvPr>
            <p:ph type="sldNum" sz="quarter" idx="10"/>
          </p:nvPr>
        </p:nvSpPr>
        <p:spPr/>
        <p:txBody>
          <a:bodyPr/>
          <a:lstStyle/>
          <a:p>
            <a:fld id="{2EE81F6C-53EE-D643-8617-2F687892EECF}" type="slidenum">
              <a:rPr lang="en-US" smtClean="0"/>
              <a:pPr/>
              <a:t>24</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27422992"/>
      </p:ext>
    </p:extLst>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www.hitrustalliance.net</a:t>
            </a:r>
            <a:r>
              <a:rPr lang="en-US" dirty="0" smtClean="0"/>
              <a:t>/</a:t>
            </a:r>
            <a:r>
              <a:rPr lang="en-US" dirty="0" err="1" smtClean="0"/>
              <a:t>breachreport</a:t>
            </a:r>
            <a:r>
              <a:rPr lang="en-US" dirty="0" smtClean="0"/>
              <a:t>/HITRUST%20Report%20-%20U.S.%20Healthcare%20Data%20Breach%20Trends.pdf</a:t>
            </a:r>
          </a:p>
          <a:p>
            <a:endParaRPr lang="en-US" dirty="0" smtClean="0"/>
          </a:p>
          <a:p>
            <a:r>
              <a:rPr lang="en-US" dirty="0" smtClean="0"/>
              <a:t>Improper disposal 5,</a:t>
            </a:r>
            <a:r>
              <a:rPr lang="en-US" baseline="0" dirty="0" smtClean="0"/>
              <a:t> 2</a:t>
            </a:r>
            <a:endParaRPr lang="en-US" dirty="0" smtClean="0"/>
          </a:p>
          <a:p>
            <a:r>
              <a:rPr lang="en-US" dirty="0" smtClean="0"/>
              <a:t>Loss 12, 45</a:t>
            </a:r>
          </a:p>
          <a:p>
            <a:r>
              <a:rPr lang="en-US" dirty="0" smtClean="0"/>
              <a:t>Theft 54, 37</a:t>
            </a:r>
          </a:p>
          <a:p>
            <a:r>
              <a:rPr lang="en-US" dirty="0" smtClean="0"/>
              <a:t>Total 71, 84</a:t>
            </a:r>
            <a:endParaRPr lang="en-US" dirty="0"/>
          </a:p>
        </p:txBody>
      </p:sp>
      <p:sp>
        <p:nvSpPr>
          <p:cNvPr id="4" name="Slide Number Placeholder 3"/>
          <p:cNvSpPr>
            <a:spLocks noGrp="1"/>
          </p:cNvSpPr>
          <p:nvPr>
            <p:ph type="sldNum" sz="quarter" idx="10"/>
          </p:nvPr>
        </p:nvSpPr>
        <p:spPr/>
        <p:txBody>
          <a:bodyPr/>
          <a:lstStyle/>
          <a:p>
            <a:fld id="{2EE81F6C-53EE-D643-8617-2F687892EECF}" type="slidenum">
              <a:rPr lang="en-US" smtClean="0"/>
              <a:pPr/>
              <a:t>26</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66115723"/>
      </p:ext>
    </p:extLst>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 – secure connection from anywhere</a:t>
            </a:r>
          </a:p>
          <a:p>
            <a:r>
              <a:rPr lang="en-US" dirty="0" smtClean="0"/>
              <a:t>#3 – our systems are</a:t>
            </a:r>
            <a:r>
              <a:rPr lang="en-US" baseline="0" dirty="0" smtClean="0"/>
              <a:t> more agile now</a:t>
            </a:r>
            <a:endParaRPr lang="en-US" dirty="0"/>
          </a:p>
        </p:txBody>
      </p:sp>
      <p:sp>
        <p:nvSpPr>
          <p:cNvPr id="4" name="Slide Number Placeholder 3"/>
          <p:cNvSpPr>
            <a:spLocks noGrp="1"/>
          </p:cNvSpPr>
          <p:nvPr>
            <p:ph type="sldNum" sz="quarter" idx="10"/>
          </p:nvPr>
        </p:nvSpPr>
        <p:spPr/>
        <p:txBody>
          <a:bodyPr/>
          <a:lstStyle/>
          <a:p>
            <a:fld id="{2EE81F6C-53EE-D643-8617-2F687892EECF}" type="slidenum">
              <a:rPr lang="en-US" smtClean="0"/>
              <a:pPr/>
              <a:t>27</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44142334"/>
      </p:ext>
    </p:extLst>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www.modernhealthcare.com</a:t>
            </a:r>
            <a:r>
              <a:rPr lang="en-US" dirty="0" smtClean="0"/>
              <a:t>/article/20130729/NEWS/307299953</a:t>
            </a:r>
            <a:endParaRPr lang="en-US" dirty="0"/>
          </a:p>
        </p:txBody>
      </p:sp>
      <p:sp>
        <p:nvSpPr>
          <p:cNvPr id="4" name="Slide Number Placeholder 3"/>
          <p:cNvSpPr>
            <a:spLocks noGrp="1"/>
          </p:cNvSpPr>
          <p:nvPr>
            <p:ph type="sldNum" sz="quarter" idx="10"/>
          </p:nvPr>
        </p:nvSpPr>
        <p:spPr/>
        <p:txBody>
          <a:bodyPr/>
          <a:lstStyle/>
          <a:p>
            <a:fld id="{2EE81F6C-53EE-D643-8617-2F687892EECF}" type="slidenum">
              <a:rPr lang="en-US" smtClean="0"/>
              <a:pPr/>
              <a:t>28</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66798069"/>
      </p:ext>
    </p:extLst>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residents</a:t>
            </a:r>
            <a:r>
              <a:rPr lang="en-US" baseline="0" dirty="0" smtClean="0"/>
              <a:t> are obviously stupid and should know HIPAA…</a:t>
            </a:r>
          </a:p>
          <a:p>
            <a:endParaRPr lang="en-US" baseline="0" dirty="0" smtClean="0"/>
          </a:p>
          <a:p>
            <a:r>
              <a:rPr lang="en-US" baseline="0" dirty="0" smtClean="0"/>
              <a:t>But might this represent something? Maybe there are more important priorities than obsessing over potential privacy breaches.</a:t>
            </a:r>
            <a:endParaRPr lang="en-US" dirty="0"/>
          </a:p>
        </p:txBody>
      </p:sp>
      <p:sp>
        <p:nvSpPr>
          <p:cNvPr id="4" name="Slide Number Placeholder 3"/>
          <p:cNvSpPr>
            <a:spLocks noGrp="1"/>
          </p:cNvSpPr>
          <p:nvPr>
            <p:ph type="sldNum" sz="quarter" idx="10"/>
          </p:nvPr>
        </p:nvSpPr>
        <p:spPr/>
        <p:txBody>
          <a:bodyPr/>
          <a:lstStyle/>
          <a:p>
            <a:fld id="{2EE81F6C-53EE-D643-8617-2F687892EECF}" type="slidenum">
              <a:rPr lang="en-US" smtClean="0"/>
              <a:pPr/>
              <a:t>29</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55957268"/>
      </p:ext>
    </p:extLst>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Business is changing now faster than it</a:t>
            </a:r>
            <a:r>
              <a:rPr lang="en-US" baseline="0" dirty="0" smtClean="0"/>
              <a:t> ever has in the past, and speed of change is only going to keep increasing</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AE19A634-937E-3D4A-BBA8-893D2294B0BE}" type="slidenum">
              <a:rPr lang="en-US" smtClean="0"/>
              <a:pPr/>
              <a:t>38</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34373690"/>
      </p:ext>
    </p:extLst>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tried to cite areas where I leaned on Fred’s content, but just in case I want</a:t>
            </a:r>
            <a:r>
              <a:rPr lang="en-US" baseline="0" dirty="0" smtClean="0"/>
              <a:t> to give a shout out up front to this amazing book</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2EE81F6C-53EE-D643-8617-2F687892EECF}" type="slidenum">
              <a:rPr lang="en-US" smtClean="0"/>
              <a:pPr/>
              <a:t>4</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91822983"/>
      </p:ext>
    </p:extLst>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http://www.uptime4u.com/v-web/gallery/main.php?g2_view=core.DownloadItem&amp;g2_itemId=4286&amp;g2_serialNumber=8</a:t>
            </a:r>
          </a:p>
          <a:p>
            <a:endParaRPr lang="en-US" dirty="0" smtClean="0"/>
          </a:p>
          <a:p>
            <a:r>
              <a:rPr lang="en-US" dirty="0" smtClean="0"/>
              <a:t>I would like to extend my most heartfelt welcome to the future of Health</a:t>
            </a:r>
            <a:r>
              <a:rPr lang="en-US" baseline="0" dirty="0" smtClean="0"/>
              <a:t> IT</a:t>
            </a:r>
          </a:p>
          <a:p>
            <a:endParaRPr lang="en-US" baseline="0" dirty="0" smtClean="0"/>
          </a:p>
          <a:p>
            <a:r>
              <a:rPr lang="en-US" baseline="0" dirty="0" smtClean="0"/>
              <a:t>Story about taking fiancé to ER…</a:t>
            </a:r>
            <a:endParaRPr lang="en-US" dirty="0"/>
          </a:p>
        </p:txBody>
      </p:sp>
      <p:sp>
        <p:nvSpPr>
          <p:cNvPr id="4" name="Slide Number Placeholder 3"/>
          <p:cNvSpPr>
            <a:spLocks noGrp="1"/>
          </p:cNvSpPr>
          <p:nvPr>
            <p:ph type="sldNum" sz="quarter" idx="10"/>
          </p:nvPr>
        </p:nvSpPr>
        <p:spPr/>
        <p:txBody>
          <a:bodyPr/>
          <a:lstStyle/>
          <a:p>
            <a:fld id="{2EE81F6C-53EE-D643-8617-2F687892EECF}" type="slidenum">
              <a:rPr lang="en-US" smtClean="0"/>
              <a:pPr/>
              <a:t>40</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30705072"/>
      </p:ext>
    </p:extLst>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www.ipadenclosures.com</a:t>
            </a:r>
            <a:r>
              <a:rPr lang="en-US" dirty="0" smtClean="0"/>
              <a:t>/</a:t>
            </a:r>
            <a:r>
              <a:rPr lang="en-US" dirty="0" err="1" smtClean="0"/>
              <a:t>php</a:t>
            </a:r>
            <a:r>
              <a:rPr lang="en-US" dirty="0" smtClean="0"/>
              <a:t>-oak/themes/global/</a:t>
            </a:r>
            <a:r>
              <a:rPr lang="en-US" dirty="0" err="1" smtClean="0"/>
              <a:t>admin_images</a:t>
            </a:r>
            <a:r>
              <a:rPr lang="en-US" dirty="0" smtClean="0"/>
              <a:t>/industries/food-truck-</a:t>
            </a:r>
            <a:r>
              <a:rPr lang="en-US" dirty="0" err="1" smtClean="0"/>
              <a:t>ipad</a:t>
            </a:r>
            <a:r>
              <a:rPr lang="en-US" dirty="0" smtClean="0"/>
              <a:t>-</a:t>
            </a:r>
            <a:r>
              <a:rPr lang="en-US" dirty="0" err="1" smtClean="0"/>
              <a:t>pos.jpg</a:t>
            </a:r>
            <a:endParaRPr lang="en-US" dirty="0"/>
          </a:p>
        </p:txBody>
      </p:sp>
      <p:sp>
        <p:nvSpPr>
          <p:cNvPr id="4" name="Slide Number Placeholder 3"/>
          <p:cNvSpPr>
            <a:spLocks noGrp="1"/>
          </p:cNvSpPr>
          <p:nvPr>
            <p:ph type="sldNum" sz="quarter" idx="10"/>
          </p:nvPr>
        </p:nvSpPr>
        <p:spPr/>
        <p:txBody>
          <a:bodyPr/>
          <a:lstStyle/>
          <a:p>
            <a:fld id="{2EE81F6C-53EE-D643-8617-2F687892EECF}" type="slidenum">
              <a:rPr lang="en-US" smtClean="0"/>
              <a:pPr/>
              <a:t>41</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56195534"/>
      </p:ext>
    </p:extLst>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allfacebook.com</a:t>
            </a:r>
            <a:r>
              <a:rPr lang="en-US" dirty="0" smtClean="0"/>
              <a:t>/facebook-privacy-security_b63132</a:t>
            </a:r>
          </a:p>
          <a:p>
            <a:r>
              <a:rPr lang="en-US" dirty="0" smtClean="0"/>
              <a:t>https://</a:t>
            </a:r>
            <a:r>
              <a:rPr lang="en-US" dirty="0" err="1" smtClean="0"/>
              <a:t>www.facebook.com</a:t>
            </a:r>
            <a:r>
              <a:rPr lang="en-US" dirty="0" smtClean="0"/>
              <a:t>/help/www/413023562082171/</a:t>
            </a:r>
            <a:endParaRPr lang="en-US" dirty="0"/>
          </a:p>
        </p:txBody>
      </p:sp>
      <p:sp>
        <p:nvSpPr>
          <p:cNvPr id="4" name="Slide Number Placeholder 3"/>
          <p:cNvSpPr>
            <a:spLocks noGrp="1"/>
          </p:cNvSpPr>
          <p:nvPr>
            <p:ph type="sldNum" sz="quarter" idx="10"/>
          </p:nvPr>
        </p:nvSpPr>
        <p:spPr/>
        <p:txBody>
          <a:bodyPr/>
          <a:lstStyle/>
          <a:p>
            <a:fld id="{2EE81F6C-53EE-D643-8617-2F687892EECF}" type="slidenum">
              <a:rPr lang="en-US" smtClean="0"/>
              <a:pPr/>
              <a:t>43</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48910691"/>
      </p:ext>
    </p:extLst>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1 second explanation of what </a:t>
            </a:r>
            <a:r>
              <a:rPr lang="en-US" dirty="0" err="1" smtClean="0"/>
              <a:t>janrain</a:t>
            </a:r>
            <a:r>
              <a:rPr lang="en-US" dirty="0" smtClean="0"/>
              <a:t> does…</a:t>
            </a:r>
          </a:p>
          <a:p>
            <a:endParaRPr lang="en-US" baseline="0" dirty="0" smtClean="0"/>
          </a:p>
          <a:p>
            <a:r>
              <a:rPr lang="en-US" baseline="0" dirty="0" smtClean="0"/>
              <a:t>We offer user management platform transforms how you engage with site visitors</a:t>
            </a:r>
          </a:p>
          <a:p>
            <a:endParaRPr lang="en-US" dirty="0"/>
          </a:p>
        </p:txBody>
      </p:sp>
      <p:sp>
        <p:nvSpPr>
          <p:cNvPr id="4" name="Slide Number Placeholder 3"/>
          <p:cNvSpPr>
            <a:spLocks noGrp="1"/>
          </p:cNvSpPr>
          <p:nvPr>
            <p:ph type="sldNum" sz="quarter" idx="10"/>
          </p:nvPr>
        </p:nvSpPr>
        <p:spPr/>
        <p:txBody>
          <a:bodyPr/>
          <a:lstStyle/>
          <a:p>
            <a:fld id="{AE19A634-937E-3D4A-BBA8-893D2294B0BE}" type="slidenum">
              <a:rPr lang="en-US" smtClean="0"/>
              <a:pPr/>
              <a:t>45</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33344980"/>
      </p:ext>
    </p:extLst>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a:t>
            </a:r>
            <a:r>
              <a:rPr lang="en-US" baseline="30000" dirty="0" smtClean="0"/>
              <a:t>rd</a:t>
            </a:r>
            <a:r>
              <a:rPr lang="en-US" dirty="0" smtClean="0"/>
              <a:t> part authentication is a concept that I have leveraged</a:t>
            </a:r>
            <a:r>
              <a:rPr lang="en-US" baseline="0" dirty="0" smtClean="0"/>
              <a:t> heavily in all my apps</a:t>
            </a:r>
          </a:p>
          <a:p>
            <a:endParaRPr lang="en-US" baseline="0" dirty="0"/>
          </a:p>
          <a:p>
            <a:r>
              <a:rPr lang="en-US" baseline="0" dirty="0" smtClean="0"/>
              <a:t>and something that I think will be a game-changer in healthcare IT: </a:t>
            </a:r>
          </a:p>
          <a:p>
            <a:endParaRPr lang="en-US" baseline="0" dirty="0" smtClean="0"/>
          </a:p>
          <a:p>
            <a:r>
              <a:rPr lang="en-US" baseline="0" dirty="0" smtClean="0"/>
              <a:t>This is an industry that </a:t>
            </a:r>
            <a:r>
              <a:rPr lang="en-US" baseline="0" dirty="0" err="1" smtClean="0"/>
              <a:t>Janrain</a:t>
            </a:r>
            <a:r>
              <a:rPr lang="en-US" baseline="0" dirty="0" smtClean="0"/>
              <a:t> essentially created and continues to dominate. </a:t>
            </a:r>
          </a:p>
          <a:p>
            <a:endParaRPr lang="en-US" baseline="0" dirty="0" smtClean="0"/>
          </a:p>
        </p:txBody>
      </p:sp>
      <p:sp>
        <p:nvSpPr>
          <p:cNvPr id="4" name="Slide Number Placeholder 3"/>
          <p:cNvSpPr>
            <a:spLocks noGrp="1"/>
          </p:cNvSpPr>
          <p:nvPr>
            <p:ph type="sldNum" sz="quarter" idx="10"/>
          </p:nvPr>
        </p:nvSpPr>
        <p:spPr/>
        <p:txBody>
          <a:bodyPr/>
          <a:lstStyle/>
          <a:p>
            <a:fld id="{2EE81F6C-53EE-D643-8617-2F687892EECF}" type="slidenum">
              <a:rPr lang="en-US" smtClean="0"/>
              <a:pPr/>
              <a:t>46</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80533322"/>
      </p:ext>
    </p:extLst>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http://www.health2con.com/news/2013/06/18/lessons-from-a-founder-</a:t>
            </a:r>
            <a:r>
              <a:rPr lang="en-US" dirty="0" err="1" smtClean="0"/>
              <a:t>whos</a:t>
            </a:r>
            <a:r>
              <a:rPr lang="en-US" dirty="0" smtClean="0"/>
              <a:t>-been-there-and-now-doing-that/?</a:t>
            </a:r>
            <a:r>
              <a:rPr lang="en-US" dirty="0" err="1" smtClean="0"/>
              <a:t>utm_source</a:t>
            </a:r>
            <a:r>
              <a:rPr lang="en-US" dirty="0" smtClean="0"/>
              <a:t>=Health+2.0+Newsletter&amp;utm_campaign=ab12b2c9ce-Editorial+%231+%283%2F27%29&amp;utm_medium=</a:t>
            </a:r>
            <a:r>
              <a:rPr lang="en-US" dirty="0" err="1" smtClean="0"/>
              <a:t>email&amp;utm_term</a:t>
            </a:r>
            <a:r>
              <a:rPr lang="en-US" dirty="0" smtClean="0"/>
              <a:t>=0_ff5fa802a7-ab12b2c9ce-11354857</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http://</a:t>
            </a:r>
            <a:r>
              <a:rPr lang="en-US" dirty="0" err="1" smtClean="0"/>
              <a:t>blog.doctorbase.com</a:t>
            </a:r>
            <a:r>
              <a:rPr lang="en-US" dirty="0" smtClean="0"/>
              <a:t>/</a:t>
            </a:r>
            <a:r>
              <a:rPr lang="en-US" dirty="0" err="1" smtClean="0"/>
              <a:t>hipaa</a:t>
            </a:r>
            <a:r>
              <a:rPr lang="en-US" dirty="0" smtClean="0"/>
              <a:t>-compliance-guide/</a:t>
            </a:r>
          </a:p>
          <a:p>
            <a:endParaRPr lang="en-US" dirty="0"/>
          </a:p>
        </p:txBody>
      </p:sp>
      <p:sp>
        <p:nvSpPr>
          <p:cNvPr id="4" name="Slide Number Placeholder 3"/>
          <p:cNvSpPr>
            <a:spLocks noGrp="1"/>
          </p:cNvSpPr>
          <p:nvPr>
            <p:ph type="sldNum" sz="quarter" idx="10"/>
          </p:nvPr>
        </p:nvSpPr>
        <p:spPr/>
        <p:txBody>
          <a:bodyPr/>
          <a:lstStyle/>
          <a:p>
            <a:fld id="{2EE81F6C-53EE-D643-8617-2F687892EECF}" type="slidenum">
              <a:rPr lang="en-US" smtClean="0"/>
              <a:pPr/>
              <a:t>51</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52850767"/>
      </p:ext>
    </p:extLst>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blog.doctorbase.com</a:t>
            </a:r>
            <a:r>
              <a:rPr lang="en-US" dirty="0" smtClean="0"/>
              <a:t>/</a:t>
            </a:r>
            <a:r>
              <a:rPr lang="en-US" dirty="0" err="1" smtClean="0"/>
              <a:t>hipaa</a:t>
            </a:r>
            <a:r>
              <a:rPr lang="en-US" dirty="0" smtClean="0"/>
              <a:t>-compliance-guide/</a:t>
            </a:r>
            <a:endParaRPr lang="en-US" dirty="0"/>
          </a:p>
        </p:txBody>
      </p:sp>
      <p:sp>
        <p:nvSpPr>
          <p:cNvPr id="4" name="Slide Number Placeholder 3"/>
          <p:cNvSpPr>
            <a:spLocks noGrp="1"/>
          </p:cNvSpPr>
          <p:nvPr>
            <p:ph type="sldNum" sz="quarter" idx="10"/>
          </p:nvPr>
        </p:nvSpPr>
        <p:spPr/>
        <p:txBody>
          <a:bodyPr/>
          <a:lstStyle/>
          <a:p>
            <a:fld id="{2EE81F6C-53EE-D643-8617-2F687892EECF}" type="slidenum">
              <a:rPr lang="en-US" smtClean="0"/>
              <a:pPr/>
              <a:t>52</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58131646"/>
      </p:ext>
    </p:extLst>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Encryption at rest in a system that requires an internet exposed application to have continuous query access to the plaintext doesn't make for good security. The keys MUST live in memory in this scenario in order to decrypt and encrypt data as it's accessed. This means that if the application is breached the key is also exposed and all the data with it.</a:t>
            </a:r>
          </a:p>
          <a:p>
            <a:endParaRPr lang="en-US" dirty="0" smtClean="0"/>
          </a:p>
          <a:p>
            <a:r>
              <a:rPr lang="en-US" dirty="0" smtClean="0"/>
              <a:t>What encryption at rest does secure against is the scenario where ninjas break into your datacenter and rip the hard drives from your unsuspecting servers; escaping into the night. Only later to discover that your data was encrypted at REST! Dun Dun Dun!</a:t>
            </a:r>
          </a:p>
          <a:p>
            <a:endParaRPr lang="en-US" dirty="0" smtClean="0"/>
          </a:p>
          <a:p>
            <a:r>
              <a:rPr lang="en-US" dirty="0" smtClean="0"/>
              <a:t>But that is silly. Amazon is a very secure facility with perfect audit reports.</a:t>
            </a:r>
          </a:p>
          <a:p>
            <a:endParaRPr lang="en-US" dirty="0" smtClean="0"/>
          </a:p>
          <a:p>
            <a:r>
              <a:rPr lang="en-US" dirty="0" smtClean="0"/>
              <a:t>In all reality there are arguments that could be made for secure key escrow services and other such fun, however there's always an impact on response times and availability. The truth is that no one really does this and it's expensive.</a:t>
            </a:r>
            <a:endParaRPr lang="en-US" dirty="0"/>
          </a:p>
        </p:txBody>
      </p:sp>
      <p:sp>
        <p:nvSpPr>
          <p:cNvPr id="4" name="Slide Number Placeholder 3"/>
          <p:cNvSpPr>
            <a:spLocks noGrp="1"/>
          </p:cNvSpPr>
          <p:nvPr>
            <p:ph type="sldNum" sz="quarter" idx="10"/>
          </p:nvPr>
        </p:nvSpPr>
        <p:spPr/>
        <p:txBody>
          <a:bodyPr/>
          <a:lstStyle/>
          <a:p>
            <a:fld id="{2EE81F6C-53EE-D643-8617-2F687892EECF}" type="slidenum">
              <a:rPr lang="en-US" smtClean="0"/>
              <a:pPr/>
              <a:t>53</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63166224"/>
      </p:ext>
    </p:extLst>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http://</a:t>
            </a:r>
            <a:r>
              <a:rPr lang="en-US" dirty="0" err="1" smtClean="0"/>
              <a:t>www.us.sogeti.com</a:t>
            </a:r>
            <a:r>
              <a:rPr lang="en-US" dirty="0" smtClean="0"/>
              <a:t>/what-we-do/PDF/HIPAA-in-the-Cloud-Whitepaper-Sogeti-v1.2.pdf</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http://d36cz9buwru1tt.cloudfront.net/</a:t>
            </a:r>
            <a:r>
              <a:rPr lang="en-US" dirty="0" err="1" smtClean="0"/>
              <a:t>AWS_HIPAA_Whitepaper_Final.pdf</a:t>
            </a:r>
            <a:endParaRPr lang="en-US" dirty="0"/>
          </a:p>
        </p:txBody>
      </p:sp>
      <p:sp>
        <p:nvSpPr>
          <p:cNvPr id="4" name="Slide Number Placeholder 3"/>
          <p:cNvSpPr>
            <a:spLocks noGrp="1"/>
          </p:cNvSpPr>
          <p:nvPr>
            <p:ph type="sldNum" sz="quarter" idx="10"/>
          </p:nvPr>
        </p:nvSpPr>
        <p:spPr/>
        <p:txBody>
          <a:bodyPr/>
          <a:lstStyle/>
          <a:p>
            <a:fld id="{2EE81F6C-53EE-D643-8617-2F687892EECF}" type="slidenum">
              <a:rPr lang="en-US" smtClean="0"/>
              <a:pPr/>
              <a:t>61</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91638957"/>
      </p:ext>
    </p:extLst>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little about me…</a:t>
            </a:r>
            <a:endParaRPr lang="en-US" dirty="0"/>
          </a:p>
        </p:txBody>
      </p:sp>
      <p:sp>
        <p:nvSpPr>
          <p:cNvPr id="4" name="Slide Number Placeholder 3"/>
          <p:cNvSpPr>
            <a:spLocks noGrp="1"/>
          </p:cNvSpPr>
          <p:nvPr>
            <p:ph type="sldNum" sz="quarter" idx="10"/>
          </p:nvPr>
        </p:nvSpPr>
        <p:spPr/>
        <p:txBody>
          <a:bodyPr/>
          <a:lstStyle/>
          <a:p>
            <a:fld id="{2EE81F6C-53EE-D643-8617-2F687892EECF}" type="slidenum">
              <a:rPr lang="en-US" smtClean="0"/>
              <a:pPr/>
              <a:t>5</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67874166"/>
      </p:ext>
    </p:extLst>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E81F6C-53EE-D643-8617-2F687892EECF}" type="slidenum">
              <a:rPr lang="en-US" smtClean="0"/>
              <a:pPr/>
              <a:t>6</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54986935"/>
      </p:ext>
    </p:extLst>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My dirty little secret is that I’m actually a CPA…. </a:t>
            </a:r>
          </a:p>
          <a:p>
            <a:endParaRPr lang="en-US" dirty="0" smtClean="0"/>
          </a:p>
          <a:p>
            <a:r>
              <a:rPr lang="en-US" dirty="0" smtClean="0"/>
              <a:t>My</a:t>
            </a:r>
            <a:r>
              <a:rPr lang="en-US" baseline="0" dirty="0" smtClean="0"/>
              <a:t> love of running out crazy figures and spreadsheets is what got me my nickname </a:t>
            </a:r>
            <a:endParaRPr lang="en-US" dirty="0" smtClean="0"/>
          </a:p>
          <a:p>
            <a:endParaRPr lang="en-US" dirty="0" smtClean="0"/>
          </a:p>
          <a:p>
            <a:r>
              <a:rPr lang="en-US" dirty="0" smtClean="0"/>
              <a:t>I pose sometimes as a software guy, or someone who knows a thing or two about healthcare</a:t>
            </a:r>
          </a:p>
          <a:p>
            <a:endParaRPr lang="en-US" dirty="0" smtClean="0"/>
          </a:p>
          <a:p>
            <a:r>
              <a:rPr lang="en-US" dirty="0" smtClean="0"/>
              <a:t>Every day I pretend</a:t>
            </a:r>
            <a:r>
              <a:rPr lang="en-US" baseline="0" dirty="0" smtClean="0"/>
              <a:t> I know how to use this MacBook, but let’s be honest… Macs and Accountants don’t mix.</a:t>
            </a:r>
            <a:endParaRPr lang="en-US" dirty="0"/>
          </a:p>
        </p:txBody>
      </p:sp>
      <p:sp>
        <p:nvSpPr>
          <p:cNvPr id="4" name="Slide Number Placeholder 3"/>
          <p:cNvSpPr>
            <a:spLocks noGrp="1"/>
          </p:cNvSpPr>
          <p:nvPr>
            <p:ph type="sldNum" sz="quarter" idx="10"/>
          </p:nvPr>
        </p:nvSpPr>
        <p:spPr/>
        <p:txBody>
          <a:bodyPr/>
          <a:lstStyle/>
          <a:p>
            <a:fld id="{2EE81F6C-53EE-D643-8617-2F687892EECF}" type="slidenum">
              <a:rPr lang="en-US" smtClean="0"/>
              <a:pPr/>
              <a:t>7</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09082809"/>
      </p:ext>
    </p:extLst>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When I began work to launch a simple web-based healthcare app, I was shocked to find it difficult to impossible to find guidance on how to meet HIPAA guidelines when providing a </a:t>
            </a:r>
            <a:r>
              <a:rPr lang="en-US" dirty="0" err="1" smtClean="0"/>
              <a:t>SaaS</a:t>
            </a:r>
            <a:r>
              <a:rPr lang="en-US" dirty="0" smtClean="0"/>
              <a:t> offering from the cloud. </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 goal of this session is to share my experiences and what I have learned in the past year in launching a healthcare app in the cloud, and to present a framework that others can use to bring their ideas to life and help change our failing healthcare system.</a:t>
            </a:r>
          </a:p>
          <a:p>
            <a:endParaRPr lang="en-US" dirty="0"/>
          </a:p>
        </p:txBody>
      </p:sp>
      <p:sp>
        <p:nvSpPr>
          <p:cNvPr id="4" name="Slide Number Placeholder 3"/>
          <p:cNvSpPr>
            <a:spLocks noGrp="1"/>
          </p:cNvSpPr>
          <p:nvPr>
            <p:ph type="sldNum" sz="quarter" idx="10"/>
          </p:nvPr>
        </p:nvSpPr>
        <p:spPr/>
        <p:txBody>
          <a:bodyPr/>
          <a:lstStyle/>
          <a:p>
            <a:fld id="{2EE81F6C-53EE-D643-8617-2F687892EECF}" type="slidenum">
              <a:rPr lang="en-US" smtClean="0"/>
              <a:pPr/>
              <a:t>11</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70087074"/>
      </p:ext>
    </p:extLst>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44% percent of physicians are burned out</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Patients</a:t>
            </a:r>
            <a:r>
              <a:rPr lang="en-US" baseline="0" dirty="0" smtClean="0"/>
              <a:t> rate quality of care at an all time low</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While at the same time we are spending 1/3 of our healthcare dollars on admin expenses</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400" b="1" dirty="0" smtClean="0"/>
              <a:t>While new technology allows developers to bootstrap applications that transcend firewalls and organizational boundaries, there are very few publicly available resources that address the question of how to adhere to HIPAA that are designed specifically for application developers attempting to revolutionize the healthcare industry with open source cloud technologies.</a:t>
            </a:r>
          </a:p>
          <a:p>
            <a:endParaRPr lang="en-US" dirty="0"/>
          </a:p>
        </p:txBody>
      </p:sp>
      <p:sp>
        <p:nvSpPr>
          <p:cNvPr id="4" name="Slide Number Placeholder 3"/>
          <p:cNvSpPr>
            <a:spLocks noGrp="1"/>
          </p:cNvSpPr>
          <p:nvPr>
            <p:ph type="sldNum" sz="quarter" idx="10"/>
          </p:nvPr>
        </p:nvSpPr>
        <p:spPr/>
        <p:txBody>
          <a:bodyPr/>
          <a:lstStyle/>
          <a:p>
            <a:fld id="{2EE81F6C-53EE-D643-8617-2F687892EECF}" type="slidenum">
              <a:rPr lang="en-US" smtClean="0"/>
              <a:pPr/>
              <a:t>12</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20100135"/>
      </p:ext>
    </p:extLst>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E81F6C-53EE-D643-8617-2F687892EECF}" type="slidenum">
              <a:rPr lang="en-US" smtClean="0"/>
              <a:pPr/>
              <a:t>13</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14155173"/>
      </p:ext>
    </p:extLst>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 going to deliver</a:t>
            </a:r>
            <a:endParaRPr lang="en-US" dirty="0"/>
          </a:p>
        </p:txBody>
      </p:sp>
      <p:sp>
        <p:nvSpPr>
          <p:cNvPr id="4" name="Slide Number Placeholder 3"/>
          <p:cNvSpPr>
            <a:spLocks noGrp="1"/>
          </p:cNvSpPr>
          <p:nvPr>
            <p:ph type="sldNum" sz="quarter" idx="10"/>
          </p:nvPr>
        </p:nvSpPr>
        <p:spPr/>
        <p:txBody>
          <a:bodyPr/>
          <a:lstStyle/>
          <a:p>
            <a:fld id="{2EE81F6C-53EE-D643-8617-2F687892EECF}" type="slidenum">
              <a:rPr lang="en-US" smtClean="0"/>
              <a:pPr/>
              <a:t>17</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008193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6F7DD8C-4A24-F74E-A64F-B8FAE6FB61CB}" type="datetimeFigureOut">
              <a:rPr lang="en-US" smtClean="0"/>
              <a:pPr/>
              <a:t>10/3/13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6A9EA1-D5B9-284E-9829-B0FDD226A521}"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F7DD8C-4A24-F74E-A64F-B8FAE6FB61CB}" type="datetimeFigureOut">
              <a:rPr lang="en-US" smtClean="0"/>
              <a:pPr/>
              <a:t>10/3/13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6A9EA1-D5B9-284E-9829-B0FDD226A521}"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F7DD8C-4A24-F74E-A64F-B8FAE6FB61CB}" type="datetimeFigureOut">
              <a:rPr lang="en-US" smtClean="0"/>
              <a:pPr/>
              <a:t>10/3/13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6A9EA1-D5B9-284E-9829-B0FDD226A521}"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F7DD8C-4A24-F74E-A64F-B8FAE6FB61CB}" type="datetimeFigureOut">
              <a:rPr lang="en-US" smtClean="0"/>
              <a:pPr/>
              <a:t>10/3/13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6A9EA1-D5B9-284E-9829-B0FDD226A521}"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6F7DD8C-4A24-F74E-A64F-B8FAE6FB61CB}" type="datetimeFigureOut">
              <a:rPr lang="en-US" smtClean="0"/>
              <a:pPr/>
              <a:t>10/3/13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6A9EA1-D5B9-284E-9829-B0FDD226A521}"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6F7DD8C-4A24-F74E-A64F-B8FAE6FB61CB}" type="datetimeFigureOut">
              <a:rPr lang="en-US" smtClean="0"/>
              <a:pPr/>
              <a:t>10/3/13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6A9EA1-D5B9-284E-9829-B0FDD226A521}"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6F7DD8C-4A24-F74E-A64F-B8FAE6FB61CB}" type="datetimeFigureOut">
              <a:rPr lang="en-US" smtClean="0"/>
              <a:pPr/>
              <a:t>10/3/13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6A9EA1-D5B9-284E-9829-B0FDD226A521}"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6F7DD8C-4A24-F74E-A64F-B8FAE6FB61CB}" type="datetimeFigureOut">
              <a:rPr lang="en-US" smtClean="0"/>
              <a:pPr/>
              <a:t>10/3/13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6A9EA1-D5B9-284E-9829-B0FDD226A521}"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F7DD8C-4A24-F74E-A64F-B8FAE6FB61CB}" type="datetimeFigureOut">
              <a:rPr lang="en-US" smtClean="0"/>
              <a:pPr/>
              <a:t>10/3/13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6A9EA1-D5B9-284E-9829-B0FDD226A521}"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F7DD8C-4A24-F74E-A64F-B8FAE6FB61CB}" type="datetimeFigureOut">
              <a:rPr lang="en-US" smtClean="0"/>
              <a:pPr/>
              <a:t>10/3/13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6A9EA1-D5B9-284E-9829-B0FDD226A521}"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F7DD8C-4A24-F74E-A64F-B8FAE6FB61CB}" type="datetimeFigureOut">
              <a:rPr lang="en-US" smtClean="0"/>
              <a:pPr/>
              <a:t>10/3/13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6A9EA1-D5B9-284E-9829-B0FDD226A521}"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F7DD8C-4A24-F74E-A64F-B8FAE6FB61CB}" type="datetimeFigureOut">
              <a:rPr lang="en-US" smtClean="0"/>
              <a:pPr/>
              <a:t>10/3/13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6A9EA1-D5B9-284E-9829-B0FDD226A521}"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5771123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6.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image" Target="../media/image11.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 Id="rId3" Type="http://schemas.openxmlformats.org/officeDocument/2006/relationships/image" Target="../media/image12.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 Id="rId3" Type="http://schemas.openxmlformats.org/officeDocument/2006/relationships/image" Target="../media/image13.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3.emf"/></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6"/>
          <p:cNvSpPr/>
          <p:nvPr/>
        </p:nvSpPr>
        <p:spPr>
          <a:xfrm>
            <a:off x="0" y="3799"/>
            <a:ext cx="9144000" cy="1939237"/>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3799"/>
            <a:ext cx="7772400" cy="1470025"/>
          </a:xfrm>
        </p:spPr>
        <p:txBody>
          <a:bodyPr>
            <a:normAutofit/>
          </a:bodyPr>
          <a:lstStyle/>
          <a:p>
            <a:r>
              <a:rPr lang="en-US" b="1" dirty="0">
                <a:solidFill>
                  <a:schemeClr val="bg1"/>
                </a:solidFill>
              </a:rPr>
              <a:t>HIPAA and Cloud </a:t>
            </a:r>
            <a:r>
              <a:rPr lang="en-US" b="1" dirty="0" smtClean="0">
                <a:solidFill>
                  <a:schemeClr val="bg1"/>
                </a:solidFill>
              </a:rPr>
              <a:t>Applications</a:t>
            </a:r>
            <a:endParaRPr lang="en-US" b="1" dirty="0">
              <a:solidFill>
                <a:schemeClr val="bg1"/>
              </a:solidFill>
            </a:endParaRPr>
          </a:p>
        </p:txBody>
      </p:sp>
      <p:sp>
        <p:nvSpPr>
          <p:cNvPr id="3" name="Subtitle 2"/>
          <p:cNvSpPr>
            <a:spLocks noGrp="1"/>
          </p:cNvSpPr>
          <p:nvPr>
            <p:ph type="subTitle" idx="1"/>
          </p:nvPr>
        </p:nvSpPr>
        <p:spPr>
          <a:xfrm>
            <a:off x="877057" y="1162895"/>
            <a:ext cx="7389886" cy="780141"/>
          </a:xfrm>
        </p:spPr>
        <p:txBody>
          <a:bodyPr/>
          <a:lstStyle/>
          <a:p>
            <a:r>
              <a:rPr lang="en-US" dirty="0" smtClean="0">
                <a:solidFill>
                  <a:srgbClr val="000000"/>
                </a:solidFill>
              </a:rPr>
              <a:t>The </a:t>
            </a:r>
            <a:r>
              <a:rPr lang="en-US" dirty="0">
                <a:solidFill>
                  <a:srgbClr val="000000"/>
                </a:solidFill>
              </a:rPr>
              <a:t>Basics of Handling PHI for Developers</a:t>
            </a:r>
          </a:p>
        </p:txBody>
      </p:sp>
      <p:sp>
        <p:nvSpPr>
          <p:cNvPr id="4" name="Content Placeholder 2"/>
          <p:cNvSpPr txBox="1">
            <a:spLocks/>
          </p:cNvSpPr>
          <p:nvPr/>
        </p:nvSpPr>
        <p:spPr>
          <a:xfrm>
            <a:off x="694902" y="2148021"/>
            <a:ext cx="7856433" cy="457385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b="1" dirty="0" smtClean="0"/>
              <a:t>“HIPAA is probably the most ironic acronym in healthcare. </a:t>
            </a:r>
            <a:r>
              <a:rPr lang="en-US" dirty="0" smtClean="0"/>
              <a:t>It stands for the Health Insurance Portability and Accountability Act. Although HIPAA has succeeded largely in making health information more “accountable,” </a:t>
            </a:r>
            <a:r>
              <a:rPr lang="en-US" b="1" dirty="0" smtClean="0"/>
              <a:t>it is usually the first excuse for not making it portable.”</a:t>
            </a:r>
          </a:p>
          <a:p>
            <a:pPr marL="0" indent="0" algn="r">
              <a:buFont typeface="Arial" pitchFamily="34" charset="0"/>
              <a:buNone/>
            </a:pPr>
            <a:endParaRPr lang="en-US" sz="2800" dirty="0" smtClean="0"/>
          </a:p>
          <a:p>
            <a:pPr marL="0" indent="0" algn="r">
              <a:buFont typeface="Arial" pitchFamily="34" charset="0"/>
              <a:buNone/>
            </a:pPr>
            <a:r>
              <a:rPr lang="en-US" sz="2800" dirty="0" smtClean="0"/>
              <a:t>Fred Trotter, </a:t>
            </a:r>
            <a:r>
              <a:rPr lang="en-US" sz="2800" i="1" dirty="0" smtClean="0"/>
              <a:t>Hacking Healthcare</a:t>
            </a:r>
            <a:endParaRPr lang="en-US" sz="2800" i="1" dirty="0"/>
          </a:p>
        </p:txBody>
      </p:sp>
      <p:sp>
        <p:nvSpPr>
          <p:cNvPr id="6" name="Left Brace 5"/>
          <p:cNvSpPr/>
          <p:nvPr/>
        </p:nvSpPr>
        <p:spPr>
          <a:xfrm>
            <a:off x="126344" y="2187826"/>
            <a:ext cx="559456" cy="4498053"/>
          </a:xfrm>
          <a:prstGeom prst="leftBrace">
            <a:avLst/>
          </a:prstGeom>
          <a:ln w="76200" cmpd="sng"/>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Left Brace 8"/>
          <p:cNvSpPr/>
          <p:nvPr/>
        </p:nvSpPr>
        <p:spPr>
          <a:xfrm rot="10800000">
            <a:off x="8584544" y="2187826"/>
            <a:ext cx="559456" cy="4498053"/>
          </a:xfrm>
          <a:prstGeom prst="leftBrace">
            <a:avLst/>
          </a:prstGeom>
          <a:ln w="76200" cmpd="sng"/>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063099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75170" y="2572450"/>
            <a:ext cx="8868829" cy="1143000"/>
          </a:xfrm>
        </p:spPr>
        <p:txBody>
          <a:bodyPr>
            <a:normAutofit/>
          </a:bodyPr>
          <a:lstStyle/>
          <a:p>
            <a:pPr algn="l"/>
            <a:r>
              <a:rPr lang="en-US" dirty="0" smtClean="0"/>
              <a:t>… in the cloud.</a:t>
            </a:r>
            <a:endParaRPr lang="en-US" dirty="0"/>
          </a:p>
        </p:txBody>
      </p:sp>
      <p:sp>
        <p:nvSpPr>
          <p:cNvPr id="3" name="Title 1"/>
          <p:cNvSpPr txBox="1">
            <a:spLocks/>
          </p:cNvSpPr>
          <p:nvPr/>
        </p:nvSpPr>
        <p:spPr>
          <a:xfrm>
            <a:off x="5027985" y="5178161"/>
            <a:ext cx="396537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dirty="0" smtClean="0"/>
              <a:t>Wait, WHAT?!?</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91119748"/>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p14:dur="100">
        <p:cut/>
      </p:transition>
    </mc:Choice>
    <mc:Fallback>
      <p:transition>
        <p:cu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Cloud </a:t>
            </a:r>
            <a:r>
              <a:rPr lang="en-US" dirty="0" smtClean="0"/>
              <a:t>App + </a:t>
            </a:r>
            <a:r>
              <a:rPr lang="en-US" dirty="0"/>
              <a:t>HIPAA == ???</a:t>
            </a:r>
            <a:r>
              <a:rPr lang="en-US" dirty="0" smtClean="0"/>
              <a:t>?</a:t>
            </a:r>
            <a:endParaRPr lang="en-US" dirty="0"/>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248224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Here</a:t>
            </a:r>
            <a:r>
              <a:rPr lang="fr-FR" dirty="0" smtClean="0"/>
              <a:t>’</a:t>
            </a:r>
            <a:r>
              <a:rPr lang="en-US" dirty="0" smtClean="0"/>
              <a:t>s what I found:</a:t>
            </a:r>
            <a:endParaRPr lang="en-US" dirty="0"/>
          </a:p>
        </p:txBody>
      </p:sp>
      <p:sp>
        <p:nvSpPr>
          <p:cNvPr id="3" name="Content Placeholder 2"/>
          <p:cNvSpPr>
            <a:spLocks noGrp="1"/>
          </p:cNvSpPr>
          <p:nvPr>
            <p:ph idx="1"/>
          </p:nvPr>
        </p:nvSpPr>
        <p:spPr>
          <a:xfrm>
            <a:off x="457200" y="1417638"/>
            <a:ext cx="8229600" cy="5156480"/>
          </a:xfrm>
        </p:spPr>
        <p:txBody>
          <a:bodyPr>
            <a:normAutofit/>
          </a:bodyPr>
          <a:lstStyle/>
          <a:p>
            <a:r>
              <a:rPr lang="en-US" dirty="0" smtClean="0"/>
              <a:t>We need to cut </a:t>
            </a:r>
            <a:r>
              <a:rPr lang="en-US" dirty="0"/>
              <a:t>costs while improving the level of </a:t>
            </a:r>
            <a:r>
              <a:rPr lang="en-US" dirty="0" smtClean="0"/>
              <a:t>service</a:t>
            </a:r>
          </a:p>
          <a:p>
            <a:r>
              <a:rPr lang="en-US" dirty="0"/>
              <a:t>C</a:t>
            </a:r>
            <a:r>
              <a:rPr lang="en-US" dirty="0" smtClean="0"/>
              <a:t>loud </a:t>
            </a:r>
            <a:r>
              <a:rPr lang="en-US" dirty="0"/>
              <a:t>technologies </a:t>
            </a:r>
            <a:r>
              <a:rPr lang="en-US" dirty="0" smtClean="0"/>
              <a:t>can help</a:t>
            </a:r>
          </a:p>
          <a:p>
            <a:r>
              <a:rPr lang="en-US" dirty="0"/>
              <a:t>T</a:t>
            </a:r>
            <a:r>
              <a:rPr lang="en-US" dirty="0" smtClean="0"/>
              <a:t>he </a:t>
            </a:r>
            <a:r>
              <a:rPr lang="en-US" dirty="0"/>
              <a:t>open source movement is making the healthcare </a:t>
            </a:r>
            <a:r>
              <a:rPr lang="en-US" dirty="0" smtClean="0"/>
              <a:t>industry’s </a:t>
            </a:r>
            <a:r>
              <a:rPr lang="en-US" dirty="0"/>
              <a:t>problems more accessible </a:t>
            </a:r>
            <a:r>
              <a:rPr lang="en-US" dirty="0" smtClean="0"/>
              <a:t>to developers </a:t>
            </a:r>
          </a:p>
          <a:p>
            <a:r>
              <a:rPr lang="en-US" dirty="0" smtClean="0"/>
              <a:t>Most </a:t>
            </a:r>
            <a:r>
              <a:rPr lang="en-US" dirty="0"/>
              <a:t>of the resources available for handling </a:t>
            </a:r>
            <a:r>
              <a:rPr lang="en-US" dirty="0" err="1" smtClean="0"/>
              <a:t>ePHI</a:t>
            </a:r>
            <a:r>
              <a:rPr lang="en-US" dirty="0" smtClean="0"/>
              <a:t> </a:t>
            </a:r>
            <a:r>
              <a:rPr lang="en-US" dirty="0"/>
              <a:t>are aimed at IT staff charged with securing healthcare data inside the </a:t>
            </a:r>
            <a:r>
              <a:rPr lang="en-US" dirty="0" smtClean="0"/>
              <a:t>firewall</a:t>
            </a:r>
          </a:p>
          <a:p>
            <a:pPr marL="0" indent="0">
              <a:buNone/>
            </a:pP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677820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US" dirty="0"/>
              <a:t>Adhering to HIPAA is difficult enough for healthcare practitioners, but it can be seemingly impossible for a passionate developer new to healthcare and hoping to make a difference. </a:t>
            </a:r>
            <a:br>
              <a:rPr lang="en-US" dirty="0"/>
            </a:b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963964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 should be covering today:</a:t>
            </a:r>
            <a:endParaRPr lang="en-US" dirty="0"/>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dirty="0"/>
              <a:t>What is HIPAA?</a:t>
            </a:r>
          </a:p>
          <a:p>
            <a:pPr marL="514350" indent="-514350">
              <a:buFont typeface="+mj-lt"/>
              <a:buAutoNum type="arabicPeriod"/>
            </a:pPr>
            <a:r>
              <a:rPr lang="en-US" dirty="0"/>
              <a:t>Does HIPAA cover me?</a:t>
            </a:r>
          </a:p>
          <a:p>
            <a:pPr marL="514350" indent="-514350">
              <a:buFont typeface="+mj-lt"/>
              <a:buAutoNum type="arabicPeriod"/>
            </a:pPr>
            <a:r>
              <a:rPr lang="en-US" dirty="0"/>
              <a:t>Responsibilities of covered </a:t>
            </a:r>
            <a:r>
              <a:rPr lang="en-US" dirty="0" smtClean="0"/>
              <a:t>entities</a:t>
            </a:r>
          </a:p>
          <a:p>
            <a:pPr marL="514350" indent="-514350">
              <a:buFont typeface="+mj-lt"/>
              <a:buAutoNum type="arabicPeriod"/>
            </a:pPr>
            <a:r>
              <a:rPr lang="en-US" dirty="0" smtClean="0"/>
              <a:t>Innovation and HIPAA</a:t>
            </a:r>
            <a:endParaRPr lang="en-US" dirty="0"/>
          </a:p>
          <a:p>
            <a:pPr marL="514350" indent="-514350">
              <a:buFont typeface="+mj-lt"/>
              <a:buAutoNum type="arabicPeriod"/>
            </a:pPr>
            <a:r>
              <a:rPr lang="en-US" dirty="0"/>
              <a:t>Framework for HIPAA compliance for cloud application developers</a:t>
            </a:r>
          </a:p>
          <a:p>
            <a:pPr marL="514350" indent="-514350">
              <a:buFont typeface="+mj-lt"/>
              <a:buAutoNum type="arabicPeriod"/>
            </a:pPr>
            <a:r>
              <a:rPr lang="en-US" dirty="0" smtClean="0"/>
              <a:t>Additional resources</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9845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US" dirty="0" smtClean="0"/>
              <a:t>Between the questions brought on by HIPAA Final Rule, </a:t>
            </a:r>
            <a:br>
              <a:rPr lang="en-US" dirty="0" smtClean="0"/>
            </a:br>
            <a:r>
              <a:rPr lang="en-US" dirty="0" smtClean="0"/>
              <a:t>and what I’ve learned here at </a:t>
            </a:r>
            <a:r>
              <a:rPr lang="en-US" dirty="0" err="1" smtClean="0"/>
              <a:t>StrataRx</a:t>
            </a:r>
            <a:r>
              <a:rPr lang="en-US" dirty="0" smtClean="0"/>
              <a:t>, I have a new agenda</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077010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What we are going to cover instead:</a:t>
            </a:r>
            <a:endParaRPr lang="en-US" dirty="0"/>
          </a:p>
        </p:txBody>
      </p:sp>
      <p:sp>
        <p:nvSpPr>
          <p:cNvPr id="5" name="Subtitle 4"/>
          <p:cNvSpPr>
            <a:spLocks noGrp="1"/>
          </p:cNvSpPr>
          <p:nvPr>
            <p:ph type="subTitle" idx="1"/>
          </p:nvPr>
        </p:nvSpPr>
        <p:spPr>
          <a:xfrm>
            <a:off x="1371600" y="3886199"/>
            <a:ext cx="6400800" cy="2553447"/>
          </a:xfrm>
        </p:spPr>
        <p:txBody>
          <a:bodyPr>
            <a:normAutofit/>
          </a:bodyPr>
          <a:lstStyle/>
          <a:p>
            <a:r>
              <a:rPr lang="en-US" dirty="0" smtClean="0">
                <a:solidFill>
                  <a:srgbClr val="FFFF00"/>
                </a:solidFill>
              </a:rPr>
              <a:t>Why enabling cloud development in healthcare enables innovation</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125203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9815"/>
            <a:ext cx="8229600" cy="1143000"/>
          </a:xfrm>
        </p:spPr>
        <p:txBody>
          <a:bodyPr/>
          <a:lstStyle/>
          <a:p>
            <a:r>
              <a:rPr lang="en-US" dirty="0" smtClean="0"/>
              <a:t>HIPAA in the Cloud in 1 slide</a:t>
            </a:r>
            <a:endParaRPr lang="en-US" dirty="0"/>
          </a:p>
        </p:txBody>
      </p:sp>
      <p:sp>
        <p:nvSpPr>
          <p:cNvPr id="3" name="Content Placeholder 2"/>
          <p:cNvSpPr>
            <a:spLocks noGrp="1"/>
          </p:cNvSpPr>
          <p:nvPr>
            <p:ph idx="1"/>
          </p:nvPr>
        </p:nvSpPr>
        <p:spPr>
          <a:xfrm>
            <a:off x="457200" y="1510554"/>
            <a:ext cx="8229600" cy="5257800"/>
          </a:xfrm>
        </p:spPr>
        <p:txBody>
          <a:bodyPr>
            <a:normAutofit lnSpcReduction="10000"/>
          </a:bodyPr>
          <a:lstStyle/>
          <a:p>
            <a:r>
              <a:rPr lang="en-US" dirty="0" smtClean="0"/>
              <a:t>All entities (all the way down the stack) who have the </a:t>
            </a:r>
            <a:r>
              <a:rPr lang="en-US" b="1" i="1" dirty="0" smtClean="0">
                <a:solidFill>
                  <a:srgbClr val="FFFF00"/>
                </a:solidFill>
              </a:rPr>
              <a:t>ability</a:t>
            </a:r>
            <a:r>
              <a:rPr lang="en-US" dirty="0" smtClean="0">
                <a:solidFill>
                  <a:srgbClr val="FFFF00"/>
                </a:solidFill>
              </a:rPr>
              <a:t> </a:t>
            </a:r>
            <a:r>
              <a:rPr lang="en-US" dirty="0" smtClean="0"/>
              <a:t>to come into contact with PHI are either a CE or BA</a:t>
            </a:r>
          </a:p>
          <a:p>
            <a:r>
              <a:rPr lang="en-US" dirty="0" smtClean="0"/>
              <a:t>In order to utilize services from partners who won’t sign a BA, you have three options for the PHI that passes through their hands:</a:t>
            </a:r>
          </a:p>
          <a:p>
            <a:pPr lvl="1"/>
            <a:r>
              <a:rPr lang="en-US" dirty="0"/>
              <a:t>Purge the data</a:t>
            </a:r>
          </a:p>
          <a:p>
            <a:pPr lvl="1"/>
            <a:r>
              <a:rPr lang="en-US" dirty="0"/>
              <a:t>De-identify the data</a:t>
            </a:r>
          </a:p>
          <a:p>
            <a:pPr lvl="1"/>
            <a:r>
              <a:rPr lang="en-US" dirty="0" smtClean="0"/>
              <a:t>Encrypt the data before passing it</a:t>
            </a:r>
          </a:p>
          <a:p>
            <a:r>
              <a:rPr lang="en-US" dirty="0" smtClean="0"/>
              <a:t>This information is all still a question, rather than a fact</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575467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37705" y="274638"/>
            <a:ext cx="3779161" cy="1143000"/>
          </a:xfrm>
        </p:spPr>
        <p:txBody>
          <a:bodyPr>
            <a:normAutofit fontScale="90000"/>
          </a:bodyPr>
          <a:lstStyle/>
          <a:p>
            <a:r>
              <a:rPr lang="en-US" dirty="0" smtClean="0"/>
              <a:t>De-identification Book</a:t>
            </a:r>
            <a:endParaRPr lang="en-US" dirty="0"/>
          </a:p>
        </p:txBody>
      </p:sp>
      <p:sp>
        <p:nvSpPr>
          <p:cNvPr id="3" name="Content Placeholder 2"/>
          <p:cNvSpPr>
            <a:spLocks noGrp="1"/>
          </p:cNvSpPr>
          <p:nvPr>
            <p:ph idx="1"/>
          </p:nvPr>
        </p:nvSpPr>
        <p:spPr>
          <a:xfrm>
            <a:off x="0" y="1664626"/>
            <a:ext cx="3916866" cy="5193374"/>
          </a:xfrm>
        </p:spPr>
        <p:txBody>
          <a:bodyPr>
            <a:normAutofit fontScale="85000" lnSpcReduction="10000"/>
          </a:bodyPr>
          <a:lstStyle/>
          <a:p>
            <a:r>
              <a:rPr lang="en-US" dirty="0"/>
              <a:t>PHI is either identifiable or easily </a:t>
            </a:r>
            <a:r>
              <a:rPr lang="en-US" dirty="0" err="1"/>
              <a:t>reidentifiable</a:t>
            </a:r>
            <a:endParaRPr lang="en-US" dirty="0"/>
          </a:p>
          <a:p>
            <a:r>
              <a:rPr lang="en-US" dirty="0" smtClean="0"/>
              <a:t>You </a:t>
            </a:r>
            <a:r>
              <a:rPr lang="en-US" dirty="0"/>
              <a:t>should assume that you have not done so successfully until you are absolutely certain that you have</a:t>
            </a:r>
          </a:p>
          <a:p>
            <a:r>
              <a:rPr lang="en-US" dirty="0"/>
              <a:t>If you are guessing about whether you have truly </a:t>
            </a:r>
            <a:r>
              <a:rPr lang="en-US" dirty="0" err="1"/>
              <a:t>deidentified</a:t>
            </a:r>
            <a:r>
              <a:rPr lang="en-US" dirty="0"/>
              <a:t> a set of patient data, you are playing a very dangerous game</a:t>
            </a:r>
          </a:p>
          <a:p>
            <a:endParaRPr lang="en-US" dirty="0"/>
          </a:p>
        </p:txBody>
      </p:sp>
      <p:pic>
        <p:nvPicPr>
          <p:cNvPr id="5" name="Picture 4"/>
          <p:cNvPicPr>
            <a:picLocks noChangeAspect="1"/>
          </p:cNvPicPr>
          <p:nvPr/>
        </p:nvPicPr>
        <p:blipFill>
          <a:blip r:embed="rId3"/>
          <a:stretch>
            <a:fillRect/>
          </a:stretch>
        </p:blipFill>
        <p:spPr>
          <a:xfrm>
            <a:off x="3916866" y="0"/>
            <a:ext cx="5227134" cy="685800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416035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Why are we here today?</a:t>
            </a:r>
            <a:endParaRPr lang="en-US" dirty="0"/>
          </a:p>
        </p:txBody>
      </p:sp>
      <p:sp>
        <p:nvSpPr>
          <p:cNvPr id="4" name="Subtitle 3"/>
          <p:cNvSpPr>
            <a:spLocks noGrp="1"/>
          </p:cNvSpPr>
          <p:nvPr>
            <p:ph type="subTitle" idx="1"/>
          </p:nvPr>
        </p:nvSpPr>
        <p:spPr/>
        <p:txBody>
          <a:bodyPr/>
          <a:lstStyle/>
          <a:p>
            <a:r>
              <a:rPr lang="en-US" dirty="0"/>
              <a:t>To build “Good software that can sustain frequent nimble changes to improve the quality of care”</a:t>
            </a:r>
          </a:p>
          <a:p>
            <a:endParaRPr lang="en-US" dirty="0"/>
          </a:p>
        </p:txBody>
      </p:sp>
      <p:sp>
        <p:nvSpPr>
          <p:cNvPr id="5" name="TextBox 4"/>
          <p:cNvSpPr txBox="1"/>
          <p:nvPr/>
        </p:nvSpPr>
        <p:spPr>
          <a:xfrm>
            <a:off x="6945671" y="6505191"/>
            <a:ext cx="2159566" cy="461665"/>
          </a:xfrm>
          <a:prstGeom prst="rect">
            <a:avLst/>
          </a:prstGeom>
          <a:noFill/>
        </p:spPr>
        <p:txBody>
          <a:bodyPr wrap="none" rtlCol="0">
            <a:spAutoFit/>
          </a:bodyPr>
          <a:lstStyle/>
          <a:p>
            <a:r>
              <a:rPr lang="en-US" sz="1200" dirty="0">
                <a:solidFill>
                  <a:srgbClr val="FFFFFF"/>
                </a:solidFill>
              </a:rPr>
              <a:t>Text Credit: Hacking Healthcare</a:t>
            </a:r>
          </a:p>
          <a:p>
            <a:endParaRPr lang="en-US" sz="12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412104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Disclaimer	</a:t>
            </a:r>
            <a:endParaRPr lang="en-US" dirty="0"/>
          </a:p>
        </p:txBody>
      </p:sp>
      <p:sp>
        <p:nvSpPr>
          <p:cNvPr id="3" name="Content Placeholder 2"/>
          <p:cNvSpPr>
            <a:spLocks noGrp="1"/>
          </p:cNvSpPr>
          <p:nvPr>
            <p:ph idx="1"/>
          </p:nvPr>
        </p:nvSpPr>
        <p:spPr>
          <a:xfrm>
            <a:off x="181429" y="1838476"/>
            <a:ext cx="8865809" cy="5019524"/>
          </a:xfrm>
        </p:spPr>
        <p:txBody>
          <a:bodyPr>
            <a:normAutofit fontScale="92500" lnSpcReduction="20000"/>
          </a:bodyPr>
          <a:lstStyle/>
          <a:p>
            <a:pPr marL="0" indent="0" algn="ctr">
              <a:buNone/>
            </a:pPr>
            <a:r>
              <a:rPr lang="en-US" dirty="0" smtClean="0"/>
              <a:t>This presentation was inspired by the fact that there are few resources available for cloud developers who want to build a healthcare app that falls under HIPAA.</a:t>
            </a:r>
          </a:p>
          <a:p>
            <a:pPr marL="0" indent="0" algn="ctr">
              <a:buNone/>
            </a:pPr>
            <a:endParaRPr lang="en-US" dirty="0" smtClean="0"/>
          </a:p>
          <a:p>
            <a:pPr marL="0" indent="0" algn="ctr">
              <a:buNone/>
            </a:pPr>
            <a:r>
              <a:rPr lang="en-US" dirty="0" smtClean="0"/>
              <a:t>Which means that I had few resources when putting this presentation together.</a:t>
            </a:r>
          </a:p>
          <a:p>
            <a:pPr marL="0" indent="0" algn="ctr">
              <a:buNone/>
            </a:pPr>
            <a:endParaRPr lang="en-US" dirty="0"/>
          </a:p>
          <a:p>
            <a:pPr marL="0" indent="0" algn="ctr">
              <a:buNone/>
            </a:pPr>
            <a:r>
              <a:rPr lang="en-US" dirty="0" smtClean="0"/>
              <a:t>Please speak up if I am missing something… the primary goal of this talk is to encourage conversation.</a:t>
            </a:r>
          </a:p>
          <a:p>
            <a:pPr marL="0" indent="0" algn="ctr">
              <a:buNone/>
            </a:pPr>
            <a:endParaRPr lang="en-US" dirty="0"/>
          </a:p>
          <a:p>
            <a:pPr marL="0" indent="0" algn="ctr">
              <a:buNone/>
            </a:pPr>
            <a:r>
              <a:rPr lang="en-US" dirty="0" smtClean="0">
                <a:solidFill>
                  <a:srgbClr val="FFFF00"/>
                </a:solidFill>
              </a:rPr>
              <a:t>This is NOT legal advice</a:t>
            </a:r>
          </a:p>
        </p:txBody>
      </p:sp>
      <p:pic>
        <p:nvPicPr>
          <p:cNvPr id="4" name="Picture 3"/>
          <p:cNvPicPr>
            <a:picLocks noChangeAspect="1"/>
          </p:cNvPicPr>
          <p:nvPr/>
        </p:nvPicPr>
        <p:blipFill>
          <a:blip r:embed="rId3"/>
          <a:stretch>
            <a:fillRect/>
          </a:stretch>
        </p:blipFill>
        <p:spPr>
          <a:xfrm>
            <a:off x="1103691" y="41276"/>
            <a:ext cx="1791773" cy="1642458"/>
          </a:xfrm>
          <a:prstGeom prst="rect">
            <a:avLst/>
          </a:prstGeom>
        </p:spPr>
      </p:pic>
      <p:pic>
        <p:nvPicPr>
          <p:cNvPr id="5" name="Picture 4"/>
          <p:cNvPicPr>
            <a:picLocks noChangeAspect="1"/>
          </p:cNvPicPr>
          <p:nvPr/>
        </p:nvPicPr>
        <p:blipFill>
          <a:blip r:embed="rId3"/>
          <a:stretch>
            <a:fillRect/>
          </a:stretch>
        </p:blipFill>
        <p:spPr>
          <a:xfrm>
            <a:off x="6106281" y="41276"/>
            <a:ext cx="1791773" cy="1642458"/>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286821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728147" y="1316225"/>
            <a:ext cx="7690140" cy="5578059"/>
          </a:xfrm>
          <a:prstGeom prst="rect">
            <a:avLst/>
          </a:prstGeom>
        </p:spPr>
      </p:pic>
      <p:sp>
        <p:nvSpPr>
          <p:cNvPr id="2" name="Title 1"/>
          <p:cNvSpPr>
            <a:spLocks noGrp="1"/>
          </p:cNvSpPr>
          <p:nvPr>
            <p:ph type="title"/>
          </p:nvPr>
        </p:nvSpPr>
        <p:spPr>
          <a:xfrm>
            <a:off x="441899" y="-309527"/>
            <a:ext cx="8229600" cy="1143000"/>
          </a:xfrm>
        </p:spPr>
        <p:txBody>
          <a:bodyPr/>
          <a:lstStyle/>
          <a:p>
            <a:r>
              <a:rPr lang="en-US" dirty="0" smtClean="0">
                <a:solidFill>
                  <a:schemeClr val="bg1"/>
                </a:solidFill>
              </a:rPr>
              <a:t>Is this “Improved Quality of Care?”</a:t>
            </a:r>
            <a:endParaRPr lang="en-US" dirty="0">
              <a:solidFill>
                <a:schemeClr val="bg1"/>
              </a:solidFill>
            </a:endParaRPr>
          </a:p>
        </p:txBody>
      </p:sp>
      <p:sp>
        <p:nvSpPr>
          <p:cNvPr id="3" name="Content Placeholder 2"/>
          <p:cNvSpPr>
            <a:spLocks noGrp="1"/>
          </p:cNvSpPr>
          <p:nvPr>
            <p:ph idx="1"/>
          </p:nvPr>
        </p:nvSpPr>
        <p:spPr>
          <a:xfrm>
            <a:off x="96762" y="639970"/>
            <a:ext cx="8983149" cy="726795"/>
          </a:xfrm>
        </p:spPr>
        <p:txBody>
          <a:bodyPr>
            <a:normAutofit/>
          </a:bodyPr>
          <a:lstStyle/>
          <a:p>
            <a:pPr marL="0" indent="0" algn="ctr">
              <a:buNone/>
            </a:pPr>
            <a:r>
              <a:rPr lang="en-US" dirty="0" smtClean="0">
                <a:solidFill>
                  <a:schemeClr val="bg1"/>
                </a:solidFill>
              </a:rPr>
              <a:t>Maybe just improved Quality of Life for Physicians?</a:t>
            </a:r>
            <a:endParaRPr lang="en-US" dirty="0">
              <a:solidFill>
                <a:schemeClr val="bg1"/>
              </a:solidFill>
            </a:endParaRPr>
          </a:p>
          <a:p>
            <a:pPr marL="0" indent="0" algn="ctr">
              <a:buNone/>
            </a:pPr>
            <a:endParaRPr lang="en-US" dirty="0">
              <a:solidFill>
                <a:schemeClr val="bg1"/>
              </a:solidFill>
            </a:endParaRPr>
          </a:p>
        </p:txBody>
      </p:sp>
      <p:sp>
        <p:nvSpPr>
          <p:cNvPr id="6" name="TextBox 5"/>
          <p:cNvSpPr txBox="1"/>
          <p:nvPr/>
        </p:nvSpPr>
        <p:spPr>
          <a:xfrm rot="16200000">
            <a:off x="6730935" y="4455064"/>
            <a:ext cx="4420952" cy="276999"/>
          </a:xfrm>
          <a:prstGeom prst="rect">
            <a:avLst/>
          </a:prstGeom>
          <a:noFill/>
        </p:spPr>
        <p:txBody>
          <a:bodyPr wrap="none" rtlCol="0">
            <a:spAutoFit/>
          </a:bodyPr>
          <a:lstStyle/>
          <a:p>
            <a:r>
              <a:rPr lang="en-US" sz="1200" dirty="0" smtClean="0">
                <a:solidFill>
                  <a:schemeClr val="bg1"/>
                </a:solidFill>
              </a:rPr>
              <a:t>Image Credit: Practice Fusion Blog     Text Credit: Hacking Healthcare</a:t>
            </a:r>
            <a:endParaRPr lang="en-US" sz="1200" dirty="0">
              <a:solidFill>
                <a:schemeClr val="bg1"/>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757292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Good Software vs. Good Data</a:t>
            </a:r>
            <a:endParaRPr lang="en-US" dirty="0"/>
          </a:p>
        </p:txBody>
      </p:sp>
      <p:sp>
        <p:nvSpPr>
          <p:cNvPr id="5" name="Subtitle 4"/>
          <p:cNvSpPr>
            <a:spLocks noGrp="1"/>
          </p:cNvSpPr>
          <p:nvPr>
            <p:ph type="subTitle" idx="1"/>
          </p:nvPr>
        </p:nvSpPr>
        <p:spPr/>
        <p:txBody>
          <a:bodyPr/>
          <a:lstStyle/>
          <a:p>
            <a:r>
              <a:rPr lang="en-US" dirty="0" smtClean="0"/>
              <a:t>Assuming that data comes from software:</a:t>
            </a:r>
          </a:p>
          <a:p>
            <a:r>
              <a:rPr lang="en-US" dirty="0" smtClean="0"/>
              <a:t>Good Software == Good Data</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18206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But what is our reality?</a:t>
            </a:r>
            <a:endParaRPr lang="en-US" dirty="0"/>
          </a:p>
        </p:txBody>
      </p:sp>
      <p:sp>
        <p:nvSpPr>
          <p:cNvPr id="5" name="Subtitle 4"/>
          <p:cNvSpPr>
            <a:spLocks noGrp="1"/>
          </p:cNvSpPr>
          <p:nvPr>
            <p:ph type="subTitle" idx="1"/>
          </p:nvPr>
        </p:nvSpPr>
        <p:spPr/>
        <p:txBody>
          <a:bodyPr/>
          <a:lstStyle/>
          <a:p>
            <a:r>
              <a:rPr lang="en-US" dirty="0" smtClean="0"/>
              <a:t>We are a long ways from good software…</a:t>
            </a:r>
          </a:p>
          <a:p>
            <a:r>
              <a:rPr lang="en-US" dirty="0" smtClean="0"/>
              <a:t>And even further from good data</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233049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641814"/>
            <a:ext cx="8229600" cy="3626734"/>
          </a:xfrm>
        </p:spPr>
        <p:txBody>
          <a:bodyPr>
            <a:normAutofit/>
          </a:bodyPr>
          <a:lstStyle/>
          <a:p>
            <a:r>
              <a:rPr lang="en-US" dirty="0" smtClean="0"/>
              <a:t>49% of U.S. Patients will be on Epic’s records when all the company’s contracted customers have their systems operating</a:t>
            </a:r>
            <a:endParaRPr lang="en-US" dirty="0"/>
          </a:p>
        </p:txBody>
      </p:sp>
      <p:sp>
        <p:nvSpPr>
          <p:cNvPr id="5" name="TextBox 4"/>
          <p:cNvSpPr txBox="1"/>
          <p:nvPr/>
        </p:nvSpPr>
        <p:spPr>
          <a:xfrm>
            <a:off x="6951854" y="6473296"/>
            <a:ext cx="2100755" cy="276999"/>
          </a:xfrm>
          <a:prstGeom prst="rect">
            <a:avLst/>
          </a:prstGeom>
          <a:noFill/>
        </p:spPr>
        <p:txBody>
          <a:bodyPr wrap="none" rtlCol="0">
            <a:spAutoFit/>
          </a:bodyPr>
          <a:lstStyle/>
          <a:p>
            <a:r>
              <a:rPr lang="en-US" sz="1200" dirty="0" smtClean="0"/>
              <a:t>Text Credit: </a:t>
            </a:r>
            <a:r>
              <a:rPr lang="en-US" sz="1200" dirty="0" err="1" smtClean="0"/>
              <a:t>host.madison.com</a:t>
            </a:r>
            <a:endParaRPr lang="en-US" sz="12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162153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Why should we store our healthcare data in the cloud?</a:t>
            </a:r>
            <a:endParaRPr lang="en-US" dirty="0"/>
          </a:p>
        </p:txBody>
      </p:sp>
      <p:sp>
        <p:nvSpPr>
          <p:cNvPr id="4" name="Content Placeholder 3"/>
          <p:cNvSpPr>
            <a:spLocks noGrp="1"/>
          </p:cNvSpPr>
          <p:nvPr>
            <p:ph idx="1"/>
          </p:nvPr>
        </p:nvSpPr>
        <p:spPr/>
        <p:txBody>
          <a:bodyPr/>
          <a:lstStyle/>
          <a:p>
            <a:r>
              <a:rPr lang="en-US" dirty="0" smtClean="0"/>
              <a:t>More secure</a:t>
            </a:r>
          </a:p>
          <a:p>
            <a:r>
              <a:rPr lang="en-US" dirty="0" smtClean="0"/>
              <a:t>Encourages interoperability by nature</a:t>
            </a:r>
          </a:p>
          <a:p>
            <a:r>
              <a:rPr lang="en-US" b="1" dirty="0" smtClean="0">
                <a:solidFill>
                  <a:srgbClr val="FFFF00"/>
                </a:solidFill>
              </a:rPr>
              <a:t>Innovators/developers want to build here</a:t>
            </a:r>
          </a:p>
          <a:p>
            <a:r>
              <a:rPr lang="en-US" dirty="0" smtClean="0"/>
              <a:t>Availability</a:t>
            </a:r>
          </a:p>
          <a:p>
            <a:r>
              <a:rPr lang="en-US" dirty="0" smtClean="0"/>
              <a:t>Flexibility </a:t>
            </a:r>
          </a:p>
          <a:p>
            <a:r>
              <a:rPr lang="en-US" dirty="0" smtClean="0"/>
              <a:t>Mobility</a:t>
            </a:r>
          </a:p>
          <a:p>
            <a:r>
              <a:rPr lang="en-US" dirty="0" smtClean="0"/>
              <a:t>Scalability</a:t>
            </a:r>
          </a:p>
          <a:p>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0577498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Security</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000982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Is On-Premise really more secure?</a:t>
            </a:r>
            <a:endParaRPr lang="en-US" dirty="0">
              <a:solidFill>
                <a:schemeClr val="bg1"/>
              </a:solidFill>
            </a:endParaRPr>
          </a:p>
        </p:txBody>
      </p:sp>
      <p:pic>
        <p:nvPicPr>
          <p:cNvPr id="10" name="Picture 9"/>
          <p:cNvPicPr>
            <a:picLocks noChangeAspect="1"/>
          </p:cNvPicPr>
          <p:nvPr/>
        </p:nvPicPr>
        <p:blipFill>
          <a:blip r:embed="rId3"/>
          <a:stretch>
            <a:fillRect/>
          </a:stretch>
        </p:blipFill>
        <p:spPr>
          <a:xfrm>
            <a:off x="-973509" y="1509872"/>
            <a:ext cx="11315656" cy="3828748"/>
          </a:xfrm>
          <a:prstGeom prst="rect">
            <a:avLst/>
          </a:prstGeom>
        </p:spPr>
      </p:pic>
      <p:sp>
        <p:nvSpPr>
          <p:cNvPr id="14" name="TextBox 13"/>
          <p:cNvSpPr txBox="1"/>
          <p:nvPr/>
        </p:nvSpPr>
        <p:spPr>
          <a:xfrm>
            <a:off x="4426843" y="6440287"/>
            <a:ext cx="4728778" cy="338554"/>
          </a:xfrm>
          <a:prstGeom prst="rect">
            <a:avLst/>
          </a:prstGeom>
          <a:noFill/>
        </p:spPr>
        <p:txBody>
          <a:bodyPr wrap="none" rtlCol="0">
            <a:spAutoFit/>
          </a:bodyPr>
          <a:lstStyle/>
          <a:p>
            <a:r>
              <a:rPr lang="en-US" sz="1600" i="1" dirty="0" smtClean="0">
                <a:solidFill>
                  <a:schemeClr val="bg1">
                    <a:lumMod val="50000"/>
                    <a:lumOff val="50000"/>
                  </a:schemeClr>
                </a:solidFill>
              </a:rPr>
              <a:t>… and why did they put “hack” at the top of the list???</a:t>
            </a:r>
            <a:endParaRPr lang="en-US" sz="1600" i="1" dirty="0">
              <a:solidFill>
                <a:schemeClr val="bg1">
                  <a:lumMod val="50000"/>
                  <a:lumOff val="50000"/>
                </a:scheme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3282260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FF00"/>
                </a:solidFill>
              </a:rPr>
              <a:t>It looks like storing data On-Premise is a huge security risk</a:t>
            </a:r>
            <a:endParaRPr lang="en-US" dirty="0">
              <a:solidFill>
                <a:srgbClr val="FFFF00"/>
              </a:solidFill>
            </a:endParaRPr>
          </a:p>
        </p:txBody>
      </p:sp>
      <p:sp>
        <p:nvSpPr>
          <p:cNvPr id="3" name="Content Placeholder 2"/>
          <p:cNvSpPr>
            <a:spLocks noGrp="1"/>
          </p:cNvSpPr>
          <p:nvPr>
            <p:ph idx="1"/>
          </p:nvPr>
        </p:nvSpPr>
        <p:spPr>
          <a:xfrm>
            <a:off x="326571" y="1600200"/>
            <a:ext cx="8696477" cy="4955419"/>
          </a:xfrm>
        </p:spPr>
        <p:txBody>
          <a:bodyPr>
            <a:normAutofit/>
          </a:bodyPr>
          <a:lstStyle/>
          <a:p>
            <a:r>
              <a:rPr lang="en-US" dirty="0" smtClean="0"/>
              <a:t>If we can eliminate the physical security vector by entrusting our disks to secure, certified hosts</a:t>
            </a:r>
          </a:p>
          <a:p>
            <a:r>
              <a:rPr lang="en-US" dirty="0" smtClean="0"/>
              <a:t>And if we can eliminate loss by eliminating the need to store data locally</a:t>
            </a:r>
          </a:p>
          <a:p>
            <a:r>
              <a:rPr lang="en-US" dirty="0" smtClean="0"/>
              <a:t>Also, loss will be further reduced by eliminating most needs to export data</a:t>
            </a:r>
          </a:p>
          <a:p>
            <a:r>
              <a:rPr lang="en-US" b="1" dirty="0" smtClean="0">
                <a:solidFill>
                  <a:srgbClr val="FFFF00"/>
                </a:solidFill>
              </a:rPr>
              <a:t>Does that really mean we can reduce breached record count by 84%? </a:t>
            </a:r>
          </a:p>
          <a:p>
            <a:pPr marL="0" indent="0">
              <a:buNone/>
            </a:pPr>
            <a:r>
              <a:rPr lang="en-US" b="1" dirty="0">
                <a:solidFill>
                  <a:srgbClr val="FFFF00"/>
                </a:solidFill>
              </a:rPr>
              <a:t>	</a:t>
            </a:r>
            <a:r>
              <a:rPr lang="en-US" dirty="0" smtClean="0"/>
              <a:t>(loss + theft + improper disposal)</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2621833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33048" y="3737428"/>
            <a:ext cx="8926285" cy="3120571"/>
          </a:xfrm>
        </p:spPr>
        <p:txBody>
          <a:bodyPr>
            <a:normAutofit fontScale="92500" lnSpcReduction="10000"/>
          </a:bodyPr>
          <a:lstStyle/>
          <a:p>
            <a:pPr marL="0" indent="0">
              <a:buNone/>
            </a:pPr>
            <a:r>
              <a:rPr lang="en-US" dirty="0"/>
              <a:t>According to the university's statement, the intent of the resident physicians at the division of plastic and reconstructive surgery who used the services was “to maintain a spreadsheet of patients” </a:t>
            </a:r>
            <a:r>
              <a:rPr lang="en-US" dirty="0" smtClean="0"/>
              <a:t>to:</a:t>
            </a:r>
          </a:p>
          <a:p>
            <a:pPr marL="0" indent="0">
              <a:buNone/>
            </a:pPr>
            <a:r>
              <a:rPr lang="en-US" b="1" dirty="0" smtClean="0">
                <a:solidFill>
                  <a:srgbClr val="FFFF00"/>
                </a:solidFill>
              </a:rPr>
              <a:t>“</a:t>
            </a:r>
            <a:r>
              <a:rPr lang="en-US" b="1" dirty="0">
                <a:solidFill>
                  <a:srgbClr val="FFFF00"/>
                </a:solidFill>
              </a:rPr>
              <a:t>provide each other up-to-date information about who was admitted to the hospital under the care of their division.”</a:t>
            </a:r>
          </a:p>
        </p:txBody>
      </p:sp>
      <p:pic>
        <p:nvPicPr>
          <p:cNvPr id="4" name="Picture 3"/>
          <p:cNvPicPr>
            <a:picLocks noChangeAspect="1"/>
          </p:cNvPicPr>
          <p:nvPr/>
        </p:nvPicPr>
        <p:blipFill>
          <a:blip r:embed="rId3"/>
          <a:stretch>
            <a:fillRect/>
          </a:stretch>
        </p:blipFill>
        <p:spPr>
          <a:xfrm>
            <a:off x="-26137" y="0"/>
            <a:ext cx="9196742" cy="3737428"/>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0930175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779670"/>
            <a:ext cx="7772400" cy="1470025"/>
          </a:xfrm>
        </p:spPr>
        <p:txBody>
          <a:bodyPr>
            <a:normAutofit fontScale="90000"/>
          </a:bodyPr>
          <a:lstStyle/>
          <a:p>
            <a:r>
              <a:rPr lang="en-US" dirty="0" smtClean="0"/>
              <a:t>What is so wrong with our On-Premise software (Epic in this </a:t>
            </a:r>
            <a:r>
              <a:rPr lang="en-US" dirty="0"/>
              <a:t>case) </a:t>
            </a:r>
            <a:r>
              <a:rPr lang="en-US" dirty="0" smtClean="0"/>
              <a:t>that providers don’t have up</a:t>
            </a:r>
            <a:r>
              <a:rPr lang="en-US" dirty="0"/>
              <a:t>-to-date information about who was admitted to the hospital under the care of their </a:t>
            </a:r>
            <a:r>
              <a:rPr lang="en-US" dirty="0" smtClean="0"/>
              <a:t>division? </a:t>
            </a:r>
            <a:endParaRPr lang="en-US" dirty="0"/>
          </a:p>
        </p:txBody>
      </p:sp>
      <p:sp>
        <p:nvSpPr>
          <p:cNvPr id="6" name="Subtitle 5"/>
          <p:cNvSpPr>
            <a:spLocks noGrp="1"/>
          </p:cNvSpPr>
          <p:nvPr>
            <p:ph type="subTitle" idx="1"/>
          </p:nvPr>
        </p:nvSpPr>
        <p:spPr>
          <a:xfrm>
            <a:off x="1371600" y="4762500"/>
            <a:ext cx="6400800" cy="1752600"/>
          </a:xfrm>
        </p:spPr>
        <p:txBody>
          <a:bodyPr>
            <a:normAutofit fontScale="92500"/>
          </a:bodyPr>
          <a:lstStyle/>
          <a:p>
            <a:r>
              <a:rPr lang="en-US" dirty="0" smtClean="0">
                <a:solidFill>
                  <a:srgbClr val="FFFF00"/>
                </a:solidFill>
              </a:rPr>
              <a:t>Yes, we may need cloud software to solve this problem. </a:t>
            </a:r>
          </a:p>
          <a:p>
            <a:r>
              <a:rPr lang="en-US" dirty="0" smtClean="0">
                <a:solidFill>
                  <a:srgbClr val="FFFF00"/>
                </a:solidFill>
              </a:rPr>
              <a:t>At least the residents seems to think so.</a:t>
            </a:r>
            <a:endParaRPr lang="en-US" dirty="0">
              <a:solidFill>
                <a:srgbClr val="FFFF00"/>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858721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little about you…</a:t>
            </a:r>
            <a:endParaRPr lang="en-US" dirty="0"/>
          </a:p>
        </p:txBody>
      </p:sp>
      <p:sp>
        <p:nvSpPr>
          <p:cNvPr id="3" name="Content Placeholder 2"/>
          <p:cNvSpPr>
            <a:spLocks noGrp="1"/>
          </p:cNvSpPr>
          <p:nvPr>
            <p:ph idx="1"/>
          </p:nvPr>
        </p:nvSpPr>
        <p:spPr/>
        <p:txBody>
          <a:bodyPr/>
          <a:lstStyle/>
          <a:p>
            <a:r>
              <a:rPr lang="en-US" dirty="0" smtClean="0"/>
              <a:t>How many developers?</a:t>
            </a:r>
          </a:p>
          <a:p>
            <a:r>
              <a:rPr lang="en-US" dirty="0" smtClean="0"/>
              <a:t>How many cloud developers?</a:t>
            </a:r>
          </a:p>
          <a:p>
            <a:r>
              <a:rPr lang="en-US" dirty="0" smtClean="0"/>
              <a:t>How many people don’t know much about HIPAA and it’s implication on software design?</a:t>
            </a:r>
          </a:p>
          <a:p>
            <a:r>
              <a:rPr lang="en-US" dirty="0" smtClean="0"/>
              <a:t>How many people here want to build healthcare apps in the cloud?</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6075202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Are the residents as “stupid” as they seem?</a:t>
            </a:r>
            <a:endParaRPr lang="en-US" dirty="0"/>
          </a:p>
        </p:txBody>
      </p:sp>
      <p:sp>
        <p:nvSpPr>
          <p:cNvPr id="5" name="Subtitle 4"/>
          <p:cNvSpPr>
            <a:spLocks noGrp="1"/>
          </p:cNvSpPr>
          <p:nvPr>
            <p:ph type="subTitle" idx="1"/>
          </p:nvPr>
        </p:nvSpPr>
        <p:spPr/>
        <p:txBody>
          <a:bodyPr/>
          <a:lstStyle/>
          <a:p>
            <a:r>
              <a:rPr lang="en-US" dirty="0" smtClean="0"/>
              <a:t>Or are we missing the feedback</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1180565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Developers</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133470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6350"/>
            <a:ext cx="9144000" cy="6858000"/>
          </a:xfrm>
          <a:prstGeom prst="rect">
            <a:avLst/>
          </a:prstGeom>
        </p:spPr>
      </p:pic>
      <p:sp>
        <p:nvSpPr>
          <p:cNvPr id="5" name="TextBox 4"/>
          <p:cNvSpPr txBox="1"/>
          <p:nvPr/>
        </p:nvSpPr>
        <p:spPr>
          <a:xfrm>
            <a:off x="0" y="778845"/>
            <a:ext cx="6018294" cy="830997"/>
          </a:xfrm>
          <a:prstGeom prst="rect">
            <a:avLst/>
          </a:prstGeom>
          <a:noFill/>
        </p:spPr>
        <p:txBody>
          <a:bodyPr wrap="none" rtlCol="0">
            <a:spAutoFit/>
          </a:bodyPr>
          <a:lstStyle/>
          <a:p>
            <a:r>
              <a:rPr lang="en-US" sz="4800" b="1" dirty="0" smtClean="0"/>
              <a:t>After 47 hours of this…</a:t>
            </a:r>
            <a:endParaRPr lang="en-US" sz="4800" b="1"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9247889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Screen Shot 2013-09-27 at 2.01.39 PM.png"/>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191" y="-1"/>
            <a:ext cx="9145191" cy="6984563"/>
          </a:xfrm>
          <a:prstGeom prst="rect">
            <a:avLst/>
          </a:prstGeom>
        </p:spPr>
      </p:pic>
      <p:sp>
        <p:nvSpPr>
          <p:cNvPr id="3" name="TextBox 2"/>
          <p:cNvSpPr txBox="1"/>
          <p:nvPr/>
        </p:nvSpPr>
        <p:spPr>
          <a:xfrm>
            <a:off x="132694" y="96362"/>
            <a:ext cx="5973811" cy="830997"/>
          </a:xfrm>
          <a:prstGeom prst="rect">
            <a:avLst/>
          </a:prstGeom>
          <a:noFill/>
        </p:spPr>
        <p:txBody>
          <a:bodyPr wrap="none" rtlCol="0">
            <a:spAutoFit/>
          </a:bodyPr>
          <a:lstStyle/>
          <a:p>
            <a:r>
              <a:rPr lang="en-US" sz="4800" b="1" dirty="0" smtClean="0"/>
              <a:t>A team of 3 built this…</a:t>
            </a:r>
            <a:endParaRPr lang="en-US" sz="4800" b="1" dirty="0"/>
          </a:p>
        </p:txBody>
      </p:sp>
      <p:sp>
        <p:nvSpPr>
          <p:cNvPr id="4" name="TextBox 3"/>
          <p:cNvSpPr txBox="1"/>
          <p:nvPr/>
        </p:nvSpPr>
        <p:spPr>
          <a:xfrm>
            <a:off x="939638" y="6045961"/>
            <a:ext cx="8244264" cy="830997"/>
          </a:xfrm>
          <a:prstGeom prst="rect">
            <a:avLst/>
          </a:prstGeom>
          <a:noFill/>
        </p:spPr>
        <p:txBody>
          <a:bodyPr wrap="none" rtlCol="0">
            <a:spAutoFit/>
          </a:bodyPr>
          <a:lstStyle/>
          <a:p>
            <a:r>
              <a:rPr lang="en-US" sz="4800" b="1" dirty="0" smtClean="0">
                <a:solidFill>
                  <a:schemeClr val="bg1"/>
                </a:solidFill>
              </a:rPr>
              <a:t>And received $125k+ in funding</a:t>
            </a:r>
            <a:endParaRPr lang="en-US" sz="4800" b="1" dirty="0">
              <a:solidFill>
                <a:schemeClr val="bg1"/>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8827378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Developers want to build in the cloud</a:t>
            </a:r>
            <a:endParaRPr lang="en-US" dirty="0"/>
          </a:p>
        </p:txBody>
      </p:sp>
      <p:sp>
        <p:nvSpPr>
          <p:cNvPr id="3" name="Subtitle 2"/>
          <p:cNvSpPr>
            <a:spLocks noGrp="1"/>
          </p:cNvSpPr>
          <p:nvPr>
            <p:ph type="subTitle" idx="1"/>
          </p:nvPr>
        </p:nvSpPr>
        <p:spPr>
          <a:xfrm>
            <a:off x="1004679" y="3886200"/>
            <a:ext cx="6956927" cy="1752600"/>
          </a:xfrm>
        </p:spPr>
        <p:txBody>
          <a:bodyPr/>
          <a:lstStyle/>
          <a:p>
            <a:r>
              <a:rPr lang="en-US" dirty="0" smtClean="0"/>
              <a:t>Without the cloud, this type of innovation becomes much more difficult</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1445575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Availability</a:t>
            </a:r>
            <a:endParaRPr lang="en-US" dirty="0"/>
          </a:p>
        </p:txBody>
      </p:sp>
      <p:sp>
        <p:nvSpPr>
          <p:cNvPr id="6" name="Subtitle 5"/>
          <p:cNvSpPr>
            <a:spLocks noGrp="1"/>
          </p:cNvSpPr>
          <p:nvPr>
            <p:ph type="subTitle" idx="1"/>
          </p:nvPr>
        </p:nvSpPr>
        <p:spPr/>
        <p:txBody>
          <a:bodyPr/>
          <a:lstStyle/>
          <a:p>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3496837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bg1"/>
                </a:solidFill>
              </a:rPr>
              <a:t>Does your On-Premise network have this level of geographic distribution?</a:t>
            </a:r>
            <a:endParaRPr lang="en-US" dirty="0">
              <a:solidFill>
                <a:schemeClr val="bg1"/>
              </a:solidFill>
            </a:endParaRPr>
          </a:p>
        </p:txBody>
      </p:sp>
      <p:sp>
        <p:nvSpPr>
          <p:cNvPr id="3" name="Content Placeholder 2"/>
          <p:cNvSpPr>
            <a:spLocks noGrp="1"/>
          </p:cNvSpPr>
          <p:nvPr>
            <p:ph idx="1"/>
          </p:nvPr>
        </p:nvSpPr>
        <p:spPr/>
        <p:txBody>
          <a:bodyPr/>
          <a:lstStyle/>
          <a:p>
            <a:endParaRPr lang="en-US"/>
          </a:p>
        </p:txBody>
      </p:sp>
      <p:sp>
        <p:nvSpPr>
          <p:cNvPr id="4" name="Shape 44"/>
          <p:cNvSpPr/>
          <p:nvPr/>
        </p:nvSpPr>
        <p:spPr>
          <a:xfrm>
            <a:off x="541866" y="2084000"/>
            <a:ext cx="8229599" cy="5117310"/>
          </a:xfrm>
          <a:prstGeom prst="rect">
            <a:avLst/>
          </a:prstGeom>
          <a:blipFill>
            <a:blip r:embed="rId2"/>
            <a:stretch>
              <a:fillRect/>
            </a:stretch>
          </a:blipFill>
        </p:spPr>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5275684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Flexibility</a:t>
            </a:r>
            <a:endParaRPr lang="en-US" dirty="0"/>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927016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ectangle 1"/>
          <p:cNvSpPr/>
          <p:nvPr/>
        </p:nvSpPr>
        <p:spPr>
          <a:xfrm>
            <a:off x="529165" y="1269996"/>
            <a:ext cx="8064500" cy="2862322"/>
          </a:xfrm>
          <a:prstGeom prst="rect">
            <a:avLst/>
          </a:prstGeom>
        </p:spPr>
        <p:txBody>
          <a:bodyPr wrap="square">
            <a:spAutoFit/>
          </a:bodyPr>
          <a:lstStyle/>
          <a:p>
            <a:r>
              <a:rPr lang="en-US" sz="3600" dirty="0"/>
              <a:t>“The big advantage is the ability to quickly align with changing requirements, an area where traditional approaches to IT have failed for the last 20 years. In fact, they’re getting worse at it.”</a:t>
            </a:r>
          </a:p>
        </p:txBody>
      </p:sp>
      <p:sp>
        <p:nvSpPr>
          <p:cNvPr id="3" name="Rectangle 2"/>
          <p:cNvSpPr/>
          <p:nvPr/>
        </p:nvSpPr>
        <p:spPr>
          <a:xfrm>
            <a:off x="1100674" y="4883835"/>
            <a:ext cx="8064499" cy="400110"/>
          </a:xfrm>
          <a:prstGeom prst="rect">
            <a:avLst/>
          </a:prstGeom>
        </p:spPr>
        <p:txBody>
          <a:bodyPr wrap="square">
            <a:spAutoFit/>
          </a:bodyPr>
          <a:lstStyle/>
          <a:p>
            <a:r>
              <a:rPr lang="en-US" sz="2000" dirty="0"/>
              <a:t>David </a:t>
            </a:r>
            <a:r>
              <a:rPr lang="en-US" sz="2000" dirty="0" smtClean="0"/>
              <a:t>Linthicum - </a:t>
            </a:r>
            <a:r>
              <a:rPr lang="en-US" sz="2000" i="1" dirty="0"/>
              <a:t>Cloud providers aren’t selling the real value of the cloud</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35341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Mobility</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611786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0577" y="106349"/>
            <a:ext cx="4243881" cy="1143000"/>
          </a:xfrm>
        </p:spPr>
        <p:txBody>
          <a:bodyPr>
            <a:normAutofit fontScale="90000"/>
          </a:bodyPr>
          <a:lstStyle/>
          <a:p>
            <a:pPr algn="l"/>
            <a:r>
              <a:rPr lang="en-US" dirty="0" smtClean="0"/>
              <a:t>Hacking Healthcare</a:t>
            </a:r>
            <a:endParaRPr lang="en-US" dirty="0"/>
          </a:p>
        </p:txBody>
      </p:sp>
      <p:sp>
        <p:nvSpPr>
          <p:cNvPr id="3" name="Content Placeholder 2"/>
          <p:cNvSpPr>
            <a:spLocks noGrp="1"/>
          </p:cNvSpPr>
          <p:nvPr>
            <p:ph idx="1"/>
          </p:nvPr>
        </p:nvSpPr>
        <p:spPr>
          <a:xfrm>
            <a:off x="52673" y="1600200"/>
            <a:ext cx="4243880" cy="4525963"/>
          </a:xfrm>
        </p:spPr>
        <p:txBody>
          <a:bodyPr>
            <a:normAutofit/>
          </a:bodyPr>
          <a:lstStyle/>
          <a:p>
            <a:r>
              <a:rPr lang="en-US" dirty="0" smtClean="0"/>
              <a:t>Lifesaving book</a:t>
            </a:r>
          </a:p>
          <a:p>
            <a:r>
              <a:rPr lang="en-US" dirty="0" smtClean="0"/>
              <a:t>Aimed at internal Health IT or Doctors who want to learn about Health IT</a:t>
            </a:r>
          </a:p>
          <a:p>
            <a:r>
              <a:rPr lang="en-US" dirty="0" smtClean="0"/>
              <a:t>Short on </a:t>
            </a:r>
          </a:p>
          <a:p>
            <a:pPr lvl="1"/>
            <a:r>
              <a:rPr lang="en-US" dirty="0" smtClean="0"/>
              <a:t>materials for app </a:t>
            </a:r>
            <a:r>
              <a:rPr lang="en-US" dirty="0" err="1" smtClean="0"/>
              <a:t>devs</a:t>
            </a:r>
            <a:endParaRPr lang="en-US" dirty="0" smtClean="0"/>
          </a:p>
          <a:p>
            <a:pPr lvl="1"/>
            <a:r>
              <a:rPr lang="en-US" dirty="0" smtClean="0"/>
              <a:t>Cloud specific advice</a:t>
            </a:r>
          </a:p>
        </p:txBody>
      </p:sp>
      <p:pic>
        <p:nvPicPr>
          <p:cNvPr id="4" name="Picture 3"/>
          <p:cNvPicPr>
            <a:picLocks noChangeAspect="1"/>
          </p:cNvPicPr>
          <p:nvPr/>
        </p:nvPicPr>
        <p:blipFill>
          <a:blip r:embed="rId3"/>
          <a:stretch>
            <a:fillRect/>
          </a:stretch>
        </p:blipFill>
        <p:spPr>
          <a:xfrm>
            <a:off x="4263793" y="79542"/>
            <a:ext cx="5037444" cy="6609126"/>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4462519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541209" y="1417638"/>
            <a:ext cx="4000500" cy="4000500"/>
          </a:xfrm>
          <a:prstGeom prst="rect">
            <a:avLst/>
          </a:prstGeom>
        </p:spPr>
      </p:pic>
      <p:sp>
        <p:nvSpPr>
          <p:cNvPr id="3" name="Title 2"/>
          <p:cNvSpPr>
            <a:spLocks noGrp="1"/>
          </p:cNvSpPr>
          <p:nvPr>
            <p:ph type="title"/>
          </p:nvPr>
        </p:nvSpPr>
        <p:spPr/>
        <p:txBody>
          <a:bodyPr/>
          <a:lstStyle/>
          <a:p>
            <a:r>
              <a:rPr lang="en-US" dirty="0" smtClean="0"/>
              <a:t>Welcome to the Future</a:t>
            </a:r>
            <a:endParaRPr lang="en-US" dirty="0"/>
          </a:p>
        </p:txBody>
      </p:sp>
      <p:sp>
        <p:nvSpPr>
          <p:cNvPr id="4" name="TextBox 3"/>
          <p:cNvSpPr txBox="1"/>
          <p:nvPr/>
        </p:nvSpPr>
        <p:spPr>
          <a:xfrm>
            <a:off x="568475" y="5539618"/>
            <a:ext cx="8279430" cy="461665"/>
          </a:xfrm>
          <a:prstGeom prst="rect">
            <a:avLst/>
          </a:prstGeom>
          <a:noFill/>
        </p:spPr>
        <p:txBody>
          <a:bodyPr wrap="none" rtlCol="0">
            <a:spAutoFit/>
          </a:bodyPr>
          <a:lstStyle/>
          <a:p>
            <a:r>
              <a:rPr lang="en-US" sz="2400" dirty="0" smtClean="0"/>
              <a:t>Otherwise known as 1990 on wheels, with a car battery attached</a:t>
            </a:r>
            <a:endParaRPr lang="en-US" sz="2400" dirty="0"/>
          </a:p>
        </p:txBody>
      </p:sp>
      <p:sp>
        <p:nvSpPr>
          <p:cNvPr id="5" name="TextBox 4"/>
          <p:cNvSpPr txBox="1"/>
          <p:nvPr/>
        </p:nvSpPr>
        <p:spPr>
          <a:xfrm>
            <a:off x="6241146" y="6431427"/>
            <a:ext cx="2931775" cy="369332"/>
          </a:xfrm>
          <a:prstGeom prst="rect">
            <a:avLst/>
          </a:prstGeom>
          <a:noFill/>
        </p:spPr>
        <p:txBody>
          <a:bodyPr wrap="none" rtlCol="0">
            <a:spAutoFit/>
          </a:bodyPr>
          <a:lstStyle/>
          <a:p>
            <a:r>
              <a:rPr lang="en-US" dirty="0" smtClean="0"/>
              <a:t>Image Credit: UpTime4u.com</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764908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2095" y="-136592"/>
            <a:ext cx="9144000" cy="1143000"/>
          </a:xfrm>
        </p:spPr>
        <p:txBody>
          <a:bodyPr>
            <a:normAutofit fontScale="90000"/>
          </a:bodyPr>
          <a:lstStyle/>
          <a:p>
            <a:r>
              <a:rPr lang="en-US" dirty="0" smtClean="0"/>
              <a:t>Welcome to your neighborhood food cart</a:t>
            </a:r>
            <a:endParaRPr lang="en-US" dirty="0"/>
          </a:p>
        </p:txBody>
      </p:sp>
      <p:pic>
        <p:nvPicPr>
          <p:cNvPr id="3" name="Picture 2"/>
          <p:cNvPicPr>
            <a:picLocks noChangeAspect="1"/>
          </p:cNvPicPr>
          <p:nvPr/>
        </p:nvPicPr>
        <p:blipFill>
          <a:blip r:embed="rId3"/>
          <a:stretch>
            <a:fillRect/>
          </a:stretch>
        </p:blipFill>
        <p:spPr>
          <a:xfrm>
            <a:off x="895047" y="997858"/>
            <a:ext cx="7506763" cy="5001381"/>
          </a:xfrm>
          <a:prstGeom prst="rect">
            <a:avLst/>
          </a:prstGeom>
        </p:spPr>
      </p:pic>
      <p:sp>
        <p:nvSpPr>
          <p:cNvPr id="4" name="TextBox 3"/>
          <p:cNvSpPr txBox="1"/>
          <p:nvPr/>
        </p:nvSpPr>
        <p:spPr>
          <a:xfrm>
            <a:off x="6835030" y="6574526"/>
            <a:ext cx="2308970" cy="276999"/>
          </a:xfrm>
          <a:prstGeom prst="rect">
            <a:avLst/>
          </a:prstGeom>
          <a:noFill/>
        </p:spPr>
        <p:txBody>
          <a:bodyPr wrap="none" rtlCol="0">
            <a:spAutoFit/>
          </a:bodyPr>
          <a:lstStyle/>
          <a:p>
            <a:r>
              <a:rPr lang="en-US" sz="1200" dirty="0" smtClean="0"/>
              <a:t>Image Credit: </a:t>
            </a:r>
            <a:r>
              <a:rPr lang="en-US" sz="1200" dirty="0" err="1" smtClean="0"/>
              <a:t>ipadenclosures.com</a:t>
            </a:r>
            <a:endParaRPr lang="en-US" sz="12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7017487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A few ideas</a:t>
            </a:r>
            <a:endParaRPr lang="en-US" dirty="0"/>
          </a:p>
        </p:txBody>
      </p:sp>
      <p:sp>
        <p:nvSpPr>
          <p:cNvPr id="3" name="Content Placeholder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4002070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51650" y="274638"/>
            <a:ext cx="8992350" cy="1143000"/>
          </a:xfrm>
        </p:spPr>
        <p:txBody>
          <a:bodyPr>
            <a:normAutofit fontScale="90000"/>
          </a:bodyPr>
          <a:lstStyle/>
          <a:p>
            <a:r>
              <a:rPr lang="en-US" dirty="0" smtClean="0"/>
              <a:t>Does your consumer facing login solution offer all of these security features?</a:t>
            </a:r>
            <a:endParaRPr lang="en-US" dirty="0"/>
          </a:p>
        </p:txBody>
      </p:sp>
      <p:sp>
        <p:nvSpPr>
          <p:cNvPr id="3" name="Content Placeholder 2"/>
          <p:cNvSpPr>
            <a:spLocks noGrp="1"/>
          </p:cNvSpPr>
          <p:nvPr>
            <p:ph idx="1"/>
          </p:nvPr>
        </p:nvSpPr>
        <p:spPr>
          <a:xfrm>
            <a:off x="284343" y="1706207"/>
            <a:ext cx="8568205" cy="4966954"/>
          </a:xfrm>
        </p:spPr>
        <p:txBody>
          <a:bodyPr>
            <a:normAutofit fontScale="55000" lnSpcReduction="20000"/>
          </a:bodyPr>
          <a:lstStyle/>
          <a:p>
            <a:r>
              <a:rPr lang="en-US" dirty="0"/>
              <a:t>Remote Logout - see which sessions are active and have the ability to end sessions (more relevant when working with multiple devices</a:t>
            </a:r>
            <a:r>
              <a:rPr lang="en-US" dirty="0" smtClean="0"/>
              <a:t>)</a:t>
            </a:r>
            <a:endParaRPr lang="en-US" dirty="0"/>
          </a:p>
          <a:p>
            <a:r>
              <a:rPr lang="en-US" dirty="0"/>
              <a:t>Login Approvals - you are asked to enter a special login code each time you try to access your account from a new </a:t>
            </a:r>
            <a:r>
              <a:rPr lang="en-US" dirty="0" smtClean="0"/>
              <a:t>device</a:t>
            </a:r>
            <a:endParaRPr lang="en-US" dirty="0"/>
          </a:p>
          <a:p>
            <a:r>
              <a:rPr lang="en-US" dirty="0"/>
              <a:t>Login Notifications - get an alert each time a login happens from a new </a:t>
            </a:r>
            <a:r>
              <a:rPr lang="en-US" dirty="0" smtClean="0"/>
              <a:t>location or device</a:t>
            </a:r>
            <a:endParaRPr lang="en-US" dirty="0"/>
          </a:p>
          <a:p>
            <a:r>
              <a:rPr lang="en-US" dirty="0"/>
              <a:t>One-Time Passwords - use a one-time password to log into your account anytime you feel uncomfortable entering your real </a:t>
            </a:r>
            <a:r>
              <a:rPr lang="en-US" dirty="0" smtClean="0"/>
              <a:t>password</a:t>
            </a:r>
            <a:endParaRPr lang="en-US" dirty="0"/>
          </a:p>
          <a:p>
            <a:r>
              <a:rPr lang="en-US" dirty="0"/>
              <a:t>Trusted Contacts - you can reach out to other </a:t>
            </a:r>
            <a:r>
              <a:rPr lang="en-US" dirty="0" smtClean="0"/>
              <a:t>users you have previously identified </a:t>
            </a:r>
            <a:r>
              <a:rPr lang="en-US" dirty="0"/>
              <a:t>if you ever need help getting into your account (multiple accounts compromised) </a:t>
            </a:r>
          </a:p>
          <a:p>
            <a:r>
              <a:rPr lang="en-US" dirty="0"/>
              <a:t>Social authentication - upon a suspicious login attempt, you are shown pictures of your contacts and asked to verify their name, even after you entered the correct username and password combination</a:t>
            </a:r>
            <a:r>
              <a:rPr lang="en-US" dirty="0" smtClean="0"/>
              <a:t>.</a:t>
            </a:r>
            <a:endParaRPr lang="en-US" dirty="0"/>
          </a:p>
          <a:p>
            <a:r>
              <a:rPr lang="en-US" dirty="0"/>
              <a:t>Full-time </a:t>
            </a:r>
            <a:r>
              <a:rPr lang="en-US" dirty="0" smtClean="0"/>
              <a:t>HTTPS</a:t>
            </a:r>
            <a:endParaRPr lang="en-US" dirty="0"/>
          </a:p>
          <a:p>
            <a:r>
              <a:rPr lang="en-US" dirty="0"/>
              <a:t>Malicious Software Protection - account frozen if malicious activity detected, and unfrozen once it is scanned and </a:t>
            </a:r>
            <a:r>
              <a:rPr lang="en-US" dirty="0" smtClean="0"/>
              <a:t>cleaned</a:t>
            </a:r>
            <a:endParaRPr lang="en-US" dirty="0"/>
          </a:p>
          <a:p>
            <a:r>
              <a:rPr lang="en-US" dirty="0" err="1"/>
              <a:t>Clickjacking</a:t>
            </a:r>
            <a:r>
              <a:rPr lang="en-US" dirty="0"/>
              <a:t> Scam Removal - service scans a trillion links a day and block 230 million malicious actions per day, on top of all the other security features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7463520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Facebook does.</a:t>
            </a:r>
            <a:endParaRPr lang="en-US" dirty="0"/>
          </a:p>
        </p:txBody>
      </p:sp>
      <p:sp>
        <p:nvSpPr>
          <p:cNvPr id="5" name="Subtitle 4"/>
          <p:cNvSpPr>
            <a:spLocks noGrp="1"/>
          </p:cNvSpPr>
          <p:nvPr>
            <p:ph type="subTitle" idx="1"/>
          </p:nvPr>
        </p:nvSpPr>
        <p:spPr/>
        <p:txBody>
          <a:bodyPr/>
          <a:lstStyle/>
          <a:p>
            <a:r>
              <a:rPr lang="en-US" dirty="0" smtClean="0"/>
              <a:t>And you can leverage it</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0676834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pic>
        <p:nvPicPr>
          <p:cNvPr id="2" name="Picture 1" descr="Screen Shot 2013-06-25 at 2.19.57 PM.png"/>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86833" y="853083"/>
            <a:ext cx="8297333" cy="6089585"/>
          </a:xfrm>
          <a:prstGeom prst="rect">
            <a:avLst/>
          </a:prstGeom>
        </p:spPr>
      </p:pic>
      <p:sp>
        <p:nvSpPr>
          <p:cNvPr id="3" name="Title 3"/>
          <p:cNvSpPr txBox="1">
            <a:spLocks/>
          </p:cNvSpPr>
          <p:nvPr/>
        </p:nvSpPr>
        <p:spPr>
          <a:xfrm>
            <a:off x="491067" y="186920"/>
            <a:ext cx="8229600" cy="73289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schemeClr val="bg1"/>
                </a:solidFill>
              </a:rPr>
              <a:t>Social login + registration</a:t>
            </a:r>
            <a:endParaRPr lang="en-US" dirty="0">
              <a:solidFill>
                <a:schemeClr val="bg1"/>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2816050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a:t>
            </a:r>
            <a:r>
              <a:rPr lang="en-US" baseline="30000" dirty="0" smtClean="0"/>
              <a:t>rd</a:t>
            </a:r>
            <a:r>
              <a:rPr lang="en-US" dirty="0" smtClean="0"/>
              <a:t> Party Authentication</a:t>
            </a:r>
            <a:endParaRPr lang="en-US" dirty="0"/>
          </a:p>
        </p:txBody>
      </p:sp>
      <p:sp>
        <p:nvSpPr>
          <p:cNvPr id="3" name="Content Placeholder 2"/>
          <p:cNvSpPr>
            <a:spLocks noGrp="1"/>
          </p:cNvSpPr>
          <p:nvPr>
            <p:ph idx="1"/>
          </p:nvPr>
        </p:nvSpPr>
        <p:spPr>
          <a:xfrm>
            <a:off x="549266" y="1524368"/>
            <a:ext cx="8700899" cy="5257800"/>
          </a:xfrm>
        </p:spPr>
        <p:txBody>
          <a:bodyPr>
            <a:normAutofit fontScale="92500" lnSpcReduction="20000"/>
          </a:bodyPr>
          <a:lstStyle/>
          <a:p>
            <a:pPr marL="57150" indent="0">
              <a:buNone/>
            </a:pPr>
            <a:r>
              <a:rPr lang="en-US" dirty="0" smtClean="0"/>
              <a:t>Using </a:t>
            </a:r>
            <a:r>
              <a:rPr lang="en-US" dirty="0" err="1" smtClean="0"/>
              <a:t>OpenID</a:t>
            </a:r>
            <a:r>
              <a:rPr lang="en-US" dirty="0" smtClean="0"/>
              <a:t>, </a:t>
            </a:r>
            <a:r>
              <a:rPr lang="en-US" dirty="0" err="1" smtClean="0"/>
              <a:t>OAuth</a:t>
            </a:r>
            <a:r>
              <a:rPr lang="en-US" dirty="0" smtClean="0"/>
              <a:t>, or other protocols to allow users to </a:t>
            </a:r>
            <a:r>
              <a:rPr lang="en-US" dirty="0" err="1" smtClean="0"/>
              <a:t>autheniticate</a:t>
            </a:r>
            <a:r>
              <a:rPr lang="en-US" dirty="0" smtClean="0"/>
              <a:t> using a 3</a:t>
            </a:r>
            <a:r>
              <a:rPr lang="en-US" baseline="30000" dirty="0" smtClean="0"/>
              <a:t>rd</a:t>
            </a:r>
            <a:r>
              <a:rPr lang="en-US" dirty="0" smtClean="0"/>
              <a:t> party (Facebook, Google, </a:t>
            </a:r>
            <a:r>
              <a:rPr lang="en-US" dirty="0" err="1" smtClean="0"/>
              <a:t>etc</a:t>
            </a:r>
            <a:r>
              <a:rPr lang="en-US" dirty="0" smtClean="0"/>
              <a:t>)</a:t>
            </a:r>
          </a:p>
          <a:p>
            <a:pPr marL="57150" indent="0">
              <a:buNone/>
            </a:pPr>
            <a:endParaRPr lang="en-US" dirty="0" smtClean="0"/>
          </a:p>
          <a:p>
            <a:pPr marL="57150" indent="0">
              <a:buNone/>
            </a:pPr>
            <a:r>
              <a:rPr lang="en-US" dirty="0" smtClean="0"/>
              <a:t>Major Benefits:</a:t>
            </a:r>
          </a:p>
          <a:p>
            <a:pPr marL="514350" indent="-457200"/>
            <a:r>
              <a:rPr lang="en-US" dirty="0" smtClean="0"/>
              <a:t>Reduce friction for using services</a:t>
            </a:r>
          </a:p>
          <a:p>
            <a:pPr marL="514350" indent="-457200"/>
            <a:r>
              <a:rPr lang="en-US" dirty="0" smtClean="0"/>
              <a:t>Reduce security overhead</a:t>
            </a:r>
          </a:p>
          <a:p>
            <a:pPr marL="514350" indent="-457200"/>
            <a:r>
              <a:rPr lang="en-US" dirty="0" smtClean="0"/>
              <a:t>Increase data quality</a:t>
            </a:r>
          </a:p>
          <a:p>
            <a:pPr marL="514350" indent="-457200"/>
            <a:r>
              <a:rPr lang="en-US" dirty="0" smtClean="0"/>
              <a:t>Increase data scope</a:t>
            </a:r>
          </a:p>
          <a:p>
            <a:pPr marL="514350" indent="-457200"/>
            <a:r>
              <a:rPr lang="en-US" dirty="0" smtClean="0"/>
              <a:t>Increase development agility</a:t>
            </a:r>
          </a:p>
          <a:p>
            <a:pPr marL="514350" indent="-457200"/>
            <a:r>
              <a:rPr lang="en-US" dirty="0" smtClean="0"/>
              <a:t>Can offer additional security advantages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7791199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5210"/>
            <a:ext cx="8229600" cy="1143000"/>
          </a:xfrm>
        </p:spPr>
        <p:txBody>
          <a:bodyPr/>
          <a:lstStyle/>
          <a:p>
            <a:r>
              <a:rPr lang="en-US" dirty="0" smtClean="0"/>
              <a:t>OMG… Social Data?!? 		  ;-)</a:t>
            </a:r>
            <a:endParaRPr lang="en-US" dirty="0"/>
          </a:p>
        </p:txBody>
      </p:sp>
      <p:sp>
        <p:nvSpPr>
          <p:cNvPr id="3" name="Content Placeholder 2"/>
          <p:cNvSpPr>
            <a:spLocks noGrp="1"/>
          </p:cNvSpPr>
          <p:nvPr>
            <p:ph idx="1"/>
          </p:nvPr>
        </p:nvSpPr>
        <p:spPr>
          <a:xfrm>
            <a:off x="172620" y="1016000"/>
            <a:ext cx="9144000" cy="5842000"/>
          </a:xfrm>
        </p:spPr>
        <p:txBody>
          <a:bodyPr numCol="4">
            <a:normAutofit fontScale="25000" lnSpcReduction="20000"/>
          </a:bodyPr>
          <a:lstStyle/>
          <a:p>
            <a:pPr marL="0" indent="0">
              <a:buNone/>
            </a:pPr>
            <a:r>
              <a:rPr lang="en-US" dirty="0"/>
              <a:t>{</a:t>
            </a:r>
          </a:p>
          <a:p>
            <a:pPr marL="0" indent="0">
              <a:buNone/>
            </a:pPr>
            <a:r>
              <a:rPr lang="en-US" dirty="0"/>
              <a:t>  "profile": {</a:t>
            </a:r>
          </a:p>
          <a:p>
            <a:pPr marL="0" indent="0">
              <a:buNone/>
            </a:pPr>
            <a:r>
              <a:rPr lang="en-US" dirty="0"/>
              <a:t>    "</a:t>
            </a:r>
            <a:r>
              <a:rPr lang="en-US" dirty="0" err="1"/>
              <a:t>providerName</a:t>
            </a:r>
            <a:r>
              <a:rPr lang="en-US" dirty="0"/>
              <a:t>": "Facebook",</a:t>
            </a:r>
          </a:p>
          <a:p>
            <a:pPr marL="0" indent="0">
              <a:buNone/>
            </a:pPr>
            <a:r>
              <a:rPr lang="en-US" dirty="0"/>
              <a:t>    "identifier": "http://</a:t>
            </a:r>
            <a:r>
              <a:rPr lang="en-US" dirty="0" err="1"/>
              <a:t>www.facebook.com</a:t>
            </a:r>
            <a:r>
              <a:rPr lang="en-US" dirty="0"/>
              <a:t>/</a:t>
            </a:r>
            <a:r>
              <a:rPr lang="en-US" dirty="0" err="1"/>
              <a:t>profile.php?id</a:t>
            </a:r>
            <a:r>
              <a:rPr lang="en-US" dirty="0"/>
              <a:t>=10710324",</a:t>
            </a:r>
          </a:p>
          <a:p>
            <a:pPr marL="0" indent="0">
              <a:buNone/>
            </a:pPr>
            <a:r>
              <a:rPr lang="en-US" dirty="0"/>
              <a:t>    "</a:t>
            </a:r>
            <a:r>
              <a:rPr lang="en-US" dirty="0" err="1"/>
              <a:t>verifiedEmail</a:t>
            </a:r>
            <a:r>
              <a:rPr lang="en-US" dirty="0"/>
              <a:t>": "</a:t>
            </a:r>
            <a:r>
              <a:rPr lang="en-US" dirty="0" err="1"/>
              <a:t>exxxxxxxxxx@gmail.com</a:t>
            </a:r>
            <a:r>
              <a:rPr lang="en-US" dirty="0"/>
              <a:t>",</a:t>
            </a:r>
          </a:p>
          <a:p>
            <a:pPr marL="0" indent="0">
              <a:buNone/>
            </a:pPr>
            <a:r>
              <a:rPr lang="en-US" dirty="0"/>
              <a:t>    "</a:t>
            </a:r>
            <a:r>
              <a:rPr lang="en-US" dirty="0" err="1"/>
              <a:t>preferredUsername</a:t>
            </a:r>
            <a:r>
              <a:rPr lang="en-US" dirty="0"/>
              <a:t>": "</a:t>
            </a:r>
            <a:r>
              <a:rPr lang="en-US" dirty="0" err="1"/>
              <a:t>EricNelson</a:t>
            </a:r>
            <a:r>
              <a:rPr lang="en-US" dirty="0"/>
              <a:t>",</a:t>
            </a:r>
          </a:p>
          <a:p>
            <a:pPr marL="0" indent="0">
              <a:buNone/>
            </a:pPr>
            <a:r>
              <a:rPr lang="en-US" dirty="0"/>
              <a:t>    "</a:t>
            </a:r>
            <a:r>
              <a:rPr lang="en-US" dirty="0" err="1"/>
              <a:t>displayName</a:t>
            </a:r>
            <a:r>
              <a:rPr lang="en-US" dirty="0"/>
              <a:t>": "Eric Nelson",</a:t>
            </a:r>
          </a:p>
          <a:p>
            <a:pPr marL="0" indent="0">
              <a:buNone/>
            </a:pPr>
            <a:r>
              <a:rPr lang="en-US" dirty="0"/>
              <a:t>    "name": {</a:t>
            </a:r>
          </a:p>
          <a:p>
            <a:pPr marL="0" indent="0">
              <a:buNone/>
            </a:pPr>
            <a:r>
              <a:rPr lang="en-US" dirty="0"/>
              <a:t>      "formatted": "Eric Nelson",</a:t>
            </a:r>
          </a:p>
          <a:p>
            <a:pPr marL="0" indent="0">
              <a:buNone/>
            </a:pPr>
            <a:r>
              <a:rPr lang="en-US" dirty="0"/>
              <a:t>      "</a:t>
            </a:r>
            <a:r>
              <a:rPr lang="en-US" dirty="0" err="1"/>
              <a:t>givenName</a:t>
            </a:r>
            <a:r>
              <a:rPr lang="en-US" dirty="0"/>
              <a:t>": "Eric",</a:t>
            </a:r>
          </a:p>
          <a:p>
            <a:pPr marL="0" indent="0">
              <a:buNone/>
            </a:pPr>
            <a:r>
              <a:rPr lang="en-US" dirty="0"/>
              <a:t>      "</a:t>
            </a:r>
            <a:r>
              <a:rPr lang="en-US" dirty="0" err="1"/>
              <a:t>familyName</a:t>
            </a:r>
            <a:r>
              <a:rPr lang="en-US" dirty="0"/>
              <a:t>": "Nelson"</a:t>
            </a:r>
          </a:p>
          <a:p>
            <a:pPr marL="0" indent="0">
              <a:buNone/>
            </a:pPr>
            <a:r>
              <a:rPr lang="en-US" dirty="0"/>
              <a:t>    },</a:t>
            </a:r>
          </a:p>
          <a:p>
            <a:pPr marL="0" indent="0">
              <a:buNone/>
            </a:pPr>
            <a:r>
              <a:rPr lang="en-US" dirty="0"/>
              <a:t>    "</a:t>
            </a:r>
            <a:r>
              <a:rPr lang="en-US" dirty="0" err="1"/>
              <a:t>url</a:t>
            </a:r>
            <a:r>
              <a:rPr lang="en-US" dirty="0"/>
              <a:t>": "https://</a:t>
            </a:r>
            <a:r>
              <a:rPr lang="en-US" dirty="0" err="1"/>
              <a:t>www.facebook.com</a:t>
            </a:r>
            <a:r>
              <a:rPr lang="en-US" dirty="0"/>
              <a:t>/</a:t>
            </a:r>
            <a:r>
              <a:rPr lang="en-US" dirty="0" err="1"/>
              <a:t>profile.php?id</a:t>
            </a:r>
            <a:r>
              <a:rPr lang="en-US" dirty="0"/>
              <a:t>=10710324",</a:t>
            </a:r>
          </a:p>
          <a:p>
            <a:pPr marL="0" indent="0">
              <a:buNone/>
            </a:pPr>
            <a:r>
              <a:rPr lang="en-US" dirty="0"/>
              <a:t>    "photo": "https://</a:t>
            </a:r>
            <a:r>
              <a:rPr lang="en-US" dirty="0" err="1"/>
              <a:t>graph.facebook.com</a:t>
            </a:r>
            <a:r>
              <a:rPr lang="en-US" dirty="0"/>
              <a:t>/10710324/</a:t>
            </a:r>
            <a:r>
              <a:rPr lang="en-US" dirty="0" err="1"/>
              <a:t>picture?type</a:t>
            </a:r>
            <a:r>
              <a:rPr lang="en-US" dirty="0"/>
              <a:t>=large",</a:t>
            </a:r>
          </a:p>
          <a:p>
            <a:pPr marL="0" indent="0">
              <a:buNone/>
            </a:pPr>
            <a:r>
              <a:rPr lang="en-US" dirty="0"/>
              <a:t>    "</a:t>
            </a:r>
            <a:r>
              <a:rPr lang="en-US" dirty="0" err="1"/>
              <a:t>utcOffset</a:t>
            </a:r>
            <a:r>
              <a:rPr lang="en-US" dirty="0"/>
              <a:t>": "-04:00",</a:t>
            </a:r>
          </a:p>
          <a:p>
            <a:pPr marL="0" indent="0">
              <a:buNone/>
            </a:pPr>
            <a:r>
              <a:rPr lang="en-US" dirty="0"/>
              <a:t>    "address": {</a:t>
            </a:r>
          </a:p>
          <a:p>
            <a:pPr marL="0" indent="0">
              <a:buNone/>
            </a:pPr>
            <a:r>
              <a:rPr lang="en-US" dirty="0"/>
              <a:t>      "formatted": "Vancouver, Washington",</a:t>
            </a:r>
          </a:p>
          <a:p>
            <a:pPr marL="0" indent="0">
              <a:buNone/>
            </a:pPr>
            <a:r>
              <a:rPr lang="en-US" dirty="0"/>
              <a:t>      "type": "</a:t>
            </a:r>
            <a:r>
              <a:rPr lang="en-US" dirty="0" err="1"/>
              <a:t>currentLocation</a:t>
            </a:r>
            <a:r>
              <a:rPr lang="en-US" dirty="0"/>
              <a:t>"</a:t>
            </a:r>
          </a:p>
          <a:p>
            <a:pPr marL="0" indent="0">
              <a:buNone/>
            </a:pPr>
            <a:r>
              <a:rPr lang="en-US" dirty="0"/>
              <a:t>    },</a:t>
            </a:r>
          </a:p>
          <a:p>
            <a:pPr marL="0" indent="0">
              <a:buNone/>
            </a:pPr>
            <a:r>
              <a:rPr lang="en-US" dirty="0"/>
              <a:t>    "gender": "male",</a:t>
            </a:r>
          </a:p>
          <a:p>
            <a:pPr marL="0" indent="0">
              <a:buNone/>
            </a:pPr>
            <a:r>
              <a:rPr lang="en-US" dirty="0"/>
              <a:t>    "</a:t>
            </a:r>
            <a:r>
              <a:rPr lang="en-US" dirty="0" err="1"/>
              <a:t>providerSpecifier</a:t>
            </a:r>
            <a:r>
              <a:rPr lang="en-US" dirty="0"/>
              <a:t>": "</a:t>
            </a:r>
            <a:r>
              <a:rPr lang="en-US" dirty="0" err="1"/>
              <a:t>facebook</a:t>
            </a:r>
            <a:r>
              <a:rPr lang="en-US" dirty="0"/>
              <a:t>"</a:t>
            </a:r>
          </a:p>
          <a:p>
            <a:pPr marL="0" indent="0">
              <a:buNone/>
            </a:pPr>
            <a:r>
              <a:rPr lang="en-US" dirty="0"/>
              <a:t>  },</a:t>
            </a:r>
          </a:p>
          <a:p>
            <a:pPr marL="0" indent="0">
              <a:buNone/>
            </a:pPr>
            <a:r>
              <a:rPr lang="en-US" dirty="0"/>
              <a:t>  "</a:t>
            </a:r>
            <a:r>
              <a:rPr lang="en-US" dirty="0" err="1"/>
              <a:t>merged_poco</a:t>
            </a:r>
            <a:r>
              <a:rPr lang="en-US" dirty="0"/>
              <a:t>": {</a:t>
            </a:r>
          </a:p>
          <a:p>
            <a:pPr marL="0" indent="0">
              <a:buNone/>
            </a:pPr>
            <a:r>
              <a:rPr lang="en-US" dirty="0"/>
              <a:t>    "id": "http://</a:t>
            </a:r>
            <a:r>
              <a:rPr lang="en-US" dirty="0" err="1"/>
              <a:t>www.facebook.com</a:t>
            </a:r>
            <a:r>
              <a:rPr lang="en-US" dirty="0"/>
              <a:t>/</a:t>
            </a:r>
            <a:r>
              <a:rPr lang="en-US" dirty="0" err="1"/>
              <a:t>profile.php?id</a:t>
            </a:r>
            <a:r>
              <a:rPr lang="en-US" dirty="0"/>
              <a:t>=10710324",</a:t>
            </a:r>
          </a:p>
          <a:p>
            <a:pPr marL="0" indent="0">
              <a:buNone/>
            </a:pPr>
            <a:r>
              <a:rPr lang="en-US" dirty="0"/>
              <a:t>    "</a:t>
            </a:r>
            <a:r>
              <a:rPr lang="en-US" dirty="0" err="1"/>
              <a:t>displayName</a:t>
            </a:r>
            <a:r>
              <a:rPr lang="en-US" dirty="0"/>
              <a:t>": "Eric Nelson",</a:t>
            </a:r>
          </a:p>
          <a:p>
            <a:pPr marL="0" indent="0">
              <a:buNone/>
            </a:pPr>
            <a:r>
              <a:rPr lang="en-US" dirty="0"/>
              <a:t>    "</a:t>
            </a:r>
            <a:r>
              <a:rPr lang="en-US" dirty="0" err="1"/>
              <a:t>preferredUsername</a:t>
            </a:r>
            <a:r>
              <a:rPr lang="en-US" dirty="0"/>
              <a:t>": "</a:t>
            </a:r>
            <a:r>
              <a:rPr lang="en-US" dirty="0" err="1"/>
              <a:t>EricNelson</a:t>
            </a:r>
            <a:r>
              <a:rPr lang="en-US" dirty="0"/>
              <a:t>",</a:t>
            </a:r>
          </a:p>
          <a:p>
            <a:pPr marL="0" indent="0">
              <a:buNone/>
            </a:pPr>
            <a:r>
              <a:rPr lang="en-US" dirty="0"/>
              <a:t>    "gender": "male",</a:t>
            </a:r>
          </a:p>
          <a:p>
            <a:pPr marL="0" indent="0">
              <a:buNone/>
            </a:pPr>
            <a:r>
              <a:rPr lang="en-US" dirty="0"/>
              <a:t>    "</a:t>
            </a:r>
            <a:r>
              <a:rPr lang="en-US" dirty="0" err="1"/>
              <a:t>profileUrl</a:t>
            </a:r>
            <a:r>
              <a:rPr lang="en-US" dirty="0"/>
              <a:t>": "https://</a:t>
            </a:r>
            <a:r>
              <a:rPr lang="en-US" dirty="0" err="1"/>
              <a:t>www.facebook.com</a:t>
            </a:r>
            <a:r>
              <a:rPr lang="en-US" dirty="0"/>
              <a:t>/</a:t>
            </a:r>
            <a:r>
              <a:rPr lang="en-US" dirty="0" err="1"/>
              <a:t>profile.php?id</a:t>
            </a:r>
            <a:r>
              <a:rPr lang="en-US" dirty="0"/>
              <a:t>=10710324",</a:t>
            </a:r>
          </a:p>
          <a:p>
            <a:pPr marL="0" indent="0">
              <a:buNone/>
            </a:pPr>
            <a:r>
              <a:rPr lang="en-US" dirty="0"/>
              <a:t>    "</a:t>
            </a:r>
            <a:r>
              <a:rPr lang="en-US" dirty="0" err="1"/>
              <a:t>currentLocation</a:t>
            </a:r>
            <a:r>
              <a:rPr lang="en-US" dirty="0"/>
              <a:t>": {</a:t>
            </a:r>
          </a:p>
          <a:p>
            <a:pPr marL="0" indent="0">
              <a:buNone/>
            </a:pPr>
            <a:r>
              <a:rPr lang="en-US" dirty="0"/>
              <a:t>      "formatted": "Vancouver, Washington",</a:t>
            </a:r>
          </a:p>
          <a:p>
            <a:pPr marL="0" indent="0">
              <a:buNone/>
            </a:pPr>
            <a:r>
              <a:rPr lang="en-US" dirty="0"/>
              <a:t>      "type": "</a:t>
            </a:r>
            <a:r>
              <a:rPr lang="en-US" dirty="0" err="1"/>
              <a:t>currentLocation</a:t>
            </a:r>
            <a:r>
              <a:rPr lang="en-US" dirty="0"/>
              <a:t>"</a:t>
            </a:r>
          </a:p>
          <a:p>
            <a:pPr marL="0" indent="0">
              <a:buNone/>
            </a:pPr>
            <a:r>
              <a:rPr lang="en-US" dirty="0"/>
              <a:t>    },</a:t>
            </a:r>
          </a:p>
          <a:p>
            <a:pPr marL="0" indent="0">
              <a:buNone/>
            </a:pPr>
            <a:r>
              <a:rPr lang="en-US" dirty="0"/>
              <a:t>    "updated": "2013-09-12T17:07:28.000Z",</a:t>
            </a:r>
          </a:p>
          <a:p>
            <a:pPr marL="0" indent="0">
              <a:buNone/>
            </a:pPr>
            <a:r>
              <a:rPr lang="en-US" dirty="0"/>
              <a:t>    "</a:t>
            </a:r>
            <a:r>
              <a:rPr lang="en-US" dirty="0" err="1"/>
              <a:t>utcOffset</a:t>
            </a:r>
            <a:r>
              <a:rPr lang="en-US" dirty="0"/>
              <a:t>": "-04:00",</a:t>
            </a:r>
          </a:p>
          <a:p>
            <a:pPr marL="0" indent="0">
              <a:buNone/>
            </a:pPr>
            <a:r>
              <a:rPr lang="en-US" dirty="0"/>
              <a:t>    "</a:t>
            </a:r>
            <a:r>
              <a:rPr lang="en-US" dirty="0" err="1"/>
              <a:t>urls</a:t>
            </a:r>
            <a:r>
              <a:rPr lang="en-US" dirty="0"/>
              <a:t>": [</a:t>
            </a:r>
          </a:p>
          <a:p>
            <a:pPr marL="0" indent="0">
              <a:buNone/>
            </a:pPr>
            <a:r>
              <a:rPr lang="en-US" dirty="0"/>
              <a:t>      {</a:t>
            </a:r>
          </a:p>
          <a:p>
            <a:pPr marL="0" indent="0">
              <a:buNone/>
            </a:pPr>
            <a:r>
              <a:rPr lang="en-US" dirty="0"/>
              <a:t>        "value": "https://</a:t>
            </a:r>
            <a:r>
              <a:rPr lang="en-US" dirty="0" err="1"/>
              <a:t>www.facebook.com</a:t>
            </a:r>
            <a:r>
              <a:rPr lang="en-US" dirty="0"/>
              <a:t>/</a:t>
            </a:r>
            <a:r>
              <a:rPr lang="en-US" dirty="0" err="1"/>
              <a:t>profile.php?id</a:t>
            </a:r>
            <a:r>
              <a:rPr lang="en-US" dirty="0"/>
              <a:t>=10710324",</a:t>
            </a:r>
          </a:p>
          <a:p>
            <a:pPr marL="0" indent="0">
              <a:buNone/>
            </a:pPr>
            <a:r>
              <a:rPr lang="en-US" dirty="0"/>
              <a:t>        "type": "profile"</a:t>
            </a:r>
          </a:p>
          <a:p>
            <a:pPr marL="0" indent="0">
              <a:buNone/>
            </a:pPr>
            <a:r>
              <a:rPr lang="en-US" dirty="0"/>
              <a:t>      }</a:t>
            </a:r>
          </a:p>
          <a:p>
            <a:pPr marL="0" indent="0">
              <a:buNone/>
            </a:pPr>
            <a:r>
              <a:rPr lang="en-US" dirty="0"/>
              <a:t>    ],</a:t>
            </a:r>
          </a:p>
          <a:p>
            <a:pPr marL="0" indent="0">
              <a:buNone/>
            </a:pPr>
            <a:r>
              <a:rPr lang="en-US" dirty="0"/>
              <a:t>    "addresses": [</a:t>
            </a:r>
          </a:p>
          <a:p>
            <a:pPr marL="0" indent="0">
              <a:buNone/>
            </a:pPr>
            <a:r>
              <a:rPr lang="en-US" dirty="0"/>
              <a:t>      {</a:t>
            </a:r>
          </a:p>
          <a:p>
            <a:pPr marL="0" indent="0">
              <a:buNone/>
            </a:pPr>
            <a:r>
              <a:rPr lang="en-US" dirty="0"/>
              <a:t>        "formatted": "Vancouver, Washington",</a:t>
            </a:r>
          </a:p>
          <a:p>
            <a:pPr marL="0" indent="0">
              <a:buNone/>
            </a:pPr>
            <a:r>
              <a:rPr lang="en-US" dirty="0"/>
              <a:t>        "type": "</a:t>
            </a:r>
            <a:r>
              <a:rPr lang="en-US" dirty="0" err="1"/>
              <a:t>currentLocation</a:t>
            </a:r>
            <a:r>
              <a:rPr lang="en-US" dirty="0"/>
              <a:t>"</a:t>
            </a:r>
          </a:p>
          <a:p>
            <a:pPr marL="0" indent="0">
              <a:buNone/>
            </a:pPr>
            <a:r>
              <a:rPr lang="en-US" dirty="0"/>
              <a:t>      },</a:t>
            </a:r>
          </a:p>
          <a:p>
            <a:pPr marL="0" indent="0">
              <a:buNone/>
            </a:pPr>
            <a:r>
              <a:rPr lang="en-US" dirty="0"/>
              <a:t>      {</a:t>
            </a:r>
          </a:p>
          <a:p>
            <a:pPr marL="0" indent="0">
              <a:buNone/>
            </a:pPr>
            <a:r>
              <a:rPr lang="en-US" dirty="0"/>
              <a:t>        "formatted": "Hood River, Oregon",</a:t>
            </a:r>
          </a:p>
          <a:p>
            <a:pPr marL="0" indent="0">
              <a:buNone/>
            </a:pPr>
            <a:r>
              <a:rPr lang="en-US" dirty="0"/>
              <a:t>        "type": "hometown"</a:t>
            </a:r>
          </a:p>
          <a:p>
            <a:pPr marL="0" indent="0">
              <a:buNone/>
            </a:pPr>
            <a:r>
              <a:rPr lang="en-US" dirty="0"/>
              <a:t>      }</a:t>
            </a:r>
          </a:p>
          <a:p>
            <a:pPr marL="0" indent="0">
              <a:buNone/>
            </a:pPr>
            <a:r>
              <a:rPr lang="en-US" dirty="0"/>
              <a:t>    ],</a:t>
            </a:r>
          </a:p>
          <a:p>
            <a:pPr marL="0" indent="0">
              <a:buNone/>
            </a:pPr>
            <a:r>
              <a:rPr lang="en-US" dirty="0"/>
              <a:t>    "movies": [</a:t>
            </a:r>
          </a:p>
          <a:p>
            <a:pPr marL="0" indent="0">
              <a:buNone/>
            </a:pPr>
            <a:r>
              <a:rPr lang="en-US" dirty="0"/>
              <a:t>      "Modern Collective",</a:t>
            </a:r>
          </a:p>
          <a:p>
            <a:pPr marL="0" indent="0">
              <a:buNone/>
            </a:pPr>
            <a:r>
              <a:rPr lang="en-US" dirty="0"/>
              <a:t>      "The Last Boy Scout"</a:t>
            </a:r>
          </a:p>
          <a:p>
            <a:pPr marL="0" indent="0">
              <a:buNone/>
            </a:pPr>
            <a:r>
              <a:rPr lang="en-US" dirty="0"/>
              <a:t>    ],</a:t>
            </a:r>
          </a:p>
          <a:p>
            <a:pPr marL="0" indent="0">
              <a:buNone/>
            </a:pPr>
            <a:r>
              <a:rPr lang="en-US" dirty="0"/>
              <a:t>    "music": [</a:t>
            </a:r>
          </a:p>
          <a:p>
            <a:pPr marL="0" indent="0">
              <a:buNone/>
            </a:pPr>
            <a:r>
              <a:rPr lang="en-US" dirty="0"/>
              <a:t>      "Rage Against The Machine",</a:t>
            </a:r>
          </a:p>
          <a:p>
            <a:pPr marL="0" indent="0">
              <a:buNone/>
            </a:pPr>
            <a:r>
              <a:rPr lang="en-US" dirty="0"/>
              <a:t>      "Jack White",</a:t>
            </a:r>
          </a:p>
          <a:p>
            <a:pPr marL="0" indent="0">
              <a:buNone/>
            </a:pPr>
            <a:r>
              <a:rPr lang="en-US" dirty="0"/>
              <a:t>      "Rage Against the Machine",</a:t>
            </a:r>
          </a:p>
          <a:p>
            <a:pPr marL="0" indent="0">
              <a:buNone/>
            </a:pPr>
            <a:r>
              <a:rPr lang="en-US" dirty="0"/>
              <a:t>      "Collin </a:t>
            </a:r>
            <a:r>
              <a:rPr lang="en-US" dirty="0" err="1"/>
              <a:t>McLoughlin</a:t>
            </a:r>
            <a:r>
              <a:rPr lang="en-US" dirty="0"/>
              <a:t>",</a:t>
            </a:r>
          </a:p>
          <a:p>
            <a:pPr marL="0" indent="0">
              <a:buNone/>
            </a:pPr>
            <a:r>
              <a:rPr lang="en-US" dirty="0"/>
              <a:t>      "</a:t>
            </a:r>
            <a:r>
              <a:rPr lang="en-US" dirty="0" err="1"/>
              <a:t>Avril</a:t>
            </a:r>
            <a:r>
              <a:rPr lang="en-US" dirty="0"/>
              <a:t> </a:t>
            </a:r>
            <a:r>
              <a:rPr lang="en-US" dirty="0" err="1"/>
              <a:t>Lavigne</a:t>
            </a:r>
            <a:r>
              <a:rPr lang="en-US" dirty="0"/>
              <a:t>",</a:t>
            </a:r>
          </a:p>
          <a:p>
            <a:pPr marL="0" indent="0">
              <a:buNone/>
            </a:pPr>
            <a:r>
              <a:rPr lang="en-US" dirty="0"/>
              <a:t>      "The Black Keys",</a:t>
            </a:r>
          </a:p>
          <a:p>
            <a:pPr marL="0" indent="0">
              <a:buNone/>
            </a:pPr>
            <a:r>
              <a:rPr lang="en-US" dirty="0"/>
              <a:t>      "Son House",</a:t>
            </a:r>
          </a:p>
          <a:p>
            <a:pPr marL="0" indent="0">
              <a:buNone/>
            </a:pPr>
            <a:r>
              <a:rPr lang="en-US" dirty="0"/>
              <a:t>      "Jay Z",</a:t>
            </a:r>
          </a:p>
          <a:p>
            <a:pPr marL="0" indent="0">
              <a:buNone/>
            </a:pPr>
            <a:r>
              <a:rPr lang="en-US" dirty="0"/>
              <a:t>      "Robert Pete Williams",</a:t>
            </a:r>
          </a:p>
          <a:p>
            <a:pPr marL="0" indent="0">
              <a:buNone/>
            </a:pPr>
            <a:r>
              <a:rPr lang="en-US" dirty="0"/>
              <a:t>      "Jack White"</a:t>
            </a:r>
          </a:p>
          <a:p>
            <a:pPr marL="0" indent="0">
              <a:buNone/>
            </a:pPr>
            <a:r>
              <a:rPr lang="en-US" dirty="0"/>
              <a:t>    ],</a:t>
            </a:r>
          </a:p>
          <a:p>
            <a:pPr marL="0" indent="0">
              <a:buNone/>
            </a:pPr>
            <a:r>
              <a:rPr lang="en-US" dirty="0"/>
              <a:t>    "quotes": [</a:t>
            </a:r>
          </a:p>
          <a:p>
            <a:pPr marL="0" indent="0">
              <a:buNone/>
            </a:pPr>
            <a:r>
              <a:rPr lang="en-US" dirty="0"/>
              <a:t>      "\"... no exceptional brain power is needed to construct a new science or to expand on an existing one.  What is needed is just the courage to face inconsistencies and to avoid running away from them just because 'that's the way it was always done'.\"\r\n\r\n\"Of the other major resources, money is actually quite plentiful.  We long ago should have learned that it is the demand for capital, rather than the supply thereof, which set the limit to economic growth and activity.  People one can hire.  But one cannot rent, hire, buy, or otherwise obtain more time.  The supply of time is totally inelastic.  No matter how high the demand, the supply will never go up.  There is no price for it and no marginal utility curve for it.  Moreover, time is totally perishable and cannot be stored.  Yesterday’s time is gone forever and will never come back.  Time is, therefore, always in exceedingly short supply.  Time is totally irreplaceable.  Within limits we can substitute one resource for another, copper for aluminum, for instance.  We can substitute capital for human labor.  We can use more knowledge or more brawn.  But there is no substitute for time.\"\r\n\r\n\"It's not smiling because it wants its picture taken...\"\r\n\r\n\"Giving up the illusion that you can predict the future is a very liberating moment.\"\r\n\r\n\"Ultimately, man should not ask what the meaning of his life is, but rather he must recognize that it is he who is asked.  In a word, each man is questioned by life; and he can only answer to life by answering for his own life\""</a:t>
            </a:r>
          </a:p>
          <a:p>
            <a:pPr marL="0" indent="0">
              <a:buNone/>
            </a:pPr>
            <a:r>
              <a:rPr lang="en-US" dirty="0"/>
              <a:t>    ],</a:t>
            </a:r>
          </a:p>
          <a:p>
            <a:pPr marL="0" indent="0">
              <a:buNone/>
            </a:pPr>
            <a:r>
              <a:rPr lang="en-US" dirty="0"/>
              <a:t>    "interests": [</a:t>
            </a:r>
          </a:p>
          <a:p>
            <a:pPr marL="0" indent="0">
              <a:buNone/>
            </a:pPr>
            <a:r>
              <a:rPr lang="en-US" dirty="0"/>
              <a:t>      "Dirt Jumps",</a:t>
            </a:r>
          </a:p>
          <a:p>
            <a:pPr marL="0" indent="0">
              <a:buNone/>
            </a:pPr>
            <a:r>
              <a:rPr lang="en-US" dirty="0"/>
              <a:t>      "Data",</a:t>
            </a:r>
          </a:p>
          <a:p>
            <a:pPr marL="0" indent="0">
              <a:buNone/>
            </a:pPr>
            <a:r>
              <a:rPr lang="en-US" dirty="0"/>
              <a:t>      "Hollow Lefts",</a:t>
            </a:r>
          </a:p>
          <a:p>
            <a:pPr marL="0" indent="0">
              <a:buNone/>
            </a:pPr>
            <a:r>
              <a:rPr lang="en-US" dirty="0"/>
              <a:t>      "40's"</a:t>
            </a:r>
          </a:p>
          <a:p>
            <a:pPr marL="0" indent="0">
              <a:buNone/>
            </a:pPr>
            <a:r>
              <a:rPr lang="en-US" dirty="0"/>
              <a:t>    ],</a:t>
            </a:r>
          </a:p>
          <a:p>
            <a:pPr marL="0" indent="0">
              <a:buNone/>
            </a:pPr>
            <a:r>
              <a:rPr lang="en-US" dirty="0"/>
              <a:t>    "photos": [</a:t>
            </a:r>
          </a:p>
          <a:p>
            <a:pPr marL="0" indent="0">
              <a:buNone/>
            </a:pPr>
            <a:r>
              <a:rPr lang="en-US" dirty="0"/>
              <a:t>      {</a:t>
            </a:r>
          </a:p>
          <a:p>
            <a:pPr marL="0" indent="0">
              <a:buNone/>
            </a:pPr>
            <a:r>
              <a:rPr lang="en-US" dirty="0"/>
              <a:t>        "value": "https://</a:t>
            </a:r>
            <a:r>
              <a:rPr lang="en-US" dirty="0" err="1"/>
              <a:t>graph.facebook.com</a:t>
            </a:r>
            <a:r>
              <a:rPr lang="en-US" dirty="0"/>
              <a:t>/10710324/</a:t>
            </a:r>
            <a:r>
              <a:rPr lang="en-US" dirty="0" err="1"/>
              <a:t>picture?type</a:t>
            </a:r>
            <a:r>
              <a:rPr lang="en-US" dirty="0"/>
              <a:t>=small",</a:t>
            </a:r>
          </a:p>
          <a:p>
            <a:pPr marL="0" indent="0">
              <a:buNone/>
            </a:pPr>
            <a:r>
              <a:rPr lang="en-US" dirty="0"/>
              <a:t>        "type": "other"</a:t>
            </a:r>
          </a:p>
          <a:p>
            <a:pPr marL="0" indent="0">
              <a:buNone/>
            </a:pPr>
            <a:r>
              <a:rPr lang="en-US" dirty="0"/>
              <a:t>      },</a:t>
            </a:r>
          </a:p>
          <a:p>
            <a:pPr marL="0" indent="0">
              <a:buNone/>
            </a:pPr>
            <a:r>
              <a:rPr lang="en-US" dirty="0"/>
              <a:t>      {</a:t>
            </a:r>
          </a:p>
          <a:p>
            <a:pPr marL="0" indent="0">
              <a:buNone/>
            </a:pPr>
            <a:r>
              <a:rPr lang="en-US" dirty="0"/>
              <a:t>        "value": "https://</a:t>
            </a:r>
            <a:r>
              <a:rPr lang="en-US" dirty="0" err="1"/>
              <a:t>graph.facebook.com</a:t>
            </a:r>
            <a:r>
              <a:rPr lang="en-US" dirty="0"/>
              <a:t>/10710324/</a:t>
            </a:r>
            <a:r>
              <a:rPr lang="en-US" dirty="0" err="1"/>
              <a:t>picture?type</a:t>
            </a:r>
            <a:r>
              <a:rPr lang="en-US" dirty="0"/>
              <a:t>=large",</a:t>
            </a:r>
          </a:p>
          <a:p>
            <a:pPr marL="0" indent="0">
              <a:buNone/>
            </a:pPr>
            <a:r>
              <a:rPr lang="en-US" dirty="0"/>
              <a:t>        "type": "other",</a:t>
            </a:r>
          </a:p>
          <a:p>
            <a:pPr marL="0" indent="0">
              <a:buNone/>
            </a:pPr>
            <a:r>
              <a:rPr lang="en-US" dirty="0"/>
              <a:t>        "primary": true</a:t>
            </a:r>
          </a:p>
          <a:p>
            <a:pPr marL="0" indent="0">
              <a:buNone/>
            </a:pPr>
            <a:r>
              <a:rPr lang="en-US" dirty="0"/>
              <a:t>      },</a:t>
            </a:r>
          </a:p>
          <a:p>
            <a:pPr marL="0" indent="0">
              <a:buNone/>
            </a:pPr>
            <a:r>
              <a:rPr lang="en-US" dirty="0"/>
              <a:t>      {</a:t>
            </a:r>
          </a:p>
          <a:p>
            <a:pPr marL="0" indent="0">
              <a:buNone/>
            </a:pPr>
            <a:r>
              <a:rPr lang="en-US" dirty="0"/>
              <a:t>        "value": "https://</a:t>
            </a:r>
            <a:r>
              <a:rPr lang="en-US" dirty="0" err="1"/>
              <a:t>graph.facebook.com</a:t>
            </a:r>
            <a:r>
              <a:rPr lang="en-US" dirty="0"/>
              <a:t>/10710324/</a:t>
            </a:r>
            <a:r>
              <a:rPr lang="en-US" dirty="0" err="1"/>
              <a:t>picture?type</a:t>
            </a:r>
            <a:r>
              <a:rPr lang="en-US" dirty="0"/>
              <a:t>=square",</a:t>
            </a:r>
          </a:p>
          <a:p>
            <a:pPr marL="0" indent="0">
              <a:buNone/>
            </a:pPr>
            <a:r>
              <a:rPr lang="en-US" dirty="0"/>
              <a:t>        "type": "other"</a:t>
            </a:r>
          </a:p>
          <a:p>
            <a:pPr marL="0" indent="0">
              <a:buNone/>
            </a:pPr>
            <a:r>
              <a:rPr lang="en-US" dirty="0"/>
              <a:t>      },</a:t>
            </a:r>
          </a:p>
          <a:p>
            <a:pPr marL="0" indent="0">
              <a:buNone/>
            </a:pPr>
            <a:r>
              <a:rPr lang="en-US" dirty="0"/>
              <a:t>      {</a:t>
            </a:r>
          </a:p>
          <a:p>
            <a:pPr marL="0" indent="0">
              <a:buNone/>
            </a:pPr>
            <a:r>
              <a:rPr lang="en-US" dirty="0"/>
              <a:t>        "value": "https://</a:t>
            </a:r>
            <a:r>
              <a:rPr lang="en-US" dirty="0" err="1"/>
              <a:t>graph.facebook.com</a:t>
            </a:r>
            <a:r>
              <a:rPr lang="en-US" dirty="0"/>
              <a:t>/10710324/</a:t>
            </a:r>
            <a:r>
              <a:rPr lang="en-US" dirty="0" err="1"/>
              <a:t>picture?type</a:t>
            </a:r>
            <a:r>
              <a:rPr lang="en-US" dirty="0"/>
              <a:t>=normal",</a:t>
            </a:r>
          </a:p>
          <a:p>
            <a:pPr marL="0" indent="0">
              <a:buNone/>
            </a:pPr>
            <a:r>
              <a:rPr lang="en-US" dirty="0"/>
              <a:t>        "type": "other"</a:t>
            </a:r>
          </a:p>
          <a:p>
            <a:pPr marL="0" indent="0">
              <a:buNone/>
            </a:pPr>
            <a:r>
              <a:rPr lang="en-US" dirty="0"/>
              <a:t>      }</a:t>
            </a:r>
          </a:p>
          <a:p>
            <a:pPr marL="0" indent="0">
              <a:buNone/>
            </a:pPr>
            <a:r>
              <a:rPr lang="en-US" dirty="0"/>
              <a:t>    ],</a:t>
            </a:r>
          </a:p>
          <a:p>
            <a:pPr marL="0" indent="0">
              <a:buNone/>
            </a:pPr>
            <a:r>
              <a:rPr lang="en-US" dirty="0"/>
              <a:t>    "organizations": [</a:t>
            </a:r>
          </a:p>
          <a:p>
            <a:pPr marL="0" indent="0">
              <a:buNone/>
            </a:pPr>
            <a:r>
              <a:rPr lang="en-US" dirty="0"/>
              <a:t>      {</a:t>
            </a:r>
          </a:p>
          <a:p>
            <a:pPr marL="0" indent="0">
              <a:buNone/>
            </a:pPr>
            <a:r>
              <a:rPr lang="en-US" dirty="0"/>
              <a:t>        "name": "</a:t>
            </a:r>
            <a:r>
              <a:rPr lang="en-US" dirty="0" err="1"/>
              <a:t>Janrain</a:t>
            </a:r>
            <a:r>
              <a:rPr lang="en-US" dirty="0"/>
              <a:t>",</a:t>
            </a:r>
          </a:p>
          <a:p>
            <a:pPr marL="0" indent="0">
              <a:buNone/>
            </a:pPr>
            <a:r>
              <a:rPr lang="en-US" dirty="0"/>
              <a:t>        "title": "Solutions Engineer",</a:t>
            </a:r>
          </a:p>
          <a:p>
            <a:pPr marL="0" indent="0">
              <a:buNone/>
            </a:pPr>
            <a:r>
              <a:rPr lang="en-US" dirty="0"/>
              <a:t>        "type": "job",</a:t>
            </a:r>
          </a:p>
          <a:p>
            <a:pPr marL="0" indent="0">
              <a:buNone/>
            </a:pPr>
            <a:r>
              <a:rPr lang="en-US" dirty="0"/>
              <a:t>        "</a:t>
            </a:r>
            <a:r>
              <a:rPr lang="en-US" dirty="0" err="1"/>
              <a:t>startDate</a:t>
            </a:r>
            <a:r>
              <a:rPr lang="en-US" dirty="0"/>
              <a:t>": "2013-04-08"</a:t>
            </a:r>
          </a:p>
          <a:p>
            <a:pPr marL="0" indent="0">
              <a:buNone/>
            </a:pPr>
            <a:r>
              <a:rPr lang="en-US" dirty="0"/>
              <a:t>      },</a:t>
            </a:r>
          </a:p>
          <a:p>
            <a:pPr marL="0" indent="0">
              <a:buNone/>
            </a:pPr>
            <a:r>
              <a:rPr lang="en-US" dirty="0"/>
              <a:t>      {</a:t>
            </a:r>
          </a:p>
          <a:p>
            <a:pPr marL="0" indent="0">
              <a:buNone/>
            </a:pPr>
            <a:r>
              <a:rPr lang="en-US" dirty="0"/>
              <a:t>        "name": "Executive Technology Solutions",</a:t>
            </a:r>
          </a:p>
          <a:p>
            <a:pPr marL="0" indent="0">
              <a:buNone/>
            </a:pPr>
            <a:r>
              <a:rPr lang="en-US" dirty="0"/>
              <a:t>        "title": "Sandwich Artist",</a:t>
            </a:r>
          </a:p>
          <a:p>
            <a:pPr marL="0" indent="0">
              <a:buNone/>
            </a:pPr>
            <a:r>
              <a:rPr lang="en-US" dirty="0"/>
              <a:t>        "type": "job",</a:t>
            </a:r>
          </a:p>
          <a:p>
            <a:pPr marL="0" indent="0">
              <a:buNone/>
            </a:pPr>
            <a:r>
              <a:rPr lang="en-US" dirty="0"/>
              <a:t>        "</a:t>
            </a:r>
            <a:r>
              <a:rPr lang="en-US" dirty="0" err="1"/>
              <a:t>startDate</a:t>
            </a:r>
            <a:r>
              <a:rPr lang="en-US" dirty="0"/>
              <a:t>": "2010-07-01",</a:t>
            </a:r>
          </a:p>
          <a:p>
            <a:pPr marL="0" indent="0">
              <a:buNone/>
            </a:pPr>
            <a:r>
              <a:rPr lang="en-US" dirty="0"/>
              <a:t>        "</a:t>
            </a:r>
            <a:r>
              <a:rPr lang="en-US" dirty="0" err="1"/>
              <a:t>endDate</a:t>
            </a:r>
            <a:r>
              <a:rPr lang="en-US" dirty="0"/>
              <a:t>": "2013-04-05",</a:t>
            </a:r>
          </a:p>
          <a:p>
            <a:pPr marL="0" indent="0">
              <a:buNone/>
            </a:pPr>
            <a:r>
              <a:rPr lang="en-US" dirty="0"/>
              <a:t>        "description": "this is me"</a:t>
            </a:r>
          </a:p>
          <a:p>
            <a:pPr marL="0" indent="0">
              <a:buNone/>
            </a:pPr>
            <a:r>
              <a:rPr lang="en-US" dirty="0"/>
              <a:t>      },</a:t>
            </a:r>
          </a:p>
          <a:p>
            <a:pPr marL="0" indent="0">
              <a:buNone/>
            </a:pPr>
            <a:r>
              <a:rPr lang="en-US" dirty="0"/>
              <a:t>      {</a:t>
            </a:r>
          </a:p>
          <a:p>
            <a:pPr marL="0" indent="0">
              <a:buNone/>
            </a:pPr>
            <a:r>
              <a:rPr lang="en-US" dirty="0"/>
              <a:t>        "name": "REAL Watersports",</a:t>
            </a:r>
          </a:p>
          <a:p>
            <a:pPr marL="0" indent="0">
              <a:buNone/>
            </a:pPr>
            <a:r>
              <a:rPr lang="en-US" dirty="0"/>
              <a:t>        "title": "Numbers Nelson",</a:t>
            </a:r>
          </a:p>
          <a:p>
            <a:pPr marL="0" indent="0">
              <a:buNone/>
            </a:pPr>
            <a:r>
              <a:rPr lang="en-US" dirty="0"/>
              <a:t>        "type": "job",</a:t>
            </a:r>
          </a:p>
          <a:p>
            <a:pPr marL="0" indent="0">
              <a:buNone/>
            </a:pPr>
            <a:r>
              <a:rPr lang="en-US" dirty="0"/>
              <a:t>        "</a:t>
            </a:r>
            <a:r>
              <a:rPr lang="en-US" dirty="0" err="1"/>
              <a:t>startDate</a:t>
            </a:r>
            <a:r>
              <a:rPr lang="en-US" dirty="0"/>
              <a:t>": "2007-09-01",</a:t>
            </a:r>
          </a:p>
          <a:p>
            <a:pPr marL="0" indent="0">
              <a:buNone/>
            </a:pPr>
            <a:r>
              <a:rPr lang="en-US" dirty="0"/>
              <a:t>        "</a:t>
            </a:r>
            <a:r>
              <a:rPr lang="en-US" dirty="0" err="1"/>
              <a:t>endDate</a:t>
            </a:r>
            <a:r>
              <a:rPr lang="en-US" dirty="0"/>
              <a:t>": "2010-07-01"</a:t>
            </a:r>
          </a:p>
          <a:p>
            <a:pPr marL="0" indent="0">
              <a:buNone/>
            </a:pPr>
            <a:r>
              <a:rPr lang="en-US" dirty="0"/>
              <a:t>      },</a:t>
            </a:r>
          </a:p>
          <a:p>
            <a:pPr marL="0" indent="0">
              <a:buNone/>
            </a:pPr>
            <a:r>
              <a:rPr lang="en-US" dirty="0"/>
              <a:t>      {</a:t>
            </a:r>
          </a:p>
          <a:p>
            <a:pPr marL="0" indent="0">
              <a:buNone/>
            </a:pPr>
            <a:r>
              <a:rPr lang="en-US" dirty="0"/>
              <a:t>        "name": "REAL </a:t>
            </a:r>
            <a:r>
              <a:rPr lang="en-US" dirty="0" err="1"/>
              <a:t>Kiteboarding</a:t>
            </a:r>
            <a:r>
              <a:rPr lang="en-US" dirty="0"/>
              <a:t>",</a:t>
            </a:r>
          </a:p>
          <a:p>
            <a:pPr marL="0" indent="0">
              <a:buNone/>
            </a:pPr>
            <a:r>
              <a:rPr lang="en-US" dirty="0"/>
              <a:t>        "title": "</a:t>
            </a:r>
            <a:r>
              <a:rPr lang="en-US" dirty="0" err="1"/>
              <a:t>Kiteboarding</a:t>
            </a:r>
            <a:r>
              <a:rPr lang="en-US" dirty="0"/>
              <a:t> Coach",</a:t>
            </a:r>
          </a:p>
          <a:p>
            <a:pPr marL="0" indent="0">
              <a:buNone/>
            </a:pPr>
            <a:r>
              <a:rPr lang="en-US" dirty="0"/>
              <a:t>        "type": "job",</a:t>
            </a:r>
          </a:p>
          <a:p>
            <a:pPr marL="0" indent="0">
              <a:buNone/>
            </a:pPr>
            <a:r>
              <a:rPr lang="en-US" dirty="0"/>
              <a:t>        "</a:t>
            </a:r>
            <a:r>
              <a:rPr lang="en-US" dirty="0" err="1"/>
              <a:t>startDate</a:t>
            </a:r>
            <a:r>
              <a:rPr lang="en-US" dirty="0"/>
              <a:t>": "2007-06-01",</a:t>
            </a:r>
          </a:p>
          <a:p>
            <a:pPr marL="0" indent="0">
              <a:buNone/>
            </a:pPr>
            <a:r>
              <a:rPr lang="en-US" dirty="0"/>
              <a:t>        "</a:t>
            </a:r>
            <a:r>
              <a:rPr lang="en-US" dirty="0" err="1"/>
              <a:t>endDate</a:t>
            </a:r>
            <a:r>
              <a:rPr lang="en-US" dirty="0"/>
              <a:t>": "2007-08-01"</a:t>
            </a:r>
          </a:p>
          <a:p>
            <a:pPr marL="0" indent="0">
              <a:buNone/>
            </a:pPr>
            <a:r>
              <a:rPr lang="en-US" dirty="0"/>
              <a:t>      },</a:t>
            </a:r>
          </a:p>
          <a:p>
            <a:pPr marL="0" indent="0">
              <a:buNone/>
            </a:pPr>
            <a:r>
              <a:rPr lang="en-US" dirty="0"/>
              <a:t>      {</a:t>
            </a:r>
          </a:p>
          <a:p>
            <a:pPr marL="0" indent="0">
              <a:buNone/>
            </a:pPr>
            <a:r>
              <a:rPr lang="en-US" dirty="0"/>
              <a:t>        "name": "REAL </a:t>
            </a:r>
            <a:r>
              <a:rPr lang="en-US" dirty="0" err="1"/>
              <a:t>Kiteboarding</a:t>
            </a:r>
            <a:r>
              <a:rPr lang="en-US" dirty="0"/>
              <a:t>",</a:t>
            </a:r>
          </a:p>
          <a:p>
            <a:pPr marL="0" indent="0">
              <a:buNone/>
            </a:pPr>
            <a:r>
              <a:rPr lang="en-US" dirty="0"/>
              <a:t>        "type": "job"</a:t>
            </a:r>
          </a:p>
          <a:p>
            <a:pPr marL="0" indent="0">
              <a:buNone/>
            </a:pPr>
            <a:r>
              <a:rPr lang="en-US" dirty="0"/>
              <a:t>      },</a:t>
            </a:r>
          </a:p>
          <a:p>
            <a:pPr marL="0" indent="0">
              <a:buNone/>
            </a:pPr>
            <a:r>
              <a:rPr lang="en-US" dirty="0"/>
              <a:t>      {</a:t>
            </a:r>
          </a:p>
          <a:p>
            <a:pPr marL="0" indent="0">
              <a:buNone/>
            </a:pPr>
            <a:r>
              <a:rPr lang="en-US" dirty="0"/>
              <a:t>        "name": "Hood River Valley High School",</a:t>
            </a:r>
          </a:p>
          <a:p>
            <a:pPr marL="0" indent="0">
              <a:buNone/>
            </a:pPr>
            <a:r>
              <a:rPr lang="en-US" dirty="0"/>
              <a:t>        "type": "High School"</a:t>
            </a:r>
          </a:p>
          <a:p>
            <a:pPr marL="0" indent="0">
              <a:buNone/>
            </a:pPr>
            <a:r>
              <a:rPr lang="en-US" dirty="0"/>
              <a:t>      },</a:t>
            </a:r>
          </a:p>
          <a:p>
            <a:pPr marL="0" indent="0">
              <a:buNone/>
            </a:pPr>
            <a:r>
              <a:rPr lang="en-US" dirty="0"/>
              <a:t>      {</a:t>
            </a:r>
          </a:p>
          <a:p>
            <a:pPr marL="0" indent="0">
              <a:buNone/>
            </a:pPr>
            <a:r>
              <a:rPr lang="en-US" dirty="0"/>
              <a:t>        "name": "University of Washington",</a:t>
            </a:r>
          </a:p>
          <a:p>
            <a:pPr marL="0" indent="0">
              <a:buNone/>
            </a:pPr>
            <a:r>
              <a:rPr lang="en-US" dirty="0"/>
              <a:t>        "department": "Accounting/Engineering",</a:t>
            </a:r>
          </a:p>
          <a:p>
            <a:pPr marL="0" indent="0">
              <a:buNone/>
            </a:pPr>
            <a:r>
              <a:rPr lang="en-US" dirty="0"/>
              <a:t>        "type": "College"</a:t>
            </a:r>
          </a:p>
          <a:p>
            <a:pPr marL="0" indent="0">
              <a:buNone/>
            </a:pPr>
            <a:r>
              <a:rPr lang="en-US" dirty="0"/>
              <a:t>      }</a:t>
            </a:r>
          </a:p>
          <a:p>
            <a:pPr marL="0" indent="0">
              <a:buNone/>
            </a:pPr>
            <a:r>
              <a:rPr lang="en-US" dirty="0"/>
              <a:t>    ]</a:t>
            </a:r>
          </a:p>
          <a:p>
            <a:pPr marL="0" indent="0">
              <a:buNone/>
            </a:pPr>
            <a:r>
              <a:rPr lang="en-US" dirty="0"/>
              <a:t>  },</a:t>
            </a:r>
          </a:p>
          <a:p>
            <a:pPr marL="0" indent="0">
              <a:buNone/>
            </a:pPr>
            <a:r>
              <a:rPr lang="en-US" dirty="0"/>
              <a:t>  "friends": [</a:t>
            </a:r>
          </a:p>
          <a:p>
            <a:pPr marL="0" indent="0">
              <a:buNone/>
            </a:pPr>
            <a:r>
              <a:rPr lang="en-US" dirty="0"/>
              <a:t>    "http://</a:t>
            </a:r>
            <a:r>
              <a:rPr lang="en-US" dirty="0" err="1"/>
              <a:t>www.facebook.com</a:t>
            </a:r>
            <a:r>
              <a:rPr lang="en-US" dirty="0"/>
              <a:t>/</a:t>
            </a:r>
            <a:r>
              <a:rPr lang="en-US" dirty="0" err="1"/>
              <a:t>profile.php?id</a:t>
            </a:r>
            <a:r>
              <a:rPr lang="en-US" dirty="0"/>
              <a:t>=203936",</a:t>
            </a:r>
          </a:p>
          <a:p>
            <a:pPr marL="0" indent="0">
              <a:buNone/>
            </a:pPr>
            <a:r>
              <a:rPr lang="en-US" dirty="0"/>
              <a:t>    "http://</a:t>
            </a:r>
            <a:r>
              <a:rPr lang="en-US" dirty="0" err="1"/>
              <a:t>www.facebook.com</a:t>
            </a:r>
            <a:r>
              <a:rPr lang="en-US" dirty="0"/>
              <a:t>/</a:t>
            </a:r>
            <a:r>
              <a:rPr lang="en-US" dirty="0" err="1"/>
              <a:t>profile.php?id</a:t>
            </a:r>
            <a:r>
              <a:rPr lang="en-US" dirty="0"/>
              <a:t>=405682",</a:t>
            </a:r>
          </a:p>
          <a:p>
            <a:pPr marL="0" indent="0">
              <a:buNone/>
            </a:pPr>
            <a:r>
              <a:rPr lang="en-US" dirty="0"/>
              <a:t>    "http://</a:t>
            </a:r>
            <a:r>
              <a:rPr lang="en-US" dirty="0" err="1"/>
              <a:t>www.facebook.com</a:t>
            </a:r>
            <a:r>
              <a:rPr lang="en-US" dirty="0"/>
              <a:t>/</a:t>
            </a:r>
            <a:r>
              <a:rPr lang="en-US" dirty="0" err="1"/>
              <a:t>profile.php?id</a:t>
            </a:r>
            <a:r>
              <a:rPr lang="en-US" dirty="0"/>
              <a:t>=506691",</a:t>
            </a:r>
          </a:p>
          <a:p>
            <a:pPr marL="0" indent="0">
              <a:buNone/>
            </a:pPr>
            <a:r>
              <a:rPr lang="en-US" dirty="0"/>
              <a:t>    "http://</a:t>
            </a:r>
            <a:r>
              <a:rPr lang="en-US" dirty="0" err="1"/>
              <a:t>www.facebook.com</a:t>
            </a:r>
            <a:r>
              <a:rPr lang="en-US" dirty="0"/>
              <a:t>/</a:t>
            </a:r>
            <a:r>
              <a:rPr lang="en-US" dirty="0" err="1"/>
              <a:t>profile.php?id</a:t>
            </a:r>
            <a:r>
              <a:rPr lang="en-US" dirty="0"/>
              <a:t>=610411",</a:t>
            </a:r>
          </a:p>
          <a:p>
            <a:pPr marL="0" indent="0">
              <a:buNone/>
            </a:pPr>
            <a:r>
              <a:rPr lang="en-US" dirty="0"/>
              <a:t>    "http://</a:t>
            </a:r>
            <a:r>
              <a:rPr lang="en-US" dirty="0" err="1"/>
              <a:t>www.facebook.com</a:t>
            </a:r>
            <a:r>
              <a:rPr lang="en-US" dirty="0"/>
              <a:t>/</a:t>
            </a:r>
            <a:r>
              <a:rPr lang="en-US" dirty="0" err="1"/>
              <a:t>profile.php?id</a:t>
            </a:r>
            <a:r>
              <a:rPr lang="en-US" dirty="0"/>
              <a:t>=1010327",</a:t>
            </a:r>
          </a:p>
          <a:p>
            <a:pPr marL="0" indent="0">
              <a:buNone/>
            </a:pPr>
            <a:r>
              <a:rPr lang="en-US" dirty="0"/>
              <a:t>    "http://</a:t>
            </a:r>
            <a:r>
              <a:rPr lang="en-US" dirty="0" err="1"/>
              <a:t>www.facebook.com</a:t>
            </a:r>
            <a:r>
              <a:rPr lang="en-US" dirty="0"/>
              <a:t>/</a:t>
            </a:r>
            <a:r>
              <a:rPr lang="en-US" dirty="0" err="1"/>
              <a:t>profile.php?id</a:t>
            </a:r>
            <a:r>
              <a:rPr lang="en-US" dirty="0"/>
              <a:t>=1304541",</a:t>
            </a:r>
          </a:p>
          <a:p>
            <a:pPr marL="0" indent="0">
              <a:buNone/>
            </a:pPr>
            <a:r>
              <a:rPr lang="en-US" dirty="0"/>
              <a:t>    "http://</a:t>
            </a:r>
            <a:r>
              <a:rPr lang="en-US" dirty="0" err="1"/>
              <a:t>www.facebook.com</a:t>
            </a:r>
            <a:r>
              <a:rPr lang="en-US" dirty="0"/>
              <a:t>/</a:t>
            </a:r>
            <a:r>
              <a:rPr lang="en-US" dirty="0" err="1"/>
              <a:t>profile.php?id</a:t>
            </a:r>
            <a:r>
              <a:rPr lang="en-US" dirty="0"/>
              <a:t>=1530276",</a:t>
            </a:r>
          </a:p>
          <a:p>
            <a:pPr marL="0" indent="0">
              <a:buNone/>
            </a:pPr>
            <a:r>
              <a:rPr lang="en-US" dirty="0"/>
              <a:t>    "http://</a:t>
            </a:r>
            <a:r>
              <a:rPr lang="en-US" dirty="0" err="1"/>
              <a:t>www.facebook.com</a:t>
            </a:r>
            <a:r>
              <a:rPr lang="en-US" dirty="0"/>
              <a:t>/</a:t>
            </a:r>
            <a:r>
              <a:rPr lang="en-US" dirty="0" err="1"/>
              <a:t>profile.php?id</a:t>
            </a:r>
            <a:r>
              <a:rPr lang="en-US" dirty="0"/>
              <a:t>=2308380",</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986239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Benefits of Data from Social Networks</a:t>
            </a:r>
            <a:endParaRPr lang="en-US" dirty="0"/>
          </a:p>
        </p:txBody>
      </p:sp>
      <p:sp>
        <p:nvSpPr>
          <p:cNvPr id="3" name="Content Placeholder 2"/>
          <p:cNvSpPr>
            <a:spLocks noGrp="1"/>
          </p:cNvSpPr>
          <p:nvPr>
            <p:ph idx="1"/>
          </p:nvPr>
        </p:nvSpPr>
        <p:spPr/>
        <p:txBody>
          <a:bodyPr/>
          <a:lstStyle/>
          <a:p>
            <a:r>
              <a:rPr lang="en-US" dirty="0" smtClean="0"/>
              <a:t>It’s remarkably accurate due to social pressure</a:t>
            </a:r>
          </a:p>
          <a:p>
            <a:r>
              <a:rPr lang="en-US" dirty="0" smtClean="0"/>
              <a:t>Why make the users enter it again?</a:t>
            </a:r>
          </a:p>
          <a:p>
            <a:r>
              <a:rPr lang="en-US" dirty="0" smtClean="0"/>
              <a:t>You get data you won’t get anywhere else</a:t>
            </a:r>
          </a:p>
          <a:p>
            <a:r>
              <a:rPr lang="en-US" dirty="0" err="1" smtClean="0"/>
              <a:t>Millennials</a:t>
            </a:r>
            <a:r>
              <a:rPr lang="en-US" dirty="0" smtClean="0"/>
              <a:t> actually WANT to share this data with you </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7212014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230000"/>
            <a:ext cx="7772400" cy="1470025"/>
          </a:xfrm>
        </p:spPr>
        <p:txBody>
          <a:bodyPr>
            <a:normAutofit fontScale="90000"/>
          </a:bodyPr>
          <a:lstStyle/>
          <a:p>
            <a:r>
              <a:rPr lang="en-US" dirty="0"/>
              <a:t>The obvious use case for this consumer facing </a:t>
            </a:r>
            <a:r>
              <a:rPr lang="en-US" dirty="0" smtClean="0"/>
              <a:t>brands and media</a:t>
            </a:r>
            <a:endParaRPr lang="en-US" dirty="0"/>
          </a:p>
        </p:txBody>
      </p:sp>
      <p:sp>
        <p:nvSpPr>
          <p:cNvPr id="3" name="Content Placeholder 2"/>
          <p:cNvSpPr>
            <a:spLocks noGrp="1"/>
          </p:cNvSpPr>
          <p:nvPr>
            <p:ph type="subTitle" idx="1"/>
          </p:nvPr>
        </p:nvSpPr>
        <p:spPr>
          <a:xfrm>
            <a:off x="1371600" y="4762500"/>
            <a:ext cx="6400800" cy="1752600"/>
          </a:xfrm>
        </p:spPr>
        <p:txBody>
          <a:bodyPr/>
          <a:lstStyle/>
          <a:p>
            <a:r>
              <a:rPr lang="en-US" dirty="0" smtClean="0"/>
              <a:t>Less obvious are the traditional systems in other areas that we are starting to supplant</a:t>
            </a:r>
            <a:endParaRPr lang="en-US" dirty="0"/>
          </a:p>
        </p:txBody>
      </p:sp>
      <p:pic>
        <p:nvPicPr>
          <p:cNvPr id="5" name="Picture 4"/>
          <p:cNvPicPr>
            <a:picLocks noChangeAspect="1"/>
          </p:cNvPicPr>
          <p:nvPr/>
        </p:nvPicPr>
        <p:blipFill>
          <a:blip r:embed="rId2"/>
          <a:stretch>
            <a:fillRect/>
          </a:stretch>
        </p:blipFill>
        <p:spPr>
          <a:xfrm>
            <a:off x="2196354" y="1724626"/>
            <a:ext cx="4751294" cy="3037874"/>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071686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75171" y="2572450"/>
            <a:ext cx="8229600" cy="1143000"/>
          </a:xfrm>
        </p:spPr>
        <p:txBody>
          <a:bodyPr/>
          <a:lstStyle/>
          <a:p>
            <a:pPr algn="l"/>
            <a:r>
              <a:rPr lang="en-US" dirty="0" smtClean="0"/>
              <a:t>I’m @</a:t>
            </a:r>
            <a:r>
              <a:rPr lang="en-US" dirty="0" err="1" smtClean="0"/>
              <a:t>numbersnelson</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7563282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Case: Pharmaceuticals </a:t>
            </a:r>
            <a:endParaRPr lang="en-US" dirty="0"/>
          </a:p>
        </p:txBody>
      </p:sp>
      <p:sp>
        <p:nvSpPr>
          <p:cNvPr id="3" name="Content Placeholder 2"/>
          <p:cNvSpPr>
            <a:spLocks noGrp="1"/>
          </p:cNvSpPr>
          <p:nvPr>
            <p:ph idx="1"/>
          </p:nvPr>
        </p:nvSpPr>
        <p:spPr/>
        <p:txBody>
          <a:bodyPr>
            <a:normAutofit/>
          </a:bodyPr>
          <a:lstStyle/>
          <a:p>
            <a:pPr marL="0" indent="0" algn="ctr">
              <a:buNone/>
            </a:pPr>
            <a:r>
              <a:rPr lang="en-US" dirty="0" err="1" smtClean="0"/>
              <a:t>Janrain</a:t>
            </a:r>
            <a:r>
              <a:rPr lang="en-US" dirty="0" smtClean="0"/>
              <a:t> helping major pharmaceutical companies to wrap </a:t>
            </a:r>
            <a:r>
              <a:rPr lang="en-US" b="1" dirty="0" smtClean="0">
                <a:solidFill>
                  <a:srgbClr val="FFFF00"/>
                </a:solidFill>
              </a:rPr>
              <a:t>HCP verification </a:t>
            </a:r>
            <a:r>
              <a:rPr lang="en-US" dirty="0" smtClean="0"/>
              <a:t>services to meet marketing regulations</a:t>
            </a:r>
          </a:p>
          <a:p>
            <a:pPr marL="0" indent="0" algn="ctr">
              <a:buNone/>
            </a:pPr>
            <a:endParaRPr lang="en-US" dirty="0" smtClean="0"/>
          </a:p>
          <a:p>
            <a:pPr marL="0" indent="0" algn="ctr">
              <a:buNone/>
            </a:pPr>
            <a:r>
              <a:rPr lang="en-US" dirty="0" smtClean="0"/>
              <a:t>Standard HCP ID Providers could increase cross-app integration security</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5538372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Case: Patient Portals</a:t>
            </a:r>
            <a:endParaRPr lang="en-US" dirty="0"/>
          </a:p>
        </p:txBody>
      </p:sp>
      <p:sp>
        <p:nvSpPr>
          <p:cNvPr id="3" name="Content Placeholder 2"/>
          <p:cNvSpPr>
            <a:spLocks noGrp="1"/>
          </p:cNvSpPr>
          <p:nvPr>
            <p:ph idx="1"/>
          </p:nvPr>
        </p:nvSpPr>
        <p:spPr/>
        <p:txBody>
          <a:bodyPr/>
          <a:lstStyle/>
          <a:p>
            <a:r>
              <a:rPr lang="en-US" dirty="0" err="1"/>
              <a:t>DoctorBase</a:t>
            </a:r>
            <a:r>
              <a:rPr lang="en-US" dirty="0"/>
              <a:t> offers patients the ability to connect to their patient portal using Facebook</a:t>
            </a:r>
          </a:p>
          <a:p>
            <a:pPr lvl="1"/>
            <a:r>
              <a:rPr lang="en-US" dirty="0"/>
              <a:t>Helps doctors meet meaningful use standard (5% of your patient population has to be registered for and communicating with your office electronically) by reducing friction for </a:t>
            </a:r>
            <a:r>
              <a:rPr lang="en-US" dirty="0" smtClean="0"/>
              <a:t>users</a:t>
            </a:r>
          </a:p>
          <a:p>
            <a:pPr lvl="1"/>
            <a:r>
              <a:rPr lang="en-US" dirty="0" smtClean="0"/>
              <a:t>Other benefits like doctors getting to view picture of patient to further ensure identity</a:t>
            </a:r>
          </a:p>
          <a:p>
            <a:pPr lvl="1"/>
            <a:endParaRPr lang="en-US" dirty="0"/>
          </a:p>
          <a:p>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0882242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Engagement == Compliance</a:t>
            </a:r>
            <a:endParaRPr lang="en-US" dirty="0"/>
          </a:p>
        </p:txBody>
      </p:sp>
      <p:sp>
        <p:nvSpPr>
          <p:cNvPr id="3" name="Content Placeholder 2"/>
          <p:cNvSpPr>
            <a:spLocks noGrp="1"/>
          </p:cNvSpPr>
          <p:nvPr>
            <p:ph idx="1"/>
          </p:nvPr>
        </p:nvSpPr>
        <p:spPr>
          <a:xfrm>
            <a:off x="298823" y="1417638"/>
            <a:ext cx="8576235" cy="5096715"/>
          </a:xfrm>
        </p:spPr>
        <p:txBody>
          <a:bodyPr>
            <a:normAutofit/>
          </a:bodyPr>
          <a:lstStyle/>
          <a:p>
            <a:pPr marL="0" indent="0" algn="ctr">
              <a:buNone/>
            </a:pPr>
            <a:r>
              <a:rPr lang="en-US" dirty="0"/>
              <a:t>A major component of Meaningful Use Stage II is “patient engagement.” That means 5% of your patient population has to be registered for and communicating with your office electronically</a:t>
            </a:r>
            <a:r>
              <a:rPr lang="en-US" dirty="0" smtClean="0"/>
              <a:t>.</a:t>
            </a:r>
          </a:p>
          <a:p>
            <a:pPr marL="0" indent="0" algn="ctr">
              <a:buNone/>
            </a:pPr>
            <a:endParaRPr lang="en-US" dirty="0" smtClean="0"/>
          </a:p>
          <a:p>
            <a:pPr marL="0" indent="0" algn="ctr">
              <a:buNone/>
            </a:pPr>
            <a:r>
              <a:rPr lang="en-US" dirty="0" smtClean="0">
                <a:solidFill>
                  <a:srgbClr val="FFFF00"/>
                </a:solidFill>
              </a:rPr>
              <a:t>Technology previously only used by the marketing department is now helping us meet compliance mandates </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1893730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Encryption at rest</a:t>
            </a:r>
            <a:endParaRPr lang="en-US" dirty="0"/>
          </a:p>
        </p:txBody>
      </p:sp>
      <p:sp>
        <p:nvSpPr>
          <p:cNvPr id="3" name="Content Placeholder 2"/>
          <p:cNvSpPr>
            <a:spLocks noGrp="1"/>
          </p:cNvSpPr>
          <p:nvPr>
            <p:ph idx="1"/>
          </p:nvPr>
        </p:nvSpPr>
        <p:spPr/>
        <p:txBody>
          <a:bodyPr>
            <a:normAutofit fontScale="92500"/>
          </a:bodyPr>
          <a:lstStyle/>
          <a:p>
            <a:r>
              <a:rPr lang="en-US" dirty="0" smtClean="0"/>
              <a:t>Use of secure cloud hosting providers can virtually eliminate physical security risks</a:t>
            </a:r>
          </a:p>
          <a:p>
            <a:r>
              <a:rPr lang="en-US" dirty="0" smtClean="0"/>
              <a:t>With negligible physical security risks, encryption at rest does not add to the security of the data</a:t>
            </a:r>
          </a:p>
          <a:p>
            <a:r>
              <a:rPr lang="en-US" dirty="0" smtClean="0"/>
              <a:t>Benefits:</a:t>
            </a:r>
          </a:p>
          <a:p>
            <a:pPr lvl="1"/>
            <a:r>
              <a:rPr lang="en-US" dirty="0" smtClean="0"/>
              <a:t>Lower overall solution complexity = more secure</a:t>
            </a:r>
          </a:p>
          <a:p>
            <a:pPr lvl="1"/>
            <a:r>
              <a:rPr lang="en-US" dirty="0" smtClean="0"/>
              <a:t>Better performance now that we can index</a:t>
            </a:r>
          </a:p>
          <a:p>
            <a:pPr lvl="1"/>
            <a:r>
              <a:rPr lang="en-US" dirty="0" smtClean="0"/>
              <a:t>Eliminating one false sense of security = more secure</a:t>
            </a:r>
          </a:p>
          <a:p>
            <a:pPr marL="0" indent="0">
              <a:buNone/>
            </a:pP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0709451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of encryption at rest</a:t>
            </a:r>
            <a:endParaRPr lang="en-US" dirty="0"/>
          </a:p>
        </p:txBody>
      </p:sp>
      <p:sp>
        <p:nvSpPr>
          <p:cNvPr id="3" name="Content Placeholder 2"/>
          <p:cNvSpPr>
            <a:spLocks noGrp="1"/>
          </p:cNvSpPr>
          <p:nvPr>
            <p:ph idx="1"/>
          </p:nvPr>
        </p:nvSpPr>
        <p:spPr/>
        <p:txBody>
          <a:bodyPr/>
          <a:lstStyle/>
          <a:p>
            <a:r>
              <a:rPr lang="en-US" dirty="0" smtClean="0"/>
              <a:t>Benefits:</a:t>
            </a:r>
          </a:p>
          <a:p>
            <a:pPr lvl="1"/>
            <a:r>
              <a:rPr lang="en-US" dirty="0" smtClean="0"/>
              <a:t>Protects you against untrusted host</a:t>
            </a:r>
          </a:p>
          <a:p>
            <a:r>
              <a:rPr lang="en-US" dirty="0" smtClean="0"/>
              <a:t>Downsides:</a:t>
            </a:r>
          </a:p>
          <a:p>
            <a:pPr lvl="1"/>
            <a:r>
              <a:rPr lang="en-US" dirty="0" smtClean="0"/>
              <a:t>Perceived (</a:t>
            </a:r>
            <a:r>
              <a:rPr lang="en-US" dirty="0" err="1" smtClean="0"/>
              <a:t>vs</a:t>
            </a:r>
            <a:r>
              <a:rPr lang="en-US" dirty="0" smtClean="0"/>
              <a:t> real) security benefit</a:t>
            </a:r>
          </a:p>
          <a:p>
            <a:pPr lvl="1"/>
            <a:r>
              <a:rPr lang="en-US" dirty="0" smtClean="0"/>
              <a:t>Performance hit (up to 20%)</a:t>
            </a:r>
          </a:p>
          <a:p>
            <a:pPr lvl="1"/>
            <a:r>
              <a:rPr lang="en-US" dirty="0" smtClean="0"/>
              <a:t>Search</a:t>
            </a:r>
          </a:p>
          <a:p>
            <a:pPr lvl="1"/>
            <a:r>
              <a:rPr lang="en-US" dirty="0" smtClean="0"/>
              <a:t>Reporting</a:t>
            </a:r>
          </a:p>
          <a:p>
            <a:pPr lvl="1"/>
            <a:endParaRPr lang="en-US" dirty="0" smtClean="0"/>
          </a:p>
          <a:p>
            <a:pPr lvl="1"/>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1419091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BAA </a:t>
            </a:r>
            <a:r>
              <a:rPr lang="en-US" dirty="0" err="1" smtClean="0"/>
              <a:t>vs</a:t>
            </a:r>
            <a:r>
              <a:rPr lang="en-US" dirty="0" smtClean="0"/>
              <a:t> EULA</a:t>
            </a:r>
            <a:endParaRPr lang="en-US" dirty="0"/>
          </a:p>
        </p:txBody>
      </p:sp>
      <p:sp>
        <p:nvSpPr>
          <p:cNvPr id="3" name="Content Placeholder 2"/>
          <p:cNvSpPr>
            <a:spLocks noGrp="1"/>
          </p:cNvSpPr>
          <p:nvPr>
            <p:ph type="subTitle" idx="1"/>
          </p:nvPr>
        </p:nvSpPr>
        <p:spPr/>
        <p:txBody>
          <a:bodyPr/>
          <a:lstStyle/>
          <a:p>
            <a:pPr marL="0" indent="0">
              <a:buNone/>
            </a:pPr>
            <a:r>
              <a:rPr lang="en-US" dirty="0" smtClean="0"/>
              <a:t>When serving Covered Entities (B2B), EULAs should include the business associate agreement, if possible</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8601410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Alpha testing phase security measures</a:t>
            </a:r>
            <a:endParaRPr lang="en-US" dirty="0"/>
          </a:p>
        </p:txBody>
      </p:sp>
      <p:sp>
        <p:nvSpPr>
          <p:cNvPr id="3" name="Content Placeholder 2"/>
          <p:cNvSpPr>
            <a:spLocks noGrp="1"/>
          </p:cNvSpPr>
          <p:nvPr>
            <p:ph idx="1"/>
          </p:nvPr>
        </p:nvSpPr>
        <p:spPr/>
        <p:txBody>
          <a:bodyPr/>
          <a:lstStyle/>
          <a:p>
            <a:r>
              <a:rPr lang="en-US" dirty="0" smtClean="0"/>
              <a:t>Minimize record count</a:t>
            </a:r>
          </a:p>
          <a:p>
            <a:pPr lvl="1"/>
            <a:r>
              <a:rPr lang="en-US" dirty="0" smtClean="0"/>
              <a:t>During preliminary production runs, company admins must sync records to other app and purge before 500 record limit is reached</a:t>
            </a:r>
          </a:p>
          <a:p>
            <a:pPr lvl="1"/>
            <a:r>
              <a:rPr lang="en-US" dirty="0" smtClean="0"/>
              <a:t>Limit login providers and users</a:t>
            </a:r>
          </a:p>
          <a:p>
            <a:pPr lvl="1"/>
            <a:r>
              <a:rPr lang="en-US" dirty="0" smtClean="0"/>
              <a:t>Unique application instance per CE</a:t>
            </a:r>
          </a:p>
          <a:p>
            <a:pPr lvl="1"/>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1431699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ACO </a:t>
            </a:r>
            <a:r>
              <a:rPr lang="en-US" dirty="0" err="1" smtClean="0"/>
              <a:t>vs</a:t>
            </a:r>
            <a:r>
              <a:rPr lang="en-US" dirty="0" smtClean="0"/>
              <a:t> API</a:t>
            </a:r>
            <a:endParaRPr lang="en-US" dirty="0"/>
          </a:p>
        </p:txBody>
      </p:sp>
      <p:sp>
        <p:nvSpPr>
          <p:cNvPr id="4" name="Subtitle 3"/>
          <p:cNvSpPr>
            <a:spLocks noGrp="1"/>
          </p:cNvSpPr>
          <p:nvPr>
            <p:ph type="subTitle" idx="1"/>
          </p:nvPr>
        </p:nvSpPr>
        <p:spPr>
          <a:xfrm>
            <a:off x="685800" y="3886200"/>
            <a:ext cx="7772400" cy="1752600"/>
          </a:xfrm>
        </p:spPr>
        <p:txBody>
          <a:bodyPr>
            <a:normAutofit/>
          </a:bodyPr>
          <a:lstStyle/>
          <a:p>
            <a:r>
              <a:rPr lang="en-US" dirty="0" smtClean="0"/>
              <a:t>Is the main driver for this effort that the data is all under one roof?</a:t>
            </a:r>
          </a:p>
          <a:p>
            <a:r>
              <a:rPr lang="en-US" dirty="0" smtClean="0"/>
              <a:t>Why not just build connectable apps instead?</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7285088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Why aren’t API’s addressed by meaningful use?</a:t>
            </a:r>
            <a:endParaRPr lang="en-US" dirty="0"/>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9101234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So you really want innovation to happen?</a:t>
            </a:r>
            <a:endParaRPr lang="en-US" dirty="0"/>
          </a:p>
        </p:txBody>
      </p:sp>
      <p:sp>
        <p:nvSpPr>
          <p:cNvPr id="4" name="Subtitle 3"/>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933631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txBox="1">
            <a:spLocks/>
          </p:cNvSpPr>
          <p:nvPr/>
        </p:nvSpPr>
        <p:spPr>
          <a:xfrm>
            <a:off x="279389" y="2572450"/>
            <a:ext cx="8625563"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dirty="0" smtClean="0"/>
              <a:t>I’m a Solutions Engineer @ </a:t>
            </a:r>
            <a:r>
              <a:rPr lang="en-US" dirty="0" err="1" smtClean="0"/>
              <a:t>Janrain</a:t>
            </a:r>
            <a:endParaRPr lang="en-US" dirty="0"/>
          </a:p>
        </p:txBody>
      </p:sp>
      <p:pic>
        <p:nvPicPr>
          <p:cNvPr id="3" name="Picture 2"/>
          <p:cNvPicPr>
            <a:picLocks noChangeAspect="1"/>
          </p:cNvPicPr>
          <p:nvPr/>
        </p:nvPicPr>
        <p:blipFill>
          <a:blip r:embed="rId3"/>
          <a:stretch>
            <a:fillRect/>
          </a:stretch>
        </p:blipFill>
        <p:spPr>
          <a:xfrm>
            <a:off x="3265715" y="3513619"/>
            <a:ext cx="5902476" cy="3392762"/>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1728983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Eric’s Rough Draft of a</a:t>
            </a:r>
            <a:br>
              <a:rPr lang="en-US" dirty="0" smtClean="0"/>
            </a:br>
            <a:r>
              <a:rPr lang="en-US" dirty="0" smtClean="0"/>
              <a:t>Framework for innovation</a:t>
            </a:r>
            <a:endParaRPr lang="en-US" dirty="0"/>
          </a:p>
        </p:txBody>
      </p:sp>
      <p:sp>
        <p:nvSpPr>
          <p:cNvPr id="3" name="Content Placeholder 2"/>
          <p:cNvSpPr>
            <a:spLocks noGrp="1"/>
          </p:cNvSpPr>
          <p:nvPr>
            <p:ph idx="1"/>
          </p:nvPr>
        </p:nvSpPr>
        <p:spPr/>
        <p:txBody>
          <a:bodyPr/>
          <a:lstStyle/>
          <a:p>
            <a:r>
              <a:rPr lang="en-US" dirty="0" smtClean="0"/>
              <a:t>Boilerplate legal paperwork for common use cases</a:t>
            </a:r>
          </a:p>
          <a:p>
            <a:r>
              <a:rPr lang="en-US" dirty="0" smtClean="0"/>
              <a:t>Allow cloud hosting, specifically full-service application hosting</a:t>
            </a:r>
          </a:p>
          <a:p>
            <a:r>
              <a:rPr lang="en-US" dirty="0" smtClean="0"/>
              <a:t>Reduce risk for innovators </a:t>
            </a:r>
          </a:p>
          <a:p>
            <a:r>
              <a:rPr lang="en-US" dirty="0" smtClean="0"/>
              <a:t>Mandate </a:t>
            </a:r>
            <a:r>
              <a:rPr lang="en-US" dirty="0" err="1" smtClean="0"/>
              <a:t>RESTful</a:t>
            </a:r>
            <a:r>
              <a:rPr lang="en-US" dirty="0" smtClean="0"/>
              <a:t> API access to data</a:t>
            </a:r>
          </a:p>
          <a:p>
            <a:r>
              <a:rPr lang="en-US" dirty="0" smtClean="0"/>
              <a:t>Encourage loosely coupled systems</a:t>
            </a:r>
          </a:p>
          <a:p>
            <a:r>
              <a:rPr lang="en-US" dirty="0" smtClean="0"/>
              <a:t>Make room for failure</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4715206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Additional </a:t>
            </a:r>
            <a:r>
              <a:rPr lang="en-US" dirty="0" smtClean="0"/>
              <a:t>resources</a:t>
            </a:r>
            <a:endParaRPr lang="en-US" dirty="0"/>
          </a:p>
        </p:txBody>
      </p:sp>
      <p:sp>
        <p:nvSpPr>
          <p:cNvPr id="3" name="Content Placeholder 2"/>
          <p:cNvSpPr>
            <a:spLocks noGrp="1"/>
          </p:cNvSpPr>
          <p:nvPr>
            <p:ph idx="1"/>
          </p:nvPr>
        </p:nvSpPr>
        <p:spPr/>
        <p:txBody>
          <a:bodyPr>
            <a:normAutofit lnSpcReduction="10000"/>
          </a:bodyPr>
          <a:lstStyle/>
          <a:p>
            <a:r>
              <a:rPr lang="en-US" dirty="0" smtClean="0"/>
              <a:t>HIPAA compliance outline</a:t>
            </a:r>
          </a:p>
          <a:p>
            <a:r>
              <a:rPr lang="en-US" dirty="0" smtClean="0"/>
              <a:t>Hacking Healthcare</a:t>
            </a:r>
            <a:r>
              <a:rPr lang="en-US" dirty="0"/>
              <a:t>, </a:t>
            </a:r>
            <a:r>
              <a:rPr lang="en-US" dirty="0" err="1" smtClean="0"/>
              <a:t>Anonymizing</a:t>
            </a:r>
            <a:r>
              <a:rPr lang="en-US" dirty="0" smtClean="0"/>
              <a:t> Health Data </a:t>
            </a:r>
          </a:p>
          <a:p>
            <a:r>
              <a:rPr lang="en-US" dirty="0" smtClean="0"/>
              <a:t>AWS HIPAA Whitepaper (not updated for final rule)</a:t>
            </a:r>
          </a:p>
          <a:p>
            <a:r>
              <a:rPr lang="en-US" dirty="0" smtClean="0"/>
              <a:t>HIPAA in the Cloud Whitepaper</a:t>
            </a:r>
          </a:p>
          <a:p>
            <a:r>
              <a:rPr lang="en-US" dirty="0" smtClean="0"/>
              <a:t>Health 2.0 conference and blog</a:t>
            </a:r>
          </a:p>
          <a:p>
            <a:r>
              <a:rPr lang="en-US" dirty="0" smtClean="0"/>
              <a:t>Open hardware speech from OSCON 2012:</a:t>
            </a:r>
          </a:p>
          <a:p>
            <a:pPr lvl="1"/>
            <a:r>
              <a:rPr lang="en-US" dirty="0"/>
              <a:t>http://</a:t>
            </a:r>
            <a:r>
              <a:rPr lang="en-US" dirty="0" err="1"/>
              <a:t>www.oscon.com</a:t>
            </a:r>
            <a:r>
              <a:rPr lang="en-US" dirty="0"/>
              <a:t>/oscon2012/public/schedule/proceedings#topic-809</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6539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75171" y="2572450"/>
            <a:ext cx="8229600" cy="1143000"/>
          </a:xfrm>
        </p:spPr>
        <p:txBody>
          <a:bodyPr/>
          <a:lstStyle/>
          <a:p>
            <a:pPr algn="l"/>
            <a:r>
              <a:rPr lang="en-US" dirty="0" smtClean="0"/>
              <a:t>I’m really an accounting nerd</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766267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75170" y="2572450"/>
            <a:ext cx="8868829" cy="1143000"/>
          </a:xfrm>
        </p:spPr>
        <p:txBody>
          <a:bodyPr>
            <a:normAutofit fontScale="90000"/>
          </a:bodyPr>
          <a:lstStyle/>
          <a:p>
            <a:pPr algn="l"/>
            <a:r>
              <a:rPr lang="en-US" dirty="0" smtClean="0"/>
              <a:t>I’m just trying to build healthcare apps…</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305879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75170" y="2572450"/>
            <a:ext cx="8868829" cy="1143000"/>
          </a:xfrm>
        </p:spPr>
        <p:txBody>
          <a:bodyPr>
            <a:normAutofit/>
          </a:bodyPr>
          <a:lstStyle/>
          <a:p>
            <a:pPr algn="l"/>
            <a:r>
              <a:rPr lang="en-US" dirty="0" smtClean="0"/>
              <a:t>… in the cloud.</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67482277"/>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p14:dur="100">
        <p:cut/>
      </p:transition>
    </mc:Choice>
    <mc:Fallback>
      <p:transition>
        <p:cut/>
      </p:transition>
    </mc:Fallback>
  </mc:AlternateContent>
  <p:timing>
    <p:tnLst>
      <p:par>
        <p:cTn id="1" dur="indefinite" restart="never" nodeType="tmRoot"/>
      </p:par>
    </p:tnLst>
  </p:timing>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8880</TotalTime>
  <Words>4542</Words>
  <Application>Microsoft Macintosh PowerPoint</Application>
  <PresentationFormat>On-screen Show (4:3)</PresentationFormat>
  <Paragraphs>460</Paragraphs>
  <Slides>61</Slides>
  <Notes>28</Notes>
  <HiddenSlides>0</HiddenSlides>
  <MMClips>0</MMClips>
  <ScaleCrop>false</ScaleCrop>
  <HeadingPairs>
    <vt:vector size="4" baseType="variant">
      <vt:variant>
        <vt:lpstr>Design Template</vt:lpstr>
      </vt:variant>
      <vt:variant>
        <vt:i4>1</vt:i4>
      </vt:variant>
      <vt:variant>
        <vt:lpstr>Slide Titles</vt:lpstr>
      </vt:variant>
      <vt:variant>
        <vt:i4>61</vt:i4>
      </vt:variant>
    </vt:vector>
  </HeadingPairs>
  <TitlesOfParts>
    <vt:vector size="62" baseType="lpstr">
      <vt:lpstr>Black</vt:lpstr>
      <vt:lpstr>HIPAA and Cloud Applications</vt:lpstr>
      <vt:lpstr>Disclaimer </vt:lpstr>
      <vt:lpstr>A little about you…</vt:lpstr>
      <vt:lpstr>Hacking Healthcare</vt:lpstr>
      <vt:lpstr>I’m @numbersnelson</vt:lpstr>
      <vt:lpstr>Slide 6</vt:lpstr>
      <vt:lpstr>I’m really an accounting nerd</vt:lpstr>
      <vt:lpstr>I’m just trying to build healthcare apps…</vt:lpstr>
      <vt:lpstr>… in the cloud.</vt:lpstr>
      <vt:lpstr>… in the cloud.</vt:lpstr>
      <vt:lpstr>Cloud App + HIPAA == ????</vt:lpstr>
      <vt:lpstr>Here’s what I found:</vt:lpstr>
      <vt:lpstr>Adhering to HIPAA is difficult enough for healthcare practitioners, but it can be seemingly impossible for a passionate developer new to healthcare and hoping to make a difference.  </vt:lpstr>
      <vt:lpstr>What we should be covering today:</vt:lpstr>
      <vt:lpstr>Between the questions brought on by HIPAA Final Rule,  and what I’ve learned here at StrataRx, I have a new agenda</vt:lpstr>
      <vt:lpstr>What we are going to cover instead:</vt:lpstr>
      <vt:lpstr>HIPAA in the Cloud in 1 slide</vt:lpstr>
      <vt:lpstr>De-identification Book</vt:lpstr>
      <vt:lpstr>Why are we here today?</vt:lpstr>
      <vt:lpstr>Is this “Improved Quality of Care?”</vt:lpstr>
      <vt:lpstr>Good Software vs. Good Data</vt:lpstr>
      <vt:lpstr>But what is our reality?</vt:lpstr>
      <vt:lpstr>49% of U.S. Patients will be on Epic’s records when all the company’s contracted customers have their systems operating</vt:lpstr>
      <vt:lpstr>Why should we store our healthcare data in the cloud?</vt:lpstr>
      <vt:lpstr>Security</vt:lpstr>
      <vt:lpstr>Is On-Premise really more secure?</vt:lpstr>
      <vt:lpstr>It looks like storing data On-Premise is a huge security risk</vt:lpstr>
      <vt:lpstr>Slide 28</vt:lpstr>
      <vt:lpstr>What is so wrong with our On-Premise software (Epic in this case) that providers don’t have up-to-date information about who was admitted to the hospital under the care of their division? </vt:lpstr>
      <vt:lpstr>Are the residents as “stupid” as they seem?</vt:lpstr>
      <vt:lpstr>Developers</vt:lpstr>
      <vt:lpstr>Slide 32</vt:lpstr>
      <vt:lpstr>Slide 33</vt:lpstr>
      <vt:lpstr>Developers want to build in the cloud</vt:lpstr>
      <vt:lpstr>Availability</vt:lpstr>
      <vt:lpstr>Does your On-Premise network have this level of geographic distribution?</vt:lpstr>
      <vt:lpstr>Flexibility</vt:lpstr>
      <vt:lpstr>Slide 38</vt:lpstr>
      <vt:lpstr>Mobility</vt:lpstr>
      <vt:lpstr>Welcome to the Future</vt:lpstr>
      <vt:lpstr>Welcome to your neighborhood food cart</vt:lpstr>
      <vt:lpstr>A few ideas</vt:lpstr>
      <vt:lpstr>Does your consumer facing login solution offer all of these security features?</vt:lpstr>
      <vt:lpstr>Facebook does.</vt:lpstr>
      <vt:lpstr>Slide 45</vt:lpstr>
      <vt:lpstr>3rd Party Authentication</vt:lpstr>
      <vt:lpstr>OMG… Social Data?!?     ;-)</vt:lpstr>
      <vt:lpstr>Benefits of Data from Social Networks</vt:lpstr>
      <vt:lpstr>The obvious use case for this consumer facing brands and media</vt:lpstr>
      <vt:lpstr>Use Case: Pharmaceuticals </vt:lpstr>
      <vt:lpstr>Use Case: Patient Portals</vt:lpstr>
      <vt:lpstr>Engagement == Compliance</vt:lpstr>
      <vt:lpstr>Encryption at rest</vt:lpstr>
      <vt:lpstr>Benefits of encryption at rest</vt:lpstr>
      <vt:lpstr>BAA vs EULA</vt:lpstr>
      <vt:lpstr>Alpha testing phase security measures</vt:lpstr>
      <vt:lpstr>ACO vs API</vt:lpstr>
      <vt:lpstr>Why aren’t API’s addressed by meaningful use?</vt:lpstr>
      <vt:lpstr>So you really want innovation to happen?</vt:lpstr>
      <vt:lpstr>Eric’s Rough Draft of a Framework for innovation</vt:lpstr>
      <vt:lpstr>Additional resources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HIPAA in the Cloud</dc:title>
  <dc:creator>Eric Nelson</dc:creator>
  <cp:lastModifiedBy>Sophia DeMartini</cp:lastModifiedBy>
  <cp:revision>84</cp:revision>
  <dcterms:created xsi:type="dcterms:W3CDTF">2013-10-03T21:30:24Z</dcterms:created>
  <dcterms:modified xsi:type="dcterms:W3CDTF">2013-10-03T21:30:45Z</dcterms:modified>
</cp:coreProperties>
</file>