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  <p:sldMasterId id="2147483684" r:id="rId2"/>
    <p:sldMasterId id="2147483689" r:id="rId3"/>
  </p:sldMasterIdLst>
  <p:notesMasterIdLst>
    <p:notesMasterId r:id="rId18"/>
  </p:notesMasterIdLst>
  <p:handoutMasterIdLst>
    <p:handoutMasterId r:id="rId19"/>
  </p:handoutMasterIdLst>
  <p:sldIdLst>
    <p:sldId id="266" r:id="rId4"/>
    <p:sldId id="256" r:id="rId5"/>
    <p:sldId id="268" r:id="rId6"/>
    <p:sldId id="267" r:id="rId7"/>
    <p:sldId id="257" r:id="rId8"/>
    <p:sldId id="269" r:id="rId9"/>
    <p:sldId id="270" r:id="rId10"/>
    <p:sldId id="263" r:id="rId11"/>
    <p:sldId id="265" r:id="rId12"/>
    <p:sldId id="261" r:id="rId13"/>
    <p:sldId id="260" r:id="rId14"/>
    <p:sldId id="262" r:id="rId15"/>
    <p:sldId id="258" r:id="rId16"/>
    <p:sldId id="271" r:id="rId17"/>
  </p:sldIdLst>
  <p:sldSz cx="9144000" cy="6858000" type="screen4x3"/>
  <p:notesSz cx="7010400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4211">
          <p15:clr>
            <a:srgbClr val="A4A3A4"/>
          </p15:clr>
        </p15:guide>
        <p15:guide id="2" pos="54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214"/>
    <a:srgbClr val="ED1C24"/>
    <a:srgbClr val="505150"/>
    <a:srgbClr val="A91129"/>
    <a:srgbClr val="000000"/>
    <a:srgbClr val="B4AA9C"/>
    <a:srgbClr val="908472"/>
    <a:srgbClr val="711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20" y="-64"/>
      </p:cViewPr>
      <p:guideLst>
        <p:guide orient="horz" pos="4211"/>
        <p:guide pos="5477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OMEPRAZOLE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Social Distribution</c:v>
          </c:tx>
          <c:spPr>
            <a:solidFill>
              <a:srgbClr val="C00000"/>
            </a:solidFill>
          </c:spPr>
          <c:invertIfNegative val="0"/>
          <c:val>
            <c:numRef>
              <c:f>'TFR1807.tmp'!$B$2:$B$13</c:f>
              <c:numCache>
                <c:formatCode>General</c:formatCode>
                <c:ptCount val="12"/>
                <c:pt idx="0">
                  <c:v>413502</c:v>
                </c:pt>
                <c:pt idx="1">
                  <c:v>167828</c:v>
                </c:pt>
                <c:pt idx="2">
                  <c:v>61782</c:v>
                </c:pt>
                <c:pt idx="3">
                  <c:v>23708</c:v>
                </c:pt>
                <c:pt idx="4">
                  <c:v>10133</c:v>
                </c:pt>
                <c:pt idx="5">
                  <c:v>4438</c:v>
                </c:pt>
                <c:pt idx="6">
                  <c:v>2254</c:v>
                </c:pt>
                <c:pt idx="7">
                  <c:v>1000</c:v>
                </c:pt>
                <c:pt idx="8">
                  <c:v>516</c:v>
                </c:pt>
                <c:pt idx="9">
                  <c:v>348</c:v>
                </c:pt>
                <c:pt idx="10">
                  <c:v>227</c:v>
                </c:pt>
                <c:pt idx="11">
                  <c:v>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55192"/>
        <c:axId val="297954800"/>
      </c:barChart>
      <c:catAx>
        <c:axId val="297955192"/>
        <c:scaling>
          <c:orientation val="minMax"/>
        </c:scaling>
        <c:delete val="0"/>
        <c:axPos val="b"/>
        <c:majorTickMark val="out"/>
        <c:minorTickMark val="none"/>
        <c:tickLblPos val="nextTo"/>
        <c:crossAx val="297954800"/>
        <c:crosses val="autoZero"/>
        <c:auto val="1"/>
        <c:lblAlgn val="ctr"/>
        <c:lblOffset val="100"/>
        <c:noMultiLvlLbl val="0"/>
      </c:catAx>
      <c:valAx>
        <c:axId val="29795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955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SIMVASTATIN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Social Distribution</c:v>
          </c:tx>
          <c:spPr>
            <a:solidFill>
              <a:srgbClr val="C00000"/>
            </a:solidFill>
          </c:spPr>
          <c:invertIfNegative val="0"/>
          <c:val>
            <c:numRef>
              <c:f>TFRB705.tmp!$B$2:$B$16</c:f>
              <c:numCache>
                <c:formatCode>General</c:formatCode>
                <c:ptCount val="15"/>
                <c:pt idx="0">
                  <c:v>791052</c:v>
                </c:pt>
                <c:pt idx="1">
                  <c:v>453325</c:v>
                </c:pt>
                <c:pt idx="2">
                  <c:v>205081</c:v>
                </c:pt>
                <c:pt idx="3">
                  <c:v>104086</c:v>
                </c:pt>
                <c:pt idx="4">
                  <c:v>54463</c:v>
                </c:pt>
                <c:pt idx="5">
                  <c:v>30514</c:v>
                </c:pt>
                <c:pt idx="6">
                  <c:v>18289</c:v>
                </c:pt>
                <c:pt idx="7">
                  <c:v>10837</c:v>
                </c:pt>
                <c:pt idx="8">
                  <c:v>7470</c:v>
                </c:pt>
                <c:pt idx="9">
                  <c:v>4978</c:v>
                </c:pt>
                <c:pt idx="10">
                  <c:v>3419</c:v>
                </c:pt>
                <c:pt idx="11">
                  <c:v>2499</c:v>
                </c:pt>
                <c:pt idx="12">
                  <c:v>1911</c:v>
                </c:pt>
                <c:pt idx="13">
                  <c:v>1402</c:v>
                </c:pt>
                <c:pt idx="14">
                  <c:v>1096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52448"/>
        <c:axId val="297952840"/>
      </c:barChart>
      <c:catAx>
        <c:axId val="29795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297952840"/>
        <c:crosses val="autoZero"/>
        <c:auto val="1"/>
        <c:lblAlgn val="ctr"/>
        <c:lblOffset val="100"/>
        <c:noMultiLvlLbl val="0"/>
      </c:catAx>
      <c:valAx>
        <c:axId val="297952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952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ATENOLOL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595837842544562"/>
          <c:y val="0.29606014001201114"/>
          <c:w val="0.54473684865221228"/>
          <c:h val="0.52767497623252901"/>
        </c:manualLayout>
      </c:layout>
      <c:barChart>
        <c:barDir val="col"/>
        <c:grouping val="clustered"/>
        <c:varyColors val="0"/>
        <c:ser>
          <c:idx val="0"/>
          <c:order val="0"/>
          <c:tx>
            <c:v>Social Distribution</c:v>
          </c:tx>
          <c:spPr>
            <a:solidFill>
              <a:srgbClr val="C00000"/>
            </a:solidFill>
          </c:spPr>
          <c:invertIfNegative val="0"/>
          <c:val>
            <c:numRef>
              <c:f>TFRD11B.tmp!$B$2:$B$16</c:f>
              <c:numCache>
                <c:formatCode>General</c:formatCode>
                <c:ptCount val="15"/>
                <c:pt idx="0">
                  <c:v>596981</c:v>
                </c:pt>
                <c:pt idx="1">
                  <c:v>224178</c:v>
                </c:pt>
                <c:pt idx="2">
                  <c:v>77776</c:v>
                </c:pt>
                <c:pt idx="3">
                  <c:v>31481</c:v>
                </c:pt>
                <c:pt idx="4">
                  <c:v>13738</c:v>
                </c:pt>
                <c:pt idx="5">
                  <c:v>7323</c:v>
                </c:pt>
                <c:pt idx="6">
                  <c:v>4265</c:v>
                </c:pt>
                <c:pt idx="7">
                  <c:v>2586</c:v>
                </c:pt>
                <c:pt idx="8">
                  <c:v>1533</c:v>
                </c:pt>
                <c:pt idx="9">
                  <c:v>1096</c:v>
                </c:pt>
                <c:pt idx="10">
                  <c:v>811</c:v>
                </c:pt>
                <c:pt idx="11">
                  <c:v>529</c:v>
                </c:pt>
                <c:pt idx="12">
                  <c:v>346</c:v>
                </c:pt>
                <c:pt idx="13">
                  <c:v>228</c:v>
                </c:pt>
                <c:pt idx="14">
                  <c:v>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953232"/>
        <c:axId val="297954016"/>
      </c:barChart>
      <c:catAx>
        <c:axId val="297953232"/>
        <c:scaling>
          <c:orientation val="minMax"/>
        </c:scaling>
        <c:delete val="0"/>
        <c:axPos val="b"/>
        <c:majorTickMark val="out"/>
        <c:minorTickMark val="none"/>
        <c:tickLblPos val="nextTo"/>
        <c:crossAx val="297954016"/>
        <c:crosses val="autoZero"/>
        <c:auto val="1"/>
        <c:lblAlgn val="ctr"/>
        <c:lblOffset val="100"/>
        <c:noMultiLvlLbl val="0"/>
      </c:catAx>
      <c:valAx>
        <c:axId val="29795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7953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149E8-383E-42FF-8358-EA91958B132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3987564-BCB3-4C63-801F-10F45F733BD3}">
      <dgm:prSet phldrT="[Text]" custT="1"/>
      <dgm:spPr/>
      <dgm:t>
        <a:bodyPr/>
        <a:lstStyle/>
        <a:p>
          <a:r>
            <a:rPr lang="en-US" sz="1600" dirty="0" smtClean="0"/>
            <a:t>Shared Historical </a:t>
          </a:r>
        </a:p>
        <a:p>
          <a:r>
            <a:rPr lang="en-US" sz="1600" dirty="0" smtClean="0"/>
            <a:t>Addresses</a:t>
          </a:r>
          <a:endParaRPr lang="en-US" sz="1600" dirty="0"/>
        </a:p>
      </dgm:t>
    </dgm:pt>
    <dgm:pt modelId="{BBCB6065-3B9C-4B12-9570-B04CA8639D3F}" type="parTrans" cxnId="{A900A0E5-48B6-4A73-85AF-D4FC5826D254}">
      <dgm:prSet/>
      <dgm:spPr/>
      <dgm:t>
        <a:bodyPr/>
        <a:lstStyle/>
        <a:p>
          <a:endParaRPr lang="en-US" sz="600"/>
        </a:p>
      </dgm:t>
    </dgm:pt>
    <dgm:pt modelId="{583885FA-3553-48F3-9936-7FE5D4A46F78}" type="sibTrans" cxnId="{A900A0E5-48B6-4A73-85AF-D4FC5826D254}">
      <dgm:prSet/>
      <dgm:spPr/>
      <dgm:t>
        <a:bodyPr/>
        <a:lstStyle/>
        <a:p>
          <a:endParaRPr lang="en-US" sz="600"/>
        </a:p>
      </dgm:t>
    </dgm:pt>
    <dgm:pt modelId="{6B505AC2-4C72-49D6-9415-69FB50ABCD38}">
      <dgm:prSet phldrT="[Text]" custT="1"/>
      <dgm:spPr/>
      <dgm:t>
        <a:bodyPr/>
        <a:lstStyle/>
        <a:p>
          <a:r>
            <a:rPr lang="en-US" sz="1600" dirty="0" smtClean="0"/>
            <a:t>Shared Business Ownership</a:t>
          </a:r>
          <a:endParaRPr lang="en-US" sz="1600" dirty="0"/>
        </a:p>
      </dgm:t>
    </dgm:pt>
    <dgm:pt modelId="{E14E3D14-E068-4BB5-A754-BDD363717833}" type="parTrans" cxnId="{75DFE482-8366-43D6-8A81-A0847EF828BA}">
      <dgm:prSet/>
      <dgm:spPr/>
      <dgm:t>
        <a:bodyPr/>
        <a:lstStyle/>
        <a:p>
          <a:endParaRPr lang="en-US" sz="600"/>
        </a:p>
      </dgm:t>
    </dgm:pt>
    <dgm:pt modelId="{FAE2C60F-8686-4424-B119-FC654A148B14}" type="sibTrans" cxnId="{75DFE482-8366-43D6-8A81-A0847EF828BA}">
      <dgm:prSet/>
      <dgm:spPr/>
      <dgm:t>
        <a:bodyPr/>
        <a:lstStyle/>
        <a:p>
          <a:endParaRPr lang="en-US" sz="600"/>
        </a:p>
      </dgm:t>
    </dgm:pt>
    <dgm:pt modelId="{6985CF17-A690-4624-A065-41BECF45B642}">
      <dgm:prSet phldrT="[Text]" custT="1"/>
      <dgm:spPr/>
      <dgm:t>
        <a:bodyPr/>
        <a:lstStyle/>
        <a:p>
          <a:r>
            <a:rPr lang="en-US" sz="1600" dirty="0" smtClean="0"/>
            <a:t>Shared Assets</a:t>
          </a:r>
        </a:p>
        <a:p>
          <a:r>
            <a:rPr lang="en-US" sz="1600" dirty="0" smtClean="0"/>
            <a:t>(Property, Vehicles etc.)</a:t>
          </a:r>
          <a:endParaRPr lang="en-US" sz="1600" dirty="0"/>
        </a:p>
      </dgm:t>
    </dgm:pt>
    <dgm:pt modelId="{756F02A5-BCAA-483D-A81D-CB9144DCD888}" type="parTrans" cxnId="{17E9498F-9645-4E45-AA56-DB8E92AC0BF6}">
      <dgm:prSet/>
      <dgm:spPr/>
      <dgm:t>
        <a:bodyPr/>
        <a:lstStyle/>
        <a:p>
          <a:endParaRPr lang="en-US" sz="600"/>
        </a:p>
      </dgm:t>
    </dgm:pt>
    <dgm:pt modelId="{5BA76402-128A-4BF1-ACA7-C461DDDCB031}" type="sibTrans" cxnId="{17E9498F-9645-4E45-AA56-DB8E92AC0BF6}">
      <dgm:prSet/>
      <dgm:spPr/>
      <dgm:t>
        <a:bodyPr/>
        <a:lstStyle/>
        <a:p>
          <a:endParaRPr lang="en-US" sz="600"/>
        </a:p>
      </dgm:t>
    </dgm:pt>
    <dgm:pt modelId="{27AC4B16-1995-41EE-8350-FA2413D1F06C}" type="pres">
      <dgm:prSet presAssocID="{40C149E8-383E-42FF-8358-EA91958B132C}" presName="compositeShape" presStyleCnt="0">
        <dgm:presLayoutVars>
          <dgm:chMax val="7"/>
          <dgm:dir/>
          <dgm:resizeHandles val="exact"/>
        </dgm:presLayoutVars>
      </dgm:prSet>
      <dgm:spPr/>
    </dgm:pt>
    <dgm:pt modelId="{E82A2786-B9D5-46D2-88AB-FCB10A921419}" type="pres">
      <dgm:prSet presAssocID="{83987564-BCB3-4C63-801F-10F45F733BD3}" presName="circ1" presStyleLbl="vennNode1" presStyleIdx="0" presStyleCnt="3"/>
      <dgm:spPr/>
      <dgm:t>
        <a:bodyPr/>
        <a:lstStyle/>
        <a:p>
          <a:endParaRPr lang="en-US"/>
        </a:p>
      </dgm:t>
    </dgm:pt>
    <dgm:pt modelId="{EAE556E0-72FC-4AB7-AAD7-F555389BBDB3}" type="pres">
      <dgm:prSet presAssocID="{83987564-BCB3-4C63-801F-10F45F733B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A08E6-6FFD-4EEF-8885-6A578841E7BA}" type="pres">
      <dgm:prSet presAssocID="{6B505AC2-4C72-49D6-9415-69FB50ABCD38}" presName="circ2" presStyleLbl="vennNode1" presStyleIdx="1" presStyleCnt="3"/>
      <dgm:spPr/>
      <dgm:t>
        <a:bodyPr/>
        <a:lstStyle/>
        <a:p>
          <a:endParaRPr lang="en-US"/>
        </a:p>
      </dgm:t>
    </dgm:pt>
    <dgm:pt modelId="{A3C95C9E-A8ED-4F08-92B7-D6C02FCC9D4A}" type="pres">
      <dgm:prSet presAssocID="{6B505AC2-4C72-49D6-9415-69FB50ABCD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DC3EE-AC85-451A-BEDE-773FAF6B554F}" type="pres">
      <dgm:prSet presAssocID="{6985CF17-A690-4624-A065-41BECF45B642}" presName="circ3" presStyleLbl="vennNode1" presStyleIdx="2" presStyleCnt="3"/>
      <dgm:spPr/>
      <dgm:t>
        <a:bodyPr/>
        <a:lstStyle/>
        <a:p>
          <a:endParaRPr lang="en-US"/>
        </a:p>
      </dgm:t>
    </dgm:pt>
    <dgm:pt modelId="{43EC6D7A-A988-4FBC-B5CC-7F8C323B09B9}" type="pres">
      <dgm:prSet presAssocID="{6985CF17-A690-4624-A065-41BECF45B6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EC8F5D-859E-4B38-B72B-501804CF2472}" type="presOf" srcId="{83987564-BCB3-4C63-801F-10F45F733BD3}" destId="{E82A2786-B9D5-46D2-88AB-FCB10A921419}" srcOrd="0" destOrd="0" presId="urn:microsoft.com/office/officeart/2005/8/layout/venn1"/>
    <dgm:cxn modelId="{817E337E-3BD8-4F18-BC88-213245F80399}" type="presOf" srcId="{6B505AC2-4C72-49D6-9415-69FB50ABCD38}" destId="{4D9A08E6-6FFD-4EEF-8885-6A578841E7BA}" srcOrd="0" destOrd="0" presId="urn:microsoft.com/office/officeart/2005/8/layout/venn1"/>
    <dgm:cxn modelId="{348CD8D7-D8F4-446E-9BEA-7FCC7394503A}" type="presOf" srcId="{6985CF17-A690-4624-A065-41BECF45B642}" destId="{687DC3EE-AC85-451A-BEDE-773FAF6B554F}" srcOrd="0" destOrd="0" presId="urn:microsoft.com/office/officeart/2005/8/layout/venn1"/>
    <dgm:cxn modelId="{17E9498F-9645-4E45-AA56-DB8E92AC0BF6}" srcId="{40C149E8-383E-42FF-8358-EA91958B132C}" destId="{6985CF17-A690-4624-A065-41BECF45B642}" srcOrd="2" destOrd="0" parTransId="{756F02A5-BCAA-483D-A81D-CB9144DCD888}" sibTransId="{5BA76402-128A-4BF1-ACA7-C461DDDCB031}"/>
    <dgm:cxn modelId="{75DFE482-8366-43D6-8A81-A0847EF828BA}" srcId="{40C149E8-383E-42FF-8358-EA91958B132C}" destId="{6B505AC2-4C72-49D6-9415-69FB50ABCD38}" srcOrd="1" destOrd="0" parTransId="{E14E3D14-E068-4BB5-A754-BDD363717833}" sibTransId="{FAE2C60F-8686-4424-B119-FC654A148B14}"/>
    <dgm:cxn modelId="{A900A0E5-48B6-4A73-85AF-D4FC5826D254}" srcId="{40C149E8-383E-42FF-8358-EA91958B132C}" destId="{83987564-BCB3-4C63-801F-10F45F733BD3}" srcOrd="0" destOrd="0" parTransId="{BBCB6065-3B9C-4B12-9570-B04CA8639D3F}" sibTransId="{583885FA-3553-48F3-9936-7FE5D4A46F78}"/>
    <dgm:cxn modelId="{11E4BA0A-97DE-4F8E-AAEF-8C24D371B122}" type="presOf" srcId="{40C149E8-383E-42FF-8358-EA91958B132C}" destId="{27AC4B16-1995-41EE-8350-FA2413D1F06C}" srcOrd="0" destOrd="0" presId="urn:microsoft.com/office/officeart/2005/8/layout/venn1"/>
    <dgm:cxn modelId="{D32FE0D9-4BFB-4330-958D-4D1EF00A4C16}" type="presOf" srcId="{83987564-BCB3-4C63-801F-10F45F733BD3}" destId="{EAE556E0-72FC-4AB7-AAD7-F555389BBDB3}" srcOrd="1" destOrd="0" presId="urn:microsoft.com/office/officeart/2005/8/layout/venn1"/>
    <dgm:cxn modelId="{8734FCFD-2516-455E-B034-EB3358459218}" type="presOf" srcId="{6B505AC2-4C72-49D6-9415-69FB50ABCD38}" destId="{A3C95C9E-A8ED-4F08-92B7-D6C02FCC9D4A}" srcOrd="1" destOrd="0" presId="urn:microsoft.com/office/officeart/2005/8/layout/venn1"/>
    <dgm:cxn modelId="{2D3B37E7-799F-4BEB-8B64-204CF762CA4A}" type="presOf" srcId="{6985CF17-A690-4624-A065-41BECF45B642}" destId="{43EC6D7A-A988-4FBC-B5CC-7F8C323B09B9}" srcOrd="1" destOrd="0" presId="urn:microsoft.com/office/officeart/2005/8/layout/venn1"/>
    <dgm:cxn modelId="{F6404EC9-765E-4BE5-8C32-9516DFC6EA5F}" type="presParOf" srcId="{27AC4B16-1995-41EE-8350-FA2413D1F06C}" destId="{E82A2786-B9D5-46D2-88AB-FCB10A921419}" srcOrd="0" destOrd="0" presId="urn:microsoft.com/office/officeart/2005/8/layout/venn1"/>
    <dgm:cxn modelId="{0CC5528F-361C-40C6-8ABF-C6CE62EF29C3}" type="presParOf" srcId="{27AC4B16-1995-41EE-8350-FA2413D1F06C}" destId="{EAE556E0-72FC-4AB7-AAD7-F555389BBDB3}" srcOrd="1" destOrd="0" presId="urn:microsoft.com/office/officeart/2005/8/layout/venn1"/>
    <dgm:cxn modelId="{7293FE00-966E-47C9-99F0-08B64B79ACBA}" type="presParOf" srcId="{27AC4B16-1995-41EE-8350-FA2413D1F06C}" destId="{4D9A08E6-6FFD-4EEF-8885-6A578841E7BA}" srcOrd="2" destOrd="0" presId="urn:microsoft.com/office/officeart/2005/8/layout/venn1"/>
    <dgm:cxn modelId="{894DFD61-0208-4A9B-8F60-3455A12D0D91}" type="presParOf" srcId="{27AC4B16-1995-41EE-8350-FA2413D1F06C}" destId="{A3C95C9E-A8ED-4F08-92B7-D6C02FCC9D4A}" srcOrd="3" destOrd="0" presId="urn:microsoft.com/office/officeart/2005/8/layout/venn1"/>
    <dgm:cxn modelId="{916D68BD-CD90-41FE-B396-9C7A8DF06300}" type="presParOf" srcId="{27AC4B16-1995-41EE-8350-FA2413D1F06C}" destId="{687DC3EE-AC85-451A-BEDE-773FAF6B554F}" srcOrd="4" destOrd="0" presId="urn:microsoft.com/office/officeart/2005/8/layout/venn1"/>
    <dgm:cxn modelId="{BBBBF8F8-C055-4A8E-88F1-D39DA9DC5737}" type="presParOf" srcId="{27AC4B16-1995-41EE-8350-FA2413D1F06C}" destId="{43EC6D7A-A988-4FBC-B5CC-7F8C323B09B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149E8-383E-42FF-8358-EA91958B132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7AC4B16-1995-41EE-8350-FA2413D1F06C}" type="pres">
      <dgm:prSet presAssocID="{40C149E8-383E-42FF-8358-EA91958B132C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082DFB65-BABE-45F6-B261-AA552D165E88}" type="presOf" srcId="{40C149E8-383E-42FF-8358-EA91958B132C}" destId="{27AC4B16-1995-41EE-8350-FA2413D1F0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C149E8-383E-42FF-8358-EA91958B132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7AC4B16-1995-41EE-8350-FA2413D1F06C}" type="pres">
      <dgm:prSet presAssocID="{40C149E8-383E-42FF-8358-EA91958B132C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8DDD254-B5D7-4478-B75C-9C744EADB69C}" type="presOf" srcId="{40C149E8-383E-42FF-8358-EA91958B132C}" destId="{27AC4B16-1995-41EE-8350-FA2413D1F06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A2786-B9D5-46D2-88AB-FCB10A921419}">
      <dsp:nvSpPr>
        <dsp:cNvPr id="0" name=""/>
        <dsp:cNvSpPr/>
      </dsp:nvSpPr>
      <dsp:spPr>
        <a:xfrm>
          <a:off x="2097404" y="58856"/>
          <a:ext cx="2825115" cy="2825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Shared Historical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Addresses</a:t>
          </a:r>
          <a:endParaRPr lang="en-US" sz="1600" kern="1200" dirty="0"/>
        </a:p>
      </dsp:txBody>
      <dsp:txXfrm>
        <a:off x="2474086" y="553251"/>
        <a:ext cx="2071751" cy="1271301"/>
      </dsp:txXfrm>
    </dsp:sp>
    <dsp:sp modelId="{4D9A08E6-6FFD-4EEF-8885-6A578841E7BA}">
      <dsp:nvSpPr>
        <dsp:cNvPr id="0" name=""/>
        <dsp:cNvSpPr/>
      </dsp:nvSpPr>
      <dsp:spPr>
        <a:xfrm>
          <a:off x="3116800" y="1824553"/>
          <a:ext cx="2825115" cy="2825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Shared Business Ownership</a:t>
          </a:r>
          <a:endParaRPr lang="en-US" sz="1600" kern="1200" dirty="0"/>
        </a:p>
      </dsp:txBody>
      <dsp:txXfrm>
        <a:off x="3980815" y="2554374"/>
        <a:ext cx="1695069" cy="1553813"/>
      </dsp:txXfrm>
    </dsp:sp>
    <dsp:sp modelId="{687DC3EE-AC85-451A-BEDE-773FAF6B554F}">
      <dsp:nvSpPr>
        <dsp:cNvPr id="0" name=""/>
        <dsp:cNvSpPr/>
      </dsp:nvSpPr>
      <dsp:spPr>
        <a:xfrm>
          <a:off x="1078009" y="1824553"/>
          <a:ext cx="2825115" cy="28251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Shared Assets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(Property, Vehicles etc.)</a:t>
          </a:r>
          <a:endParaRPr lang="en-US" sz="1600" kern="1200" dirty="0"/>
        </a:p>
      </dsp:txBody>
      <dsp:txXfrm>
        <a:off x="1344040" y="2554374"/>
        <a:ext cx="1695069" cy="1553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228" tIns="46114" rIns="92228" bIns="46114" rtlCol="0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2228" tIns="46114" rIns="92228" bIns="46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093DC2-5B02-40A0-BDB5-226D2DF55740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228" tIns="46114" rIns="92228" bIns="46114" rtlCol="0" anchor="b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2228" tIns="46114" rIns="92228" bIns="46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162657-B367-4164-AEBD-BD566BB31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16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0235" tIns="45117" rIns="90235" bIns="45117" rtlCol="0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0235" tIns="45117" rIns="90235" bIns="451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B7282D-BBCD-408D-8144-D6D42A86EB1C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35" tIns="45117" rIns="90235" bIns="451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0235" tIns="45117" rIns="90235" bIns="451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0235" tIns="45117" rIns="90235" bIns="45117" rtlCol="0" anchor="b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0235" tIns="45117" rIns="90235" bIns="451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1D7747-9B3D-46B7-B3B1-E29DBC357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75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8191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09575" algn="l" defTabSz="8191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/>
      </a:defRPr>
    </a:lvl2pPr>
    <a:lvl3pPr marL="819150" algn="l" defTabSz="8191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/>
      </a:defRPr>
    </a:lvl3pPr>
    <a:lvl4pPr marL="1230313" algn="l" defTabSz="8191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/>
      </a:defRPr>
    </a:lvl4pPr>
    <a:lvl5pPr marL="1639888" algn="l" defTabSz="8191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charset="0"/>
        <a:cs typeface="ＭＳ Ｐゴシック"/>
      </a:defRPr>
    </a:lvl5pPr>
    <a:lvl6pPr marL="2051456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uilding-image-for-PPT.jpg"/>
          <p:cNvPicPr>
            <a:picLocks noChangeAspect="1"/>
          </p:cNvPicPr>
          <p:nvPr userDrawn="1"/>
        </p:nvPicPr>
        <p:blipFill>
          <a:blip r:embed="rId2" cstate="print"/>
          <a:srcRect b="24887"/>
          <a:stretch>
            <a:fillRect/>
          </a:stretch>
        </p:blipFill>
        <p:spPr bwMode="auto">
          <a:xfrm>
            <a:off x="0" y="0"/>
            <a:ext cx="91440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LN_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6302375"/>
            <a:ext cx="1608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5063" y="6337300"/>
            <a:ext cx="12033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 rot="16200000">
            <a:off x="-802482" y="464344"/>
            <a:ext cx="123666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NR072911</a:t>
            </a:r>
          </a:p>
        </p:txBody>
      </p:sp>
      <p:sp>
        <p:nvSpPr>
          <p:cNvPr id="8" name="Rectangle 11"/>
          <p:cNvSpPr/>
          <p:nvPr userDrawn="1"/>
        </p:nvSpPr>
        <p:spPr>
          <a:xfrm>
            <a:off x="473075" y="1430338"/>
            <a:ext cx="5634038" cy="973137"/>
          </a:xfrm>
          <a:prstGeom prst="rect">
            <a:avLst/>
          </a:prstGeom>
          <a:solidFill>
            <a:srgbClr val="EA0214"/>
          </a:solidFill>
          <a:ln w="190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10" descr="Insight bar copy for PPT.eps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9463" y="1641475"/>
            <a:ext cx="5013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257" y="4826812"/>
            <a:ext cx="6294881" cy="630055"/>
          </a:xfrm>
        </p:spPr>
        <p:txBody>
          <a:bodyPr>
            <a:noAutofit/>
          </a:bodyPr>
          <a:lstStyle>
            <a:lvl1pPr algn="r">
              <a:defRPr sz="2500" b="0" i="0" baseline="0">
                <a:solidFill>
                  <a:schemeClr val="accent3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708" y="5473908"/>
            <a:ext cx="6319430" cy="495399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1500" baseline="0">
                <a:solidFill>
                  <a:srgbClr val="777877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2676525"/>
            <a:ext cx="9144000" cy="0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0" y="3816350"/>
            <a:ext cx="9144000" cy="36513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200" y="6011863"/>
            <a:ext cx="1608138" cy="230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mtClean="0">
                <a:solidFill>
                  <a:srgbClr val="FFFFFF"/>
                </a:solidFill>
              </a:rPr>
              <a:t>WHT/082311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63499" y="3071815"/>
            <a:ext cx="8455364" cy="37678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B30C6-DBD5-4CD1-AE27-408B1A06F8B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HPCC Systems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2676525"/>
            <a:ext cx="9144000" cy="0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0" y="3816350"/>
            <a:ext cx="9144000" cy="36513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203200" y="6011863"/>
            <a:ext cx="1608138" cy="230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mtClean="0">
                <a:solidFill>
                  <a:srgbClr val="FFFFFF"/>
                </a:solidFill>
              </a:rPr>
              <a:t>RED/082311</a:t>
            </a:r>
          </a:p>
        </p:txBody>
      </p:sp>
      <p:pic>
        <p:nvPicPr>
          <p:cNvPr id="14" name="Picture 22" descr="LN_NEW LOGO RE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6305798"/>
            <a:ext cx="1519237" cy="26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44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27775"/>
            <a:ext cx="9155113" cy="539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36625"/>
            <a:ext cx="91440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200" y="6026150"/>
            <a:ext cx="1608138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mtClean="0">
                <a:solidFill>
                  <a:srgbClr val="FFFFFF"/>
                </a:solidFill>
              </a:rPr>
              <a:t>WHT/082311</a:t>
            </a:r>
          </a:p>
        </p:txBody>
      </p:sp>
      <p:pic>
        <p:nvPicPr>
          <p:cNvPr id="6" name="Picture 16" descr="HPCC Systems - 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213" y="274638"/>
            <a:ext cx="18462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61200" y="538163"/>
            <a:ext cx="1951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41313"/>
                </a:solidFill>
                <a:latin typeface="Calibri"/>
                <a:ea typeface="+mn-ea"/>
                <a:cs typeface="+mn-cs"/>
              </a:rPr>
              <a:t>http://hpccsystems.com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2" y="254000"/>
            <a:ext cx="8489759" cy="5349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9A3F13-A2C1-491B-A50C-B1C908DF7B6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pic>
        <p:nvPicPr>
          <p:cNvPr id="23" name="Picture 3" descr="LN_logo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4" y="6467475"/>
            <a:ext cx="1101808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876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2676525"/>
            <a:ext cx="9144000" cy="0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0" y="3816350"/>
            <a:ext cx="9144000" cy="36513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3200" y="6011863"/>
            <a:ext cx="1608138" cy="230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mtClean="0">
                <a:solidFill>
                  <a:srgbClr val="FFFFFF"/>
                </a:solidFill>
              </a:rPr>
              <a:t>RED/082311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63499" y="3071815"/>
            <a:ext cx="8455364" cy="37678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57500" y="6350000"/>
            <a:ext cx="6062663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141313">
                    <a:tint val="75000"/>
                  </a:srgbClr>
                </a:solidFill>
              </a:rPr>
              <a:t>HPCC Systems</a:t>
            </a:r>
          </a:p>
        </p:txBody>
      </p:sp>
      <p:pic>
        <p:nvPicPr>
          <p:cNvPr id="9" name="Picture 22" descr="LN_NEW LOGO RED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6353176"/>
            <a:ext cx="1251766" cy="2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11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N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302375"/>
            <a:ext cx="1608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 rot="16200000">
            <a:off x="-802481" y="472281"/>
            <a:ext cx="12366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</a:rPr>
              <a:t>MF030112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257" y="4826812"/>
            <a:ext cx="6294881" cy="6300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500" b="0" i="0" baseline="0">
                <a:solidFill>
                  <a:schemeClr val="accent3"/>
                </a:solidFill>
                <a:latin typeface="Calibri"/>
                <a:cs typeface="Calibri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8708" y="5473908"/>
            <a:ext cx="6319430" cy="495399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1500" baseline="0">
                <a:solidFill>
                  <a:srgbClr val="777877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337300"/>
            <a:ext cx="12033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402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2676525"/>
            <a:ext cx="9144000" cy="0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0" y="3816350"/>
            <a:ext cx="9144000" cy="36513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1" descr="LN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405563"/>
            <a:ext cx="13144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3200" y="6011863"/>
            <a:ext cx="160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FFFFFF"/>
                </a:solidFill>
              </a:rPr>
              <a:t>WHT/082311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63499" y="3071815"/>
            <a:ext cx="8455364" cy="37678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00772" y="6350000"/>
            <a:ext cx="6062663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141313">
                    <a:tint val="75000"/>
                  </a:srgbClr>
                </a:solidFill>
              </a:rPr>
              <a:t>HPCC Systems</a:t>
            </a:r>
            <a:endParaRPr lang="en-US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75602" y="6346728"/>
            <a:ext cx="377825" cy="365125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515FA176-2C8A-534F-B80B-202AF194668A}" type="slidenum">
              <a:rPr lang="en-US" smtClean="0">
                <a:solidFill>
                  <a:srgbClr val="50515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051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24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635674" y="1348913"/>
            <a:ext cx="7981950" cy="4354513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462018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9C2C3D-6214-2049-937C-50D78BB0B69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141313">
                    <a:tint val="75000"/>
                  </a:srgbClr>
                </a:solidFill>
              </a:rPr>
              <a:t>HPCC Systems</a:t>
            </a:r>
            <a:endParaRPr lang="en-US" dirty="0">
              <a:solidFill>
                <a:srgbClr val="14131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52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562225" y="6427788"/>
            <a:ext cx="6062663" cy="365125"/>
          </a:xfrm>
        </p:spPr>
        <p:txBody>
          <a:bodyPr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white">
                    <a:lumMod val="75000"/>
                  </a:prstClr>
                </a:solidFill>
              </a:rPr>
              <a:t>HPCC Systems</a:t>
            </a:r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>
                <a:solidFill>
                  <a:srgbClr val="14131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81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141313">
                    <a:tint val="75000"/>
                  </a:srgbClr>
                </a:solidFill>
              </a:rPr>
              <a:t>HPCC Systems</a:t>
            </a:r>
            <a:endParaRPr lang="en-US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29650" y="6427788"/>
            <a:ext cx="377825" cy="365125"/>
          </a:xfrm>
        </p:spPr>
        <p:txBody>
          <a:bodyPr/>
          <a:lstStyle>
            <a:lvl1pPr algn="r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59DBF6-1C63-42B2-8454-6170558E189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53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LN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6302375"/>
            <a:ext cx="1608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5063" y="6337300"/>
            <a:ext cx="12033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31" y="2904998"/>
            <a:ext cx="8169508" cy="630055"/>
          </a:xfrm>
        </p:spPr>
        <p:txBody>
          <a:bodyPr>
            <a:noAutofit/>
          </a:bodyPr>
          <a:lstStyle>
            <a:lvl1pPr algn="r">
              <a:defRPr sz="2500" b="0" i="0" baseline="0">
                <a:solidFill>
                  <a:schemeClr val="accent3"/>
                </a:solidFill>
                <a:latin typeface="Calibri"/>
                <a:cs typeface="Calibri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459" y="3552094"/>
            <a:ext cx="8156679" cy="495399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buNone/>
              <a:defRPr sz="1500" baseline="0">
                <a:solidFill>
                  <a:srgbClr val="777877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40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48063" y="1345133"/>
            <a:ext cx="4040188" cy="3252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583622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A29CBC3-1D7C-4D14-BEAE-A34C8E50423F}" type="slidenum">
              <a:rPr lang="en-US">
                <a:solidFill>
                  <a:srgbClr val="4F504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504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141313">
                    <a:tint val="75000"/>
                  </a:srgbClr>
                </a:solidFill>
              </a:rP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97471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48062" y="1345133"/>
            <a:ext cx="8485345" cy="3252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568030" cy="53363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B72B1D-EECA-4182-8E17-769B646D4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27775"/>
            <a:ext cx="9155113" cy="539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36625"/>
            <a:ext cx="91440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200" y="6026150"/>
            <a:ext cx="1608138" cy="2301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mtClean="0">
                <a:solidFill>
                  <a:srgbClr val="FFFFFF"/>
                </a:solidFill>
              </a:rPr>
              <a:t>WHT/082311</a:t>
            </a:r>
          </a:p>
        </p:txBody>
      </p:sp>
      <p:pic>
        <p:nvPicPr>
          <p:cNvPr id="6" name="Picture 16" descr="HPCC Systems - 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213" y="274638"/>
            <a:ext cx="18462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61200" y="538163"/>
            <a:ext cx="1951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41313"/>
                </a:solidFill>
                <a:latin typeface="Calibri"/>
                <a:ea typeface="+mn-ea"/>
                <a:cs typeface="+mn-cs"/>
              </a:rPr>
              <a:t>http://hpccsystems.com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2" y="254000"/>
            <a:ext cx="8489759" cy="5349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789A3F13-A2C1-491B-A50C-B1C908DF7B6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141313">
                  <a:tint val="75000"/>
                </a:srgbClr>
              </a:solidFill>
            </a:endParaRPr>
          </a:p>
        </p:txBody>
      </p:sp>
      <p:pic>
        <p:nvPicPr>
          <p:cNvPr id="23" name="Picture 3" descr="LN_logo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4" y="6467475"/>
            <a:ext cx="1101808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92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2676525"/>
            <a:ext cx="9144000" cy="0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 flipV="1">
            <a:off x="0" y="3816350"/>
            <a:ext cx="9144000" cy="36513"/>
          </a:xfrm>
          <a:prstGeom prst="line">
            <a:avLst/>
          </a:prstGeom>
          <a:ln w="3175" cmpd="sng">
            <a:solidFill>
              <a:srgbClr val="77787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1" descr="LN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963" y="6405563"/>
            <a:ext cx="131445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 userDrawn="1"/>
        </p:nvSpPr>
        <p:spPr bwMode="auto">
          <a:xfrm rot="16200000">
            <a:off x="-802481" y="481806"/>
            <a:ext cx="1236662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NR072911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36475" y="3071815"/>
            <a:ext cx="8455364" cy="37678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1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81288" y="6418263"/>
            <a:ext cx="6062662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B8B0E6E-5963-482B-810D-4A7FA31629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635674" y="1348913"/>
            <a:ext cx="7981950" cy="4354513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272959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31AE5F-85A2-46F7-9C33-088793A68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2012 Marketing Summit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4142" y="1575038"/>
            <a:ext cx="8417428" cy="1371600"/>
          </a:xfrm>
        </p:spPr>
        <p:txBody>
          <a:bodyPr/>
          <a:lstStyle>
            <a:lvl1pPr>
              <a:defRPr sz="1600">
                <a:solidFill>
                  <a:srgbClr val="505150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0"/>
            <a:r>
              <a:rPr lang="en-CA" dirty="0" smtClean="0"/>
              <a:t>Second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16" y="3475430"/>
            <a:ext cx="8443234" cy="1371600"/>
          </a:xfrm>
        </p:spPr>
        <p:txBody>
          <a:bodyPr/>
          <a:lstStyle>
            <a:lvl1pPr>
              <a:defRPr sz="1700">
                <a:solidFill>
                  <a:srgbClr val="505150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0"/>
            <a:r>
              <a:rPr lang="en-CA" dirty="0" smtClean="0"/>
              <a:t>Second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555201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657566-FCC1-4F9D-8B85-B06800E4E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1757363" y="1609725"/>
            <a:ext cx="5545137" cy="3890963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478226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167B68-2905-4F57-A3A7-E8F1E23E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873125" y="1316038"/>
            <a:ext cx="7745413" cy="4557712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542372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34BDC8-E267-4086-88B7-068D90F25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63" y="2412421"/>
            <a:ext cx="4040188" cy="32521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751" y="2394148"/>
            <a:ext cx="4041775" cy="32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61081" y="254674"/>
            <a:ext cx="8529543" cy="533633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4C8F64-46F0-4D5C-8789-8405A743E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7775"/>
            <a:ext cx="9155113" cy="539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1" descr="LN_logo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6472238"/>
            <a:ext cx="13414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36625"/>
            <a:ext cx="91440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2"/>
          <p:cNvSpPr txBox="1">
            <a:spLocks noChangeArrowheads="1"/>
          </p:cNvSpPr>
          <p:nvPr userDrawn="1"/>
        </p:nvSpPr>
        <p:spPr bwMode="auto">
          <a:xfrm rot="16200000">
            <a:off x="-802482" y="464344"/>
            <a:ext cx="123666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NR072911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54000"/>
            <a:ext cx="8543090" cy="5349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D5DC-456B-4519-A33F-AB07348D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27775"/>
            <a:ext cx="9155113" cy="539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54000"/>
            <a:ext cx="8542337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Title: sub head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0788"/>
            <a:ext cx="8415338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3AB5026-6EED-4181-A8F7-E8CBF1C63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36625"/>
            <a:ext cx="91440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3" descr="LN_logo_white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0975" y="6472238"/>
            <a:ext cx="13414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2225" y="6427788"/>
            <a:ext cx="6062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 rot="16200000">
            <a:off x="-802482" y="464344"/>
            <a:ext cx="1236663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NR072911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7775"/>
            <a:ext cx="9155113" cy="539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0788"/>
            <a:ext cx="3903663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936625"/>
            <a:ext cx="91440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3" name="TextBox 1"/>
          <p:cNvSpPr txBox="1">
            <a:spLocks noChangeArrowheads="1"/>
          </p:cNvSpPr>
          <p:nvPr/>
        </p:nvSpPr>
        <p:spPr bwMode="auto">
          <a:xfrm>
            <a:off x="203200" y="6011863"/>
            <a:ext cx="1608138" cy="2301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smtClean="0">
                <a:solidFill>
                  <a:prstClr val="white"/>
                </a:solidFill>
              </a:rPr>
              <a:t>WHT/082311</a:t>
            </a:r>
          </a:p>
        </p:txBody>
      </p:sp>
      <p:pic>
        <p:nvPicPr>
          <p:cNvPr id="2054" name="Picture 9" descr="HPCC Systems - Blac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1213" y="274638"/>
            <a:ext cx="184626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61200" y="538163"/>
            <a:ext cx="195103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141313"/>
                </a:solidFill>
                <a:latin typeface="Calibri"/>
                <a:ea typeface="+mn-ea"/>
                <a:cs typeface="+mn-cs"/>
              </a:rPr>
              <a:t>http://hpccsystems.com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789A3F13-A2C1-491B-A50C-B1C908DF7B6C}" type="slidenum">
              <a:rPr lang="en-US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2225" y="6427788"/>
            <a:ext cx="606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4AA9C"/>
                </a:solidFill>
                <a:latin typeface="Calibri" pitchFamily="34" charset="0"/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ea typeface="+mn-ea"/>
              <a:cs typeface="+mn-cs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0975" y="6491288"/>
            <a:ext cx="2093913" cy="306387"/>
            <a:chOff x="180974" y="6490533"/>
            <a:chExt cx="2093509" cy="307239"/>
          </a:xfrm>
        </p:grpSpPr>
        <p:pic>
          <p:nvPicPr>
            <p:cNvPr id="2059" name="Picture 3" descr="LN_logo_white.png"/>
            <p:cNvPicPr>
              <a:picLocks noChangeAspect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0974" y="6499857"/>
              <a:ext cx="1007745" cy="195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1307882" y="6490533"/>
              <a:ext cx="966601" cy="307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dirty="0">
                  <a:solidFill>
                    <a:srgbClr val="C00000"/>
                  </a:solidFill>
                  <a:latin typeface="Calibri"/>
                  <a:ea typeface="+mn-ea"/>
                  <a:cs typeface="+mn-cs"/>
                </a:rPr>
                <a:t>Risk Solutions </a:t>
              </a:r>
            </a:p>
          </p:txBody>
        </p:sp>
        <p:grpSp>
          <p:nvGrpSpPr>
            <p:cNvPr id="3" name="Group 18"/>
            <p:cNvGrpSpPr>
              <a:grpSpLocks/>
            </p:cNvGrpSpPr>
            <p:nvPr userDrawn="1"/>
          </p:nvGrpSpPr>
          <p:grpSpPr bwMode="auto">
            <a:xfrm>
              <a:off x="1287916" y="6536690"/>
              <a:ext cx="17145" cy="166842"/>
              <a:chOff x="7124682" y="214314"/>
              <a:chExt cx="18306" cy="16115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23969" y="214322"/>
                <a:ext cx="18641" cy="1845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123969" y="243538"/>
                <a:ext cx="18641" cy="1691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123969" y="272754"/>
                <a:ext cx="18641" cy="1691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123969" y="300432"/>
                <a:ext cx="18641" cy="1691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23969" y="329649"/>
                <a:ext cx="18641" cy="1691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123969" y="357327"/>
                <a:ext cx="18641" cy="1845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3" name="Rectangle 22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D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0" y="6313488"/>
            <a:ext cx="9144000" cy="544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5" name="Picture 22" descr="LN_NEW LOGO RED.eps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7800" y="6427788"/>
            <a:ext cx="1422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734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27775"/>
            <a:ext cx="9155113" cy="53975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254000"/>
            <a:ext cx="85439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Title: sub head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90788"/>
            <a:ext cx="3903663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>
                <a:solidFill>
                  <a:prstClr val="white"/>
                </a:solidFill>
                <a:latin typeface="Calibri" charset="0"/>
                <a:ea typeface="ＭＳ Ｐゴシック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latin typeface="Calibri" charset="0"/>
              <a:ea typeface="ＭＳ Ｐゴシック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936625"/>
            <a:ext cx="9144000" cy="0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3" descr="LN_logo_white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72238"/>
            <a:ext cx="13414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2225" y="6427788"/>
            <a:ext cx="6062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141313">
                    <a:tint val="75000"/>
                  </a:srgbClr>
                </a:solidFill>
              </a:rPr>
              <a:t>HPCC Systems</a:t>
            </a:r>
            <a:endParaRPr lang="en-US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203200" y="6011863"/>
            <a:ext cx="160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prstClr val="white"/>
                </a:solidFill>
              </a:rPr>
              <a:t>WHT/082311</a:t>
            </a:r>
          </a:p>
        </p:txBody>
      </p:sp>
    </p:spTree>
    <p:extLst>
      <p:ext uri="{BB962C8B-B14F-4D97-AF65-F5344CB8AC3E}">
        <p14:creationId xmlns:p14="http://schemas.microsoft.com/office/powerpoint/2010/main" val="253744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>
          <a:solidFill>
            <a:schemeClr val="accent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Jo.Prichard@lexisnexis.com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23825" y="4583017"/>
            <a:ext cx="8712200" cy="1753128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  <a:t>Graph Search for Healthcare</a:t>
            </a:r>
            <a:br>
              <a:rPr lang="en-US" sz="1800" dirty="0" smtClean="0">
                <a:solidFill>
                  <a:srgbClr val="C00000"/>
                </a:solidFill>
                <a:latin typeface="Calibri" pitchFamily="34" charset="0"/>
                <a:ea typeface="ＭＳ Ｐゴシック" charset="-128"/>
                <a:cs typeface="Calibri" pitchFamily="34" charset="0"/>
              </a:rPr>
            </a:br>
            <a:r>
              <a:rPr lang="en-US" sz="1800" dirty="0">
                <a:solidFill>
                  <a:schemeClr val="tx1"/>
                </a:solidFill>
              </a:rPr>
              <a:t>How algorithms socially disrupt the bad guys while helping socially change health </a:t>
            </a:r>
            <a:r>
              <a:rPr lang="en-US" sz="1800" dirty="0" smtClean="0">
                <a:solidFill>
                  <a:schemeClr val="tx1"/>
                </a:solidFill>
              </a:rPr>
              <a:t>outcomes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400" dirty="0" smtClean="0"/>
              <a:t>Jo Prichard</a:t>
            </a:r>
            <a:br>
              <a:rPr lang="en-US" sz="1400" dirty="0" smtClean="0"/>
            </a:br>
            <a:r>
              <a:rPr lang="en-US" sz="1400" dirty="0" smtClean="0"/>
              <a:t>@</a:t>
            </a:r>
            <a:r>
              <a:rPr lang="en-US" sz="1400" dirty="0" err="1" smtClean="0"/>
              <a:t>joprichard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Data Scientist | LexisNexis Risk Solutions</a:t>
            </a:r>
            <a:br>
              <a:rPr lang="en-US" sz="1400" dirty="0" smtClean="0"/>
            </a:br>
            <a:r>
              <a:rPr lang="en-US" sz="1400" dirty="0" smtClean="0"/>
              <a:t>September 2013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4" name="Picture 3" descr="iStock_000013820664XLarge_ppt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b="32302"/>
          <a:stretch/>
        </p:blipFill>
        <p:spPr>
          <a:xfrm>
            <a:off x="0" y="0"/>
            <a:ext cx="9144000" cy="42337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2895600"/>
            <a:ext cx="5257800" cy="992187"/>
          </a:xfrm>
          <a:prstGeom prst="rect">
            <a:avLst/>
          </a:prstGeom>
          <a:solidFill>
            <a:srgbClr val="ED1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67000" y="3048000"/>
            <a:ext cx="510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r>
              <a:rPr lang="en-US" b="1" dirty="0" smtClean="0">
                <a:solidFill>
                  <a:prstClr val="white"/>
                </a:solidFill>
                <a:latin typeface="Calibri"/>
                <a:ea typeface="Calibri" pitchFamily="34" charset="0"/>
                <a:cs typeface="Arial" pitchFamily="34" charset="0"/>
              </a:rPr>
              <a:t>See Through Patterns, Hidden Relationships and Networks to Find Opportunities in Big Data.</a:t>
            </a:r>
            <a:endParaRPr lang="en-US" b="1" dirty="0" smtClean="0">
              <a:solidFill>
                <a:prstClr val="white"/>
              </a:solidFill>
              <a:latin typeface="Calibri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1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29650" y="6427788"/>
            <a:ext cx="377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2A23D6-C69B-1B46-B05C-53241EA3629D}" type="slidenum">
              <a:rPr lang="en-US" sz="1000">
                <a:solidFill>
                  <a:prstClr val="white"/>
                </a:solidFill>
              </a:rPr>
              <a:pPr eaLnBrk="1" hangingPunct="1"/>
              <a:t>10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>
                <a:solidFill>
                  <a:srgbClr val="141313"/>
                </a:solidFill>
                <a:latin typeface="Calibri" charset="0"/>
                <a:ea typeface="ＭＳ Ｐゴシック" charset="0"/>
                <a:cs typeface="ＭＳ Ｐゴシック" charset="0"/>
              </a:rPr>
              <a:pPr>
                <a:defRPr/>
              </a:pPr>
              <a:t>10</a:t>
            </a:fld>
            <a:endParaRPr lang="en-US" dirty="0">
              <a:solidFill>
                <a:srgbClr val="1413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7963" y="177800"/>
            <a:ext cx="8791575" cy="6207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SOCIALIZATION OF PRESCRIPTIONS:</a:t>
            </a:r>
            <a:b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Social                                      </a:t>
            </a:r>
            <a:r>
              <a:rPr lang="en-US" b="1" dirty="0" err="1" smtClean="0">
                <a:solidFill>
                  <a:srgbClr val="C00000"/>
                </a:solidFill>
                <a:latin typeface="Candara" pitchFamily="34" charset="0"/>
              </a:rPr>
              <a:t>vs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        Non-Social Drugs</a:t>
            </a:r>
            <a:endParaRPr lang="en-U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686550" y="1076325"/>
            <a:ext cx="2432047" cy="48196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Number of prescriptions by social association.</a:t>
            </a:r>
            <a:endParaRPr lang="en-US" sz="12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Highlights which drugs show higher levels of socialization.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Highlights outliers and anomalous social patterns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Provides new insight and context at a social drug level.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Not all drugs are created “socially equal”.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171575"/>
            <a:ext cx="2860675" cy="12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28333"/>
            <a:ext cx="3051175" cy="132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2050" y="2409688"/>
            <a:ext cx="286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Almost every prescription is in social isolation (&gt; 96%)</a:t>
            </a:r>
            <a:endParaRPr lang="en-US" i="1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1161981"/>
            <a:ext cx="3009900" cy="123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099758"/>
            <a:ext cx="3046835" cy="134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9863" y="2428601"/>
            <a:ext cx="286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Large % of prescriptions show socialization (long tail)</a:t>
            </a:r>
            <a:endParaRPr lang="en-US" i="1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4676775"/>
            <a:ext cx="6410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KEY</a:t>
            </a:r>
          </a:p>
          <a:p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1: Means the number of prescriptions for that drug that are the ONLY prescription of that type within the social group.</a:t>
            </a:r>
          </a:p>
          <a:p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2: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Means the number of prescriptions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for that drug that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are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within a social group where there is one other member receiving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 prescription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for that drug.</a:t>
            </a:r>
            <a:endParaRPr lang="en-US" sz="1200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3: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Means the number of prescriptions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for that drug that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are within a social group where there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are two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other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members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receiving a prescription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for that drug.</a:t>
            </a:r>
          </a:p>
          <a:p>
            <a:r>
              <a:rPr lang="en-US" sz="1200" i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And so on…</a:t>
            </a:r>
            <a:endParaRPr lang="en-US" sz="1200" i="1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endParaRPr lang="en-US" sz="1200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29650" y="6427788"/>
            <a:ext cx="377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2A23D6-C69B-1B46-B05C-53241EA3629D}" type="slidenum">
              <a:rPr lang="en-US" sz="1000">
                <a:solidFill>
                  <a:prstClr val="white"/>
                </a:solidFill>
              </a:rPr>
              <a:pPr eaLnBrk="1" hangingPunct="1"/>
              <a:t>11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>
                <a:solidFill>
                  <a:srgbClr val="141313"/>
                </a:solidFill>
                <a:latin typeface="Calibri" charset="0"/>
                <a:ea typeface="ＭＳ Ｐゴシック" charset="0"/>
                <a:cs typeface="ＭＳ Ｐゴシック" charset="0"/>
              </a:rPr>
              <a:pPr>
                <a:defRPr/>
              </a:pPr>
              <a:t>11</a:t>
            </a:fld>
            <a:endParaRPr lang="en-US" dirty="0">
              <a:solidFill>
                <a:srgbClr val="1413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7963" y="177800"/>
            <a:ext cx="8791575" cy="6207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SOCIALIZATION OF PRESCRIPTIONS:</a:t>
            </a:r>
            <a:b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Social                                      </a:t>
            </a:r>
            <a:r>
              <a:rPr lang="en-US" b="1" dirty="0" err="1" smtClean="0">
                <a:solidFill>
                  <a:srgbClr val="C00000"/>
                </a:solidFill>
                <a:latin typeface="Candara" pitchFamily="34" charset="0"/>
              </a:rPr>
              <a:t>vs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        Non-Social Drugs</a:t>
            </a:r>
            <a:endParaRPr lang="en-U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171575"/>
            <a:ext cx="21717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772150" y="1171575"/>
            <a:ext cx="3346448" cy="4724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INSIGHTS INTO SOCIAL SPREAD OF PRESCRIPTION BRANDS</a:t>
            </a:r>
            <a:endParaRPr lang="en-US" sz="2400" b="1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Understand what is normal per drug.</a:t>
            </a:r>
            <a:endParaRPr lang="en-US" sz="1200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Detect and highlight social outliers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Develop an exclusion list for legitimately social drugs (e.g. Antibiotics &amp; Vaccines)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At a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drug name level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measure unusual social spread.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More quickly see unusual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drugs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patterns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socially.</a:t>
            </a:r>
            <a:endParaRPr lang="en-US" sz="1200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Might indicate recruitment or drug seeking behavior.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Strategically focus on problematic prescription types from a social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spread perspective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not 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an individual patient volume </a:t>
            </a: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perspective.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Within all the claims focus on the smaller subset of those that are too social.</a:t>
            </a: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981074"/>
            <a:ext cx="25146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175" y="1359209"/>
            <a:ext cx="2514600" cy="1905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7175" y="999843"/>
            <a:ext cx="2514600" cy="1905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7175" y="4769714"/>
            <a:ext cx="2514600" cy="39709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29650" y="6427788"/>
            <a:ext cx="377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2A23D6-C69B-1B46-B05C-53241EA3629D}" type="slidenum">
              <a:rPr lang="en-US" sz="1000">
                <a:solidFill>
                  <a:prstClr val="white"/>
                </a:solidFill>
              </a:rPr>
              <a:pPr eaLnBrk="1" hangingPunct="1"/>
              <a:t>12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>
                <a:solidFill>
                  <a:srgbClr val="141313"/>
                </a:solidFill>
                <a:latin typeface="Calibri" charset="0"/>
                <a:ea typeface="ＭＳ Ｐゴシック" charset="0"/>
                <a:cs typeface="ＭＳ Ｐゴシック" charset="0"/>
              </a:rPr>
              <a:pPr>
                <a:defRPr/>
              </a:pPr>
              <a:t>12</a:t>
            </a:fld>
            <a:endParaRPr lang="en-US" dirty="0">
              <a:solidFill>
                <a:srgbClr val="1413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7963" y="177800"/>
            <a:ext cx="8791575" cy="6207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SOCIALIZATION OF PRESCRIPTIONS:</a:t>
            </a:r>
            <a:b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Social Prescription Patterns = Social Health Conditions</a:t>
            </a:r>
            <a:endParaRPr lang="en-U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076826" y="1076325"/>
            <a:ext cx="4041772" cy="48196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Number of prescriptions by social association.</a:t>
            </a:r>
            <a:endParaRPr lang="en-US" sz="12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identify social clusters with a prescription pattern associated with same health conditions.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Opportunity for strategic social intervention to influence health outcomes.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If you could identify the specific segment of your population that fit this social model, how would you leverage this opportunity?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defRPr/>
            </a:pPr>
            <a:endParaRPr lang="en-US" sz="12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826" y="4316536"/>
            <a:ext cx="382904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u="sng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KEY</a:t>
            </a:r>
          </a:p>
          <a:p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1: Means the number of prescriptions for that drug that are the ONLY prescription of that type within the social group.</a:t>
            </a:r>
          </a:p>
          <a:p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2: </a:t>
            </a:r>
            <a:r>
              <a:rPr lang="en-US" sz="9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Means the number of prescriptions </a:t>
            </a: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for that drug that </a:t>
            </a:r>
            <a:r>
              <a:rPr lang="en-US" sz="9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are </a:t>
            </a: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within a social group where there is one other member receiving that </a:t>
            </a:r>
            <a:r>
              <a:rPr lang="en-US" sz="9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prescription drug.</a:t>
            </a:r>
          </a:p>
          <a:p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3: </a:t>
            </a:r>
            <a:r>
              <a:rPr lang="en-US" sz="9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Means the number of prescriptions of that </a:t>
            </a: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drug that </a:t>
            </a:r>
            <a:r>
              <a:rPr lang="en-US" sz="9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are within a social group where there </a:t>
            </a: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are two </a:t>
            </a:r>
            <a:r>
              <a:rPr lang="en-US" sz="9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other </a:t>
            </a: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members </a:t>
            </a:r>
            <a:r>
              <a:rPr lang="en-US" sz="9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receiving </a:t>
            </a: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that prescription drug.</a:t>
            </a:r>
          </a:p>
          <a:p>
            <a:r>
              <a:rPr lang="en-US" sz="900" i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And so on…</a:t>
            </a:r>
            <a:endParaRPr lang="en-US" sz="900" i="1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endParaRPr lang="en-US" sz="900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498236"/>
              </p:ext>
            </p:extLst>
          </p:nvPr>
        </p:nvGraphicFramePr>
        <p:xfrm>
          <a:off x="371475" y="2565797"/>
          <a:ext cx="4186237" cy="184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364445"/>
              </p:ext>
            </p:extLst>
          </p:nvPr>
        </p:nvGraphicFramePr>
        <p:xfrm>
          <a:off x="276225" y="838200"/>
          <a:ext cx="4333875" cy="189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490319"/>
              </p:ext>
            </p:extLst>
          </p:nvPr>
        </p:nvGraphicFramePr>
        <p:xfrm>
          <a:off x="400050" y="4316536"/>
          <a:ext cx="4019550" cy="180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298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 txBox="1">
            <a:spLocks/>
          </p:cNvSpPr>
          <p:nvPr/>
        </p:nvSpPr>
        <p:spPr bwMode="auto">
          <a:xfrm>
            <a:off x="8458200" y="6503988"/>
            <a:ext cx="549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2A2167B-3365-4829-9D3B-6AC7E185855D}" type="slidenum">
              <a:rPr lang="en-US" sz="1000">
                <a:solidFill>
                  <a:srgbClr val="FFFFFF"/>
                </a:solidFill>
              </a:rPr>
              <a:pPr algn="r" eaLnBrk="1" hangingPunct="1"/>
              <a:t>13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7016431"/>
              </p:ext>
            </p:extLst>
          </p:nvPr>
        </p:nvGraphicFramePr>
        <p:xfrm>
          <a:off x="247649" y="1244599"/>
          <a:ext cx="7019925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77886" y="36209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 charset="0"/>
                <a:ea typeface="ＭＳ Ｐゴシック" charset="0"/>
              </a:rPr>
              <a:t>Trusted Relationships</a:t>
            </a:r>
            <a:endParaRPr lang="en-US" dirty="0">
              <a:solidFill>
                <a:prstClr val="white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7963" y="177800"/>
            <a:ext cx="8791575" cy="6207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SOCIALIZATION OF PRESCRIPTIONS:</a:t>
            </a:r>
            <a:b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Mapping the spread and density of social prescriptions </a:t>
            </a:r>
            <a:endParaRPr lang="en-U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29650" y="6427788"/>
            <a:ext cx="377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2A23D6-C69B-1B46-B05C-53241EA3629D}" type="slidenum">
              <a:rPr lang="en-US" sz="1000">
                <a:solidFill>
                  <a:prstClr val="white"/>
                </a:solidFill>
              </a:rPr>
              <a:pPr eaLnBrk="1" hangingPunct="1"/>
              <a:t>13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>
                <a:solidFill>
                  <a:srgbClr val="141313"/>
                </a:solidFill>
                <a:latin typeface="Calibri" charset="0"/>
                <a:ea typeface="ＭＳ Ｐゴシック" charset="0"/>
                <a:cs typeface="ＭＳ Ｐゴシック" charset="0"/>
              </a:rPr>
              <a:pPr>
                <a:defRPr/>
              </a:pPr>
              <a:t>13</a:t>
            </a:fld>
            <a:endParaRPr lang="en-US" dirty="0">
              <a:solidFill>
                <a:srgbClr val="1413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800601" y="976163"/>
            <a:ext cx="4206874" cy="55278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VARIABLES THAT FOCUS ON CROWDSOURCING PRESCRIPTIONS</a:t>
            </a:r>
            <a:endParaRPr lang="en-US" sz="2400" b="1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Identify patient social groups with abnormal prescription densities.</a:t>
            </a:r>
            <a:endParaRPr lang="en-US" sz="1600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Identify prescribers</a:t>
            </a:r>
            <a:r>
              <a:rPr lang="en-US" sz="16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with unusual </a:t>
            </a:r>
            <a:r>
              <a:rPr lang="en-US" sz="16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social prescription </a:t>
            </a: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patterns to social groups.</a:t>
            </a: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patients see them as an easy source of prescriptions?</a:t>
            </a: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Doctors that are more free with prescriptions for family and friends?</a:t>
            </a: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Sign of a larger fraud scheme?</a:t>
            </a: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Identify specific areas in the graph where there is an opportunity for social disruption.</a:t>
            </a: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Dense social clusters with similar health issues e.g. obesity, diabetes </a:t>
            </a: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24" y="1495129"/>
            <a:ext cx="4296276" cy="39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3" y="1484112"/>
            <a:ext cx="4296276" cy="3915071"/>
          </a:xfrm>
          <a:prstGeom prst="rect">
            <a:avLst/>
          </a:prstGeom>
        </p:spPr>
      </p:pic>
      <p:sp>
        <p:nvSpPr>
          <p:cNvPr id="21506" name="Slide Number Placeholder 8"/>
          <p:cNvSpPr txBox="1">
            <a:spLocks/>
          </p:cNvSpPr>
          <p:nvPr/>
        </p:nvSpPr>
        <p:spPr bwMode="auto">
          <a:xfrm>
            <a:off x="8458200" y="6503988"/>
            <a:ext cx="549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2A2167B-3365-4829-9D3B-6AC7E185855D}" type="slidenum">
              <a:rPr lang="en-US" sz="1000">
                <a:solidFill>
                  <a:srgbClr val="FFFFFF"/>
                </a:solidFill>
              </a:rPr>
              <a:pPr algn="r" eaLnBrk="1" hangingPunct="1"/>
              <a:t>14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7016431"/>
              </p:ext>
            </p:extLst>
          </p:nvPr>
        </p:nvGraphicFramePr>
        <p:xfrm>
          <a:off x="247649" y="1244599"/>
          <a:ext cx="7019925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77886" y="36209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 charset="0"/>
                <a:ea typeface="ＭＳ Ｐゴシック" charset="0"/>
              </a:rPr>
              <a:t>Trusted Relationships</a:t>
            </a:r>
            <a:endParaRPr lang="en-US" dirty="0">
              <a:solidFill>
                <a:prstClr val="white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7963" y="177800"/>
            <a:ext cx="8791575" cy="620713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In Summary </a:t>
            </a:r>
            <a:endParaRPr lang="en-U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29650" y="6427788"/>
            <a:ext cx="377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2A23D6-C69B-1B46-B05C-53241EA3629D}" type="slidenum">
              <a:rPr lang="en-US" sz="1000">
                <a:solidFill>
                  <a:prstClr val="white"/>
                </a:solidFill>
              </a:rPr>
              <a:pPr eaLnBrk="1" hangingPunct="1"/>
              <a:t>14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>
                <a:solidFill>
                  <a:srgbClr val="141313"/>
                </a:solidFill>
                <a:latin typeface="Calibri" charset="0"/>
                <a:ea typeface="ＭＳ Ｐゴシック" charset="0"/>
                <a:cs typeface="ＭＳ Ｐゴシック" charset="0"/>
              </a:rPr>
              <a:pPr>
                <a:defRPr/>
              </a:pPr>
              <a:t>14</a:t>
            </a:fld>
            <a:endParaRPr lang="en-US" dirty="0">
              <a:solidFill>
                <a:srgbClr val="1413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7414" y="976163"/>
            <a:ext cx="5643391" cy="55278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Benefits of Graph Analysis in Scale for Healthcare</a:t>
            </a:r>
            <a:endParaRPr lang="en-US" sz="2400" b="1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Extremely rich source of new perspectives and insight.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Value in cross domain data in scale (you have to have </a:t>
            </a:r>
            <a:r>
              <a:rPr lang="en-US" sz="160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the data, and we do).</a:t>
            </a:r>
            <a:endParaRPr lang="en-US" sz="1600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Straightforward to roll your own with the new breed of high performance distributed big data processing systems.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Opportunities to disrupt healthcare networks </a:t>
            </a: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Change healthcare outcomes.</a:t>
            </a: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Tackle organized fraud networks in scale.</a:t>
            </a: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30 </a:t>
            </a:r>
            <a:r>
              <a:rPr lang="en-US" sz="1600" dirty="0" err="1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mins</a:t>
            </a: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 is too short for this topic!</a:t>
            </a: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687388" lvl="1" indent="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defRPr/>
            </a:pP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687388" lvl="1" indent="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defRPr/>
            </a:pPr>
            <a:endParaRPr lang="en-US" sz="1600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687388" lvl="1" indent="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  <a:hlinkClick r:id="rId8"/>
              </a:rPr>
              <a:t>Jo.Prichard@lexisnexis.com</a:t>
            </a: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687388" lvl="1" indent="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defRPr/>
            </a:pPr>
            <a:r>
              <a:rPr lang="en-US" sz="16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@</a:t>
            </a:r>
            <a:r>
              <a:rPr lang="en-US" sz="1600" dirty="0" err="1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joprichard</a:t>
            </a: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919163" lvl="1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5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46" y="953350"/>
            <a:ext cx="3944454" cy="5310076"/>
          </a:xfrm>
          <a:prstGeom prst="rect">
            <a:avLst/>
          </a:prstGeom>
        </p:spPr>
      </p:pic>
      <p:sp>
        <p:nvSpPr>
          <p:cNvPr id="21506" name="Slide Number Placeholder 8"/>
          <p:cNvSpPr txBox="1">
            <a:spLocks/>
          </p:cNvSpPr>
          <p:nvPr/>
        </p:nvSpPr>
        <p:spPr bwMode="auto">
          <a:xfrm>
            <a:off x="8458200" y="6503988"/>
            <a:ext cx="549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2A2167B-3365-4829-9D3B-6AC7E185855D}" type="slidenum">
              <a:rPr lang="en-US" sz="1000">
                <a:solidFill>
                  <a:srgbClr val="FFFFFF"/>
                </a:solidFill>
              </a:rPr>
              <a:pPr algn="r" eaLnBrk="1" hangingPunct="1"/>
              <a:t>2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763" y="961658"/>
            <a:ext cx="5638800" cy="71404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141313"/>
                </a:solidFill>
              </a:rPr>
              <a:t>Graph Search vs. Page Rank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Real-time search vs. pre-calculated vertex variables.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Ideal is a combination of both.</a:t>
            </a:r>
            <a:endParaRPr lang="en-US" sz="1400" dirty="0">
              <a:solidFill>
                <a:srgbClr val="141313"/>
              </a:solidFill>
            </a:endParaRP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Measure the whole graph (Page Rank style) AND search the whole graph (Graph Search style).</a:t>
            </a:r>
          </a:p>
          <a:p>
            <a:pPr marL="742950" lvl="1" indent="-285750">
              <a:buClr>
                <a:srgbClr val="ED1C24"/>
              </a:buClr>
              <a:buSzPct val="70000"/>
              <a:buFont typeface="Wingdings" pitchFamily="2" charset="2"/>
              <a:buChar char="§"/>
              <a:defRPr/>
            </a:pPr>
            <a:endParaRPr lang="en-US" sz="1600" dirty="0">
              <a:solidFill>
                <a:srgbClr val="141313"/>
              </a:solidFill>
            </a:endParaRPr>
          </a:p>
          <a:p>
            <a:pPr marL="228600" indent="-228600"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141313"/>
                </a:solidFill>
              </a:rPr>
              <a:t>HPCC Systems &amp; LexisNexis social graph</a:t>
            </a:r>
            <a:endParaRPr lang="en-US" sz="1400" dirty="0">
              <a:solidFill>
                <a:srgbClr val="141313"/>
              </a:solidFill>
            </a:endParaRP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rgbClr val="C00000"/>
                </a:solidFill>
              </a:rPr>
              <a:t>Enterprise </a:t>
            </a:r>
            <a:r>
              <a:rPr lang="en-US" sz="1400" b="1" dirty="0">
                <a:solidFill>
                  <a:srgbClr val="C00000"/>
                </a:solidFill>
              </a:rPr>
              <a:t>ready</a:t>
            </a:r>
            <a:r>
              <a:rPr lang="en-US" sz="1400" dirty="0">
                <a:solidFill>
                  <a:srgbClr val="141313"/>
                </a:solidFill>
              </a:rPr>
              <a:t> </a:t>
            </a:r>
            <a:r>
              <a:rPr lang="en-US" sz="1400" b="1" dirty="0">
                <a:solidFill>
                  <a:srgbClr val="141313"/>
                </a:solidFill>
              </a:rPr>
              <a:t>open-source </a:t>
            </a:r>
            <a:r>
              <a:rPr lang="en-US" sz="1400" dirty="0" smtClean="0">
                <a:solidFill>
                  <a:srgbClr val="141313"/>
                </a:solidFill>
              </a:rPr>
              <a:t>big </a:t>
            </a:r>
            <a:r>
              <a:rPr lang="en-US" sz="1400" dirty="0">
                <a:solidFill>
                  <a:srgbClr val="141313"/>
                </a:solidFill>
              </a:rPr>
              <a:t>data high p</a:t>
            </a:r>
            <a:r>
              <a:rPr lang="en-US" sz="1400" dirty="0" smtClean="0">
                <a:solidFill>
                  <a:srgbClr val="141313"/>
                </a:solidFill>
              </a:rPr>
              <a:t>erformance </a:t>
            </a:r>
            <a:r>
              <a:rPr lang="en-US" sz="1400" dirty="0">
                <a:solidFill>
                  <a:srgbClr val="141313"/>
                </a:solidFill>
              </a:rPr>
              <a:t>d</a:t>
            </a:r>
            <a:r>
              <a:rPr lang="en-US" sz="1400" dirty="0" smtClean="0">
                <a:solidFill>
                  <a:srgbClr val="141313"/>
                </a:solidFill>
              </a:rPr>
              <a:t>istributed processing platform.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+- </a:t>
            </a:r>
            <a:r>
              <a:rPr lang="en-US" sz="1400" dirty="0">
                <a:solidFill>
                  <a:srgbClr val="141313"/>
                </a:solidFill>
              </a:rPr>
              <a:t>270 million Active Identities, 4 billion people </a:t>
            </a:r>
            <a:r>
              <a:rPr lang="en-US" sz="1400" dirty="0" smtClean="0">
                <a:solidFill>
                  <a:srgbClr val="141313"/>
                </a:solidFill>
              </a:rPr>
              <a:t>relationships</a:t>
            </a:r>
            <a:endParaRPr lang="en-US" sz="1400" dirty="0">
              <a:solidFill>
                <a:srgbClr val="141313"/>
              </a:solidFill>
            </a:endParaRP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24 billion rows in a distributed partitioned graph.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1400" dirty="0">
              <a:solidFill>
                <a:srgbClr val="141313"/>
              </a:solidFill>
            </a:endParaRPr>
          </a:p>
          <a:p>
            <a:pPr marL="228600" indent="-228600"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141313"/>
                </a:solidFill>
              </a:rPr>
              <a:t>Simple example of a graph calculation</a:t>
            </a:r>
          </a:p>
          <a:p>
            <a:pPr marL="685800" lvl="2" indent="-228600">
              <a:buClr>
                <a:srgbClr val="FF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Partition a graph.</a:t>
            </a:r>
          </a:p>
          <a:p>
            <a:pPr marL="685800" lvl="2" indent="-228600">
              <a:buClr>
                <a:srgbClr val="FF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JOIN is your friend (when it is distributed and not on a RDBMS!)</a:t>
            </a:r>
          </a:p>
          <a:p>
            <a:pPr marL="685800" lvl="2" indent="-228600">
              <a:buClr>
                <a:srgbClr val="FF0000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LESS CODE, MORE POWER, MORE VALUE! </a:t>
            </a:r>
            <a:endParaRPr lang="en-US" sz="1400" dirty="0">
              <a:solidFill>
                <a:srgbClr val="141313"/>
              </a:solidFill>
            </a:endParaRPr>
          </a:p>
          <a:p>
            <a:pPr>
              <a:buClr>
                <a:srgbClr val="FF0000"/>
              </a:buClr>
              <a:buSzPct val="100000"/>
              <a:defRPr/>
            </a:pPr>
            <a:endParaRPr lang="en-US" dirty="0" smtClean="0">
              <a:solidFill>
                <a:srgbClr val="141313"/>
              </a:solidFill>
            </a:endParaRPr>
          </a:p>
          <a:p>
            <a:pPr marL="228600" indent="-228600"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b="1" dirty="0" smtClean="0">
                <a:solidFill>
                  <a:srgbClr val="141313"/>
                </a:solidFill>
              </a:rPr>
              <a:t>Case Study</a:t>
            </a:r>
            <a:r>
              <a:rPr lang="en-US" dirty="0" smtClean="0">
                <a:solidFill>
                  <a:srgbClr val="141313"/>
                </a:solidFill>
              </a:rPr>
              <a:t> Example :Applying graph analysis to measure socialized prescriptions.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Social Graph prescription stats to measure social density.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Case study results.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41313"/>
                </a:solidFill>
              </a:rPr>
              <a:t>Transform insights to actionable data.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1400" dirty="0" smtClean="0">
              <a:solidFill>
                <a:srgbClr val="141313"/>
              </a:solidFill>
            </a:endParaRP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1400" dirty="0" smtClean="0">
              <a:solidFill>
                <a:srgbClr val="141313"/>
              </a:solidFill>
            </a:endParaRP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1400" dirty="0">
              <a:solidFill>
                <a:srgbClr val="141313"/>
              </a:solidFill>
            </a:endParaRPr>
          </a:p>
          <a:p>
            <a:pPr marL="685800" lvl="2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1400" dirty="0">
              <a:solidFill>
                <a:srgbClr val="141313"/>
              </a:solidFill>
            </a:endParaRPr>
          </a:p>
          <a:p>
            <a:pPr>
              <a:buClr>
                <a:srgbClr val="ED1C24"/>
              </a:buClr>
              <a:defRPr/>
            </a:pPr>
            <a:endParaRPr lang="en-US" dirty="0">
              <a:solidFill>
                <a:srgbClr val="141313"/>
              </a:solidFill>
            </a:endParaRPr>
          </a:p>
          <a:p>
            <a:pPr>
              <a:buClr>
                <a:srgbClr val="ED1C24"/>
              </a:buClr>
              <a:defRPr/>
            </a:pPr>
            <a:endParaRPr lang="en-US" dirty="0">
              <a:solidFill>
                <a:srgbClr val="141313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141313"/>
                </a:solidFill>
              </a:rPr>
              <a:t>	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012" y="254000"/>
            <a:ext cx="8489759" cy="5349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Graph Search for Healthcare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5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 txBox="1">
            <a:spLocks/>
          </p:cNvSpPr>
          <p:nvPr/>
        </p:nvSpPr>
        <p:spPr bwMode="auto">
          <a:xfrm>
            <a:off x="8458200" y="6503988"/>
            <a:ext cx="549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2A2167B-3365-4829-9D3B-6AC7E185855D}" type="slidenum">
              <a:rPr lang="en-US" sz="1000">
                <a:solidFill>
                  <a:srgbClr val="FFFFFF"/>
                </a:solidFill>
              </a:rPr>
              <a:pPr algn="r" eaLnBrk="1" hangingPunct="1"/>
              <a:t>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012" y="254000"/>
            <a:ext cx="8489759" cy="534988"/>
          </a:xfrm>
        </p:spPr>
        <p:txBody>
          <a:bodyPr/>
          <a:lstStyle/>
          <a:p>
            <a:pPr marL="228600" indent="-228600">
              <a:defRPr/>
            </a:pPr>
            <a:r>
              <a:rPr lang="en-US" dirty="0">
                <a:solidFill>
                  <a:srgbClr val="FF0000"/>
                </a:solidFill>
                <a:ea typeface="ＭＳ Ｐゴシック"/>
                <a:cs typeface="ＭＳ Ｐゴシック"/>
              </a:rPr>
              <a:t>Graph Search vs. Page </a:t>
            </a:r>
            <a: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Rank For Healthcare</a:t>
            </a:r>
            <a:b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</a:br>
            <a:r>
              <a:rPr lang="en-US" sz="1600" dirty="0"/>
              <a:t>Real-time search vs. pre-calculated vertex variables.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7886" y="36209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 charset="0"/>
                <a:ea typeface="ＭＳ Ｐゴシック" charset="0"/>
              </a:rPr>
              <a:t>Trusted Relationships</a:t>
            </a:r>
            <a:endParaRPr lang="en-US" dirty="0">
              <a:solidFill>
                <a:prstClr val="white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361" y="1035616"/>
            <a:ext cx="875211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Graph Search Style</a:t>
            </a:r>
            <a:r>
              <a:rPr lang="en-US" dirty="0"/>
              <a:t> </a:t>
            </a:r>
            <a:r>
              <a:rPr lang="en-US" dirty="0" smtClean="0"/>
              <a:t>for a single patient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H</a:t>
            </a:r>
            <a:r>
              <a:rPr lang="en-US" sz="1600" dirty="0" smtClean="0"/>
              <a:t>ow many of my associates are smokers?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Do I have a licensed medical professional in my social network?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Are most of my associates and their associates getting the flu shot this year?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How many of my associates live near to where I live?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 have a prescription for Vicodin, how many of my associates and their associates also have prescriptions for Vicodin?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How far do my associates travel geographically to fill scheduled drug prescriptions relative to their other prescriptions?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Page Rank Style for all patients</a:t>
            </a: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Calculate the answer for every vertex!!</a:t>
            </a:r>
          </a:p>
          <a:p>
            <a:endParaRPr lang="en-US" dirty="0"/>
          </a:p>
          <a:p>
            <a:r>
              <a:rPr lang="en-US" dirty="0" smtClean="0"/>
              <a:t>Best of both styles.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Are health outcomes negatively affected if your associates smoke?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Do personal associations with a licensed medical professional impact hospital readmittance rates?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Which elderly or disabled patients are more at risk because they do not live near their support system?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Are </a:t>
            </a:r>
            <a:r>
              <a:rPr lang="en-US" sz="1600" dirty="0" smtClean="0"/>
              <a:t>there dense </a:t>
            </a:r>
            <a:r>
              <a:rPr lang="en-US" sz="1600" dirty="0" smtClean="0"/>
              <a:t>social clusters with risk factors for obesity?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How normal is it for you and 15 of your close friends to all be receiving Vicodin prescriptions at the same time and are you all catching a plane from Alabama to Tampa to fill them?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7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 txBox="1">
            <a:spLocks/>
          </p:cNvSpPr>
          <p:nvPr/>
        </p:nvSpPr>
        <p:spPr bwMode="auto">
          <a:xfrm>
            <a:off x="8458200" y="6503988"/>
            <a:ext cx="549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2A2167B-3365-4829-9D3B-6AC7E185855D}" type="slidenum">
              <a:rPr lang="en-US" sz="1000">
                <a:solidFill>
                  <a:srgbClr val="FFFFFF"/>
                </a:solidFill>
              </a:rPr>
              <a:pPr algn="r" eaLnBrk="1" hangingPunct="1"/>
              <a:t>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13" y="949365"/>
            <a:ext cx="6015648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</a:rPr>
              <a:t>LexisNexis Risk Solutions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41313"/>
                </a:solidFill>
              </a:rPr>
              <a:t>A division of Reed Elsevier.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141313"/>
                </a:solidFill>
              </a:rPr>
              <a:t>2012 LexisNexis Risk Solutions </a:t>
            </a:r>
            <a:r>
              <a:rPr lang="en-US" sz="1200" dirty="0" smtClean="0">
                <a:solidFill>
                  <a:srgbClr val="141313"/>
                </a:solidFill>
              </a:rPr>
              <a:t>Revenue </a:t>
            </a:r>
            <a:r>
              <a:rPr lang="en-US" sz="1200" dirty="0">
                <a:solidFill>
                  <a:srgbClr val="141313"/>
                </a:solidFill>
              </a:rPr>
              <a:t>= $1.5 </a:t>
            </a:r>
            <a:r>
              <a:rPr lang="en-US" sz="1200" dirty="0" smtClean="0">
                <a:solidFill>
                  <a:srgbClr val="141313"/>
                </a:solidFill>
              </a:rPr>
              <a:t>billion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41313"/>
                </a:solidFill>
              </a:rPr>
              <a:t>Expanding Healthcare vertical with recent acquisitions in the Healthcare space.</a:t>
            </a:r>
            <a:endParaRPr lang="en-US" sz="1200" dirty="0">
              <a:solidFill>
                <a:srgbClr val="141313"/>
              </a:solidFill>
            </a:endParaRPr>
          </a:p>
          <a:p>
            <a:pPr marL="684213" lvl="1" indent="-228600"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141313"/>
              </a:solidFill>
            </a:endParaRPr>
          </a:p>
          <a:p>
            <a:pPr marL="228600" indent="-228600"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141313"/>
                </a:solidFill>
              </a:rPr>
              <a:t>HPCC Systems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41313"/>
                </a:solidFill>
              </a:rPr>
              <a:t>High Performance Distributed Processing Platform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141313"/>
                </a:solidFill>
              </a:rPr>
              <a:t>Open Source, i</a:t>
            </a:r>
            <a:r>
              <a:rPr lang="en-US" sz="1200" dirty="0" smtClean="0">
                <a:solidFill>
                  <a:srgbClr val="141313"/>
                </a:solidFill>
              </a:rPr>
              <a:t>n Production for more than a decade</a:t>
            </a:r>
            <a:endParaRPr lang="en-US" sz="1200" dirty="0">
              <a:solidFill>
                <a:srgbClr val="141313"/>
              </a:solidFill>
            </a:endParaRP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41313"/>
                </a:solidFill>
              </a:rPr>
              <a:t>Utilizes Commodity Hardware 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endParaRPr lang="en-US" sz="1600" dirty="0" smtClean="0">
              <a:solidFill>
                <a:srgbClr val="141313"/>
              </a:solidFill>
            </a:endParaRPr>
          </a:p>
          <a:p>
            <a:pPr marL="228600" indent="-228600"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</a:rPr>
              <a:t>LexisNexis public data social graph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41313"/>
                </a:solidFill>
              </a:rPr>
              <a:t>Relationships inferred from 50TB of Public </a:t>
            </a:r>
            <a:r>
              <a:rPr lang="en-US" sz="1200" dirty="0" smtClean="0">
                <a:solidFill>
                  <a:srgbClr val="141313"/>
                </a:solidFill>
              </a:rPr>
              <a:t>Records Data</a:t>
            </a:r>
            <a:r>
              <a:rPr lang="en-US" sz="1200" dirty="0" smtClean="0">
                <a:solidFill>
                  <a:srgbClr val="141313"/>
                </a:solidFill>
              </a:rPr>
              <a:t>.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41313"/>
                </a:solidFill>
              </a:rPr>
              <a:t>People </a:t>
            </a:r>
            <a:r>
              <a:rPr lang="en-US" sz="1200" dirty="0">
                <a:solidFill>
                  <a:srgbClr val="141313"/>
                </a:solidFill>
              </a:rPr>
              <a:t>connected to people, assets, businesses and more.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141313"/>
                </a:solidFill>
              </a:rPr>
              <a:t>+- </a:t>
            </a:r>
            <a:r>
              <a:rPr lang="en-US" sz="1200" b="1" dirty="0">
                <a:solidFill>
                  <a:srgbClr val="141313"/>
                </a:solidFill>
              </a:rPr>
              <a:t>270 million</a:t>
            </a:r>
            <a:r>
              <a:rPr lang="en-US" sz="1200" dirty="0">
                <a:solidFill>
                  <a:srgbClr val="141313"/>
                </a:solidFill>
              </a:rPr>
              <a:t> Active </a:t>
            </a:r>
            <a:r>
              <a:rPr lang="en-US" sz="1200" b="1" dirty="0">
                <a:solidFill>
                  <a:srgbClr val="141313"/>
                </a:solidFill>
              </a:rPr>
              <a:t>Identities, 4 billion </a:t>
            </a:r>
            <a:r>
              <a:rPr lang="en-US" sz="1200" dirty="0">
                <a:solidFill>
                  <a:srgbClr val="141313"/>
                </a:solidFill>
              </a:rPr>
              <a:t>people </a:t>
            </a:r>
            <a:r>
              <a:rPr lang="en-US" sz="1200" b="1" dirty="0">
                <a:solidFill>
                  <a:srgbClr val="141313"/>
                </a:solidFill>
              </a:rPr>
              <a:t>relationships</a:t>
            </a:r>
            <a:r>
              <a:rPr lang="en-US" sz="1200" dirty="0">
                <a:solidFill>
                  <a:srgbClr val="141313"/>
                </a:solidFill>
              </a:rPr>
              <a:t>, </a:t>
            </a: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41313"/>
                </a:solidFill>
              </a:rPr>
              <a:t>High </a:t>
            </a:r>
            <a:r>
              <a:rPr lang="en-US" sz="1200" dirty="0">
                <a:solidFill>
                  <a:srgbClr val="141313"/>
                </a:solidFill>
              </a:rPr>
              <a:t>Value relationships for Mapping trusted networks</a:t>
            </a:r>
            <a:r>
              <a:rPr lang="en-US" sz="1200" dirty="0" smtClean="0">
                <a:solidFill>
                  <a:srgbClr val="141313"/>
                </a:solidFill>
              </a:rPr>
              <a:t>.</a:t>
            </a:r>
          </a:p>
          <a:p>
            <a:pPr marL="742950" lvl="1" indent="-285750">
              <a:buClr>
                <a:srgbClr val="ED1C24"/>
              </a:buClr>
              <a:buSzPct val="70000"/>
              <a:buFont typeface="Wingdings" pitchFamily="2" charset="2"/>
              <a:buChar char="§"/>
              <a:defRPr/>
            </a:pPr>
            <a:endParaRPr lang="en-US" sz="1200" dirty="0">
              <a:solidFill>
                <a:srgbClr val="141313"/>
              </a:solidFill>
            </a:endParaRPr>
          </a:p>
          <a:p>
            <a:pPr marL="228600" indent="-228600">
              <a:buClr>
                <a:srgbClr val="FF00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rgbClr val="141313"/>
                </a:solidFill>
              </a:rPr>
              <a:t>Examples </a:t>
            </a:r>
            <a:r>
              <a:rPr lang="en-US" sz="1600" dirty="0">
                <a:solidFill>
                  <a:srgbClr val="141313"/>
                </a:solidFill>
              </a:rPr>
              <a:t>leveraging </a:t>
            </a:r>
            <a:r>
              <a:rPr lang="en-US" sz="1600" dirty="0" smtClean="0">
                <a:solidFill>
                  <a:srgbClr val="141313"/>
                </a:solidFill>
              </a:rPr>
              <a:t>LexisNexis social graph.</a:t>
            </a:r>
            <a:endParaRPr lang="en-US" sz="1600" dirty="0">
              <a:solidFill>
                <a:srgbClr val="141313"/>
              </a:solidFill>
            </a:endParaRPr>
          </a:p>
          <a:p>
            <a:pPr marL="685800" lvl="2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41313"/>
                </a:solidFill>
              </a:rPr>
              <a:t>Healthcare</a:t>
            </a:r>
          </a:p>
          <a:p>
            <a:pPr marL="1143000" lvl="3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rgbClr val="141313"/>
                </a:solidFill>
              </a:rPr>
              <a:t>Medicaid\Medicare </a:t>
            </a:r>
            <a:r>
              <a:rPr lang="en-US" sz="1200" dirty="0">
                <a:solidFill>
                  <a:srgbClr val="141313"/>
                </a:solidFill>
              </a:rPr>
              <a:t>Fraud.</a:t>
            </a:r>
          </a:p>
          <a:p>
            <a:pPr marL="1143000" lvl="3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141313"/>
                </a:solidFill>
              </a:rPr>
              <a:t>Drug Seeking Behavior</a:t>
            </a:r>
            <a:r>
              <a:rPr lang="en-US" sz="1100" dirty="0" smtClean="0">
                <a:solidFill>
                  <a:srgbClr val="141313"/>
                </a:solidFill>
              </a:rPr>
              <a:t>.</a:t>
            </a:r>
          </a:p>
          <a:p>
            <a:pPr marL="1143000" lvl="3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141313"/>
                </a:solidFill>
              </a:rPr>
              <a:t>Disease Management and Wellness Programs.</a:t>
            </a:r>
            <a:endParaRPr lang="en-US" sz="1200" dirty="0">
              <a:solidFill>
                <a:srgbClr val="141313"/>
              </a:solidFill>
            </a:endParaRP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141313"/>
                </a:solidFill>
              </a:rPr>
              <a:t>Financial Services.</a:t>
            </a:r>
          </a:p>
          <a:p>
            <a:pPr marL="1143000" lvl="3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141313"/>
                </a:solidFill>
              </a:rPr>
              <a:t>Mortgage Fraud.</a:t>
            </a:r>
          </a:p>
          <a:p>
            <a:pPr marL="1143000" lvl="3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 smtClean="0">
                <a:solidFill>
                  <a:srgbClr val="141313"/>
                </a:solidFill>
              </a:rPr>
              <a:t>“</a:t>
            </a:r>
            <a:r>
              <a:rPr lang="en-US" sz="1100" dirty="0">
                <a:solidFill>
                  <a:srgbClr val="141313"/>
                </a:solidFill>
              </a:rPr>
              <a:t>Bust out” Fraud.</a:t>
            </a:r>
            <a:endParaRPr lang="en-US" sz="1200" dirty="0">
              <a:solidFill>
                <a:srgbClr val="141313"/>
              </a:solidFill>
            </a:endParaRPr>
          </a:p>
          <a:p>
            <a:pPr marL="685800" lvl="1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rgbClr val="141313"/>
                </a:solidFill>
              </a:rPr>
              <a:t>Insurance</a:t>
            </a:r>
          </a:p>
          <a:p>
            <a:pPr marL="1143000" lvl="3" indent="-228600">
              <a:buClr>
                <a:srgbClr val="FF000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rgbClr val="141313"/>
                </a:solidFill>
              </a:rPr>
              <a:t>Staged Accident </a:t>
            </a:r>
            <a:r>
              <a:rPr lang="en-US" sz="1100" dirty="0" smtClean="0">
                <a:solidFill>
                  <a:srgbClr val="141313"/>
                </a:solidFill>
              </a:rPr>
              <a:t>Fraud.</a:t>
            </a:r>
            <a:endParaRPr lang="en-US" sz="1100" dirty="0">
              <a:solidFill>
                <a:srgbClr val="141313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012" y="254000"/>
            <a:ext cx="8489759" cy="53498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About LexisNexis Risk Solutions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22" y="1052814"/>
            <a:ext cx="4520885" cy="425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 txBox="1">
            <a:spLocks/>
          </p:cNvSpPr>
          <p:nvPr/>
        </p:nvSpPr>
        <p:spPr bwMode="auto">
          <a:xfrm>
            <a:off x="8458200" y="6503988"/>
            <a:ext cx="549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2A2167B-3365-4829-9D3B-6AC7E185855D}" type="slidenum">
              <a:rPr lang="en-US" sz="1000">
                <a:solidFill>
                  <a:srgbClr val="FFFFFF"/>
                </a:solidFill>
              </a:rPr>
              <a:pPr algn="r" eaLnBrk="1" hangingPunct="1"/>
              <a:t>5</a:t>
            </a:fld>
            <a:endParaRPr lang="en-US" sz="1000">
              <a:solidFill>
                <a:srgbClr val="FFFFFF"/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6" y="971550"/>
            <a:ext cx="3946753" cy="530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012" y="254000"/>
            <a:ext cx="8489759" cy="53498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Relationships in a nutshell.</a:t>
            </a:r>
            <a:endParaRPr lang="en-US" dirty="0">
              <a:solidFill>
                <a:srgbClr val="FF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1485940"/>
              </p:ext>
            </p:extLst>
          </p:nvPr>
        </p:nvGraphicFramePr>
        <p:xfrm>
          <a:off x="247649" y="1244599"/>
          <a:ext cx="7019925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77886" y="36209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 charset="0"/>
                <a:ea typeface="ＭＳ Ｐゴシック" charset="0"/>
              </a:rPr>
              <a:t>Trusted Relationships</a:t>
            </a:r>
            <a:endParaRPr lang="en-US" dirty="0">
              <a:solidFill>
                <a:prstClr val="white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12" y="1299990"/>
            <a:ext cx="2309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Social Media Data!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61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 txBox="1">
            <a:spLocks/>
          </p:cNvSpPr>
          <p:nvPr/>
        </p:nvSpPr>
        <p:spPr bwMode="auto">
          <a:xfrm>
            <a:off x="8458200" y="6503988"/>
            <a:ext cx="549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2A2167B-3365-4829-9D3B-6AC7E185855D}" type="slidenum">
              <a:rPr lang="en-US" sz="1000">
                <a:solidFill>
                  <a:srgbClr val="FFFFFF"/>
                </a:solidFill>
              </a:rPr>
              <a:pPr algn="r" eaLnBrk="1" hangingPunct="1"/>
              <a:t>6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012" y="254000"/>
            <a:ext cx="8489759" cy="534988"/>
          </a:xfrm>
        </p:spPr>
        <p:txBody>
          <a:bodyPr/>
          <a:lstStyle/>
          <a:p>
            <a:pPr marL="228600" indent="-228600">
              <a:defRPr/>
            </a:pPr>
            <a:r>
              <a:rPr lang="en-US" dirty="0">
                <a:solidFill>
                  <a:srgbClr val="141313"/>
                </a:solidFill>
              </a:rPr>
              <a:t>Simple </a:t>
            </a:r>
            <a:r>
              <a:rPr lang="en-US" dirty="0" smtClean="0">
                <a:solidFill>
                  <a:srgbClr val="141313"/>
                </a:solidFill>
              </a:rPr>
              <a:t>graph</a:t>
            </a: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7886" y="36209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 charset="0"/>
                <a:ea typeface="ＭＳ Ｐゴシック" charset="0"/>
              </a:rPr>
              <a:t>Trusted Relationships</a:t>
            </a:r>
            <a:endParaRPr lang="en-US" dirty="0">
              <a:solidFill>
                <a:prstClr val="white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73" y="1175798"/>
            <a:ext cx="3194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Vertexes (Nodes)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223166"/>
              </p:ext>
            </p:extLst>
          </p:nvPr>
        </p:nvGraphicFramePr>
        <p:xfrm>
          <a:off x="6829205" y="1651523"/>
          <a:ext cx="1885950" cy="362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Worksheet" r:id="rId3" imgW="1885984" imgH="3629096" progId="Excel.Sheet.12">
                  <p:embed/>
                </p:oleObj>
              </mc:Choice>
              <mc:Fallback>
                <p:oleObj name="Worksheet" r:id="rId3" imgW="1885984" imgH="36290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29205" y="1651523"/>
                        <a:ext cx="1885950" cy="362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6826513" y="1175798"/>
            <a:ext cx="138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Edges (Links)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3" y="1651524"/>
            <a:ext cx="64389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5772" y="5337452"/>
            <a:ext cx="31946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Attributes &amp; Variables</a:t>
            </a:r>
          </a:p>
          <a:p>
            <a:r>
              <a:rPr lang="en-US" sz="1200" dirty="0" smtClean="0"/>
              <a:t>Age, Spend, Claim Velocity…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85205" y="5332518"/>
            <a:ext cx="1597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Degree, Type of Relationship, Date Range..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099" y="5891450"/>
            <a:ext cx="637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Now imagine you have 270 Million Vertexes and 24 Billion Edges.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8"/>
          <p:cNvSpPr txBox="1">
            <a:spLocks/>
          </p:cNvSpPr>
          <p:nvPr/>
        </p:nvSpPr>
        <p:spPr bwMode="auto">
          <a:xfrm>
            <a:off x="8458200" y="6503988"/>
            <a:ext cx="5492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02A2167B-3365-4829-9D3B-6AC7E185855D}" type="slidenum">
              <a:rPr lang="en-US" sz="1000">
                <a:solidFill>
                  <a:srgbClr val="FFFFFF"/>
                </a:solidFill>
              </a:rPr>
              <a:pPr algn="r" eaLnBrk="1" hangingPunct="1"/>
              <a:t>7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251" y="254000"/>
            <a:ext cx="8614521" cy="687033"/>
          </a:xfrm>
        </p:spPr>
        <p:txBody>
          <a:bodyPr/>
          <a:lstStyle/>
          <a:p>
            <a:pPr marL="228600" indent="-228600">
              <a:defRPr/>
            </a:pPr>
            <a:r>
              <a:rPr lang="en-US" dirty="0">
                <a:solidFill>
                  <a:srgbClr val="141313"/>
                </a:solidFill>
              </a:rPr>
              <a:t>Simple e</a:t>
            </a:r>
            <a:r>
              <a:rPr lang="en-US" dirty="0" smtClean="0">
                <a:solidFill>
                  <a:srgbClr val="141313"/>
                </a:solidFill>
              </a:rPr>
              <a:t>xample in ECL of </a:t>
            </a:r>
            <a:r>
              <a:rPr lang="en-US" dirty="0">
                <a:solidFill>
                  <a:srgbClr val="141313"/>
                </a:solidFill>
              </a:rPr>
              <a:t>a graph </a:t>
            </a:r>
            <a:r>
              <a:rPr lang="en-US" dirty="0" smtClean="0">
                <a:solidFill>
                  <a:srgbClr val="141313"/>
                </a:solidFill>
              </a:rPr>
              <a:t>calculation in scale</a:t>
            </a:r>
            <a:br>
              <a:rPr lang="en-US" dirty="0" smtClean="0">
                <a:solidFill>
                  <a:srgbClr val="141313"/>
                </a:solidFill>
              </a:rPr>
            </a:br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77886" y="362093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 charset="0"/>
                <a:ea typeface="ＭＳ Ｐゴシック" charset="0"/>
              </a:rPr>
              <a:t>Trusted Relationships</a:t>
            </a:r>
            <a:endParaRPr lang="en-US" dirty="0">
              <a:solidFill>
                <a:prstClr val="white"/>
              </a:solidFill>
              <a:latin typeface="Calibri" charset="0"/>
              <a:ea typeface="ＭＳ Ｐゴシック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258" y="1891466"/>
            <a:ext cx="7727853" cy="2708434"/>
            <a:chOff x="102251" y="866669"/>
            <a:chExt cx="7727853" cy="2708434"/>
          </a:xfrm>
        </p:grpSpPr>
        <p:sp>
          <p:nvSpPr>
            <p:cNvPr id="6" name="Rectangle 5"/>
            <p:cNvSpPr/>
            <p:nvPr/>
          </p:nvSpPr>
          <p:spPr>
            <a:xfrm>
              <a:off x="164235" y="866669"/>
              <a:ext cx="7665869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import SNA, Person, Healthcare;</a:t>
              </a:r>
            </a:p>
            <a:p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Edges := </a:t>
              </a:r>
              <a:r>
                <a:rPr lang="en-US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Person.Clusters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// a dataset containing centroid to vertexes within 2 degrees.</a:t>
              </a:r>
            </a:p>
            <a:p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Transactions := </a:t>
              </a:r>
              <a:r>
                <a:rPr lang="en-US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Healthcare.PrescriptionTransactions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; // prescriptions </a:t>
              </a:r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for people ids. </a:t>
              </a:r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// Distribute both datasets across all nodes and do a distributed join (not indexed)</a:t>
              </a:r>
            </a:p>
            <a:p>
              <a:r>
                <a:rPr lang="en-US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ClusterTransactions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:= </a:t>
              </a:r>
              <a:r>
                <a:rPr lang="en-US" sz="1000" b="1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JOIN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(Edges, Transactions, </a:t>
              </a:r>
              <a:r>
                <a:rPr lang="en-US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left.ToId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r>
                <a:rPr lang="en-US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right.PersonId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HASH);</a:t>
              </a:r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// Calculate the number of prescription by </a:t>
              </a:r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drug name 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within 2 degrees of every centroid (person)</a:t>
              </a:r>
            </a:p>
            <a:p>
              <a:r>
                <a:rPr lang="en-US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ClusterStats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:= </a:t>
              </a:r>
              <a:r>
                <a:rPr lang="en-US" sz="1000" b="1" dirty="0">
                  <a:solidFill>
                    <a:srgbClr val="00206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TABLE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ClusterTransactions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</a:p>
            <a:p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{</a:t>
              </a:r>
              <a:r>
                <a:rPr lang="en-US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FromId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</a:p>
            <a:p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</a:t>
              </a:r>
              <a:r>
                <a:rPr lang="en-US" sz="1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generic_drug_name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</a:p>
            <a:p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</a:t>
              </a:r>
              <a:r>
                <a:rPr lang="en-US" sz="1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prescription_count</a:t>
              </a:r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:= COUNT(GROUP</a:t>
              </a:r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  <a:p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prescription_1degree_count := COUNT(GROUP, degree &lt;= 1);</a:t>
              </a:r>
            </a:p>
            <a:p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prescription_2degree_count := COUNT(GROUP, degree &gt; 1 and degree &lt;= 2)</a:t>
              </a:r>
              <a:endParaRPr lang="en-US" sz="1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});</a:t>
              </a:r>
            </a:p>
            <a:p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OUTPUT(</a:t>
              </a:r>
              <a:r>
                <a:rPr lang="en-US" sz="1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ClusterStats</a:t>
              </a:r>
              <a:r>
                <a:rPr lang="en-US" sz="1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1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drug_generic_name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='HYDROCODONE'), 200, -</a:t>
              </a:r>
              <a:r>
                <a:rPr lang="en-US" sz="1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prescription_count</a:t>
              </a:r>
              <a:r>
                <a:rPr lang="en-US" sz="1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2251" y="1797720"/>
              <a:ext cx="7665869" cy="20121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2251" y="2257900"/>
              <a:ext cx="7665869" cy="20121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1258" y="1138535"/>
            <a:ext cx="77371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Top 200 </a:t>
            </a:r>
            <a:r>
              <a:rPr lang="en-US" sz="1600" dirty="0" smtClean="0">
                <a:solidFill>
                  <a:srgbClr val="C00000"/>
                </a:solidFill>
              </a:rPr>
              <a:t>patients within a social network with a high volume of patients receiving </a:t>
            </a:r>
            <a:r>
              <a:rPr lang="en-US" sz="1600" dirty="0" err="1" smtClean="0">
                <a:solidFill>
                  <a:srgbClr val="C00000"/>
                </a:solidFill>
              </a:rPr>
              <a:t>vicodin</a:t>
            </a:r>
            <a:r>
              <a:rPr lang="en-US" sz="1600" dirty="0" smtClean="0">
                <a:solidFill>
                  <a:srgbClr val="C00000"/>
                </a:solidFill>
              </a:rPr>
              <a:t> prescriptions.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33242" y="1883095"/>
            <a:ext cx="832495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2874" y="5140171"/>
            <a:ext cx="377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It is just a JOIN and an AGGREGATION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6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29650" y="6427788"/>
            <a:ext cx="377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2A23D6-C69B-1B46-B05C-53241EA3629D}" type="slidenum">
              <a:rPr lang="en-US" sz="1000">
                <a:solidFill>
                  <a:prstClr val="white"/>
                </a:solidFill>
              </a:rPr>
              <a:pPr eaLnBrk="1" hangingPunct="1"/>
              <a:t>8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>
                <a:solidFill>
                  <a:srgbClr val="141313"/>
                </a:solidFill>
                <a:latin typeface="Calibri" charset="0"/>
                <a:ea typeface="ＭＳ Ｐゴシック" charset="0"/>
                <a:cs typeface="ＭＳ Ｐゴシック" charset="0"/>
              </a:rPr>
              <a:pPr>
                <a:defRPr/>
              </a:pPr>
              <a:t>8</a:t>
            </a:fld>
            <a:endParaRPr lang="en-US" dirty="0">
              <a:solidFill>
                <a:srgbClr val="1413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14851" y="1028700"/>
            <a:ext cx="4317998" cy="49149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KEY INDICATORS</a:t>
            </a:r>
            <a:endParaRPr lang="en-US" sz="2400" b="1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Tight social group of people who appear to be well connected to each other.</a:t>
            </a:r>
            <a:endParaRPr lang="en-US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Multiple family groups receiving HYDROCODONE.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Cluster Stats put this group socially </a:t>
            </a:r>
            <a:r>
              <a:rPr lang="en-US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in </a:t>
            </a:r>
            <a:r>
              <a:rPr lang="en-US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the 0.0005% of 1million+ </a:t>
            </a:r>
            <a:r>
              <a:rPr lang="en-US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HYDROCODONE </a:t>
            </a:r>
            <a:r>
              <a:rPr lang="en-US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prescriptions.</a:t>
            </a: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One of the Doctors tied to the </a:t>
            </a:r>
            <a:r>
              <a:rPr lang="en-US" dirty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HYDROCODONE </a:t>
            </a:r>
            <a:r>
              <a:rPr lang="en-US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prescriptions in the cluster is also socially a member of this social group</a:t>
            </a:r>
            <a:r>
              <a:rPr lang="en-US" sz="12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.</a:t>
            </a:r>
            <a:endParaRPr lang="en-US" sz="1200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2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  <a:p>
            <a:pPr marL="463550" indent="-231775">
              <a:spcBef>
                <a:spcPct val="20000"/>
              </a:spcBef>
              <a:spcAft>
                <a:spcPts val="600"/>
              </a:spcAft>
              <a:buClr>
                <a:srgbClr val="D31145"/>
              </a:buClr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7963" y="177800"/>
            <a:ext cx="8791575" cy="62071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HYDROCODONE CLUSTER</a:t>
            </a:r>
            <a:endParaRPr lang="en-U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1028700"/>
            <a:ext cx="319000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5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1"/>
          <a:stretch/>
        </p:blipFill>
        <p:spPr bwMode="auto">
          <a:xfrm>
            <a:off x="695402" y="1409029"/>
            <a:ext cx="7213523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62225" y="6427788"/>
            <a:ext cx="606266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See through Patterns, Hidden Relationships and Networks to find Opportunities in Big Data.</a:t>
            </a: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29650" y="6427788"/>
            <a:ext cx="377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22A23D6-C69B-1B46-B05C-53241EA3629D}" type="slidenum">
              <a:rPr lang="en-US" sz="1000">
                <a:solidFill>
                  <a:prstClr val="white"/>
                </a:solidFill>
              </a:rPr>
              <a:pPr eaLnBrk="1" hangingPunct="1"/>
              <a:t>9</a:t>
            </a:fld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629650" y="6427788"/>
            <a:ext cx="3778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810DB-6D0D-6546-9933-38ADD1A5F8A4}" type="slidenum">
              <a:rPr lang="en-US" smtClean="0">
                <a:solidFill>
                  <a:srgbClr val="141313"/>
                </a:solidFill>
                <a:latin typeface="Calibri" charset="0"/>
                <a:ea typeface="ＭＳ Ｐゴシック" charset="0"/>
                <a:cs typeface="ＭＳ Ｐゴシック" charset="0"/>
              </a:rPr>
              <a:pPr>
                <a:defRPr/>
              </a:pPr>
              <a:t>9</a:t>
            </a:fld>
            <a:endParaRPr lang="en-US" dirty="0">
              <a:solidFill>
                <a:srgbClr val="14131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7963" y="177800"/>
            <a:ext cx="8791575" cy="62071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INTERESTING </a:t>
            </a:r>
            <a:r>
              <a:rPr lang="en-US" b="1" dirty="0">
                <a:solidFill>
                  <a:srgbClr val="C00000"/>
                </a:solidFill>
                <a:latin typeface="Candara" pitchFamily="34" charset="0"/>
              </a:rPr>
              <a:t>HYDROCODONE 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CLUSTER</a:t>
            </a:r>
            <a:b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</a:br>
            <a:endParaRPr lang="en-US" b="1" dirty="0">
              <a:solidFill>
                <a:srgbClr val="C0000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10919" y="5581650"/>
            <a:ext cx="795256" cy="128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75407" y="4667250"/>
            <a:ext cx="490538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0620" y="5124450"/>
            <a:ext cx="24002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MIKE JONES MD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Is the prescribing doctor who prescribed </a:t>
            </a:r>
            <a:r>
              <a:rPr lang="en-US" sz="900" dirty="0" err="1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Vicodin</a:t>
            </a: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 to patients in the target social cluster (James Anderson)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He is a member of the same social cluster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Also personally filled a </a:t>
            </a:r>
            <a:r>
              <a:rPr lang="en-US" sz="900" dirty="0" err="1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vicodin</a:t>
            </a:r>
            <a:r>
              <a:rPr lang="en-US" sz="900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 prescription for himself.</a:t>
            </a:r>
            <a:endParaRPr lang="en-US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8534" y="3404772"/>
            <a:ext cx="2197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Question: </a:t>
            </a:r>
            <a:r>
              <a:rPr lang="en-US" i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Is it normal for you and 15 of your associates to all receive a prescription for </a:t>
            </a:r>
            <a:r>
              <a:rPr lang="en-US" i="1" dirty="0" err="1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vicodin</a:t>
            </a:r>
            <a:r>
              <a:rPr lang="en-US" i="1" dirty="0" smtClean="0">
                <a:solidFill>
                  <a:srgbClr val="141313"/>
                </a:solidFill>
                <a:latin typeface="Calibri" charset="0"/>
                <a:ea typeface="ＭＳ Ｐゴシック" charset="0"/>
              </a:rPr>
              <a:t> within the same short timespan?</a:t>
            </a:r>
            <a:endParaRPr lang="en-US" i="1" dirty="0">
              <a:solidFill>
                <a:srgbClr val="141313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963" y="1264441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Relationships are from public records (non-obvious in the healthcare data domain)</a:t>
            </a:r>
            <a:endParaRPr lang="en-US" kern="1200" dirty="0">
              <a:solidFill>
                <a:schemeClr val="tx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436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">
  <a:themeElements>
    <a:clrScheme name="LexisNexis Colour Theme">
      <a:dk1>
        <a:srgbClr val="141313"/>
      </a:dk1>
      <a:lt1>
        <a:sysClr val="window" lastClr="FFFFFF"/>
      </a:lt1>
      <a:dk2>
        <a:srgbClr val="4F504F"/>
      </a:dk2>
      <a:lt2>
        <a:srgbClr val="A6A7A6"/>
      </a:lt2>
      <a:accent1>
        <a:srgbClr val="ED1C24"/>
      </a:accent1>
      <a:accent2>
        <a:srgbClr val="505150"/>
      </a:accent2>
      <a:accent3>
        <a:srgbClr val="777877"/>
      </a:accent3>
      <a:accent4>
        <a:srgbClr val="6B1B66"/>
      </a:accent4>
      <a:accent5>
        <a:srgbClr val="007EB8"/>
      </a:accent5>
      <a:accent6>
        <a:srgbClr val="5DA534"/>
      </a:accent6>
      <a:hlink>
        <a:srgbClr val="777877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" cmpd="sng">
          <a:solidFill>
            <a:schemeClr val="bg1">
              <a:lumMod val="50000"/>
            </a:schemeClr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tent slide">
  <a:themeElements>
    <a:clrScheme name="LexisNexis Colour Theme">
      <a:dk1>
        <a:srgbClr val="141313"/>
      </a:dk1>
      <a:lt1>
        <a:sysClr val="window" lastClr="FFFFFF"/>
      </a:lt1>
      <a:dk2>
        <a:srgbClr val="4F504F"/>
      </a:dk2>
      <a:lt2>
        <a:srgbClr val="A6A7A6"/>
      </a:lt2>
      <a:accent1>
        <a:srgbClr val="ED1C24"/>
      </a:accent1>
      <a:accent2>
        <a:srgbClr val="505150"/>
      </a:accent2>
      <a:accent3>
        <a:srgbClr val="777877"/>
      </a:accent3>
      <a:accent4>
        <a:srgbClr val="6B1B66"/>
      </a:accent4>
      <a:accent5>
        <a:srgbClr val="007EB8"/>
      </a:accent5>
      <a:accent6>
        <a:srgbClr val="5DA534"/>
      </a:accent6>
      <a:hlink>
        <a:srgbClr val="777877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">
          <a:solidFill>
            <a:schemeClr val="bg1">
              <a:lumMod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ntent slide">
  <a:themeElements>
    <a:clrScheme name="LexisNexis Colour Theme">
      <a:dk1>
        <a:srgbClr val="141313"/>
      </a:dk1>
      <a:lt1>
        <a:sysClr val="window" lastClr="FFFFFF"/>
      </a:lt1>
      <a:dk2>
        <a:srgbClr val="4F504F"/>
      </a:dk2>
      <a:lt2>
        <a:srgbClr val="A6A7A6"/>
      </a:lt2>
      <a:accent1>
        <a:srgbClr val="ED1C24"/>
      </a:accent1>
      <a:accent2>
        <a:srgbClr val="505150"/>
      </a:accent2>
      <a:accent3>
        <a:srgbClr val="777877"/>
      </a:accent3>
      <a:accent4>
        <a:srgbClr val="6B1B66"/>
      </a:accent4>
      <a:accent5>
        <a:srgbClr val="007EB8"/>
      </a:accent5>
      <a:accent6>
        <a:srgbClr val="5DA534"/>
      </a:accent6>
      <a:hlink>
        <a:srgbClr val="777877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">
          <a:solidFill>
            <a:schemeClr val="bg1">
              <a:lumMod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40960</TotalTime>
  <Words>1666</Words>
  <Application>Microsoft Office PowerPoint</Application>
  <PresentationFormat>On-screen Show (4:3)</PresentationFormat>
  <Paragraphs>225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Candara</vt:lpstr>
      <vt:lpstr>Courier New</vt:lpstr>
      <vt:lpstr>Wingdings</vt:lpstr>
      <vt:lpstr>content slide</vt:lpstr>
      <vt:lpstr>1_content slide</vt:lpstr>
      <vt:lpstr>2_content slide</vt:lpstr>
      <vt:lpstr>Worksheet</vt:lpstr>
      <vt:lpstr>Graph Search for Healthcare How algorithms socially disrupt the bad guys while helping socially change health outcomes Jo Prichard @joprichard Data Scientist | LexisNexis Risk Solutions September 2013</vt:lpstr>
      <vt:lpstr>Graph Search for Healthcare</vt:lpstr>
      <vt:lpstr>Graph Search vs. Page Rank For Healthcare Real-time search vs. pre-calculated vertex variables.</vt:lpstr>
      <vt:lpstr>About LexisNexis Risk Solutions</vt:lpstr>
      <vt:lpstr>Relationships in a nutshell.</vt:lpstr>
      <vt:lpstr>Simple graph</vt:lpstr>
      <vt:lpstr>Simple example in ECL of a graph calculation in scale </vt:lpstr>
      <vt:lpstr>HYDROCODONE CLUSTER</vt:lpstr>
      <vt:lpstr>INTERESTING HYDROCODONE CLUSTER </vt:lpstr>
      <vt:lpstr>SOCIALIZATION OF PRESCRIPTIONS: Social                                      vs        Non-Social Drugs</vt:lpstr>
      <vt:lpstr>SOCIALIZATION OF PRESCRIPTIONS: Social                                      vs        Non-Social Drugs</vt:lpstr>
      <vt:lpstr>SOCIALIZATION OF PRESCRIPTIONS: Social Prescription Patterns = Social Health Conditions</vt:lpstr>
      <vt:lpstr>SOCIALIZATION OF PRESCRIPTIONS: Mapping the spread and density of social prescriptions </vt:lpstr>
      <vt:lpstr>In Summary </vt:lpstr>
    </vt:vector>
  </TitlesOfParts>
  <Company>ChoicePoint,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 Prichard</dc:creator>
  <cp:lastModifiedBy>Jo Prichard</cp:lastModifiedBy>
  <cp:revision>1545</cp:revision>
  <cp:lastPrinted>2012-09-04T17:59:49Z</cp:lastPrinted>
  <dcterms:created xsi:type="dcterms:W3CDTF">2010-04-04T14:27:09Z</dcterms:created>
  <dcterms:modified xsi:type="dcterms:W3CDTF">2013-09-26T14:38:05Z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0x0101002B00662FC5622D4DB2F6020CCE58CCE9</vt:lpwstr>
  </property>
</Properties>
</file>