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7" r:id="rId2"/>
    <p:sldId id="296" r:id="rId3"/>
    <p:sldId id="294" r:id="rId4"/>
    <p:sldId id="295" r:id="rId5"/>
    <p:sldId id="297" r:id="rId6"/>
    <p:sldId id="298" r:id="rId7"/>
    <p:sldId id="289" r:id="rId8"/>
    <p:sldId id="275" r:id="rId9"/>
    <p:sldId id="299" r:id="rId10"/>
    <p:sldId id="272" r:id="rId11"/>
    <p:sldId id="273" r:id="rId12"/>
    <p:sldId id="290" r:id="rId13"/>
    <p:sldId id="291" r:id="rId14"/>
    <p:sldId id="262" r:id="rId15"/>
    <p:sldId id="263" r:id="rId16"/>
    <p:sldId id="266" r:id="rId17"/>
    <p:sldId id="286" r:id="rId18"/>
    <p:sldId id="271" r:id="rId19"/>
    <p:sldId id="288" r:id="rId20"/>
    <p:sldId id="260" r:id="rId21"/>
    <p:sldId id="259" r:id="rId22"/>
    <p:sldId id="270" r:id="rId23"/>
    <p:sldId id="287" r:id="rId24"/>
    <p:sldId id="264" r:id="rId25"/>
    <p:sldId id="265" r:id="rId26"/>
    <p:sldId id="303" r:id="rId27"/>
    <p:sldId id="304" r:id="rId28"/>
    <p:sldId id="300" r:id="rId29"/>
    <p:sldId id="301" r:id="rId30"/>
    <p:sldId id="282" r:id="rId31"/>
    <p:sldId id="284" r:id="rId32"/>
    <p:sldId id="283" r:id="rId33"/>
    <p:sldId id="278" r:id="rId34"/>
    <p:sldId id="277" r:id="rId35"/>
    <p:sldId id="276" r:id="rId36"/>
    <p:sldId id="279" r:id="rId37"/>
    <p:sldId id="280" r:id="rId38"/>
    <p:sldId id="281" r:id="rId39"/>
    <p:sldId id="292" r:id="rId40"/>
    <p:sldId id="267" r:id="rId41"/>
    <p:sldId id="268" r:id="rId42"/>
    <p:sldId id="269" r:id="rId43"/>
    <p:sldId id="285" r:id="rId44"/>
    <p:sldId id="305" r:id="rId45"/>
    <p:sldId id="306" r:id="rId46"/>
    <p:sldId id="293" r:id="rId47"/>
    <p:sldId id="307" r:id="rId48"/>
    <p:sldId id="302" r:id="rId49"/>
    <p:sldId id="30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2934" autoAdjust="0"/>
    <p:restoredTop sz="94649" autoAdjust="0"/>
  </p:normalViewPr>
  <p:slideViewPr>
    <p:cSldViewPr>
      <p:cViewPr varScale="1">
        <p:scale>
          <a:sx n="96" d="100"/>
          <a:sy n="96" d="100"/>
        </p:scale>
        <p:origin x="-1504" y="-112"/>
      </p:cViewPr>
      <p:guideLst>
        <p:guide orient="horz" pos="2160"/>
        <p:guide orient="horz" pos="354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50B2E-CAC2-0843-BA72-FF7EFA38C981}" type="datetimeFigureOut">
              <a:rPr lang="en-US" smtClean="0"/>
              <a:pPr/>
              <a:t>7/24/13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1DDE4-EC70-4548-B31A-5BF0E52BAC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412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898AF-7869-4958-9F4E-76960A738712}" type="datetimeFigureOut">
              <a:rPr lang="en-US" smtClean="0"/>
              <a:pPr/>
              <a:t>7/24/13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0E7C4-6553-4695-AB46-44ABDEB8DC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55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FCA9C-6DF8-4897-93EE-681BE51A9D5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292934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7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f_horizontal_mediu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6481763"/>
            <a:ext cx="17399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447675" y="6429375"/>
            <a:ext cx="8229600" cy="0"/>
          </a:xfrm>
          <a:prstGeom prst="line">
            <a:avLst/>
          </a:prstGeom>
          <a:ln w="3175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47675" y="914400"/>
            <a:ext cx="8229600" cy="0"/>
          </a:xfrm>
          <a:prstGeom prst="line">
            <a:avLst/>
          </a:prstGeom>
          <a:ln w="3175" cmpd="sng">
            <a:solidFill>
              <a:srgbClr val="8CA39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4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4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33" name="Picture 8" descr="cf_horizontal_mediu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6481763"/>
            <a:ext cx="17399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447675" y="6429375"/>
            <a:ext cx="8229600" cy="0"/>
          </a:xfrm>
          <a:prstGeom prst="line">
            <a:avLst/>
          </a:prstGeom>
          <a:ln w="3175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81000" y="6504801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www.cloudflare.com</a:t>
            </a:r>
            <a:endParaRPr lang="en-US" sz="1100" dirty="0">
              <a:solidFill>
                <a:schemeClr val="accent5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241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Helvetica Neue"/>
          <a:ea typeface="ＭＳ Ｐゴシック" charset="0"/>
          <a:cs typeface="Helvetica Neue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Helvetica Neue"/>
          <a:ea typeface="ＭＳ Ｐゴシック" charset="0"/>
          <a:cs typeface="Helvetica Neue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Helvetica Neue"/>
          <a:ea typeface="ＭＳ Ｐゴシック" charset="0"/>
          <a:cs typeface="Helvetica Neue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Helvetica Neue"/>
          <a:ea typeface="ＭＳ Ｐゴシック" charset="0"/>
          <a:cs typeface="Helvetica Neue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Helvetica Neue"/>
          <a:ea typeface="ＭＳ Ｐゴシック" charset="0"/>
          <a:cs typeface="Helvetica Neue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Helvetica Neue"/>
          <a:ea typeface="ＭＳ Ｐゴシック" charset="0"/>
          <a:cs typeface="Helvetica Neue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f_horizontal_mediu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068513"/>
            <a:ext cx="72263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57400" y="3505200"/>
            <a:ext cx="6400800" cy="1066800"/>
          </a:xfrm>
        </p:spPr>
        <p:txBody>
          <a:bodyPr/>
          <a:lstStyle/>
          <a:p>
            <a:pPr algn="r"/>
            <a:r>
              <a:rPr lang="en-US" dirty="0" smtClean="0">
                <a:latin typeface="Helvetica Neue Light"/>
              </a:rPr>
              <a:t>Turing’s Curse</a:t>
            </a:r>
            <a:endParaRPr lang="en-US" dirty="0" smtClean="0">
              <a:latin typeface="Helvetica Neue Light"/>
            </a:endParaRPr>
          </a:p>
          <a:p>
            <a:pPr algn="r"/>
            <a:r>
              <a:rPr lang="en-US" dirty="0" smtClean="0">
                <a:latin typeface="Helvetica Neue Light"/>
              </a:rPr>
              <a:t>July 26, 2013 </a:t>
            </a:r>
            <a:endParaRPr lang="en-US" dirty="0">
              <a:latin typeface="Helvetica Neue Ligh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286500" y="5554060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lang="en-US" sz="1400" dirty="0" smtClean="0">
                <a:latin typeface="Helvetica Neue Light"/>
                <a:ea typeface="ＭＳ Ｐゴシック" charset="0"/>
                <a:cs typeface="Helvetica Neue Light"/>
                <a:sym typeface="Arial" charset="0"/>
              </a:rPr>
              <a:t>John Graham-Cumming</a:t>
            </a:r>
            <a:endParaRPr lang="en-US" sz="1400" u="sng" dirty="0">
              <a:latin typeface="Helvetica Neue Light"/>
              <a:ea typeface="ＭＳ Ｐゴシック" charset="0"/>
              <a:cs typeface="Helvetica Neue Light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Machine Hypervisor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5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 Machine Hypervisor - 1967</a:t>
            </a:r>
            <a:endParaRPr lang="en-US" dirty="0"/>
          </a:p>
        </p:txBody>
      </p:sp>
      <p:pic>
        <p:nvPicPr>
          <p:cNvPr id="4" name="Content Placeholder 3" descr="IBM360-67AtUmichWithMikeAlexand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" b="245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531905" y="165515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1955 - 1968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8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Hypertext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Hypertext - 1945</a:t>
            </a:r>
            <a:endParaRPr lang="en-US" dirty="0"/>
          </a:p>
        </p:txBody>
      </p:sp>
      <p:pic>
        <p:nvPicPr>
          <p:cNvPr id="4" name="Content Placeholder 3" descr="500004817-03-0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2" r="-882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531905" y="165515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1945 - 1968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8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Hypertext with clickable links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5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Hypertext with clickable links - 1967</a:t>
            </a:r>
            <a:endParaRPr lang="en-US" dirty="0"/>
          </a:p>
        </p:txBody>
      </p:sp>
      <p:pic>
        <p:nvPicPr>
          <p:cNvPr id="4" name="Content Placeholder 3" descr="774px-HypertextEditingSystemConsoleBrownUniv196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0" b="881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531905" y="165515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1945 - 1968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7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Markup Languages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0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Markup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IBM Generalized Markup Language – 1960s</a:t>
            </a:r>
          </a:p>
        </p:txBody>
      </p:sp>
      <p:pic>
        <p:nvPicPr>
          <p:cNvPr id="4" name="Picture 3" descr="OED-LEXX-Bung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65" y="2518260"/>
            <a:ext cx="4965566" cy="3525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31905" y="165515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1945 - 1968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6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Fibre</a:t>
            </a:r>
            <a:r>
              <a:rPr lang="en-US" dirty="0" smtClean="0"/>
              <a:t> Optic Networking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8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Fibre</a:t>
            </a:r>
            <a:r>
              <a:rPr lang="en-US" dirty="0" smtClean="0"/>
              <a:t> Optic Networking - 1966</a:t>
            </a:r>
            <a:endParaRPr lang="en-US" dirty="0"/>
          </a:p>
        </p:txBody>
      </p:sp>
      <p:pic>
        <p:nvPicPr>
          <p:cNvPr id="4" name="Content Placeholder 3" descr="Screen Shot 2013-07-24 at 10.40.3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33" r="-15833"/>
          <a:stretch>
            <a:fillRect/>
          </a:stretch>
        </p:blipFill>
        <p:spPr>
          <a:xfrm>
            <a:off x="457200" y="990600"/>
            <a:ext cx="8229600" cy="5246688"/>
          </a:xfrm>
        </p:spPr>
      </p:pic>
      <p:sp>
        <p:nvSpPr>
          <p:cNvPr id="5" name="TextBox 4"/>
          <p:cNvSpPr txBox="1"/>
          <p:nvPr/>
        </p:nvSpPr>
        <p:spPr>
          <a:xfrm>
            <a:off x="7531905" y="165515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1945 - 1968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3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Long, Long TIME AGO...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5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Wireless Networking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5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Wireless </a:t>
            </a:r>
            <a:r>
              <a:rPr lang="en-US" dirty="0"/>
              <a:t>Networking </a:t>
            </a:r>
            <a:r>
              <a:rPr lang="en-US" dirty="0" smtClean="0"/>
              <a:t>– 1971</a:t>
            </a:r>
            <a:endParaRPr lang="en-US" dirty="0"/>
          </a:p>
        </p:txBody>
      </p:sp>
      <p:pic>
        <p:nvPicPr>
          <p:cNvPr id="4" name="Content Placeholder 3" descr="500004897-03-0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7" b="749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531905" y="165515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1945 - 1971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7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7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Ethernet - 1973</a:t>
            </a:r>
            <a:endParaRPr lang="en-US" dirty="0"/>
          </a:p>
        </p:txBody>
      </p:sp>
      <p:pic>
        <p:nvPicPr>
          <p:cNvPr id="4" name="Content Placeholder 3" descr="Screen Shot 2013-07-24 at 10.26.0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" b="308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531905" y="165515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1945 - 1973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6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Solid state disks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SSDs – 4MB in 1976</a:t>
            </a:r>
            <a:endParaRPr lang="en-US" dirty="0"/>
          </a:p>
        </p:txBody>
      </p:sp>
      <p:pic>
        <p:nvPicPr>
          <p:cNvPr id="4" name="Content Placeholder 3" descr="Screen Shot 2013-07-22 at 4.55.5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" t="12941" r="161" b="37787"/>
          <a:stretch/>
        </p:blipFill>
        <p:spPr>
          <a:xfrm>
            <a:off x="457200" y="990600"/>
            <a:ext cx="8229600" cy="5246688"/>
          </a:xfrm>
        </p:spPr>
      </p:pic>
      <p:sp>
        <p:nvSpPr>
          <p:cNvPr id="5" name="TextBox 4"/>
          <p:cNvSpPr txBox="1"/>
          <p:nvPr/>
        </p:nvSpPr>
        <p:spPr>
          <a:xfrm>
            <a:off x="7531905" y="241410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1945 - 1976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4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ProcessOR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1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Processor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RISC (1960s Cray; 1980s)</a:t>
            </a:r>
            <a:endParaRPr lang="en-US" dirty="0"/>
          </a:p>
          <a:p>
            <a:r>
              <a:rPr lang="en-US" dirty="0" smtClean="0"/>
              <a:t>CISC (1960s IBM mainframes)</a:t>
            </a:r>
            <a:endParaRPr lang="en-US" dirty="0"/>
          </a:p>
          <a:p>
            <a:r>
              <a:rPr lang="en-US" dirty="0" smtClean="0"/>
              <a:t>Instruction and Data Caching (1960s; IBM System/360)</a:t>
            </a:r>
            <a:endParaRPr lang="en-US" dirty="0"/>
          </a:p>
          <a:p>
            <a:r>
              <a:rPr lang="en-US" dirty="0" smtClean="0"/>
              <a:t>Instruction Pipelining and </a:t>
            </a:r>
            <a:r>
              <a:rPr lang="en-US" dirty="0" err="1" smtClean="0"/>
              <a:t>Prefetch</a:t>
            </a:r>
            <a:r>
              <a:rPr lang="en-US" dirty="0" smtClean="0"/>
              <a:t> (1961 IBM Stretch; 1979 8086)</a:t>
            </a:r>
            <a:endParaRPr lang="en-US" dirty="0"/>
          </a:p>
          <a:p>
            <a:r>
              <a:rPr lang="en-US" dirty="0"/>
              <a:t>Branch </a:t>
            </a:r>
            <a:r>
              <a:rPr lang="en-US" dirty="0" smtClean="0"/>
              <a:t>Prediction (1961 IBM Stretch)</a:t>
            </a:r>
            <a:endParaRPr lang="en-US" dirty="0"/>
          </a:p>
          <a:p>
            <a:r>
              <a:rPr lang="en-US" dirty="0"/>
              <a:t>Vector </a:t>
            </a:r>
            <a:r>
              <a:rPr lang="en-US" dirty="0" smtClean="0"/>
              <a:t>processor (1974 STAR-100)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31905" y="241410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1945 - 1976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INTERNETWORKING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4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Chat – 1967 (NLS later Unix Talk)</a:t>
            </a:r>
          </a:p>
          <a:p>
            <a:r>
              <a:rPr lang="en-US" sz="3200" dirty="0" smtClean="0"/>
              <a:t>File Transfer – 1971 (FTP)</a:t>
            </a:r>
          </a:p>
          <a:p>
            <a:r>
              <a:rPr lang="en-US" sz="3200" dirty="0" smtClean="0"/>
              <a:t>Email – 1971 (host to host)</a:t>
            </a:r>
          </a:p>
          <a:p>
            <a:r>
              <a:rPr lang="en-US" sz="3200" dirty="0" smtClean="0"/>
              <a:t>Remote Procedure Calls – 1975 (RFC 707)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531905" y="165515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1945 - 1976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Mother of All Demos - 1968</a:t>
            </a:r>
            <a:endParaRPr lang="en-US" dirty="0"/>
          </a:p>
        </p:txBody>
      </p:sp>
      <p:pic>
        <p:nvPicPr>
          <p:cNvPr id="4" name="Content Placeholder 3" descr="Screen Shot 2013-07-25 at 1.04.1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3" b="-1003"/>
          <a:stretch>
            <a:fillRect/>
          </a:stretch>
        </p:blipFill>
        <p:spPr>
          <a:xfrm>
            <a:off x="457200" y="990600"/>
            <a:ext cx="8229600" cy="5246688"/>
          </a:xfrm>
        </p:spPr>
      </p:pic>
    </p:spTree>
    <p:extLst>
      <p:ext uri="{BB962C8B-B14F-4D97-AF65-F5344CB8AC3E}">
        <p14:creationId xmlns:p14="http://schemas.microsoft.com/office/powerpoint/2010/main" val="11697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Graphical User Interface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3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 – Xerox 8010 (1981)</a:t>
            </a:r>
            <a:endParaRPr lang="en-US" dirty="0"/>
          </a:p>
        </p:txBody>
      </p:sp>
      <p:pic>
        <p:nvPicPr>
          <p:cNvPr id="4" name="Content Placeholder 3" descr="xerox-star-8010-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13" r="-2581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531905" y="165515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1945 - 1981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8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 – Apple Lisa (1983)</a:t>
            </a:r>
            <a:endParaRPr lang="en-US" dirty="0"/>
          </a:p>
        </p:txBody>
      </p:sp>
      <p:pic>
        <p:nvPicPr>
          <p:cNvPr id="4" name="Content Placeholder 3" descr="Apple_Computer,_1983_(Lisa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" b="277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531905" y="165515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1945 - 1983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9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TCP/IP – 1983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31905" y="165515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1945 - 1983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0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Programming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LISP – 1958</a:t>
            </a:r>
          </a:p>
          <a:p>
            <a:r>
              <a:rPr lang="en-US" dirty="0" smtClean="0"/>
              <a:t>APL - 1964</a:t>
            </a:r>
          </a:p>
          <a:p>
            <a:r>
              <a:rPr lang="en-US" dirty="0" smtClean="0"/>
              <a:t>ML – 1973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31905" y="165515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1945 - 1983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2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 Oriented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Simula</a:t>
            </a:r>
            <a:r>
              <a:rPr lang="en-US" dirty="0" smtClean="0"/>
              <a:t> 1 – 1967</a:t>
            </a:r>
          </a:p>
          <a:p>
            <a:r>
              <a:rPr lang="en-US" dirty="0" smtClean="0"/>
              <a:t>C++ - 1979</a:t>
            </a:r>
          </a:p>
          <a:p>
            <a:r>
              <a:rPr lang="en-US" dirty="0" smtClean="0"/>
              <a:t>Smalltalk - 1980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31905" y="165515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1945 - 1983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4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Concurrent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CSP – 1978</a:t>
            </a:r>
          </a:p>
          <a:p>
            <a:r>
              <a:rPr lang="en-US" dirty="0" smtClean="0"/>
              <a:t>Ada - 1979</a:t>
            </a:r>
          </a:p>
          <a:p>
            <a:r>
              <a:rPr lang="en-US" dirty="0" smtClean="0"/>
              <a:t>Occam – 1983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31905" y="165515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1945 - 1983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8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 Driven Programming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PL/1 - 1966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31905" y="165515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1945 - 1983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6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Declarative Languages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SQL – 1979</a:t>
            </a:r>
          </a:p>
          <a:p>
            <a:r>
              <a:rPr lang="en-US" dirty="0" smtClean="0"/>
              <a:t>Regular Expressions – 1970s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31905" y="165515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1945 - 1983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3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WATER MARK is (ROUGHLY) </a:t>
            </a:r>
            <a:r>
              <a:rPr lang="en-US" b="1" dirty="0" smtClean="0"/>
              <a:t>1983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8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0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6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thing you are DOING HAS BEEN DONE BEFORE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There’s great value in computer science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5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ARE IN THE AGE OF GREAT PRODUCTIVITY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 thankful all that stuff’s been invented already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6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have YET to conquer unreliability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4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 Lovelace (1840s)</a:t>
            </a:r>
            <a:endParaRPr lang="en-US" dirty="0"/>
          </a:p>
        </p:txBody>
      </p:sp>
      <p:pic>
        <p:nvPicPr>
          <p:cNvPr id="4" name="Content Placeholder 3" descr="Screen Shot 2013-07-25 at 2.32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21" b="-1412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73670" y="4036160"/>
            <a:ext cx="8272555" cy="683055"/>
          </a:xfrm>
          <a:prstGeom prst="rect">
            <a:avLst/>
          </a:prstGeom>
          <a:solidFill>
            <a:srgbClr val="FF7F01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3670" y="4719216"/>
            <a:ext cx="3870645" cy="303580"/>
          </a:xfrm>
          <a:prstGeom prst="rect">
            <a:avLst/>
          </a:prstGeom>
          <a:solidFill>
            <a:srgbClr val="FF7F01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0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Grace Hopper (1947)</a:t>
            </a:r>
            <a:endParaRPr lang="en-US" dirty="0"/>
          </a:p>
        </p:txBody>
      </p:sp>
      <p:pic>
        <p:nvPicPr>
          <p:cNvPr id="4" name="Content Placeholder 3" descr="H96566k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" t="-2774" r="-21921" b="2774"/>
          <a:stretch/>
        </p:blipFill>
        <p:spPr/>
      </p:pic>
      <p:pic>
        <p:nvPicPr>
          <p:cNvPr id="5" name="Picture 4" descr="Grace_Hopper_and_UNIVA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66" y="165515"/>
            <a:ext cx="2422568" cy="21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8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Maurice Wilkes (1950s)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As soon as we started programming, we found to our surprise that it wasn't as easy to get programs right as we had thought. Debugging had to be discovered. </a:t>
            </a:r>
            <a:r>
              <a:rPr lang="en-US" sz="3600" b="1" dirty="0"/>
              <a:t>I can remember the exact instant when I realized that a large part of my life from then on was going to be spent in finding mistakes in my own programs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562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Donald Knuth (1990s)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from audience: “Which programming language do you prefer Java or C++?”</a:t>
            </a:r>
          </a:p>
          <a:p>
            <a:r>
              <a:rPr lang="en-US" dirty="0" smtClean="0"/>
              <a:t>Knuth: “Which has the better debugger?”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1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Turing’s Curse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1936: </a:t>
            </a:r>
            <a:r>
              <a:rPr lang="en-US" dirty="0" smtClean="0"/>
              <a:t>There is no program that, given </a:t>
            </a:r>
            <a:r>
              <a:rPr lang="en-US" dirty="0"/>
              <a:t>a description of an arbitrary computer program, </a:t>
            </a:r>
            <a:r>
              <a:rPr lang="en-US" dirty="0" smtClean="0"/>
              <a:t>can decide </a:t>
            </a:r>
            <a:r>
              <a:rPr lang="en-US" dirty="0"/>
              <a:t>whether the program finishes running or continues to run </a:t>
            </a:r>
            <a:r>
              <a:rPr lang="en-US" dirty="0" smtClean="0"/>
              <a:t>forever.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2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on RELIABILITY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Help programmers make fewer mistakes</a:t>
            </a:r>
          </a:p>
          <a:p>
            <a:r>
              <a:rPr lang="en-US" dirty="0" smtClean="0"/>
              <a:t>Help programmers find their mistakes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9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I’ve got a bad feeling about this</a:t>
            </a:r>
            <a:endParaRPr lang="en-US" dirty="0"/>
          </a:p>
        </p:txBody>
      </p:sp>
      <p:pic>
        <p:nvPicPr>
          <p:cNvPr id="4" name="Content Placeholder 3" descr="Got_A_Bad_feel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" b="25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744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Computing - 1966</a:t>
            </a:r>
            <a:endParaRPr lang="en-US" dirty="0"/>
          </a:p>
        </p:txBody>
      </p:sp>
      <p:pic>
        <p:nvPicPr>
          <p:cNvPr id="4" name="Content Placeholder 3" descr="PRODPIC-318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85" r="-6858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531905" y="165515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1966 - 1968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5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Big Data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6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Data in 1955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31905" y="165515"/>
            <a:ext cx="1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1955 - 1968</a:t>
            </a:r>
            <a:endParaRPr lang="en-US" dirty="0"/>
          </a:p>
        </p:txBody>
      </p:sp>
      <p:pic>
        <p:nvPicPr>
          <p:cNvPr id="5" name="Content Placeholder 3" descr="BR1961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53" r="-78253"/>
          <a:stretch>
            <a:fillRect/>
          </a:stretch>
        </p:blipFill>
        <p:spPr bwMode="auto">
          <a:xfrm>
            <a:off x="457200" y="990600"/>
            <a:ext cx="822960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58698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oudFlare Master PowerPoint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23769</TotalTime>
  <Words>541</Words>
  <Application>Microsoft Macintosh PowerPoint</Application>
  <PresentationFormat>On-screen Show (4:3)</PresentationFormat>
  <Paragraphs>104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CloudFlare Master PowerPoint Template</vt:lpstr>
      <vt:lpstr>PowerPoint Presentation</vt:lpstr>
      <vt:lpstr>A Long, Long TIME AGO...</vt:lpstr>
      <vt:lpstr>The Mother of All Demos - 1968</vt:lpstr>
      <vt:lpstr>What’s New?</vt:lpstr>
      <vt:lpstr>I’ve got a bad feeling about this</vt:lpstr>
      <vt:lpstr>Cloud Computing</vt:lpstr>
      <vt:lpstr>Cloud Computing - 1966</vt:lpstr>
      <vt:lpstr> Big Data</vt:lpstr>
      <vt:lpstr>Big Data in 1955</vt:lpstr>
      <vt:lpstr>Virtual Machine Hypervisor</vt:lpstr>
      <vt:lpstr>Virtual Machine Hypervisor - 1967</vt:lpstr>
      <vt:lpstr>Hypertext</vt:lpstr>
      <vt:lpstr>Hypertext - 1945</vt:lpstr>
      <vt:lpstr>Hypertext with clickable links</vt:lpstr>
      <vt:lpstr>Hypertext with clickable links - 1967</vt:lpstr>
      <vt:lpstr>Markup Languages</vt:lpstr>
      <vt:lpstr>Markup Languages</vt:lpstr>
      <vt:lpstr>Fibre Optic Networking</vt:lpstr>
      <vt:lpstr>Fibre Optic Networking - 1966</vt:lpstr>
      <vt:lpstr>Wireless Networking</vt:lpstr>
      <vt:lpstr>Wireless Networking – 1971</vt:lpstr>
      <vt:lpstr>Ethernet</vt:lpstr>
      <vt:lpstr>Ethernet - 1973</vt:lpstr>
      <vt:lpstr>Solid state disks</vt:lpstr>
      <vt:lpstr>SSDs – 4MB in 1976</vt:lpstr>
      <vt:lpstr>ProcessOR Architecture</vt:lpstr>
      <vt:lpstr>Processor Architecture</vt:lpstr>
      <vt:lpstr>INTERNETWORKING</vt:lpstr>
      <vt:lpstr>Internetworking</vt:lpstr>
      <vt:lpstr>Graphical User Interface</vt:lpstr>
      <vt:lpstr>GUI – Xerox 8010 (1981)</vt:lpstr>
      <vt:lpstr>GUI – Apple Lisa (1983)</vt:lpstr>
      <vt:lpstr>Internet</vt:lpstr>
      <vt:lpstr>Functional Programming </vt:lpstr>
      <vt:lpstr>Object Oriented Programming</vt:lpstr>
      <vt:lpstr>Concurrent Programming</vt:lpstr>
      <vt:lpstr>Event Driven Programming </vt:lpstr>
      <vt:lpstr>Declarative Languages </vt:lpstr>
      <vt:lpstr>HIGH WATER MARK is (ROUGHLY) 1983</vt:lpstr>
      <vt:lpstr>IMPLICATIONS</vt:lpstr>
      <vt:lpstr>The thing you are DOING HAS BEEN DONE BEFORE </vt:lpstr>
      <vt:lpstr>WE ARE IN THE AGE OF GREAT PRODUCTIVITY</vt:lpstr>
      <vt:lpstr>we have YET to conquer unreliability</vt:lpstr>
      <vt:lpstr>Ada Lovelace (1840s)</vt:lpstr>
      <vt:lpstr>Grace Hopper (1947)</vt:lpstr>
      <vt:lpstr> Maurice Wilkes (1950s)</vt:lpstr>
      <vt:lpstr>Donald Knuth (1990s)</vt:lpstr>
      <vt:lpstr>Turing’s Curse</vt:lpstr>
      <vt:lpstr>Work on RELIABILITY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Motta</dc:creator>
  <cp:lastModifiedBy>John Graham-Cumming</cp:lastModifiedBy>
  <cp:revision>372</cp:revision>
  <cp:lastPrinted>2013-03-27T16:30:15Z</cp:lastPrinted>
  <dcterms:created xsi:type="dcterms:W3CDTF">2012-05-18T23:25:42Z</dcterms:created>
  <dcterms:modified xsi:type="dcterms:W3CDTF">2013-07-25T15:26:47Z</dcterms:modified>
</cp:coreProperties>
</file>