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39"/>
  </p:notesMasterIdLst>
  <p:handoutMasterIdLst>
    <p:handoutMasterId r:id="rId40"/>
  </p:handoutMasterIdLst>
  <p:sldIdLst>
    <p:sldId id="283" r:id="rId2"/>
    <p:sldId id="284" r:id="rId3"/>
    <p:sldId id="321" r:id="rId4"/>
    <p:sldId id="322" r:id="rId5"/>
    <p:sldId id="262" r:id="rId6"/>
    <p:sldId id="327" r:id="rId7"/>
    <p:sldId id="326" r:id="rId8"/>
    <p:sldId id="338" r:id="rId9"/>
    <p:sldId id="328" r:id="rId10"/>
    <p:sldId id="337" r:id="rId11"/>
    <p:sldId id="325" r:id="rId12"/>
    <p:sldId id="290" r:id="rId13"/>
    <p:sldId id="291" r:id="rId14"/>
    <p:sldId id="292" r:id="rId15"/>
    <p:sldId id="332" r:id="rId16"/>
    <p:sldId id="320" r:id="rId17"/>
    <p:sldId id="331" r:id="rId18"/>
    <p:sldId id="324" r:id="rId19"/>
    <p:sldId id="293" r:id="rId20"/>
    <p:sldId id="294" r:id="rId21"/>
    <p:sldId id="296" r:id="rId22"/>
    <p:sldId id="297" r:id="rId23"/>
    <p:sldId id="298" r:id="rId24"/>
    <p:sldId id="299" r:id="rId25"/>
    <p:sldId id="319" r:id="rId26"/>
    <p:sldId id="318" r:id="rId27"/>
    <p:sldId id="336" r:id="rId28"/>
    <p:sldId id="323" r:id="rId29"/>
    <p:sldId id="300" r:id="rId30"/>
    <p:sldId id="329" r:id="rId31"/>
    <p:sldId id="330" r:id="rId32"/>
    <p:sldId id="302" r:id="rId33"/>
    <p:sldId id="301" r:id="rId34"/>
    <p:sldId id="333" r:id="rId35"/>
    <p:sldId id="334" r:id="rId36"/>
    <p:sldId id="317" r:id="rId37"/>
    <p:sldId id="28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99999"/>
    <a:srgbClr val="69AFDA"/>
    <a:srgbClr val="85C7E9"/>
    <a:srgbClr val="6AAED7"/>
    <a:srgbClr val="6AAFD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autoAdjust="0"/>
    <p:restoredTop sz="89618" autoAdjust="0"/>
  </p:normalViewPr>
  <p:slideViewPr>
    <p:cSldViewPr>
      <p:cViewPr>
        <p:scale>
          <a:sx n="82" d="100"/>
          <a:sy n="82" d="100"/>
        </p:scale>
        <p:origin x="-1648" y="-952"/>
      </p:cViewPr>
      <p:guideLst>
        <p:guide orient="horz" pos="2160"/>
        <p:guide pos="2880"/>
      </p:guideLst>
    </p:cSldViewPr>
  </p:slideViewPr>
  <p:outlineViewPr>
    <p:cViewPr>
      <p:scale>
        <a:sx n="33" d="100"/>
        <a:sy n="33" d="100"/>
      </p:scale>
      <p:origin x="264" y="5520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2624" y="-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282900-5FB2-4C4C-B72B-273E1B251194}" type="datetimeFigureOut">
              <a:rPr lang="en-US" smtClean="0"/>
              <a:pPr/>
              <a:t>7/25/13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037EC4-9E2D-46FA-A200-0699E19233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793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0619D-C7C4-4D73-87DC-0BFECA1997EB}" type="datetimeFigureOut">
              <a:rPr lang="en-US" smtClean="0"/>
              <a:pPr/>
              <a:t>7/25/13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68461-AF3C-40FF-8F38-DEB62493AD0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0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pic>
        <p:nvPicPr>
          <p:cNvPr id="10" name="Picture 2" descr="C:\Users\Karen\Documents\PPT Templates\ACS PPT Content Border v3 with blue rectangle on top of square pattern.jpg"/>
          <p:cNvPicPr>
            <a:picLocks noChangeAspect="1" noChangeArrowheads="1"/>
          </p:cNvPicPr>
          <p:nvPr userDrawn="1"/>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84804"/>
          <a:stretch/>
        </p:blipFill>
        <p:spPr bwMode="auto">
          <a:xfrm rot="16200000">
            <a:off x="-3035300" y="3035300"/>
            <a:ext cx="6858000" cy="787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
        <p:nvSpPr>
          <p:cNvPr id="4" name="Footer Placeholder 3"/>
          <p:cNvSpPr>
            <a:spLocks noGrp="1"/>
          </p:cNvSpPr>
          <p:nvPr>
            <p:ph type="ftr" sz="quarter" idx="10"/>
          </p:nvPr>
        </p:nvSpPr>
        <p:spPr/>
        <p:txBody>
          <a:bodyPr/>
          <a:lstStyle/>
          <a:p>
            <a:pPr algn="l"/>
            <a:r>
              <a:rPr lang="en-US" smtClean="0"/>
              <a:t>Insert Presentation Title Here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34855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9AFDA"/>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lgn="l"/>
            <a:r>
              <a:rPr lang="en-US" smtClean="0"/>
              <a:t>Insert Presentation Title Here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7142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p>
            <a:pPr algn="l"/>
            <a:r>
              <a:rPr lang="en-US" smtClean="0"/>
              <a:t>Insert Presentation Title Here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81696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0_Title and Content">
    <p:spTree>
      <p:nvGrpSpPr>
        <p:cNvPr id="1" name=""/>
        <p:cNvGrpSpPr/>
        <p:nvPr/>
      </p:nvGrpSpPr>
      <p:grpSpPr>
        <a:xfrm>
          <a:off x="0" y="0"/>
          <a:ext cx="0" cy="0"/>
          <a:chOff x="0" y="0"/>
          <a:chExt cx="0" cy="0"/>
        </a:xfrm>
      </p:grpSpPr>
      <p:sp>
        <p:nvSpPr>
          <p:cNvPr id="14" name="Rectangle 13"/>
          <p:cNvSpPr/>
          <p:nvPr userDrawn="1"/>
        </p:nvSpPr>
        <p:spPr>
          <a:xfrm>
            <a:off x="-8906" y="0"/>
            <a:ext cx="9152906" cy="6172200"/>
          </a:xfrm>
          <a:prstGeom prst="rect">
            <a:avLst/>
          </a:prstGeom>
          <a:solidFill>
            <a:srgbClr val="69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rgbClr val="F34F57"/>
              </a:solidFill>
            </a:endParaRPr>
          </a:p>
        </p:txBody>
      </p:sp>
      <p:sp>
        <p:nvSpPr>
          <p:cNvPr id="15" name="Picture Placeholder 17"/>
          <p:cNvSpPr>
            <a:spLocks noGrp="1" noChangeAspect="1"/>
          </p:cNvSpPr>
          <p:nvPr>
            <p:ph type="pic" sz="quarter" idx="23"/>
          </p:nvPr>
        </p:nvSpPr>
        <p:spPr>
          <a:xfrm>
            <a:off x="3672195" y="1498600"/>
            <a:ext cx="2159998" cy="2160000"/>
          </a:xfrm>
          <a:prstGeom prst="ellipse">
            <a:avLst/>
          </a:prstGeom>
          <a:ln w="76200">
            <a:noFill/>
          </a:ln>
        </p:spPr>
        <p:txBody>
          <a:bodyPr>
            <a:normAutofit/>
          </a:bodyPr>
          <a:lstStyle>
            <a:lvl1pPr marL="0" indent="0" algn="ctr">
              <a:buFontTx/>
              <a:buNone/>
              <a:defRPr sz="1600">
                <a:solidFill>
                  <a:schemeClr val="bg1"/>
                </a:solidFill>
              </a:defRPr>
            </a:lvl1pPr>
          </a:lstStyle>
          <a:p>
            <a:r>
              <a:rPr lang="en-US" smtClean="0"/>
              <a:t>Drag picture to placeholder or click icon to add</a:t>
            </a:r>
            <a:endParaRPr lang="en-JM"/>
          </a:p>
        </p:txBody>
      </p:sp>
      <p:sp>
        <p:nvSpPr>
          <p:cNvPr id="16" name="Title Placeholder 1"/>
          <p:cNvSpPr>
            <a:spLocks noGrp="1"/>
          </p:cNvSpPr>
          <p:nvPr>
            <p:ph type="title"/>
          </p:nvPr>
        </p:nvSpPr>
        <p:spPr>
          <a:xfrm>
            <a:off x="609600" y="3698631"/>
            <a:ext cx="8229600" cy="1143000"/>
          </a:xfrm>
          <a:prstGeom prst="rect">
            <a:avLst/>
          </a:prstGeom>
        </p:spPr>
        <p:txBody>
          <a:bodyPr vert="horz" lIns="91440" tIns="45720" rIns="91440" bIns="45720" rtlCol="0" anchor="ctr">
            <a:normAutofit/>
          </a:bodyPr>
          <a:lstStyle>
            <a:lvl1pPr>
              <a:defRPr sz="3200">
                <a:solidFill>
                  <a:schemeClr val="bg1"/>
                </a:solidFill>
              </a:defRPr>
            </a:lvl1pPr>
          </a:lstStyle>
          <a:p>
            <a:r>
              <a:rPr lang="en-US" smtClean="0"/>
              <a:t>Click to edit Master title style</a:t>
            </a:r>
            <a:endParaRPr lang="en-JM" dirty="0"/>
          </a:p>
        </p:txBody>
      </p:sp>
      <p:sp>
        <p:nvSpPr>
          <p:cNvPr id="2" name="Footer Placeholder 1"/>
          <p:cNvSpPr>
            <a:spLocks noGrp="1"/>
          </p:cNvSpPr>
          <p:nvPr>
            <p:ph type="ftr" sz="quarter" idx="24"/>
          </p:nvPr>
        </p:nvSpPr>
        <p:spPr/>
        <p:txBody>
          <a:bodyPr/>
          <a:lstStyle/>
          <a:p>
            <a:pPr algn="l"/>
            <a:r>
              <a:rPr lang="en-US" smtClean="0"/>
              <a:t>Insert Presentation Title Here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58905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914400" indent="-457200">
              <a:buFont typeface="Arial" pitchFamily="34" charset="0"/>
              <a:buChar char="•"/>
              <a:defRPr/>
            </a:lvl2pPr>
            <a:lvl3pPr marL="1257300" indent="-342900">
              <a:buFont typeface="Courier New"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C:\Users\Karen\Documents\PPT Templates\ACS PPT Content Border v2.jpg"/>
          <p:cNvPicPr>
            <a:picLocks noChangeAspect="1" noChangeArrowheads="1"/>
          </p:cNvPicPr>
          <p:nvPr userDrawn="1"/>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95802"/>
          <a:stretch/>
        </p:blipFill>
        <p:spPr bwMode="auto">
          <a:xfrm>
            <a:off x="0" y="0"/>
            <a:ext cx="9144000" cy="287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Footer Placeholder 3"/>
          <p:cNvSpPr>
            <a:spLocks noGrp="1"/>
          </p:cNvSpPr>
          <p:nvPr>
            <p:ph type="ftr" sz="quarter" idx="10"/>
          </p:nvPr>
        </p:nvSpPr>
        <p:spPr/>
        <p:txBody>
          <a:bodyPr/>
          <a:lstStyle/>
          <a:p>
            <a:pPr algn="l"/>
            <a:r>
              <a:rPr lang="en-US" smtClean="0"/>
              <a:t>Insert Presentation Title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5995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pPr algn="l"/>
            <a:r>
              <a:rPr lang="en-US" smtClean="0"/>
              <a:t>Insert Presentation Title Here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97354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lgn="l"/>
            <a:r>
              <a:rPr lang="en-US" smtClean="0"/>
              <a:t>Insert Presentation Title Here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84039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9AFD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lgn="l"/>
            <a:r>
              <a:rPr lang="en-US" smtClean="0"/>
              <a:t>Insert Presentation Title Here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95155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9AFDA"/>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533400" y="1828800"/>
            <a:ext cx="8153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4"/>
          </p:nvPr>
        </p:nvSpPr>
        <p:spPr/>
        <p:txBody>
          <a:bodyPr/>
          <a:lstStyle/>
          <a:p>
            <a:pPr algn="l"/>
            <a:r>
              <a:rPr lang="en-US" smtClean="0"/>
              <a:t>Insert Presentation Title Here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4701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a:r>
              <a:rPr lang="en-US" smtClean="0"/>
              <a:t>Insert Presentation Title Here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8986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p>
            <a:pPr algn="l"/>
            <a:r>
              <a:rPr lang="en-US" smtClean="0"/>
              <a:t>Insert Presentation Title Here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39341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p>
            <a:pPr algn="l"/>
            <a:r>
              <a:rPr lang="en-US" smtClean="0"/>
              <a:t>Insert Presentation Title Here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19800" y="6417327"/>
            <a:ext cx="3048000" cy="3644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75949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457200" y="6416675"/>
            <a:ext cx="6477000" cy="365125"/>
          </a:xfrm>
          <a:prstGeom prst="rect">
            <a:avLst/>
          </a:prstGeom>
        </p:spPr>
        <p:txBody>
          <a:bodyPr vert="horz" lIns="91440" tIns="45720" rIns="91440" bIns="45720" rtlCol="0" anchor="ctr"/>
          <a:lstStyle>
            <a:lvl1pPr algn="ctr">
              <a:defRPr sz="1400">
                <a:solidFill>
                  <a:srgbClr val="999999"/>
                </a:solidFill>
                <a:latin typeface="Arial" pitchFamily="34" charset="0"/>
                <a:cs typeface="Arial" pitchFamily="34" charset="0"/>
              </a:defRPr>
            </a:lvl1pPr>
          </a:lstStyle>
          <a:p>
            <a:pPr algn="l"/>
            <a:r>
              <a:rPr lang="en-US" smtClean="0">
                <a:sym typeface="Wingdings" pitchFamily="2" charset="2"/>
              </a:rPr>
              <a:t>Insert Presentation Title Here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129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rgbClr val="69AFD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networking.org/" TargetMode="External"/><Relationship Id="rId4" Type="http://schemas.openxmlformats.org/officeDocument/2006/relationships/image" Target="../media/image13.png"/><Relationship Id="rId5" Type="http://schemas.openxmlformats.org/officeDocument/2006/relationships/hyperlink" Target="https://www.opennetworking.org/images/stories/downloads/misc/googlesdn.pdf"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networkstatic.net/2012/04/open-vswitch-gre-tunnel-configur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code.google.com/p/onenox/"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gif"/><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953000"/>
            <a:ext cx="6400800" cy="1524000"/>
          </a:xfrm>
        </p:spPr>
        <p:txBody>
          <a:bodyPr rtlCol="0">
            <a:normAutofit lnSpcReduction="10000"/>
          </a:bodyPr>
          <a:lstStyle/>
          <a:p>
            <a:pPr eaLnBrk="1" fontAlgn="auto" hangingPunct="1">
              <a:spcAft>
                <a:spcPts val="0"/>
              </a:spcAft>
              <a:buFont typeface="Arial"/>
              <a:buNone/>
              <a:defRPr/>
            </a:pPr>
            <a:r>
              <a:rPr lang="en-US" sz="2800" dirty="0" smtClean="0">
                <a:cs typeface="+mn-cs"/>
              </a:rPr>
              <a:t>Sebastien Goasguen, </a:t>
            </a:r>
          </a:p>
          <a:p>
            <a:pPr eaLnBrk="1" fontAlgn="auto" hangingPunct="1">
              <a:spcAft>
                <a:spcPts val="0"/>
              </a:spcAft>
              <a:buFont typeface="Arial"/>
              <a:buNone/>
              <a:defRPr/>
            </a:pPr>
            <a:r>
              <a:rPr lang="en-US" sz="2800" dirty="0" smtClean="0">
                <a:cs typeface="+mn-cs"/>
              </a:rPr>
              <a:t>July 24</a:t>
            </a:r>
            <a:r>
              <a:rPr lang="en-US" sz="2800" baseline="30000" dirty="0" smtClean="0">
                <a:cs typeface="+mn-cs"/>
              </a:rPr>
              <a:t>th</a:t>
            </a:r>
            <a:r>
              <a:rPr lang="en-US" sz="2800" dirty="0" smtClean="0">
                <a:cs typeface="+mn-cs"/>
              </a:rPr>
              <a:t> 2013</a:t>
            </a:r>
          </a:p>
          <a:p>
            <a:pPr eaLnBrk="1" fontAlgn="auto" hangingPunct="1">
              <a:spcAft>
                <a:spcPts val="0"/>
              </a:spcAft>
              <a:buFont typeface="Arial"/>
              <a:buNone/>
              <a:defRPr/>
            </a:pPr>
            <a:r>
              <a:rPr lang="en-US" sz="2800" dirty="0" smtClean="0">
                <a:cs typeface="+mn-cs"/>
              </a:rPr>
              <a:t>#OSCON @</a:t>
            </a:r>
            <a:r>
              <a:rPr lang="en-US" sz="2800" dirty="0" err="1" smtClean="0">
                <a:cs typeface="+mn-cs"/>
              </a:rPr>
              <a:t>sebgoa</a:t>
            </a:r>
            <a:endParaRPr lang="en-US" sz="2800" dirty="0" smtClean="0">
              <a:cs typeface="+mn-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09" t="4936" r="7057" b="6926"/>
          <a:stretch/>
        </p:blipFill>
        <p:spPr>
          <a:xfrm>
            <a:off x="4360333" y="0"/>
            <a:ext cx="4783667" cy="4969935"/>
          </a:xfrm>
          <a:prstGeom prst="rect">
            <a:avLst/>
          </a:prstGeom>
        </p:spPr>
      </p:pic>
      <p:sp>
        <p:nvSpPr>
          <p:cNvPr id="14337" name="Title 1"/>
          <p:cNvSpPr>
            <a:spLocks noGrp="1"/>
          </p:cNvSpPr>
          <p:nvPr>
            <p:ph type="ctrTitle"/>
          </p:nvPr>
        </p:nvSpPr>
        <p:spPr>
          <a:xfrm>
            <a:off x="838200" y="3124200"/>
            <a:ext cx="4953000" cy="1470025"/>
          </a:xfrm>
        </p:spPr>
        <p:txBody>
          <a:bodyPr>
            <a:normAutofit fontScale="90000"/>
          </a:bodyPr>
          <a:lstStyle/>
          <a:p>
            <a:pPr eaLnBrk="1" hangingPunct="1"/>
            <a:r>
              <a:rPr lang="en-US" dirty="0" smtClean="0">
                <a:latin typeface="Calibri" charset="0"/>
              </a:rPr>
              <a:t>SDN: Adding Network Agility to the Cloud</a:t>
            </a:r>
            <a:endParaRPr lang="en-US" dirty="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433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Because</a:t>
            </a:r>
            <a:endParaRPr lang="en-US" dirty="0"/>
          </a:p>
        </p:txBody>
      </p:sp>
      <p:sp>
        <p:nvSpPr>
          <p:cNvPr id="4" name="Footer Placeholder 3"/>
          <p:cNvSpPr>
            <a:spLocks noGrp="1"/>
          </p:cNvSpPr>
          <p:nvPr>
            <p:ph type="ftr" sz="quarter" idx="10"/>
          </p:nvPr>
        </p:nvSpPr>
        <p:spPr/>
        <p:txBody>
          <a:bodyPr/>
          <a:lstStyle/>
          <a:p>
            <a:pPr algn="l"/>
            <a:r>
              <a:rPr lang="en-US" dirty="0" smtClean="0"/>
              <a:t>Fair use of images</a:t>
            </a:r>
            <a:endParaRPr lang="en-US" dirty="0"/>
          </a:p>
        </p:txBody>
      </p:sp>
      <p:pic>
        <p:nvPicPr>
          <p:cNvPr id="6" name="Content Placeholder 5"/>
          <p:cNvPicPr>
            <a:picLocks noGrp="1" noChangeAspect="1"/>
          </p:cNvPicPr>
          <p:nvPr>
            <p:ph idx="1"/>
          </p:nvPr>
        </p:nvPicPr>
        <p:blipFill>
          <a:blip r:embed="rId2"/>
          <a:srcRect l="-21520" r="-21520"/>
          <a:stretch>
            <a:fillRect/>
          </a:stretch>
        </p:blipFill>
        <p:spPr>
          <a:xfrm>
            <a:off x="-615580" y="1143000"/>
            <a:ext cx="9753707" cy="53641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374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Architecture</a:t>
            </a:r>
            <a:endParaRPr lang="en-US" dirty="0"/>
          </a:p>
        </p:txBody>
      </p:sp>
      <p:pic>
        <p:nvPicPr>
          <p:cNvPr id="7" name="Content Placeholder 6"/>
          <p:cNvPicPr>
            <a:picLocks noGrp="1" noChangeAspect="1"/>
          </p:cNvPicPr>
          <p:nvPr>
            <p:ph idx="1"/>
          </p:nvPr>
        </p:nvPicPr>
        <p:blipFill>
          <a:blip r:embed="rId2"/>
          <a:srcRect l="-9516" r="-9516"/>
          <a:stretch>
            <a:fillRect/>
          </a:stretch>
        </p:blipFill>
        <p:spPr/>
      </p:pic>
      <p:sp>
        <p:nvSpPr>
          <p:cNvPr id="4" name="Footer Placeholder 3"/>
          <p:cNvSpPr>
            <a:spLocks noGrp="1"/>
          </p:cNvSpPr>
          <p:nvPr>
            <p:ph type="ftr" sz="quarter" idx="10"/>
          </p:nvPr>
        </p:nvSpPr>
        <p:spPr/>
        <p:txBody>
          <a:bodyPr/>
          <a:lstStyle/>
          <a:p>
            <a:pPr algn="l"/>
            <a:r>
              <a:rPr lang="en-US" dirty="0" smtClean="0"/>
              <a:t>https</a:t>
            </a:r>
            <a:r>
              <a:rPr lang="en-US" dirty="0"/>
              <a:t>://</a:t>
            </a:r>
            <a:r>
              <a:rPr lang="en-US" dirty="0" err="1"/>
              <a:t>www.opennetworking.org</a:t>
            </a:r>
            <a:r>
              <a:rPr lang="en-US" dirty="0"/>
              <a:t>/</a:t>
            </a:r>
            <a:r>
              <a:rPr lang="en-US" dirty="0" err="1"/>
              <a:t>sdn</a:t>
            </a:r>
            <a:r>
              <a:rPr lang="en-US" dirty="0"/>
              <a:t>-resources/</a:t>
            </a:r>
            <a:r>
              <a:rPr lang="en-US" dirty="0" err="1"/>
              <a:t>sdn</a:t>
            </a:r>
            <a:r>
              <a:rPr lang="en-US" dirty="0"/>
              <a:t>-</a:t>
            </a:r>
            <a:r>
              <a:rPr lang="en-US" dirty="0" smtClean="0"/>
              <a:t>definition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950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Calibri" charset="0"/>
              </a:rPr>
              <a:t>Software Defined Networking</a:t>
            </a:r>
          </a:p>
        </p:txBody>
      </p:sp>
      <p:sp>
        <p:nvSpPr>
          <p:cNvPr id="43010" name="Content Placeholder 2"/>
          <p:cNvSpPr>
            <a:spLocks noGrp="1"/>
          </p:cNvSpPr>
          <p:nvPr>
            <p:ph idx="1"/>
          </p:nvPr>
        </p:nvSpPr>
        <p:spPr/>
        <p:txBody>
          <a:bodyPr>
            <a:normAutofit fontScale="92500" lnSpcReduction="20000"/>
          </a:bodyPr>
          <a:lstStyle/>
          <a:p>
            <a:pPr marL="457200" indent="-457200" eaLnBrk="1" hangingPunct="1">
              <a:buFont typeface="Arial"/>
              <a:buChar char="•"/>
            </a:pPr>
            <a:r>
              <a:rPr lang="en-US" dirty="0">
                <a:latin typeface="Calibri" charset="0"/>
              </a:rPr>
              <a:t>Enable innovation, experimentation, optimization and customization of networks</a:t>
            </a:r>
          </a:p>
          <a:p>
            <a:pPr marL="457200" indent="-457200" eaLnBrk="1" hangingPunct="1">
              <a:buFont typeface="Arial"/>
              <a:buChar char="•"/>
            </a:pPr>
            <a:r>
              <a:rPr lang="en-US" dirty="0">
                <a:latin typeface="Calibri" charset="0"/>
              </a:rPr>
              <a:t>Move control of the network to software. </a:t>
            </a:r>
            <a:r>
              <a:rPr lang="en-US" dirty="0" err="1">
                <a:latin typeface="Calibri" charset="0"/>
              </a:rPr>
              <a:t>i.e</a:t>
            </a:r>
            <a:r>
              <a:rPr lang="en-US" dirty="0">
                <a:latin typeface="Calibri" charset="0"/>
              </a:rPr>
              <a:t> </a:t>
            </a:r>
            <a:r>
              <a:rPr lang="en-US" b="1" dirty="0">
                <a:latin typeface="Calibri" charset="0"/>
              </a:rPr>
              <a:t>Programmable network</a:t>
            </a:r>
          </a:p>
          <a:p>
            <a:pPr marL="457200" indent="-457200" eaLnBrk="1" hangingPunct="1">
              <a:buFont typeface="Arial"/>
              <a:buChar char="•"/>
            </a:pPr>
            <a:r>
              <a:rPr lang="en-US" b="1" dirty="0">
                <a:latin typeface="Calibri" charset="0"/>
              </a:rPr>
              <a:t>Virtualize the </a:t>
            </a:r>
            <a:r>
              <a:rPr lang="en-US" b="1" dirty="0" smtClean="0">
                <a:latin typeface="Calibri" charset="0"/>
              </a:rPr>
              <a:t>network</a:t>
            </a:r>
          </a:p>
          <a:p>
            <a:pPr marL="1371600" lvl="1">
              <a:buFont typeface="Arial"/>
              <a:buChar char="•"/>
            </a:pPr>
            <a:r>
              <a:rPr lang="en-US" dirty="0" smtClean="0">
                <a:latin typeface="Calibri" charset="0"/>
              </a:rPr>
              <a:t>Beyond traditional network virtualization </a:t>
            </a:r>
            <a:r>
              <a:rPr lang="en-US" dirty="0" err="1" smtClean="0">
                <a:latin typeface="Calibri" charset="0"/>
              </a:rPr>
              <a:t>ala</a:t>
            </a:r>
            <a:r>
              <a:rPr lang="en-US" dirty="0" smtClean="0">
                <a:latin typeface="Calibri" charset="0"/>
              </a:rPr>
              <a:t> VPN and VLAN</a:t>
            </a:r>
          </a:p>
          <a:p>
            <a:pPr marL="1371600" lvl="1">
              <a:buFont typeface="Arial"/>
              <a:buChar char="•"/>
            </a:pPr>
            <a:r>
              <a:rPr lang="en-US" dirty="0" smtClean="0">
                <a:latin typeface="Calibri" charset="0"/>
              </a:rPr>
              <a:t>Enables overlays with control at the edges</a:t>
            </a:r>
          </a:p>
          <a:p>
            <a:pPr marL="1371600" lvl="1">
              <a:buFont typeface="Arial"/>
              <a:buChar char="•"/>
            </a:pPr>
            <a:endParaRPr lang="en-US" b="1" dirty="0">
              <a:latin typeface="Calibri" charset="0"/>
            </a:endParaRPr>
          </a:p>
          <a:p>
            <a:pPr marL="457200" indent="-457200" eaLnBrk="1" hangingPunct="1">
              <a:buFont typeface="Arial"/>
              <a:buChar char="•"/>
            </a:pPr>
            <a:r>
              <a:rPr lang="en-US" dirty="0" smtClean="0">
                <a:latin typeface="Calibri" charset="0"/>
              </a:rPr>
              <a:t>Existing Vendor</a:t>
            </a:r>
            <a:r>
              <a:rPr lang="en-US" dirty="0">
                <a:latin typeface="Calibri" charset="0"/>
              </a:rPr>
              <a:t>-agnostic, standard protocol for control: </a:t>
            </a:r>
            <a:r>
              <a:rPr lang="en-US" dirty="0" err="1">
                <a:latin typeface="Calibri" charset="0"/>
              </a:rPr>
              <a:t>OpenFlow</a:t>
            </a:r>
            <a:endParaRPr lang="en-US" dirty="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341801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3276600" y="304800"/>
            <a:ext cx="5562600" cy="1143000"/>
          </a:xfrm>
        </p:spPr>
        <p:txBody>
          <a:bodyPr/>
          <a:lstStyle/>
          <a:p>
            <a:pPr eaLnBrk="1" hangingPunct="1"/>
            <a:r>
              <a:rPr lang="en-US" dirty="0" err="1">
                <a:latin typeface="Calibri" charset="0"/>
              </a:rPr>
              <a:t>OpenFlow</a:t>
            </a:r>
            <a:endParaRPr lang="en-US" dirty="0">
              <a:latin typeface="Calibri" charset="0"/>
            </a:endParaRPr>
          </a:p>
        </p:txBody>
      </p:sp>
      <p:pic>
        <p:nvPicPr>
          <p:cNvPr id="44034" name="Content Placeholder 5" descr="openflow.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3882" b="-53882"/>
          <a:stretch>
            <a:fillRect/>
          </a:stretch>
        </p:blipFill>
        <p:spPr>
          <a:xfrm>
            <a:off x="304800" y="-37432"/>
            <a:ext cx="3276600" cy="1802004"/>
          </a:xfrm>
        </p:spPr>
      </p:pic>
      <p:sp>
        <p:nvSpPr>
          <p:cNvPr id="44035" name="Content Placeholder 4"/>
          <p:cNvSpPr>
            <a:spLocks noGrp="1"/>
          </p:cNvSpPr>
          <p:nvPr>
            <p:ph sz="half" idx="4294967295"/>
          </p:nvPr>
        </p:nvSpPr>
        <p:spPr>
          <a:xfrm>
            <a:off x="5105400" y="1600200"/>
            <a:ext cx="4038600" cy="4525963"/>
          </a:xfrm>
        </p:spPr>
        <p:txBody>
          <a:bodyPr>
            <a:normAutofit fontScale="92500" lnSpcReduction="10000"/>
          </a:bodyPr>
          <a:lstStyle/>
          <a:p>
            <a:pPr eaLnBrk="1" hangingPunct="1"/>
            <a:r>
              <a:rPr lang="en-US" dirty="0">
                <a:latin typeface="Calibri" charset="0"/>
              </a:rPr>
              <a:t>Leading SDN protocol</a:t>
            </a:r>
          </a:p>
          <a:p>
            <a:pPr eaLnBrk="1" hangingPunct="1"/>
            <a:r>
              <a:rPr lang="en-US" dirty="0">
                <a:latin typeface="Calibri" charset="0"/>
              </a:rPr>
              <a:t>Decouples control and data plane by giving a controller the ability to install flow rules on switches.</a:t>
            </a:r>
          </a:p>
          <a:p>
            <a:pPr eaLnBrk="1" hangingPunct="1"/>
            <a:r>
              <a:rPr lang="en-US" dirty="0">
                <a:latin typeface="Calibri" charset="0"/>
              </a:rPr>
              <a:t>Hardware or software switches can use </a:t>
            </a:r>
            <a:r>
              <a:rPr lang="en-US" dirty="0" err="1">
                <a:latin typeface="Calibri" charset="0"/>
              </a:rPr>
              <a:t>OpenFlow</a:t>
            </a:r>
            <a:endParaRPr lang="en-US" dirty="0">
              <a:latin typeface="Calibri" charset="0"/>
            </a:endParaRPr>
          </a:p>
          <a:p>
            <a:pPr eaLnBrk="1" hangingPunct="1"/>
            <a:r>
              <a:rPr lang="en-US" dirty="0">
                <a:latin typeface="Calibri" charset="0"/>
              </a:rPr>
              <a:t>Spec driven by </a:t>
            </a:r>
            <a:r>
              <a:rPr lang="en-US" dirty="0">
                <a:latin typeface="Calibri" charset="0"/>
                <a:hlinkClick r:id="rId3"/>
              </a:rPr>
              <a:t>ONF</a:t>
            </a:r>
            <a:endParaRPr lang="en-US" dirty="0">
              <a:latin typeface="Calibri" charset="0"/>
            </a:endParaRPr>
          </a:p>
        </p:txBody>
      </p:sp>
      <p:pic>
        <p:nvPicPr>
          <p:cNvPr id="44036" name="Picture 7" descr="onf.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1828800"/>
            <a:ext cx="3276600" cy="176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4037" name="Content Placeholder 4"/>
          <p:cNvSpPr txBox="1">
            <a:spLocks/>
          </p:cNvSpPr>
          <p:nvPr/>
        </p:nvSpPr>
        <p:spPr bwMode="auto">
          <a:xfrm>
            <a:off x="304800" y="4191000"/>
            <a:ext cx="4038600" cy="1958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r>
              <a:rPr lang="en-US" sz="2800" dirty="0"/>
              <a:t>Google achieved 95% utilization of WAN backbone by </a:t>
            </a:r>
            <a:r>
              <a:rPr lang="en-US" sz="2800" dirty="0">
                <a:hlinkClick r:id="rId5"/>
              </a:rPr>
              <a:t>using SDN </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234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err="1" smtClean="0">
                <a:latin typeface="Calibri" charset="0"/>
              </a:rPr>
              <a:t>OpenFlow</a:t>
            </a:r>
            <a:r>
              <a:rPr lang="en-US" dirty="0" smtClean="0">
                <a:latin typeface="Calibri" charset="0"/>
              </a:rPr>
              <a:t> Protocol</a:t>
            </a:r>
            <a:endParaRPr lang="en-US" dirty="0">
              <a:latin typeface="Calibri" charset="0"/>
            </a:endParaRPr>
          </a:p>
        </p:txBody>
      </p:sp>
      <p:sp>
        <p:nvSpPr>
          <p:cNvPr id="3" name="Content Placeholder 2"/>
          <p:cNvSpPr>
            <a:spLocks noGrp="1"/>
          </p:cNvSpPr>
          <p:nvPr>
            <p:ph idx="1"/>
          </p:nvPr>
        </p:nvSpPr>
        <p:spPr>
          <a:xfrm>
            <a:off x="457200" y="1371600"/>
            <a:ext cx="8040688" cy="569913"/>
          </a:xfrm>
        </p:spPr>
        <p:txBody>
          <a:bodyPr>
            <a:normAutofit fontScale="85000" lnSpcReduction="10000"/>
          </a:bodyPr>
          <a:lstStyle/>
          <a:p>
            <a:pPr eaLnBrk="1" hangingPunct="1">
              <a:defRPr/>
            </a:pPr>
            <a:r>
              <a:rPr lang="en-US" dirty="0" smtClean="0"/>
              <a:t>OpenFlow rules can </a:t>
            </a:r>
            <a:r>
              <a:rPr lang="en-US" i="1" dirty="0" smtClean="0"/>
              <a:t>drop</a:t>
            </a:r>
            <a:r>
              <a:rPr lang="en-US" dirty="0" smtClean="0"/>
              <a:t>, </a:t>
            </a:r>
            <a:r>
              <a:rPr lang="en-US" i="1" dirty="0" smtClean="0"/>
              <a:t>rewrite</a:t>
            </a:r>
            <a:r>
              <a:rPr lang="en-US" dirty="0" smtClean="0"/>
              <a:t>, </a:t>
            </a:r>
            <a:r>
              <a:rPr lang="en-US" i="1" dirty="0" smtClean="0"/>
              <a:t>forward</a:t>
            </a:r>
            <a:r>
              <a:rPr lang="en-US" dirty="0" smtClean="0"/>
              <a:t> packets</a:t>
            </a:r>
          </a:p>
          <a:p>
            <a:pPr eaLnBrk="1" hangingPunct="1">
              <a:defRPr/>
            </a:pPr>
            <a:endParaRPr lang="en-US" dirty="0" smtClean="0"/>
          </a:p>
          <a:p>
            <a:pPr eaLnBrk="1" hangingPunct="1">
              <a:defRPr/>
            </a:pPr>
            <a:endParaRPr lang="en-US" dirty="0" smtClean="0"/>
          </a:p>
        </p:txBody>
      </p:sp>
      <p:sp>
        <p:nvSpPr>
          <p:cNvPr id="4" name="Date Placeholder 3"/>
          <p:cNvSpPr>
            <a:spLocks noGrp="1"/>
          </p:cNvSpPr>
          <p:nvPr>
            <p:ph type="dt" sz="quarter" idx="10"/>
          </p:nvPr>
        </p:nvSpPr>
        <p:spPr/>
        <p:txBody>
          <a:bodyPr/>
          <a:lstStyle/>
          <a:p>
            <a:pPr>
              <a:defRPr/>
            </a:pPr>
            <a:r>
              <a:rPr lang="en-US" dirty="0" smtClean="0"/>
              <a:t>http</a:t>
            </a:r>
            <a:r>
              <a:rPr lang="en-US" dirty="0"/>
              <a:t>://</a:t>
            </a:r>
            <a:r>
              <a:rPr lang="en-US" dirty="0" err="1"/>
              <a:t>www.openflow.org</a:t>
            </a:r>
            <a:r>
              <a:rPr lang="en-US" dirty="0"/>
              <a:t>/</a:t>
            </a:r>
            <a:r>
              <a:rPr lang="en-US" dirty="0" err="1"/>
              <a:t>wp</a:t>
            </a:r>
            <a:r>
              <a:rPr lang="en-US" dirty="0"/>
              <a:t>/documents/ </a:t>
            </a:r>
          </a:p>
        </p:txBody>
      </p:sp>
      <p:sp>
        <p:nvSpPr>
          <p:cNvPr id="6" name="Rectangle 5"/>
          <p:cNvSpPr>
            <a:spLocks noChangeArrowheads="1"/>
          </p:cNvSpPr>
          <p:nvPr/>
        </p:nvSpPr>
        <p:spPr bwMode="auto">
          <a:xfrm>
            <a:off x="950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dirty="0"/>
              <a:t>Switch</a:t>
            </a:r>
          </a:p>
          <a:p>
            <a:pPr algn="ctr">
              <a:defRPr/>
            </a:pPr>
            <a:r>
              <a:rPr lang="en-US" dirty="0"/>
              <a:t>Port</a:t>
            </a:r>
          </a:p>
        </p:txBody>
      </p:sp>
      <p:sp>
        <p:nvSpPr>
          <p:cNvPr id="7" name="Rectangle 6"/>
          <p:cNvSpPr>
            <a:spLocks noChangeArrowheads="1"/>
          </p:cNvSpPr>
          <p:nvPr/>
        </p:nvSpPr>
        <p:spPr bwMode="auto">
          <a:xfrm>
            <a:off x="1712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MAC</a:t>
            </a:r>
          </a:p>
          <a:p>
            <a:pPr algn="ctr">
              <a:defRPr/>
            </a:pPr>
            <a:r>
              <a:rPr lang="en-US"/>
              <a:t>src</a:t>
            </a:r>
          </a:p>
        </p:txBody>
      </p:sp>
      <p:sp>
        <p:nvSpPr>
          <p:cNvPr id="8" name="Rectangle 7"/>
          <p:cNvSpPr>
            <a:spLocks noChangeArrowheads="1"/>
          </p:cNvSpPr>
          <p:nvPr/>
        </p:nvSpPr>
        <p:spPr bwMode="auto">
          <a:xfrm>
            <a:off x="2474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MAC</a:t>
            </a:r>
          </a:p>
          <a:p>
            <a:pPr algn="ctr">
              <a:defRPr/>
            </a:pPr>
            <a:r>
              <a:rPr lang="en-US"/>
              <a:t>dst</a:t>
            </a:r>
          </a:p>
        </p:txBody>
      </p:sp>
      <p:sp>
        <p:nvSpPr>
          <p:cNvPr id="9" name="Rectangle 8"/>
          <p:cNvSpPr>
            <a:spLocks noChangeArrowheads="1"/>
          </p:cNvSpPr>
          <p:nvPr/>
        </p:nvSpPr>
        <p:spPr bwMode="auto">
          <a:xfrm>
            <a:off x="3236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Eth</a:t>
            </a:r>
          </a:p>
          <a:p>
            <a:pPr algn="ctr">
              <a:defRPr/>
            </a:pPr>
            <a:r>
              <a:rPr lang="en-US"/>
              <a:t>type</a:t>
            </a:r>
          </a:p>
        </p:txBody>
      </p:sp>
      <p:sp>
        <p:nvSpPr>
          <p:cNvPr id="10" name="Rectangle 9"/>
          <p:cNvSpPr>
            <a:spLocks noChangeArrowheads="1"/>
          </p:cNvSpPr>
          <p:nvPr/>
        </p:nvSpPr>
        <p:spPr bwMode="auto">
          <a:xfrm>
            <a:off x="3998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VLAN</a:t>
            </a:r>
          </a:p>
          <a:p>
            <a:pPr algn="ctr">
              <a:defRPr/>
            </a:pPr>
            <a:r>
              <a:rPr lang="en-US"/>
              <a:t>ID</a:t>
            </a:r>
          </a:p>
        </p:txBody>
      </p:sp>
      <p:sp>
        <p:nvSpPr>
          <p:cNvPr id="11" name="Rectangle 10"/>
          <p:cNvSpPr>
            <a:spLocks noChangeArrowheads="1"/>
          </p:cNvSpPr>
          <p:nvPr/>
        </p:nvSpPr>
        <p:spPr bwMode="auto">
          <a:xfrm>
            <a:off x="4760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IP</a:t>
            </a:r>
          </a:p>
          <a:p>
            <a:pPr algn="ctr">
              <a:defRPr/>
            </a:pPr>
            <a:r>
              <a:rPr lang="en-US"/>
              <a:t>Src</a:t>
            </a:r>
          </a:p>
        </p:txBody>
      </p:sp>
      <p:sp>
        <p:nvSpPr>
          <p:cNvPr id="12" name="Rectangle 11"/>
          <p:cNvSpPr>
            <a:spLocks noChangeArrowheads="1"/>
          </p:cNvSpPr>
          <p:nvPr/>
        </p:nvSpPr>
        <p:spPr bwMode="auto">
          <a:xfrm>
            <a:off x="5522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IP</a:t>
            </a:r>
          </a:p>
          <a:p>
            <a:pPr algn="ctr">
              <a:defRPr/>
            </a:pPr>
            <a:r>
              <a:rPr lang="en-US"/>
              <a:t>Dst</a:t>
            </a:r>
          </a:p>
        </p:txBody>
      </p:sp>
      <p:sp>
        <p:nvSpPr>
          <p:cNvPr id="13" name="Rectangle 12"/>
          <p:cNvSpPr>
            <a:spLocks noChangeArrowheads="1"/>
          </p:cNvSpPr>
          <p:nvPr/>
        </p:nvSpPr>
        <p:spPr bwMode="auto">
          <a:xfrm>
            <a:off x="6284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IP</a:t>
            </a:r>
          </a:p>
          <a:p>
            <a:pPr algn="ctr">
              <a:defRPr/>
            </a:pPr>
            <a:r>
              <a:rPr lang="en-US"/>
              <a:t>Prot</a:t>
            </a:r>
          </a:p>
        </p:txBody>
      </p:sp>
      <p:sp>
        <p:nvSpPr>
          <p:cNvPr id="14" name="Rectangle 13"/>
          <p:cNvSpPr>
            <a:spLocks noChangeArrowheads="1"/>
          </p:cNvSpPr>
          <p:nvPr/>
        </p:nvSpPr>
        <p:spPr bwMode="auto">
          <a:xfrm>
            <a:off x="7046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TCP</a:t>
            </a:r>
          </a:p>
          <a:p>
            <a:pPr algn="ctr">
              <a:defRPr/>
            </a:pPr>
            <a:r>
              <a:rPr lang="en-US"/>
              <a:t>sport</a:t>
            </a:r>
          </a:p>
        </p:txBody>
      </p:sp>
      <p:sp>
        <p:nvSpPr>
          <p:cNvPr id="15" name="Rectangle 14"/>
          <p:cNvSpPr>
            <a:spLocks noChangeArrowheads="1"/>
          </p:cNvSpPr>
          <p:nvPr/>
        </p:nvSpPr>
        <p:spPr bwMode="auto">
          <a:xfrm>
            <a:off x="7808913" y="5748338"/>
            <a:ext cx="762000" cy="533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a:t>TCP</a:t>
            </a:r>
          </a:p>
          <a:p>
            <a:pPr algn="ctr">
              <a:defRPr/>
            </a:pPr>
            <a:r>
              <a:rPr lang="en-US"/>
              <a:t>dport</a:t>
            </a:r>
          </a:p>
        </p:txBody>
      </p:sp>
      <p:sp>
        <p:nvSpPr>
          <p:cNvPr id="16" name="Rectangle 15"/>
          <p:cNvSpPr>
            <a:spLocks noChangeArrowheads="1"/>
          </p:cNvSpPr>
          <p:nvPr/>
        </p:nvSpPr>
        <p:spPr bwMode="auto">
          <a:xfrm>
            <a:off x="950913" y="2076450"/>
            <a:ext cx="1447800" cy="6858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defRPr/>
            </a:pPr>
            <a:r>
              <a:rPr lang="en-US" sz="2800"/>
              <a:t>Rule</a:t>
            </a:r>
          </a:p>
        </p:txBody>
      </p:sp>
      <p:sp>
        <p:nvSpPr>
          <p:cNvPr id="45072" name="Rectangle 16"/>
          <p:cNvSpPr>
            <a:spLocks noChangeArrowheads="1"/>
          </p:cNvSpPr>
          <p:nvPr/>
        </p:nvSpPr>
        <p:spPr bwMode="auto">
          <a:xfrm>
            <a:off x="2398713" y="2076450"/>
            <a:ext cx="1447800" cy="685800"/>
          </a:xfrm>
          <a:prstGeom prst="rect">
            <a:avLst/>
          </a:prstGeom>
          <a:solidFill>
            <a:srgbClr val="69FF00"/>
          </a:solidFill>
          <a:ln w="9525">
            <a:solidFill>
              <a:schemeClr val="tx1"/>
            </a:solidFill>
            <a:miter lim="800000"/>
            <a:headEnd/>
            <a:tailEnd/>
          </a:ln>
        </p:spPr>
        <p:txBody>
          <a:bodyPr wrap="none" anchor="ctr"/>
          <a:lstStyle/>
          <a:p>
            <a:pPr algn="ctr"/>
            <a:r>
              <a:rPr lang="en-US" sz="2800"/>
              <a:t>Action</a:t>
            </a:r>
          </a:p>
        </p:txBody>
      </p:sp>
      <p:sp>
        <p:nvSpPr>
          <p:cNvPr id="45073" name="Rectangle 17"/>
          <p:cNvSpPr>
            <a:spLocks noChangeArrowheads="1"/>
          </p:cNvSpPr>
          <p:nvPr/>
        </p:nvSpPr>
        <p:spPr bwMode="auto">
          <a:xfrm>
            <a:off x="3846513" y="2076450"/>
            <a:ext cx="1447800" cy="685800"/>
          </a:xfrm>
          <a:prstGeom prst="rect">
            <a:avLst/>
          </a:prstGeom>
          <a:solidFill>
            <a:srgbClr val="FF00FF"/>
          </a:solidFill>
          <a:ln w="9525">
            <a:solidFill>
              <a:schemeClr val="tx1"/>
            </a:solidFill>
            <a:miter lim="800000"/>
            <a:headEnd/>
            <a:tailEnd/>
          </a:ln>
        </p:spPr>
        <p:txBody>
          <a:bodyPr wrap="none" anchor="ctr"/>
          <a:lstStyle/>
          <a:p>
            <a:pPr algn="ctr"/>
            <a:r>
              <a:rPr lang="en-US" sz="2800"/>
              <a:t>Stats</a:t>
            </a:r>
          </a:p>
        </p:txBody>
      </p:sp>
      <p:sp>
        <p:nvSpPr>
          <p:cNvPr id="45074" name="Text Box 18"/>
          <p:cNvSpPr txBox="1">
            <a:spLocks noChangeArrowheads="1"/>
          </p:cNvSpPr>
          <p:nvPr/>
        </p:nvSpPr>
        <p:spPr bwMode="auto">
          <a:xfrm>
            <a:off x="2932113" y="4117975"/>
            <a:ext cx="4730750" cy="1311275"/>
          </a:xfrm>
          <a:prstGeom prst="rect">
            <a:avLst/>
          </a:prstGeom>
          <a:solidFill>
            <a:srgbClr val="69FF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Tx/>
              <a:buAutoNum type="arabicPeriod"/>
            </a:pPr>
            <a:r>
              <a:rPr lang="en-US" sz="2000">
                <a:latin typeface="Arial" charset="0"/>
              </a:rPr>
              <a:t>Forward packet to port(s)</a:t>
            </a:r>
          </a:p>
          <a:p>
            <a:pPr eaLnBrk="1" hangingPunct="1">
              <a:buFontTx/>
              <a:buAutoNum type="arabicPeriod"/>
            </a:pPr>
            <a:r>
              <a:rPr lang="en-US" sz="2000">
                <a:latin typeface="Arial" charset="0"/>
              </a:rPr>
              <a:t>Encapsulate and forward to controller</a:t>
            </a:r>
          </a:p>
          <a:p>
            <a:pPr eaLnBrk="1" hangingPunct="1">
              <a:buFontTx/>
              <a:buAutoNum type="arabicPeriod"/>
            </a:pPr>
            <a:r>
              <a:rPr lang="en-US" sz="2000">
                <a:latin typeface="Arial" charset="0"/>
              </a:rPr>
              <a:t>Drop packet</a:t>
            </a:r>
          </a:p>
          <a:p>
            <a:pPr eaLnBrk="1" hangingPunct="1">
              <a:buFontTx/>
              <a:buAutoNum type="arabicPeriod"/>
            </a:pPr>
            <a:r>
              <a:rPr lang="en-US" sz="2000">
                <a:latin typeface="Arial" charset="0"/>
              </a:rPr>
              <a:t>Send to normal processing pipeline</a:t>
            </a:r>
          </a:p>
        </p:txBody>
      </p:sp>
      <p:sp>
        <p:nvSpPr>
          <p:cNvPr id="45075" name="Line 20"/>
          <p:cNvSpPr>
            <a:spLocks noChangeShapeType="1"/>
          </p:cNvSpPr>
          <p:nvPr/>
        </p:nvSpPr>
        <p:spPr bwMode="auto">
          <a:xfrm>
            <a:off x="950913" y="2838450"/>
            <a:ext cx="0" cy="2895600"/>
          </a:xfrm>
          <a:prstGeom prst="line">
            <a:avLst/>
          </a:prstGeom>
          <a:noFill/>
          <a:ln w="38100" cap="rnd">
            <a:solidFill>
              <a:schemeClr val="tx1"/>
            </a:solidFill>
            <a:prstDash val="sysDot"/>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45076" name="Line 21"/>
          <p:cNvSpPr>
            <a:spLocks noChangeShapeType="1"/>
          </p:cNvSpPr>
          <p:nvPr/>
        </p:nvSpPr>
        <p:spPr bwMode="auto">
          <a:xfrm>
            <a:off x="2932113" y="2762250"/>
            <a:ext cx="0" cy="1371600"/>
          </a:xfrm>
          <a:prstGeom prst="line">
            <a:avLst/>
          </a:prstGeom>
          <a:noFill/>
          <a:ln w="38100" cap="rnd">
            <a:solidFill>
              <a:schemeClr val="tx1"/>
            </a:solidFill>
            <a:prstDash val="sysDot"/>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45077" name="Rectangle 22"/>
          <p:cNvSpPr>
            <a:spLocks noChangeArrowheads="1"/>
          </p:cNvSpPr>
          <p:nvPr/>
        </p:nvSpPr>
        <p:spPr bwMode="auto">
          <a:xfrm>
            <a:off x="4379913" y="3219450"/>
            <a:ext cx="3048000" cy="381000"/>
          </a:xfrm>
          <a:prstGeom prst="rect">
            <a:avLst/>
          </a:prstGeom>
          <a:solidFill>
            <a:srgbClr val="FF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r>
              <a:rPr lang="en-US" sz="2000"/>
              <a:t>Packet + byte counters</a:t>
            </a:r>
          </a:p>
        </p:txBody>
      </p:sp>
      <p:sp>
        <p:nvSpPr>
          <p:cNvPr id="45078" name="Line 23"/>
          <p:cNvSpPr>
            <a:spLocks noChangeShapeType="1"/>
          </p:cNvSpPr>
          <p:nvPr/>
        </p:nvSpPr>
        <p:spPr bwMode="auto">
          <a:xfrm flipV="1">
            <a:off x="4379913" y="2762250"/>
            <a:ext cx="0" cy="381000"/>
          </a:xfrm>
          <a:prstGeom prst="line">
            <a:avLst/>
          </a:prstGeom>
          <a:noFill/>
          <a:ln w="38100" cap="rnd">
            <a:solidFill>
              <a:schemeClr val="tx1"/>
            </a:solidFill>
            <a:prstDash val="sysDot"/>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139974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scalability ?</a:t>
            </a:r>
            <a:endParaRPr lang="en-US" dirty="0"/>
          </a:p>
        </p:txBody>
      </p:sp>
      <p:sp>
        <p:nvSpPr>
          <p:cNvPr id="3" name="Content Placeholder 2"/>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r>
              <a:rPr lang="en-US" dirty="0" smtClean="0"/>
              <a:t>Central </a:t>
            </a:r>
            <a:r>
              <a:rPr lang="en-US" b="1" i="1" dirty="0" smtClean="0"/>
              <a:t>Logical</a:t>
            </a:r>
            <a:r>
              <a:rPr lang="en-US" dirty="0" smtClean="0"/>
              <a:t> </a:t>
            </a:r>
            <a:r>
              <a:rPr lang="en-US" dirty="0"/>
              <a:t>controller not a single point of failure</a:t>
            </a:r>
          </a:p>
          <a:p>
            <a:r>
              <a:rPr lang="en-US" dirty="0" smtClean="0"/>
              <a:t>ONOS to be Open Sourced in the ~fall</a:t>
            </a:r>
          </a:p>
          <a:p>
            <a:r>
              <a:rPr lang="en-US" dirty="0" smtClean="0"/>
              <a:t>Scale-out design, availability</a:t>
            </a:r>
          </a:p>
          <a:p>
            <a:r>
              <a:rPr lang="en-US" dirty="0" smtClean="0"/>
              <a:t>Cassandra + message bus</a:t>
            </a:r>
            <a:endParaRPr lang="en-US" dirty="0"/>
          </a:p>
        </p:txBody>
      </p:sp>
      <p:sp>
        <p:nvSpPr>
          <p:cNvPr id="4" name="Footer Placeholder 3"/>
          <p:cNvSpPr>
            <a:spLocks noGrp="1"/>
          </p:cNvSpPr>
          <p:nvPr>
            <p:ph type="ftr" sz="quarter" idx="10"/>
          </p:nvPr>
        </p:nvSpPr>
        <p:spPr/>
        <p:txBody>
          <a:bodyPr/>
          <a:lstStyle/>
          <a:p>
            <a:pPr algn="l"/>
            <a:r>
              <a:rPr lang="en-US" dirty="0"/>
              <a:t>http://</a:t>
            </a:r>
            <a:r>
              <a:rPr lang="en-US" dirty="0" err="1"/>
              <a:t>onlab.us</a:t>
            </a:r>
            <a:r>
              <a:rPr lang="en-US" dirty="0"/>
              <a:t>/</a:t>
            </a:r>
            <a:r>
              <a:rPr lang="en-US" dirty="0" err="1"/>
              <a:t>tools.html</a:t>
            </a:r>
            <a:endParaRPr lang="en-US" dirty="0"/>
          </a:p>
        </p:txBody>
      </p:sp>
      <p:pic>
        <p:nvPicPr>
          <p:cNvPr id="5" name="Picture 4"/>
          <p:cNvPicPr>
            <a:picLocks noChangeAspect="1"/>
          </p:cNvPicPr>
          <p:nvPr/>
        </p:nvPicPr>
        <p:blipFill>
          <a:blip r:embed="rId2"/>
          <a:stretch>
            <a:fillRect/>
          </a:stretch>
        </p:blipFill>
        <p:spPr>
          <a:xfrm>
            <a:off x="152400" y="2362200"/>
            <a:ext cx="4253255" cy="304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1191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Timeline</a:t>
            </a:r>
            <a:endParaRPr lang="en-US" dirty="0"/>
          </a:p>
        </p:txBody>
      </p:sp>
      <p:sp>
        <p:nvSpPr>
          <p:cNvPr id="5" name="Right Arrow 4"/>
          <p:cNvSpPr/>
          <p:nvPr/>
        </p:nvSpPr>
        <p:spPr>
          <a:xfrm>
            <a:off x="304800" y="3733800"/>
            <a:ext cx="8610600" cy="609600"/>
          </a:xfrm>
          <a:prstGeom prst="rightArrow">
            <a:avLst>
              <a:gd name="adj1" fmla="val 18069"/>
              <a:gd name="adj2" fmla="val 5225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p:cNvSpPr/>
          <p:nvPr/>
        </p:nvSpPr>
        <p:spPr>
          <a:xfrm>
            <a:off x="609600" y="38100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Oval 6"/>
          <p:cNvSpPr/>
          <p:nvPr/>
        </p:nvSpPr>
        <p:spPr>
          <a:xfrm>
            <a:off x="1981200" y="38100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3352800" y="38100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Oval 9"/>
          <p:cNvSpPr/>
          <p:nvPr/>
        </p:nvSpPr>
        <p:spPr>
          <a:xfrm>
            <a:off x="4648200" y="38100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Oval 10"/>
          <p:cNvSpPr/>
          <p:nvPr/>
        </p:nvSpPr>
        <p:spPr>
          <a:xfrm>
            <a:off x="6019800" y="38100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TextBox 11"/>
          <p:cNvSpPr txBox="1"/>
          <p:nvPr/>
        </p:nvSpPr>
        <p:spPr>
          <a:xfrm>
            <a:off x="18473" y="2438400"/>
            <a:ext cx="2819400" cy="461665"/>
          </a:xfrm>
          <a:prstGeom prst="rect">
            <a:avLst/>
          </a:prstGeom>
          <a:noFill/>
        </p:spPr>
        <p:txBody>
          <a:bodyPr wrap="square" rtlCol="0">
            <a:spAutoFit/>
          </a:bodyPr>
          <a:lstStyle/>
          <a:p>
            <a:r>
              <a:rPr lang="en-US" sz="2400" i="1" dirty="0" smtClean="0"/>
              <a:t>Feb 2011: OF v 1.1</a:t>
            </a:r>
            <a:endParaRPr lang="en-US" sz="2400" i="1" dirty="0"/>
          </a:p>
        </p:txBody>
      </p:sp>
      <p:sp>
        <p:nvSpPr>
          <p:cNvPr id="13" name="TextBox 12"/>
          <p:cNvSpPr txBox="1"/>
          <p:nvPr/>
        </p:nvSpPr>
        <p:spPr>
          <a:xfrm>
            <a:off x="838200" y="5638800"/>
            <a:ext cx="2667000" cy="457200"/>
          </a:xfrm>
          <a:prstGeom prst="rect">
            <a:avLst/>
          </a:prstGeom>
          <a:noFill/>
        </p:spPr>
        <p:txBody>
          <a:bodyPr wrap="square" rtlCol="0">
            <a:spAutoFit/>
          </a:bodyPr>
          <a:lstStyle/>
          <a:p>
            <a:r>
              <a:rPr lang="en-US" sz="2400" i="1" dirty="0" smtClean="0"/>
              <a:t>Dec 2011: OF v 1.2</a:t>
            </a:r>
            <a:endParaRPr lang="en-US" sz="2400" i="1" dirty="0"/>
          </a:p>
        </p:txBody>
      </p:sp>
      <p:sp>
        <p:nvSpPr>
          <p:cNvPr id="14" name="TextBox 13"/>
          <p:cNvSpPr txBox="1"/>
          <p:nvPr/>
        </p:nvSpPr>
        <p:spPr>
          <a:xfrm>
            <a:off x="1752600" y="1752600"/>
            <a:ext cx="3657600" cy="461665"/>
          </a:xfrm>
          <a:prstGeom prst="rect">
            <a:avLst/>
          </a:prstGeom>
          <a:noFill/>
        </p:spPr>
        <p:txBody>
          <a:bodyPr wrap="square" rtlCol="0">
            <a:spAutoFit/>
          </a:bodyPr>
          <a:lstStyle/>
          <a:p>
            <a:r>
              <a:rPr lang="en-US" sz="2400" i="1" dirty="0" smtClean="0"/>
              <a:t>Feb 2012: Floodlight project</a:t>
            </a:r>
            <a:endParaRPr lang="en-US" sz="2400" i="1" dirty="0"/>
          </a:p>
        </p:txBody>
      </p:sp>
      <p:sp>
        <p:nvSpPr>
          <p:cNvPr id="15" name="TextBox 14"/>
          <p:cNvSpPr txBox="1"/>
          <p:nvPr/>
        </p:nvSpPr>
        <p:spPr>
          <a:xfrm>
            <a:off x="2743200" y="5024735"/>
            <a:ext cx="4267200" cy="461665"/>
          </a:xfrm>
          <a:prstGeom prst="rect">
            <a:avLst/>
          </a:prstGeom>
          <a:noFill/>
        </p:spPr>
        <p:txBody>
          <a:bodyPr wrap="square" rtlCol="0">
            <a:spAutoFit/>
          </a:bodyPr>
          <a:lstStyle/>
          <a:p>
            <a:r>
              <a:rPr lang="en-US" sz="2400" i="1" dirty="0" smtClean="0"/>
              <a:t>April 2012: ONF talk by Google</a:t>
            </a:r>
            <a:endParaRPr lang="en-US" sz="2400" i="1" dirty="0"/>
          </a:p>
        </p:txBody>
      </p:sp>
      <p:sp>
        <p:nvSpPr>
          <p:cNvPr id="17" name="TextBox 16"/>
          <p:cNvSpPr txBox="1"/>
          <p:nvPr/>
        </p:nvSpPr>
        <p:spPr>
          <a:xfrm>
            <a:off x="3962400" y="2438400"/>
            <a:ext cx="4495800" cy="461665"/>
          </a:xfrm>
          <a:prstGeom prst="rect">
            <a:avLst/>
          </a:prstGeom>
          <a:noFill/>
        </p:spPr>
        <p:txBody>
          <a:bodyPr wrap="square" rtlCol="0">
            <a:spAutoFit/>
          </a:bodyPr>
          <a:lstStyle/>
          <a:p>
            <a:r>
              <a:rPr lang="en-US" sz="2400" i="1" dirty="0" smtClean="0"/>
              <a:t>July 2012: </a:t>
            </a:r>
            <a:r>
              <a:rPr lang="en-US" sz="2400" i="1" dirty="0" err="1" smtClean="0"/>
              <a:t>Vmware</a:t>
            </a:r>
            <a:r>
              <a:rPr lang="en-US" sz="2400" i="1" dirty="0" smtClean="0"/>
              <a:t> acquires </a:t>
            </a:r>
            <a:r>
              <a:rPr lang="en-US" sz="2400" i="1" dirty="0" err="1" smtClean="0"/>
              <a:t>Nicira</a:t>
            </a:r>
            <a:endParaRPr lang="en-US" sz="2400" i="1" dirty="0"/>
          </a:p>
        </p:txBody>
      </p:sp>
      <p:sp>
        <p:nvSpPr>
          <p:cNvPr id="18" name="Oval 17"/>
          <p:cNvSpPr/>
          <p:nvPr/>
        </p:nvSpPr>
        <p:spPr>
          <a:xfrm>
            <a:off x="7467600" y="38100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TextBox 18"/>
          <p:cNvSpPr txBox="1"/>
          <p:nvPr/>
        </p:nvSpPr>
        <p:spPr>
          <a:xfrm>
            <a:off x="5334000" y="5481935"/>
            <a:ext cx="3810000" cy="461665"/>
          </a:xfrm>
          <a:prstGeom prst="rect">
            <a:avLst/>
          </a:prstGeom>
          <a:noFill/>
        </p:spPr>
        <p:txBody>
          <a:bodyPr wrap="square" rtlCol="0">
            <a:spAutoFit/>
          </a:bodyPr>
          <a:lstStyle/>
          <a:p>
            <a:r>
              <a:rPr lang="en-US" sz="2400" i="1" dirty="0" smtClean="0"/>
              <a:t>April 2013: </a:t>
            </a:r>
            <a:r>
              <a:rPr lang="en-US" sz="2400" i="1" dirty="0" err="1" smtClean="0"/>
              <a:t>OpenDayLight</a:t>
            </a:r>
            <a:endParaRPr lang="en-US" sz="2400" i="1" dirty="0"/>
          </a:p>
        </p:txBody>
      </p:sp>
      <p:cxnSp>
        <p:nvCxnSpPr>
          <p:cNvPr id="21" name="Straight Connector 20"/>
          <p:cNvCxnSpPr/>
          <p:nvPr/>
        </p:nvCxnSpPr>
        <p:spPr>
          <a:xfrm>
            <a:off x="838200" y="2971800"/>
            <a:ext cx="0" cy="685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4" idx="2"/>
            <a:endCxn id="9" idx="0"/>
          </p:cNvCxnSpPr>
          <p:nvPr/>
        </p:nvCxnSpPr>
        <p:spPr>
          <a:xfrm>
            <a:off x="3581400" y="2214265"/>
            <a:ext cx="0" cy="1595735"/>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248400" y="2971800"/>
            <a:ext cx="0" cy="685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96200" y="4419600"/>
            <a:ext cx="0" cy="9144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76800" y="4419600"/>
            <a:ext cx="0" cy="685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209800" y="4419600"/>
            <a:ext cx="0" cy="12954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9542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a:t>
            </a:r>
            <a:endParaRPr lang="en-US" dirty="0"/>
          </a:p>
        </p:txBody>
      </p:sp>
      <p:pic>
        <p:nvPicPr>
          <p:cNvPr id="5" name="Content Placeholder 4"/>
          <p:cNvPicPr>
            <a:picLocks noGrp="1" noChangeAspect="1"/>
          </p:cNvPicPr>
          <p:nvPr>
            <p:ph idx="1"/>
          </p:nvPr>
        </p:nvPicPr>
        <p:blipFill>
          <a:blip r:embed="rId2"/>
          <a:srcRect t="22502" b="22502"/>
          <a:stretch>
            <a:fillRect/>
          </a:stretch>
        </p:blipFill>
        <p:spPr/>
      </p:pic>
      <p:sp>
        <p:nvSpPr>
          <p:cNvPr id="4" name="Footer Placeholder 3"/>
          <p:cNvSpPr>
            <a:spLocks noGrp="1"/>
          </p:cNvSpPr>
          <p:nvPr>
            <p:ph type="ftr" sz="quarter" idx="10"/>
          </p:nvPr>
        </p:nvSpPr>
        <p:spPr>
          <a:xfrm>
            <a:off x="457200" y="6019801"/>
            <a:ext cx="6477000" cy="762000"/>
          </a:xfrm>
        </p:spPr>
        <p:txBody>
          <a:bodyPr/>
          <a:lstStyle/>
          <a:p>
            <a:pPr algn="l"/>
            <a:r>
              <a:rPr lang="en-US" dirty="0" smtClean="0"/>
              <a:t>http://</a:t>
            </a:r>
            <a:r>
              <a:rPr lang="en-US" dirty="0" err="1" smtClean="0"/>
              <a:t>www.geni.net</a:t>
            </a:r>
            <a:endParaRPr lang="en-US" dirty="0" smtClean="0"/>
          </a:p>
          <a:p>
            <a:pPr algn="l"/>
            <a:r>
              <a:rPr lang="en-US" dirty="0"/>
              <a:t>http://www.openflow.org/wp/tag/demo</a:t>
            </a:r>
            <a:r>
              <a:rPr lang="en-US" dirty="0" smtClean="0"/>
              <a:t>/</a:t>
            </a:r>
          </a:p>
          <a:p>
            <a:pPr algn="l"/>
            <a:r>
              <a:rPr lang="en-US" dirty="0"/>
              <a:t>http://</a:t>
            </a:r>
            <a:r>
              <a:rPr lang="en-US" dirty="0" err="1"/>
              <a:t>groups.geni.net</a:t>
            </a:r>
            <a:r>
              <a:rPr lang="en-US" dirty="0"/>
              <a:t>/</a:t>
            </a:r>
            <a:r>
              <a:rPr lang="en-US" dirty="0" err="1"/>
              <a:t>geni</a:t>
            </a:r>
            <a:r>
              <a:rPr lang="en-US" dirty="0"/>
              <a:t>/wiki/</a:t>
            </a:r>
            <a:r>
              <a:rPr lang="en-US" dirty="0" err="1"/>
              <a:t>GENIRacksHome</a:t>
            </a:r>
            <a:endParaRPr lang="en-US" dirty="0"/>
          </a:p>
        </p:txBody>
      </p:sp>
      <p:pic>
        <p:nvPicPr>
          <p:cNvPr id="6" name="Picture 5"/>
          <p:cNvPicPr>
            <a:picLocks noChangeAspect="1"/>
          </p:cNvPicPr>
          <p:nvPr/>
        </p:nvPicPr>
        <p:blipFill>
          <a:blip r:embed="rId2"/>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7200" y="228600"/>
            <a:ext cx="1727200" cy="1371600"/>
          </a:xfrm>
          <a:prstGeom prst="rect">
            <a:avLst/>
          </a:prstGeom>
        </p:spPr>
      </p:pic>
      <p:sp>
        <p:nvSpPr>
          <p:cNvPr id="8" name="Rectangle 7"/>
          <p:cNvSpPr/>
          <p:nvPr/>
        </p:nvSpPr>
        <p:spPr>
          <a:xfrm>
            <a:off x="609600" y="1752600"/>
            <a:ext cx="8001000" cy="1569660"/>
          </a:xfrm>
          <a:prstGeom prst="rect">
            <a:avLst/>
          </a:prstGeom>
        </p:spPr>
        <p:txBody>
          <a:bodyPr wrap="square">
            <a:spAutoFit/>
          </a:bodyPr>
          <a:lstStyle/>
          <a:p>
            <a:r>
              <a:rPr lang="en-US" sz="2400" i="1" dirty="0" smtClean="0"/>
              <a:t>“GENI </a:t>
            </a:r>
            <a:r>
              <a:rPr lang="en-US" sz="2400" i="1" dirty="0"/>
              <a:t>is a virtual laboratory at the frontiers of network science and engineering for exploring future internets at scale. GENI creates major opportunities to understand, innovate and transform global networks and their interactions with society</a:t>
            </a:r>
            <a:r>
              <a:rPr lang="en-US" sz="2400" i="1" dirty="0" smtClean="0"/>
              <a:t>.”</a:t>
            </a:r>
            <a:endParaRPr lang="en-US" sz="2400" i="1" dirty="0"/>
          </a:p>
        </p:txBody>
      </p:sp>
      <p:sp>
        <p:nvSpPr>
          <p:cNvPr id="9" name="Right Arrow 8"/>
          <p:cNvSpPr/>
          <p:nvPr/>
        </p:nvSpPr>
        <p:spPr>
          <a:xfrm>
            <a:off x="304800" y="4800600"/>
            <a:ext cx="8610600" cy="609600"/>
          </a:xfrm>
          <a:prstGeom prst="rightArrow">
            <a:avLst>
              <a:gd name="adj1" fmla="val 18069"/>
              <a:gd name="adj2" fmla="val 5225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990600" y="48768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a:off x="5105400" y="48768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p:cNvSpPr/>
          <p:nvPr/>
        </p:nvSpPr>
        <p:spPr>
          <a:xfrm>
            <a:off x="7086600" y="48768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381000" y="3581400"/>
            <a:ext cx="3581400" cy="461665"/>
          </a:xfrm>
          <a:prstGeom prst="rect">
            <a:avLst/>
          </a:prstGeom>
          <a:noFill/>
        </p:spPr>
        <p:txBody>
          <a:bodyPr wrap="square" rtlCol="0">
            <a:spAutoFit/>
          </a:bodyPr>
          <a:lstStyle/>
          <a:p>
            <a:r>
              <a:rPr lang="en-US" sz="2400" i="1" dirty="0" smtClean="0"/>
              <a:t>Dec 2008: VM Mobility</a:t>
            </a:r>
            <a:endParaRPr lang="en-US" sz="2400" i="1" dirty="0"/>
          </a:p>
        </p:txBody>
      </p:sp>
      <p:cxnSp>
        <p:nvCxnSpPr>
          <p:cNvPr id="17" name="Straight Connector 16"/>
          <p:cNvCxnSpPr/>
          <p:nvPr/>
        </p:nvCxnSpPr>
        <p:spPr>
          <a:xfrm>
            <a:off x="1219200" y="4114800"/>
            <a:ext cx="0" cy="685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038600" y="3581400"/>
            <a:ext cx="4572000" cy="461665"/>
          </a:xfrm>
          <a:prstGeom prst="rect">
            <a:avLst/>
          </a:prstGeom>
          <a:noFill/>
        </p:spPr>
        <p:txBody>
          <a:bodyPr wrap="square" rtlCol="0">
            <a:spAutoFit/>
          </a:bodyPr>
          <a:lstStyle/>
          <a:p>
            <a:r>
              <a:rPr lang="en-US" sz="2400" i="1" dirty="0" smtClean="0"/>
              <a:t>June 2010: Aster*x Load Balancing</a:t>
            </a:r>
            <a:endParaRPr lang="en-US" sz="2400" i="1" dirty="0"/>
          </a:p>
        </p:txBody>
      </p:sp>
      <p:cxnSp>
        <p:nvCxnSpPr>
          <p:cNvPr id="19" name="Straight Connector 18"/>
          <p:cNvCxnSpPr/>
          <p:nvPr/>
        </p:nvCxnSpPr>
        <p:spPr>
          <a:xfrm>
            <a:off x="7315200" y="5410200"/>
            <a:ext cx="0" cy="304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943600" y="5715000"/>
            <a:ext cx="2971800" cy="457200"/>
          </a:xfrm>
          <a:prstGeom prst="rect">
            <a:avLst/>
          </a:prstGeom>
          <a:noFill/>
        </p:spPr>
        <p:txBody>
          <a:bodyPr wrap="square" rtlCol="0">
            <a:spAutoFit/>
          </a:bodyPr>
          <a:lstStyle/>
          <a:p>
            <a:r>
              <a:rPr lang="en-US" sz="2400" i="1" dirty="0" smtClean="0"/>
              <a:t>~ 2011: GENI Racks</a:t>
            </a:r>
            <a:endParaRPr lang="en-US" sz="2400" i="1" dirty="0"/>
          </a:p>
        </p:txBody>
      </p:sp>
      <p:cxnSp>
        <p:nvCxnSpPr>
          <p:cNvPr id="23" name="Straight Connector 22"/>
          <p:cNvCxnSpPr/>
          <p:nvPr/>
        </p:nvCxnSpPr>
        <p:spPr>
          <a:xfrm>
            <a:off x="5257800" y="4038600"/>
            <a:ext cx="0" cy="685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2971800" y="48768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TextBox 24"/>
          <p:cNvSpPr txBox="1"/>
          <p:nvPr/>
        </p:nvSpPr>
        <p:spPr>
          <a:xfrm>
            <a:off x="2057400" y="5638800"/>
            <a:ext cx="2438400" cy="457200"/>
          </a:xfrm>
          <a:prstGeom prst="rect">
            <a:avLst/>
          </a:prstGeom>
          <a:noFill/>
        </p:spPr>
        <p:txBody>
          <a:bodyPr wrap="square" rtlCol="0">
            <a:spAutoFit/>
          </a:bodyPr>
          <a:lstStyle/>
          <a:p>
            <a:r>
              <a:rPr lang="en-US" sz="2400" i="1" dirty="0" smtClean="0"/>
              <a:t>2009: </a:t>
            </a:r>
            <a:r>
              <a:rPr lang="en-US" sz="2400" i="1" dirty="0" err="1" smtClean="0"/>
              <a:t>FlowVisor</a:t>
            </a:r>
            <a:endParaRPr lang="en-US" sz="2400" i="1" dirty="0"/>
          </a:p>
        </p:txBody>
      </p:sp>
      <p:cxnSp>
        <p:nvCxnSpPr>
          <p:cNvPr id="26" name="Straight Connector 25"/>
          <p:cNvCxnSpPr/>
          <p:nvPr/>
        </p:nvCxnSpPr>
        <p:spPr>
          <a:xfrm>
            <a:off x="3200400" y="5410200"/>
            <a:ext cx="0" cy="30480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325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Picture Placeholder 3"/>
          <p:cNvSpPr>
            <a:spLocks noGrp="1"/>
          </p:cNvSpPr>
          <p:nvPr>
            <p:ph type="pic" sz="quarter" idx="23"/>
          </p:nvPr>
        </p:nvSpPr>
        <p:spPr/>
      </p:sp>
      <p:sp>
        <p:nvSpPr>
          <p:cNvPr id="6" name="Text Placeholder 2"/>
          <p:cNvSpPr txBox="1">
            <a:spLocks/>
          </p:cNvSpPr>
          <p:nvPr/>
        </p:nvSpPr>
        <p:spPr>
          <a:xfrm>
            <a:off x="381000" y="3789218"/>
            <a:ext cx="7620000" cy="11637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solidFill>
                  <a:schemeClr val="bg1"/>
                </a:solidFill>
                <a:latin typeface="Arial" pitchFamily="34" charset="0"/>
                <a:cs typeface="Arial" pitchFamily="34" charset="0"/>
              </a:rPr>
              <a:t>Controllers and Switches</a:t>
            </a:r>
            <a:endParaRPr lang="en-US" sz="4000" dirty="0">
              <a:solidFill>
                <a:schemeClr val="bg1"/>
              </a:solidFill>
              <a:latin typeface="Arial" pitchFamily="34" charset="0"/>
              <a:cs typeface="Arial" pitchFamily="34" charset="0"/>
            </a:endParaRPr>
          </a:p>
        </p:txBody>
      </p:sp>
      <p:sp>
        <p:nvSpPr>
          <p:cNvPr id="2" name="Footer Placeholder 1"/>
          <p:cNvSpPr>
            <a:spLocks noGrp="1"/>
          </p:cNvSpPr>
          <p:nvPr>
            <p:ph type="ftr" sz="quarter" idx="24"/>
          </p:nvPr>
        </p:nvSpPr>
        <p:spPr/>
        <p:txBody>
          <a:bodyPr/>
          <a:lstStyle/>
          <a:p>
            <a:pPr algn="l"/>
            <a:r>
              <a:rPr lang="en-US" dirty="0" smtClean="0"/>
              <a:t>SDN: Adding Network Agility to the Cloud #</a:t>
            </a:r>
            <a:r>
              <a:rPr lang="en-US" dirty="0" err="1" smtClean="0"/>
              <a:t>oscon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4277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dirty="0">
                <a:latin typeface="Calibri" charset="0"/>
              </a:rPr>
              <a:t>OF </a:t>
            </a:r>
            <a:r>
              <a:rPr lang="en-US" dirty="0" smtClean="0">
                <a:latin typeface="Calibri" charset="0"/>
              </a:rPr>
              <a:t>Controllers and more …</a:t>
            </a:r>
            <a:endParaRPr lang="en-US" dirty="0">
              <a:latin typeface="Calibri" charset="0"/>
            </a:endParaRPr>
          </a:p>
        </p:txBody>
      </p:sp>
      <p:sp>
        <p:nvSpPr>
          <p:cNvPr id="3" name="Content Placeholder 2"/>
          <p:cNvSpPr>
            <a:spLocks noGrp="1"/>
          </p:cNvSpPr>
          <p:nvPr>
            <p:ph idx="1"/>
          </p:nvPr>
        </p:nvSpPr>
        <p:spPr>
          <a:xfrm>
            <a:off x="457200" y="1143000"/>
            <a:ext cx="8229600" cy="4525963"/>
          </a:xfrm>
        </p:spPr>
        <p:txBody>
          <a:bodyPr/>
          <a:lstStyle/>
          <a:p>
            <a:pPr marL="457200" indent="-457200" eaLnBrk="1" hangingPunct="1">
              <a:buFont typeface="Arial"/>
              <a:buChar char="•"/>
              <a:defRPr/>
            </a:pPr>
            <a:r>
              <a:rPr lang="en-US" dirty="0" smtClean="0"/>
              <a:t>Several controllers out there (NOX, </a:t>
            </a:r>
            <a:r>
              <a:rPr lang="en-US" dirty="0" err="1" smtClean="0"/>
              <a:t>POX,Trema</a:t>
            </a:r>
            <a:r>
              <a:rPr lang="en-US" dirty="0" smtClean="0"/>
              <a:t>, Beacon…)</a:t>
            </a:r>
          </a:p>
          <a:p>
            <a:pPr marL="0" indent="0" eaLnBrk="1" hangingPunct="1">
              <a:buFont typeface="Arial" charset="0"/>
              <a:buNone/>
              <a:defRPr/>
            </a:pPr>
            <a:endParaRPr lang="en-US" dirty="0"/>
          </a:p>
        </p:txBody>
      </p:sp>
      <p:pic>
        <p:nvPicPr>
          <p:cNvPr id="4" name="Picture 3"/>
          <p:cNvPicPr>
            <a:picLocks noChangeAspect="1"/>
          </p:cNvPicPr>
          <p:nvPr/>
        </p:nvPicPr>
        <p:blipFill>
          <a:blip r:embed="rId2"/>
          <a:stretch>
            <a:fillRect/>
          </a:stretch>
        </p:blipFill>
        <p:spPr>
          <a:xfrm>
            <a:off x="2133600" y="2286000"/>
            <a:ext cx="4914655" cy="3962400"/>
          </a:xfrm>
          <a:prstGeom prst="rect">
            <a:avLst/>
          </a:prstGeom>
        </p:spPr>
      </p:pic>
      <p:sp>
        <p:nvSpPr>
          <p:cNvPr id="7" name="Footer Placeholder 3"/>
          <p:cNvSpPr>
            <a:spLocks noGrp="1"/>
          </p:cNvSpPr>
          <p:nvPr>
            <p:ph type="ftr" sz="quarter" idx="10"/>
          </p:nvPr>
        </p:nvSpPr>
        <p:spPr>
          <a:xfrm>
            <a:off x="457200" y="6416675"/>
            <a:ext cx="6477000" cy="365125"/>
          </a:xfrm>
        </p:spPr>
        <p:txBody>
          <a:bodyPr/>
          <a:lstStyle/>
          <a:p>
            <a:pPr algn="l"/>
            <a:r>
              <a:rPr lang="en-US" dirty="0"/>
              <a:t>http://yuba.stanford.edu/~casado/of-</a:t>
            </a:r>
            <a:r>
              <a:rPr lang="en-US" dirty="0" smtClean="0"/>
              <a:t>sw.html</a:t>
            </a:r>
          </a:p>
          <a:p>
            <a:pPr algn="l"/>
            <a:r>
              <a:rPr lang="en-US" dirty="0" smtClean="0"/>
              <a:t>https</a:t>
            </a:r>
            <a:r>
              <a:rPr lang="en-US" dirty="0"/>
              <a:t>://</a:t>
            </a:r>
            <a:r>
              <a:rPr lang="en-US" dirty="0" err="1"/>
              <a:t>networkheresy.com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5996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atin typeface="Calibri" charset="0"/>
              </a:rPr>
              <a:t>Outline</a:t>
            </a:r>
          </a:p>
        </p:txBody>
      </p:sp>
      <p:sp>
        <p:nvSpPr>
          <p:cNvPr id="3" name="Content Placeholder 2"/>
          <p:cNvSpPr>
            <a:spLocks noGrp="1"/>
          </p:cNvSpPr>
          <p:nvPr>
            <p:ph idx="1"/>
          </p:nvPr>
        </p:nvSpPr>
        <p:spPr>
          <a:xfrm>
            <a:off x="457200" y="1639888"/>
            <a:ext cx="8229600" cy="4525962"/>
          </a:xfrm>
        </p:spPr>
        <p:txBody>
          <a:bodyPr>
            <a:normAutofit/>
          </a:bodyPr>
          <a:lstStyle/>
          <a:p>
            <a:pPr eaLnBrk="1" hangingPunct="1">
              <a:defRPr/>
            </a:pPr>
            <a:r>
              <a:rPr lang="en-US" i="1" dirty="0" smtClean="0"/>
              <a:t>Introduction to SDN</a:t>
            </a:r>
          </a:p>
          <a:p>
            <a:pPr eaLnBrk="1" hangingPunct="1">
              <a:defRPr/>
            </a:pPr>
            <a:endParaRPr lang="en-US" i="1" dirty="0" smtClean="0"/>
          </a:p>
          <a:p>
            <a:pPr eaLnBrk="1" hangingPunct="1">
              <a:defRPr/>
            </a:pPr>
            <a:r>
              <a:rPr lang="en-US" i="1" dirty="0" smtClean="0"/>
              <a:t>Controllers and Switches</a:t>
            </a:r>
          </a:p>
          <a:p>
            <a:pPr eaLnBrk="1" hangingPunct="1">
              <a:defRPr/>
            </a:pPr>
            <a:r>
              <a:rPr lang="en-US" i="1" dirty="0"/>
              <a:t>	</a:t>
            </a:r>
            <a:r>
              <a:rPr lang="en-US" i="1" dirty="0" smtClean="0"/>
              <a:t>Quick start demo of </a:t>
            </a:r>
            <a:r>
              <a:rPr lang="en-US" i="1" dirty="0" err="1" smtClean="0"/>
              <a:t>OpenDaylight</a:t>
            </a:r>
            <a:endParaRPr lang="en-US" i="1" dirty="0" smtClean="0"/>
          </a:p>
          <a:p>
            <a:pPr eaLnBrk="1" hangingPunct="1">
              <a:defRPr/>
            </a:pPr>
            <a:endParaRPr lang="en-US" dirty="0" smtClean="0"/>
          </a:p>
          <a:p>
            <a:pPr eaLnBrk="1" hangingPunct="1">
              <a:defRPr/>
            </a:pPr>
            <a:r>
              <a:rPr lang="en-US" i="1" dirty="0" smtClean="0"/>
              <a:t>SDN in Cloud Platforms</a:t>
            </a:r>
          </a:p>
          <a:p>
            <a:pPr eaLnBrk="1" hangingPunct="1">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6469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atin typeface="Calibri" charset="0"/>
              </a:rPr>
              <a:t>OpenVSwitch</a:t>
            </a:r>
          </a:p>
        </p:txBody>
      </p:sp>
      <p:pic>
        <p:nvPicPr>
          <p:cNvPr id="47106" name="Content Placeholder 5" descr="ovs.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5636" r="-25636"/>
          <a:stretch>
            <a:fillRect/>
          </a:stretch>
        </p:blipFill>
        <p:spPr>
          <a:xfrm>
            <a:off x="-838200" y="1981200"/>
            <a:ext cx="7066313" cy="3886200"/>
          </a:xfrm>
        </p:spPr>
      </p:pic>
      <p:sp>
        <p:nvSpPr>
          <p:cNvPr id="47107" name="Content Placeholder 4"/>
          <p:cNvSpPr>
            <a:spLocks noGrp="1"/>
          </p:cNvSpPr>
          <p:nvPr>
            <p:ph sz="half" idx="4294967295"/>
          </p:nvPr>
        </p:nvSpPr>
        <p:spPr>
          <a:xfrm>
            <a:off x="5105400" y="1600200"/>
            <a:ext cx="4038600" cy="4525963"/>
          </a:xfrm>
        </p:spPr>
        <p:txBody>
          <a:bodyPr>
            <a:normAutofit fontScale="92500" lnSpcReduction="20000"/>
          </a:bodyPr>
          <a:lstStyle/>
          <a:p>
            <a:pPr eaLnBrk="1" hangingPunct="1"/>
            <a:r>
              <a:rPr lang="en-US">
                <a:latin typeface="Calibri" charset="0"/>
              </a:rPr>
              <a:t>“</a:t>
            </a:r>
            <a:r>
              <a:rPr lang="en-US" altLang="ja-JP" i="1">
                <a:latin typeface="Calibri" charset="0"/>
              </a:rPr>
              <a:t>Open vSwitch is a production quality, multilayer virtual switch licensed under the open source Apache 2.0 license. It is designed to enable the massive network automation through programmatic extension…</a:t>
            </a:r>
            <a:r>
              <a:rPr lang="en-US">
                <a:latin typeface="Calibri"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9943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Calibri" charset="0"/>
              </a:rPr>
              <a:t>e.g OVS rate limiting</a:t>
            </a:r>
          </a:p>
        </p:txBody>
      </p:sp>
      <p:pic>
        <p:nvPicPr>
          <p:cNvPr id="49154" name="Content Placeholder 4" descr="qos-policing.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684" r="-22684"/>
          <a:stretch>
            <a:fillRect/>
          </a:stretch>
        </p:blipFill>
        <p:spPr>
          <a:xfrm>
            <a:off x="1600200" y="3352800"/>
            <a:ext cx="5819317" cy="3200400"/>
          </a:xfrm>
        </p:spPr>
      </p:pic>
      <p:sp>
        <p:nvSpPr>
          <p:cNvPr id="49155" name="Content Placeholder 3"/>
          <p:cNvSpPr>
            <a:spLocks noGrp="1"/>
          </p:cNvSpPr>
          <p:nvPr>
            <p:ph sz="half" idx="4294967295"/>
          </p:nvPr>
        </p:nvSpPr>
        <p:spPr>
          <a:xfrm>
            <a:off x="0" y="1651000"/>
            <a:ext cx="8591550" cy="2327275"/>
          </a:xfrm>
        </p:spPr>
        <p:txBody>
          <a:bodyPr/>
          <a:lstStyle/>
          <a:p>
            <a:pPr eaLnBrk="1" hangingPunct="1"/>
            <a:r>
              <a:rPr lang="en-US" dirty="0">
                <a:latin typeface="Calibri" charset="0"/>
              </a:rPr>
              <a:t>Can enforce </a:t>
            </a:r>
            <a:r>
              <a:rPr lang="en-US" dirty="0" err="1">
                <a:latin typeface="Calibri" charset="0"/>
              </a:rPr>
              <a:t>QoS</a:t>
            </a:r>
            <a:r>
              <a:rPr lang="en-US" dirty="0">
                <a:latin typeface="Calibri" charset="0"/>
              </a:rPr>
              <a:t> with rate limiting controls</a:t>
            </a:r>
          </a:p>
          <a:p>
            <a:pPr eaLnBrk="1" hangingPunct="1"/>
            <a:r>
              <a:rPr lang="en-US" sz="2000" i="1" dirty="0" err="1">
                <a:latin typeface="Courier" charset="0"/>
                <a:cs typeface="Courier" charset="0"/>
              </a:rPr>
              <a:t>ovs-vsctl</a:t>
            </a:r>
            <a:r>
              <a:rPr lang="en-US" sz="2000" i="1" dirty="0">
                <a:latin typeface="Courier" charset="0"/>
                <a:cs typeface="Courier" charset="0"/>
              </a:rPr>
              <a:t> set Interface tap0 </a:t>
            </a:r>
            <a:r>
              <a:rPr lang="en-US" sz="2000" i="1" dirty="0" err="1">
                <a:latin typeface="Courier" charset="0"/>
                <a:cs typeface="Courier" charset="0"/>
              </a:rPr>
              <a:t>ingress_policing_rate</a:t>
            </a:r>
            <a:r>
              <a:rPr lang="en-US" sz="2000" i="1" dirty="0">
                <a:latin typeface="Courier" charset="0"/>
                <a:cs typeface="Courier" charset="0"/>
              </a:rPr>
              <a:t>=1000</a:t>
            </a:r>
          </a:p>
          <a:p>
            <a:pPr eaLnBrk="1" hangingPunct="1"/>
            <a:r>
              <a:rPr lang="en-US" sz="2000" i="1" dirty="0" err="1">
                <a:latin typeface="Courier" charset="0"/>
                <a:cs typeface="Courier" charset="0"/>
              </a:rPr>
              <a:t>ovs-vsctl</a:t>
            </a:r>
            <a:r>
              <a:rPr lang="en-US" sz="2000" i="1" dirty="0">
                <a:latin typeface="Courier" charset="0"/>
                <a:cs typeface="Courier" charset="0"/>
              </a:rPr>
              <a:t> set Interface tap0 </a:t>
            </a:r>
            <a:r>
              <a:rPr lang="en-US" sz="2000" i="1" dirty="0" err="1">
                <a:latin typeface="Courier" charset="0"/>
                <a:cs typeface="Courier" charset="0"/>
              </a:rPr>
              <a:t>ingress_policing_burst</a:t>
            </a:r>
            <a:r>
              <a:rPr lang="en-US" sz="2000" i="1" dirty="0">
                <a:latin typeface="Courier" charset="0"/>
                <a:cs typeface="Courier" charset="0"/>
              </a:rPr>
              <a:t>=100</a:t>
            </a:r>
            <a:endParaRPr lang="en-US" sz="2000" dirty="0">
              <a:latin typeface="Courier" charset="0"/>
              <a:cs typeface="Courier"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1262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latin typeface="Calibri" charset="0"/>
              </a:rPr>
              <a:t>e.g OVS VLAN tagging</a:t>
            </a:r>
          </a:p>
        </p:txBody>
      </p:sp>
      <p:pic>
        <p:nvPicPr>
          <p:cNvPr id="50178" name="Content Placeholder 4" descr="2host-4vm.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331" r="-24331"/>
          <a:stretch>
            <a:fillRect/>
          </a:stretch>
        </p:blipFill>
        <p:spPr>
          <a:xfrm>
            <a:off x="1219200" y="1173515"/>
            <a:ext cx="6096000" cy="3352565"/>
          </a:xfrm>
        </p:spPr>
      </p:pic>
      <p:sp>
        <p:nvSpPr>
          <p:cNvPr id="50179" name="Content Placeholder 3"/>
          <p:cNvSpPr>
            <a:spLocks noGrp="1"/>
          </p:cNvSpPr>
          <p:nvPr>
            <p:ph sz="half" idx="4294967295"/>
          </p:nvPr>
        </p:nvSpPr>
        <p:spPr>
          <a:xfrm>
            <a:off x="2436813" y="4241800"/>
            <a:ext cx="6707187" cy="2344738"/>
          </a:xfrm>
        </p:spPr>
        <p:txBody>
          <a:bodyPr/>
          <a:lstStyle/>
          <a:p>
            <a:pPr eaLnBrk="1" hangingPunct="1"/>
            <a:r>
              <a:rPr lang="en-US" sz="2000" i="1">
                <a:latin typeface="Courier" charset="0"/>
                <a:cs typeface="Courier" charset="0"/>
              </a:rPr>
              <a:t>ovs-vsctl add-br br0</a:t>
            </a:r>
          </a:p>
          <a:p>
            <a:pPr eaLnBrk="1" hangingPunct="1"/>
            <a:r>
              <a:rPr lang="en-US" sz="2000" i="1">
                <a:latin typeface="Courier" charset="0"/>
                <a:cs typeface="Courier" charset="0"/>
              </a:rPr>
              <a:t>ovs-vsctl add-port br0 eth0</a:t>
            </a:r>
          </a:p>
          <a:p>
            <a:pPr eaLnBrk="1" hangingPunct="1"/>
            <a:r>
              <a:rPr lang="en-US" sz="2000" i="1">
                <a:latin typeface="Courier" charset="0"/>
                <a:cs typeface="Courier" charset="0"/>
              </a:rPr>
              <a:t>ovs-vsctl add-port br0 tap0 tag=1</a:t>
            </a:r>
          </a:p>
          <a:p>
            <a:pPr eaLnBrk="1" hangingPunct="1"/>
            <a:r>
              <a:rPr lang="en-US" sz="2000" i="1">
                <a:latin typeface="Courier" charset="0"/>
                <a:cs typeface="Courier" charset="0"/>
              </a:rPr>
              <a:t>ovs-vsctl add-port br0 tap1 tag=2</a:t>
            </a:r>
          </a:p>
          <a:p>
            <a:pPr eaLnBrk="1" hangingPunct="1"/>
            <a:r>
              <a:rPr lang="en-US">
                <a:latin typeface="Calibri" charset="0"/>
              </a:rPr>
              <a:t>Complement on host2…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3118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atin typeface="Calibri" charset="0"/>
              </a:rPr>
              <a:t>e.g OVS and GRE tunnels</a:t>
            </a:r>
          </a:p>
        </p:txBody>
      </p:sp>
      <p:pic>
        <p:nvPicPr>
          <p:cNvPr id="51202" name="Content Placeholder 4" descr="2-host-gre.jpe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0877" b="-30877"/>
          <a:stretch>
            <a:fillRect/>
          </a:stretch>
        </p:blipFill>
        <p:spPr>
          <a:xfrm>
            <a:off x="381000" y="1143000"/>
            <a:ext cx="8229600" cy="4525963"/>
          </a:xfrm>
        </p:spPr>
      </p:pic>
      <p:sp>
        <p:nvSpPr>
          <p:cNvPr id="51203" name="Content Placeholder 3"/>
          <p:cNvSpPr>
            <a:spLocks noGrp="1"/>
          </p:cNvSpPr>
          <p:nvPr>
            <p:ph sz="half" idx="4294967295"/>
          </p:nvPr>
        </p:nvSpPr>
        <p:spPr>
          <a:xfrm>
            <a:off x="0" y="4810125"/>
            <a:ext cx="9026525" cy="2047875"/>
          </a:xfrm>
        </p:spPr>
        <p:txBody>
          <a:bodyPr/>
          <a:lstStyle/>
          <a:p>
            <a:pPr marL="0" indent="0">
              <a:buNone/>
            </a:pPr>
            <a:r>
              <a:rPr lang="en-US" dirty="0">
                <a:latin typeface="Calibri" charset="0"/>
              </a:rPr>
              <a:t>No </a:t>
            </a:r>
            <a:r>
              <a:rPr lang="en-US" dirty="0">
                <a:latin typeface="Calibri" charset="0"/>
                <a:hlinkClick r:id="rId3"/>
              </a:rPr>
              <a:t>Cookbook</a:t>
            </a:r>
            <a:r>
              <a:rPr lang="en-US" dirty="0">
                <a:latin typeface="Calibri" charset="0"/>
              </a:rPr>
              <a:t>  on OVS page</a:t>
            </a:r>
          </a:p>
          <a:p>
            <a:pPr marL="0" indent="0">
              <a:buNone/>
            </a:pPr>
            <a:r>
              <a:rPr lang="en-US" sz="2000" dirty="0" err="1">
                <a:latin typeface="Courier" charset="0"/>
                <a:cs typeface="Courier" charset="0"/>
              </a:rPr>
              <a:t>ovs-vsctl</a:t>
            </a:r>
            <a:r>
              <a:rPr lang="en-US" sz="2000" dirty="0">
                <a:latin typeface="Courier" charset="0"/>
                <a:cs typeface="Courier" charset="0"/>
              </a:rPr>
              <a:t> add-port br1 gre1 -- set interface gre1 type=</a:t>
            </a:r>
            <a:r>
              <a:rPr lang="en-US" sz="2000" dirty="0" err="1">
                <a:latin typeface="Courier" charset="0"/>
                <a:cs typeface="Courier" charset="0"/>
              </a:rPr>
              <a:t>gre</a:t>
            </a:r>
            <a:r>
              <a:rPr lang="en-US" sz="2000" dirty="0">
                <a:latin typeface="Courier" charset="0"/>
                <a:cs typeface="Courier" charset="0"/>
              </a:rPr>
              <a:t> </a:t>
            </a:r>
            <a:r>
              <a:rPr lang="en-US" sz="2000" dirty="0" err="1">
                <a:latin typeface="Courier" charset="0"/>
                <a:cs typeface="Courier" charset="0"/>
              </a:rPr>
              <a:t>options:remote_ip</a:t>
            </a:r>
            <a:r>
              <a:rPr lang="en-US" sz="2000" dirty="0">
                <a:latin typeface="Courier" charset="0"/>
                <a:cs typeface="Courier" charset="0"/>
              </a:rPr>
              <a:t>=192.168.1.152</a:t>
            </a:r>
          </a:p>
        </p:txBody>
      </p:sp>
      <p:sp>
        <p:nvSpPr>
          <p:cNvPr id="5" name="Footer Placeholder 4"/>
          <p:cNvSpPr>
            <a:spLocks noGrp="1"/>
          </p:cNvSpPr>
          <p:nvPr>
            <p:ph type="ftr" sz="quarter" idx="10"/>
          </p:nvPr>
        </p:nvSpPr>
        <p:spPr>
          <a:xfrm>
            <a:off x="0" y="6492875"/>
            <a:ext cx="6477000" cy="365125"/>
          </a:xfrm>
        </p:spPr>
        <p:txBody>
          <a:bodyPr/>
          <a:lstStyle/>
          <a:p>
            <a:pPr algn="l"/>
            <a:r>
              <a:rPr lang="en-US" dirty="0"/>
              <a:t>http://</a:t>
            </a:r>
            <a:r>
              <a:rPr lang="en-US" dirty="0" err="1"/>
              <a:t>blog.scottlowe.org</a:t>
            </a:r>
            <a:r>
              <a:rPr lang="en-US" dirty="0"/>
              <a:t>/2013/05/07/using-</a:t>
            </a:r>
            <a:r>
              <a:rPr lang="en-US" dirty="0" err="1"/>
              <a:t>gre</a:t>
            </a:r>
            <a:r>
              <a:rPr lang="en-US" dirty="0"/>
              <a:t>-tunnels-with-open-</a:t>
            </a:r>
            <a:r>
              <a:rPr lang="en-US" dirty="0" err="1"/>
              <a:t>vswitch</a:t>
            </a:r>
            <a:r>
              <a:rPr lang="en-US"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945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latin typeface="Calibri" charset="0"/>
              </a:rPr>
              <a:t>OVS and Openflow</a:t>
            </a:r>
          </a:p>
        </p:txBody>
      </p:sp>
      <p:sp>
        <p:nvSpPr>
          <p:cNvPr id="5" name="Content Placeholder 4"/>
          <p:cNvSpPr>
            <a:spLocks noGrp="1"/>
          </p:cNvSpPr>
          <p:nvPr>
            <p:ph idx="1"/>
          </p:nvPr>
        </p:nvSpPr>
        <p:spPr>
          <a:xfrm>
            <a:off x="177800" y="1600200"/>
            <a:ext cx="8966200" cy="4800600"/>
          </a:xfrm>
        </p:spPr>
        <p:txBody>
          <a:bodyPr>
            <a:normAutofit/>
          </a:bodyPr>
          <a:lstStyle/>
          <a:p>
            <a:pPr eaLnBrk="1" hangingPunct="1">
              <a:defRPr/>
            </a:pPr>
            <a:r>
              <a:rPr lang="en-US" dirty="0" smtClean="0"/>
              <a:t>Point OVS switches to an OF controller:</a:t>
            </a:r>
          </a:p>
          <a:p>
            <a:pPr marL="457200" lvl="1" indent="0" eaLnBrk="1" hangingPunct="1">
              <a:buFont typeface="Arial" charset="0"/>
              <a:buNone/>
              <a:defRPr/>
            </a:pPr>
            <a:r>
              <a:rPr lang="en-US" sz="2000" dirty="0" smtClean="0">
                <a:latin typeface="Courier"/>
                <a:cs typeface="Courier"/>
              </a:rPr>
              <a:t>$</a:t>
            </a:r>
            <a:r>
              <a:rPr lang="en-US" sz="2000" dirty="0" err="1" smtClean="0">
                <a:latin typeface="Courier"/>
                <a:cs typeface="Courier"/>
              </a:rPr>
              <a:t>ovs_vsctl</a:t>
            </a:r>
            <a:r>
              <a:rPr lang="en-US" sz="2000" dirty="0" smtClean="0">
                <a:latin typeface="Courier"/>
                <a:cs typeface="Courier"/>
              </a:rPr>
              <a:t> set-controller br0 </a:t>
            </a:r>
            <a:r>
              <a:rPr lang="en-US" sz="2000" dirty="0" err="1" smtClean="0">
                <a:latin typeface="Courier"/>
                <a:cs typeface="Courier"/>
              </a:rPr>
              <a:t>tcp</a:t>
            </a:r>
            <a:r>
              <a:rPr lang="en-US" sz="2000" dirty="0" smtClean="0">
                <a:latin typeface="Courier"/>
                <a:cs typeface="Courier"/>
              </a:rPr>
              <a:t> 192.168.1.33:6633</a:t>
            </a:r>
            <a:endParaRPr lang="en-US" dirty="0" smtClean="0"/>
          </a:p>
          <a:p>
            <a:pPr eaLnBrk="1" hangingPunct="1">
              <a:defRPr/>
            </a:pPr>
            <a:endParaRPr lang="en-US" dirty="0" smtClean="0"/>
          </a:p>
          <a:p>
            <a:pPr eaLnBrk="1" hangingPunct="1">
              <a:defRPr/>
            </a:pPr>
            <a:r>
              <a:rPr lang="en-US" dirty="0" smtClean="0"/>
              <a:t>Install rules on switch</a:t>
            </a:r>
          </a:p>
          <a:p>
            <a:pPr lvl="1" eaLnBrk="1" hangingPunct="1">
              <a:defRPr/>
            </a:pPr>
            <a:r>
              <a:rPr lang="en-US" dirty="0" smtClean="0"/>
              <a:t>Proactively (before any packet flows)</a:t>
            </a:r>
          </a:p>
          <a:p>
            <a:pPr lvl="1" eaLnBrk="1" hangingPunct="1">
              <a:defRPr/>
            </a:pPr>
            <a:r>
              <a:rPr lang="en-US" dirty="0" smtClean="0"/>
              <a:t>Reactively (unknown packets forwarded to controller, who pushes flow mod on switch, then operates at line rate)</a:t>
            </a:r>
            <a:endParaRPr lang="en-US" dirty="0"/>
          </a:p>
          <a:p>
            <a:pPr lvl="1" eaLnBrk="1" hangingPunct="1">
              <a:defRPr/>
            </a:pPr>
            <a:endParaRPr lang="en-US" dirty="0"/>
          </a:p>
          <a:p>
            <a:pPr lvl="1" eaLnBrk="1" hangingPunct="1">
              <a:defRPr/>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4204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Light, Indigo (IVS)</a:t>
            </a:r>
            <a:endParaRPr lang="en-US" dirty="0"/>
          </a:p>
        </p:txBody>
      </p:sp>
      <p:pic>
        <p:nvPicPr>
          <p:cNvPr id="5" name="Content Placeholder 4"/>
          <p:cNvPicPr>
            <a:picLocks noGrp="1" noChangeAspect="1"/>
          </p:cNvPicPr>
          <p:nvPr>
            <p:ph idx="1"/>
          </p:nvPr>
        </p:nvPicPr>
        <p:blipFill>
          <a:blip r:embed="rId2"/>
          <a:srcRect l="-29750" r="-29750"/>
          <a:stretch>
            <a:fillRect/>
          </a:stretch>
        </p:blipFill>
        <p:spPr>
          <a:xfrm>
            <a:off x="6781800" y="1447800"/>
            <a:ext cx="2493993" cy="1371600"/>
          </a:xfrm>
        </p:spPr>
      </p:pic>
      <p:sp>
        <p:nvSpPr>
          <p:cNvPr id="4" name="Footer Placeholder 3"/>
          <p:cNvSpPr>
            <a:spLocks noGrp="1"/>
          </p:cNvSpPr>
          <p:nvPr>
            <p:ph type="ftr" sz="quarter" idx="10"/>
          </p:nvPr>
        </p:nvSpPr>
        <p:spPr/>
        <p:txBody>
          <a:bodyPr/>
          <a:lstStyle/>
          <a:p>
            <a:pPr algn="l"/>
            <a:r>
              <a:rPr lang="en-US" dirty="0"/>
              <a:t>http://</a:t>
            </a:r>
            <a:r>
              <a:rPr lang="en-US" dirty="0" err="1"/>
              <a:t>www.projectfloodlight.org</a:t>
            </a:r>
            <a:r>
              <a:rPr lang="en-US" dirty="0"/>
              <a:t>/indigo/</a:t>
            </a:r>
          </a:p>
        </p:txBody>
      </p:sp>
      <p:pic>
        <p:nvPicPr>
          <p:cNvPr id="6" name="Picture 5"/>
          <p:cNvPicPr>
            <a:picLocks noChangeAspect="1"/>
          </p:cNvPicPr>
          <p:nvPr/>
        </p:nvPicPr>
        <p:blipFill>
          <a:blip r:embed="rId3"/>
          <a:stretch>
            <a:fillRect/>
          </a:stretch>
        </p:blipFill>
        <p:spPr>
          <a:xfrm>
            <a:off x="7169600" y="4953000"/>
            <a:ext cx="1943100" cy="1131194"/>
          </a:xfrm>
          <a:prstGeom prst="rect">
            <a:avLst/>
          </a:prstGeom>
        </p:spPr>
      </p:pic>
      <p:pic>
        <p:nvPicPr>
          <p:cNvPr id="3" name="Picture 2"/>
          <p:cNvPicPr>
            <a:picLocks noChangeAspect="1"/>
          </p:cNvPicPr>
          <p:nvPr/>
        </p:nvPicPr>
        <p:blipFill>
          <a:blip r:embed="rId4"/>
          <a:stretch>
            <a:fillRect/>
          </a:stretch>
        </p:blipFill>
        <p:spPr>
          <a:xfrm>
            <a:off x="762000" y="1676400"/>
            <a:ext cx="5358287" cy="4483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205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12996" y="304800"/>
            <a:ext cx="8229600" cy="1143000"/>
          </a:xfrm>
        </p:spPr>
        <p:txBody>
          <a:bodyPr/>
          <a:lstStyle/>
          <a:p>
            <a:r>
              <a:rPr lang="en-US" dirty="0" smtClean="0"/>
              <a:t>					</a:t>
            </a:r>
            <a:r>
              <a:rPr lang="en-US" dirty="0" err="1" smtClean="0"/>
              <a:t>OpenDaylight</a:t>
            </a:r>
            <a:endParaRPr lang="en-US" dirty="0"/>
          </a:p>
        </p:txBody>
      </p:sp>
      <p:pic>
        <p:nvPicPr>
          <p:cNvPr id="8" name="Content Placeholder 7"/>
          <p:cNvPicPr>
            <a:picLocks noGrp="1" noChangeAspect="1"/>
          </p:cNvPicPr>
          <p:nvPr>
            <p:ph idx="1"/>
          </p:nvPr>
        </p:nvPicPr>
        <p:blipFill>
          <a:blip r:embed="rId2"/>
          <a:srcRect t="-33237" b="-33237"/>
          <a:stretch>
            <a:fillRect/>
          </a:stretch>
        </p:blipFill>
        <p:spPr>
          <a:xfrm>
            <a:off x="0" y="-18717"/>
            <a:ext cx="3581400" cy="1969632"/>
          </a:xfrm>
        </p:spPr>
      </p:pic>
      <p:sp>
        <p:nvSpPr>
          <p:cNvPr id="5" name="Footer Placeholder 4"/>
          <p:cNvSpPr>
            <a:spLocks noGrp="1"/>
          </p:cNvSpPr>
          <p:nvPr>
            <p:ph type="ftr" sz="quarter" idx="10"/>
          </p:nvPr>
        </p:nvSpPr>
        <p:spPr/>
        <p:txBody>
          <a:bodyPr/>
          <a:lstStyle/>
          <a:p>
            <a:pPr algn="l"/>
            <a:r>
              <a:rPr lang="en-US" dirty="0"/>
              <a:t>http://</a:t>
            </a:r>
            <a:r>
              <a:rPr lang="en-US" dirty="0" err="1"/>
              <a:t>www.opendaylight.org</a:t>
            </a:r>
            <a:endParaRPr lang="en-US" dirty="0"/>
          </a:p>
        </p:txBody>
      </p:sp>
      <p:pic>
        <p:nvPicPr>
          <p:cNvPr id="2" name="Picture 1"/>
          <p:cNvPicPr>
            <a:picLocks noChangeAspect="1"/>
          </p:cNvPicPr>
          <p:nvPr/>
        </p:nvPicPr>
        <p:blipFill>
          <a:blip r:embed="rId3"/>
          <a:stretch>
            <a:fillRect/>
          </a:stretch>
        </p:blipFill>
        <p:spPr>
          <a:xfrm>
            <a:off x="-30477" y="1676400"/>
            <a:ext cx="3962400" cy="4686300"/>
          </a:xfrm>
          <a:prstGeom prst="rect">
            <a:avLst/>
          </a:prstGeom>
        </p:spPr>
      </p:pic>
      <p:pic>
        <p:nvPicPr>
          <p:cNvPr id="3" name="Picture 2"/>
          <p:cNvPicPr>
            <a:picLocks noChangeAspect="1"/>
          </p:cNvPicPr>
          <p:nvPr/>
        </p:nvPicPr>
        <p:blipFill>
          <a:blip r:embed="rId4"/>
          <a:stretch>
            <a:fillRect/>
          </a:stretch>
        </p:blipFill>
        <p:spPr>
          <a:xfrm>
            <a:off x="3810000" y="1676400"/>
            <a:ext cx="5476387" cy="381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9236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icture Placeholder 1"/>
          <p:cNvSpPr>
            <a:spLocks noGrp="1"/>
          </p:cNvSpPr>
          <p:nvPr>
            <p:ph type="pic" sz="quarter" idx="23"/>
          </p:nvPr>
        </p:nvSpPr>
        <p:spPr/>
      </p:sp>
      <p:sp>
        <p:nvSpPr>
          <p:cNvPr id="3" name="Title 2"/>
          <p:cNvSpPr>
            <a:spLocks noGrp="1"/>
          </p:cNvSpPr>
          <p:nvPr>
            <p:ph type="title"/>
          </p:nvPr>
        </p:nvSpPr>
        <p:spPr/>
        <p:txBody>
          <a:bodyPr/>
          <a:lstStyle/>
          <a:p>
            <a:r>
              <a:rPr lang="en-US" dirty="0" err="1" smtClean="0"/>
              <a:t>OpenDaylight</a:t>
            </a:r>
            <a:r>
              <a:rPr lang="en-US" dirty="0" smtClean="0"/>
              <a:t> Demo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218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Picture Placeholder 3"/>
          <p:cNvSpPr>
            <a:spLocks noGrp="1"/>
          </p:cNvSpPr>
          <p:nvPr>
            <p:ph type="pic" sz="quarter" idx="23"/>
          </p:nvPr>
        </p:nvSpPr>
        <p:spPr/>
      </p:sp>
      <p:sp>
        <p:nvSpPr>
          <p:cNvPr id="6" name="Text Placeholder 2"/>
          <p:cNvSpPr txBox="1">
            <a:spLocks/>
          </p:cNvSpPr>
          <p:nvPr/>
        </p:nvSpPr>
        <p:spPr>
          <a:xfrm>
            <a:off x="381000" y="3789218"/>
            <a:ext cx="7620000" cy="11637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solidFill>
                  <a:schemeClr val="bg1"/>
                </a:solidFill>
                <a:latin typeface="Arial" pitchFamily="34" charset="0"/>
                <a:cs typeface="Arial" pitchFamily="34" charset="0"/>
              </a:rPr>
              <a:t>SDN in Cloud Platforms</a:t>
            </a:r>
            <a:endParaRPr lang="en-US" sz="4000" dirty="0">
              <a:solidFill>
                <a:schemeClr val="bg1"/>
              </a:solidFill>
              <a:latin typeface="Arial" pitchFamily="34" charset="0"/>
              <a:cs typeface="Arial" pitchFamily="34" charset="0"/>
            </a:endParaRPr>
          </a:p>
        </p:txBody>
      </p:sp>
      <p:sp>
        <p:nvSpPr>
          <p:cNvPr id="2" name="Footer Placeholder 1"/>
          <p:cNvSpPr>
            <a:spLocks noGrp="1"/>
          </p:cNvSpPr>
          <p:nvPr>
            <p:ph type="ftr" sz="quarter" idx="24"/>
          </p:nvPr>
        </p:nvSpPr>
        <p:spPr/>
        <p:txBody>
          <a:bodyPr/>
          <a:lstStyle/>
          <a:p>
            <a:pPr algn="l"/>
            <a:r>
              <a:rPr lang="en-US" dirty="0" smtClean="0"/>
              <a:t>SDN: Adding Network Agility to the Cloud #</a:t>
            </a:r>
            <a:r>
              <a:rPr lang="en-US" dirty="0" err="1" smtClean="0"/>
              <a:t>oscon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994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Calibri" charset="0"/>
              </a:rPr>
              <a:t>OpenNebula</a:t>
            </a:r>
          </a:p>
        </p:txBody>
      </p:sp>
      <p:pic>
        <p:nvPicPr>
          <p:cNvPr id="53250" name="Content Placeholder 4" descr="opennebula.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36564" b="-136564"/>
          <a:stretch>
            <a:fillRect/>
          </a:stretch>
        </p:blipFill>
        <p:spPr>
          <a:xfrm>
            <a:off x="457200" y="914400"/>
            <a:ext cx="4724400" cy="2598238"/>
          </a:xfrm>
        </p:spPr>
      </p:pic>
      <p:sp>
        <p:nvSpPr>
          <p:cNvPr id="53251" name="Content Placeholder 3"/>
          <p:cNvSpPr>
            <a:spLocks noGrp="1"/>
          </p:cNvSpPr>
          <p:nvPr>
            <p:ph sz="half" idx="4294967295"/>
          </p:nvPr>
        </p:nvSpPr>
        <p:spPr>
          <a:xfrm>
            <a:off x="5105400" y="1427163"/>
            <a:ext cx="4038600" cy="4525962"/>
          </a:xfrm>
        </p:spPr>
        <p:txBody>
          <a:bodyPr>
            <a:normAutofit fontScale="85000" lnSpcReduction="10000"/>
          </a:bodyPr>
          <a:lstStyle/>
          <a:p>
            <a:pPr eaLnBrk="1" hangingPunct="1"/>
            <a:r>
              <a:rPr lang="en-US" dirty="0">
                <a:latin typeface="Calibri" charset="0"/>
              </a:rPr>
              <a:t>Supports VLAN tagging and rate limiting through “hooks” that call </a:t>
            </a:r>
            <a:r>
              <a:rPr lang="en-US" dirty="0" err="1">
                <a:latin typeface="Calibri" charset="0"/>
              </a:rPr>
              <a:t>ovs_vsctl</a:t>
            </a:r>
            <a:endParaRPr lang="en-US" dirty="0">
              <a:latin typeface="Calibri" charset="0"/>
            </a:endParaRPr>
          </a:p>
          <a:p>
            <a:pPr eaLnBrk="1" hangingPunct="1"/>
            <a:r>
              <a:rPr lang="en-US" dirty="0">
                <a:latin typeface="Calibri" charset="0"/>
              </a:rPr>
              <a:t>Scripts executed on an hypervisor before a VM is launched</a:t>
            </a:r>
          </a:p>
          <a:p>
            <a:pPr eaLnBrk="1" hangingPunct="1"/>
            <a:r>
              <a:rPr lang="en-US" dirty="0">
                <a:latin typeface="Calibri" charset="0"/>
              </a:rPr>
              <a:t>Potentially also executed after VM shutdown for cleanup</a:t>
            </a:r>
          </a:p>
          <a:p>
            <a:pPr eaLnBrk="1" hangingPunct="1"/>
            <a:r>
              <a:rPr lang="en-US" dirty="0">
                <a:latin typeface="Calibri" charset="0"/>
              </a:rPr>
              <a:t>Also </a:t>
            </a:r>
            <a:r>
              <a:rPr lang="en-US" dirty="0">
                <a:latin typeface="Calibri" charset="0"/>
                <a:hlinkClick r:id="rId3"/>
              </a:rPr>
              <a:t>supports</a:t>
            </a:r>
            <a:r>
              <a:rPr lang="en-US" dirty="0">
                <a:latin typeface="Calibri" charset="0"/>
              </a:rPr>
              <a:t> </a:t>
            </a:r>
            <a:r>
              <a:rPr lang="en-US" dirty="0" err="1">
                <a:latin typeface="Calibri" charset="0"/>
              </a:rPr>
              <a:t>OpenFlow</a:t>
            </a:r>
            <a:endParaRPr lang="en-US" dirty="0">
              <a:latin typeface="Calibri" charset="0"/>
            </a:endParaRPr>
          </a:p>
          <a:p>
            <a:pPr eaLnBrk="1" hangingPunct="1"/>
            <a:endParaRPr lang="en-US" dirty="0">
              <a:latin typeface="Calibri" charset="0"/>
            </a:endParaRPr>
          </a:p>
        </p:txBody>
      </p:sp>
      <p:pic>
        <p:nvPicPr>
          <p:cNvPr id="53252" name="Content Placeholder 6" descr="onecloud_arch.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6291" r="-46291"/>
          <a:stretch>
            <a:fillRect/>
          </a:stretch>
        </p:blipFill>
        <p:spPr bwMode="auto">
          <a:xfrm>
            <a:off x="-30477" y="2971800"/>
            <a:ext cx="5970588" cy="3282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pic>
      <p:sp>
        <p:nvSpPr>
          <p:cNvPr id="6" name="Footer Placeholder 3"/>
          <p:cNvSpPr>
            <a:spLocks noGrp="1"/>
          </p:cNvSpPr>
          <p:nvPr>
            <p:ph type="ftr" sz="quarter" idx="10"/>
          </p:nvPr>
        </p:nvSpPr>
        <p:spPr>
          <a:xfrm>
            <a:off x="152400" y="6481000"/>
            <a:ext cx="6477000" cy="365125"/>
          </a:xfrm>
        </p:spPr>
        <p:txBody>
          <a:bodyPr/>
          <a:lstStyle/>
          <a:p>
            <a:pPr algn="l"/>
            <a:r>
              <a:rPr lang="en-US" dirty="0"/>
              <a:t>http://</a:t>
            </a:r>
            <a:r>
              <a:rPr lang="en-US" dirty="0" err="1"/>
              <a:t>opennebula.org</a:t>
            </a:r>
            <a:r>
              <a:rPr lang="en-US" dirty="0"/>
              <a:t>/documentation:rel4.0:vgg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054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smtClean="0">
                <a:latin typeface="Calibri" charset="0"/>
              </a:rPr>
              <a:t>My SDN experience</a:t>
            </a:r>
            <a:endParaRPr lang="en-US" dirty="0">
              <a:latin typeface="Calibri" charset="0"/>
            </a:endParaRPr>
          </a:p>
        </p:txBody>
      </p:sp>
      <p:sp>
        <p:nvSpPr>
          <p:cNvPr id="3" name="Content Placeholder 2"/>
          <p:cNvSpPr>
            <a:spLocks noGrp="1"/>
          </p:cNvSpPr>
          <p:nvPr>
            <p:ph idx="1"/>
          </p:nvPr>
        </p:nvSpPr>
        <p:spPr/>
        <p:txBody>
          <a:bodyPr>
            <a:normAutofit/>
          </a:bodyPr>
          <a:lstStyle/>
          <a:p>
            <a:pPr eaLnBrk="1" hangingPunct="1">
              <a:defRPr/>
            </a:pPr>
            <a:r>
              <a:rPr lang="en-US" dirty="0" smtClean="0"/>
              <a:t>~March 2012</a:t>
            </a:r>
          </a:p>
          <a:p>
            <a:pPr eaLnBrk="1" hangingPunct="1">
              <a:defRPr/>
            </a:pPr>
            <a:r>
              <a:rPr lang="en-US" dirty="0" smtClean="0"/>
              <a:t>Elastic IP and Security Group in </a:t>
            </a:r>
            <a:r>
              <a:rPr lang="en-US" dirty="0" err="1" smtClean="0"/>
              <a:t>Opennebula</a:t>
            </a:r>
            <a:endParaRPr lang="en-US" dirty="0"/>
          </a:p>
          <a:p>
            <a:pPr eaLnBrk="1" hangingPunct="1">
              <a:defRPr/>
            </a:pPr>
            <a:r>
              <a:rPr lang="en-US" dirty="0" smtClean="0"/>
              <a:t>Using NOX Open flow controller</a:t>
            </a:r>
          </a:p>
          <a:p>
            <a:pPr eaLnBrk="1" hangingPunct="1">
              <a:defRPr/>
            </a:pPr>
            <a:endParaRPr lang="en-US" dirty="0"/>
          </a:p>
        </p:txBody>
      </p:sp>
      <p:pic>
        <p:nvPicPr>
          <p:cNvPr id="4" name="Picture 3"/>
          <p:cNvPicPr>
            <a:picLocks noChangeAspect="1"/>
          </p:cNvPicPr>
          <p:nvPr/>
        </p:nvPicPr>
        <p:blipFill>
          <a:blip r:embed="rId2"/>
          <a:stretch>
            <a:fillRect/>
          </a:stretch>
        </p:blipFill>
        <p:spPr>
          <a:xfrm>
            <a:off x="4572000" y="1447800"/>
            <a:ext cx="4419600" cy="4680902"/>
          </a:xfrm>
          <a:prstGeom prst="rect">
            <a:avLst/>
          </a:prstGeom>
        </p:spPr>
      </p:pic>
      <p:sp>
        <p:nvSpPr>
          <p:cNvPr id="5" name="TextBox 4"/>
          <p:cNvSpPr txBox="1"/>
          <p:nvPr/>
        </p:nvSpPr>
        <p:spPr>
          <a:xfrm>
            <a:off x="228600" y="6172200"/>
            <a:ext cx="5562600" cy="646331"/>
          </a:xfrm>
          <a:prstGeom prst="rect">
            <a:avLst/>
          </a:prstGeom>
          <a:noFill/>
        </p:spPr>
        <p:txBody>
          <a:bodyPr wrap="square" rtlCol="0">
            <a:spAutoFit/>
          </a:bodyPr>
          <a:lstStyle/>
          <a:p>
            <a:r>
              <a:rPr lang="en-US" dirty="0"/>
              <a:t>http://blog.opennebula.org/?p=</a:t>
            </a:r>
            <a:r>
              <a:rPr lang="en-US" dirty="0" smtClean="0"/>
              <a:t>2695</a:t>
            </a:r>
          </a:p>
          <a:p>
            <a:r>
              <a:rPr lang="en-US" dirty="0"/>
              <a:t>http://code.google.com/p/onenox</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620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Quantum == Neutron</a:t>
            </a:r>
            <a:endParaRPr lang="en-US" dirty="0"/>
          </a:p>
        </p:txBody>
      </p:sp>
      <p:pic>
        <p:nvPicPr>
          <p:cNvPr id="8" name="Content Placeholder 7" descr="Screen Shot 2013-07-23 at 10.29.45 PM.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883" b="-1883"/>
          <a:stretch>
            <a:fillRect/>
          </a:stretch>
        </p:blipFill>
        <p:spPr>
          <a:xfrm>
            <a:off x="228600" y="1828800"/>
            <a:ext cx="8735310" cy="4804084"/>
          </a:xfrm>
        </p:spPr>
      </p:pic>
      <p:sp>
        <p:nvSpPr>
          <p:cNvPr id="4" name="Footer Placeholder 3"/>
          <p:cNvSpPr>
            <a:spLocks noGrp="1"/>
          </p:cNvSpPr>
          <p:nvPr>
            <p:ph type="ftr" sz="quarter" idx="10"/>
          </p:nvPr>
        </p:nvSpPr>
        <p:spPr/>
        <p:txBody>
          <a:bodyPr/>
          <a:lstStyle/>
          <a:p>
            <a:pPr algn="l"/>
            <a:r>
              <a:rPr lang="en-US" dirty="0"/>
              <a:t>https://wiki.openstack.org/wiki/</a:t>
            </a:r>
            <a:r>
              <a:rPr lang="en-US" dirty="0" smtClean="0"/>
              <a:t>Neutron</a:t>
            </a:r>
          </a:p>
          <a:p>
            <a:pPr algn="l"/>
            <a:r>
              <a:rPr lang="en-US" dirty="0" smtClean="0"/>
              <a:t>Thanks to @</a:t>
            </a:r>
            <a:r>
              <a:rPr lang="en-US" dirty="0" err="1" smtClean="0"/>
              <a:t>hui_kenneth</a:t>
            </a:r>
            <a:r>
              <a:rPr lang="en-US" dirty="0" smtClean="0"/>
              <a:t> for diagram</a:t>
            </a:r>
            <a:endParaRPr lang="en-US" dirty="0"/>
          </a:p>
        </p:txBody>
      </p:sp>
      <p:pic>
        <p:nvPicPr>
          <p:cNvPr id="7" name="Picture 6"/>
          <p:cNvPicPr>
            <a:picLocks noChangeAspect="1"/>
          </p:cNvPicPr>
          <p:nvPr/>
        </p:nvPicPr>
        <p:blipFill>
          <a:blip r:embed="rId3"/>
          <a:stretch>
            <a:fillRect/>
          </a:stretch>
        </p:blipFill>
        <p:spPr>
          <a:xfrm>
            <a:off x="152400" y="533400"/>
            <a:ext cx="2153305" cy="16129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3302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Quantum == Neutron</a:t>
            </a:r>
            <a:endParaRPr lang="en-US" dirty="0"/>
          </a:p>
        </p:txBody>
      </p:sp>
      <p:sp>
        <p:nvSpPr>
          <p:cNvPr id="4" name="Footer Placeholder 3"/>
          <p:cNvSpPr>
            <a:spLocks noGrp="1"/>
          </p:cNvSpPr>
          <p:nvPr>
            <p:ph type="ftr" sz="quarter" idx="10"/>
          </p:nvPr>
        </p:nvSpPr>
        <p:spPr/>
        <p:txBody>
          <a:bodyPr/>
          <a:lstStyle/>
          <a:p>
            <a:pPr algn="l"/>
            <a:r>
              <a:rPr lang="en-US" dirty="0"/>
              <a:t>https://</a:t>
            </a:r>
            <a:r>
              <a:rPr lang="en-US" dirty="0" err="1"/>
              <a:t>wiki.openstack.org</a:t>
            </a:r>
            <a:r>
              <a:rPr lang="en-US" dirty="0"/>
              <a:t>/wiki/Neutron</a:t>
            </a:r>
          </a:p>
        </p:txBody>
      </p:sp>
      <p:pic>
        <p:nvPicPr>
          <p:cNvPr id="7" name="Picture 6"/>
          <p:cNvPicPr>
            <a:picLocks noChangeAspect="1"/>
          </p:cNvPicPr>
          <p:nvPr/>
        </p:nvPicPr>
        <p:blipFill>
          <a:blip r:embed="rId2"/>
          <a:stretch>
            <a:fillRect/>
          </a:stretch>
        </p:blipFill>
        <p:spPr>
          <a:xfrm>
            <a:off x="152400" y="304800"/>
            <a:ext cx="2153305" cy="1612900"/>
          </a:xfrm>
          <a:prstGeom prst="rect">
            <a:avLst/>
          </a:prstGeom>
        </p:spPr>
      </p:pic>
      <p:pic>
        <p:nvPicPr>
          <p:cNvPr id="5" name="Content Placeholder 4"/>
          <p:cNvPicPr>
            <a:picLocks noGrp="1" noChangeAspect="1"/>
          </p:cNvPicPr>
          <p:nvPr>
            <p:ph idx="1"/>
          </p:nvPr>
        </p:nvPicPr>
        <p:blipFill>
          <a:blip r:embed="rId3"/>
          <a:srcRect t="5691" b="5691"/>
          <a:stretch>
            <a:fillRect/>
          </a:stretch>
        </p:blipFill>
        <p:spPr>
          <a:xfrm>
            <a:off x="457200" y="1828800"/>
            <a:ext cx="8229600" cy="4525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1224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rtlCol="0">
            <a:normAutofit/>
          </a:bodyPr>
          <a:lstStyle/>
          <a:p>
            <a:pPr eaLnBrk="1" fontAlgn="auto" hangingPunct="1">
              <a:spcAft>
                <a:spcPts val="0"/>
              </a:spcAft>
              <a:defRPr/>
            </a:pPr>
            <a:r>
              <a:rPr lang="en-US" dirty="0" err="1" smtClean="0">
                <a:ea typeface="+mj-ea"/>
                <a:cs typeface="+mj-cs"/>
              </a:rPr>
              <a:t>CloudStack</a:t>
            </a:r>
            <a:r>
              <a:rPr lang="en-US" dirty="0" smtClean="0">
                <a:ea typeface="+mj-ea"/>
                <a:cs typeface="+mj-cs"/>
              </a:rPr>
              <a:t> Network API</a:t>
            </a:r>
            <a:endParaRPr lang="en-US" sz="2700" dirty="0" smtClean="0">
              <a:ea typeface="+mj-ea"/>
              <a:cs typeface="+mj-cs"/>
            </a:endParaRPr>
          </a:p>
        </p:txBody>
      </p:sp>
      <p:pic>
        <p:nvPicPr>
          <p:cNvPr id="18434" name="Content Placeholder 4" descr="netapi.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9253" r="-69253"/>
          <a:stretch>
            <a:fillRect/>
          </a:stretch>
        </p:blipFill>
        <p:spPr>
          <a:xfrm>
            <a:off x="-2362200" y="1295400"/>
            <a:ext cx="9421750" cy="5181600"/>
          </a:xfrm>
        </p:spPr>
      </p:pic>
      <p:pic>
        <p:nvPicPr>
          <p:cNvPr id="3" name="Picture 2" descr="net1.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43200" y="1828800"/>
            <a:ext cx="5838340" cy="3062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5" descr="net2.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05400" y="3200400"/>
            <a:ext cx="3495192" cy="2274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 name="Picture 6" descr="net3.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0" y="4800600"/>
            <a:ext cx="5842000" cy="1625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4114800" y="1981200"/>
            <a:ext cx="4415988" cy="1917700"/>
          </a:xfrm>
          <a:prstGeom prst="rect">
            <a:avLst/>
          </a:prstGeom>
        </p:spPr>
      </p:pic>
      <p:pic>
        <p:nvPicPr>
          <p:cNvPr id="5" name="Picture 4"/>
          <p:cNvPicPr>
            <a:picLocks noChangeAspect="1"/>
          </p:cNvPicPr>
          <p:nvPr/>
        </p:nvPicPr>
        <p:blipFill>
          <a:blip r:embed="rId7"/>
          <a:stretch>
            <a:fillRect/>
          </a:stretch>
        </p:blipFill>
        <p:spPr>
          <a:xfrm>
            <a:off x="1143000" y="3962400"/>
            <a:ext cx="4343400" cy="203425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095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err="1">
                <a:latin typeface="Calibri" charset="0"/>
              </a:rPr>
              <a:t>CloudStack</a:t>
            </a:r>
            <a:r>
              <a:rPr lang="en-US" dirty="0">
                <a:latin typeface="Calibri" charset="0"/>
              </a:rPr>
              <a:t> </a:t>
            </a:r>
            <a:r>
              <a:rPr lang="en-US" dirty="0" err="1" smtClean="0">
                <a:latin typeface="Calibri" charset="0"/>
              </a:rPr>
              <a:t>Nicira</a:t>
            </a:r>
            <a:r>
              <a:rPr lang="en-US" dirty="0" smtClean="0">
                <a:latin typeface="Calibri" charset="0"/>
              </a:rPr>
              <a:t> NVP </a:t>
            </a:r>
            <a:r>
              <a:rPr lang="en-US" dirty="0">
                <a:latin typeface="Calibri" charset="0"/>
              </a:rPr>
              <a:t>Support</a:t>
            </a:r>
          </a:p>
        </p:txBody>
      </p:sp>
      <p:pic>
        <p:nvPicPr>
          <p:cNvPr id="54274" name="Content Placeholder 9" descr="nvp-diagram-web2.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6632" r="-66632"/>
          <a:stretch>
            <a:fillRect/>
          </a:stretch>
        </p:blipFill>
        <p:spPr>
          <a:xfrm>
            <a:off x="-1600200" y="1600200"/>
            <a:ext cx="8645265" cy="4754563"/>
          </a:xfrm>
        </p:spPr>
      </p:pic>
      <p:sp>
        <p:nvSpPr>
          <p:cNvPr id="54275" name="Content Placeholder 8"/>
          <p:cNvSpPr>
            <a:spLocks noGrp="1"/>
          </p:cNvSpPr>
          <p:nvPr>
            <p:ph sz="half" idx="4294967295"/>
          </p:nvPr>
        </p:nvSpPr>
        <p:spPr>
          <a:xfrm>
            <a:off x="5105400" y="1600200"/>
            <a:ext cx="4038600" cy="4525963"/>
          </a:xfrm>
        </p:spPr>
        <p:txBody>
          <a:bodyPr>
            <a:normAutofit/>
          </a:bodyPr>
          <a:lstStyle/>
          <a:p>
            <a:r>
              <a:rPr lang="en-US" dirty="0" smtClean="0">
                <a:latin typeface="Calibri" charset="0"/>
              </a:rPr>
              <a:t>By </a:t>
            </a:r>
            <a:r>
              <a:rPr lang="en-US" dirty="0">
                <a:latin typeface="Calibri" charset="0"/>
              </a:rPr>
              <a:t>Hugo </a:t>
            </a:r>
            <a:r>
              <a:rPr lang="en-US" dirty="0" err="1" smtClean="0">
                <a:latin typeface="Calibri" charset="0"/>
              </a:rPr>
              <a:t>Trippaers</a:t>
            </a:r>
            <a:r>
              <a:rPr lang="en-US" dirty="0" smtClean="0">
                <a:latin typeface="Calibri" charset="0"/>
              </a:rPr>
              <a:t> @Spark404, </a:t>
            </a:r>
            <a:r>
              <a:rPr lang="en-US" dirty="0" err="1">
                <a:latin typeface="Calibri" charset="0"/>
              </a:rPr>
              <a:t>Schuberg</a:t>
            </a:r>
            <a:r>
              <a:rPr lang="en-US" dirty="0">
                <a:latin typeface="Calibri" charset="0"/>
              </a:rPr>
              <a:t> </a:t>
            </a:r>
            <a:r>
              <a:rPr lang="en-US" dirty="0" err="1" smtClean="0">
                <a:latin typeface="Calibri" charset="0"/>
              </a:rPr>
              <a:t>Philis</a:t>
            </a:r>
            <a:endParaRPr lang="en-US" dirty="0" smtClean="0">
              <a:latin typeface="Calibri" charset="0"/>
            </a:endParaRPr>
          </a:p>
          <a:p>
            <a:r>
              <a:rPr lang="en-US" dirty="0" smtClean="0">
                <a:latin typeface="Calibri" charset="0"/>
              </a:rPr>
              <a:t>Isolated Networks in advanced Zone 4.0+</a:t>
            </a:r>
          </a:p>
          <a:p>
            <a:r>
              <a:rPr lang="en-US" dirty="0" smtClean="0">
                <a:latin typeface="Calibri" charset="0"/>
              </a:rPr>
              <a:t>L3 functionalities in 4.2</a:t>
            </a:r>
          </a:p>
          <a:p>
            <a:pPr marL="0" indent="0" eaLnBrk="1" hangingPunct="1">
              <a:buNone/>
            </a:pPr>
            <a:endParaRPr lang="en-US" dirty="0">
              <a:latin typeface="Calibri" charset="0"/>
            </a:endParaRPr>
          </a:p>
        </p:txBody>
      </p:sp>
      <p:sp>
        <p:nvSpPr>
          <p:cNvPr id="5" name="Footer Placeholder 3"/>
          <p:cNvSpPr>
            <a:spLocks noGrp="1"/>
          </p:cNvSpPr>
          <p:nvPr>
            <p:ph type="ftr" sz="quarter" idx="10"/>
          </p:nvPr>
        </p:nvSpPr>
        <p:spPr>
          <a:xfrm>
            <a:off x="228600" y="6400800"/>
            <a:ext cx="6477000" cy="365125"/>
          </a:xfrm>
        </p:spPr>
        <p:txBody>
          <a:bodyPr/>
          <a:lstStyle/>
          <a:p>
            <a:pPr algn="l"/>
            <a:r>
              <a:rPr lang="en-US" dirty="0"/>
              <a:t>http://</a:t>
            </a:r>
            <a:r>
              <a:rPr lang="en-US" dirty="0" err="1"/>
              <a:t>www.youtube.com</a:t>
            </a:r>
            <a:r>
              <a:rPr lang="en-US" dirty="0"/>
              <a:t>/</a:t>
            </a:r>
            <a:r>
              <a:rPr lang="en-US" dirty="0" err="1"/>
              <a:t>watch?v</a:t>
            </a:r>
            <a:r>
              <a:rPr lang="en-US" dirty="0"/>
              <a:t>=F-FgHni7W34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5489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CloudStack</a:t>
            </a:r>
            <a:r>
              <a:rPr lang="en-US" dirty="0" smtClean="0"/>
              <a:t> + </a:t>
            </a:r>
            <a:r>
              <a:rPr lang="en-US" dirty="0" err="1" smtClean="0"/>
              <a:t>Nicira</a:t>
            </a:r>
            <a:r>
              <a:rPr lang="en-US" dirty="0" smtClean="0"/>
              <a:t> NVP</a:t>
            </a:r>
            <a:endParaRPr lang="en-US" dirty="0"/>
          </a:p>
        </p:txBody>
      </p:sp>
      <p:pic>
        <p:nvPicPr>
          <p:cNvPr id="5" name="Content Placeholder 4" descr="csisolation.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995" b="-15995"/>
          <a:stretch>
            <a:fillRect/>
          </a:stretch>
        </p:blipFill>
        <p:spPr>
          <a:xfrm>
            <a:off x="581" y="1066800"/>
            <a:ext cx="9006085" cy="4953000"/>
          </a:xfrm>
        </p:spPr>
      </p:pic>
      <p:sp>
        <p:nvSpPr>
          <p:cNvPr id="4" name="Footer Placeholder 3"/>
          <p:cNvSpPr>
            <a:spLocks noGrp="1"/>
          </p:cNvSpPr>
          <p:nvPr>
            <p:ph type="ftr" sz="quarter" idx="10"/>
          </p:nvPr>
        </p:nvSpPr>
        <p:spPr/>
        <p:txBody>
          <a:bodyPr/>
          <a:lstStyle/>
          <a:p>
            <a:pPr algn="l"/>
            <a:r>
              <a:rPr lang="en-US" smtClean="0"/>
              <a:t>Insert Presentation Title Here</a:t>
            </a:r>
            <a:endParaRPr lang="en-US" dirty="0"/>
          </a:p>
        </p:txBody>
      </p:sp>
      <p:pic>
        <p:nvPicPr>
          <p:cNvPr id="6" name="Picture 5" descr="csnetprovider.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 y="2133600"/>
            <a:ext cx="6967082" cy="4584700"/>
          </a:xfrm>
          <a:prstGeom prst="rect">
            <a:avLst/>
          </a:prstGeom>
        </p:spPr>
      </p:pic>
      <p:pic>
        <p:nvPicPr>
          <p:cNvPr id="7" name="Picture 6" descr="csnvp.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43400" y="1143000"/>
            <a:ext cx="4432300" cy="573437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80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CloudStack</a:t>
            </a:r>
            <a:r>
              <a:rPr lang="en-US" dirty="0" smtClean="0"/>
              <a:t> SDN Plugins</a:t>
            </a:r>
            <a:endParaRPr lang="en-US" dirty="0"/>
          </a:p>
        </p:txBody>
      </p:sp>
      <p:pic>
        <p:nvPicPr>
          <p:cNvPr id="5" name="Content Placeholder 4" descr="cloudstacksdn.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464" b="-9464"/>
          <a:stretch>
            <a:fillRect/>
          </a:stretch>
        </p:blipFill>
        <p:spPr/>
      </p:pic>
      <p:sp>
        <p:nvSpPr>
          <p:cNvPr id="4" name="Footer Placeholder 3"/>
          <p:cNvSpPr>
            <a:spLocks noGrp="1"/>
          </p:cNvSpPr>
          <p:nvPr>
            <p:ph type="ftr" sz="quarter" idx="10"/>
          </p:nvPr>
        </p:nvSpPr>
        <p:spPr/>
        <p:txBody>
          <a:bodyPr/>
          <a:lstStyle/>
          <a:p>
            <a:pPr algn="l"/>
            <a:r>
              <a:rPr lang="en-US" dirty="0" smtClean="0"/>
              <a:t>Thanks to @spark404 for table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7383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atin typeface="Calibri" charset="0"/>
              </a:rPr>
              <a:t>Conclusions</a:t>
            </a:r>
          </a:p>
        </p:txBody>
      </p:sp>
      <p:sp>
        <p:nvSpPr>
          <p:cNvPr id="59394" name="Content Placeholder 2"/>
          <p:cNvSpPr>
            <a:spLocks noGrp="1"/>
          </p:cNvSpPr>
          <p:nvPr>
            <p:ph idx="1"/>
          </p:nvPr>
        </p:nvSpPr>
        <p:spPr>
          <a:xfrm>
            <a:off x="457200" y="1319213"/>
            <a:ext cx="8229600" cy="5081587"/>
          </a:xfrm>
        </p:spPr>
        <p:txBody>
          <a:bodyPr>
            <a:normAutofit lnSpcReduction="10000"/>
          </a:bodyPr>
          <a:lstStyle/>
          <a:p>
            <a:pPr marL="457200" indent="-457200" eaLnBrk="1" hangingPunct="1">
              <a:buFont typeface="Arial"/>
              <a:buChar char="•"/>
            </a:pPr>
            <a:r>
              <a:rPr lang="en-US" dirty="0" smtClean="0">
                <a:latin typeface="Calibri" charset="0"/>
              </a:rPr>
              <a:t>Network abstractions to decouple from the physical network is the last leg of </a:t>
            </a:r>
            <a:r>
              <a:rPr lang="en-US" i="1" dirty="0" smtClean="0">
                <a:latin typeface="Calibri" charset="0"/>
              </a:rPr>
              <a:t>Cloud</a:t>
            </a:r>
          </a:p>
          <a:p>
            <a:pPr marL="457200" indent="-457200" eaLnBrk="1" hangingPunct="1">
              <a:buFont typeface="Arial"/>
              <a:buChar char="•"/>
            </a:pPr>
            <a:r>
              <a:rPr lang="en-US" dirty="0" smtClean="0">
                <a:latin typeface="Calibri" charset="0"/>
              </a:rPr>
              <a:t>SDN provides an architecture to abstract the network</a:t>
            </a:r>
          </a:p>
          <a:p>
            <a:pPr marL="457200" indent="-457200" eaLnBrk="1" hangingPunct="1">
              <a:buFont typeface="Arial"/>
              <a:buChar char="•"/>
            </a:pPr>
            <a:r>
              <a:rPr lang="en-US" dirty="0" err="1" smtClean="0">
                <a:latin typeface="Calibri" charset="0"/>
              </a:rPr>
              <a:t>OpenFlow</a:t>
            </a:r>
            <a:r>
              <a:rPr lang="en-US" dirty="0" smtClean="0">
                <a:latin typeface="Calibri" charset="0"/>
              </a:rPr>
              <a:t> is a standard that can be used to create SDN implementations</a:t>
            </a:r>
          </a:p>
          <a:p>
            <a:pPr marL="457200" indent="-457200" eaLnBrk="1" hangingPunct="1">
              <a:buFont typeface="Arial"/>
              <a:buChar char="•"/>
            </a:pPr>
            <a:r>
              <a:rPr lang="en-US" dirty="0" smtClean="0">
                <a:latin typeface="Calibri" charset="0"/>
              </a:rPr>
              <a:t>SDN is key to innovation in networking</a:t>
            </a:r>
          </a:p>
          <a:p>
            <a:pPr marL="457200" indent="-457200" eaLnBrk="1" hangingPunct="1">
              <a:buFont typeface="Arial"/>
              <a:buChar char="•"/>
            </a:pPr>
            <a:r>
              <a:rPr lang="en-US" dirty="0" smtClean="0">
                <a:latin typeface="Calibri" charset="0"/>
              </a:rPr>
              <a:t>The Open Cloud Platforms are embracing SDN solutions as network providers for multi-tenancy</a:t>
            </a:r>
          </a:p>
          <a:p>
            <a:pPr eaLnBrk="1" hangingPunct="1"/>
            <a:endParaRPr lang="en-US"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976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1600200"/>
            <a:ext cx="9144000" cy="4116120"/>
          </a:xfrm>
          <a:prstGeom prst="rect">
            <a:avLst/>
          </a:prstGeom>
          <a:solidFill>
            <a:srgbClr val="69AFDA"/>
          </a:solidFill>
          <a:ln>
            <a:noFill/>
          </a:ln>
          <a:effectLst>
            <a:outerShdw blurRad="50800" dist="114300" dir="5400000" sx="1000" sy="1000" algn="ctr" rotWithShape="0">
              <a:srgbClr val="000000">
                <a:alpha val="9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Karen\Documents\PPT Templates\ACS PPT Content Border v2.jpg"/>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95802"/>
          <a:stretch/>
        </p:blipFill>
        <p:spPr bwMode="auto">
          <a:xfrm>
            <a:off x="0" y="0"/>
            <a:ext cx="9144000" cy="287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Title 1"/>
          <p:cNvSpPr txBox="1">
            <a:spLocks/>
          </p:cNvSpPr>
          <p:nvPr/>
        </p:nvSpPr>
        <p:spPr>
          <a:xfrm>
            <a:off x="457200" y="3556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2">
                    <a:lumMod val="60000"/>
                    <a:lumOff val="40000"/>
                  </a:schemeClr>
                </a:solidFill>
                <a:latin typeface="+mj-lt"/>
                <a:ea typeface="+mj-ea"/>
                <a:cs typeface="+mj-cs"/>
              </a:defRPr>
            </a:lvl1pPr>
          </a:lstStyle>
          <a:p>
            <a:r>
              <a:rPr lang="en-US" dirty="0" smtClean="0">
                <a:solidFill>
                  <a:srgbClr val="69AFDA"/>
                </a:solidFill>
                <a:latin typeface="Arial" pitchFamily="34" charset="0"/>
                <a:cs typeface="Arial" pitchFamily="34" charset="0"/>
              </a:rPr>
              <a:t>Get Involved with Apache </a:t>
            </a:r>
            <a:r>
              <a:rPr lang="en-US" dirty="0" err="1" smtClean="0">
                <a:solidFill>
                  <a:srgbClr val="69AFDA"/>
                </a:solidFill>
                <a:latin typeface="Arial" pitchFamily="34" charset="0"/>
                <a:cs typeface="Arial" pitchFamily="34" charset="0"/>
              </a:rPr>
              <a:t>CloudStack</a:t>
            </a:r>
            <a:endParaRPr lang="en-JM" dirty="0">
              <a:solidFill>
                <a:srgbClr val="69AFDA"/>
              </a:solidFill>
              <a:latin typeface="Arial" pitchFamily="34" charset="0"/>
              <a:cs typeface="Arial" pitchFamily="34" charset="0"/>
            </a:endParaRPr>
          </a:p>
        </p:txBody>
      </p:sp>
      <p:sp>
        <p:nvSpPr>
          <p:cNvPr id="9" name="TextBox 8"/>
          <p:cNvSpPr txBox="1"/>
          <p:nvPr/>
        </p:nvSpPr>
        <p:spPr>
          <a:xfrm>
            <a:off x="1066800" y="1908006"/>
            <a:ext cx="8101257" cy="4416594"/>
          </a:xfrm>
          <a:prstGeom prst="rect">
            <a:avLst/>
          </a:prstGeom>
          <a:noFill/>
        </p:spPr>
        <p:txBody>
          <a:bodyPr wrap="none" rtlCol="0">
            <a:spAutoFit/>
          </a:bodyPr>
          <a:lstStyle/>
          <a:p>
            <a:r>
              <a:rPr lang="en-US" sz="2200" b="1" kern="1200" dirty="0" smtClean="0">
                <a:solidFill>
                  <a:schemeClr val="bg1"/>
                </a:solidFill>
                <a:effectLst/>
                <a:latin typeface="Arial" pitchFamily="34" charset="0"/>
                <a:cs typeface="Arial" pitchFamily="34" charset="0"/>
              </a:rPr>
              <a:t>Web</a:t>
            </a:r>
            <a:r>
              <a:rPr lang="en-US" sz="1900" b="1" kern="1200" dirty="0" smtClean="0">
                <a:solidFill>
                  <a:schemeClr val="bg1"/>
                </a:solidFill>
                <a:effectLst/>
                <a:latin typeface="Arial" pitchFamily="34" charset="0"/>
                <a:cs typeface="Arial" pitchFamily="34" charset="0"/>
              </a:rPr>
              <a:t>:</a:t>
            </a:r>
            <a:r>
              <a:rPr lang="en-US" sz="1900" kern="1200" dirty="0" smtClean="0">
                <a:solidFill>
                  <a:schemeClr val="bg1"/>
                </a:solidFill>
                <a:effectLst/>
                <a:latin typeface="Arial" pitchFamily="34" charset="0"/>
                <a:cs typeface="Arial" pitchFamily="34" charset="0"/>
              </a:rPr>
              <a:t> http://cloudstack.apache.org/</a:t>
            </a:r>
          </a:p>
          <a:p>
            <a:endParaRPr lang="en-US" sz="1900" u="sng" dirty="0">
              <a:solidFill>
                <a:schemeClr val="bg1"/>
              </a:solidFill>
              <a:latin typeface="Arial" pitchFamily="34" charset="0"/>
              <a:cs typeface="Arial" pitchFamily="34" charset="0"/>
            </a:endParaRPr>
          </a:p>
          <a:p>
            <a:r>
              <a:rPr lang="en-US" sz="2200" b="1" dirty="0">
                <a:solidFill>
                  <a:schemeClr val="bg1"/>
                </a:solidFill>
                <a:latin typeface="Arial" pitchFamily="34" charset="0"/>
                <a:cs typeface="Arial" pitchFamily="34" charset="0"/>
              </a:rPr>
              <a:t>Mailing </a:t>
            </a:r>
            <a:r>
              <a:rPr lang="en-US" sz="2200" b="1" dirty="0" smtClean="0">
                <a:solidFill>
                  <a:schemeClr val="bg1"/>
                </a:solidFill>
                <a:latin typeface="Arial" pitchFamily="34" charset="0"/>
                <a:cs typeface="Arial" pitchFamily="34" charset="0"/>
              </a:rPr>
              <a:t>Lists</a:t>
            </a:r>
            <a:r>
              <a:rPr lang="en-US" sz="1900" b="1" dirty="0" smtClean="0">
                <a:solidFill>
                  <a:schemeClr val="bg1"/>
                </a:solidFill>
                <a:latin typeface="Arial" pitchFamily="34" charset="0"/>
                <a:cs typeface="Arial" pitchFamily="34" charset="0"/>
              </a:rPr>
              <a:t>:</a:t>
            </a:r>
            <a:r>
              <a:rPr lang="en-US" sz="1900" dirty="0">
                <a:solidFill>
                  <a:schemeClr val="bg1"/>
                </a:solidFill>
                <a:latin typeface="Arial" pitchFamily="34" charset="0"/>
                <a:cs typeface="Arial" pitchFamily="34" charset="0"/>
              </a:rPr>
              <a:t> </a:t>
            </a:r>
            <a:r>
              <a:rPr lang="en-US" sz="1900" dirty="0" smtClean="0">
                <a:solidFill>
                  <a:schemeClr val="bg1"/>
                </a:solidFill>
                <a:latin typeface="Arial" pitchFamily="34" charset="0"/>
                <a:cs typeface="Arial" pitchFamily="34" charset="0"/>
              </a:rPr>
              <a:t>cloudstack.apache.org/mailing-lists.html</a:t>
            </a:r>
          </a:p>
          <a:p>
            <a:endParaRPr lang="en-US" sz="1900" u="sng" dirty="0">
              <a:solidFill>
                <a:schemeClr val="bg1"/>
              </a:solidFill>
              <a:latin typeface="Arial" pitchFamily="34" charset="0"/>
              <a:cs typeface="Arial" pitchFamily="34" charset="0"/>
            </a:endParaRPr>
          </a:p>
          <a:p>
            <a:r>
              <a:rPr lang="en-US" sz="2200" b="1" dirty="0">
                <a:solidFill>
                  <a:schemeClr val="bg1"/>
                </a:solidFill>
                <a:latin typeface="Arial" pitchFamily="34" charset="0"/>
                <a:cs typeface="Arial" pitchFamily="34" charset="0"/>
              </a:rPr>
              <a:t>IRC</a:t>
            </a:r>
            <a:r>
              <a:rPr lang="en-US" sz="1900" b="1" dirty="0">
                <a:solidFill>
                  <a:schemeClr val="bg1"/>
                </a:solidFill>
                <a:latin typeface="Arial" pitchFamily="34" charset="0"/>
                <a:cs typeface="Arial" pitchFamily="34" charset="0"/>
              </a:rPr>
              <a:t>: </a:t>
            </a:r>
            <a:r>
              <a:rPr lang="en-US" sz="1900" dirty="0">
                <a:solidFill>
                  <a:schemeClr val="bg1"/>
                </a:solidFill>
                <a:latin typeface="Arial" pitchFamily="34" charset="0"/>
                <a:cs typeface="Arial" pitchFamily="34" charset="0"/>
              </a:rPr>
              <a:t> irc.freenode.net: 6667 #</a:t>
            </a:r>
            <a:r>
              <a:rPr lang="en-US" sz="1900" dirty="0" err="1" smtClean="0">
                <a:solidFill>
                  <a:schemeClr val="bg1"/>
                </a:solidFill>
                <a:latin typeface="Arial" pitchFamily="34" charset="0"/>
                <a:cs typeface="Arial" pitchFamily="34" charset="0"/>
              </a:rPr>
              <a:t>cloudstack</a:t>
            </a:r>
            <a:endParaRPr lang="en-US" sz="1900" dirty="0" smtClean="0">
              <a:solidFill>
                <a:schemeClr val="bg1"/>
              </a:solidFill>
              <a:latin typeface="Arial" pitchFamily="34" charset="0"/>
              <a:cs typeface="Arial" pitchFamily="34" charset="0"/>
            </a:endParaRPr>
          </a:p>
          <a:p>
            <a:endParaRPr lang="en-US" sz="1900" dirty="0">
              <a:solidFill>
                <a:schemeClr val="bg1"/>
              </a:solidFill>
              <a:latin typeface="Arial" pitchFamily="34" charset="0"/>
              <a:cs typeface="Arial" pitchFamily="34" charset="0"/>
            </a:endParaRPr>
          </a:p>
          <a:p>
            <a:r>
              <a:rPr lang="en-US" sz="2200" b="1" dirty="0">
                <a:solidFill>
                  <a:schemeClr val="bg1"/>
                </a:solidFill>
                <a:latin typeface="Arial" pitchFamily="34" charset="0"/>
                <a:cs typeface="Arial" pitchFamily="34" charset="0"/>
              </a:rPr>
              <a:t>Twitter</a:t>
            </a:r>
            <a:r>
              <a:rPr lang="en-US" sz="2200" dirty="0">
                <a:solidFill>
                  <a:schemeClr val="bg1"/>
                </a:solidFill>
                <a:latin typeface="Arial" pitchFamily="34" charset="0"/>
                <a:cs typeface="Arial" pitchFamily="34" charset="0"/>
              </a:rPr>
              <a:t>:  </a:t>
            </a:r>
            <a:r>
              <a:rPr lang="en-US" sz="1900" dirty="0">
                <a:solidFill>
                  <a:schemeClr val="bg1"/>
                </a:solidFill>
                <a:latin typeface="Arial" pitchFamily="34" charset="0"/>
                <a:cs typeface="Arial" pitchFamily="34" charset="0"/>
              </a:rPr>
              <a:t>@</a:t>
            </a:r>
            <a:r>
              <a:rPr lang="en-US" sz="1900" dirty="0" err="1" smtClean="0">
                <a:solidFill>
                  <a:schemeClr val="bg1"/>
                </a:solidFill>
                <a:latin typeface="Arial" pitchFamily="34" charset="0"/>
                <a:cs typeface="Arial" pitchFamily="34" charset="0"/>
              </a:rPr>
              <a:t>cloudstack</a:t>
            </a:r>
            <a:endParaRPr lang="en-US" sz="1900" dirty="0" smtClean="0">
              <a:solidFill>
                <a:schemeClr val="bg1"/>
              </a:solidFill>
              <a:latin typeface="Arial" pitchFamily="34" charset="0"/>
              <a:cs typeface="Arial" pitchFamily="34" charset="0"/>
            </a:endParaRPr>
          </a:p>
          <a:p>
            <a:endParaRPr lang="en-US" sz="1900" dirty="0">
              <a:solidFill>
                <a:schemeClr val="bg1"/>
              </a:solidFill>
              <a:latin typeface="Arial" pitchFamily="34" charset="0"/>
              <a:cs typeface="Arial" pitchFamily="34" charset="0"/>
            </a:endParaRPr>
          </a:p>
          <a:p>
            <a:pPr marL="0" lvl="1"/>
            <a:r>
              <a:rPr lang="en-US" sz="2200" b="1" dirty="0">
                <a:solidFill>
                  <a:schemeClr val="bg1"/>
                </a:solidFill>
                <a:latin typeface="Arial" pitchFamily="34" charset="0"/>
                <a:cs typeface="Arial" pitchFamily="34" charset="0"/>
              </a:rPr>
              <a:t>LinkedIn:</a:t>
            </a:r>
            <a:r>
              <a:rPr lang="en-US" sz="1900" dirty="0">
                <a:solidFill>
                  <a:schemeClr val="bg1"/>
                </a:solidFill>
                <a:latin typeface="Arial" pitchFamily="34" charset="0"/>
                <a:cs typeface="Arial" pitchFamily="34" charset="0"/>
              </a:rPr>
              <a:t> www.linkedin.com/groups/CloudStack-Users-Group-3144859</a:t>
            </a:r>
          </a:p>
          <a:p>
            <a:endParaRPr lang="en-US" sz="1900" dirty="0" smtClean="0">
              <a:solidFill>
                <a:schemeClr val="bg1"/>
              </a:solidFill>
              <a:latin typeface="Arial" pitchFamily="34" charset="0"/>
              <a:cs typeface="Arial" pitchFamily="34" charset="0"/>
            </a:endParaRPr>
          </a:p>
          <a:p>
            <a:r>
              <a:rPr lang="en-US" sz="1900" i="1" dirty="0" smtClean="0">
                <a:solidFill>
                  <a:schemeClr val="bg1"/>
                </a:solidFill>
                <a:latin typeface="Arial" pitchFamily="34" charset="0"/>
                <a:cs typeface="Arial" pitchFamily="34" charset="0"/>
              </a:rPr>
              <a:t>If it didn’t happen on the mailing list, it didn’t happen. </a:t>
            </a:r>
            <a:endParaRPr lang="en-US" sz="1900" i="1" dirty="0">
              <a:solidFill>
                <a:schemeClr val="bg1"/>
              </a:solidFill>
              <a:latin typeface="Arial" pitchFamily="34" charset="0"/>
              <a:cs typeface="Arial" pitchFamily="34" charset="0"/>
            </a:endParaRPr>
          </a:p>
          <a:p>
            <a:endParaRPr lang="en-US" sz="1900" dirty="0">
              <a:solidFill>
                <a:schemeClr val="bg1"/>
              </a:solidFill>
              <a:latin typeface="Arial" pitchFamily="34" charset="0"/>
              <a:cs typeface="Arial" pitchFamily="34" charset="0"/>
            </a:endParaRPr>
          </a:p>
          <a:p>
            <a:endParaRPr lang="en-US" sz="1900" dirty="0">
              <a:solidFill>
                <a:schemeClr val="bg1"/>
              </a:solidFill>
              <a:latin typeface="Arial" pitchFamily="34" charset="0"/>
              <a:cs typeface="Arial" pitchFamily="34" charset="0"/>
            </a:endParaRPr>
          </a:p>
          <a:p>
            <a:endParaRPr lang="en-US" sz="1900" dirty="0">
              <a:solidFill>
                <a:schemeClr val="bg1"/>
              </a:solidFill>
              <a:latin typeface="Arial" pitchFamily="34" charset="0"/>
              <a:cs typeface="Arial" pitchFamily="34" charset="0"/>
            </a:endParaRPr>
          </a:p>
        </p:txBody>
      </p:sp>
      <p:pic>
        <p:nvPicPr>
          <p:cNvPr id="3074" name="Picture 2" descr="C:\Users\Karen\Documents\PPT Templates\PNG ICONS\notepad (10).png"/>
          <p:cNvPicPr>
            <a:picLocks noChangeAspect="1" noChangeArrowheads="1"/>
          </p:cNvPicPr>
          <p:nvPr/>
        </p:nvPicPr>
        <p:blipFill>
          <a:blip r:embed="rId3" cstate="print">
            <a:biLevel thresh="25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5029200"/>
            <a:ext cx="457200" cy="457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C:\Users\Karen\Pictures\linkedin_icon white.gif"/>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4061247"/>
            <a:ext cx="990600" cy="990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 name="Picture 2" descr="C:\Users\Karen\Documents\PPT Templates\Moderna Icons\Moderna Powerpoint Presentation\icons (png)\white\cloud.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1758950"/>
            <a:ext cx="641350" cy="6413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3" descr="C:\Users\Karen\Documents\PPT Templates\Moderna Icons\Moderna Powerpoint Presentation\icons (png)\white\mail.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2400300"/>
            <a:ext cx="647700" cy="6477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9" name="Picture 4" descr="C:\Users\Karen\Pictures\IRC Icon white.png"/>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3173427"/>
            <a:ext cx="663545" cy="33177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 name="Picture 5" descr="C:\Users\Karen\Documents\PPT Templates\Moderna Icons\Moderna Powerpoint Presentation\icons (png)\white\twitter.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3621057"/>
            <a:ext cx="722343" cy="7223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Footer Placeholder 3"/>
          <p:cNvSpPr>
            <a:spLocks noGrp="1"/>
          </p:cNvSpPr>
          <p:nvPr>
            <p:ph type="ftr" sz="quarter" idx="10"/>
          </p:nvPr>
        </p:nvSpPr>
        <p:spPr/>
        <p:txBody>
          <a:bodyPr/>
          <a:lstStyle/>
          <a:p>
            <a:pPr algn="l"/>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5097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smtClean="0">
                <a:latin typeface="Calibri" charset="0"/>
              </a:rPr>
              <a:t>My SDN experience</a:t>
            </a:r>
            <a:endParaRPr lang="en-US" dirty="0">
              <a:latin typeface="Calibri" charset="0"/>
            </a:endParaRPr>
          </a:p>
        </p:txBody>
      </p:sp>
      <p:sp>
        <p:nvSpPr>
          <p:cNvPr id="3" name="Content Placeholder 2"/>
          <p:cNvSpPr>
            <a:spLocks noGrp="1"/>
          </p:cNvSpPr>
          <p:nvPr>
            <p:ph idx="1"/>
          </p:nvPr>
        </p:nvSpPr>
        <p:spPr/>
        <p:txBody>
          <a:bodyPr>
            <a:normAutofit/>
          </a:bodyPr>
          <a:lstStyle/>
          <a:p>
            <a:pPr eaLnBrk="1" hangingPunct="1">
              <a:defRPr/>
            </a:pPr>
            <a:r>
              <a:rPr lang="en-US" dirty="0" smtClean="0"/>
              <a:t>~Summer 2013</a:t>
            </a:r>
          </a:p>
          <a:p>
            <a:pPr eaLnBrk="1" hangingPunct="1">
              <a:defRPr/>
            </a:pPr>
            <a:r>
              <a:rPr lang="en-US" dirty="0" smtClean="0"/>
              <a:t>Google Summer of Code project</a:t>
            </a:r>
          </a:p>
          <a:p>
            <a:pPr eaLnBrk="1" hangingPunct="1">
              <a:defRPr/>
            </a:pPr>
            <a:r>
              <a:rPr lang="en-US" dirty="0" err="1" smtClean="0"/>
              <a:t>Xen</a:t>
            </a:r>
            <a:r>
              <a:rPr lang="en-US" dirty="0" smtClean="0"/>
              <a:t>/XCP support for native GRE controller in Apache </a:t>
            </a:r>
            <a:r>
              <a:rPr lang="en-US" dirty="0" err="1" smtClean="0"/>
              <a:t>CloudStack</a:t>
            </a:r>
            <a:endParaRPr lang="en-US" dirty="0"/>
          </a:p>
        </p:txBody>
      </p:sp>
      <p:sp>
        <p:nvSpPr>
          <p:cNvPr id="5" name="TextBox 4"/>
          <p:cNvSpPr txBox="1"/>
          <p:nvPr/>
        </p:nvSpPr>
        <p:spPr>
          <a:xfrm>
            <a:off x="228600" y="6172200"/>
            <a:ext cx="5562600" cy="369332"/>
          </a:xfrm>
          <a:prstGeom prst="rect">
            <a:avLst/>
          </a:prstGeom>
          <a:noFill/>
        </p:spPr>
        <p:txBody>
          <a:bodyPr wrap="square" rtlCol="0">
            <a:spAutoFit/>
          </a:bodyPr>
          <a:lstStyle/>
          <a:p>
            <a:r>
              <a:rPr lang="en-US" dirty="0"/>
              <a:t>http://</a:t>
            </a:r>
            <a:r>
              <a:rPr lang="en-US" dirty="0" err="1"/>
              <a:t>ngtuna.blogspot.com</a:t>
            </a:r>
            <a:endParaRPr lang="en-US" dirty="0"/>
          </a:p>
        </p:txBody>
      </p:sp>
      <p:pic>
        <p:nvPicPr>
          <p:cNvPr id="7" name="Content Placeholder 4" descr="2-host-gre.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14806" b="-114806"/>
          <a:stretch>
            <a:fillRect/>
          </a:stretch>
        </p:blipFill>
        <p:spPr>
          <a:xfrm>
            <a:off x="1752600" y="1600200"/>
            <a:ext cx="5715000" cy="66100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1508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Picture Placeholder 3"/>
          <p:cNvSpPr>
            <a:spLocks noGrp="1"/>
          </p:cNvSpPr>
          <p:nvPr>
            <p:ph type="pic" sz="quarter" idx="23"/>
          </p:nvPr>
        </p:nvSpPr>
        <p:spPr/>
      </p:sp>
      <p:sp>
        <p:nvSpPr>
          <p:cNvPr id="6" name="Text Placeholder 2"/>
          <p:cNvSpPr txBox="1">
            <a:spLocks/>
          </p:cNvSpPr>
          <p:nvPr/>
        </p:nvSpPr>
        <p:spPr>
          <a:xfrm>
            <a:off x="381000" y="3789218"/>
            <a:ext cx="7620000" cy="11637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solidFill>
                  <a:schemeClr val="bg1"/>
                </a:solidFill>
                <a:latin typeface="Arial" pitchFamily="34" charset="0"/>
                <a:cs typeface="Arial" pitchFamily="34" charset="0"/>
              </a:rPr>
              <a:t>Software Defined Networking</a:t>
            </a:r>
            <a:endParaRPr lang="en-US" sz="4000" dirty="0">
              <a:solidFill>
                <a:schemeClr val="bg1"/>
              </a:solidFill>
              <a:latin typeface="Arial" pitchFamily="34" charset="0"/>
              <a:cs typeface="Arial" pitchFamily="34" charset="0"/>
            </a:endParaRPr>
          </a:p>
        </p:txBody>
      </p:sp>
      <p:sp>
        <p:nvSpPr>
          <p:cNvPr id="2" name="Footer Placeholder 1"/>
          <p:cNvSpPr>
            <a:spLocks noGrp="1"/>
          </p:cNvSpPr>
          <p:nvPr>
            <p:ph type="ftr" sz="quarter" idx="24"/>
          </p:nvPr>
        </p:nvSpPr>
        <p:spPr/>
        <p:txBody>
          <a:bodyPr/>
          <a:lstStyle/>
          <a:p>
            <a:pPr algn="l"/>
            <a:r>
              <a:rPr lang="en-US" dirty="0" smtClean="0"/>
              <a:t>SDN: Adding Network Agility to the Cloud #</a:t>
            </a:r>
            <a:r>
              <a:rPr lang="en-US" dirty="0" err="1" smtClean="0"/>
              <a:t>oscon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741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S</a:t>
            </a:r>
            <a:r>
              <a:rPr lang="en-US" dirty="0" smtClean="0"/>
              <a:t>DN ?</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lgn="l"/>
            <a:r>
              <a:rPr lang="en-US" dirty="0"/>
              <a:t>https://</a:t>
            </a:r>
            <a:r>
              <a:rPr lang="en-US" dirty="0" err="1"/>
              <a:t>www.opennetworking.org</a:t>
            </a:r>
            <a:r>
              <a:rPr lang="en-US" dirty="0"/>
              <a:t>/competition</a:t>
            </a:r>
          </a:p>
        </p:txBody>
      </p:sp>
      <p:pic>
        <p:nvPicPr>
          <p:cNvPr id="5" name="Picture 4"/>
          <p:cNvPicPr>
            <a:picLocks noChangeAspect="1"/>
          </p:cNvPicPr>
          <p:nvPr/>
        </p:nvPicPr>
        <p:blipFill>
          <a:blip r:embed="rId2"/>
          <a:stretch>
            <a:fillRect/>
          </a:stretch>
        </p:blipFill>
        <p:spPr>
          <a:xfrm>
            <a:off x="1752600" y="2514600"/>
            <a:ext cx="6510400" cy="2641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3647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SDN ?</a:t>
            </a:r>
            <a:endParaRPr lang="en-US" dirty="0"/>
          </a:p>
        </p:txBody>
      </p:sp>
      <p:pic>
        <p:nvPicPr>
          <p:cNvPr id="5" name="Content Placeholder 4"/>
          <p:cNvPicPr>
            <a:picLocks noGrp="1" noChangeAspect="1"/>
          </p:cNvPicPr>
          <p:nvPr>
            <p:ph idx="1"/>
          </p:nvPr>
        </p:nvPicPr>
        <p:blipFill>
          <a:blip r:embed="rId2"/>
          <a:srcRect l="-4940" r="-4940"/>
          <a:stretch>
            <a:fillRect/>
          </a:stretch>
        </p:blipFill>
        <p:spPr>
          <a:xfrm>
            <a:off x="96380" y="1447800"/>
            <a:ext cx="8867530" cy="4876800"/>
          </a:xfrm>
        </p:spPr>
      </p:pic>
      <p:sp>
        <p:nvSpPr>
          <p:cNvPr id="4" name="Footer Placeholder 3"/>
          <p:cNvSpPr>
            <a:spLocks noGrp="1"/>
          </p:cNvSpPr>
          <p:nvPr>
            <p:ph type="ftr" sz="quarter" idx="10"/>
          </p:nvPr>
        </p:nvSpPr>
        <p:spPr>
          <a:xfrm>
            <a:off x="0" y="6492875"/>
            <a:ext cx="6477000" cy="365125"/>
          </a:xfrm>
        </p:spPr>
        <p:txBody>
          <a:bodyPr/>
          <a:lstStyle/>
          <a:p>
            <a:pPr algn="l"/>
            <a:r>
              <a:rPr lang="en-US" dirty="0"/>
              <a:t>https://</a:t>
            </a:r>
            <a:r>
              <a:rPr lang="en-US" dirty="0" err="1"/>
              <a:t>www.opennetworking.org</a:t>
            </a:r>
            <a:r>
              <a:rPr lang="en-US" dirty="0"/>
              <a:t>/</a:t>
            </a:r>
            <a:r>
              <a:rPr lang="en-US" dirty="0" err="1"/>
              <a:t>sdn</a:t>
            </a:r>
            <a:r>
              <a:rPr lang="en-US" dirty="0"/>
              <a:t>-resources/</a:t>
            </a:r>
            <a:r>
              <a:rPr lang="en-US" dirty="0" err="1"/>
              <a:t>sdn</a:t>
            </a:r>
            <a:r>
              <a:rPr lang="en-US" dirty="0"/>
              <a:t>-library/whitepapers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262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a:t>
            </a:r>
            <a:endParaRPr lang="en-US" dirty="0"/>
          </a:p>
        </p:txBody>
      </p:sp>
      <p:sp>
        <p:nvSpPr>
          <p:cNvPr id="3" name="Content Placeholder 2"/>
          <p:cNvSpPr>
            <a:spLocks noGrp="1"/>
          </p:cNvSpPr>
          <p:nvPr>
            <p:ph idx="1"/>
          </p:nvPr>
        </p:nvSpPr>
        <p:spPr/>
        <p:txBody>
          <a:bodyPr/>
          <a:lstStyle/>
          <a:p>
            <a:r>
              <a:rPr lang="en-US" i="1" dirty="0" smtClean="0"/>
              <a:t>A new network architecture that abstracts the physical network to provide:</a:t>
            </a:r>
          </a:p>
          <a:p>
            <a:pPr marL="1371600" lvl="1">
              <a:buFont typeface="Arial"/>
              <a:buChar char="•"/>
            </a:pPr>
            <a:r>
              <a:rPr lang="en-US" i="1" dirty="0" smtClean="0"/>
              <a:t>Automation</a:t>
            </a:r>
          </a:p>
          <a:p>
            <a:pPr marL="1371600" lvl="1">
              <a:buFont typeface="Arial"/>
              <a:buChar char="•"/>
            </a:pPr>
            <a:r>
              <a:rPr lang="en-US" i="1" dirty="0"/>
              <a:t>D</a:t>
            </a:r>
            <a:r>
              <a:rPr lang="en-US" i="1" dirty="0" smtClean="0"/>
              <a:t>ynamic provisioning</a:t>
            </a:r>
          </a:p>
          <a:p>
            <a:r>
              <a:rPr lang="en-US" i="1" dirty="0"/>
              <a:t>	</a:t>
            </a:r>
            <a:endParaRPr lang="en-US" i="1" dirty="0" smtClean="0"/>
          </a:p>
          <a:p>
            <a:r>
              <a:rPr lang="en-US" i="1" dirty="0" smtClean="0"/>
              <a:t>In order to enable business innovation</a:t>
            </a:r>
            <a:endParaRPr lang="en-US" i="1" dirty="0"/>
          </a:p>
        </p:txBody>
      </p:sp>
      <p:sp>
        <p:nvSpPr>
          <p:cNvPr id="5" name="Footer Placeholder 1"/>
          <p:cNvSpPr>
            <a:spLocks noGrp="1"/>
          </p:cNvSpPr>
          <p:nvPr>
            <p:ph type="ftr" sz="quarter" idx="4294967295"/>
          </p:nvPr>
        </p:nvSpPr>
        <p:spPr>
          <a:xfrm>
            <a:off x="152400" y="6324600"/>
            <a:ext cx="6477000" cy="365125"/>
          </a:xfrm>
          <a:prstGeom prst="rect">
            <a:avLst/>
          </a:prstGeom>
          <a:ln>
            <a:solidFill>
              <a:schemeClr val="bg1">
                <a:lumMod val="85000"/>
              </a:schemeClr>
            </a:solidFill>
          </a:ln>
        </p:spPr>
        <p:txBody>
          <a:bodyPr/>
          <a:lstStyle/>
          <a:p>
            <a:r>
              <a:rPr lang="en-US" dirty="0">
                <a:solidFill>
                  <a:schemeClr val="bg1">
                    <a:lumMod val="75000"/>
                  </a:schemeClr>
                </a:solidFill>
              </a:rPr>
              <a:t>SDN: Adding Network Agility to the Cloud #</a:t>
            </a:r>
            <a:r>
              <a:rPr lang="en-US" dirty="0" err="1" smtClean="0">
                <a:solidFill>
                  <a:schemeClr val="bg1">
                    <a:lumMod val="75000"/>
                  </a:schemeClr>
                </a:solidFill>
              </a:rPr>
              <a:t>oscon</a:t>
            </a:r>
            <a:endParaRPr lang="en-US" dirty="0" smtClean="0">
              <a:solidFill>
                <a:schemeClr val="bg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7517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Why ?</a:t>
            </a:r>
            <a:endParaRPr lang="en-US" dirty="0"/>
          </a:p>
        </p:txBody>
      </p:sp>
      <p:sp>
        <p:nvSpPr>
          <p:cNvPr id="4" name="Footer Placeholder 3"/>
          <p:cNvSpPr>
            <a:spLocks noGrp="1"/>
          </p:cNvSpPr>
          <p:nvPr>
            <p:ph type="ftr" sz="quarter" idx="10"/>
          </p:nvPr>
        </p:nvSpPr>
        <p:spPr/>
        <p:txBody>
          <a:bodyPr/>
          <a:lstStyle/>
          <a:p>
            <a:pPr algn="l"/>
            <a:r>
              <a:rPr lang="en-US" dirty="0" smtClean="0"/>
              <a:t>Fair use of images</a:t>
            </a:r>
            <a:endParaRPr lang="en-US" dirty="0"/>
          </a:p>
        </p:txBody>
      </p:sp>
      <p:pic>
        <p:nvPicPr>
          <p:cNvPr id="6" name="Content Placeholder 5"/>
          <p:cNvPicPr>
            <a:picLocks noGrp="1" noChangeAspect="1"/>
          </p:cNvPicPr>
          <p:nvPr>
            <p:ph idx="1"/>
          </p:nvPr>
        </p:nvPicPr>
        <p:blipFill>
          <a:blip r:embed="rId2"/>
          <a:srcRect l="-21520" r="-21520"/>
          <a:stretch>
            <a:fillRect/>
          </a:stretch>
        </p:blipFill>
        <p:spPr>
          <a:xfrm>
            <a:off x="-615580" y="1143000"/>
            <a:ext cx="9753707" cy="5364163"/>
          </a:xfrm>
        </p:spPr>
      </p:pic>
      <p:pic>
        <p:nvPicPr>
          <p:cNvPr id="5" name="Picture 4"/>
          <p:cNvPicPr>
            <a:picLocks noChangeAspect="1"/>
          </p:cNvPicPr>
          <p:nvPr/>
        </p:nvPicPr>
        <p:blipFill>
          <a:blip r:embed="rId3"/>
          <a:stretch>
            <a:fillRect/>
          </a:stretch>
        </p:blipFill>
        <p:spPr>
          <a:xfrm>
            <a:off x="685800" y="1097280"/>
            <a:ext cx="6629400" cy="5303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250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Apache CloudStack PPT Template v5 0619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Apache CloudStack PPT Template v5 061913.potx</Template>
  <TotalTime>1249</TotalTime>
  <Words>1091</Words>
  <Application>Microsoft Macintosh PowerPoint</Application>
  <PresentationFormat>On-screen Show (4:3)</PresentationFormat>
  <Paragraphs>184</Paragraphs>
  <Slides>37</Slides>
  <Notes>0</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Apache CloudStack PPT Template v5 061913</vt:lpstr>
      <vt:lpstr>SDN: Adding Network Agility to the Cloud</vt:lpstr>
      <vt:lpstr>Outline</vt:lpstr>
      <vt:lpstr>My SDN experience</vt:lpstr>
      <vt:lpstr>My SDN experience</vt:lpstr>
      <vt:lpstr>Slide 5</vt:lpstr>
      <vt:lpstr>What is SDN ?</vt:lpstr>
      <vt:lpstr>What is SDN ?</vt:lpstr>
      <vt:lpstr>SDN:</vt:lpstr>
      <vt:lpstr>Why ?</vt:lpstr>
      <vt:lpstr>Because</vt:lpstr>
      <vt:lpstr>Architecture</vt:lpstr>
      <vt:lpstr>Software Defined Networking</vt:lpstr>
      <vt:lpstr>OpenFlow</vt:lpstr>
      <vt:lpstr>OpenFlow Protocol</vt:lpstr>
      <vt:lpstr>OF scalability ?</vt:lpstr>
      <vt:lpstr>“SDN” Timeline</vt:lpstr>
      <vt:lpstr>GENI</vt:lpstr>
      <vt:lpstr>Slide 18</vt:lpstr>
      <vt:lpstr>OF Controllers and more …</vt:lpstr>
      <vt:lpstr>OpenVSwitch</vt:lpstr>
      <vt:lpstr>e.g OVS rate limiting</vt:lpstr>
      <vt:lpstr>e.g OVS VLAN tagging</vt:lpstr>
      <vt:lpstr>e.g OVS and GRE tunnels</vt:lpstr>
      <vt:lpstr>OVS and Openflow</vt:lpstr>
      <vt:lpstr>Switch Light, Indigo (IVS)</vt:lpstr>
      <vt:lpstr>     OpenDaylight</vt:lpstr>
      <vt:lpstr>OpenDaylight Demo ?</vt:lpstr>
      <vt:lpstr>Slide 28</vt:lpstr>
      <vt:lpstr>OpenNebula</vt:lpstr>
      <vt:lpstr>           Quantum == Neutron</vt:lpstr>
      <vt:lpstr>           Quantum == Neutron</vt:lpstr>
      <vt:lpstr>CloudStack Network API</vt:lpstr>
      <vt:lpstr>CloudStack Nicira NVP Support</vt:lpstr>
      <vt:lpstr>CloudStack + Nicira NVP</vt:lpstr>
      <vt:lpstr>CloudStack SDN Plugins</vt:lpstr>
      <vt:lpstr>Conclusions</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Sophia DeMartini</cp:lastModifiedBy>
  <cp:revision>92</cp:revision>
  <dcterms:created xsi:type="dcterms:W3CDTF">2013-07-26T04:27:42Z</dcterms:created>
  <dcterms:modified xsi:type="dcterms:W3CDTF">2013-07-26T04:28:03Z</dcterms:modified>
</cp:coreProperties>
</file>