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493" r:id="rId2"/>
    <p:sldId id="527" r:id="rId3"/>
    <p:sldId id="528" r:id="rId4"/>
    <p:sldId id="529" r:id="rId5"/>
    <p:sldId id="531" r:id="rId6"/>
    <p:sldId id="533" r:id="rId7"/>
    <p:sldId id="530" r:id="rId8"/>
    <p:sldId id="534" r:id="rId9"/>
    <p:sldId id="535" r:id="rId10"/>
    <p:sldId id="548" r:id="rId11"/>
    <p:sldId id="549" r:id="rId12"/>
    <p:sldId id="550" r:id="rId13"/>
    <p:sldId id="551" r:id="rId14"/>
    <p:sldId id="491" r:id="rId15"/>
    <p:sldId id="537" r:id="rId16"/>
    <p:sldId id="538" r:id="rId17"/>
    <p:sldId id="539" r:id="rId18"/>
    <p:sldId id="540" r:id="rId19"/>
    <p:sldId id="541" r:id="rId20"/>
    <p:sldId id="542" r:id="rId21"/>
    <p:sldId id="543" r:id="rId22"/>
    <p:sldId id="546" r:id="rId23"/>
    <p:sldId id="547" r:id="rId24"/>
    <p:sldId id="552" r:id="rId25"/>
    <p:sldId id="555" r:id="rId26"/>
    <p:sldId id="556" r:id="rId27"/>
    <p:sldId id="557" r:id="rId28"/>
    <p:sldId id="558" r:id="rId29"/>
    <p:sldId id="559" r:id="rId30"/>
    <p:sldId id="52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7E38"/>
    <a:srgbClr val="A7B785"/>
    <a:srgbClr val="F6FF6D"/>
    <a:srgbClr val="9A9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83" autoAdjust="0"/>
  </p:normalViewPr>
  <p:slideViewPr>
    <p:cSldViewPr snapToGrid="0" snapToObjects="1">
      <p:cViewPr varScale="1">
        <p:scale>
          <a:sx n="95" d="100"/>
          <a:sy n="95" d="100"/>
        </p:scale>
        <p:origin x="-1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13CB2-C03E-6544-8722-7F6FE1616C60}" type="datetimeFigureOut">
              <a:rPr lang="en-US" smtClean="0"/>
              <a:t>7/25/13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23DB7-05B2-4845-8B00-C00C42B8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7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how many built </a:t>
            </a:r>
            <a:r>
              <a:rPr lang="en-US" dirty="0" err="1" smtClean="0"/>
              <a:t>oss</a:t>
            </a:r>
            <a:r>
              <a:rPr lang="en-US" dirty="0" smtClean="0"/>
              <a:t> project / app / demo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23DB7-05B2-4845-8B00-C00C42B8BD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65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Github</a:t>
            </a:r>
            <a:r>
              <a:rPr lang="en-US" dirty="0" smtClean="0"/>
              <a:t> has</a:t>
            </a:r>
            <a:r>
              <a:rPr lang="en-US" baseline="0" dirty="0" smtClean="0"/>
              <a:t> literally millions of repos (more than 4m is the last I heard)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23DB7-05B2-4845-8B00-C00C42B8BD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80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That’s where you lose most users.</a:t>
            </a:r>
            <a:r>
              <a:rPr lang="en-US" baseline="0" dirty="0" smtClean="0"/>
              <a:t> If things need to be configured out of the box (and very few times they don’t)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23DB7-05B2-4845-8B00-C00C42B8BD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1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Value </a:t>
            </a:r>
            <a:r>
              <a:rPr lang="en-US" dirty="0" err="1" smtClean="0"/>
              <a:t>vs</a:t>
            </a:r>
            <a:r>
              <a:rPr lang="en-US" baseline="0" dirty="0" smtClean="0"/>
              <a:t> </a:t>
            </a:r>
            <a:r>
              <a:rPr lang="en-US" baseline="0" dirty="0" smtClean="0"/>
              <a:t>effort. It’s not just about whether it’s good, it’s whether they have time to test it. Most users would give it 10-15 minutes to make up their mind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23DB7-05B2-4845-8B00-C00C42B8BD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06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Good progress but still has a lot of the previous problems plus requires configuration, OS specific, and messes up your local </a:t>
            </a:r>
            <a:r>
              <a:rPr lang="en-US" baseline="0" dirty="0" err="1" smtClean="0"/>
              <a:t>env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Updates are done in pull not push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23DB7-05B2-4845-8B00-C00C42B8BD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0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Doesn’t mess up your local </a:t>
            </a:r>
            <a:r>
              <a:rPr lang="en-US" dirty="0" err="1" smtClean="0"/>
              <a:t>env</a:t>
            </a:r>
            <a:endParaRPr lang="en-US" dirty="0" smtClean="0"/>
          </a:p>
          <a:p>
            <a:r>
              <a:rPr lang="en-US" dirty="0" smtClean="0"/>
              <a:t>You can</a:t>
            </a:r>
            <a:r>
              <a:rPr lang="en-US" baseline="0" dirty="0" smtClean="0"/>
              <a:t> use boxes but it’s not the right medium, hard to update, large </a:t>
            </a:r>
          </a:p>
          <a:p>
            <a:r>
              <a:rPr lang="en-US" baseline="0" dirty="0" smtClean="0"/>
              <a:t>And </a:t>
            </a:r>
            <a:r>
              <a:rPr lang="en-US" baseline="0" dirty="0" err="1" smtClean="0"/>
              <a:t>wha</a:t>
            </a:r>
            <a:r>
              <a:rPr lang="en-US" baseline="0" dirty="0" smtClean="0"/>
              <a:t> if you’re using multi-node? </a:t>
            </a:r>
            <a:r>
              <a:rPr lang="en-US" baseline="0" dirty="0" err="1" smtClean="0"/>
              <a:t>Riak</a:t>
            </a:r>
            <a:r>
              <a:rPr lang="en-US" baseline="0" dirty="0" smtClean="0"/>
              <a:t>, ZK, </a:t>
            </a:r>
            <a:r>
              <a:rPr lang="en-US" baseline="0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23DB7-05B2-4845-8B00-C00C42B8BD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56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Doesn’t require download, introduces a new set of problems: </a:t>
            </a:r>
          </a:p>
          <a:p>
            <a:r>
              <a:rPr lang="en-US" baseline="0" dirty="0" smtClean="0"/>
              <a:t>Cloud account in place </a:t>
            </a:r>
          </a:p>
          <a:p>
            <a:r>
              <a:rPr lang="en-US" baseline="0" dirty="0" smtClean="0"/>
              <a:t>Hard to share </a:t>
            </a:r>
          </a:p>
          <a:p>
            <a:r>
              <a:rPr lang="en-US" baseline="0" dirty="0" smtClean="0"/>
              <a:t>Market place is also nice but there’s an inherent conflict with cloud providers as well </a:t>
            </a:r>
          </a:p>
          <a:p>
            <a:r>
              <a:rPr lang="en-US" baseline="0" dirty="0" smtClean="0"/>
              <a:t>Clustering and multi machine setup is complicated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23DB7-05B2-4845-8B00-C00C42B8BD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29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in point:</a:t>
            </a:r>
            <a:r>
              <a:rPr lang="en-US" baseline="0" dirty="0" smtClean="0"/>
              <a:t> 10geb, great </a:t>
            </a:r>
            <a:r>
              <a:rPr lang="en-US" baseline="0" dirty="0" err="1" smtClean="0"/>
              <a:t>mongodb</a:t>
            </a:r>
            <a:r>
              <a:rPr lang="en-US" baseline="0" dirty="0" smtClean="0"/>
              <a:t> online tutorial. But it takes a lot of effort which most people can’t really do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23DB7-05B2-4845-8B00-C00C42B8BD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0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6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4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32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89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011544" y="1164223"/>
            <a:ext cx="0" cy="4723040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11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0074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6571"/>
            <a:ext cx="8229599" cy="4529594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2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7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3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6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2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79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9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7098" cy="5851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2674" y="274639"/>
            <a:ext cx="4374125" cy="585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78720-2118-6447-8E33-F568CA613564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CA77F-8D97-6D4E-A1F9-D758FBE1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commons.wikimedia.org/wiki/File:Apt-get_moo(2)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jpeg"/><Relationship Id="rId12" Type="http://schemas.openxmlformats.org/officeDocument/2006/relationships/image" Target="../media/image36.jpeg"/><Relationship Id="rId13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blog.enfocussolutions.com/Powering_Requirements_Success/?Tag=Developer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40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1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1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1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1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1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oudifysource.org/cloudifyRecipeCatalog.html" TargetMode="External"/><Relationship Id="rId4" Type="http://schemas.openxmlformats.org/officeDocument/2006/relationships/hyperlink" Target="http://www.cloudifysource.org/guide/2.6/qsg/quick_start_guide_helloworld" TargetMode="External"/><Relationship Id="rId5" Type="http://schemas.openxmlformats.org/officeDocument/2006/relationships/hyperlink" Target="http://launch.cloudifysource.org/" TargetMode="External"/><Relationship Id="rId6" Type="http://schemas.openxmlformats.org/officeDocument/2006/relationships/hyperlink" Target="https://github.com/cloudifysource/cloudify-widget" TargetMode="External"/><Relationship Id="rId7" Type="http://schemas.openxmlformats.org/officeDocument/2006/relationships/hyperlink" Target="https://github.com/cloudifysource/cloudify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ithub.com/uric/oscon-mongo-demo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ronmoore.org/wp-content/uploads/2012/11/1157986_21931439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obbleheaddad.com/wp-content/uploads/2011/12/hearcall1.jpg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://ridiculousfish.com/hexfiend/images/download_square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gold.com/images/usagoldcoins.jpg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://commons.wikimedia.org/wiki/File:Broken_glass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921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Your OSS Project Is </a:t>
            </a:r>
            <a:br>
              <a:rPr lang="en-US" sz="5400" b="1" dirty="0" smtClean="0"/>
            </a:br>
            <a:r>
              <a:rPr lang="en-US" sz="5400" b="1" dirty="0" smtClean="0"/>
              <a:t>Now Served</a:t>
            </a:r>
            <a:endParaRPr lang="en-US" sz="3100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318855"/>
            <a:ext cx="6400800" cy="1752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Launching and sharing </a:t>
            </a:r>
            <a:r>
              <a:rPr lang="en-US" sz="3200" smtClean="0">
                <a:solidFill>
                  <a:srgbClr val="000000"/>
                </a:solidFill>
              </a:rPr>
              <a:t>OSS projects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442983" y="4631160"/>
            <a:ext cx="4744648" cy="1757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smtClean="0">
                <a:solidFill>
                  <a:srgbClr val="000000"/>
                </a:solidFill>
              </a:rPr>
              <a:t>Uri Cohen </a:t>
            </a:r>
          </a:p>
          <a:p>
            <a:pPr algn="l"/>
            <a:r>
              <a:rPr lang="en-US" sz="2000" b="1" dirty="0" smtClean="0">
                <a:solidFill>
                  <a:srgbClr val="000000"/>
                </a:solidFill>
              </a:rPr>
              <a:t>Head of Product @ GigaSpaces 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000000"/>
                </a:solidFill>
              </a:rPr>
              <a:t>@</a:t>
            </a:r>
            <a:r>
              <a:rPr lang="en-US" sz="2000" b="1" dirty="0" smtClean="0">
                <a:solidFill>
                  <a:srgbClr val="000000"/>
                </a:solidFill>
              </a:rPr>
              <a:t>uri1803</a:t>
            </a:r>
          </a:p>
          <a:p>
            <a:pPr algn="l"/>
            <a:r>
              <a:rPr lang="en-US" sz="2000" b="1" dirty="0" err="1" smtClean="0">
                <a:solidFill>
                  <a:srgbClr val="000000"/>
                </a:solidFill>
              </a:rPr>
              <a:t>github.com</a:t>
            </a:r>
            <a:r>
              <a:rPr lang="en-US" sz="2000" b="1" dirty="0" smtClean="0">
                <a:solidFill>
                  <a:srgbClr val="000000"/>
                </a:solidFill>
              </a:rPr>
              <a:t>/uric</a:t>
            </a:r>
          </a:p>
          <a:p>
            <a:pPr algn="l"/>
            <a:r>
              <a:rPr lang="en-US" sz="2000" b="1" dirty="0" smtClean="0">
                <a:solidFill>
                  <a:srgbClr val="000000"/>
                </a:solidFill>
              </a:rPr>
              <a:t>#</a:t>
            </a:r>
            <a:r>
              <a:rPr lang="en-US" sz="2000" b="1" dirty="0" err="1" smtClean="0">
                <a:solidFill>
                  <a:srgbClr val="000000"/>
                </a:solidFill>
              </a:rPr>
              <a:t>oscon</a:t>
            </a:r>
            <a:r>
              <a:rPr lang="en-US" sz="2000" b="1" dirty="0" smtClean="0">
                <a:solidFill>
                  <a:srgbClr val="000000"/>
                </a:solidFill>
              </a:rPr>
              <a:t> 2013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12008" y="4506905"/>
            <a:ext cx="81241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116" y="6175357"/>
            <a:ext cx="1443273" cy="5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8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#1: Package Managers / Installers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613" y="2137839"/>
            <a:ext cx="3780282" cy="2351151"/>
          </a:xfrm>
          <a:prstGeom prst="roundRect">
            <a:avLst>
              <a:gd name="adj" fmla="val 79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572000" y="65592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http://commons.wikimedia.org/wiki/File:Apt-</a:t>
            </a:r>
            <a:r>
              <a:rPr lang="en-US" sz="1200" dirty="0" smtClean="0">
                <a:hlinkClick r:id="rId4"/>
              </a:rPr>
              <a:t>get_moo</a:t>
            </a:r>
            <a:r>
              <a:rPr lang="en-US" sz="1200" dirty="0">
                <a:hlinkClick r:id="rId4"/>
              </a:rPr>
              <a:t>(2).</a:t>
            </a:r>
            <a:r>
              <a:rPr lang="en-US" sz="1200" dirty="0" smtClean="0">
                <a:hlinkClick r:id="rId4"/>
              </a:rPr>
              <a:t>png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98492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#2:</a:t>
            </a:r>
            <a:br>
              <a:rPr lang="en-US" dirty="0" smtClean="0"/>
            </a:br>
            <a:r>
              <a:rPr lang="en-US" dirty="0" smtClean="0"/>
              <a:t>Boxes!</a:t>
            </a:r>
            <a:br>
              <a:rPr lang="en-US" dirty="0" smtClean="0"/>
            </a:br>
            <a:r>
              <a:rPr lang="en-US" dirty="0" smtClean="0"/>
              <a:t>Vagrant Boxes!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166" y="1233800"/>
            <a:ext cx="444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4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#3:</a:t>
            </a:r>
            <a:br>
              <a:rPr lang="en-US" dirty="0" smtClean="0"/>
            </a:br>
            <a:r>
              <a:rPr lang="en-US" dirty="0" smtClean="0"/>
              <a:t>Cloud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487" y="2098842"/>
            <a:ext cx="4655356" cy="2844132"/>
          </a:xfrm>
          <a:prstGeom prst="rect">
            <a:avLst/>
          </a:prstGeom>
        </p:spPr>
      </p:pic>
      <p:pic>
        <p:nvPicPr>
          <p:cNvPr id="6" name="Picture 5" descr="FullD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55" y="2513263"/>
            <a:ext cx="1489599" cy="16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39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#4: Roll Your Own </a:t>
            </a:r>
            <a:br>
              <a:rPr lang="en-US" dirty="0" smtClean="0"/>
            </a:br>
            <a:r>
              <a:rPr lang="en-US" dirty="0" smtClean="0"/>
              <a:t>Demo-as-a-Service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414" y="1822129"/>
            <a:ext cx="5164353" cy="35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3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Background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562921" y="2411252"/>
            <a:ext cx="4266443" cy="17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5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470855" y="1337359"/>
            <a:ext cx="8229601" cy="270835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65659" y="1278885"/>
            <a:ext cx="383619" cy="3836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 cmpd="sng"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330789" y="1278885"/>
            <a:ext cx="383619" cy="3836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 cmpd="sng"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695919" y="1278885"/>
            <a:ext cx="383619" cy="3836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 cmpd="sng"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061049" y="1278885"/>
            <a:ext cx="383619" cy="3836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 cmpd="sng"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426179" y="1278885"/>
            <a:ext cx="383619" cy="3836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 cmpd="sng"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791307" y="1278885"/>
            <a:ext cx="383619" cy="3836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 cmpd="sng"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57200" y="1721997"/>
            <a:ext cx="1424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Environment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Creation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02771" y="1721997"/>
            <a:ext cx="1471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SW Infra. </a:t>
            </a:r>
            <a:br>
              <a:rPr lang="en-US" b="1" dirty="0" smtClean="0"/>
            </a:br>
            <a:r>
              <a:rPr lang="en-US" b="1" dirty="0" smtClean="0"/>
              <a:t>Setup &amp; </a:t>
            </a:r>
            <a:r>
              <a:rPr lang="en-US" b="1" dirty="0" err="1" smtClean="0"/>
              <a:t>Config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3309556" y="1721997"/>
            <a:ext cx="118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Code Push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4635187" y="1721997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Monitoring </a:t>
            </a:r>
            <a:br>
              <a:rPr lang="en-US" b="1" dirty="0" smtClean="0"/>
            </a:br>
            <a:r>
              <a:rPr lang="en-US" b="1" dirty="0" smtClean="0"/>
              <a:t>&amp; Alarming</a:t>
            </a:r>
            <a:endParaRPr lang="en-US" b="1" dirty="0"/>
          </a:p>
        </p:txBody>
      </p:sp>
      <p:sp>
        <p:nvSpPr>
          <p:cNvPr id="32" name="Rectangle 31"/>
          <p:cNvSpPr/>
          <p:nvPr/>
        </p:nvSpPr>
        <p:spPr>
          <a:xfrm>
            <a:off x="6076099" y="172199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Repairing</a:t>
            </a:r>
            <a:endParaRPr lang="en-US" b="1" dirty="0"/>
          </a:p>
        </p:txBody>
      </p:sp>
      <p:sp>
        <p:nvSpPr>
          <p:cNvPr id="33" name="Rectangle 32"/>
          <p:cNvSpPr/>
          <p:nvPr/>
        </p:nvSpPr>
        <p:spPr>
          <a:xfrm>
            <a:off x="7576763" y="1721997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Scaling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997" y="3009712"/>
            <a:ext cx="4635344" cy="35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4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 smtClean="0"/>
              <a:t>- Open Source (</a:t>
            </a:r>
            <a:r>
              <a:rPr lang="en-US" sz="4000" dirty="0"/>
              <a:t>Apache2</a:t>
            </a:r>
            <a:r>
              <a:rPr lang="en-US" sz="4000" dirty="0" smtClean="0"/>
              <a:t>)</a:t>
            </a:r>
            <a:br>
              <a:rPr lang="en-US" sz="4000" dirty="0" smtClean="0"/>
            </a:br>
            <a:r>
              <a:rPr lang="en-US" sz="4000" dirty="0" smtClean="0"/>
              <a:t>- Supports </a:t>
            </a:r>
            <a:r>
              <a:rPr lang="en-US" sz="4000" dirty="0"/>
              <a:t>all major Clouds </a:t>
            </a:r>
            <a:br>
              <a:rPr lang="en-US" sz="4000" dirty="0"/>
            </a:br>
            <a:r>
              <a:rPr lang="en-US" sz="4000" dirty="0" smtClean="0"/>
              <a:t>- Proven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562921" y="2411252"/>
            <a:ext cx="4266443" cy="17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9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olderRecip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555" y="2141021"/>
            <a:ext cx="4516778" cy="3074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Application </a:t>
            </a:r>
            <a:r>
              <a:rPr lang="en-US" i="1" dirty="0" smtClean="0"/>
              <a:t>&amp; Stack </a:t>
            </a:r>
            <a:r>
              <a:rPr lang="en-US" b="1" dirty="0" smtClean="0"/>
              <a:t>Recipes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8757" y="5640374"/>
            <a:ext cx="1139426" cy="8990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2" descr="https://github.com/CloudifySource/cloudify-recipes/blob/master/services/puppet/puppet.png?raw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29" y="5690963"/>
            <a:ext cx="662061" cy="87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15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014537"/>
            <a:ext cx="8648700" cy="2828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0"/>
            <a:ext cx="1781175" cy="1514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9" y="1828800"/>
            <a:ext cx="152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0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 Application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014537"/>
            <a:ext cx="8648700" cy="2828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0"/>
            <a:ext cx="1781175" cy="151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9" y="1828800"/>
            <a:ext cx="1524000" cy="80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62" y="1884743"/>
            <a:ext cx="628650" cy="390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56" y="1600200"/>
            <a:ext cx="1771650" cy="1514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06" y="2607301"/>
            <a:ext cx="1771650" cy="1514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22" y="1698536"/>
            <a:ext cx="476250" cy="1162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723883"/>
            <a:ext cx="476250" cy="1162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47" y="1447666"/>
            <a:ext cx="390525" cy="247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62" y="2514600"/>
            <a:ext cx="390525" cy="247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1704975"/>
            <a:ext cx="933450" cy="1162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2723883"/>
            <a:ext cx="933450" cy="1162050"/>
          </a:xfrm>
          <a:prstGeom prst="rect">
            <a:avLst/>
          </a:prstGeom>
        </p:spPr>
      </p:pic>
      <p:pic>
        <p:nvPicPr>
          <p:cNvPr id="18" name="Picture 4" descr="https://encrypted-tbn0.gstatic.com/images?q=tbn:ANd9GcRGCZXOPvejGji8w9TES7m5dgIA9cH1zBsyGLTTeWK1OLQU2y91H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1" y="5111351"/>
            <a:ext cx="614008" cy="61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encrypted-tbn2.gstatic.com/images?q=tbn:ANd9GcTlSws90CMo6ssBoANEfuJGrcfFqnXXc7rik_3FBFbx_Lhzyaxlw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39" y="5136140"/>
            <a:ext cx="614795" cy="61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encrypted-tbn0.gstatic.com/images?q=tbn:ANd9GcSE-TiRYpXY-gDkt61f_7LYbnFKGNvH934icB2dkw98ojkEcv9NT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4" y="5105400"/>
            <a:ext cx="663582" cy="66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encrypted-tbn3.gstatic.com/images?q=tbn:ANd9GcRUb4uV0lZEirZMXRKH4tqo2B8nyI7SwP9CKk6ZPF1bU_1azM8ieQ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82" y="5105400"/>
            <a:ext cx="620787" cy="6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32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You’ve Built  This Kickass New Database / Framework </a:t>
            </a:r>
            <a:r>
              <a:rPr lang="en-US" smtClean="0"/>
              <a:t>/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0" y="936625"/>
            <a:ext cx="2790040" cy="50053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2569" y="6575537"/>
            <a:ext cx="52555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hlinkClick r:id="rId4"/>
              </a:rPr>
              <a:t>http://blog.enfocussolutions.com/Powering_Requirements_Success/?Tag=</a:t>
            </a:r>
            <a:r>
              <a:rPr lang="en-US" sz="1050" dirty="0" smtClean="0">
                <a:hlinkClick r:id="rId4"/>
              </a:rPr>
              <a:t>Developers</a:t>
            </a:r>
            <a:r>
              <a:rPr lang="en-US" sz="1050" dirty="0" smtClean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1152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Deployment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014537"/>
            <a:ext cx="8648700" cy="2828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0"/>
            <a:ext cx="1781175" cy="151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9" y="1828800"/>
            <a:ext cx="1524000" cy="80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56" y="1600200"/>
            <a:ext cx="1771650" cy="151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06" y="2607301"/>
            <a:ext cx="1771650" cy="1514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22" y="1698536"/>
            <a:ext cx="476250" cy="1162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723883"/>
            <a:ext cx="476250" cy="1162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1704975"/>
            <a:ext cx="933450" cy="1162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2723883"/>
            <a:ext cx="933450" cy="1162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22" y="1260386"/>
            <a:ext cx="438150" cy="438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2279561"/>
            <a:ext cx="438150" cy="438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73485"/>
            <a:ext cx="276225" cy="2762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76" y="1966173"/>
            <a:ext cx="276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3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Healing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014537"/>
            <a:ext cx="8648700" cy="2828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0"/>
            <a:ext cx="1781175" cy="151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06" y="2607301"/>
            <a:ext cx="1771650" cy="1514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723883"/>
            <a:ext cx="476250" cy="1162050"/>
          </a:xfrm>
          <a:prstGeom prst="rect">
            <a:avLst/>
          </a:prstGeom>
        </p:spPr>
      </p:pic>
      <p:grpSp>
        <p:nvGrpSpPr>
          <p:cNvPr id="7" name="Group 12"/>
          <p:cNvGrpSpPr/>
          <p:nvPr/>
        </p:nvGrpSpPr>
        <p:grpSpPr>
          <a:xfrm>
            <a:off x="4385256" y="1600200"/>
            <a:ext cx="1771650" cy="1514475"/>
            <a:chOff x="4385256" y="1600200"/>
            <a:chExt cx="1771650" cy="15144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256" y="1600200"/>
              <a:ext cx="1771650" cy="15144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122" y="1698536"/>
              <a:ext cx="476250" cy="11620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725" y="1704975"/>
              <a:ext cx="933450" cy="116205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2723883"/>
            <a:ext cx="933450" cy="1162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88" y="2340734"/>
            <a:ext cx="276225" cy="2762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06" y="2339323"/>
            <a:ext cx="276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6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Asked Ourselves How We </a:t>
            </a:r>
            <a:br>
              <a:rPr lang="en-US" dirty="0" smtClean="0"/>
            </a:br>
            <a:r>
              <a:rPr lang="en-US" dirty="0" smtClean="0"/>
              <a:t>Can Promote </a:t>
            </a:r>
            <a:r>
              <a:rPr lang="en-US" dirty="0" smtClean="0"/>
              <a:t>Adoption…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40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We’ve Built This Embeddable, Web Based Recipe Player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304" y="1808550"/>
            <a:ext cx="4531208" cy="34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9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/>
          <p:cNvSpPr/>
          <p:nvPr/>
        </p:nvSpPr>
        <p:spPr>
          <a:xfrm>
            <a:off x="5614738" y="3959717"/>
            <a:ext cx="3529262" cy="2644286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75"/>
            <a:ext cx="8229600" cy="832608"/>
          </a:xfrm>
          <a:ln>
            <a:noFill/>
          </a:ln>
        </p:spPr>
        <p:txBody>
          <a:bodyPr anchor="t">
            <a:normAutofit/>
          </a:bodyPr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3739774"/>
            <a:ext cx="1229895" cy="6829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GIT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502618"/>
            <a:ext cx="1229895" cy="6829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Zip,  </a:t>
            </a:r>
            <a:r>
              <a:rPr lang="en-US" b="1" dirty="0" err="1" smtClean="0">
                <a:solidFill>
                  <a:schemeClr val="tx1"/>
                </a:solidFill>
              </a:rPr>
              <a:t>Tarball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12939" y="3957842"/>
            <a:ext cx="1488174" cy="109995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Player Server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60" y="1034255"/>
            <a:ext cx="2526631" cy="20504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815" y="4242836"/>
            <a:ext cx="756935" cy="75693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192775" y="45272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266892" y="48645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9" name="Rounded Rectangle 28"/>
          <p:cNvSpPr/>
          <p:nvPr/>
        </p:nvSpPr>
        <p:spPr>
          <a:xfrm>
            <a:off x="6345175" y="46796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419292" y="50169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2" name="Rounded Rectangle 31"/>
          <p:cNvSpPr/>
          <p:nvPr/>
        </p:nvSpPr>
        <p:spPr>
          <a:xfrm>
            <a:off x="6497575" y="48320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571692" y="51693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5" name="Rounded Rectangle 34"/>
          <p:cNvSpPr/>
          <p:nvPr/>
        </p:nvSpPr>
        <p:spPr>
          <a:xfrm>
            <a:off x="6649975" y="49844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724092" y="53217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8" name="Rounded Rectangle 37"/>
          <p:cNvSpPr/>
          <p:nvPr/>
        </p:nvSpPr>
        <p:spPr>
          <a:xfrm>
            <a:off x="6802375" y="51368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876492" y="54741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1" name="Rounded Rectangle 40"/>
          <p:cNvSpPr/>
          <p:nvPr/>
        </p:nvSpPr>
        <p:spPr>
          <a:xfrm>
            <a:off x="6954775" y="52892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044955" y="5644098"/>
            <a:ext cx="855983" cy="3513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43" name="Elbow Connector 42"/>
          <p:cNvCxnSpPr>
            <a:stCxn id="12" idx="2"/>
            <a:endCxn id="7" idx="0"/>
          </p:cNvCxnSpPr>
          <p:nvPr/>
        </p:nvCxnSpPr>
        <p:spPr>
          <a:xfrm flipH="1">
            <a:off x="4457026" y="3084743"/>
            <a:ext cx="1350" cy="873099"/>
          </a:xfrm>
          <a:prstGeom prst="straightConnector1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618" y="4602927"/>
            <a:ext cx="943125" cy="43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1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/>
          <p:cNvSpPr/>
          <p:nvPr/>
        </p:nvSpPr>
        <p:spPr>
          <a:xfrm>
            <a:off x="5614738" y="3959717"/>
            <a:ext cx="3529262" cy="2644286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75"/>
            <a:ext cx="8229600" cy="832608"/>
          </a:xfrm>
          <a:ln>
            <a:noFill/>
          </a:ln>
        </p:spPr>
        <p:txBody>
          <a:bodyPr anchor="t">
            <a:normAutofit/>
          </a:bodyPr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3739774"/>
            <a:ext cx="1229895" cy="6829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GIT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502618"/>
            <a:ext cx="1229895" cy="6829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Zip,  </a:t>
            </a:r>
            <a:r>
              <a:rPr lang="en-US" b="1" dirty="0" err="1" smtClean="0">
                <a:solidFill>
                  <a:schemeClr val="tx1"/>
                </a:solidFill>
              </a:rPr>
              <a:t>Tarball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12939" y="3957842"/>
            <a:ext cx="1488174" cy="109995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Player Server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60" y="1034255"/>
            <a:ext cx="2526631" cy="20504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815" y="4242836"/>
            <a:ext cx="756935" cy="75693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192775" y="45272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266892" y="48645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9" name="Rounded Rectangle 28"/>
          <p:cNvSpPr/>
          <p:nvPr/>
        </p:nvSpPr>
        <p:spPr>
          <a:xfrm>
            <a:off x="6345175" y="46796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419292" y="50169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2" name="Rounded Rectangle 31"/>
          <p:cNvSpPr/>
          <p:nvPr/>
        </p:nvSpPr>
        <p:spPr>
          <a:xfrm>
            <a:off x="6497575" y="48320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571692" y="51693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5" name="Rounded Rectangle 34"/>
          <p:cNvSpPr/>
          <p:nvPr/>
        </p:nvSpPr>
        <p:spPr>
          <a:xfrm>
            <a:off x="6649975" y="49844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724092" y="53217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8" name="Rounded Rectangle 37"/>
          <p:cNvSpPr/>
          <p:nvPr/>
        </p:nvSpPr>
        <p:spPr>
          <a:xfrm>
            <a:off x="6802375" y="51368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876492" y="54741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1" name="Rounded Rectangle 40"/>
          <p:cNvSpPr/>
          <p:nvPr/>
        </p:nvSpPr>
        <p:spPr>
          <a:xfrm>
            <a:off x="6954775" y="52892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044955" y="5644098"/>
            <a:ext cx="855983" cy="3513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43" name="Elbow Connector 42"/>
          <p:cNvCxnSpPr>
            <a:stCxn id="12" idx="2"/>
            <a:endCxn id="7" idx="0"/>
          </p:cNvCxnSpPr>
          <p:nvPr/>
        </p:nvCxnSpPr>
        <p:spPr>
          <a:xfrm flipH="1">
            <a:off x="4457026" y="3084743"/>
            <a:ext cx="1350" cy="873099"/>
          </a:xfrm>
          <a:prstGeom prst="straightConnector1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1687095" y="4081267"/>
            <a:ext cx="2025844" cy="4265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flipV="1">
            <a:off x="1687095" y="4507819"/>
            <a:ext cx="2025844" cy="33629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618" y="4602927"/>
            <a:ext cx="943125" cy="43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0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/>
          <p:cNvSpPr/>
          <p:nvPr/>
        </p:nvSpPr>
        <p:spPr>
          <a:xfrm>
            <a:off x="5614738" y="3959717"/>
            <a:ext cx="3529262" cy="2644286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75"/>
            <a:ext cx="8229600" cy="832608"/>
          </a:xfrm>
          <a:ln>
            <a:noFill/>
          </a:ln>
        </p:spPr>
        <p:txBody>
          <a:bodyPr anchor="t">
            <a:normAutofit/>
          </a:bodyPr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3739774"/>
            <a:ext cx="1229895" cy="6829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GIT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502618"/>
            <a:ext cx="1229895" cy="6829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Zip,  </a:t>
            </a:r>
            <a:r>
              <a:rPr lang="en-US" b="1" dirty="0" err="1" smtClean="0">
                <a:solidFill>
                  <a:schemeClr val="tx1"/>
                </a:solidFill>
              </a:rPr>
              <a:t>Tarball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12939" y="3957842"/>
            <a:ext cx="1488174" cy="109995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Player Server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60" y="1034255"/>
            <a:ext cx="2526631" cy="20504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815" y="4242836"/>
            <a:ext cx="756935" cy="75693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192775" y="45272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266892" y="48645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9" name="Rounded Rectangle 28"/>
          <p:cNvSpPr/>
          <p:nvPr/>
        </p:nvSpPr>
        <p:spPr>
          <a:xfrm>
            <a:off x="6345175" y="46796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419292" y="50169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2" name="Rounded Rectangle 31"/>
          <p:cNvSpPr/>
          <p:nvPr/>
        </p:nvSpPr>
        <p:spPr>
          <a:xfrm>
            <a:off x="6497575" y="48320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571692" y="51693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5" name="Rounded Rectangle 34"/>
          <p:cNvSpPr/>
          <p:nvPr/>
        </p:nvSpPr>
        <p:spPr>
          <a:xfrm>
            <a:off x="6649975" y="49844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724092" y="53217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8" name="Rounded Rectangle 37"/>
          <p:cNvSpPr/>
          <p:nvPr/>
        </p:nvSpPr>
        <p:spPr>
          <a:xfrm>
            <a:off x="6802375" y="51368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876492" y="54741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1" name="Rounded Rectangle 40"/>
          <p:cNvSpPr/>
          <p:nvPr/>
        </p:nvSpPr>
        <p:spPr>
          <a:xfrm>
            <a:off x="6954775" y="52892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044955" y="5644098"/>
            <a:ext cx="855983" cy="3513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43" name="Elbow Connector 42"/>
          <p:cNvCxnSpPr>
            <a:stCxn id="12" idx="2"/>
            <a:endCxn id="7" idx="0"/>
          </p:cNvCxnSpPr>
          <p:nvPr/>
        </p:nvCxnSpPr>
        <p:spPr>
          <a:xfrm flipH="1">
            <a:off x="4457026" y="3084743"/>
            <a:ext cx="1350" cy="873099"/>
          </a:xfrm>
          <a:prstGeom prst="straightConnector1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1687095" y="4081267"/>
            <a:ext cx="2025844" cy="4265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flipV="1">
            <a:off x="1687095" y="4507819"/>
            <a:ext cx="2025844" cy="33629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Elbow Connector 42"/>
          <p:cNvCxnSpPr/>
          <p:nvPr/>
        </p:nvCxnSpPr>
        <p:spPr>
          <a:xfrm rot="16200000" flipH="1">
            <a:off x="4929323" y="4585498"/>
            <a:ext cx="224064" cy="1168659"/>
          </a:xfrm>
          <a:prstGeom prst="bentConnector2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618" y="4602927"/>
            <a:ext cx="943125" cy="43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8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/>
          <p:cNvSpPr/>
          <p:nvPr/>
        </p:nvSpPr>
        <p:spPr>
          <a:xfrm>
            <a:off x="5614738" y="3959717"/>
            <a:ext cx="3529262" cy="2644286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75"/>
            <a:ext cx="8229600" cy="832608"/>
          </a:xfrm>
          <a:ln>
            <a:noFill/>
          </a:ln>
        </p:spPr>
        <p:txBody>
          <a:bodyPr anchor="t">
            <a:normAutofit/>
          </a:bodyPr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3739774"/>
            <a:ext cx="1229895" cy="6829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GIT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502618"/>
            <a:ext cx="1229895" cy="6829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Zip,  </a:t>
            </a:r>
            <a:r>
              <a:rPr lang="en-US" b="1" dirty="0" err="1" smtClean="0">
                <a:solidFill>
                  <a:schemeClr val="tx1"/>
                </a:solidFill>
              </a:rPr>
              <a:t>Tarball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12939" y="3957842"/>
            <a:ext cx="1488174" cy="109995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Player Server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60" y="1034255"/>
            <a:ext cx="2526631" cy="20504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815" y="4242836"/>
            <a:ext cx="756935" cy="75693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7010011" y="3084743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266892" y="48645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9" name="Rounded Rectangle 28"/>
          <p:cNvSpPr/>
          <p:nvPr/>
        </p:nvSpPr>
        <p:spPr>
          <a:xfrm>
            <a:off x="6345175" y="46796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419292" y="50169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2" name="Rounded Rectangle 31"/>
          <p:cNvSpPr/>
          <p:nvPr/>
        </p:nvSpPr>
        <p:spPr>
          <a:xfrm>
            <a:off x="6497575" y="48320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571692" y="51693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5" name="Rounded Rectangle 34"/>
          <p:cNvSpPr/>
          <p:nvPr/>
        </p:nvSpPr>
        <p:spPr>
          <a:xfrm>
            <a:off x="6649975" y="49844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724092" y="53217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8" name="Rounded Rectangle 37"/>
          <p:cNvSpPr/>
          <p:nvPr/>
        </p:nvSpPr>
        <p:spPr>
          <a:xfrm>
            <a:off x="6802375" y="51368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876492" y="54741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1" name="Rounded Rectangle 40"/>
          <p:cNvSpPr/>
          <p:nvPr/>
        </p:nvSpPr>
        <p:spPr>
          <a:xfrm>
            <a:off x="6954775" y="52892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044955" y="5644098"/>
            <a:ext cx="855983" cy="3513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43" name="Elbow Connector 42"/>
          <p:cNvCxnSpPr>
            <a:stCxn id="12" idx="2"/>
            <a:endCxn id="7" idx="0"/>
          </p:cNvCxnSpPr>
          <p:nvPr/>
        </p:nvCxnSpPr>
        <p:spPr>
          <a:xfrm flipH="1">
            <a:off x="4457026" y="3084743"/>
            <a:ext cx="1350" cy="873099"/>
          </a:xfrm>
          <a:prstGeom prst="straightConnector1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1687095" y="4081267"/>
            <a:ext cx="2025844" cy="4265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flipV="1">
            <a:off x="1687095" y="4507819"/>
            <a:ext cx="2025844" cy="33629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Elbow Connector 42"/>
          <p:cNvCxnSpPr/>
          <p:nvPr/>
        </p:nvCxnSpPr>
        <p:spPr>
          <a:xfrm rot="16200000" flipH="1">
            <a:off x="4929323" y="4585498"/>
            <a:ext cx="224064" cy="1168659"/>
          </a:xfrm>
          <a:prstGeom prst="bentConnector2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111596" y="3474769"/>
            <a:ext cx="855983" cy="3513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37" name="Elbow Connector 42"/>
          <p:cNvCxnSpPr>
            <a:stCxn id="7" idx="3"/>
            <a:endCxn id="25" idx="1"/>
          </p:cNvCxnSpPr>
          <p:nvPr/>
        </p:nvCxnSpPr>
        <p:spPr>
          <a:xfrm flipV="1">
            <a:off x="5201113" y="3474769"/>
            <a:ext cx="1808898" cy="1033050"/>
          </a:xfrm>
          <a:prstGeom prst="bentConnector3">
            <a:avLst>
              <a:gd name="adj1" fmla="val 32263"/>
            </a:avLst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618" y="4602927"/>
            <a:ext cx="943125" cy="43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79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/>
          <p:cNvSpPr/>
          <p:nvPr/>
        </p:nvSpPr>
        <p:spPr>
          <a:xfrm>
            <a:off x="5614738" y="3959717"/>
            <a:ext cx="3529262" cy="2644286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75"/>
            <a:ext cx="8229600" cy="832608"/>
          </a:xfrm>
          <a:ln>
            <a:noFill/>
          </a:ln>
        </p:spPr>
        <p:txBody>
          <a:bodyPr anchor="t">
            <a:normAutofit/>
          </a:bodyPr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3739774"/>
            <a:ext cx="1229895" cy="6829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GIT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502618"/>
            <a:ext cx="1229895" cy="6829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Zip,  </a:t>
            </a:r>
            <a:r>
              <a:rPr lang="en-US" b="1" dirty="0" err="1" smtClean="0">
                <a:solidFill>
                  <a:schemeClr val="tx1"/>
                </a:solidFill>
              </a:rPr>
              <a:t>Tarball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12939" y="3957842"/>
            <a:ext cx="1488174" cy="109995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Player Server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60" y="1034255"/>
            <a:ext cx="2526631" cy="20504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815" y="4242836"/>
            <a:ext cx="756935" cy="75693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7010011" y="3084743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266892" y="48645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9" name="Rounded Rectangle 28"/>
          <p:cNvSpPr/>
          <p:nvPr/>
        </p:nvSpPr>
        <p:spPr>
          <a:xfrm>
            <a:off x="6345175" y="46796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419292" y="50169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2" name="Rounded Rectangle 31"/>
          <p:cNvSpPr/>
          <p:nvPr/>
        </p:nvSpPr>
        <p:spPr>
          <a:xfrm>
            <a:off x="6497575" y="48320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571692" y="51693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5" name="Rounded Rectangle 34"/>
          <p:cNvSpPr/>
          <p:nvPr/>
        </p:nvSpPr>
        <p:spPr>
          <a:xfrm>
            <a:off x="6649975" y="49844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724092" y="53217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8" name="Rounded Rectangle 37"/>
          <p:cNvSpPr/>
          <p:nvPr/>
        </p:nvSpPr>
        <p:spPr>
          <a:xfrm>
            <a:off x="6802375" y="51368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876492" y="5474128"/>
            <a:ext cx="941581" cy="3865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1" name="Rounded Rectangle 40"/>
          <p:cNvSpPr/>
          <p:nvPr/>
        </p:nvSpPr>
        <p:spPr>
          <a:xfrm>
            <a:off x="6954775" y="5289211"/>
            <a:ext cx="1012804" cy="78005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044955" y="5644098"/>
            <a:ext cx="855983" cy="3513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43" name="Elbow Connector 42"/>
          <p:cNvCxnSpPr>
            <a:stCxn id="12" idx="2"/>
            <a:endCxn id="7" idx="0"/>
          </p:cNvCxnSpPr>
          <p:nvPr/>
        </p:nvCxnSpPr>
        <p:spPr>
          <a:xfrm flipH="1">
            <a:off x="4457026" y="3084743"/>
            <a:ext cx="1350" cy="873099"/>
          </a:xfrm>
          <a:prstGeom prst="straightConnector1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1687095" y="4081267"/>
            <a:ext cx="2025844" cy="4265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flipV="1">
            <a:off x="1687095" y="4507819"/>
            <a:ext cx="2025844" cy="33629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Elbow Connector 42"/>
          <p:cNvCxnSpPr/>
          <p:nvPr/>
        </p:nvCxnSpPr>
        <p:spPr>
          <a:xfrm rot="16200000" flipH="1">
            <a:off x="4929323" y="4585498"/>
            <a:ext cx="224064" cy="1168659"/>
          </a:xfrm>
          <a:prstGeom prst="bentConnector2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111596" y="3474769"/>
            <a:ext cx="855983" cy="3513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37" name="Elbow Connector 42"/>
          <p:cNvCxnSpPr>
            <a:stCxn id="7" idx="3"/>
            <a:endCxn id="25" idx="1"/>
          </p:cNvCxnSpPr>
          <p:nvPr/>
        </p:nvCxnSpPr>
        <p:spPr>
          <a:xfrm flipV="1">
            <a:off x="5201113" y="3474769"/>
            <a:ext cx="1808898" cy="1033050"/>
          </a:xfrm>
          <a:prstGeom prst="bentConnector3">
            <a:avLst>
              <a:gd name="adj1" fmla="val 32263"/>
            </a:avLst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Elbow Connector 42"/>
          <p:cNvCxnSpPr>
            <a:stCxn id="25" idx="0"/>
            <a:endCxn id="12" idx="3"/>
          </p:cNvCxnSpPr>
          <p:nvPr/>
        </p:nvCxnSpPr>
        <p:spPr>
          <a:xfrm rot="16200000" flipV="1">
            <a:off x="6106430" y="1674760"/>
            <a:ext cx="1025244" cy="1794722"/>
          </a:xfrm>
          <a:prstGeom prst="bentConnector2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618" y="4602927"/>
            <a:ext cx="943125" cy="43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1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6571"/>
            <a:ext cx="8513011" cy="4529594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Sample </a:t>
            </a:r>
            <a:r>
              <a:rPr lang="en-US" sz="3200" dirty="0" err="1" smtClean="0"/>
              <a:t>git</a:t>
            </a:r>
            <a:r>
              <a:rPr lang="en-US" sz="3200" dirty="0" smtClean="0"/>
              <a:t> </a:t>
            </a:r>
            <a:r>
              <a:rPr lang="en-US" sz="3200" dirty="0" smtClean="0"/>
              <a:t>repo</a:t>
            </a:r>
            <a:br>
              <a:rPr lang="en-US" sz="3200" dirty="0" smtClean="0"/>
            </a:br>
            <a:r>
              <a:rPr lang="en-US" sz="19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https://github.com/uric/oscon-mongo-</a:t>
            </a:r>
            <a:r>
              <a:rPr lang="en-US" sz="19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demo</a:t>
            </a:r>
            <a:r>
              <a:rPr lang="en-US" sz="19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1900" dirty="0" smtClean="0"/>
          </a:p>
          <a:p>
            <a:r>
              <a:rPr lang="en-US" sz="3200" dirty="0" err="1" smtClean="0"/>
              <a:t>CloudifySource</a:t>
            </a:r>
            <a:r>
              <a:rPr lang="en-US" sz="3200" dirty="0" smtClean="0"/>
              <a:t> demo page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9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3"/>
              </a:rPr>
              <a:t>http://www.cloudifysource.org/</a:t>
            </a:r>
            <a:r>
              <a:rPr lang="en-US" sz="19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3"/>
              </a:rPr>
              <a:t>cloudifyRecipeCatalog.html</a:t>
            </a:r>
            <a:r>
              <a:rPr lang="en-US" sz="19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1900" dirty="0" smtClean="0"/>
          </a:p>
          <a:p>
            <a:r>
              <a:rPr lang="en-US" sz="3200" dirty="0" smtClean="0"/>
              <a:t>Cloudify docs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9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4"/>
              </a:rPr>
              <a:t>http://www.cloudifysource.org/guide/2.6/qsg/</a:t>
            </a:r>
            <a:r>
              <a:rPr lang="en-US" sz="19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4"/>
              </a:rPr>
              <a:t>quick_start_guide_helloworld</a:t>
            </a:r>
            <a:r>
              <a:rPr lang="en-US" sz="19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1900" dirty="0" smtClean="0"/>
          </a:p>
          <a:p>
            <a:r>
              <a:rPr lang="en-US" sz="3200" dirty="0" smtClean="0"/>
              <a:t>Player admin dashboard (beta)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9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5"/>
              </a:rPr>
              <a:t>http://launch.cloudifysource.org</a:t>
            </a:r>
            <a:r>
              <a:rPr lang="en-US" sz="19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5"/>
              </a:rPr>
              <a:t>/</a:t>
            </a:r>
            <a:r>
              <a:rPr lang="en-US" sz="19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1900" dirty="0" smtClean="0"/>
          </a:p>
          <a:p>
            <a:r>
              <a:rPr lang="en-US" sz="3200" dirty="0" smtClean="0"/>
              <a:t>Cloudify on </a:t>
            </a:r>
            <a:r>
              <a:rPr lang="en-US" sz="3200" dirty="0" err="1" smtClean="0"/>
              <a:t>Github</a:t>
            </a:r>
            <a:r>
              <a:rPr lang="en-US" sz="3200" dirty="0" smtClean="0"/>
              <a:t> </a:t>
            </a:r>
          </a:p>
          <a:p>
            <a:pPr lvl="1"/>
            <a:r>
              <a:rPr lang="en-US" sz="2000" dirty="0" smtClean="0"/>
              <a:t>Cloudify Player </a:t>
            </a:r>
            <a:r>
              <a:rPr lang="en-US" sz="2000" dirty="0" err="1" smtClean="0"/>
              <a:t>Github</a:t>
            </a:r>
            <a:r>
              <a:rPr lang="en-US" sz="2000" dirty="0"/>
              <a:t> repo </a:t>
            </a:r>
            <a:br>
              <a:rPr lang="en-US" sz="2000" dirty="0"/>
            </a:br>
            <a:r>
              <a:rPr lang="en-US" sz="1900" dirty="0">
                <a:hlinkClick r:id="rId6"/>
              </a:rPr>
              <a:t>https://github.com/cloudifysource/</a:t>
            </a:r>
            <a:r>
              <a:rPr lang="en-US" sz="1900" dirty="0" smtClean="0">
                <a:hlinkClick r:id="rId6"/>
              </a:rPr>
              <a:t>cloudify-widget</a:t>
            </a:r>
            <a:r>
              <a:rPr lang="en-US" sz="1900" dirty="0" smtClean="0"/>
              <a:t> </a:t>
            </a:r>
            <a:endParaRPr lang="en-US" sz="1900" dirty="0" smtClean="0"/>
          </a:p>
          <a:p>
            <a:pPr lvl="1"/>
            <a:r>
              <a:rPr lang="en-US" sz="2000" dirty="0" smtClean="0"/>
              <a:t>The framework</a:t>
            </a:r>
          </a:p>
          <a:p>
            <a:pPr lvl="1"/>
            <a:r>
              <a:rPr lang="en-US" sz="1900" dirty="0">
                <a:hlinkClick r:id="rId7"/>
              </a:rPr>
              <a:t>https://github.com/cloudifysource/</a:t>
            </a:r>
            <a:r>
              <a:rPr lang="en-US" sz="1900" dirty="0" smtClean="0">
                <a:hlinkClick r:id="rId7"/>
              </a:rPr>
              <a:t>cloudify</a:t>
            </a:r>
            <a:r>
              <a:rPr lang="en-US" sz="1900" dirty="0" smtClean="0"/>
              <a:t> </a:t>
            </a:r>
            <a:endParaRPr lang="en-US" sz="1900" dirty="0" smtClean="0"/>
          </a:p>
        </p:txBody>
      </p:sp>
    </p:spTree>
    <p:extLst>
      <p:ext uri="{BB962C8B-B14F-4D97-AF65-F5344CB8AC3E}">
        <p14:creationId xmlns:p14="http://schemas.microsoft.com/office/powerpoint/2010/main" val="2679152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5614"/>
            <a:ext cx="3277098" cy="518400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Here Are the Roadblocks That Stand in The Way of Your Users…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534" b="12662"/>
          <a:stretch/>
        </p:blipFill>
        <p:spPr>
          <a:xfrm>
            <a:off x="4551328" y="2314446"/>
            <a:ext cx="4276248" cy="23349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28344" y="6553044"/>
            <a:ext cx="51156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http://ronmoore.org/wp-content/uploads/2012/11/1157986_21931439.</a:t>
            </a:r>
            <a:r>
              <a:rPr lang="en-US" sz="1200" dirty="0" smtClean="0">
                <a:hlinkClick r:id="rId3"/>
              </a:rPr>
              <a:t>jpg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607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5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 about Your Masterpiece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dirty="0">
                <a:hlinkClick r:id="rId3"/>
              </a:rPr>
              <a:t>http://bobbleheaddad.com/wp-content/uploads/2011/12/hearcall1.</a:t>
            </a:r>
            <a:r>
              <a:rPr lang="en-US" sz="1100" dirty="0" smtClean="0">
                <a:hlinkClick r:id="rId3"/>
              </a:rPr>
              <a:t>jpg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795" y="2020665"/>
            <a:ext cx="4572000" cy="304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621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2126" y="1831621"/>
            <a:ext cx="3003295" cy="30032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48466" y="65494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http://ridiculousfish.com/hexfiend/images/</a:t>
            </a:r>
            <a:r>
              <a:rPr lang="en-US" sz="1200" dirty="0" smtClean="0">
                <a:hlinkClick r:id="rId3"/>
              </a:rPr>
              <a:t>download_square.png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606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 &amp; Configure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790271" y="1959422"/>
            <a:ext cx="3752513" cy="3177530"/>
            <a:chOff x="1931040" y="1804767"/>
            <a:chExt cx="5133148" cy="4183756"/>
          </a:xfrm>
        </p:grpSpPr>
        <p:pic>
          <p:nvPicPr>
            <p:cNvPr id="4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931040" y="1804767"/>
              <a:ext cx="5133148" cy="4183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Documents and Settings\sharoner\My Documents\My Pictures\Microsoft Clip Organizer\MP900382974[1] copy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19" y="2816853"/>
              <a:ext cx="1201011" cy="85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D:\Documents and Settings\sharoner\Desktop\MP900382976[1]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66290" y="2269427"/>
              <a:ext cx="554477" cy="77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C:\Documents and Settings\sharoner\My Documents\My Pictures\Microsoft Clip Organizer\MP900383002[1] copy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76009" y="3100966"/>
              <a:ext cx="957032" cy="683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Documents and Settings\sharoner\My Documents\My Pictures\Microsoft Clip Organizer\MP900382974[1] copy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639354" y="2443552"/>
              <a:ext cx="1201011" cy="85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D:\Documents and Settings\sharoner\Desktop\MP900382976[1]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62487" y="2363440"/>
              <a:ext cx="554477" cy="77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Documents and Settings\sharoner\My Documents\My Pictures\Microsoft Clip Organizer\MP900383002[1] copy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53380" y="2576706"/>
              <a:ext cx="1014595" cy="724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D:\Documents and Settings\sharoner\Desktop\MP900382976[1]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619" y="2443553"/>
              <a:ext cx="554477" cy="77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C:\Documents and Settings\sharoner\My Documents\My Pictures\Microsoft Clip Organizer\MP900383002[1] copy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49619" y="2872484"/>
              <a:ext cx="1014595" cy="724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Documents and Settings\sharoner\My Documents\My Pictures\Microsoft Clip Organizer\MP900382974[1] copy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963" y="3180232"/>
              <a:ext cx="1201011" cy="85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Documents and Settings\sharoner\My Documents\My Pictures\Microsoft Clip Organizer\MP900387522[1] copy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7290" y="2943158"/>
              <a:ext cx="528801" cy="74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C:\Documents and Settings\sharoner\My Documents\My Pictures\Microsoft Clip Organizer\MP900382977[1] copy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980" y="3514958"/>
              <a:ext cx="645257" cy="903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C:\Documents and Settings\sharoner\My Documents\My Pictures\Microsoft Clip Organizer\MP900382977[1] copy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8255" y="3650640"/>
              <a:ext cx="645257" cy="903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D:\Documents and Settings\sharoner\Desktop\MP900382976[1]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76734" y="3100966"/>
              <a:ext cx="554477" cy="77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204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Realize It Gives Them Value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66447" y="65494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http://www.usagold.com/images/</a:t>
            </a:r>
            <a:r>
              <a:rPr lang="en-US" sz="1200" dirty="0" smtClean="0">
                <a:hlinkClick r:id="rId3"/>
              </a:rPr>
              <a:t>usagoldcoins.jpg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464" y="1897984"/>
            <a:ext cx="4745986" cy="28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9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Things Can Break along the Way…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601" y="1862667"/>
            <a:ext cx="4318001" cy="323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025190" y="6579489"/>
            <a:ext cx="40914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http://commons.wikimedia.org/wiki/</a:t>
            </a:r>
            <a:r>
              <a:rPr lang="en-US" sz="1200" dirty="0" smtClean="0">
                <a:hlinkClick r:id="rId3"/>
              </a:rPr>
              <a:t>File:Broken_glass.jpg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660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Wouldn’t It Be Awesome If You Could Replace This With a Button?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51"/>
          <a:stretch/>
        </p:blipFill>
        <p:spPr>
          <a:xfrm>
            <a:off x="4642555" y="1918938"/>
            <a:ext cx="3810486" cy="290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07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30285</TotalTime>
  <Words>552</Words>
  <Application>Microsoft Macintosh PowerPoint</Application>
  <PresentationFormat>On-screen Show (4:3)</PresentationFormat>
  <Paragraphs>124</Paragraphs>
  <Slides>30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Your OSS Project Is  Now Served</vt:lpstr>
      <vt:lpstr>So You’ve Built  This Kickass New Database / Framework / Project</vt:lpstr>
      <vt:lpstr>Here Are the Roadblocks That Stand in The Way of Your Users…</vt:lpstr>
      <vt:lpstr>Hear about Your Masterpiece</vt:lpstr>
      <vt:lpstr>Download</vt:lpstr>
      <vt:lpstr>Install &amp; Configure</vt:lpstr>
      <vt:lpstr>Realize It Gives Them Value</vt:lpstr>
      <vt:lpstr>Many Things Can Break along the Way…</vt:lpstr>
      <vt:lpstr>Wouldn’t It Be Awesome If You Could Replace This With a Button?</vt:lpstr>
      <vt:lpstr>Solution #1: Package Managers / Installers</vt:lpstr>
      <vt:lpstr>Solution #2: Boxes! Vagrant Boxes!  </vt:lpstr>
      <vt:lpstr>Solution #3: Cloud Images</vt:lpstr>
      <vt:lpstr>Solution #4: Roll Your Own  Demo-as-a-Service </vt:lpstr>
      <vt:lpstr>Some Background</vt:lpstr>
      <vt:lpstr>PowerPoint Presentation</vt:lpstr>
      <vt:lpstr>- Open Source (Apache2) - Supports all major Clouds  - Proven</vt:lpstr>
      <vt:lpstr>Application &amp; Stack Recipes</vt:lpstr>
      <vt:lpstr>How It Works </vt:lpstr>
      <vt:lpstr>Install Application</vt:lpstr>
      <vt:lpstr>Post Deployment</vt:lpstr>
      <vt:lpstr>Self Healing</vt:lpstr>
      <vt:lpstr>We Asked Ourselves How We  Can Promote Adoption…</vt:lpstr>
      <vt:lpstr>So We’ve Built This Embeddable, Web Based Recipe Player</vt:lpstr>
      <vt:lpstr>How It Works</vt:lpstr>
      <vt:lpstr>How It Works</vt:lpstr>
      <vt:lpstr>How It Works</vt:lpstr>
      <vt:lpstr>How It Works</vt:lpstr>
      <vt:lpstr>How It Works</vt:lpstr>
      <vt:lpstr>Resources</vt:lpstr>
      <vt:lpstr>Thank You!</vt:lpstr>
    </vt:vector>
  </TitlesOfParts>
  <Company>uri1803@gmail.com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 Processing at Massive Scale  Approaches to Concurrency </dc:title>
  <dc:creator>Uri Cohen</dc:creator>
  <cp:lastModifiedBy>Uri Cohen</cp:lastModifiedBy>
  <cp:revision>1705</cp:revision>
  <dcterms:created xsi:type="dcterms:W3CDTF">2012-08-05T11:59:52Z</dcterms:created>
  <dcterms:modified xsi:type="dcterms:W3CDTF">2013-07-25T21:22:20Z</dcterms:modified>
</cp:coreProperties>
</file>