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3"/>
  </p:notesMasterIdLst>
  <p:sldIdLst>
    <p:sldId id="256" r:id="rId2"/>
    <p:sldId id="295" r:id="rId3"/>
    <p:sldId id="296" r:id="rId4"/>
    <p:sldId id="298" r:id="rId5"/>
    <p:sldId id="301" r:id="rId6"/>
    <p:sldId id="292" r:id="rId7"/>
    <p:sldId id="263" r:id="rId8"/>
    <p:sldId id="303" r:id="rId9"/>
    <p:sldId id="293" r:id="rId10"/>
    <p:sldId id="294" r:id="rId11"/>
    <p:sldId id="299" r:id="rId12"/>
    <p:sldId id="287" r:id="rId13"/>
    <p:sldId id="286" r:id="rId14"/>
    <p:sldId id="279" r:id="rId15"/>
    <p:sldId id="280" r:id="rId16"/>
    <p:sldId id="276" r:id="rId17"/>
    <p:sldId id="272" r:id="rId18"/>
    <p:sldId id="300" r:id="rId19"/>
    <p:sldId id="259" r:id="rId20"/>
    <p:sldId id="258" r:id="rId21"/>
    <p:sldId id="268" r:id="rId22"/>
    <p:sldId id="278" r:id="rId23"/>
    <p:sldId id="262" r:id="rId24"/>
    <p:sldId id="260" r:id="rId25"/>
    <p:sldId id="297" r:id="rId26"/>
    <p:sldId id="281" r:id="rId27"/>
    <p:sldId id="283" r:id="rId28"/>
    <p:sldId id="289" r:id="rId29"/>
    <p:sldId id="275" r:id="rId30"/>
    <p:sldId id="288" r:id="rId31"/>
    <p:sldId id="30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06" autoAdjust="0"/>
  </p:normalViewPr>
  <p:slideViewPr>
    <p:cSldViewPr snapToGrid="0" snapToObjects="1">
      <p:cViewPr varScale="1">
        <p:scale>
          <a:sx n="81" d="100"/>
          <a:sy n="81" d="100"/>
        </p:scale>
        <p:origin x="-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Pull Reqs/ Code Reviews</c:v>
                </c:pt>
                <c:pt idx="1">
                  <c:v>QA Signoff</c:v>
                </c:pt>
                <c:pt idx="2">
                  <c:v>Limited Committers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14.0</c:v>
                </c:pt>
                <c:pt idx="1">
                  <c:v>1.0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ECF90-F260-DC4F-AF38-2E76FAC6663A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4485-5BCB-2145-8627-FAEB40FF4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5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</a:t>
            </a:r>
            <a:r>
              <a:rPr lang="en-US" baseline="0" dirty="0" smtClean="0"/>
              <a:t> 1: Benefits gained from OS-style community development, in general</a:t>
            </a:r>
          </a:p>
          <a:p>
            <a:r>
              <a:rPr lang="en-US" baseline="0" dirty="0" smtClean="0"/>
              <a:t>Benefits to companies, in specific</a:t>
            </a:r>
          </a:p>
          <a:p>
            <a:r>
              <a:rPr lang="en-US" baseline="0" dirty="0" smtClean="0"/>
              <a:t>How to identify projects that could benefit from these</a:t>
            </a:r>
          </a:p>
          <a:p>
            <a:r>
              <a:rPr lang="en-US" baseline="0" dirty="0" smtClean="0"/>
              <a:t>Lessons </a:t>
            </a:r>
            <a:r>
              <a:rPr lang="en-US" baseline="0" dirty="0" smtClean="0"/>
              <a:t>learned: Big Company</a:t>
            </a:r>
          </a:p>
          <a:p>
            <a:r>
              <a:rPr lang="en-US" baseline="0" dirty="0" smtClean="0"/>
              <a:t>Lessons learned: Small company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6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1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Logging standards, alerting, often evolves into libraries to enable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92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Collective code ownership:</a:t>
            </a:r>
          </a:p>
          <a:p>
            <a:r>
              <a:rPr lang="en-US" dirty="0" smtClean="0"/>
              <a:t>Principle of Agile</a:t>
            </a:r>
          </a:p>
          <a:p>
            <a:r>
              <a:rPr lang="en-US" dirty="0" smtClean="0"/>
              <a:t>Requires quality discipline (testing, mentoring, pairing)</a:t>
            </a:r>
          </a:p>
          <a:p>
            <a:r>
              <a:rPr lang="en-US" dirty="0" smtClean="0"/>
              <a:t>Doesn’t scale</a:t>
            </a:r>
          </a:p>
          <a:p>
            <a:r>
              <a:rPr lang="en-US" dirty="0" smtClean="0"/>
              <a:t>How do you focus responsibility?</a:t>
            </a:r>
          </a:p>
          <a:p>
            <a:r>
              <a:rPr lang="en-US" dirty="0" smtClean="0"/>
              <a:t>When all code is written this way, it can slow down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26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01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co of 15 </a:t>
            </a:r>
            <a:r>
              <a:rPr lang="en-US" dirty="0" err="1" smtClean="0"/>
              <a:t>devs</a:t>
            </a:r>
            <a:endParaRPr lang="en-US" dirty="0" smtClean="0"/>
          </a:p>
          <a:p>
            <a:r>
              <a:rPr lang="en-US" dirty="0" smtClean="0"/>
              <a:t>Collective code ownership</a:t>
            </a:r>
          </a:p>
          <a:p>
            <a:r>
              <a:rPr lang="en-US" dirty="0" smtClean="0"/>
              <a:t>Storefront and infra teams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0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ORGANIZATIONAL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2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be assimilated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0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Startup: everyone</a:t>
            </a:r>
            <a:r>
              <a:rPr lang="en-US" baseline="0" dirty="0" smtClean="0"/>
              <a:t> sit in a room</a:t>
            </a:r>
          </a:p>
          <a:p>
            <a:r>
              <a:rPr lang="en-US" baseline="0" dirty="0" smtClean="0"/>
              <a:t>OSS: Built-in tolerance to friction because distributed </a:t>
            </a:r>
            <a:r>
              <a:rPr lang="en-US" baseline="0" dirty="0" err="1" smtClean="0"/>
              <a:t>dev</a:t>
            </a:r>
            <a:r>
              <a:rPr lang="en-US" baseline="0" dirty="0" smtClean="0"/>
              <a:t> is fundamental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4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Eases friction </a:t>
            </a:r>
            <a:r>
              <a:rPr lang="en-US" dirty="0" err="1" smtClean="0"/>
              <a:t>esp</a:t>
            </a:r>
            <a:r>
              <a:rPr lang="en-US" dirty="0" smtClean="0"/>
              <a:t> in large org</a:t>
            </a:r>
          </a:p>
          <a:p>
            <a:r>
              <a:rPr lang="en-US" dirty="0" smtClean="0"/>
              <a:t>More than just shared source</a:t>
            </a:r>
          </a:p>
          <a:p>
            <a:r>
              <a:rPr lang="en-US" dirty="0" smtClean="0"/>
              <a:t>Especially in distributed</a:t>
            </a:r>
            <a:r>
              <a:rPr lang="en-US" baseline="0" dirty="0" smtClean="0"/>
              <a:t> org</a:t>
            </a:r>
          </a:p>
          <a:p>
            <a:r>
              <a:rPr lang="en-US" baseline="0" dirty="0" smtClean="0"/>
              <a:t>Of process</a:t>
            </a:r>
          </a:p>
          <a:p>
            <a:r>
              <a:rPr lang="en-US" baseline="0" dirty="0" smtClean="0"/>
              <a:t>Of decision making</a:t>
            </a:r>
          </a:p>
          <a:p>
            <a:r>
              <a:rPr lang="en-US" baseline="0" dirty="0" smtClean="0"/>
              <a:t>Leads to higher 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24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1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Especially in distributed</a:t>
            </a:r>
            <a:r>
              <a:rPr lang="en-US" baseline="0" dirty="0" smtClean="0"/>
              <a:t> org</a:t>
            </a:r>
          </a:p>
          <a:p>
            <a:r>
              <a:rPr lang="en-US" baseline="0" dirty="0" smtClean="0"/>
              <a:t>Of process</a:t>
            </a:r>
          </a:p>
          <a:p>
            <a:r>
              <a:rPr lang="en-US" baseline="0" dirty="0" smtClean="0"/>
              <a:t>Of decision making</a:t>
            </a:r>
          </a:p>
          <a:p>
            <a:r>
              <a:rPr lang="en-US" baseline="0" dirty="0" smtClean="0"/>
              <a:t>Leads to higher Quality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05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Quality comes from transparency</a:t>
            </a:r>
          </a:p>
          <a:p>
            <a:r>
              <a:rPr lang="en-US" dirty="0" smtClean="0"/>
              <a:t>Quality via process</a:t>
            </a:r>
          </a:p>
          <a:p>
            <a:r>
              <a:rPr lang="en-US" dirty="0" smtClean="0"/>
              <a:t>Allow developers</a:t>
            </a:r>
            <a:r>
              <a:rPr lang="en-US" baseline="0" dirty="0" smtClean="0"/>
              <a:t> to learn and level-up from each other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52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 from each other</a:t>
            </a:r>
            <a:endParaRPr lang="en-US" baseline="0" dirty="0" smtClean="0"/>
          </a:p>
          <a:p>
            <a:r>
              <a:rPr lang="en-US" baseline="0" dirty="0" err="1" smtClean="0"/>
              <a:t>Meetups</a:t>
            </a:r>
            <a:r>
              <a:rPr lang="en-US" baseline="0" dirty="0" smtClean="0"/>
              <a:t>, Conferences</a:t>
            </a:r>
          </a:p>
          <a:p>
            <a:r>
              <a:rPr lang="en-US" baseline="0" dirty="0" smtClean="0"/>
              <a:t>*Identify quality and maturity</a:t>
            </a:r>
          </a:p>
          <a:p>
            <a:r>
              <a:rPr lang="en-US" dirty="0" smtClean="0"/>
              <a:t>Engagement beyond immediate team</a:t>
            </a:r>
            <a:r>
              <a:rPr lang="en-US" baseline="0" dirty="0" smtClean="0"/>
              <a:t>, to others in the company</a:t>
            </a:r>
          </a:p>
          <a:p>
            <a:r>
              <a:rPr lang="en-US" baseline="0" dirty="0" smtClean="0"/>
              <a:t>Ability to switch teams with lower overhead, helps internal mobility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B4485-5BCB-2145-8627-FAEB40FF47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CC0488-DF6E-6942-828F-4CF03EBE8363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9CC05A3-DFB1-2847-BCED-BDB300024F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mille@apache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Internal Open Source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95807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Running Internal Projects with Open-Source Practices</a:t>
            </a:r>
          </a:p>
          <a:p>
            <a:r>
              <a:rPr lang="en-US" dirty="0" smtClean="0"/>
              <a:t>Camille Fournier</a:t>
            </a:r>
          </a:p>
          <a:p>
            <a:r>
              <a:rPr lang="en-US" dirty="0" smtClean="0"/>
              <a:t>Rent the Runway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skamille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0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282"/>
    </mc:Choice>
    <mc:Fallback>
      <p:transition xmlns:p14="http://schemas.microsoft.com/office/powerpoint/2010/main" spd="slow" advTm="372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munitycat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6" b="-370"/>
          <a:stretch/>
        </p:blipFill>
        <p:spPr>
          <a:xfrm>
            <a:off x="1568406" y="274638"/>
            <a:ext cx="6022431" cy="6096766"/>
          </a:xfrm>
        </p:spPr>
      </p:pic>
    </p:spTree>
    <p:extLst>
      <p:ext uri="{BB962C8B-B14F-4D97-AF65-F5344CB8AC3E}">
        <p14:creationId xmlns:p14="http://schemas.microsoft.com/office/powerpoint/2010/main" val="370236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764"/>
    </mc:Choice>
    <mc:Fallback>
      <p:transition xmlns:p14="http://schemas.microsoft.com/office/powerpoint/2010/main" spd="slow" advTm="987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-Finally-the-recognition-I-deserve.jpe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" r="-190"/>
          <a:stretch/>
        </p:blipFill>
        <p:spPr>
          <a:xfrm>
            <a:off x="465220" y="1600201"/>
            <a:ext cx="8221580" cy="3892962"/>
          </a:xfrm>
        </p:spPr>
      </p:pic>
    </p:spTree>
    <p:extLst>
      <p:ext uri="{BB962C8B-B14F-4D97-AF65-F5344CB8AC3E}">
        <p14:creationId xmlns:p14="http://schemas.microsoft.com/office/powerpoint/2010/main" val="384632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745"/>
    </mc:Choice>
    <mc:Fallback>
      <p:transition xmlns:p14="http://schemas.microsoft.com/office/powerpoint/2010/main" spd="slow" advTm="1047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Reduce </a:t>
            </a:r>
            <a:r>
              <a:rPr lang="en-US" sz="2400" dirty="0" smtClean="0"/>
              <a:t>Friction</a:t>
            </a:r>
          </a:p>
          <a:p>
            <a:r>
              <a:rPr lang="en-US" sz="2400" dirty="0" smtClean="0"/>
              <a:t>Enable Internal </a:t>
            </a:r>
            <a:r>
              <a:rPr lang="en-US" sz="2400" dirty="0" smtClean="0"/>
              <a:t>Mobility</a:t>
            </a:r>
          </a:p>
          <a:p>
            <a:r>
              <a:rPr lang="en-US" sz="2400" dirty="0" smtClean="0"/>
              <a:t>Improve Quality</a:t>
            </a:r>
            <a:endParaRPr lang="en-US" sz="2400" dirty="0" smtClean="0"/>
          </a:p>
          <a:p>
            <a:r>
              <a:rPr lang="en-US" sz="2400" dirty="0" smtClean="0"/>
              <a:t>Strengthen Community and Culture</a:t>
            </a:r>
            <a:endParaRPr lang="en-US" sz="2400" dirty="0" smtClean="0"/>
          </a:p>
          <a:p>
            <a:r>
              <a:rPr lang="en-US" sz="2400" dirty="0" smtClean="0"/>
              <a:t>Improve Retention</a:t>
            </a:r>
            <a:endParaRPr lang="en-US" sz="2400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441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686"/>
    </mc:Choice>
    <mc:Fallback>
      <p:transition xmlns:p14="http://schemas.microsoft.com/office/powerpoint/2010/main" spd="slow" advTm="5268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Where to find Internal OSS?</a:t>
            </a:r>
            <a:endParaRPr lang="en-US" sz="6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824"/>
    </mc:Choice>
    <mc:Fallback>
      <p:transition xmlns:p14="http://schemas.microsoft.com/office/powerpoint/2010/main" spd="slow" advTm="648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Shared Needs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2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98"/>
    </mc:Choice>
    <mc:Fallback>
      <p:transition xmlns:p14="http://schemas.microsoft.com/office/powerpoint/2010/main" spd="slow" advTm="37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OSS exists and thrives in places of shared need</a:t>
            </a:r>
          </a:p>
          <a:p>
            <a:endParaRPr lang="en-US" sz="2400" dirty="0" smtClean="0"/>
          </a:p>
          <a:p>
            <a:r>
              <a:rPr lang="en-US" sz="2400" dirty="0" smtClean="0"/>
              <a:t>&gt;1 developer + &gt;1 project = shared needs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Start simple</a:t>
            </a:r>
            <a:r>
              <a:rPr lang="en-US" sz="2400" dirty="0" smtClean="0"/>
              <a:t>! 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72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278"/>
    </mc:Choice>
    <mc:Fallback>
      <p:transition xmlns:p14="http://schemas.microsoft.com/office/powerpoint/2010/main" spd="slow" advTm="10227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deal with shared needs?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 smtClean="0"/>
              <a:t>don’t; each team implements exactly what they </a:t>
            </a:r>
            <a:r>
              <a:rPr lang="en-US" sz="2400" dirty="0" smtClean="0"/>
              <a:t>need</a:t>
            </a:r>
          </a:p>
          <a:p>
            <a:endParaRPr lang="en-US" sz="2400" dirty="0" smtClean="0"/>
          </a:p>
          <a:p>
            <a:r>
              <a:rPr lang="en-US" sz="2400" dirty="0" smtClean="0"/>
              <a:t>Shared software is collectively owned by the whole team</a:t>
            </a:r>
          </a:p>
          <a:p>
            <a:pPr lvl="1"/>
            <a:r>
              <a:rPr lang="en-US" sz="2400" dirty="0" smtClean="0"/>
              <a:t>“Collective Code Ownership”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We create a “core” team that owns all centralized code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5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305"/>
    </mc:Choice>
    <mc:Fallback>
      <p:transition xmlns:p14="http://schemas.microsoft.com/office/powerpoint/2010/main" spd="slow" advTm="10830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“Core”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Benefits: Dedicated resources working on shared </a:t>
            </a:r>
            <a:r>
              <a:rPr lang="en-US" sz="2400" dirty="0" smtClean="0"/>
              <a:t>software</a:t>
            </a:r>
          </a:p>
          <a:p>
            <a:r>
              <a:rPr lang="en-US" sz="2400" dirty="0" smtClean="0"/>
              <a:t>Downside</a:t>
            </a:r>
            <a:r>
              <a:rPr lang="en-US" sz="2400" dirty="0" smtClean="0"/>
              <a:t>: Team is not using the shared software</a:t>
            </a:r>
          </a:p>
          <a:p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 smtClean="0"/>
              <a:t>make for sane software but can also lead to feature bloat</a:t>
            </a:r>
          </a:p>
          <a:p>
            <a:endParaRPr lang="en-US" sz="2400" dirty="0" smtClean="0"/>
          </a:p>
          <a:p>
            <a:r>
              <a:rPr lang="en-US" sz="2400" dirty="0" smtClean="0"/>
              <a:t>Great </a:t>
            </a:r>
            <a:r>
              <a:rPr lang="en-US" sz="2400" dirty="0" smtClean="0"/>
              <a:t>starter material for internal open source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619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67"/>
    </mc:Choice>
    <mc:Fallback>
      <p:transition xmlns:p14="http://schemas.microsoft.com/office/powerpoint/2010/main" spd="slow" advTm="600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Case Study: Big Company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7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754"/>
    </mc:Choice>
    <mc:Fallback>
      <p:transition xmlns:p14="http://schemas.microsoft.com/office/powerpoint/2010/main" spd="slow" advTm="357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Big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centralized libraries not even released with source</a:t>
            </a:r>
          </a:p>
          <a:p>
            <a:r>
              <a:rPr lang="en-US" sz="2400" dirty="0" smtClean="0"/>
              <a:t>Federated </a:t>
            </a:r>
            <a:r>
              <a:rPr lang="en-US" sz="2400" dirty="0" smtClean="0"/>
              <a:t>organizations developing their own code</a:t>
            </a:r>
          </a:p>
          <a:p>
            <a:r>
              <a:rPr lang="en-US" sz="2400" dirty="0" smtClean="0"/>
              <a:t>Disparity of ways of doing </a:t>
            </a:r>
            <a:r>
              <a:rPr lang="en-US" sz="2400" dirty="0" smtClean="0"/>
              <a:t>development </a:t>
            </a:r>
            <a:r>
              <a:rPr lang="en-US" sz="2400" dirty="0" smtClean="0"/>
              <a:t>across the company</a:t>
            </a:r>
          </a:p>
          <a:p>
            <a:r>
              <a:rPr lang="en-US" sz="2400" dirty="0" smtClean="0"/>
              <a:t>A desire to centralize and share </a:t>
            </a:r>
            <a:r>
              <a:rPr lang="en-US" sz="2400" dirty="0" smtClean="0"/>
              <a:t>functionality</a:t>
            </a:r>
          </a:p>
          <a:p>
            <a:r>
              <a:rPr lang="en-US" sz="2400" dirty="0" smtClean="0"/>
              <a:t>A desire to code cross-team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2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836"/>
    </mc:Choice>
    <mc:Fallback>
      <p:transition xmlns:p14="http://schemas.microsoft.com/office/powerpoint/2010/main" spd="slow" advTm="1718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Motivation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2061"/>
    </mc:Choice>
    <mc:Fallback>
      <p:transition xmlns:p14="http://schemas.microsoft.com/office/powerpoint/2010/main" spd="slow" advTm="1520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Shared Repos that are visible to the whole engineering staff</a:t>
            </a:r>
          </a:p>
          <a:p>
            <a:r>
              <a:rPr lang="en-US" sz="2400" dirty="0" smtClean="0"/>
              <a:t>Shared ticketing system</a:t>
            </a:r>
          </a:p>
          <a:p>
            <a:r>
              <a:rPr lang="en-US" sz="2400" dirty="0" smtClean="0"/>
              <a:t>Mailing lists</a:t>
            </a:r>
          </a:p>
          <a:p>
            <a:r>
              <a:rPr lang="en-US" sz="2400" dirty="0" smtClean="0"/>
              <a:t>Code Review system</a:t>
            </a:r>
          </a:p>
          <a:p>
            <a:r>
              <a:rPr lang="en-US" sz="2400" dirty="0" smtClean="0"/>
              <a:t>Support for builds and artifacts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44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999"/>
    </mc:Choice>
    <mc:Fallback>
      <p:transition xmlns:p14="http://schemas.microsoft.com/office/powerpoint/2010/main" spd="slow" advTm="259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Expected: Management buy-in</a:t>
            </a:r>
          </a:p>
          <a:p>
            <a:endParaRPr lang="en-US" sz="2400" dirty="0" smtClean="0"/>
          </a:p>
          <a:p>
            <a:r>
              <a:rPr lang="en-US" sz="2400" dirty="0" smtClean="0"/>
              <a:t>Actual: Platform and tools for running shared projects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2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4454"/>
    </mc:Choice>
    <mc:Fallback>
      <p:transition xmlns:p14="http://schemas.microsoft.com/office/powerpoint/2010/main" spd="slow" advTm="644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Within a matter of months, over 40 projects moved to open platform</a:t>
            </a:r>
          </a:p>
          <a:p>
            <a:r>
              <a:rPr lang="en-US" sz="2400" dirty="0" smtClean="0"/>
              <a:t>Entire teams moved all of their development onto shared platform</a:t>
            </a:r>
          </a:p>
          <a:p>
            <a:r>
              <a:rPr lang="en-US" sz="2400" dirty="0" smtClean="0"/>
              <a:t>Created a shared platform that everyone could use for SDLC management</a:t>
            </a:r>
          </a:p>
          <a:p>
            <a:r>
              <a:rPr lang="en-US" sz="2400" dirty="0" smtClean="0"/>
              <a:t>Opened the whole company to more involvement with external Open Source Community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75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7534"/>
    </mc:Choice>
    <mc:Fallback>
      <p:transition xmlns:p14="http://schemas.microsoft.com/office/powerpoint/2010/main" spd="slow" advTm="15753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Case Study: Small Startup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9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943"/>
    </mc:Choice>
    <mc:Fallback>
      <p:transition xmlns:p14="http://schemas.microsoft.com/office/powerpoint/2010/main" spd="slow" advTm="159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Small Startup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source code is viewable by all tech </a:t>
            </a:r>
            <a:r>
              <a:rPr lang="en-US" sz="2400" dirty="0" smtClean="0"/>
              <a:t>employees</a:t>
            </a:r>
          </a:p>
          <a:p>
            <a:r>
              <a:rPr lang="en-US" sz="2400" dirty="0" smtClean="0"/>
              <a:t>Infrastructure team writes and owns core services</a:t>
            </a:r>
            <a:endParaRPr lang="en-US" sz="2400" dirty="0" smtClean="0"/>
          </a:p>
          <a:p>
            <a:r>
              <a:rPr lang="en-US" sz="2400" dirty="0" smtClean="0"/>
              <a:t>Need to move fast</a:t>
            </a:r>
            <a:endParaRPr lang="en-US" sz="2400" dirty="0" smtClean="0"/>
          </a:p>
          <a:p>
            <a:r>
              <a:rPr lang="en-US" sz="2400" dirty="0" smtClean="0"/>
              <a:t>Time constraints and heavy business </a:t>
            </a:r>
            <a:r>
              <a:rPr lang="en-US" sz="2400" dirty="0" smtClean="0"/>
              <a:t>pressure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6687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389"/>
    </mc:Choice>
    <mc:Fallback>
      <p:transition xmlns:p14="http://schemas.microsoft.com/office/powerpoint/2010/main" spd="slow" advTm="683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Business-focused Pods</a:t>
            </a:r>
          </a:p>
          <a:p>
            <a:r>
              <a:rPr lang="en-US" sz="2400" dirty="0" smtClean="0"/>
              <a:t>No </a:t>
            </a:r>
            <a:r>
              <a:rPr lang="en-US" sz="2400" dirty="0" smtClean="0"/>
              <a:t>more core infrastructure </a:t>
            </a:r>
            <a:r>
              <a:rPr lang="en-US" sz="2400" dirty="0" smtClean="0"/>
              <a:t>team</a:t>
            </a:r>
          </a:p>
          <a:p>
            <a:r>
              <a:rPr lang="en-US" sz="2400" dirty="0" smtClean="0"/>
              <a:t>Shared infrastructure </a:t>
            </a:r>
            <a:r>
              <a:rPr lang="en-US" sz="2400" dirty="0" smtClean="0"/>
              <a:t>services across Pods</a:t>
            </a:r>
          </a:p>
          <a:p>
            <a:r>
              <a:rPr lang="en-US" sz="2400" dirty="0"/>
              <a:t>No dedicated resources for shared code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9066"/>
    </mc:Choice>
    <mc:Fallback>
      <p:transition xmlns:p14="http://schemas.microsoft.com/office/powerpoint/2010/main" spd="slow" advTm="8906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Poll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" r="48498"/>
          <a:stretch/>
        </p:blipFill>
        <p:spPr>
          <a:xfrm>
            <a:off x="257046" y="1600200"/>
            <a:ext cx="4445368" cy="4525963"/>
          </a:xfrm>
        </p:spPr>
      </p:pic>
      <p:sp>
        <p:nvSpPr>
          <p:cNvPr id="5" name="TextBox 4"/>
          <p:cNvSpPr txBox="1"/>
          <p:nvPr/>
        </p:nvSpPr>
        <p:spPr>
          <a:xfrm>
            <a:off x="5246743" y="2010723"/>
            <a:ext cx="322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visibility into the code bases of other teams make a difference in your experience here at Rent the Runway?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6742" y="3719081"/>
            <a:ext cx="344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It is something that provides a lot of job satisfaction for me</a:t>
            </a:r>
          </a:p>
          <a:p>
            <a:endParaRPr lang="en-US" dirty="0" smtClean="0"/>
          </a:p>
          <a:p>
            <a:r>
              <a:rPr lang="en-US" dirty="0" smtClean="0"/>
              <a:t>5 – I never look and don’t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4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916"/>
    </mc:Choice>
    <mc:Fallback>
      <p:transition xmlns:p14="http://schemas.microsoft.com/office/powerpoint/2010/main" spd="slow" advTm="169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Poll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6743" y="2010723"/>
            <a:ext cx="322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 being able to modify all code make your job easier?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6742" y="3719081"/>
            <a:ext cx="3440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Much easier, I would quit if I could not do this</a:t>
            </a:r>
          </a:p>
          <a:p>
            <a:endParaRPr lang="en-US" dirty="0" smtClean="0"/>
          </a:p>
          <a:p>
            <a:r>
              <a:rPr lang="en-US" dirty="0" smtClean="0"/>
              <a:t>5 – I never do this and never want to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49664"/>
          <a:stretch/>
        </p:blipFill>
        <p:spPr>
          <a:xfrm>
            <a:off x="347767" y="1739551"/>
            <a:ext cx="4188322" cy="43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9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390"/>
    </mc:Choice>
    <mc:Fallback>
      <p:transition xmlns:p14="http://schemas.microsoft.com/office/powerpoint/2010/main" spd="slow" advTm="2539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Be Doing?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17748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60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610"/>
    </mc:Choice>
    <mc:Fallback>
      <p:transition xmlns:p14="http://schemas.microsoft.com/office/powerpoint/2010/main" spd="slow" advTm="6761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</a:t>
            </a:r>
            <a:r>
              <a:rPr lang="en-US" sz="2400" dirty="0" smtClean="0"/>
              <a:t>ard </a:t>
            </a:r>
            <a:r>
              <a:rPr lang="en-US" sz="2400" dirty="0" smtClean="0"/>
              <a:t>to find the time to maintain cohesion between all </a:t>
            </a:r>
            <a:r>
              <a:rPr lang="en-US" sz="2400" dirty="0" smtClean="0"/>
              <a:t>projects when 100% “volunteer”</a:t>
            </a:r>
            <a:endParaRPr lang="en-US" sz="2400" dirty="0" smtClean="0"/>
          </a:p>
          <a:p>
            <a:r>
              <a:rPr lang="en-US" sz="2400" dirty="0" smtClean="0"/>
              <a:t>May want a core infrastructure team that acts as a gatekeeper group</a:t>
            </a:r>
          </a:p>
          <a:p>
            <a:r>
              <a:rPr lang="en-US" sz="2400" dirty="0" smtClean="0"/>
              <a:t>When you don’t adopt all OSS best practices (such as formal code reviews) quality is perceived to suffer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33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840"/>
    </mc:Choice>
    <mc:Fallback>
      <p:transition xmlns:p14="http://schemas.microsoft.com/office/powerpoint/2010/main" spd="slow" advTm="768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</a:t>
            </a:r>
            <a:r>
              <a:rPr lang="en-US" sz="2400" dirty="0" smtClean="0"/>
              <a:t>overhead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73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81"/>
    </mc:Choice>
    <mc:Fallback>
      <p:transition xmlns:p14="http://schemas.microsoft.com/office/powerpoint/2010/main" spd="slow" advTm="1158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OSS practices bring </a:t>
            </a:r>
            <a:r>
              <a:rPr lang="en-US" sz="2400" dirty="0"/>
              <a:t>a great deal of developer </a:t>
            </a:r>
            <a:r>
              <a:rPr lang="en-US" sz="2400" dirty="0" smtClean="0"/>
              <a:t>joy</a:t>
            </a:r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 smtClean="0"/>
              <a:t>help identify weaknesses in your </a:t>
            </a:r>
            <a:r>
              <a:rPr lang="en-US" sz="2400" dirty="0" smtClean="0"/>
              <a:t>systems</a:t>
            </a:r>
          </a:p>
          <a:p>
            <a:r>
              <a:rPr lang="en-US" sz="2400" dirty="0"/>
              <a:t>Need to follow ALL of the best practices of OSS to make it work </a:t>
            </a:r>
            <a:r>
              <a:rPr lang="en-US" sz="2400" dirty="0" smtClean="0"/>
              <a:t>best</a:t>
            </a:r>
            <a:endParaRPr lang="en-US" sz="2400" dirty="0" smtClean="0"/>
          </a:p>
          <a:p>
            <a:r>
              <a:rPr lang="en-US" sz="2400" dirty="0" smtClean="0"/>
              <a:t>Start </a:t>
            </a:r>
            <a:r>
              <a:rPr lang="en-US" sz="2400" dirty="0" smtClean="0"/>
              <a:t>the way you want to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5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304"/>
    </mc:Choice>
    <mc:Fallback>
      <p:transition xmlns:p14="http://schemas.microsoft.com/office/powerpoint/2010/main" spd="slow" advTm="2323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Tweet me @</a:t>
            </a:r>
            <a:r>
              <a:rPr lang="en-US" sz="2400" dirty="0" err="1" smtClean="0"/>
              <a:t>skamille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Email me </a:t>
            </a:r>
            <a:r>
              <a:rPr lang="en-US" sz="2400" dirty="0" smtClean="0">
                <a:hlinkClick r:id="rId2"/>
              </a:rPr>
              <a:t>camille@apache.org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Read me http://</a:t>
            </a:r>
            <a:r>
              <a:rPr lang="en-US" sz="2400" dirty="0" err="1"/>
              <a:t>whilefalse.blogspot.com</a:t>
            </a:r>
            <a:r>
              <a:rPr lang="en-US" sz="2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3403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337"/>
    </mc:Choice>
    <mc:Fallback>
      <p:transition xmlns:p14="http://schemas.microsoft.com/office/powerpoint/2010/main" spd="slow" advTm="233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-borg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6" b="3162"/>
          <a:stretch/>
        </p:blipFill>
        <p:spPr>
          <a:xfrm>
            <a:off x="1245938" y="428938"/>
            <a:ext cx="6895432" cy="6177387"/>
          </a:xfrm>
        </p:spPr>
      </p:pic>
    </p:spTree>
    <p:extLst>
      <p:ext uri="{BB962C8B-B14F-4D97-AF65-F5344CB8AC3E}">
        <p14:creationId xmlns:p14="http://schemas.microsoft.com/office/powerpoint/2010/main" val="323427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119"/>
    </mc:Choice>
    <mc:Fallback>
      <p:transition xmlns:p14="http://schemas.microsoft.com/office/powerpoint/2010/main" spd="slow" advTm="201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Communication </a:t>
            </a:r>
            <a:r>
              <a:rPr lang="en-US" sz="2400" dirty="0" smtClean="0"/>
              <a:t>overhead</a:t>
            </a:r>
          </a:p>
          <a:p>
            <a:pPr lvl="1"/>
            <a:r>
              <a:rPr lang="en-US" sz="2400" dirty="0" smtClean="0"/>
              <a:t>Meetings meetings meetings</a:t>
            </a:r>
            <a:endParaRPr lang="en-US" sz="2400" dirty="0" smtClean="0"/>
          </a:p>
          <a:p>
            <a:r>
              <a:rPr lang="en-US" sz="2400" dirty="0" smtClean="0"/>
              <a:t>Increases </a:t>
            </a:r>
            <a:r>
              <a:rPr lang="en-US" sz="2400" dirty="0"/>
              <a:t>with more </a:t>
            </a:r>
            <a:r>
              <a:rPr lang="en-US" sz="2400" dirty="0" smtClean="0"/>
              <a:t>people</a:t>
            </a:r>
            <a:endParaRPr lang="en-US" sz="2400" dirty="0" smtClean="0"/>
          </a:p>
          <a:p>
            <a:r>
              <a:rPr lang="en-US" sz="2400" dirty="0" smtClean="0"/>
              <a:t>Amplified by </a:t>
            </a:r>
            <a:r>
              <a:rPr lang="en-US" sz="2400" dirty="0" smtClean="0"/>
              <a:t>distance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08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279"/>
    </mc:Choice>
    <mc:Fallback>
      <p:transition xmlns:p14="http://schemas.microsoft.com/office/powerpoint/2010/main" spd="slow" advTm="14527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ansparencycat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7" b="-236"/>
          <a:stretch/>
        </p:blipFill>
        <p:spPr>
          <a:xfrm>
            <a:off x="1269949" y="502560"/>
            <a:ext cx="6756751" cy="5954454"/>
          </a:xfrm>
        </p:spPr>
      </p:pic>
    </p:spTree>
    <p:extLst>
      <p:ext uri="{BB962C8B-B14F-4D97-AF65-F5344CB8AC3E}">
        <p14:creationId xmlns:p14="http://schemas.microsoft.com/office/powerpoint/2010/main" val="295441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6"/>
    </mc:Choice>
    <mc:Fallback>
      <p:transition xmlns:p14="http://schemas.microsoft.com/office/powerpoint/2010/main" spd="slow" advTm="6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More than just available </a:t>
            </a:r>
            <a:r>
              <a:rPr lang="en-US" sz="4800" dirty="0" smtClean="0"/>
              <a:t>source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515"/>
    </mc:Choice>
    <mc:Fallback>
      <p:transition xmlns:p14="http://schemas.microsoft.com/office/powerpoint/2010/main" spd="slow" advTm="2151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ansparencycat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7" b="-236"/>
          <a:stretch/>
        </p:blipFill>
        <p:spPr>
          <a:xfrm>
            <a:off x="1269949" y="502560"/>
            <a:ext cx="6756751" cy="5954454"/>
          </a:xfrm>
        </p:spPr>
      </p:pic>
    </p:spTree>
    <p:extLst>
      <p:ext uri="{BB962C8B-B14F-4D97-AF65-F5344CB8AC3E}">
        <p14:creationId xmlns:p14="http://schemas.microsoft.com/office/powerpoint/2010/main" val="392010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099"/>
    </mc:Choice>
    <mc:Fallback>
      <p:transition xmlns:p14="http://schemas.microsoft.com/office/powerpoint/2010/main" spd="slow" advTm="1440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ualitycat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44" b="3087"/>
          <a:stretch/>
        </p:blipFill>
        <p:spPr>
          <a:xfrm>
            <a:off x="1395229" y="-39953"/>
            <a:ext cx="6330252" cy="6504725"/>
          </a:xfrm>
        </p:spPr>
      </p:pic>
    </p:spTree>
    <p:extLst>
      <p:ext uri="{BB962C8B-B14F-4D97-AF65-F5344CB8AC3E}">
        <p14:creationId xmlns:p14="http://schemas.microsoft.com/office/powerpoint/2010/main" val="341920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385"/>
    </mc:Choice>
    <mc:Fallback>
      <p:transition xmlns:p14="http://schemas.microsoft.com/office/powerpoint/2010/main" spd="slow" advTm="1113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5.8|8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6.3|10.1|5.2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5.8|8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3.1|3.4|49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62673</TotalTime>
  <Words>791</Words>
  <Application>Microsoft Macintosh PowerPoint</Application>
  <PresentationFormat>On-screen Show (4:3)</PresentationFormat>
  <Paragraphs>154</Paragraphs>
  <Slides>31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Essential</vt:lpstr>
      <vt:lpstr>Internal Open Source</vt:lpstr>
      <vt:lpstr>Motivation</vt:lpstr>
      <vt:lpstr>Friction</vt:lpstr>
      <vt:lpstr>PowerPoint Presentation</vt:lpstr>
      <vt:lpstr>Friction</vt:lpstr>
      <vt:lpstr>PowerPoint Presentation</vt:lpstr>
      <vt:lpstr> More than just available source</vt:lpstr>
      <vt:lpstr>PowerPoint Presentation</vt:lpstr>
      <vt:lpstr>PowerPoint Presentation</vt:lpstr>
      <vt:lpstr>PowerPoint Presentation</vt:lpstr>
      <vt:lpstr>PowerPoint Presentation</vt:lpstr>
      <vt:lpstr>Benefits</vt:lpstr>
      <vt:lpstr>Where to find Internal OSS?</vt:lpstr>
      <vt:lpstr>Shared Needs</vt:lpstr>
      <vt:lpstr>Shared Needs</vt:lpstr>
      <vt:lpstr>How do we deal with shared needs?</vt:lpstr>
      <vt:lpstr>The “Core” Team</vt:lpstr>
      <vt:lpstr>Case Study: Big Company</vt:lpstr>
      <vt:lpstr>Case Study: Big Company</vt:lpstr>
      <vt:lpstr>Needs</vt:lpstr>
      <vt:lpstr>Barriers to Entry</vt:lpstr>
      <vt:lpstr>Adoption</vt:lpstr>
      <vt:lpstr>Case Study: Small Startup</vt:lpstr>
      <vt:lpstr>Case Study: Small Startup</vt:lpstr>
      <vt:lpstr>New Structure</vt:lpstr>
      <vt:lpstr>Developer Poll</vt:lpstr>
      <vt:lpstr>Developer Poll</vt:lpstr>
      <vt:lpstr>What Should We Be Doing?</vt:lpstr>
      <vt:lpstr>Lessons</vt:lpstr>
      <vt:lpstr>Final thoughts</vt:lpstr>
      <vt:lpstr>Contact me!</vt:lpstr>
    </vt:vector>
  </TitlesOfParts>
  <Company>Rent the Runway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Open Source</dc:title>
  <dc:creator>Camille Fournier</dc:creator>
  <cp:lastModifiedBy>Camille Fournier</cp:lastModifiedBy>
  <cp:revision>70</cp:revision>
  <dcterms:created xsi:type="dcterms:W3CDTF">2013-06-10T15:07:48Z</dcterms:created>
  <dcterms:modified xsi:type="dcterms:W3CDTF">2013-07-24T17:33:05Z</dcterms:modified>
</cp:coreProperties>
</file>