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3" r:id="rId3"/>
    <p:sldId id="274" r:id="rId4"/>
    <p:sldId id="275" r:id="rId5"/>
    <p:sldId id="276" r:id="rId6"/>
    <p:sldId id="296" r:id="rId7"/>
    <p:sldId id="277" r:id="rId8"/>
    <p:sldId id="278" r:id="rId9"/>
    <p:sldId id="280" r:id="rId10"/>
    <p:sldId id="281" r:id="rId11"/>
    <p:sldId id="282" r:id="rId12"/>
    <p:sldId id="283" r:id="rId13"/>
    <p:sldId id="284" r:id="rId14"/>
    <p:sldId id="285" r:id="rId15"/>
    <p:sldId id="293" r:id="rId16"/>
    <p:sldId id="294" r:id="rId17"/>
    <p:sldId id="286" r:id="rId18"/>
    <p:sldId id="287" r:id="rId19"/>
    <p:sldId id="288" r:id="rId20"/>
    <p:sldId id="295" r:id="rId21"/>
    <p:sldId id="289" r:id="rId22"/>
    <p:sldId id="290" r:id="rId23"/>
    <p:sldId id="291" r:id="rId24"/>
    <p:sldId id="292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697D"/>
    <a:srgbClr val="69BE28"/>
    <a:srgbClr val="E17000"/>
    <a:srgbClr val="1E1E1E"/>
    <a:srgbClr val="C3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8" d="100"/>
          <a:sy n="78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D81165-85A7-0E44-B016-EA4C0EAD8F21}" type="datetime1">
              <a:rPr lang="en-US"/>
              <a:pPr>
                <a:defRPr/>
              </a:pPr>
              <a:t>7/24/13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1ACFB0-C086-1C46-9148-0A44A70DB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281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9A6F32-65BE-CC43-819C-4DE6A222013B}" type="datetime1">
              <a:rPr lang="en-US"/>
              <a:pPr>
                <a:defRPr/>
              </a:pPr>
              <a:t>7/24/13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374085-3E80-6E4B-8D15-AE111E3F1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07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30238" y="987425"/>
            <a:ext cx="184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27038" y="6545263"/>
            <a:ext cx="3305175" cy="2762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dirty="0">
              <a:solidFill>
                <a:srgbClr val="C3C3C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916" y="1563944"/>
            <a:ext cx="8431088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720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916" y="2550597"/>
            <a:ext cx="7633448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27038" y="3379799"/>
            <a:ext cx="4473575" cy="1077901"/>
          </a:xfrm>
          <a:prstGeom prst="rect">
            <a:avLst/>
          </a:prstGeom>
        </p:spPr>
        <p:txBody>
          <a:bodyPr vert="horz"/>
          <a:lstStyle>
            <a:lvl1pPr>
              <a:buFont typeface="Arial"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0C0D0BB-98A3-7C42-83C1-132C7944C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/>
          <a:srcRect t="39999" b="8000"/>
          <a:stretch>
            <a:fillRect/>
          </a:stretch>
        </p:blipFill>
        <p:spPr bwMode="auto">
          <a:xfrm>
            <a:off x="3965575" y="4424363"/>
            <a:ext cx="51752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8963025" y="996950"/>
            <a:ext cx="914400" cy="914400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rgbClr val="C3C3C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3306763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37411" y="2006010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540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37411" y="2992663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01750" y="6453188"/>
            <a:ext cx="289560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C92467FF-63EE-094F-90CE-4C22793BA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256032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928" indent="-256032">
              <a:spcBef>
                <a:spcPts val="384"/>
              </a:spcBef>
              <a:buFont typeface="Lucida Grande"/>
              <a:buChar char="–"/>
              <a:defRPr sz="1600"/>
            </a:lvl2pPr>
            <a:lvl3pPr marL="896112" indent="-256032">
              <a:spcBef>
                <a:spcPts val="24"/>
              </a:spcBef>
              <a:spcAft>
                <a:spcPts val="0"/>
              </a:spcAft>
              <a:buFont typeface="Arial"/>
              <a:buChar char="•"/>
              <a:defRPr sz="1400"/>
            </a:lvl3pPr>
            <a:lvl4pPr marL="813816" indent="-171450">
              <a:defRPr sz="1400"/>
            </a:lvl4pPr>
            <a:lvl5pPr marL="996696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65888"/>
            <a:ext cx="5251450" cy="252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lumn Slide Lin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 numCol="2" spcCol="118872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53188"/>
            <a:ext cx="525145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53188"/>
            <a:ext cx="525145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3911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597400" y="1162050"/>
            <a:ext cx="3911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9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65888"/>
            <a:ext cx="5251450" cy="252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57200" y="1144588"/>
            <a:ext cx="8229600" cy="52197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Picture/Diagram/Chart goes here.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53188"/>
            <a:ext cx="525145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493325"/>
            <a:ext cx="8229600" cy="56264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53188"/>
            <a:ext cx="525145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</a:p>
        </p:txBody>
      </p:sp>
    </p:spTree>
    <p:extLst>
      <p:ext uri="{BB962C8B-B14F-4D97-AF65-F5344CB8AC3E}">
        <p14:creationId xmlns:p14="http://schemas.microsoft.com/office/powerpoint/2010/main" val="17636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53188"/>
            <a:ext cx="525145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41148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686300" y="1165225"/>
            <a:ext cx="4000500" cy="49545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000"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Picture/Diagram/Chart goes here.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427038" y="6602413"/>
            <a:ext cx="3305175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26916" y="2015289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540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26916" y="3001942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F7F7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7038" y="6453188"/>
            <a:ext cx="6126162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55195364-CB26-204E-9D19-22CA26A13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6" r:id="rId4"/>
    <p:sldLayoutId id="2147483662" r:id="rId5"/>
    <p:sldLayoutId id="2147483663" r:id="rId6"/>
    <p:sldLayoutId id="2147483665" r:id="rId7"/>
    <p:sldLayoutId id="2147483664" r:id="rId8"/>
    <p:sldLayoutId id="2147483659" r:id="rId9"/>
    <p:sldLayoutId id="2147483660" r:id="rId10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HDFS What’s New and Future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Suresh Srinivas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suresh_m_s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Sanjay </a:t>
            </a:r>
            <a:r>
              <a:rPr lang="en-US" dirty="0" err="1" smtClean="0"/>
              <a:t>Radia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srr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10C0D0BB-98A3-7C42-83C1-132C7944CB3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4602" y="1108304"/>
            <a:ext cx="7488902" cy="4935000"/>
            <a:chOff x="1176170" y="757116"/>
            <a:chExt cx="6528491" cy="4072192"/>
          </a:xfrm>
        </p:grpSpPr>
        <p:sp>
          <p:nvSpPr>
            <p:cNvPr id="7" name="Rectangle 6"/>
            <p:cNvSpPr/>
            <p:nvPr/>
          </p:nvSpPr>
          <p:spPr>
            <a:xfrm>
              <a:off x="3600599" y="1901491"/>
              <a:ext cx="1657647" cy="553843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1176170" y="809625"/>
              <a:ext cx="6528491" cy="4019683"/>
              <a:chOff x="306396" y="1612900"/>
              <a:chExt cx="12138673" cy="7473950"/>
            </a:xfrm>
          </p:grpSpPr>
          <p:sp>
            <p:nvSpPr>
              <p:cNvPr id="10" name="Bent Arrow 9"/>
              <p:cNvSpPr/>
              <p:nvPr/>
            </p:nvSpPr>
            <p:spPr>
              <a:xfrm flipH="1" flipV="1">
                <a:off x="9590088" y="3859213"/>
                <a:ext cx="1158875" cy="1636712"/>
              </a:xfrm>
              <a:prstGeom prst="bentArrow">
                <a:avLst>
                  <a:gd name="adj1" fmla="val 25000"/>
                  <a:gd name="adj2" fmla="val 25000"/>
                  <a:gd name="adj3" fmla="val 25000"/>
                  <a:gd name="adj4" fmla="val 24473"/>
                </a:avLst>
              </a:prstGeom>
              <a:solidFill>
                <a:srgbClr val="C0504D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lang="en-US" sz="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252795" y="4892544"/>
                <a:ext cx="1671636" cy="1017588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b="1" dirty="0">
                    <a:solidFill>
                      <a:srgbClr val="000000"/>
                    </a:solidFill>
                  </a:rPr>
                  <a:t>NN</a:t>
                </a:r>
              </a:p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b="1" dirty="0">
                    <a:solidFill>
                      <a:srgbClr val="000000"/>
                    </a:solidFill>
                  </a:rPr>
                  <a:t>Active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594600" y="4892544"/>
                <a:ext cx="1671638" cy="1017588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b="1" dirty="0">
                    <a:solidFill>
                      <a:srgbClr val="000000"/>
                    </a:solidFill>
                  </a:rPr>
                  <a:t>NN</a:t>
                </a:r>
              </a:p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b="1" dirty="0">
                    <a:solidFill>
                      <a:srgbClr val="000000"/>
                    </a:solidFill>
                  </a:rPr>
                  <a:t>Standby</a:t>
                </a:r>
              </a:p>
            </p:txBody>
          </p:sp>
          <p:grpSp>
            <p:nvGrpSpPr>
              <p:cNvPr id="13" name="Group 27"/>
              <p:cNvGrpSpPr>
                <a:grpSpLocks/>
              </p:cNvGrpSpPr>
              <p:nvPr/>
            </p:nvGrpSpPr>
            <p:grpSpPr bwMode="auto">
              <a:xfrm>
                <a:off x="4914635" y="3859214"/>
                <a:ext cx="2857630" cy="576263"/>
                <a:chOff x="3455266" y="1839952"/>
                <a:chExt cx="2010758" cy="404889"/>
              </a:xfrm>
            </p:grpSpPr>
            <p:sp>
              <p:nvSpPr>
                <p:cNvPr id="39" name="Can 38"/>
                <p:cNvSpPr/>
                <p:nvPr/>
              </p:nvSpPr>
              <p:spPr>
                <a:xfrm>
                  <a:off x="4892985" y="1839953"/>
                  <a:ext cx="573039" cy="404886"/>
                </a:xfrm>
                <a:prstGeom prst="can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650106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lang="en-US" sz="1050" b="1" dirty="0" smtClean="0">
                      <a:solidFill>
                        <a:prstClr val="white"/>
                      </a:solidFill>
                    </a:rPr>
                    <a:t>JN</a:t>
                  </a:r>
                  <a:endParaRPr lang="en-US" sz="1050" b="1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Can 7"/>
                <p:cNvSpPr/>
                <p:nvPr/>
              </p:nvSpPr>
              <p:spPr>
                <a:xfrm>
                  <a:off x="3455266" y="1839952"/>
                  <a:ext cx="573039" cy="404889"/>
                </a:xfrm>
                <a:prstGeom prst="can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650106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lang="en-US" sz="1050" b="1" dirty="0" smtClean="0">
                      <a:solidFill>
                        <a:prstClr val="white"/>
                      </a:solidFill>
                    </a:rPr>
                    <a:t>JN</a:t>
                  </a:r>
                  <a:endParaRPr lang="en-US" sz="1050" b="1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Can 40"/>
                <p:cNvSpPr/>
                <p:nvPr/>
              </p:nvSpPr>
              <p:spPr>
                <a:xfrm>
                  <a:off x="4162442" y="1839952"/>
                  <a:ext cx="573039" cy="404886"/>
                </a:xfrm>
                <a:prstGeom prst="can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650106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r>
                    <a:rPr lang="en-US" sz="1050" b="1" dirty="0" smtClean="0">
                      <a:solidFill>
                        <a:prstClr val="white"/>
                      </a:solidFill>
                    </a:rPr>
                    <a:t>JN</a:t>
                  </a:r>
                  <a:endParaRPr lang="en-US" sz="1050" b="1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4" name="TextBox 9"/>
              <p:cNvSpPr txBox="1">
                <a:spLocks noChangeArrowheads="1"/>
              </p:cNvSpPr>
              <p:nvPr/>
            </p:nvSpPr>
            <p:spPr bwMode="auto">
              <a:xfrm>
                <a:off x="5208591" y="4918076"/>
                <a:ext cx="2205038" cy="980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30022" tIns="65011" rIns="130022" bIns="65011">
                <a:spAutoFit/>
              </a:bodyPr>
              <a:lstStyle/>
              <a:p>
                <a:pPr algn="ctr" defTabSz="649288">
                  <a:buClrTx/>
                  <a:buSzTx/>
                </a:pPr>
                <a:r>
                  <a:rPr lang="en-US" sz="1100" dirty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Shared NN state </a:t>
                </a:r>
                <a:r>
                  <a:rPr lang="en-US" sz="1100" dirty="0" smtClean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through Quorum of </a:t>
                </a:r>
                <a:r>
                  <a:rPr lang="en-US" sz="1100" dirty="0" err="1" smtClean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JournalNodes</a:t>
                </a:r>
                <a:endParaRPr lang="en-US" sz="1100" dirty="0">
                  <a:solidFill>
                    <a:srgbClr val="000000"/>
                  </a:solidFill>
                  <a:latin typeface="Calibri" pitchFamily="34" charset="0"/>
                  <a:ea typeface="ヒラギノ角ゴ ProN W3" charset="0"/>
                  <a:cs typeface="ヒラギノ角ゴ ProN W3" charset="0"/>
                </a:endParaRPr>
              </a:p>
            </p:txBody>
          </p:sp>
          <p:cxnSp>
            <p:nvCxnSpPr>
              <p:cNvPr id="15" name="Straight Arrow Connector 14"/>
              <p:cNvCxnSpPr>
                <a:stCxn id="11" idx="3"/>
                <a:endCxn id="41" idx="3"/>
              </p:cNvCxnSpPr>
              <p:nvPr/>
            </p:nvCxnSpPr>
            <p:spPr>
              <a:xfrm flipV="1">
                <a:off x="4924431" y="4435474"/>
                <a:ext cx="1402415" cy="9658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12" idx="1"/>
                <a:endCxn id="41" idx="3"/>
              </p:cNvCxnSpPr>
              <p:nvPr/>
            </p:nvCxnSpPr>
            <p:spPr>
              <a:xfrm rot="10800000">
                <a:off x="6326844" y="4435476"/>
                <a:ext cx="1267756" cy="9658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3791343" y="8069262"/>
                <a:ext cx="1038225" cy="1017588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dirty="0">
                    <a:solidFill>
                      <a:srgbClr val="000000"/>
                    </a:solidFill>
                  </a:rPr>
                  <a:t>DN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98988" y="2501902"/>
                <a:ext cx="3895724" cy="1220788"/>
              </a:xfrm>
              <a:prstGeom prst="ellipse">
                <a:avLst/>
              </a:prstGeom>
              <a:solidFill>
                <a:srgbClr val="199CD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dirty="0" err="1">
                    <a:solidFill>
                      <a:srgbClr val="000000"/>
                    </a:solidFill>
                  </a:rPr>
                  <a:t>FailoverController</a:t>
                </a:r>
                <a:endParaRPr lang="en-US" sz="1400" dirty="0">
                  <a:solidFill>
                    <a:srgbClr val="000000"/>
                  </a:solidFill>
                </a:endParaRPr>
              </a:p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dirty="0">
                    <a:solidFill>
                      <a:srgbClr val="000000"/>
                    </a:solidFill>
                  </a:rPr>
                  <a:t>Active</a:t>
                </a: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554538" y="1636713"/>
                <a:ext cx="1103312" cy="712787"/>
              </a:xfrm>
              <a:prstGeom prst="ellipse">
                <a:avLst/>
              </a:prstGeom>
              <a:solidFill>
                <a:srgbClr val="199CD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200" b="1" dirty="0">
                    <a:solidFill>
                      <a:srgbClr val="000000"/>
                    </a:solidFill>
                  </a:rPr>
                  <a:t>ZK</a:t>
                </a:r>
              </a:p>
            </p:txBody>
          </p:sp>
          <p:cxnSp>
            <p:nvCxnSpPr>
              <p:cNvPr id="20" name="Straight Arrow Connector 19"/>
              <p:cNvCxnSpPr>
                <a:stCxn id="18" idx="4"/>
                <a:endCxn id="11" idx="0"/>
              </p:cNvCxnSpPr>
              <p:nvPr/>
            </p:nvCxnSpPr>
            <p:spPr>
              <a:xfrm rot="16200000" flipH="1">
                <a:off x="2632804" y="3436734"/>
                <a:ext cx="1169855" cy="1741763"/>
              </a:xfrm>
              <a:prstGeom prst="straightConnector1">
                <a:avLst/>
              </a:prstGeom>
              <a:ln>
                <a:solidFill>
                  <a:srgbClr val="FF66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40"/>
              <p:cNvSpPr txBox="1">
                <a:spLocks noChangeArrowheads="1"/>
              </p:cNvSpPr>
              <p:nvPr/>
            </p:nvSpPr>
            <p:spPr bwMode="auto">
              <a:xfrm>
                <a:off x="2959443" y="3792540"/>
                <a:ext cx="939744" cy="46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30022" tIns="65011" rIns="130022" bIns="65011">
                <a:spAutoFit/>
              </a:bodyPr>
              <a:lstStyle/>
              <a:p>
                <a:pPr algn="ctr" defTabSz="649288">
                  <a:buClrTx/>
                  <a:buSzTx/>
                </a:pPr>
                <a:r>
                  <a:rPr lang="en-US" sz="1100" dirty="0" err="1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Cmds</a:t>
                </a:r>
                <a:endParaRPr lang="en-US" sz="900" dirty="0">
                  <a:solidFill>
                    <a:srgbClr val="000000"/>
                  </a:solidFill>
                  <a:latin typeface="Calibri" pitchFamily="34" charset="0"/>
                  <a:ea typeface="ヒラギノ角ゴ ProN W3" charset="0"/>
                  <a:cs typeface="ヒラギノ角ゴ ProN W3" charset="0"/>
                </a:endParaRPr>
              </a:p>
            </p:txBody>
          </p:sp>
          <p:sp>
            <p:nvSpPr>
              <p:cNvPr id="22" name="Bent Arrow 21"/>
              <p:cNvSpPr/>
              <p:nvPr/>
            </p:nvSpPr>
            <p:spPr>
              <a:xfrm flipV="1">
                <a:off x="1239838" y="3740150"/>
                <a:ext cx="1195387" cy="1636713"/>
              </a:xfrm>
              <a:prstGeom prst="bentArrow">
                <a:avLst>
                  <a:gd name="adj1" fmla="val 25000"/>
                  <a:gd name="adj2" fmla="val 25000"/>
                  <a:gd name="adj3" fmla="val 25000"/>
                  <a:gd name="adj4" fmla="val 24473"/>
                </a:avLst>
              </a:prstGeom>
              <a:solidFill>
                <a:srgbClr val="C0504D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lang="en-US" sz="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TextBox 45"/>
              <p:cNvSpPr txBox="1">
                <a:spLocks noChangeArrowheads="1"/>
              </p:cNvSpPr>
              <p:nvPr/>
            </p:nvSpPr>
            <p:spPr bwMode="auto">
              <a:xfrm>
                <a:off x="306396" y="5189898"/>
                <a:ext cx="1988002" cy="768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30022" tIns="65011" rIns="130022" bIns="65011">
                <a:spAutoFit/>
              </a:bodyPr>
              <a:lstStyle/>
              <a:p>
                <a:pPr algn="ctr" defTabSz="649288">
                  <a:buClrTx/>
                  <a:buSzTx/>
                </a:pPr>
                <a:r>
                  <a:rPr lang="en-US" sz="1200" dirty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Monitor Health</a:t>
                </a:r>
              </a:p>
              <a:p>
                <a:pPr algn="ctr" defTabSz="649288">
                  <a:buClrTx/>
                  <a:buSzTx/>
                </a:pPr>
                <a:r>
                  <a:rPr lang="en-US" sz="1200" dirty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 of NN. OS, HW</a:t>
                </a:r>
              </a:p>
            </p:txBody>
          </p:sp>
          <p:sp>
            <p:nvSpPr>
              <p:cNvPr id="24" name="TextBox 47"/>
              <p:cNvSpPr txBox="1">
                <a:spLocks noChangeArrowheads="1"/>
              </p:cNvSpPr>
              <p:nvPr/>
            </p:nvSpPr>
            <p:spPr bwMode="auto">
              <a:xfrm>
                <a:off x="9983474" y="5362705"/>
                <a:ext cx="1893391" cy="778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30022" tIns="65011" rIns="130022" bIns="65011">
                <a:spAutoFit/>
              </a:bodyPr>
              <a:lstStyle/>
              <a:p>
                <a:pPr algn="ctr" defTabSz="649288">
                  <a:buClrTx/>
                  <a:buSzTx/>
                </a:pPr>
                <a:r>
                  <a:rPr lang="en-US" sz="1100" dirty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Monitor Health</a:t>
                </a:r>
              </a:p>
              <a:p>
                <a:pPr algn="ctr" defTabSz="649288">
                  <a:buClrTx/>
                  <a:buSzTx/>
                </a:pPr>
                <a:r>
                  <a:rPr lang="en-US" sz="1100" dirty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 of NN. OS, HW</a:t>
                </a:r>
              </a:p>
            </p:txBody>
          </p:sp>
          <p:sp>
            <p:nvSpPr>
              <p:cNvPr id="25" name="Left Arrow 24"/>
              <p:cNvSpPr/>
              <p:nvPr/>
            </p:nvSpPr>
            <p:spPr>
              <a:xfrm rot="2610433">
                <a:off x="3944195" y="6486670"/>
                <a:ext cx="2256623" cy="652462"/>
              </a:xfrm>
              <a:prstGeom prst="leftArrow">
                <a:avLst>
                  <a:gd name="adj1" fmla="val 47031"/>
                  <a:gd name="adj2" fmla="val 50000"/>
                </a:avLst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rot="5400000">
                <a:off x="8407401" y="3635375"/>
                <a:ext cx="1244600" cy="1196975"/>
              </a:xfrm>
              <a:prstGeom prst="straightConnector1">
                <a:avLst/>
              </a:prstGeom>
              <a:ln>
                <a:solidFill>
                  <a:srgbClr val="FF66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8" idx="7"/>
                <a:endCxn id="19" idx="2"/>
              </p:cNvCxnSpPr>
              <p:nvPr/>
            </p:nvCxnSpPr>
            <p:spPr>
              <a:xfrm rot="5400000" flipH="1" flipV="1">
                <a:off x="3795578" y="1921725"/>
                <a:ext cx="687576" cy="8303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32" idx="1"/>
                <a:endCxn id="34" idx="6"/>
              </p:cNvCxnSpPr>
              <p:nvPr/>
            </p:nvCxnSpPr>
            <p:spPr>
              <a:xfrm rot="16200000" flipV="1">
                <a:off x="8300511" y="1861334"/>
                <a:ext cx="711388" cy="92731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63"/>
              <p:cNvSpPr txBox="1">
                <a:spLocks noChangeArrowheads="1"/>
              </p:cNvSpPr>
              <p:nvPr/>
            </p:nvSpPr>
            <p:spPr bwMode="auto">
              <a:xfrm>
                <a:off x="796849" y="7352450"/>
                <a:ext cx="3896931" cy="12639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30022" tIns="65011" rIns="130022" bIns="65011">
                <a:spAutoFit/>
              </a:bodyPr>
              <a:lstStyle/>
              <a:p>
                <a:pPr algn="ctr" defTabSz="649288">
                  <a:buClrTx/>
                  <a:buSzTx/>
                </a:pPr>
                <a:r>
                  <a:rPr lang="en-US" sz="1200" dirty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Block Reports to Active &amp; Standby</a:t>
                </a:r>
              </a:p>
              <a:p>
                <a:pPr algn="ctr" defTabSz="649288">
                  <a:buClrTx/>
                  <a:buSzTx/>
                </a:pPr>
                <a:r>
                  <a:rPr lang="en-US" sz="1200" dirty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DN fencing: only obey commands</a:t>
                </a:r>
              </a:p>
              <a:p>
                <a:pPr algn="ctr" defTabSz="649288">
                  <a:buClrTx/>
                  <a:buSzTx/>
                </a:pPr>
                <a:r>
                  <a:rPr lang="en-US" sz="1200" dirty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from active</a:t>
                </a:r>
              </a:p>
              <a:p>
                <a:pPr algn="ctr" defTabSz="649288">
                  <a:buClrTx/>
                  <a:buSzTx/>
                </a:pPr>
                <a:endParaRPr lang="en-US" sz="900" dirty="0">
                  <a:solidFill>
                    <a:srgbClr val="000000"/>
                  </a:solidFill>
                  <a:latin typeface="Calibri" pitchFamily="34" charset="0"/>
                  <a:ea typeface="ヒラギノ角ゴ ProN W3" charset="0"/>
                  <a:cs typeface="ヒラギノ角ゴ ProN W3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086214" y="8069262"/>
                <a:ext cx="1038225" cy="1017588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dirty="0">
                    <a:solidFill>
                      <a:srgbClr val="000000"/>
                    </a:solidFill>
                  </a:rPr>
                  <a:t>DN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675954" y="8069262"/>
                <a:ext cx="1038225" cy="1017588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dirty="0">
                    <a:solidFill>
                      <a:srgbClr val="000000"/>
                    </a:solidFill>
                  </a:rPr>
                  <a:t>DN</a:t>
                </a: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549345" y="2501902"/>
                <a:ext cx="3895724" cy="1220788"/>
              </a:xfrm>
              <a:prstGeom prst="ellipse">
                <a:avLst/>
              </a:prstGeom>
              <a:solidFill>
                <a:srgbClr val="199CD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dirty="0" err="1">
                    <a:solidFill>
                      <a:srgbClr val="000000"/>
                    </a:solidFill>
                  </a:rPr>
                  <a:t>FailoverController</a:t>
                </a:r>
                <a:endParaRPr lang="en-US" sz="1400" dirty="0">
                  <a:solidFill>
                    <a:srgbClr val="000000"/>
                  </a:solidFill>
                </a:endParaRPr>
              </a:p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dirty="0">
                    <a:solidFill>
                      <a:srgbClr val="000000"/>
                    </a:solidFill>
                  </a:rPr>
                  <a:t>Standby</a:t>
                </a: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807732" y="1636713"/>
                <a:ext cx="1101725" cy="712787"/>
              </a:xfrm>
              <a:prstGeom prst="ellipse">
                <a:avLst/>
              </a:prstGeom>
              <a:solidFill>
                <a:srgbClr val="199CD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200" b="1" dirty="0">
                    <a:solidFill>
                      <a:srgbClr val="000000"/>
                    </a:solidFill>
                  </a:rPr>
                  <a:t>ZK</a:t>
                </a: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090824" y="1612900"/>
                <a:ext cx="1101725" cy="712788"/>
              </a:xfrm>
              <a:prstGeom prst="ellipse">
                <a:avLst/>
              </a:prstGeom>
              <a:solidFill>
                <a:srgbClr val="199CD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200" b="1" dirty="0">
                    <a:solidFill>
                      <a:srgbClr val="000000"/>
                    </a:solidFill>
                  </a:rPr>
                  <a:t>ZK</a:t>
                </a:r>
              </a:p>
            </p:txBody>
          </p:sp>
          <p:sp>
            <p:nvSpPr>
              <p:cNvPr id="35" name="TextBox 55"/>
              <p:cNvSpPr txBox="1">
                <a:spLocks noChangeArrowheads="1"/>
              </p:cNvSpPr>
              <p:nvPr/>
            </p:nvSpPr>
            <p:spPr bwMode="auto">
              <a:xfrm>
                <a:off x="2958099" y="1903772"/>
                <a:ext cx="1350239" cy="485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30022" tIns="65011" rIns="130022" bIns="65011">
                <a:spAutoFit/>
              </a:bodyPr>
              <a:lstStyle/>
              <a:p>
                <a:pPr algn="ctr" defTabSz="649288">
                  <a:buClrTx/>
                  <a:buSzTx/>
                </a:pPr>
                <a:r>
                  <a:rPr lang="en-US" sz="1050" dirty="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Heartbeat</a:t>
                </a:r>
                <a:endParaRPr lang="en-US" sz="900" dirty="0">
                  <a:solidFill>
                    <a:srgbClr val="000000"/>
                  </a:solidFill>
                  <a:latin typeface="Calibri" pitchFamily="34" charset="0"/>
                  <a:ea typeface="ヒラギノ角ゴ ProN W3" charset="0"/>
                  <a:cs typeface="ヒラギノ角ゴ ProN W3" charset="0"/>
                </a:endParaRPr>
              </a:p>
            </p:txBody>
          </p:sp>
          <p:sp>
            <p:nvSpPr>
              <p:cNvPr id="36" name="TextBox 57"/>
              <p:cNvSpPr txBox="1">
                <a:spLocks noChangeArrowheads="1"/>
              </p:cNvSpPr>
              <p:nvPr/>
            </p:nvSpPr>
            <p:spPr bwMode="auto">
              <a:xfrm>
                <a:off x="9071565" y="1963737"/>
                <a:ext cx="1350239" cy="485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30022" tIns="65011" rIns="130022" bIns="65011">
                <a:spAutoFit/>
              </a:bodyPr>
              <a:lstStyle/>
              <a:p>
                <a:pPr algn="ctr" defTabSz="649288">
                  <a:buClrTx/>
                  <a:buSzTx/>
                </a:pPr>
                <a:r>
                  <a:rPr lang="en-US" sz="1050">
                    <a:solidFill>
                      <a:srgbClr val="000000"/>
                    </a:solidFill>
                    <a:latin typeface="Calibri" pitchFamily="34" charset="0"/>
                    <a:ea typeface="ヒラギノ角ゴ ProN W3" charset="0"/>
                    <a:cs typeface="ヒラギノ角ゴ ProN W3" charset="0"/>
                  </a:rPr>
                  <a:t>Heartbeat</a:t>
                </a:r>
                <a:endParaRPr lang="en-US" sz="900">
                  <a:solidFill>
                    <a:srgbClr val="000000"/>
                  </a:solidFill>
                  <a:latin typeface="Calibri" pitchFamily="34" charset="0"/>
                  <a:ea typeface="ヒラギノ角ゴ ProN W3" charset="0"/>
                  <a:cs typeface="ヒラギノ角ゴ ProN W3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381085" y="8069262"/>
                <a:ext cx="1038225" cy="1017588"/>
              </a:xfrm>
              <a:prstGeom prst="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1400" dirty="0">
                    <a:solidFill>
                      <a:srgbClr val="000000"/>
                    </a:solidFill>
                  </a:rPr>
                  <a:t>DN</a:t>
                </a:r>
              </a:p>
            </p:txBody>
          </p:sp>
          <p:sp>
            <p:nvSpPr>
              <p:cNvPr id="38" name="Left Arrow 37"/>
              <p:cNvSpPr/>
              <p:nvPr/>
            </p:nvSpPr>
            <p:spPr>
              <a:xfrm rot="18989567" flipH="1">
                <a:off x="6286582" y="6486670"/>
                <a:ext cx="2256623" cy="652462"/>
              </a:xfrm>
              <a:prstGeom prst="leftArrow">
                <a:avLst>
                  <a:gd name="adj1" fmla="val 47031"/>
                  <a:gd name="adj2" fmla="val 50000"/>
                </a:avLst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30022" tIns="65011" rIns="130022" bIns="65011" anchor="ctr"/>
              <a:lstStyle/>
              <a:p>
                <a:pPr algn="ctr" defTabSz="650106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endParaRPr lang="en-US" sz="9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3394763" y="757116"/>
              <a:ext cx="2118485" cy="553843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256471" y="6082504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Namenode HA has no external dependency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0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Snapshots (HDFS-2802)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/>
              <a:t>Support for read-only COW snapshots</a:t>
            </a:r>
          </a:p>
          <a:p>
            <a:pPr lvl="1"/>
            <a:r>
              <a:rPr lang="en-US" sz="2000" dirty="0"/>
              <a:t>Design allows </a:t>
            </a:r>
            <a:r>
              <a:rPr lang="en-US" sz="2000" dirty="0" smtClean="0"/>
              <a:t>read-write </a:t>
            </a:r>
            <a:r>
              <a:rPr lang="en-US" sz="2000" dirty="0"/>
              <a:t>snapshots</a:t>
            </a:r>
          </a:p>
          <a:p>
            <a:r>
              <a:rPr lang="en-US" sz="2400" dirty="0"/>
              <a:t>Namenode only operation – no data copy made</a:t>
            </a:r>
          </a:p>
          <a:p>
            <a:pPr lvl="1"/>
            <a:r>
              <a:rPr lang="en-US" sz="2000" dirty="0" smtClean="0"/>
              <a:t>Metadata in namenode - </a:t>
            </a:r>
            <a:r>
              <a:rPr lang="en-US" sz="2000" dirty="0"/>
              <a:t>n</a:t>
            </a:r>
            <a:r>
              <a:rPr lang="en-US" sz="2000" dirty="0" smtClean="0"/>
              <a:t>o </a:t>
            </a:r>
            <a:r>
              <a:rPr lang="en-US" sz="2000" dirty="0"/>
              <a:t>complicated distributed </a:t>
            </a:r>
            <a:r>
              <a:rPr lang="en-US" sz="2000" dirty="0" smtClean="0"/>
              <a:t>mechanism</a:t>
            </a:r>
            <a:endParaRPr lang="en-US" sz="2000" dirty="0"/>
          </a:p>
          <a:p>
            <a:pPr lvl="1"/>
            <a:r>
              <a:rPr lang="en-US" sz="2000" dirty="0" smtClean="0"/>
              <a:t>Datanodes </a:t>
            </a:r>
            <a:r>
              <a:rPr lang="en-US" sz="2000" dirty="0"/>
              <a:t>have no knowledge</a:t>
            </a:r>
          </a:p>
          <a:p>
            <a:r>
              <a:rPr lang="en-US" sz="2400" dirty="0"/>
              <a:t>Snapshot entire namespace or sub directories</a:t>
            </a:r>
          </a:p>
          <a:p>
            <a:pPr lvl="1"/>
            <a:r>
              <a:rPr lang="en-US" sz="2000" dirty="0"/>
              <a:t>Nested snapshots allowed</a:t>
            </a:r>
          </a:p>
          <a:p>
            <a:pPr lvl="1"/>
            <a:r>
              <a:rPr lang="en-US" sz="2000" dirty="0"/>
              <a:t>Managed by Admin</a:t>
            </a:r>
          </a:p>
          <a:p>
            <a:pPr lvl="2"/>
            <a:r>
              <a:rPr lang="en-US" sz="1800" dirty="0"/>
              <a:t>Users can take snapshots of directories they own</a:t>
            </a:r>
          </a:p>
          <a:p>
            <a:r>
              <a:rPr lang="en-US" sz="2400" dirty="0"/>
              <a:t>Efficient</a:t>
            </a:r>
          </a:p>
          <a:p>
            <a:pPr lvl="1"/>
            <a:r>
              <a:rPr lang="en-US" sz="2000" dirty="0"/>
              <a:t>Instantaneous creation</a:t>
            </a:r>
          </a:p>
          <a:p>
            <a:pPr lvl="1"/>
            <a:r>
              <a:rPr lang="en-US" sz="2000" dirty="0"/>
              <a:t>Memory used is highly optimized</a:t>
            </a:r>
          </a:p>
          <a:p>
            <a:pPr lvl="1"/>
            <a:r>
              <a:rPr lang="en-US" sz="2000" dirty="0"/>
              <a:t>Does not affect regular HDFS operations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Snapshot Design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3797905"/>
            <a:ext cx="8229600" cy="2337588"/>
          </a:xfrm>
        </p:spPr>
        <p:txBody>
          <a:bodyPr/>
          <a:lstStyle/>
          <a:p>
            <a:r>
              <a:rPr lang="en-US" sz="2400" dirty="0"/>
              <a:t>A large number of snapshots supported</a:t>
            </a:r>
          </a:p>
          <a:p>
            <a:pPr lvl="1"/>
            <a:r>
              <a:rPr lang="en-US" sz="2000" dirty="0"/>
              <a:t>State proportional to the changes between the snapshots</a:t>
            </a:r>
          </a:p>
          <a:p>
            <a:pPr lvl="1"/>
            <a:r>
              <a:rPr lang="en-US" sz="2000" dirty="0"/>
              <a:t>Supports millions of </a:t>
            </a:r>
            <a:r>
              <a:rPr lang="en-US" sz="2000" dirty="0" smtClean="0"/>
              <a:t>snapshots</a:t>
            </a:r>
            <a:endParaRPr lang="en-US" sz="2400" dirty="0" smtClean="0"/>
          </a:p>
          <a:p>
            <a:r>
              <a:rPr lang="en-US" sz="2400" dirty="0" smtClean="0"/>
              <a:t>Based </a:t>
            </a:r>
            <a:r>
              <a:rPr lang="en-US" sz="2400" dirty="0"/>
              <a:t>on </a:t>
            </a:r>
            <a:r>
              <a:rPr lang="en-US" sz="2400" b="0" i="1" dirty="0"/>
              <a:t>Persistent Data Structures</a:t>
            </a:r>
          </a:p>
          <a:p>
            <a:pPr lvl="1"/>
            <a:r>
              <a:rPr lang="en-US" sz="2000" dirty="0"/>
              <a:t>Maintains changes in the diff list at the </a:t>
            </a:r>
            <a:r>
              <a:rPr lang="en-US" sz="2000" dirty="0" err="1"/>
              <a:t>Inodes</a:t>
            </a:r>
            <a:endParaRPr lang="en-US" sz="2000" dirty="0"/>
          </a:p>
          <a:p>
            <a:pPr lvl="2"/>
            <a:r>
              <a:rPr lang="en-US" sz="1800" dirty="0"/>
              <a:t>Tracks creation, </a:t>
            </a:r>
            <a:r>
              <a:rPr lang="en-US" sz="1800" dirty="0" smtClean="0"/>
              <a:t>deletion, </a:t>
            </a:r>
            <a:r>
              <a:rPr lang="en-US" sz="1800" dirty="0"/>
              <a:t>and modification</a:t>
            </a:r>
          </a:p>
          <a:p>
            <a:pPr lvl="1"/>
            <a:r>
              <a:rPr lang="en-US" sz="2000" dirty="0"/>
              <a:t>Snapshot state </a:t>
            </a:r>
            <a:r>
              <a:rPr lang="en-US" sz="2000" dirty="0" err="1"/>
              <a:t>Sn</a:t>
            </a:r>
            <a:r>
              <a:rPr lang="en-US" sz="2000" dirty="0"/>
              <a:t> = current - ∆n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cxnSp>
        <p:nvCxnSpPr>
          <p:cNvPr id="6" name="Straight Connector 5"/>
          <p:cNvCxnSpPr>
            <a:stCxn id="16" idx="1"/>
          </p:cNvCxnSpPr>
          <p:nvPr/>
        </p:nvCxnSpPr>
        <p:spPr>
          <a:xfrm flipH="1">
            <a:off x="3279695" y="1417638"/>
            <a:ext cx="2158660" cy="0"/>
          </a:xfrm>
          <a:prstGeom prst="line">
            <a:avLst/>
          </a:prstGeom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4821414" y="1743687"/>
            <a:ext cx="1639847" cy="187400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623694" y="1743687"/>
            <a:ext cx="1639847" cy="187400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3052081" y="1731358"/>
            <a:ext cx="1639847" cy="1874007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2396880" y="1743687"/>
            <a:ext cx="1639847" cy="187400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Current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7067" y="2993368"/>
            <a:ext cx="365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Sn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54156" y="2993368"/>
            <a:ext cx="360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S0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31960" y="2993368"/>
            <a:ext cx="51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Sn-1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607974" y="1263749"/>
            <a:ext cx="393157" cy="30777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∆n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152811" y="1263749"/>
            <a:ext cx="539117" cy="30777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∆n-1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8355" y="1263749"/>
            <a:ext cx="389850" cy="30777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∆0</a:t>
            </a:r>
            <a:endParaRPr lang="en-US" sz="1400" dirty="0"/>
          </a:p>
        </p:txBody>
      </p:sp>
      <p:cxnSp>
        <p:nvCxnSpPr>
          <p:cNvPr id="17" name="Straight Connector 16"/>
          <p:cNvCxnSpPr>
            <a:endCxn id="10" idx="0"/>
          </p:cNvCxnSpPr>
          <p:nvPr/>
        </p:nvCxnSpPr>
        <p:spPr>
          <a:xfrm flipH="1">
            <a:off x="3216804" y="1417638"/>
            <a:ext cx="62891" cy="326049"/>
          </a:xfrm>
          <a:prstGeom prst="line">
            <a:avLst/>
          </a:prstGeom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82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Snapshot – APIs and CLIs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All </a:t>
            </a:r>
            <a:r>
              <a:rPr lang="en-US" sz="2400" dirty="0" smtClean="0"/>
              <a:t>commands &amp; APIs </a:t>
            </a:r>
            <a:r>
              <a:rPr lang="en-US" sz="2400" dirty="0"/>
              <a:t>can </a:t>
            </a:r>
            <a:r>
              <a:rPr lang="en-US" sz="2400" dirty="0" smtClean="0"/>
              <a:t>use snapshot </a:t>
            </a:r>
            <a:r>
              <a:rPr lang="en-US" sz="2400" dirty="0"/>
              <a:t>path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latin typeface="Courier New"/>
                <a:cs typeface="Courier New"/>
              </a:rPr>
              <a:t>/&lt;path&gt;</a:t>
            </a:r>
            <a:r>
              <a:rPr lang="en-US" sz="1800" dirty="0" smtClean="0">
                <a:latin typeface="Courier New"/>
                <a:cs typeface="Courier New"/>
              </a:rPr>
              <a:t>/.snapshot/&lt;</a:t>
            </a:r>
            <a:r>
              <a:rPr lang="en-US" sz="1800" dirty="0" err="1">
                <a:latin typeface="Courier New"/>
                <a:cs typeface="Courier New"/>
              </a:rPr>
              <a:t>snapshot_name</a:t>
            </a:r>
            <a:r>
              <a:rPr lang="en-US" sz="1800" dirty="0">
                <a:latin typeface="Courier New"/>
                <a:cs typeface="Courier New"/>
              </a:rPr>
              <a:t>&gt;/</a:t>
            </a:r>
            <a:r>
              <a:rPr lang="en-US" sz="1800" dirty="0" err="1" smtClean="0">
                <a:latin typeface="Courier New"/>
                <a:cs typeface="Courier New"/>
              </a:rPr>
              <a:t>file.txt</a:t>
            </a:r>
            <a:endParaRPr lang="en-US" sz="1800" dirty="0" smtClean="0">
              <a:latin typeface="Courier New"/>
              <a:cs typeface="Courier New"/>
            </a:endParaRPr>
          </a:p>
          <a:p>
            <a:pPr lvl="1">
              <a:lnSpc>
                <a:spcPct val="110000"/>
              </a:lnSpc>
            </a:pPr>
            <a:r>
              <a:rPr lang="en-US" sz="1800" dirty="0" err="1" smtClean="0">
                <a:latin typeface="Courier New"/>
                <a:cs typeface="Courier New"/>
              </a:rPr>
              <a:t>cp</a:t>
            </a:r>
            <a:r>
              <a:rPr lang="en-US" sz="1800" dirty="0" smtClean="0">
                <a:latin typeface="Courier New"/>
                <a:cs typeface="Courier New"/>
              </a:rPr>
              <a:t> /from/.</a:t>
            </a:r>
            <a:r>
              <a:rPr lang="en-US" sz="1800" dirty="0" err="1" smtClean="0">
                <a:latin typeface="Courier New"/>
                <a:cs typeface="Courier New"/>
              </a:rPr>
              <a:t>snpashot</a:t>
            </a:r>
            <a:r>
              <a:rPr lang="en-US" sz="1800" dirty="0" smtClean="0">
                <a:latin typeface="Courier New"/>
                <a:cs typeface="Courier New"/>
              </a:rPr>
              <a:t>/snap1/</a:t>
            </a:r>
            <a:r>
              <a:rPr lang="en-US" sz="1800" dirty="0" err="1" smtClean="0">
                <a:latin typeface="Courier New"/>
                <a:cs typeface="Courier New"/>
              </a:rPr>
              <a:t>file.txt</a:t>
            </a:r>
            <a:r>
              <a:rPr lang="en-US" sz="1800" dirty="0" smtClean="0">
                <a:latin typeface="Courier New"/>
                <a:cs typeface="Courier New"/>
              </a:rPr>
              <a:t> /to/</a:t>
            </a:r>
            <a:r>
              <a:rPr lang="en-US" sz="1800" dirty="0" err="1" smtClean="0">
                <a:latin typeface="Courier New"/>
                <a:cs typeface="Courier New"/>
              </a:rPr>
              <a:t>file.txt</a:t>
            </a:r>
            <a:endParaRPr lang="en-US" sz="1800" dirty="0"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en-US" sz="2400" dirty="0"/>
              <a:t>CLIs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Admin allows snapshots</a:t>
            </a:r>
          </a:p>
          <a:p>
            <a:pPr lvl="2">
              <a:lnSpc>
                <a:spcPct val="110000"/>
              </a:lnSpc>
            </a:pPr>
            <a:r>
              <a:rPr lang="en-US" sz="1600" b="1" i="1" dirty="0" smtClean="0"/>
              <a:t>Snapshottable Directories</a:t>
            </a:r>
            <a:endParaRPr lang="en-US" sz="1600" b="1" i="1" dirty="0"/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Users can create</a:t>
            </a:r>
            <a:r>
              <a:rPr lang="en-US" sz="2000" dirty="0"/>
              <a:t>/delete/rename snapshots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Tool </a:t>
            </a:r>
            <a:r>
              <a:rPr lang="en-US" sz="2000" dirty="0"/>
              <a:t>to print diff between snapshots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Admin tool to print all snapshottable directories and snapshots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Status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Work </a:t>
            </a:r>
            <a:r>
              <a:rPr lang="en-US" sz="2000" dirty="0" smtClean="0"/>
              <a:t>is complete – available in 2.1.0-beta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4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Many Improvements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SSE4.2 CRC32C </a:t>
            </a:r>
            <a:r>
              <a:rPr lang="en-US" sz="2000" dirty="0" smtClean="0"/>
              <a:t>– ~</a:t>
            </a:r>
            <a:r>
              <a:rPr lang="en-US" sz="2000" dirty="0"/>
              <a:t>3x less CPU on read path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Read path improvements - fewer </a:t>
            </a:r>
            <a:r>
              <a:rPr lang="en-US" sz="2000" dirty="0"/>
              <a:t>memory copies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Short-circuit read for 2-3x faster random </a:t>
            </a:r>
            <a:r>
              <a:rPr lang="en-US" sz="2000" dirty="0" smtClean="0"/>
              <a:t>reads (local reads)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sz="2000" dirty="0"/>
              <a:t>Unix domain socket based local </a:t>
            </a:r>
            <a:r>
              <a:rPr lang="en-US" sz="2000" dirty="0" smtClean="0"/>
              <a:t>reads</a:t>
            </a:r>
            <a:endParaRPr lang="en-US" sz="2000" dirty="0"/>
          </a:p>
          <a:p>
            <a:pPr lvl="2">
              <a:lnSpc>
                <a:spcPct val="120000"/>
              </a:lnSpc>
            </a:pPr>
            <a:r>
              <a:rPr lang="en-US" sz="1600" dirty="0"/>
              <a:t>Simpler to configure and generic for many applications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I/O improvements using </a:t>
            </a:r>
            <a:r>
              <a:rPr lang="en-US" sz="2000" i="1" dirty="0" err="1"/>
              <a:t>posix_fadvise</a:t>
            </a:r>
            <a:r>
              <a:rPr lang="en-US" sz="2000" i="1" dirty="0"/>
              <a:t>()</a:t>
            </a:r>
          </a:p>
          <a:p>
            <a:pPr lvl="1">
              <a:lnSpc>
                <a:spcPct val="120000"/>
              </a:lnSpc>
            </a:pPr>
            <a:r>
              <a:rPr lang="en-US" sz="2000" i="1" dirty="0" err="1"/>
              <a:t>libhdfs</a:t>
            </a:r>
            <a:r>
              <a:rPr lang="en-US" sz="2000" i="1" dirty="0"/>
              <a:t> </a:t>
            </a:r>
            <a:r>
              <a:rPr lang="en-US" sz="2000" dirty="0"/>
              <a:t>improvements for zero copy reads 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Significant improvements </a:t>
            </a:r>
            <a:r>
              <a:rPr lang="en-US" sz="2400" dirty="0" smtClean="0"/>
              <a:t>– I/O </a:t>
            </a:r>
            <a:r>
              <a:rPr lang="en-US" sz="2400" dirty="0"/>
              <a:t>2.5x to 5x faster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Lot of improvements </a:t>
            </a:r>
            <a:r>
              <a:rPr lang="en-US" sz="2000" dirty="0" smtClean="0"/>
              <a:t>back </a:t>
            </a:r>
            <a:r>
              <a:rPr lang="en-US" sz="2000" dirty="0"/>
              <a:t>ported to release 1.x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7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Support (HDFS-4750)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 smtClean="0"/>
              <a:t>NFS Gateway provides NFS access to HDFS</a:t>
            </a:r>
          </a:p>
          <a:p>
            <a:pPr lvl="1"/>
            <a:r>
              <a:rPr lang="en-US" sz="2000" dirty="0" smtClean="0"/>
              <a:t>File browsing, Data download/upload, Data streaming</a:t>
            </a:r>
          </a:p>
          <a:p>
            <a:pPr lvl="1"/>
            <a:r>
              <a:rPr lang="en-US" sz="2000" dirty="0"/>
              <a:t>No client-side </a:t>
            </a:r>
            <a:r>
              <a:rPr lang="en-US" sz="2000" dirty="0" smtClean="0"/>
              <a:t>library</a:t>
            </a:r>
          </a:p>
          <a:p>
            <a:pPr lvl="1"/>
            <a:r>
              <a:rPr lang="en-US" sz="2000" dirty="0" smtClean="0"/>
              <a:t>Better alternative to Hadoop + Fuse based solution</a:t>
            </a:r>
          </a:p>
          <a:p>
            <a:pPr lvl="2"/>
            <a:r>
              <a:rPr lang="en-US" sz="1800" dirty="0" smtClean="0"/>
              <a:t>Better consistency guarantees</a:t>
            </a:r>
          </a:p>
          <a:p>
            <a:r>
              <a:rPr lang="en-US" sz="2400" dirty="0" smtClean="0"/>
              <a:t>Supports NFSv3</a:t>
            </a:r>
          </a:p>
          <a:p>
            <a:r>
              <a:rPr lang="en-US" sz="2400" dirty="0" smtClean="0"/>
              <a:t>Stateless Gateway</a:t>
            </a:r>
          </a:p>
          <a:p>
            <a:pPr lvl="1"/>
            <a:r>
              <a:rPr lang="en-US" sz="2200" dirty="0" smtClean="0"/>
              <a:t>Simpler design, easy to handle failures</a:t>
            </a:r>
          </a:p>
          <a:p>
            <a:r>
              <a:rPr lang="en-US" sz="2400" dirty="0" smtClean="0"/>
              <a:t>Future work</a:t>
            </a:r>
          </a:p>
          <a:p>
            <a:pPr lvl="1"/>
            <a:r>
              <a:rPr lang="en-US" sz="2000" dirty="0" smtClean="0"/>
              <a:t>High Availability for NFS Gateway</a:t>
            </a:r>
          </a:p>
          <a:p>
            <a:pPr lvl="1"/>
            <a:r>
              <a:rPr lang="en-US" sz="2000" dirty="0" smtClean="0"/>
              <a:t>NFSv4 support?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1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Stronger Compatibility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 smtClean="0"/>
              <a:t>Hadoop RPC on the wire encryption uses </a:t>
            </a:r>
            <a:r>
              <a:rPr lang="en-US" sz="2400" dirty="0" err="1" smtClean="0"/>
              <a:t>protobuf</a:t>
            </a:r>
            <a:endParaRPr lang="en-US" sz="2400" dirty="0"/>
          </a:p>
          <a:p>
            <a:r>
              <a:rPr lang="en-US" sz="2400" dirty="0" smtClean="0"/>
              <a:t>Post 2.1.0 beta stronger compatibility</a:t>
            </a:r>
          </a:p>
          <a:p>
            <a:pPr lvl="1"/>
            <a:r>
              <a:rPr lang="en-US" sz="2000" dirty="0" smtClean="0"/>
              <a:t>Java API</a:t>
            </a:r>
          </a:p>
          <a:p>
            <a:pPr lvl="1"/>
            <a:r>
              <a:rPr lang="en-US" sz="2000" dirty="0" smtClean="0"/>
              <a:t>Wire protocol</a:t>
            </a:r>
          </a:p>
          <a:p>
            <a:pPr lvl="1"/>
            <a:r>
              <a:rPr lang="en-US" sz="2000" dirty="0" smtClean="0"/>
              <a:t>Both forward and backward compatibility</a:t>
            </a:r>
          </a:p>
          <a:p>
            <a:pPr lvl="1"/>
            <a:r>
              <a:rPr lang="en-US" sz="2000" dirty="0" smtClean="0"/>
              <a:t>Simplifies migrating to newer releases</a:t>
            </a:r>
          </a:p>
          <a:p>
            <a:r>
              <a:rPr lang="en-US" sz="2400" dirty="0" smtClean="0"/>
              <a:t>Rolling upgrades</a:t>
            </a:r>
          </a:p>
          <a:p>
            <a:pPr lvl="1"/>
            <a:r>
              <a:rPr lang="en-US" sz="2000" dirty="0" smtClean="0"/>
              <a:t>Enabled by strong wire protocol compatibility</a:t>
            </a:r>
          </a:p>
          <a:p>
            <a:r>
              <a:rPr lang="en-US" sz="2200" dirty="0" smtClean="0"/>
              <a:t>Security improvements</a:t>
            </a:r>
          </a:p>
          <a:p>
            <a:pPr lvl="1"/>
            <a:r>
              <a:rPr lang="en-US" sz="2000" dirty="0" smtClean="0"/>
              <a:t>Negotiation of authentication</a:t>
            </a:r>
          </a:p>
          <a:p>
            <a:pPr lvl="1"/>
            <a:r>
              <a:rPr lang="en-US" sz="2000" dirty="0" smtClean="0"/>
              <a:t>Multiplex secure sessions in a connection</a:t>
            </a:r>
          </a:p>
          <a:p>
            <a:pPr marL="310896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16000"/>
            <a:ext cx="8229600" cy="51038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New append pipeline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Improvements </a:t>
            </a:r>
            <a:r>
              <a:rPr lang="en-US" sz="2400" dirty="0"/>
              <a:t>for other projects</a:t>
            </a:r>
          </a:p>
          <a:p>
            <a:pPr lvl="1">
              <a:lnSpc>
                <a:spcPct val="110000"/>
              </a:lnSpc>
            </a:pPr>
            <a:r>
              <a:rPr lang="en-US" sz="2000" b="1" i="1" dirty="0"/>
              <a:t>Stale </a:t>
            </a:r>
            <a:r>
              <a:rPr lang="en-US" sz="2000" b="1" i="1" dirty="0" smtClean="0"/>
              <a:t>Node </a:t>
            </a:r>
            <a:r>
              <a:rPr lang="en-US" sz="2000" dirty="0"/>
              <a:t>to improve HBase MTTR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Block placement enhancements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Better support for other topologies such as VMs and  Cloud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Expanding </a:t>
            </a:r>
            <a:r>
              <a:rPr lang="en-US" sz="2400" dirty="0"/>
              <a:t>ecosystem, platforms and applicability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Native support for Windows</a:t>
            </a:r>
          </a:p>
          <a:p>
            <a:r>
              <a:rPr lang="en-US" sz="2400" dirty="0" smtClean="0"/>
              <a:t>File and Block IDs are unique</a:t>
            </a:r>
          </a:p>
          <a:p>
            <a:pPr lvl="1"/>
            <a:r>
              <a:rPr lang="en-US" sz="2000" dirty="0" smtClean="0"/>
              <a:t>Major architectural step</a:t>
            </a:r>
          </a:p>
          <a:p>
            <a:pPr lvl="1"/>
            <a:r>
              <a:rPr lang="en-US" sz="2000" dirty="0" smtClean="0"/>
              <a:t>Allows caches, layered file systems</a:t>
            </a:r>
          </a:p>
          <a:p>
            <a:pPr lvl="1"/>
            <a:r>
              <a:rPr lang="en-US" sz="2000" dirty="0" smtClean="0"/>
              <a:t>A key requirement for archives and disaster 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4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Readiness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80560"/>
            <a:ext cx="8229600" cy="49545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Storage fault-tolerance – built into HDFS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000" smtClean="0"/>
              <a:t>100% data </a:t>
            </a:r>
            <a:r>
              <a:rPr lang="en-US" sz="2000" dirty="0"/>
              <a:t>reliability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High </a:t>
            </a:r>
            <a:r>
              <a:rPr lang="en-US" sz="2400" dirty="0" smtClean="0"/>
              <a:t>Availability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Standard </a:t>
            </a:r>
            <a:r>
              <a:rPr lang="en-US" sz="2400" dirty="0" smtClean="0"/>
              <a:t>Interfaces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000" dirty="0" err="1"/>
              <a:t>WebHdfs</a:t>
            </a:r>
            <a:r>
              <a:rPr lang="en-US" sz="2000" dirty="0"/>
              <a:t>(REST), Fuse, </a:t>
            </a:r>
            <a:r>
              <a:rPr lang="en-US" sz="2000" dirty="0" smtClean="0"/>
              <a:t>NFS, HTTPFS, </a:t>
            </a:r>
            <a:r>
              <a:rPr lang="en-US" sz="2000" dirty="0" err="1" smtClean="0"/>
              <a:t>libwebhdfs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 err="1" smtClean="0"/>
              <a:t>libhdfs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400" dirty="0" smtClean="0"/>
              <a:t>Wire </a:t>
            </a:r>
            <a:r>
              <a:rPr lang="en-US" sz="2400" dirty="0"/>
              <a:t>protocol </a:t>
            </a:r>
            <a:r>
              <a:rPr lang="en-US" sz="2400" dirty="0" smtClean="0"/>
              <a:t>compatibility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Protocol buffers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Rolling upgrades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 smtClean="0"/>
              <a:t>Snapshots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Disaster </a:t>
            </a:r>
            <a:r>
              <a:rPr lang="en-US" sz="2400" dirty="0" smtClean="0"/>
              <a:t>Recovery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000" dirty="0" err="1"/>
              <a:t>Distcp</a:t>
            </a:r>
            <a:r>
              <a:rPr lang="en-US" sz="2000" dirty="0"/>
              <a:t> </a:t>
            </a:r>
            <a:r>
              <a:rPr lang="en-US" sz="2000" dirty="0" smtClean="0"/>
              <a:t>for parallel </a:t>
            </a:r>
            <a:r>
              <a:rPr lang="en-US" sz="2000" dirty="0"/>
              <a:t>and incremental copies across cluster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Apache </a:t>
            </a:r>
            <a:r>
              <a:rPr lang="en-US" sz="2000" dirty="0" err="1"/>
              <a:t>Ambari</a:t>
            </a:r>
            <a:r>
              <a:rPr lang="en-US" sz="2000" dirty="0"/>
              <a:t> and HDP for automated management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2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HDFS Futures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5195364-CB26-204E-9D19-22CA26A13F7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3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78189" y="1165225"/>
            <a:ext cx="8599715" cy="4954588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 dirty="0"/>
              <a:t>Architect &amp; Founder at Hortonworks</a:t>
            </a:r>
          </a:p>
          <a:p>
            <a:pPr>
              <a:lnSpc>
                <a:spcPct val="140000"/>
              </a:lnSpc>
            </a:pPr>
            <a:r>
              <a:rPr lang="en-US" sz="2400" dirty="0"/>
              <a:t>Long time Apache Hadoop committer and PMC member</a:t>
            </a:r>
          </a:p>
          <a:p>
            <a:pPr>
              <a:lnSpc>
                <a:spcPct val="140000"/>
              </a:lnSpc>
            </a:pPr>
            <a:r>
              <a:rPr lang="en-US" sz="2400" dirty="0"/>
              <a:t>Designed and developed many key Hadoop features</a:t>
            </a:r>
          </a:p>
          <a:p>
            <a:pPr>
              <a:lnSpc>
                <a:spcPct val="140000"/>
              </a:lnSpc>
            </a:pPr>
            <a:r>
              <a:rPr lang="en-US" sz="2400" dirty="0"/>
              <a:t>Experience </a:t>
            </a:r>
            <a:r>
              <a:rPr lang="en-US" sz="2400" dirty="0" smtClean="0"/>
              <a:t>in supporting </a:t>
            </a:r>
            <a:r>
              <a:rPr lang="en-US" sz="2400" dirty="0"/>
              <a:t>many clusters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Including some of the world’s largest Hadoop clusters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1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Batch to Real-time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New latency sensitive real-time use cases</a:t>
            </a:r>
          </a:p>
          <a:p>
            <a:pPr lvl="1"/>
            <a:r>
              <a:rPr lang="en-US" dirty="0" smtClean="0"/>
              <a:t>Interactive queries - Stinger/</a:t>
            </a:r>
            <a:r>
              <a:rPr lang="en-US" dirty="0" err="1" smtClean="0"/>
              <a:t>Tez</a:t>
            </a:r>
            <a:endParaRPr lang="en-US" dirty="0" smtClean="0"/>
          </a:p>
          <a:p>
            <a:pPr lvl="1"/>
            <a:r>
              <a:rPr lang="en-US" dirty="0" smtClean="0"/>
              <a:t>HBase</a:t>
            </a:r>
          </a:p>
          <a:p>
            <a:r>
              <a:rPr lang="en-US" dirty="0" smtClean="0"/>
              <a:t>Heterogeneous (HDFS-2832)</a:t>
            </a:r>
          </a:p>
          <a:p>
            <a:pPr lvl="1"/>
            <a:r>
              <a:rPr lang="en-US" dirty="0" smtClean="0"/>
              <a:t>Storage properties were hidden</a:t>
            </a:r>
          </a:p>
          <a:p>
            <a:pPr lvl="2"/>
            <a:r>
              <a:rPr lang="en-US" dirty="0" smtClean="0"/>
              <a:t>Datanode abstraction from </a:t>
            </a:r>
            <a:r>
              <a:rPr lang="en-US" b="1" dirty="0" smtClean="0"/>
              <a:t>single storage to collection of storages</a:t>
            </a:r>
          </a:p>
          <a:p>
            <a:pPr lvl="1"/>
            <a:r>
              <a:rPr lang="en-US" dirty="0" smtClean="0"/>
              <a:t>Memory, SSDs, Disks as storage types</a:t>
            </a:r>
          </a:p>
          <a:p>
            <a:pPr lvl="2"/>
            <a:r>
              <a:rPr lang="en-US" dirty="0" smtClean="0"/>
              <a:t>Hierarchical storage tiers</a:t>
            </a:r>
          </a:p>
          <a:p>
            <a:pPr lvl="2"/>
            <a:r>
              <a:rPr lang="en-US" dirty="0" smtClean="0"/>
              <a:t>Enables memory cache</a:t>
            </a:r>
          </a:p>
          <a:p>
            <a:pPr lvl="1"/>
            <a:r>
              <a:rPr lang="en-US" dirty="0" smtClean="0"/>
              <a:t>Work in progress</a:t>
            </a:r>
          </a:p>
          <a:p>
            <a:r>
              <a:rPr lang="en-US" dirty="0" smtClean="0"/>
              <a:t>Datanode Cache (HDFS-4949)</a:t>
            </a:r>
          </a:p>
          <a:p>
            <a:pPr lvl="1"/>
            <a:r>
              <a:rPr lang="en-US" dirty="0" smtClean="0"/>
              <a:t>Enable fast zero copy access to data cached/pinned in datanode memory</a:t>
            </a:r>
          </a:p>
          <a:p>
            <a:pPr lvl="1"/>
            <a:r>
              <a:rPr lang="en-US" dirty="0" smtClean="0"/>
              <a:t>Co-ordinated cache management</a:t>
            </a:r>
          </a:p>
          <a:p>
            <a:r>
              <a:rPr lang="en-US" dirty="0" smtClean="0"/>
              <a:t>Future – more sophisticated caching policies</a:t>
            </a:r>
          </a:p>
          <a:p>
            <a:pPr lvl="1"/>
            <a:r>
              <a:rPr lang="en-US" dirty="0" smtClean="0"/>
              <a:t>Cache partial blocks based on access pattern</a:t>
            </a:r>
          </a:p>
          <a:p>
            <a:pPr lvl="1"/>
            <a:r>
              <a:rPr lang="en-US" dirty="0" smtClean="0"/>
              <a:t>LRU, LRU-2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5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Abstraction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16000"/>
            <a:ext cx="8229600" cy="530981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F</a:t>
            </a:r>
            <a:r>
              <a:rPr lang="en-US" sz="2400" dirty="0" smtClean="0"/>
              <a:t>undamental </a:t>
            </a:r>
            <a:r>
              <a:rPr lang="en-US" sz="2400" dirty="0"/>
              <a:t>storage </a:t>
            </a:r>
            <a:r>
              <a:rPr lang="en-US" sz="2400" dirty="0" smtClean="0"/>
              <a:t>abstraction improvements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Short Term (Post 2.x GA)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Heterogeneous storage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Block </a:t>
            </a:r>
            <a:r>
              <a:rPr lang="en-US" sz="2000" dirty="0"/>
              <a:t>level APIs </a:t>
            </a:r>
            <a:r>
              <a:rPr lang="en-US" sz="2000" dirty="0" smtClean="0"/>
              <a:t>for direct access to fault tolerant storage</a:t>
            </a:r>
          </a:p>
          <a:p>
            <a:pPr lvl="2">
              <a:lnSpc>
                <a:spcPct val="120000"/>
              </a:lnSpc>
            </a:pPr>
            <a:r>
              <a:rPr lang="en-US" sz="1800" dirty="0" smtClean="0"/>
              <a:t>Apps &amp; Services can by-pass file </a:t>
            </a:r>
            <a:r>
              <a:rPr lang="en-US" sz="1800" dirty="0"/>
              <a:t>system </a:t>
            </a:r>
            <a:r>
              <a:rPr lang="en-US" sz="1800" dirty="0" smtClean="0"/>
              <a:t>interface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Granular </a:t>
            </a:r>
            <a:r>
              <a:rPr lang="en-US" sz="2000" dirty="0"/>
              <a:t>block placement </a:t>
            </a:r>
            <a:r>
              <a:rPr lang="en-US" sz="2000" dirty="0" smtClean="0"/>
              <a:t>policies</a:t>
            </a:r>
          </a:p>
          <a:p>
            <a:pPr lvl="2">
              <a:lnSpc>
                <a:spcPct val="120000"/>
              </a:lnSpc>
            </a:pPr>
            <a:r>
              <a:rPr lang="en-US" sz="1800" dirty="0" smtClean="0"/>
              <a:t>Co-locate related data/blocks in specific nodes</a:t>
            </a:r>
          </a:p>
          <a:p>
            <a:pPr lvl="2">
              <a:lnSpc>
                <a:spcPct val="120000"/>
              </a:lnSpc>
            </a:pPr>
            <a:r>
              <a:rPr lang="en-US" sz="1800" dirty="0" smtClean="0"/>
              <a:t>Policy/tools to migrate related data together</a:t>
            </a: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2400" dirty="0"/>
              <a:t>Long Term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Explore support for objects</a:t>
            </a:r>
            <a:r>
              <a:rPr lang="en-US" sz="2000" dirty="0" smtClean="0"/>
              <a:t>/key-value </a:t>
            </a:r>
            <a:r>
              <a:rPr lang="en-US" sz="2000" dirty="0"/>
              <a:t>store and APIs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Serving from Datanodes optimized based on file structure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8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Scalability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/>
              <a:t>Even higher scalability of namespace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Only working set in Namenode memory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Namenode as container of namespaces</a:t>
            </a:r>
          </a:p>
          <a:p>
            <a:pPr lvl="2">
              <a:lnSpc>
                <a:spcPct val="110000"/>
              </a:lnSpc>
            </a:pPr>
            <a:r>
              <a:rPr lang="en-US" sz="2000" dirty="0"/>
              <a:t>Support large number of namespaces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Explore new types of </a:t>
            </a:r>
            <a:r>
              <a:rPr lang="en-US" sz="2400" dirty="0" smtClean="0"/>
              <a:t>namespaces</a:t>
            </a:r>
          </a:p>
          <a:p>
            <a:pPr lvl="1"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800" dirty="0"/>
              <a:t>Further scale the block storage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Block management to Datanodes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Block collection/Mega </a:t>
            </a:r>
            <a:r>
              <a:rPr lang="en-US" sz="2400" dirty="0" smtClean="0"/>
              <a:t>block group abstraction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8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Availability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Further enhancements to HA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Expand Full </a:t>
            </a:r>
            <a:r>
              <a:rPr lang="en-US" sz="2000" dirty="0"/>
              <a:t>stack HA </a:t>
            </a:r>
            <a:r>
              <a:rPr lang="en-US" sz="2000" dirty="0" smtClean="0"/>
              <a:t>to </a:t>
            </a:r>
            <a:r>
              <a:rPr lang="en-US" sz="2000" dirty="0"/>
              <a:t>include other dependent services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Support multiple standby nodes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Use standby for reads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Simplify management – eliminate special daemons for journals</a:t>
            </a:r>
          </a:p>
          <a:p>
            <a:pPr lvl="2">
              <a:lnSpc>
                <a:spcPct val="120000"/>
              </a:lnSpc>
            </a:pPr>
            <a:r>
              <a:rPr lang="en-US" sz="1800" dirty="0"/>
              <a:t>Move Namenode metadata to HDFS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6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Myths and misinformation</a:t>
            </a:r>
            <a:endParaRPr lang="en-US" sz="2800" dirty="0"/>
          </a:p>
          <a:p>
            <a:pPr lvl="1"/>
            <a:r>
              <a:rPr lang="en-US" sz="2400" strike="sngStrike" dirty="0"/>
              <a:t>Not reliable (was never true</a:t>
            </a:r>
            <a:r>
              <a:rPr lang="en-US" sz="2400" strike="sngStrike" dirty="0" smtClean="0"/>
              <a:t>)</a:t>
            </a:r>
          </a:p>
          <a:p>
            <a:pPr lvl="1"/>
            <a:r>
              <a:rPr lang="en-US" sz="2400" strike="sngStrike" dirty="0"/>
              <a:t>Namenode dies all state is lost (was never true</a:t>
            </a:r>
            <a:r>
              <a:rPr lang="en-US" sz="2400" strike="sngStrike" dirty="0" smtClean="0"/>
              <a:t>)</a:t>
            </a:r>
            <a:endParaRPr lang="en-US" sz="2400" strike="sngStrike" dirty="0"/>
          </a:p>
          <a:p>
            <a:pPr lvl="1"/>
            <a:r>
              <a:rPr lang="en-US" sz="2400" strike="sngStrike" dirty="0"/>
              <a:t>Hard to </a:t>
            </a:r>
            <a:r>
              <a:rPr lang="en-US" sz="2400" strike="sngStrike" dirty="0" smtClean="0"/>
              <a:t>operate</a:t>
            </a:r>
          </a:p>
          <a:p>
            <a:pPr lvl="1"/>
            <a:r>
              <a:rPr lang="en-US" sz="2400" strike="sngStrike" dirty="0"/>
              <a:t>Slow and not </a:t>
            </a:r>
            <a:r>
              <a:rPr lang="en-US" sz="2400" strike="sngStrike" dirty="0" err="1"/>
              <a:t>performant</a:t>
            </a:r>
            <a:r>
              <a:rPr lang="en-US" sz="2400" strike="sngStrike" dirty="0"/>
              <a:t> </a:t>
            </a:r>
          </a:p>
          <a:p>
            <a:pPr lvl="1"/>
            <a:r>
              <a:rPr lang="en-US" sz="2400" strike="sngStrike" dirty="0"/>
              <a:t>Namenode is a single point of </a:t>
            </a:r>
            <a:r>
              <a:rPr lang="en-US" sz="2400" strike="sngStrike" dirty="0" smtClean="0"/>
              <a:t>failure</a:t>
            </a:r>
          </a:p>
          <a:p>
            <a:pPr lvl="1"/>
            <a:r>
              <a:rPr lang="en-US" sz="2400" strike="sngStrike" dirty="0"/>
              <a:t>Needs shared NFS </a:t>
            </a:r>
            <a:r>
              <a:rPr lang="en-US" sz="2400" strike="sngStrike" dirty="0" smtClean="0"/>
              <a:t>storage</a:t>
            </a:r>
            <a:endParaRPr lang="en-US" sz="2400" strike="sngStrike" dirty="0"/>
          </a:p>
          <a:p>
            <a:pPr lvl="1"/>
            <a:r>
              <a:rPr lang="en-US" sz="2400" strike="sngStrike" dirty="0"/>
              <a:t>Does not have point in time </a:t>
            </a:r>
            <a:r>
              <a:rPr lang="en-US" sz="2400" strike="sngStrike" dirty="0" smtClean="0"/>
              <a:t>recovery</a:t>
            </a:r>
          </a:p>
          <a:p>
            <a:pPr lvl="1"/>
            <a:r>
              <a:rPr lang="en-US" sz="2400" strike="sngStrike" dirty="0"/>
              <a:t>Does not support disaster </a:t>
            </a:r>
            <a:r>
              <a:rPr lang="en-US" sz="2400" strike="sngStrike" dirty="0" smtClean="0"/>
              <a:t>recovery</a:t>
            </a:r>
            <a:endParaRPr lang="en-US" strike="sngStrike" dirty="0"/>
          </a:p>
          <a:p>
            <a:pPr lvl="1"/>
            <a:endParaRPr lang="en-US" strike="sngStrike" dirty="0"/>
          </a:p>
          <a:p>
            <a:pPr marL="457200" lvl="1" indent="0" algn="ctr">
              <a:buNone/>
            </a:pPr>
            <a:r>
              <a:rPr lang="en-US" sz="6400" dirty="0"/>
              <a:t>Thank You!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1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 smtClean="0"/>
              <a:t>HDFS – </a:t>
            </a:r>
            <a:r>
              <a:rPr lang="en-US" sz="3200" dirty="0"/>
              <a:t>What’s new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/>
              <a:t>New features in release 2.0</a:t>
            </a:r>
          </a:p>
          <a:p>
            <a:pPr marL="310896" lvl="1" indent="0">
              <a:lnSpc>
                <a:spcPct val="110000"/>
              </a:lnSpc>
              <a:buNone/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3200" dirty="0" smtClean="0"/>
              <a:t>Future</a:t>
            </a:r>
            <a:endParaRPr lang="en-US" sz="3200" dirty="0"/>
          </a:p>
          <a:p>
            <a:pPr lvl="1">
              <a:lnSpc>
                <a:spcPct val="110000"/>
              </a:lnSpc>
            </a:pPr>
            <a:r>
              <a:rPr lang="en-US" sz="2800" dirty="0" smtClean="0"/>
              <a:t>Short </a:t>
            </a:r>
            <a:r>
              <a:rPr lang="en-US" sz="2800" dirty="0"/>
              <a:t>term and long term </a:t>
            </a:r>
            <a:r>
              <a:rPr lang="en-US" sz="2800" dirty="0" smtClean="0"/>
              <a:t>features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Major </a:t>
            </a:r>
            <a:r>
              <a:rPr lang="en-US" sz="2800" dirty="0" smtClean="0"/>
              <a:t>architectural directions</a:t>
            </a:r>
            <a:endParaRPr lang="en-US" sz="2800" dirty="0"/>
          </a:p>
          <a:p>
            <a:pPr marL="310896" lvl="1" indent="0">
              <a:lnSpc>
                <a:spcPct val="110000"/>
              </a:lnSpc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8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been hard at work…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Progress is being made in many areas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Scalability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Performance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Enterprise features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Ongoing operability improvements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Expand </a:t>
            </a:r>
            <a:r>
              <a:rPr lang="en-US" sz="2000" dirty="0"/>
              <a:t>Hadoop ecosystem to more platforms and use cases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2192 commits in Hadoop in the last </a:t>
            </a:r>
            <a:r>
              <a:rPr lang="en-US" sz="2400" dirty="0" smtClean="0"/>
              <a:t>year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000" dirty="0"/>
              <a:t>Almost a million lines of changes 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~150 contributors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Lot of new contributors - ~80 with &lt; 3 patches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350K lines of changes in HDFS and common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3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on Rock-solid Foundation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36617" y="1016001"/>
            <a:ext cx="8960393" cy="5449887"/>
          </a:xfrm>
        </p:spPr>
        <p:txBody>
          <a:bodyPr/>
          <a:lstStyle/>
          <a:p>
            <a:r>
              <a:rPr lang="en-US" sz="2400" b="0" dirty="0"/>
              <a:t>Original design choices - simple and robust</a:t>
            </a:r>
          </a:p>
          <a:p>
            <a:pPr lvl="1"/>
            <a:r>
              <a:rPr lang="en-US" sz="2000" dirty="0"/>
              <a:t>Single Namenode </a:t>
            </a:r>
            <a:r>
              <a:rPr lang="en-US" sz="2000" dirty="0" smtClean="0"/>
              <a:t>metadata server – all state in memory</a:t>
            </a:r>
            <a:endParaRPr lang="en-US" sz="2000" dirty="0"/>
          </a:p>
          <a:p>
            <a:pPr lvl="1"/>
            <a:r>
              <a:rPr lang="en-US" sz="2000" dirty="0"/>
              <a:t>Fault Tolerance: multiple replicas, active </a:t>
            </a:r>
            <a:r>
              <a:rPr lang="en-US" sz="2000" dirty="0" smtClean="0"/>
              <a:t>monitoring</a:t>
            </a:r>
          </a:p>
          <a:p>
            <a:pPr lvl="1"/>
            <a:r>
              <a:rPr lang="en-US" sz="2000" dirty="0" smtClean="0"/>
              <a:t>Storage</a:t>
            </a:r>
            <a:r>
              <a:rPr lang="en-US" sz="2000" dirty="0"/>
              <a:t>: Rely </a:t>
            </a:r>
            <a:r>
              <a:rPr lang="en-US" sz="2000" dirty="0" smtClean="0"/>
              <a:t>on </a:t>
            </a:r>
            <a:r>
              <a:rPr lang="en-US" sz="2000" dirty="0"/>
              <a:t>OS’s file system </a:t>
            </a:r>
            <a:r>
              <a:rPr lang="en-US" sz="2000" dirty="0" smtClean="0"/>
              <a:t>not raw </a:t>
            </a:r>
            <a:r>
              <a:rPr lang="en-US" sz="2000" dirty="0"/>
              <a:t>disk</a:t>
            </a:r>
          </a:p>
          <a:p>
            <a:r>
              <a:rPr lang="en-US" sz="2400" b="0" dirty="0" smtClean="0"/>
              <a:t>Reliability</a:t>
            </a:r>
            <a:endParaRPr lang="en-US" sz="2400" b="0" dirty="0"/>
          </a:p>
          <a:p>
            <a:pPr lvl="1"/>
            <a:r>
              <a:rPr lang="en-US" sz="2000" dirty="0" smtClean="0"/>
              <a:t>Over 7 </a:t>
            </a:r>
            <a:r>
              <a:rPr lang="en-US" sz="2000" dirty="0"/>
              <a:t>9’s of data </a:t>
            </a:r>
            <a:r>
              <a:rPr lang="en-US" sz="2000" dirty="0" smtClean="0"/>
              <a:t>reliability, less than 0.38 </a:t>
            </a:r>
            <a:r>
              <a:rPr lang="en-US" sz="2000" dirty="0"/>
              <a:t>failures across 25 clusters</a:t>
            </a:r>
          </a:p>
          <a:p>
            <a:r>
              <a:rPr lang="en-US" sz="2400" b="0" dirty="0"/>
              <a:t>Operability</a:t>
            </a:r>
          </a:p>
          <a:p>
            <a:pPr lvl="1"/>
            <a:r>
              <a:rPr lang="en-US" sz="2000" dirty="0"/>
              <a:t>Small teams can manage large clusters</a:t>
            </a:r>
          </a:p>
          <a:p>
            <a:pPr lvl="2"/>
            <a:r>
              <a:rPr lang="en-US" sz="1800" dirty="0" smtClean="0"/>
              <a:t>An operator </a:t>
            </a:r>
            <a:r>
              <a:rPr lang="en-US" sz="1800" dirty="0"/>
              <a:t>per 3K node cluster</a:t>
            </a:r>
          </a:p>
          <a:p>
            <a:pPr lvl="1"/>
            <a:r>
              <a:rPr lang="en-US" sz="2000" dirty="0"/>
              <a:t>Fast Time to repair on node or disk failure</a:t>
            </a:r>
          </a:p>
          <a:p>
            <a:pPr lvl="2"/>
            <a:r>
              <a:rPr lang="en-US" sz="1800" dirty="0"/>
              <a:t>Minutes to an hour Vs. RAID array </a:t>
            </a:r>
            <a:r>
              <a:rPr lang="en-US" sz="1800" dirty="0" smtClean="0"/>
              <a:t>repairs </a:t>
            </a:r>
            <a:r>
              <a:rPr lang="en-US" sz="2000" dirty="0" smtClean="0"/>
              <a:t>taking many </a:t>
            </a:r>
            <a:r>
              <a:rPr lang="en-US" sz="2000" dirty="0"/>
              <a:t>long hours</a:t>
            </a:r>
          </a:p>
          <a:p>
            <a:r>
              <a:rPr lang="en-US" sz="2400" b="0" dirty="0"/>
              <a:t>Scalable - </a:t>
            </a:r>
            <a:r>
              <a:rPr lang="en-US" sz="2400" b="0" dirty="0" smtClean="0"/>
              <a:t>proven </a:t>
            </a:r>
            <a:r>
              <a:rPr lang="en-US" sz="2400" b="0" dirty="0"/>
              <a:t>by large scale deployments not bits</a:t>
            </a:r>
          </a:p>
          <a:p>
            <a:pPr lvl="1"/>
            <a:r>
              <a:rPr lang="en-US" sz="2400" dirty="0"/>
              <a:t>&gt; </a:t>
            </a:r>
            <a:r>
              <a:rPr lang="en-US" sz="2000" dirty="0"/>
              <a:t>100 PB storage, </a:t>
            </a:r>
            <a:r>
              <a:rPr lang="en-US" sz="2000" dirty="0" smtClean="0"/>
              <a:t>&gt; 400 </a:t>
            </a:r>
            <a:r>
              <a:rPr lang="en-US" sz="2000" dirty="0"/>
              <a:t>million files, &gt; 4500 nodes in a single cluster</a:t>
            </a:r>
          </a:p>
          <a:p>
            <a:pPr lvl="1"/>
            <a:r>
              <a:rPr lang="en-US" sz="2000" dirty="0"/>
              <a:t>~</a:t>
            </a:r>
            <a:r>
              <a:rPr lang="en-US" sz="2000" dirty="0" smtClean="0"/>
              <a:t> 100 </a:t>
            </a:r>
            <a:r>
              <a:rPr lang="en-US" sz="2000" dirty="0"/>
              <a:t>K nodes of HDFS in deployment and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Hadoop Releases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 smtClean="0"/>
              <a:t>Release 1.x stream</a:t>
            </a:r>
          </a:p>
          <a:p>
            <a:pPr lvl="1"/>
            <a:r>
              <a:rPr lang="en-US" sz="2000" dirty="0" smtClean="0"/>
              <a:t>Current stable release 1.2.0</a:t>
            </a:r>
          </a:p>
          <a:p>
            <a:pPr lvl="1"/>
            <a:r>
              <a:rPr lang="en-US" sz="2000" dirty="0" smtClean="0"/>
              <a:t>Only critical bug fixes, improvements, and feature ported back</a:t>
            </a:r>
          </a:p>
          <a:p>
            <a:r>
              <a:rPr lang="en-US" sz="2400" dirty="0" smtClean="0"/>
              <a:t>Release 2.x stream</a:t>
            </a:r>
          </a:p>
          <a:p>
            <a:pPr lvl="1"/>
            <a:r>
              <a:rPr lang="en-US" sz="2000" dirty="0" smtClean="0"/>
              <a:t>Close to trunk</a:t>
            </a:r>
          </a:p>
          <a:p>
            <a:pPr lvl="1"/>
            <a:r>
              <a:rPr lang="en-US" sz="2000" dirty="0" smtClean="0"/>
              <a:t>Current release 2.1.0-beta – almost ready</a:t>
            </a:r>
          </a:p>
          <a:p>
            <a:pPr lvl="1"/>
            <a:r>
              <a:rPr lang="en-US" sz="2000" dirty="0" smtClean="0"/>
              <a:t>Has the new features</a:t>
            </a:r>
          </a:p>
          <a:p>
            <a:pPr lvl="2"/>
            <a:r>
              <a:rPr lang="en-US" sz="1800" dirty="0" smtClean="0"/>
              <a:t>YARN</a:t>
            </a:r>
          </a:p>
          <a:p>
            <a:pPr lvl="2"/>
            <a:r>
              <a:rPr lang="en-US" sz="1800" dirty="0" smtClean="0"/>
              <a:t>MapReduce 2</a:t>
            </a:r>
          </a:p>
          <a:p>
            <a:pPr lvl="2"/>
            <a:r>
              <a:rPr lang="en-US" sz="1800" dirty="0" smtClean="0"/>
              <a:t>New HDFS features</a:t>
            </a:r>
          </a:p>
          <a:p>
            <a:pPr lvl="1"/>
            <a:r>
              <a:rPr lang="en-US" sz="2000" dirty="0" smtClean="0"/>
              <a:t>Expected to be stable and GA by September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0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– Many Namespaces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1319" y="4195706"/>
            <a:ext cx="8365482" cy="227018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0" dirty="0"/>
              <a:t>Block Storage as generic storage service</a:t>
            </a:r>
          </a:p>
          <a:p>
            <a:pPr lvl="1">
              <a:lnSpc>
                <a:spcPct val="110000"/>
              </a:lnSpc>
            </a:pPr>
            <a:r>
              <a:rPr lang="en-US" sz="1400" dirty="0" smtClean="0"/>
              <a:t>DNs </a:t>
            </a:r>
            <a:r>
              <a:rPr lang="en-US" sz="1400" dirty="0"/>
              <a:t>store </a:t>
            </a:r>
            <a:r>
              <a:rPr lang="en-US" sz="1400" dirty="0" smtClean="0"/>
              <a:t>blocks in </a:t>
            </a:r>
            <a:r>
              <a:rPr lang="en-US" sz="1400" b="1" i="1" dirty="0" smtClean="0"/>
              <a:t>Block Pools</a:t>
            </a:r>
            <a:r>
              <a:rPr lang="en-US" sz="1400" b="1" dirty="0" smtClean="0"/>
              <a:t> </a:t>
            </a:r>
            <a:r>
              <a:rPr lang="en-US" sz="1400" dirty="0"/>
              <a:t>for all the Namespace </a:t>
            </a:r>
            <a:r>
              <a:rPr lang="en-US" sz="1400" dirty="0" smtClean="0"/>
              <a:t>Volumes</a:t>
            </a:r>
            <a:endParaRPr lang="en-US" sz="1400" dirty="0"/>
          </a:p>
          <a:p>
            <a:pPr>
              <a:lnSpc>
                <a:spcPct val="110000"/>
              </a:lnSpc>
            </a:pPr>
            <a:r>
              <a:rPr lang="en-US" b="0" dirty="0"/>
              <a:t>Multiple independent Namenodes and </a:t>
            </a:r>
            <a:r>
              <a:rPr lang="en-US" b="0" i="1" dirty="0"/>
              <a:t>Namespace Volumes </a:t>
            </a:r>
            <a:r>
              <a:rPr lang="en-US" b="0" dirty="0"/>
              <a:t>in a cluster</a:t>
            </a:r>
          </a:p>
          <a:p>
            <a:pPr lvl="1">
              <a:lnSpc>
                <a:spcPct val="110000"/>
              </a:lnSpc>
            </a:pPr>
            <a:r>
              <a:rPr lang="en-US" b="0" dirty="0" smtClean="0"/>
              <a:t>Scalability </a:t>
            </a:r>
            <a:r>
              <a:rPr lang="en-US" b="0" dirty="0"/>
              <a:t>by adding more namenodes/namespaces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Isolation – separating applications to their own namespaces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Client side mount tables/</a:t>
            </a:r>
            <a:r>
              <a:rPr lang="en-US" b="0" dirty="0" err="1"/>
              <a:t>ViewFS</a:t>
            </a:r>
            <a:r>
              <a:rPr lang="en-US" b="0" dirty="0"/>
              <a:t> for integrated views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80893" y="1047334"/>
            <a:ext cx="5387962" cy="3175323"/>
            <a:chOff x="1110389" y="771525"/>
            <a:chExt cx="5836511" cy="3395957"/>
          </a:xfrm>
        </p:grpSpPr>
        <p:sp>
          <p:nvSpPr>
            <p:cNvPr id="58" name="AutoShape 5"/>
            <p:cNvSpPr>
              <a:spLocks noChangeArrowheads="1"/>
            </p:cNvSpPr>
            <p:nvPr/>
          </p:nvSpPr>
          <p:spPr bwMode="auto">
            <a:xfrm>
              <a:off x="1883455" y="3196901"/>
              <a:ext cx="4938715" cy="970581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50800"/>
            </a:sp3d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59" name="AutoShape 6"/>
            <p:cNvSpPr>
              <a:spLocks noChangeArrowheads="1"/>
            </p:cNvSpPr>
            <p:nvPr/>
          </p:nvSpPr>
          <p:spPr bwMode="auto">
            <a:xfrm>
              <a:off x="2021527" y="3299573"/>
              <a:ext cx="1072710" cy="526740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tIns="25400" bIns="91440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200" b="1" dirty="0" smtClean="0">
                  <a:latin typeface="Cambria" charset="0"/>
                  <a:ea typeface="Times New Roman" charset="0"/>
                  <a:cs typeface="Arial" charset="0"/>
                </a:rPr>
                <a:t>DN 1</a:t>
              </a:r>
              <a:endParaRPr lang="en-US" sz="1200" b="1" dirty="0">
                <a:latin typeface="Cambria" charset="0"/>
                <a:ea typeface="Times New Roman" charset="0"/>
                <a:cs typeface="Arial" charset="0"/>
              </a:endParaRPr>
            </a:p>
          </p:txBody>
        </p:sp>
        <p:sp>
          <p:nvSpPr>
            <p:cNvPr id="60" name="AutoShape 7"/>
            <p:cNvSpPr>
              <a:spLocks noChangeArrowheads="1"/>
            </p:cNvSpPr>
            <p:nvPr/>
          </p:nvSpPr>
          <p:spPr bwMode="auto">
            <a:xfrm>
              <a:off x="3827078" y="3298502"/>
              <a:ext cx="1072710" cy="526740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tIns="25400" bIns="91440"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 smtClean="0">
                  <a:latin typeface="Cambria" charset="0"/>
                  <a:ea typeface="Times New Roman" charset="0"/>
                  <a:cs typeface="Times New Roman" charset="0"/>
                </a:rPr>
                <a:t>DN </a:t>
              </a:r>
              <a:r>
                <a:rPr lang="en-US" sz="1200" b="1" dirty="0">
                  <a:latin typeface="Cambria" charset="0"/>
                  <a:ea typeface="Times New Roman" charset="0"/>
                  <a:cs typeface="Times New Roman" charset="0"/>
                </a:rPr>
                <a:t>2</a:t>
              </a:r>
              <a:endParaRPr lang="en-US" sz="1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1" name="AutoShape 8"/>
            <p:cNvSpPr>
              <a:spLocks noChangeArrowheads="1"/>
            </p:cNvSpPr>
            <p:nvPr/>
          </p:nvSpPr>
          <p:spPr bwMode="auto">
            <a:xfrm>
              <a:off x="5575029" y="3298502"/>
              <a:ext cx="1072710" cy="526740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tIns="25400" bIns="91440"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 smtClean="0">
                  <a:latin typeface="Cambria" charset="0"/>
                  <a:ea typeface="Times New Roman" charset="0"/>
                  <a:cs typeface="Times New Roman" charset="0"/>
                </a:rPr>
                <a:t>DN m</a:t>
              </a:r>
              <a:endParaRPr lang="en-US" sz="1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2413438" y="3646094"/>
              <a:ext cx="63725" cy="133688"/>
            </a:xfrm>
            <a:prstGeom prst="rect">
              <a:avLst/>
            </a:prstGeom>
            <a:solidFill>
              <a:srgbClr val="76923C"/>
            </a:solidFill>
            <a:ln w="19050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3" name="Text Box 11"/>
            <p:cNvSpPr txBox="1">
              <a:spLocks noChangeArrowheads="1"/>
            </p:cNvSpPr>
            <p:nvPr/>
          </p:nvSpPr>
          <p:spPr bwMode="auto">
            <a:xfrm>
              <a:off x="2445301" y="3574437"/>
              <a:ext cx="329248" cy="156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r>
                <a:rPr lang="en-US" sz="1400" b="1" dirty="0" smtClean="0">
                  <a:latin typeface="Times New Roman" charset="0"/>
                  <a:ea typeface="Times New Roman" charset="0"/>
                  <a:cs typeface="Times New Roman" charset="0"/>
                </a:rPr>
                <a:t>..</a:t>
              </a:r>
              <a:endParaRPr lang="en-US" sz="14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721444" y="3649302"/>
              <a:ext cx="63725" cy="122993"/>
            </a:xfrm>
            <a:prstGeom prst="rect">
              <a:avLst/>
            </a:prstGeom>
            <a:solidFill>
              <a:srgbClr val="E36C0A"/>
            </a:solidFill>
            <a:ln w="19050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307229" y="3646094"/>
              <a:ext cx="63725" cy="133688"/>
            </a:xfrm>
            <a:prstGeom prst="rect">
              <a:avLst/>
            </a:prstGeom>
            <a:solidFill>
              <a:srgbClr val="938953"/>
            </a:solidFill>
            <a:ln w="19050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66" name="Group 15"/>
            <p:cNvGrpSpPr>
              <a:grpSpLocks/>
            </p:cNvGrpSpPr>
            <p:nvPr/>
          </p:nvGrpSpPr>
          <p:grpSpPr bwMode="auto">
            <a:xfrm>
              <a:off x="4123394" y="3577377"/>
              <a:ext cx="477937" cy="205345"/>
              <a:chOff x="2477" y="11560"/>
              <a:chExt cx="900" cy="384"/>
            </a:xfrm>
          </p:grpSpPr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2677" y="11694"/>
                <a:ext cx="120" cy="250"/>
              </a:xfrm>
              <a:prstGeom prst="rect">
                <a:avLst/>
              </a:prstGeom>
              <a:solidFill>
                <a:srgbClr val="76923C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05" name="Text Box 17"/>
              <p:cNvSpPr txBox="1">
                <a:spLocks noChangeArrowheads="1"/>
              </p:cNvSpPr>
              <p:nvPr/>
            </p:nvSpPr>
            <p:spPr bwMode="auto">
              <a:xfrm>
                <a:off x="2737" y="11560"/>
                <a:ext cx="62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0" bIns="0">
                <a:prstTxWarp prst="textNoShape">
                  <a:avLst/>
                </a:prstTxWarp>
              </a:bodyPr>
              <a:lstStyle/>
              <a:p>
                <a:r>
                  <a:rPr lang="en-US" sz="1400" b="1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..</a:t>
                </a:r>
                <a:endParaRPr lang="en-US" sz="1400" b="1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3257" y="11700"/>
                <a:ext cx="120" cy="230"/>
              </a:xfrm>
              <a:prstGeom prst="rect">
                <a:avLst/>
              </a:prstGeom>
              <a:solidFill>
                <a:srgbClr val="E36C0A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07" name="Rectangle 19"/>
              <p:cNvSpPr>
                <a:spLocks noChangeArrowheads="1"/>
              </p:cNvSpPr>
              <p:nvPr/>
            </p:nvSpPr>
            <p:spPr bwMode="auto">
              <a:xfrm>
                <a:off x="2477" y="11694"/>
                <a:ext cx="120" cy="250"/>
              </a:xfrm>
              <a:prstGeom prst="rect">
                <a:avLst/>
              </a:prstGeom>
              <a:solidFill>
                <a:srgbClr val="938953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67" name="Group 20"/>
            <p:cNvGrpSpPr>
              <a:grpSpLocks/>
            </p:cNvGrpSpPr>
            <p:nvPr/>
          </p:nvGrpSpPr>
          <p:grpSpPr bwMode="auto">
            <a:xfrm>
              <a:off x="5845945" y="3579717"/>
              <a:ext cx="477937" cy="205345"/>
              <a:chOff x="2477" y="11560"/>
              <a:chExt cx="900" cy="384"/>
            </a:xfrm>
          </p:grpSpPr>
          <p:sp>
            <p:nvSpPr>
              <p:cNvPr id="100" name="Rectangle 21"/>
              <p:cNvSpPr>
                <a:spLocks noChangeArrowheads="1"/>
              </p:cNvSpPr>
              <p:nvPr/>
            </p:nvSpPr>
            <p:spPr bwMode="auto">
              <a:xfrm>
                <a:off x="2677" y="11694"/>
                <a:ext cx="120" cy="250"/>
              </a:xfrm>
              <a:prstGeom prst="rect">
                <a:avLst/>
              </a:prstGeom>
              <a:solidFill>
                <a:srgbClr val="76923C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01" name="Text Box 22"/>
              <p:cNvSpPr txBox="1">
                <a:spLocks noChangeArrowheads="1"/>
              </p:cNvSpPr>
              <p:nvPr/>
            </p:nvSpPr>
            <p:spPr bwMode="auto">
              <a:xfrm>
                <a:off x="2737" y="11560"/>
                <a:ext cx="62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0" bIns="0">
                <a:prstTxWarp prst="textNoShape">
                  <a:avLst/>
                </a:prstTxWarp>
              </a:bodyPr>
              <a:lstStyle/>
              <a:p>
                <a:r>
                  <a:rPr lang="en-US" sz="1400" b="1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..</a:t>
                </a:r>
                <a:endParaRPr lang="en-US" sz="1400" b="1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02" name="Rectangle 23"/>
              <p:cNvSpPr>
                <a:spLocks noChangeArrowheads="1"/>
              </p:cNvSpPr>
              <p:nvPr/>
            </p:nvSpPr>
            <p:spPr bwMode="auto">
              <a:xfrm>
                <a:off x="3257" y="11700"/>
                <a:ext cx="120" cy="230"/>
              </a:xfrm>
              <a:prstGeom prst="rect">
                <a:avLst/>
              </a:prstGeom>
              <a:solidFill>
                <a:srgbClr val="E36C0A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103" name="Rectangle 24"/>
              <p:cNvSpPr>
                <a:spLocks noChangeArrowheads="1"/>
              </p:cNvSpPr>
              <p:nvPr/>
            </p:nvSpPr>
            <p:spPr bwMode="auto">
              <a:xfrm>
                <a:off x="2477" y="11694"/>
                <a:ext cx="120" cy="250"/>
              </a:xfrm>
              <a:prstGeom prst="rect">
                <a:avLst/>
              </a:prstGeom>
              <a:solidFill>
                <a:srgbClr val="938953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sp>
          <p:nvSpPr>
            <p:cNvPr id="68" name="Text Box 25"/>
            <p:cNvSpPr txBox="1">
              <a:spLocks noChangeArrowheads="1"/>
            </p:cNvSpPr>
            <p:nvPr/>
          </p:nvSpPr>
          <p:spPr bwMode="auto">
            <a:xfrm>
              <a:off x="3031043" y="1577668"/>
              <a:ext cx="403594" cy="37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AutoShape 26"/>
            <p:cNvSpPr>
              <a:spLocks noChangeArrowheads="1"/>
            </p:cNvSpPr>
            <p:nvPr/>
          </p:nvSpPr>
          <p:spPr bwMode="auto">
            <a:xfrm>
              <a:off x="1989593" y="1088255"/>
              <a:ext cx="1168327" cy="855672"/>
            </a:xfrm>
            <a:prstGeom prst="triangle">
              <a:avLst>
                <a:gd name="adj" fmla="val 50000"/>
              </a:avLst>
            </a:prstGeom>
            <a:solidFill>
              <a:srgbClr val="B8CCE4"/>
            </a:solidFill>
            <a:ln w="1905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50800"/>
            </a:sp3d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70" name="Text Box 27"/>
            <p:cNvSpPr txBox="1">
              <a:spLocks noChangeArrowheads="1"/>
            </p:cNvSpPr>
            <p:nvPr/>
          </p:nvSpPr>
          <p:spPr bwMode="auto">
            <a:xfrm>
              <a:off x="2008391" y="1382419"/>
              <a:ext cx="1019607" cy="320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r>
                <a:rPr lang="en-US" sz="1100" b="1" dirty="0">
                  <a:latin typeface="Cambria" charset="0"/>
                  <a:ea typeface="Times New Roman" charset="0"/>
                  <a:cs typeface="Times New Roman" charset="0"/>
                </a:rPr>
                <a:t>          NS1</a:t>
              </a:r>
              <a:endParaRPr lang="en-US" sz="11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1" name="Text Box 28"/>
            <p:cNvSpPr txBox="1">
              <a:spLocks noChangeArrowheads="1"/>
            </p:cNvSpPr>
            <p:nvPr/>
          </p:nvSpPr>
          <p:spPr bwMode="auto">
            <a:xfrm>
              <a:off x="4592314" y="1417778"/>
              <a:ext cx="403594" cy="37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Text Box 29"/>
            <p:cNvSpPr txBox="1">
              <a:spLocks noChangeArrowheads="1"/>
            </p:cNvSpPr>
            <p:nvPr/>
          </p:nvSpPr>
          <p:spPr bwMode="auto">
            <a:xfrm>
              <a:off x="6185448" y="1417778"/>
              <a:ext cx="403594" cy="37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3" name="AutoShape 30"/>
            <p:cNvSpPr>
              <a:spLocks noChangeArrowheads="1"/>
            </p:cNvSpPr>
            <p:nvPr/>
          </p:nvSpPr>
          <p:spPr bwMode="auto">
            <a:xfrm>
              <a:off x="5685754" y="997476"/>
              <a:ext cx="1168327" cy="855672"/>
            </a:xfrm>
            <a:prstGeom prst="hexagon">
              <a:avLst>
                <a:gd name="adj" fmla="val 34375"/>
                <a:gd name="vf" fmla="val 11547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50800"/>
            </a:sp3d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74" name="AutoShape 31"/>
            <p:cNvSpPr>
              <a:spLocks noChangeArrowheads="1"/>
            </p:cNvSpPr>
            <p:nvPr/>
          </p:nvSpPr>
          <p:spPr bwMode="auto">
            <a:xfrm>
              <a:off x="5678645" y="1074936"/>
              <a:ext cx="1181756" cy="620314"/>
            </a:xfrm>
            <a:prstGeom prst="hexagon">
              <a:avLst>
                <a:gd name="adj" fmla="val 41383"/>
                <a:gd name="vf" fmla="val 11547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latin typeface="Cambria" charset="0"/>
                  <a:ea typeface="Times New Roman" charset="0"/>
                  <a:cs typeface="Times New Roman" charset="0"/>
                </a:rPr>
                <a:t>Foreign NS </a:t>
              </a:r>
              <a:r>
                <a:rPr lang="en-US" sz="1100" b="1" dirty="0" err="1">
                  <a:latin typeface="Cambria" charset="0"/>
                  <a:ea typeface="Times New Roman" charset="0"/>
                  <a:cs typeface="Times New Roman" charset="0"/>
                </a:rPr>
                <a:t>n</a:t>
              </a:r>
              <a:endParaRPr lang="en-US" sz="11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3428174" y="1596912"/>
              <a:ext cx="329248" cy="224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r>
                <a:rPr lang="en-US" sz="1400" b="1" dirty="0">
                  <a:latin typeface="Times New Roman" charset="0"/>
                  <a:ea typeface="Times New Roman" charset="0"/>
                  <a:cs typeface="Times New Roman" charset="0"/>
                </a:rPr>
                <a:t>...</a:t>
              </a:r>
            </a:p>
          </p:txBody>
        </p:sp>
        <p:sp>
          <p:nvSpPr>
            <p:cNvPr id="76" name="Text Box 33"/>
            <p:cNvSpPr txBox="1">
              <a:spLocks noChangeArrowheads="1"/>
            </p:cNvSpPr>
            <p:nvPr/>
          </p:nvSpPr>
          <p:spPr bwMode="auto">
            <a:xfrm>
              <a:off x="5136397" y="1637017"/>
              <a:ext cx="329248" cy="224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r>
                <a:rPr lang="en-US" sz="1400" b="1" dirty="0">
                  <a:latin typeface="Times New Roman" charset="0"/>
                  <a:ea typeface="Times New Roman" charset="0"/>
                  <a:cs typeface="Times New Roman" charset="0"/>
                </a:rPr>
                <a:t>...</a:t>
              </a:r>
            </a:p>
          </p:txBody>
        </p:sp>
        <p:sp>
          <p:nvSpPr>
            <p:cNvPr id="77" name="AutoShape 34"/>
            <p:cNvSpPr>
              <a:spLocks noChangeArrowheads="1"/>
            </p:cNvSpPr>
            <p:nvPr/>
          </p:nvSpPr>
          <p:spPr bwMode="auto">
            <a:xfrm>
              <a:off x="3858915" y="1002823"/>
              <a:ext cx="1168327" cy="855672"/>
            </a:xfrm>
            <a:prstGeom prst="triangle">
              <a:avLst>
                <a:gd name="adj" fmla="val 50000"/>
              </a:avLst>
            </a:prstGeom>
            <a:solidFill>
              <a:srgbClr val="B8CCE4"/>
            </a:solidFill>
            <a:ln w="1905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50800"/>
            </a:sp3d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78" name="Text Box 35"/>
            <p:cNvSpPr txBox="1">
              <a:spLocks noChangeArrowheads="1"/>
            </p:cNvSpPr>
            <p:nvPr/>
          </p:nvSpPr>
          <p:spPr bwMode="auto">
            <a:xfrm>
              <a:off x="3837078" y="1349329"/>
              <a:ext cx="1019607" cy="320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r>
                <a:rPr lang="en-US" sz="1100" b="1" dirty="0">
                  <a:latin typeface="Cambria" charset="0"/>
                  <a:ea typeface="Times New Roman" charset="0"/>
                  <a:cs typeface="Times New Roman" charset="0"/>
                </a:rPr>
                <a:t>          NS </a:t>
              </a:r>
              <a:r>
                <a:rPr lang="en-US" sz="1100" b="1" dirty="0" err="1">
                  <a:latin typeface="Cambria" charset="0"/>
                  <a:ea typeface="Times New Roman" charset="0"/>
                  <a:cs typeface="Times New Roman" charset="0"/>
                </a:rPr>
                <a:t>k</a:t>
              </a:r>
              <a:endParaRPr lang="en-US" sz="11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9" name="AutoShape 38"/>
            <p:cNvSpPr>
              <a:spLocks noChangeArrowheads="1"/>
            </p:cNvSpPr>
            <p:nvPr/>
          </p:nvSpPr>
          <p:spPr bwMode="auto">
            <a:xfrm>
              <a:off x="2350775" y="2258356"/>
              <a:ext cx="4099665" cy="534749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19050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50800"/>
            </a:sp3d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80" name="Text Box 39"/>
            <p:cNvSpPr txBox="1">
              <a:spLocks noChangeArrowheads="1"/>
            </p:cNvSpPr>
            <p:nvPr/>
          </p:nvSpPr>
          <p:spPr bwMode="auto">
            <a:xfrm>
              <a:off x="5282673" y="2505945"/>
              <a:ext cx="584149" cy="149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1" name="Text Box 40"/>
            <p:cNvSpPr txBox="1">
              <a:spLocks noChangeArrowheads="1"/>
            </p:cNvSpPr>
            <p:nvPr/>
          </p:nvSpPr>
          <p:spPr bwMode="auto">
            <a:xfrm>
              <a:off x="3423935" y="2452534"/>
              <a:ext cx="1841662" cy="342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r>
                <a:rPr lang="en-US" sz="1200" b="1" dirty="0">
                  <a:latin typeface="Cambria" charset="0"/>
                  <a:ea typeface="Times New Roman" charset="0"/>
                  <a:cs typeface="Times New Roman" charset="0"/>
                </a:rPr>
                <a:t>            Block </a:t>
              </a:r>
              <a:r>
                <a:rPr lang="en-US" sz="1200" b="1" dirty="0" smtClean="0">
                  <a:latin typeface="Cambria" charset="0"/>
                  <a:ea typeface="Times New Roman" charset="0"/>
                  <a:cs typeface="Times New Roman" charset="0"/>
                </a:rPr>
                <a:t> Pools</a:t>
              </a:r>
              <a:endParaRPr lang="en-US" sz="1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2" name="Text Box 43"/>
            <p:cNvSpPr txBox="1">
              <a:spLocks noChangeArrowheads="1"/>
            </p:cNvSpPr>
            <p:nvPr/>
          </p:nvSpPr>
          <p:spPr bwMode="auto">
            <a:xfrm>
              <a:off x="5545009" y="2314505"/>
              <a:ext cx="712131" cy="216573"/>
            </a:xfrm>
            <a:prstGeom prst="rect">
              <a:avLst/>
            </a:prstGeom>
            <a:solidFill>
              <a:srgbClr val="E36C0A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tIns="254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latin typeface="Cambria" charset="0"/>
                  <a:ea typeface="Times New Roman" charset="0"/>
                  <a:cs typeface="Times New Roman" charset="0"/>
                </a:rPr>
                <a:t>Pool  </a:t>
              </a:r>
              <a:r>
                <a:rPr lang="en-US" sz="1100" b="1" dirty="0" err="1">
                  <a:latin typeface="Cambria" charset="0"/>
                  <a:ea typeface="Times New Roman" charset="0"/>
                  <a:cs typeface="Times New Roman" charset="0"/>
                </a:rPr>
                <a:t>n</a:t>
              </a:r>
              <a:endParaRPr lang="en-US" sz="11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3" name="Text Box 46"/>
            <p:cNvSpPr txBox="1">
              <a:spLocks noChangeArrowheads="1"/>
            </p:cNvSpPr>
            <p:nvPr/>
          </p:nvSpPr>
          <p:spPr bwMode="auto">
            <a:xfrm>
              <a:off x="4034718" y="2303810"/>
              <a:ext cx="721690" cy="202135"/>
            </a:xfrm>
            <a:prstGeom prst="rect">
              <a:avLst/>
            </a:prstGeom>
            <a:solidFill>
              <a:srgbClr val="76923C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tIns="254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latin typeface="Cambria" charset="0"/>
                  <a:ea typeface="Times New Roman" charset="0"/>
                  <a:cs typeface="Times New Roman" charset="0"/>
                </a:rPr>
                <a:t>Pool  </a:t>
              </a:r>
              <a:r>
                <a:rPr lang="en-US" sz="1100" b="1" dirty="0" err="1">
                  <a:latin typeface="Cambria" charset="0"/>
                  <a:ea typeface="Times New Roman" charset="0"/>
                  <a:cs typeface="Times New Roman" charset="0"/>
                </a:rPr>
                <a:t>k</a:t>
              </a:r>
              <a:endParaRPr lang="en-US" sz="11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4" name="Text Box 49"/>
            <p:cNvSpPr txBox="1">
              <a:spLocks noChangeArrowheads="1"/>
            </p:cNvSpPr>
            <p:nvPr/>
          </p:nvSpPr>
          <p:spPr bwMode="auto">
            <a:xfrm>
              <a:off x="2477164" y="2314505"/>
              <a:ext cx="755146" cy="216573"/>
            </a:xfrm>
            <a:prstGeom prst="rect">
              <a:avLst/>
            </a:prstGeom>
            <a:solidFill>
              <a:srgbClr val="938953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tIns="254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050" b="1" dirty="0" smtClean="0">
                  <a:latin typeface="Cambria" charset="0"/>
                  <a:ea typeface="Times New Roman" charset="0"/>
                  <a:cs typeface="Times New Roman" charset="0"/>
                </a:rPr>
                <a:t>Pool  </a:t>
              </a:r>
              <a:r>
                <a:rPr lang="en-US" sz="1050" b="1" dirty="0">
                  <a:latin typeface="Cambria" charset="0"/>
                  <a:ea typeface="Times New Roman" charset="0"/>
                  <a:cs typeface="Times New Roman" charset="0"/>
                </a:rPr>
                <a:t>1</a:t>
              </a:r>
              <a:endParaRPr lang="en-US" sz="105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5" name="Line 50"/>
            <p:cNvSpPr>
              <a:spLocks noChangeShapeType="1"/>
            </p:cNvSpPr>
            <p:nvPr/>
          </p:nvSpPr>
          <p:spPr bwMode="auto">
            <a:xfrm flipH="1">
              <a:off x="4400594" y="1841114"/>
              <a:ext cx="10621" cy="459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86" name="Line 51"/>
            <p:cNvSpPr>
              <a:spLocks noChangeShapeType="1"/>
            </p:cNvSpPr>
            <p:nvPr/>
          </p:nvSpPr>
          <p:spPr bwMode="auto">
            <a:xfrm flipH="1">
              <a:off x="5791966" y="1851809"/>
              <a:ext cx="456709" cy="4920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87" name="Line 52"/>
            <p:cNvSpPr>
              <a:spLocks noChangeShapeType="1"/>
            </p:cNvSpPr>
            <p:nvPr/>
          </p:nvSpPr>
          <p:spPr bwMode="auto">
            <a:xfrm>
              <a:off x="2541893" y="1851809"/>
              <a:ext cx="392982" cy="4706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88" name="Left Brace 62"/>
            <p:cNvSpPr>
              <a:spLocks/>
            </p:cNvSpPr>
            <p:nvPr/>
          </p:nvSpPr>
          <p:spPr bwMode="auto">
            <a:xfrm rot="5400000">
              <a:off x="4175332" y="715545"/>
              <a:ext cx="366734" cy="4635767"/>
            </a:xfrm>
            <a:prstGeom prst="leftBrace">
              <a:avLst>
                <a:gd name="adj1" fmla="val 8338"/>
                <a:gd name="adj2" fmla="val 5027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89" name="Rectangle 60"/>
            <p:cNvSpPr>
              <a:spLocks noChangeArrowheads="1"/>
            </p:cNvSpPr>
            <p:nvPr/>
          </p:nvSpPr>
          <p:spPr bwMode="auto">
            <a:xfrm>
              <a:off x="1890117" y="774987"/>
              <a:ext cx="1542865" cy="20884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90" name="Rectangle 61"/>
            <p:cNvSpPr>
              <a:spLocks noChangeArrowheads="1"/>
            </p:cNvSpPr>
            <p:nvPr/>
          </p:nvSpPr>
          <p:spPr bwMode="auto">
            <a:xfrm>
              <a:off x="3732659" y="780487"/>
              <a:ext cx="1444119" cy="20884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91" name="Rectangle 66"/>
            <p:cNvSpPr>
              <a:spLocks noChangeArrowheads="1"/>
            </p:cNvSpPr>
            <p:nvPr/>
          </p:nvSpPr>
          <p:spPr bwMode="auto">
            <a:xfrm>
              <a:off x="5435475" y="796880"/>
              <a:ext cx="1511425" cy="20884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92" name="TextBox 67"/>
            <p:cNvSpPr txBox="1">
              <a:spLocks noChangeArrowheads="1"/>
            </p:cNvSpPr>
            <p:nvPr/>
          </p:nvSpPr>
          <p:spPr bwMode="auto">
            <a:xfrm>
              <a:off x="1862139" y="789431"/>
              <a:ext cx="67975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/>
                <a:t>NN-1</a:t>
              </a:r>
            </a:p>
          </p:txBody>
        </p:sp>
        <p:sp>
          <p:nvSpPr>
            <p:cNvPr id="93" name="TextBox 68"/>
            <p:cNvSpPr txBox="1">
              <a:spLocks noChangeArrowheads="1"/>
            </p:cNvSpPr>
            <p:nvPr/>
          </p:nvSpPr>
          <p:spPr bwMode="auto">
            <a:xfrm>
              <a:off x="3713657" y="780478"/>
              <a:ext cx="697557" cy="348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/>
                <a:t>NN-</a:t>
              </a:r>
              <a:r>
                <a:rPr lang="en-US" sz="1400" dirty="0" err="1"/>
                <a:t>k</a:t>
              </a:r>
              <a:endParaRPr lang="en-US" sz="1400" dirty="0"/>
            </a:p>
          </p:txBody>
        </p:sp>
        <p:sp>
          <p:nvSpPr>
            <p:cNvPr id="94" name="TextBox 69"/>
            <p:cNvSpPr txBox="1">
              <a:spLocks noChangeArrowheads="1"/>
            </p:cNvSpPr>
            <p:nvPr/>
          </p:nvSpPr>
          <p:spPr bwMode="auto">
            <a:xfrm>
              <a:off x="5403699" y="771525"/>
              <a:ext cx="781749" cy="348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/>
                <a:t>NN-</a:t>
              </a:r>
              <a:r>
                <a:rPr lang="en-US" sz="1400" dirty="0" err="1"/>
                <a:t>n</a:t>
              </a:r>
              <a:endParaRPr lang="en-US" sz="1400" dirty="0"/>
            </a:p>
          </p:txBody>
        </p:sp>
        <p:sp>
          <p:nvSpPr>
            <p:cNvPr id="95" name="Text Box 40"/>
            <p:cNvSpPr txBox="1">
              <a:spLocks noChangeArrowheads="1"/>
            </p:cNvSpPr>
            <p:nvPr/>
          </p:nvSpPr>
          <p:spPr bwMode="auto">
            <a:xfrm>
              <a:off x="3453484" y="3825243"/>
              <a:ext cx="1841663" cy="342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 smtClean="0">
                  <a:latin typeface="Cambria" charset="0"/>
                  <a:ea typeface="Times New Roman" charset="0"/>
                  <a:cs typeface="Times New Roman" charset="0"/>
                </a:rPr>
                <a:t>Common Storage</a:t>
              </a:r>
              <a:endParaRPr lang="en-US" sz="1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 rot="16200000">
              <a:off x="568333" y="2974835"/>
              <a:ext cx="1391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Block Storage</a:t>
              </a:r>
              <a:endParaRPr lang="en-US" sz="1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671808" y="1310475"/>
              <a:ext cx="11849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</a:rPr>
                <a:t>Namespace</a:t>
              </a:r>
              <a:endParaRPr lang="en-US" sz="1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8" name="Up-Down Arrow 97"/>
            <p:cNvSpPr/>
            <p:nvPr/>
          </p:nvSpPr>
          <p:spPr>
            <a:xfrm>
              <a:off x="1418166" y="2258356"/>
              <a:ext cx="156634" cy="1880303"/>
            </a:xfrm>
            <a:prstGeom prst="upDownArrow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Up-Down Arrow 98"/>
            <p:cNvSpPr/>
            <p:nvPr/>
          </p:nvSpPr>
          <p:spPr>
            <a:xfrm>
              <a:off x="1398359" y="796878"/>
              <a:ext cx="176441" cy="1238513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76503" y="104036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30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Availability – No SPOF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/>
              <a:t>Support standby namenode and failover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Planned downtime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Unplanned downtim</a:t>
            </a:r>
            <a:r>
              <a:rPr lang="en-US" sz="2600" dirty="0"/>
              <a:t>e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Release 1.1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Cold standby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Uses NFS as shared storage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Standard HA frameworks as failover controller</a:t>
            </a:r>
          </a:p>
          <a:p>
            <a:pPr lvl="2">
              <a:lnSpc>
                <a:spcPct val="110000"/>
              </a:lnSpc>
            </a:pPr>
            <a:r>
              <a:rPr lang="en-US" sz="2000" dirty="0"/>
              <a:t>Linux HA and </a:t>
            </a:r>
            <a:r>
              <a:rPr lang="en-US" sz="2000" dirty="0" err="1"/>
              <a:t>VMWare</a:t>
            </a:r>
            <a:r>
              <a:rPr lang="en-US" sz="2000" dirty="0"/>
              <a:t> </a:t>
            </a:r>
            <a:r>
              <a:rPr lang="en-US" sz="2000" dirty="0" err="1"/>
              <a:t>VSphere</a:t>
            </a:r>
            <a:endParaRPr lang="en-US" sz="20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Suitable for small clusters up to 500 nodes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4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</a:t>
            </a:r>
            <a:r>
              <a:rPr lang="en-US" dirty="0" smtClean="0"/>
              <a:t>Availability – Release 2.0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Support for Hot Standby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Manual and </a:t>
            </a:r>
            <a:r>
              <a:rPr lang="en-US" sz="2400" dirty="0"/>
              <a:t>automatic failover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Automatic failover with Failover Controller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Active NN election and failure detection using ZooKeeper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Periodic NN health check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Failover on NN failure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Removed shared storage dependency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Quorum Journal Manager</a:t>
            </a:r>
          </a:p>
          <a:p>
            <a:pPr lvl="2">
              <a:lnSpc>
                <a:spcPct val="110000"/>
              </a:lnSpc>
            </a:pPr>
            <a:r>
              <a:rPr lang="en-US" sz="1800" dirty="0"/>
              <a:t>3 to 5 Journal Nodes for storing </a:t>
            </a:r>
            <a:r>
              <a:rPr lang="en-US" sz="1800" dirty="0" smtClean="0"/>
              <a:t>journal</a:t>
            </a:r>
            <a:endParaRPr lang="en-US" sz="1800" dirty="0"/>
          </a:p>
          <a:p>
            <a:pPr lvl="2">
              <a:lnSpc>
                <a:spcPct val="110000"/>
              </a:lnSpc>
            </a:pPr>
            <a:r>
              <a:rPr lang="en-US" sz="1800" dirty="0"/>
              <a:t>Edit must be written to quorum number of Journal </a:t>
            </a:r>
            <a:r>
              <a:rPr lang="en-US" sz="1800" dirty="0" smtClean="0"/>
              <a:t>Nodes</a:t>
            </a:r>
          </a:p>
          <a:p>
            <a:pPr>
              <a:lnSpc>
                <a:spcPct val="110000"/>
              </a:lnSpc>
            </a:pPr>
            <a:r>
              <a:rPr lang="en-US" sz="2200" dirty="0" smtClean="0"/>
              <a:t>Replay cache for correctness &amp; transparent failovers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In progress – will be in 2.1.0-beta</a:t>
            </a:r>
            <a:endParaRPr lang="en-US" sz="2000" dirty="0"/>
          </a:p>
          <a:p>
            <a:pPr marL="0" indent="0">
              <a:lnSpc>
                <a:spcPct val="110000"/>
              </a:lnSpc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7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tonworks_PPT_5temp">
  <a:themeElements>
    <a:clrScheme name="Hortonworks">
      <a:dk1>
        <a:sysClr val="windowText" lastClr="000000"/>
      </a:dk1>
      <a:lt1>
        <a:srgbClr val="1E1E1E"/>
      </a:lt1>
      <a:dk2>
        <a:srgbClr val="FFFFFF"/>
      </a:dk2>
      <a:lt2>
        <a:srgbClr val="FFFFFF"/>
      </a:lt2>
      <a:accent1>
        <a:srgbClr val="69BE28"/>
      </a:accent1>
      <a:accent2>
        <a:srgbClr val="1E1E1E"/>
      </a:accent2>
      <a:accent3>
        <a:srgbClr val="44697D"/>
      </a:accent3>
      <a:accent4>
        <a:srgbClr val="818A8F"/>
      </a:accent4>
      <a:accent5>
        <a:srgbClr val="E17000"/>
      </a:accent5>
      <a:accent6>
        <a:srgbClr val="7F7F7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rgbClr val="C3C3C3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Hortonworks_PPT_5temp</Template>
  <TotalTime>3522</TotalTime>
  <Words>1643</Words>
  <Application>Microsoft Macintosh PowerPoint</Application>
  <PresentationFormat>On-screen Show (4:3)</PresentationFormat>
  <Paragraphs>349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Hortonworks_PPT_5temp</vt:lpstr>
      <vt:lpstr>HDFS What’s New and Future</vt:lpstr>
      <vt:lpstr>About Me</vt:lpstr>
      <vt:lpstr>Agenda</vt:lpstr>
      <vt:lpstr>We have been hard at work…</vt:lpstr>
      <vt:lpstr>Building on Rock-solid Foundation</vt:lpstr>
      <vt:lpstr>Current Hadoop Releases</vt:lpstr>
      <vt:lpstr>Federation – Many Namespaces</vt:lpstr>
      <vt:lpstr>High Availability – No SPOF</vt:lpstr>
      <vt:lpstr>High Availability – Release 2.0</vt:lpstr>
      <vt:lpstr>PowerPoint Presentation</vt:lpstr>
      <vt:lpstr>Snapshots (HDFS-2802)</vt:lpstr>
      <vt:lpstr>Snapshot Design</vt:lpstr>
      <vt:lpstr>Snapshot – APIs and CLIs</vt:lpstr>
      <vt:lpstr>Performance Improvements</vt:lpstr>
      <vt:lpstr>NFS Support (HDFS-4750)</vt:lpstr>
      <vt:lpstr>Stronger Compatibility</vt:lpstr>
      <vt:lpstr>Other Features</vt:lpstr>
      <vt:lpstr>Enterprise Readiness</vt:lpstr>
      <vt:lpstr>HDFS Futures</vt:lpstr>
      <vt:lpstr>From Batch to Real-time</vt:lpstr>
      <vt:lpstr>Storage Abstraction</vt:lpstr>
      <vt:lpstr>Higher Scalability</vt:lpstr>
      <vt:lpstr>High Availability</vt:lpstr>
      <vt:lpstr>Q &amp; A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Hortonworks</dc:title>
  <dc:creator>edelin</dc:creator>
  <cp:lastModifiedBy>Suresh Srinivas</cp:lastModifiedBy>
  <cp:revision>54</cp:revision>
  <cp:lastPrinted>2011-11-07T16:43:46Z</cp:lastPrinted>
  <dcterms:created xsi:type="dcterms:W3CDTF">2011-12-12T20:01:28Z</dcterms:created>
  <dcterms:modified xsi:type="dcterms:W3CDTF">2013-07-24T18:20:03Z</dcterms:modified>
</cp:coreProperties>
</file>