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3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http://www.flickr.com/photos/roberthl/" Type="http://schemas.openxmlformats.org/officeDocument/2006/relationships/hyperlink" TargetMode="External" Id="rId4"/><Relationship Target="../media/image17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3.jp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9.jp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jpg" Type="http://schemas.openxmlformats.org/officeDocument/2006/relationships/image" Id="rId4"/><Relationship Target="../media/image13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3.jpg" Type="http://schemas.openxmlformats.org/officeDocument/2006/relationships/image" Id="rId4"/><Relationship Target="../media/image01.png" Type="http://schemas.openxmlformats.org/officeDocument/2006/relationships/image" Id="rId3"/><Relationship Target="../media/image04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6.jp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2.gif" Type="http://schemas.openxmlformats.org/officeDocument/2006/relationships/image" Id="rId4"/><Relationship Target="../media/image0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y="3048000" x="911375"/>
            <a:ext cy="1289174" cx="84030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sz="4800" lang="en-US" i="1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wabi-sabi </a:t>
            </a:r>
            <a:r>
              <a:rPr sz="4800" lang="en-US" i="1">
                <a:solidFill>
                  <a:srgbClr val="76A5AF"/>
                </a:solidFill>
                <a:latin typeface="georgia"/>
                <a:ea typeface="georgia"/>
                <a:cs typeface="georgia"/>
                <a:sym typeface="georgia"/>
              </a:rPr>
              <a:t>侘寂</a:t>
            </a:r>
          </a:p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y="4564100" x="1821300"/>
            <a:ext cy="1652024" cx="65738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sz="3200" lang="en-US">
                <a:solidFill>
                  <a:srgbClr val="76A5AF"/>
                </a:solidFill>
                <a:latin typeface="georgia"/>
                <a:ea typeface="georgia"/>
                <a:cs typeface="georgia"/>
                <a:sym typeface="georgia"/>
              </a:rPr>
              <a:t>the beauty of imperfection</a:t>
            </a:r>
          </a:p>
          <a:p>
            <a:r>
              <a:t/>
            </a:r>
          </a:p>
          <a:p>
            <a:r>
              <a:t/>
            </a:r>
          </a:p>
          <a:p>
            <a:pPr algn="ctr" rtl="0">
              <a:lnSpc>
                <a:spcPct val="100000"/>
              </a:lnSpc>
              <a:buNone/>
            </a:pPr>
            <a:r>
              <a:rPr sz="2133" lang="en-US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rachelnabors.com   @</a:t>
            </a:r>
            <a:r>
              <a:rPr sz="2133" lang="en-US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RachelNabors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y="6096000" x="914400"/>
            <a:ext cy="1162600" cx="96238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>
              <a:lnSpc>
                <a:spcPct val="100000"/>
              </a:lnSpc>
              <a:buNone/>
            </a:pPr>
            <a:r>
              <a:rPr sz="3733" lang="en-US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(im)permanent</a:t>
            </a:r>
          </a:p>
          <a:p>
            <a:pPr algn="l" rtl="0">
              <a:lnSpc>
                <a:spcPct val="100000"/>
              </a:lnSpc>
              <a:buNone/>
            </a:pPr>
            <a:r>
              <a:rPr sz="1319" lang="en-US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Tim Duckett http://www.flickr.com/photos/tim_d/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y="510475" x="283625"/>
            <a:ext cy="1125774" cx="64250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We like to think that we can leave some lasting mark in the Universe.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y="1219200" x="285500"/>
            <a:ext cy="1978724" cx="51561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1319" lang="en-US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Jamie Carter http://www.flickr.com/photos/letsbook/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y="6197600" x="300950"/>
            <a:ext cy="1022525" cx="96238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 i="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The Universe trudges ever onwards.</a:t>
            </a:r>
          </a:p>
          <a:p>
            <a: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19" lang="en-US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rakka http://www.flickr.com/photos/rakka/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y="5994375" x="294475"/>
            <a:ext cy="1195624" cx="96177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Don’t expect the solutions of today to work on the problems of tomorrow.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y="7022825" x="4673600"/>
            <a:ext cy="1973400" cx="51510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rtl="0">
              <a:lnSpc>
                <a:spcPct val="100000"/>
              </a:lnSpc>
              <a:buNone/>
            </a:pPr>
            <a:r>
              <a:rPr u="sng" sz="1333" lang="en-US">
                <a:solidFill>
                  <a:srgbClr val="EEEEEE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http://www.flickr.com/photos/roberthl/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y="3860800" x="6586800"/>
            <a:ext cy="2532475" cx="29182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00" lang="en-US">
                <a:solidFill>
                  <a:srgbClr val="A2C4C9"/>
                </a:solidFill>
                <a:latin typeface="georgia"/>
                <a:ea typeface="georgia"/>
                <a:cs typeface="georgia"/>
                <a:sym typeface="georgia"/>
              </a:rPr>
              <a:t>Utility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y="6946100" x="4449675"/>
            <a:ext cy="1973400" cx="51510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rtl="0">
              <a:lnSpc>
                <a:spcPct val="100000"/>
              </a:lnSpc>
              <a:buNone/>
            </a:pPr>
            <a:r>
              <a:rPr sz="1387" lang="en-US">
                <a:solidFill>
                  <a:srgbClr val="76A5AF"/>
                </a:solidFill>
                <a:latin typeface="georgia"/>
                <a:ea typeface="georgia"/>
                <a:cs typeface="georgia"/>
                <a:sym typeface="georgia"/>
              </a:rPr>
              <a:t>Steve Mishos http://www.flickr.com/photos/flyzipper/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/>
        </p:nvSpPr>
        <p:spPr>
          <a:xfrm>
            <a:off y="304800" x="203200"/>
            <a:ext cy="2442025" cx="51561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sz="2666" lang="en-US" i="1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“Don't make something unless it is both necessary and useful; </a:t>
            </a:r>
          </a:p>
          <a:p>
            <a:pPr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sz="2666" lang="en-US" i="1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but ...don't hesitate to </a:t>
            </a:r>
          </a:p>
          <a:p>
            <a:pPr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sz="2666" lang="en-US" i="1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make it beautiful.”</a:t>
            </a:r>
            <a:r>
              <a:rPr b="0" sz="2666" lang="en-US" i="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</a:p>
          <a:p>
            <a:pPr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 i="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—Shaker saying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y="7112000" x="2540000"/>
            <a:ext cy="1978724" cx="51561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sz="1319" lang="en-US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Chris Jackson http://www.flickr.com/photos/abundanceguy/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y="609600" x="406400"/>
            <a:ext cy="6542999" cx="4015649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 i="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The “reality”</a:t>
            </a:r>
          </a:p>
          <a:p>
            <a: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 i="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of a </a:t>
            </a:r>
            <a:r>
              <a:rPr sz="3200" lang="en-US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room exists in the empty space </a:t>
            </a:r>
            <a:r>
              <a:rPr sz="3200" lang="en-US" i="1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within</a:t>
            </a:r>
            <a:r>
              <a:rPr sz="3200" lang="en-US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</a:p>
          <a:p>
            <a: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the room.</a:t>
            </a:r>
          </a:p>
        </p:txBody>
      </p:sp>
      <p:sp>
        <p:nvSpPr>
          <p:cNvPr id="107" name="Shape 107"/>
          <p:cNvSpPr/>
          <p:nvPr/>
        </p:nvSpPr>
        <p:spPr>
          <a:xfrm>
            <a:off y="549875" x="4978400"/>
            <a:ext cy="6502400" cx="4584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y="5892800" x="294475"/>
            <a:ext cy="1022525" cx="96177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 i="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True beauty only becomes apparent with use.</a:t>
            </a:r>
          </a:p>
          <a:p>
            <a: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19" lang="en-US">
                <a:solidFill>
                  <a:srgbClr val="A2C4C9"/>
                </a:solidFill>
                <a:latin typeface="georgia"/>
                <a:ea typeface="georgia"/>
                <a:cs typeface="georgia"/>
                <a:sym typeface="georgia"/>
              </a:rPr>
              <a:t>van Ort http://www.flickr.com/photos/vanort/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y="481150" x="5879525"/>
            <a:ext cy="6825000" cx="375110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 i="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You can’t </a:t>
            </a:r>
          </a:p>
          <a:p>
            <a: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 i="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buy </a:t>
            </a:r>
            <a:r>
              <a:rPr sz="3200" lang="en-US" i="1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wabi-sabi </a:t>
            </a:r>
            <a:r>
              <a:rPr sz="3200" lang="en-US" i="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at Pottery Barn.</a:t>
            </a:r>
          </a:p>
          <a:p>
            <a: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19" lang="en-US">
                <a:solidFill>
                  <a:srgbClr val="76A5AF"/>
                </a:solidFill>
                <a:latin typeface="georgia"/>
                <a:ea typeface="georgia"/>
                <a:cs typeface="georgia"/>
                <a:sym typeface="georgia"/>
              </a:rPr>
              <a:t>http://www.flickr.com/photos/fling93/</a:t>
            </a:r>
          </a:p>
        </p:txBody>
      </p:sp>
      <p:sp>
        <p:nvSpPr>
          <p:cNvPr id="118" name="Shape 118"/>
          <p:cNvSpPr/>
          <p:nvPr/>
        </p:nvSpPr>
        <p:spPr>
          <a:xfrm>
            <a:off y="373125" x="711200"/>
            <a:ext cy="6858000" cx="45742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y="5689575" x="2532625"/>
            <a:ext cy="1495699" cx="73739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 i="0">
                <a:solidFill>
                  <a:srgbClr val="0C343D"/>
                </a:solidFill>
                <a:latin typeface="georgia"/>
                <a:ea typeface="georgia"/>
                <a:cs typeface="georgia"/>
                <a:sym typeface="georgia"/>
              </a:rPr>
              <a:t>an acceptance of the</a:t>
            </a:r>
          </a:p>
          <a:p>
            <a: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 i="0">
                <a:solidFill>
                  <a:srgbClr val="0C343D"/>
                </a:solidFill>
                <a:latin typeface="georgia"/>
                <a:ea typeface="georgia"/>
                <a:cs typeface="georgia"/>
                <a:sym typeface="georgia"/>
              </a:rPr>
              <a:t>natural order of things</a:t>
            </a:r>
          </a:p>
          <a:p>
            <a: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19" lang="en-US">
                <a:solidFill>
                  <a:srgbClr val="76A5AF"/>
                </a:solidFill>
                <a:latin typeface="georgia"/>
                <a:ea typeface="georgia"/>
                <a:cs typeface="georgia"/>
                <a:sym typeface="georgia"/>
              </a:rPr>
              <a:t>Sean Ganann http://www.flickr.com/photos/essgee/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/>
        </p:nvSpPr>
        <p:spPr>
          <a:xfrm>
            <a:off y="812800" x="6299200"/>
            <a:ext cy="2662450" cx="31844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 i="0">
                <a:solidFill>
                  <a:srgbClr val="134F5C"/>
                </a:solidFill>
                <a:latin typeface="georgia"/>
                <a:ea typeface="georgia"/>
                <a:cs typeface="georgia"/>
                <a:sym typeface="georgia"/>
              </a:rPr>
              <a:t>everything </a:t>
            </a:r>
            <a:r>
              <a:rPr sz="3200" lang="en-US">
                <a:solidFill>
                  <a:srgbClr val="134F5C"/>
                </a:solidFill>
                <a:latin typeface="georgia"/>
                <a:ea typeface="georgia"/>
                <a:cs typeface="georgia"/>
                <a:sym typeface="georgia"/>
              </a:rPr>
              <a:t>is imperfect incomplete impermanent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y="7010400" x="1828800"/>
            <a:ext cy="1960924" cx="55750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b="1" sz="1319" lang="en-US" i="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Jennifer Feuchter </a:t>
            </a:r>
            <a:r>
              <a:rPr b="1" sz="1319" lang="en-US" i="1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http://www.flickr.com/photos/jennerosity/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/>
        </p:nvSpPr>
        <p:spPr>
          <a:xfrm>
            <a:off y="203200" x="3023450"/>
            <a:ext cy="6858000" cx="41010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9" name="Shape 129"/>
          <p:cNvSpPr txBox="1"/>
          <p:nvPr/>
        </p:nvSpPr>
        <p:spPr>
          <a:xfrm>
            <a:off y="6603975" x="98978"/>
            <a:ext cy="891300" cx="99620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sz="2666" lang="en-US" i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find me on Twitter @</a:t>
            </a:r>
            <a:r>
              <a:rPr sz="2666" lang="en-US" i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rPr>
              <a:t>rachelnabors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/>
        </p:nvSpPr>
        <p:spPr>
          <a:xfrm>
            <a:off y="2133600" x="3251200"/>
            <a:ext cy="4344074" cx="38960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933" lang="en-US" i="0">
                <a:solidFill>
                  <a:srgbClr val="EEEEEE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b="1" sz="2933" lang="en-US" i="0">
                <a:solidFill>
                  <a:srgbClr val="EEEEEE"/>
                </a:solidFill>
                <a:latin typeface="georgia"/>
                <a:ea typeface="georgia"/>
                <a:cs typeface="georgia"/>
                <a:sym typeface="georgia"/>
              </a:rPr>
              <a:t>beauty</a:t>
            </a:r>
            <a:r>
              <a:rPr sz="2933" lang="en-US" i="0">
                <a:solidFill>
                  <a:srgbClr val="EEEEEE"/>
                </a:solidFill>
                <a:latin typeface="georgia"/>
                <a:ea typeface="georgia"/>
                <a:cs typeface="georgia"/>
                <a:sym typeface="georgia"/>
              </a:rPr>
              <a:t> of...</a:t>
            </a:r>
          </a:p>
          <a:p>
            <a:pPr rtl="0" marR="0" indent="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933" lang="en-US" i="0">
                <a:solidFill>
                  <a:srgbClr val="EEEEEE"/>
                </a:solidFill>
                <a:latin typeface="georgia"/>
                <a:ea typeface="georgia"/>
                <a:cs typeface="georgia"/>
                <a:sym typeface="georgia"/>
              </a:rPr>
              <a:t>character</a:t>
            </a:r>
          </a:p>
          <a:p>
            <a:pPr rtl="0" marR="0" indent="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933" lang="en-US" i="0">
                <a:solidFill>
                  <a:srgbClr val="EEEEEE"/>
                </a:solidFill>
                <a:latin typeface="georgia"/>
                <a:ea typeface="georgia"/>
                <a:cs typeface="georgia"/>
                <a:sym typeface="georgia"/>
              </a:rPr>
              <a:t>age</a:t>
            </a:r>
          </a:p>
          <a:p>
            <a:pPr rtl="0" marR="0" indent="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933" lang="en-US">
                <a:solidFill>
                  <a:srgbClr val="EEEEEE"/>
                </a:solidFill>
                <a:latin typeface="georgia"/>
                <a:ea typeface="georgia"/>
                <a:cs typeface="georgia"/>
                <a:sym typeface="georgia"/>
              </a:rPr>
              <a:t>weathering</a:t>
            </a:r>
          </a:p>
          <a:p>
            <a:pPr rtl="0" marR="0" indent="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933" lang="en-US" i="0">
                <a:solidFill>
                  <a:srgbClr val="EEEEEE"/>
                </a:solidFill>
                <a:latin typeface="georgia"/>
                <a:ea typeface="georgia"/>
                <a:cs typeface="georgia"/>
                <a:sym typeface="georgia"/>
              </a:rPr>
              <a:t>utility</a:t>
            </a:r>
          </a:p>
          <a:p>
            <a:r>
              <a:t/>
            </a:r>
          </a:p>
          <a:p>
            <a:r>
              <a:t/>
            </a:r>
          </a:p>
          <a:p>
            <a: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933" lang="en-US">
                <a:solidFill>
                  <a:srgbClr val="EEEEEE"/>
                </a:solidFill>
                <a:latin typeface="georgia"/>
                <a:ea typeface="georgia"/>
                <a:cs typeface="georgia"/>
                <a:sym typeface="georgia"/>
              </a:rPr>
              <a:t>...ugliness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y="7112000" x="101600"/>
            <a:ext cy="1978724" cx="51561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1319" lang="en-US">
                <a:solidFill>
                  <a:srgbClr val="0C343D"/>
                </a:solidFill>
                <a:latin typeface="georgia"/>
                <a:ea typeface="georgia"/>
                <a:cs typeface="georgia"/>
                <a:sym typeface="georgia"/>
              </a:rPr>
              <a:t>Kelly Teague http://www.flickr.com/photos/span112/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idx="1" type="body"/>
          </p:nvPr>
        </p:nvSpPr>
        <p:spPr>
          <a:xfrm>
            <a:off y="6096000" x="301475"/>
            <a:ext cy="1162600" cx="96256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>
              <a:lnSpc>
                <a:spcPct val="100000"/>
              </a:lnSpc>
              <a:buNone/>
            </a:pPr>
            <a:r>
              <a:rPr sz="3742" lang="en-US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(im)perfect</a:t>
            </a:r>
          </a:p>
          <a:p>
            <a:pPr algn="l" rtl="0">
              <a:lnSpc>
                <a:spcPct val="100000"/>
              </a:lnSpc>
              <a:buNone/>
            </a:pPr>
            <a:r>
              <a:rPr sz="1322" lang="en-US" i="0">
                <a:solidFill>
                  <a:srgbClr val="6FA8DC"/>
                </a:solidFill>
                <a:latin typeface="georgia"/>
                <a:ea typeface="georgia"/>
                <a:cs typeface="georgia"/>
                <a:sym typeface="georgia"/>
              </a:rPr>
              <a:t>Jared Zimmerman </a:t>
            </a:r>
            <a:r>
              <a:rPr sz="1131" lang="en-US">
                <a:solidFill>
                  <a:srgbClr val="6FA8DC"/>
                </a:solidFill>
                <a:latin typeface="georgia"/>
                <a:ea typeface="georgia"/>
                <a:cs typeface="georgia"/>
                <a:sym typeface="georgia"/>
              </a:rPr>
              <a:t>http://www.flickr.com/photos/spoinknet/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/>
        </p:nvSpPr>
        <p:spPr>
          <a:xfrm>
            <a:off y="7010400" x="203200"/>
            <a:ext cy="1916775" cx="63710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b="1" sz="1319" lang="en-US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Jan Ingemansen http://www.flickr.com/photos/nomanson/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/>
        </p:nvSpPr>
        <p:spPr>
          <a:xfrm>
            <a:off y="507975" x="6908800"/>
            <a:ext cy="3025875" cx="27532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 i="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With time, imperfections only become more pronounced.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y="6502400" x="3657600"/>
            <a:ext cy="3479774" cx="5880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rtl="0">
              <a:lnSpc>
                <a:spcPct val="100000"/>
              </a:lnSpc>
              <a:buNone/>
            </a:pPr>
            <a:r>
              <a:rPr sz="1319" lang="en-US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Jürgen Fauth http://www.flickr.com/photos/muckster/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y="6703225" x="295325"/>
            <a:ext cy="1022525" cx="96258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sz="3200" lang="en-US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Perfection then and perfection now</a:t>
            </a:r>
          </a:p>
          <a:p>
            <a:pPr algn="ctr" rtl="0">
              <a:lnSpc>
                <a:spcPct val="100000"/>
              </a:lnSpc>
              <a:buNone/>
            </a:pPr>
            <a:r>
              <a:rPr sz="1319" lang="en-US">
                <a:solidFill>
                  <a:srgbClr val="A2C4C9"/>
                </a:solidFill>
                <a:latin typeface="georgia"/>
                <a:ea typeface="georgia"/>
                <a:cs typeface="georgia"/>
                <a:sym typeface="georgia"/>
              </a:rPr>
              <a:t>Guillermo  http://www.flickr.com/photos/memoflores/</a:t>
            </a:r>
          </a:p>
        </p:txBody>
      </p:sp>
      <p:sp>
        <p:nvSpPr>
          <p:cNvPr id="54" name="Shape 54"/>
          <p:cNvSpPr/>
          <p:nvPr/>
        </p:nvSpPr>
        <p:spPr>
          <a:xfrm>
            <a:off y="783500" x="5791200"/>
            <a:ext cy="5715000" cx="381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5" name="Shape 55"/>
          <p:cNvSpPr/>
          <p:nvPr/>
        </p:nvSpPr>
        <p:spPr>
          <a:xfrm>
            <a:off y="783500" x="609600"/>
            <a:ext cy="5739999" cx="41997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y="6705600" x="304800"/>
            <a:ext cy="6857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US" i="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(in)complete</a:t>
            </a:r>
          </a:p>
        </p:txBody>
      </p:sp>
      <p:sp>
        <p:nvSpPr>
          <p:cNvPr id="61" name="Shape 61"/>
          <p:cNvSpPr/>
          <p:nvPr/>
        </p:nvSpPr>
        <p:spPr>
          <a:xfrm>
            <a:off y="322600" x="1016000"/>
            <a:ext cy="6064425" cx="80859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y="6705600" x="304800"/>
            <a:ext cy="6857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sz="3200" lang="en-US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Projects are never </a:t>
            </a:r>
            <a:r>
              <a:rPr sz="3200" lang="en-US" i="1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truly</a:t>
            </a:r>
            <a:r>
              <a:rPr sz="3200" lang="en-US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 complete.</a:t>
            </a:r>
          </a:p>
        </p:txBody>
      </p:sp>
      <p:sp>
        <p:nvSpPr>
          <p:cNvPr id="67" name="Shape 67"/>
          <p:cNvSpPr/>
          <p:nvPr/>
        </p:nvSpPr>
        <p:spPr>
          <a:xfrm>
            <a:off y="812800" x="2376525"/>
            <a:ext cy="5403374" cx="54033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