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Override PartName="/ppt/slideMasters/slideMaster2.xml" ContentType="application/vnd.openxmlformats-officedocument.presentationml.slide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Layouts/slideLayout28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6" r:id="rId1"/>
    <p:sldMasterId id="2147483677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6256000" cy="9144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20" y="-296"/>
      </p:cViewPr>
      <p:guideLst>
        <p:guide orient="horz" pos="2880"/>
        <p:guide pos="5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/>
              <a:t>\</a:t>
            </a:r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40" name="Shape 4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/>
              <a:t>Imperative for logic</a:t>
            </a:r>
          </a:p>
          <a:p>
            <a:pPr lvl="0" rtl="0">
              <a:buNone/>
            </a:pPr>
            <a:r>
              <a:rPr lang="en-US"/>
              <a:t>Declarative for templates and configuration</a:t>
            </a:r>
          </a:p>
        </p:txBody>
      </p:sp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0" name="Shape 5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5" name="Shape 5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2" name="Shape 5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/>
              <a:t>https://github.com/mhevery/ng-google-io/commits/master</a:t>
            </a:r>
          </a:p>
          <a:p>
            <a:endParaRPr/>
          </a:p>
        </p:txBody>
      </p:sp>
      <p:sp>
        <p:nvSpPr>
          <p:cNvPr id="593" name="Shape 5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/>
              <a:t>
</a:t>
            </a:r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/>
              <a:t>
</a:t>
            </a:r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175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/>
              <a:t>Look at the arrows</a:t>
            </a:r>
          </a:p>
          <a:p>
            <a:pPr marL="457200" lvl="0" indent="-3175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/>
              <a:t>Logic can be instantiated without view</a:t>
            </a:r>
          </a:p>
          <a:p>
            <a:pPr marL="457200" lvl="0" indent="-3175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/>
              <a:t>View is declarative</a:t>
            </a:r>
          </a:p>
          <a:p>
            <a:endParaRPr/>
          </a:p>
        </p:txBody>
      </p:sp>
      <p:sp>
        <p:nvSpPr>
          <p:cNvPr id="425" name="Shape 4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574800" y="3375644"/>
            <a:ext cx="13817699" cy="19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6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4572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574800" y="5483021"/>
            <a:ext cx="11379300" cy="47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Open Sans"/>
              <a:buNone/>
              <a:defRPr sz="3400" b="0" i="0" u="none" strike="noStrike" cap="none" baseline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indent="0" algn="ctr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Open Sans"/>
              <a:buNone/>
              <a:defRPr sz="2400" b="0" i="0" u="none" strike="noStrike" cap="none" baseline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indent="0" algn="ctr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indent="0" algn="ctr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indent="0" algn="ctr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" name="Shape 17"/>
          <p:cNvSpPr/>
          <p:nvPr/>
        </p:nvSpPr>
        <p:spPr>
          <a:xfrm>
            <a:off x="-685800" y="607218"/>
            <a:ext cx="3593999" cy="1231800"/>
          </a:xfrm>
          <a:prstGeom prst="roundRect">
            <a:avLst>
              <a:gd name="adj" fmla="val 11852"/>
            </a:avLst>
          </a:prstGeom>
          <a:solidFill>
            <a:srgbClr val="E0E0E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8" name="Shape 18"/>
          <p:cNvSpPr/>
          <p:nvPr/>
        </p:nvSpPr>
        <p:spPr>
          <a:xfrm>
            <a:off x="11493146" y="6569611"/>
            <a:ext cx="4315816" cy="122834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19" name="Shape 19"/>
          <p:cNvSpPr/>
          <p:nvPr/>
        </p:nvSpPr>
        <p:spPr>
          <a:xfrm>
            <a:off x="1569720" y="790099"/>
            <a:ext cx="1106152" cy="86613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Only" type="titleOnly">
  <p:cSld name="title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939800" y="165100"/>
            <a:ext cx="14351099" cy="123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5179675" y="7576934"/>
            <a:ext cx="187199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&amp; Subtitle Only">
  <p:cSld name="Title &amp; Sub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939800" y="165100"/>
            <a:ext cx="14351099" cy="123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15179675" y="7576934"/>
            <a:ext cx="187199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939800" y="1356359"/>
            <a:ext cx="14395500" cy="52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buClr>
                <a:schemeClr val="dk1"/>
              </a:buClr>
              <a:buFont typeface="Open Sans"/>
              <a:buNone/>
              <a:defRPr sz="3000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Code">
  <p:cSld name="Title and Cod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0" y="2489200"/>
            <a:ext cx="15335400" cy="517199"/>
          </a:xfrm>
          <a:prstGeom prst="rect">
            <a:avLst/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lIns="91425" tIns="91425" rIns="91425" bIns="91425" anchor="t" anchorCtr="0"/>
          <a:lstStyle>
            <a:lvl1pPr marL="941387" indent="-1587" rtl="0">
              <a:buClr>
                <a:srgbClr val="404040"/>
              </a:buClr>
              <a:buFont typeface="Inconsolata"/>
              <a:buNone/>
              <a:defRPr sz="2400">
                <a:solidFill>
                  <a:srgbClr val="40404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939800" y="165100"/>
            <a:ext cx="14351099" cy="123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15179675" y="7576934"/>
            <a:ext cx="187199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939800" y="1356359"/>
            <a:ext cx="14395500" cy="52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buClr>
                <a:schemeClr val="dk1"/>
              </a:buClr>
              <a:buFont typeface="Open Sans"/>
              <a:buNone/>
              <a:defRPr sz="3000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grpSp>
        <p:nvGrpSpPr>
          <p:cNvPr id="71" name="Shape 71"/>
          <p:cNvGrpSpPr/>
          <p:nvPr/>
        </p:nvGrpSpPr>
        <p:grpSpPr>
          <a:xfrm>
            <a:off x="14197105" y="2489200"/>
            <a:ext cx="1130400" cy="419099"/>
            <a:chOff x="14224000" y="2273300"/>
            <a:chExt cx="1130400" cy="419099"/>
          </a:xfrm>
        </p:grpSpPr>
        <p:sp>
          <p:nvSpPr>
            <p:cNvPr id="72" name="Shape 72"/>
            <p:cNvSpPr/>
            <p:nvPr/>
          </p:nvSpPr>
          <p:spPr>
            <a:xfrm>
              <a:off x="14224000" y="2273300"/>
              <a:ext cx="1130400" cy="419099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14471650" y="2282825"/>
              <a:ext cx="665099" cy="3810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600" b="0" i="0" u="none" strike="noStrike" cap="none" baseline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HTML</a:t>
              </a: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15179675" y="7576934"/>
            <a:ext cx="187199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x" type="tx">
  <p:cSld name="tx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812800" y="366183"/>
            <a:ext cx="14630400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812800" y="2133600"/>
            <a:ext cx="14630400" cy="662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woColTx" type="twoColTx">
  <p:cSld name="twoColTx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812800" y="366183"/>
            <a:ext cx="14630400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812800" y="2133600"/>
            <a:ext cx="7101300" cy="662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8341820" y="2133600"/>
            <a:ext cx="7101300" cy="662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_AND_BODY_1">
  <p:cSld name="TITLE_AND_BODY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812800" y="366183"/>
            <a:ext cx="14630400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812800" y="2133600"/>
            <a:ext cx="14630400" cy="662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ctrTitle"/>
          </p:nvPr>
        </p:nvSpPr>
        <p:spPr>
          <a:xfrm>
            <a:off x="1574800" y="4355926"/>
            <a:ext cx="13817699" cy="19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6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4572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1574800" y="6463301"/>
            <a:ext cx="11379300" cy="47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Open Sans"/>
              <a:buNone/>
              <a:defRPr sz="3400" b="0" i="0" u="none" strike="noStrike" cap="none" baseline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indent="0" algn="ctr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Open Sans"/>
              <a:buNone/>
              <a:defRPr sz="2400" b="0" i="0" u="none" strike="noStrike" cap="none" baseline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indent="0" algn="ctr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indent="0" algn="ctr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indent="0" algn="ctr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15179675" y="8750300"/>
            <a:ext cx="187199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5" name="Shape 95"/>
          <p:cNvSpPr/>
          <p:nvPr/>
        </p:nvSpPr>
        <p:spPr>
          <a:xfrm>
            <a:off x="-685800" y="1587500"/>
            <a:ext cx="3593999" cy="1231800"/>
          </a:xfrm>
          <a:prstGeom prst="roundRect">
            <a:avLst>
              <a:gd name="adj" fmla="val 11852"/>
            </a:avLst>
          </a:prstGeom>
          <a:solidFill>
            <a:srgbClr val="E0E0E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96" name="Shape 96"/>
          <p:cNvSpPr/>
          <p:nvPr/>
        </p:nvSpPr>
        <p:spPr>
          <a:xfrm>
            <a:off x="11493146" y="7549892"/>
            <a:ext cx="4315816" cy="122834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egue Slide">
  <p:cSld name="Segue Slide">
    <p:bg>
      <p:bgPr>
        <a:solidFill>
          <a:srgbClr val="3F3F3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1574800" y="4355926"/>
            <a:ext cx="13817699" cy="19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6500" b="0" i="0" u="none" strike="noStrike" cap="none" baseline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4572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1574800" y="6463301"/>
            <a:ext cx="11379300" cy="47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Open Sans"/>
              <a:buNone/>
              <a:defRPr sz="3400" b="0" i="0" u="none" strike="noStrike" cap="none" baseline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indent="0" algn="ctr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Open Sans"/>
              <a:buNone/>
              <a:defRPr sz="2400" b="0" i="0" u="none" strike="noStrike" cap="none" baseline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indent="0" algn="ctr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indent="0" algn="ctr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indent="0" algn="ctr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-685800" y="1587500"/>
            <a:ext cx="3593999" cy="1231800"/>
          </a:xfrm>
          <a:prstGeom prst="roundRect">
            <a:avLst>
              <a:gd name="adj" fmla="val 11852"/>
            </a:avLst>
          </a:prstGeom>
          <a:solidFill>
            <a:srgbClr val="E0E0E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1569720" y="1770380"/>
            <a:ext cx="1106152" cy="86613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ue Slide">
  <p:cSld name="Blue Slide">
    <p:bg>
      <p:bgPr>
        <a:solidFill>
          <a:srgbClr val="4387EB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ctrTitle"/>
          </p:nvPr>
        </p:nvSpPr>
        <p:spPr>
          <a:xfrm>
            <a:off x="1701800" y="2971800"/>
            <a:ext cx="13817699" cy="19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6000" b="0" i="0" u="none" strike="noStrike" cap="none" baseline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4572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ubTitle" idx="1"/>
          </p:nvPr>
        </p:nvSpPr>
        <p:spPr>
          <a:xfrm>
            <a:off x="1701800" y="5422900"/>
            <a:ext cx="11379300" cy="27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indent="0" algn="ctr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Open Sans"/>
              <a:buNone/>
              <a:defRPr sz="2400" b="0" i="0" u="none" strike="noStrike" cap="none" baseline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indent="0" algn="ctr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indent="0" algn="ctr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indent="0" algn="ctr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13347800" y="3695700"/>
            <a:ext cx="3593999" cy="1231800"/>
          </a:xfrm>
          <a:prstGeom prst="roundRect">
            <a:avLst>
              <a:gd name="adj" fmla="val 11852"/>
            </a:avLst>
          </a:prstGeom>
          <a:solidFill>
            <a:schemeClr val="lt1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13576300" y="3878580"/>
            <a:ext cx="1106152" cy="86613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egue Slide">
  <p:cSld name="Segue Slide">
    <p:bg>
      <p:bgPr>
        <a:solidFill>
          <a:srgbClr val="3F3F3F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1574800" y="3397076"/>
            <a:ext cx="13817699" cy="19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6500" b="0" i="0" u="none" strike="noStrike" cap="none" baseline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4572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1574800" y="5504451"/>
            <a:ext cx="11379300" cy="47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Open Sans"/>
              <a:buNone/>
              <a:defRPr sz="3400" b="0" i="0" u="none" strike="noStrike" cap="none" baseline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indent="0" algn="ctr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Open Sans"/>
              <a:buNone/>
              <a:defRPr sz="2400" b="0" i="0" u="none" strike="noStrike" cap="none" baseline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indent="0" algn="ctr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indent="0" algn="ctr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indent="0" algn="ctr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5179675" y="7791450"/>
            <a:ext cx="187199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" name="Shape 24"/>
          <p:cNvSpPr/>
          <p:nvPr/>
        </p:nvSpPr>
        <p:spPr>
          <a:xfrm>
            <a:off x="-685800" y="607218"/>
            <a:ext cx="3593999" cy="1231800"/>
          </a:xfrm>
          <a:prstGeom prst="roundRect">
            <a:avLst>
              <a:gd name="adj" fmla="val 11852"/>
            </a:avLst>
          </a:prstGeom>
          <a:solidFill>
            <a:srgbClr val="E0E0E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25" name="Shape 25"/>
          <p:cNvSpPr/>
          <p:nvPr/>
        </p:nvSpPr>
        <p:spPr>
          <a:xfrm>
            <a:off x="1569720" y="790099"/>
            <a:ext cx="1106152" cy="86613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1_Segue Slide">
  <p:cSld name="1_Segue Slide">
    <p:bg>
      <p:bgPr>
        <a:solidFill>
          <a:srgbClr val="3F3F3F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ctrTitle"/>
          </p:nvPr>
        </p:nvSpPr>
        <p:spPr>
          <a:xfrm>
            <a:off x="1358900" y="3462337"/>
            <a:ext cx="13817699" cy="19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4572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ubTitle" idx="1"/>
          </p:nvPr>
        </p:nvSpPr>
        <p:spPr>
          <a:xfrm>
            <a:off x="1727200" y="7251700"/>
            <a:ext cx="11379300" cy="35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Open Sans"/>
              <a:buNone/>
              <a:defRPr sz="2600" b="0" i="0" u="none" strike="noStrike" cap="none" baseline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indent="0" algn="ctr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Open Sans"/>
              <a:buNone/>
              <a:defRPr sz="2400" b="0" i="0" u="none" strike="noStrike" cap="none" baseline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indent="0" algn="ctr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indent="0" algn="ctr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indent="0" algn="ctr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0" name="Shape 110"/>
          <p:cNvSpPr/>
          <p:nvPr/>
        </p:nvSpPr>
        <p:spPr>
          <a:xfrm flipH="1">
            <a:off x="13347800" y="7251700"/>
            <a:ext cx="3593999" cy="1231800"/>
          </a:xfrm>
          <a:prstGeom prst="roundRect">
            <a:avLst>
              <a:gd name="adj" fmla="val 11852"/>
            </a:avLst>
          </a:prstGeom>
          <a:solidFill>
            <a:srgbClr val="E0E0E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13576300" y="7437120"/>
            <a:ext cx="1106152" cy="86613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Logo White">
  <p:cSld name="Logo Whi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15179675" y="8750300"/>
            <a:ext cx="187199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5689600" y="4033519"/>
            <a:ext cx="2791974" cy="109423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115" name="Shape 115"/>
          <p:cNvSpPr txBox="1"/>
          <p:nvPr/>
        </p:nvSpPr>
        <p:spPr>
          <a:xfrm>
            <a:off x="7160260" y="4297680"/>
            <a:ext cx="4190999" cy="92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Developers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Logo Gray">
  <p:cSld name="Logo Gray">
    <p:bg>
      <p:bgPr>
        <a:solidFill>
          <a:srgbClr val="3F3F3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15179675" y="8750300"/>
            <a:ext cx="187199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/>
          <p:nvPr/>
        </p:nvSpPr>
        <p:spPr>
          <a:xfrm>
            <a:off x="7160260" y="4297680"/>
            <a:ext cx="4190999" cy="92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b="0" i="0" u="none" strike="noStrike" cap="none" baseline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Developers</a:t>
            </a:r>
          </a:p>
        </p:txBody>
      </p:sp>
      <p:sp>
        <p:nvSpPr>
          <p:cNvPr id="119" name="Shape 119"/>
          <p:cNvSpPr/>
          <p:nvPr/>
        </p:nvSpPr>
        <p:spPr>
          <a:xfrm>
            <a:off x="5694680" y="4028439"/>
            <a:ext cx="2666999" cy="103123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obj" type="obj">
  <p:cSld name="obj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939800" y="165100"/>
            <a:ext cx="14351099" cy="123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939800" y="1854200"/>
            <a:ext cx="14351099" cy="6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04800" indent="-206375" rtl="0">
              <a:buClr>
                <a:schemeClr val="lt2"/>
              </a:buClr>
              <a:buFont typeface="Arial"/>
              <a:buChar char="•"/>
              <a:defRPr>
                <a:solidFill>
                  <a:schemeClr val="lt2"/>
                </a:solidFill>
              </a:defRPr>
            </a:lvl1pPr>
            <a:lvl2pPr marL="914400" indent="-212725" rtl="0">
              <a:buClr>
                <a:schemeClr val="lt2"/>
              </a:buClr>
              <a:buFont typeface="Arial"/>
              <a:buChar char="•"/>
              <a:defRPr>
                <a:solidFill>
                  <a:schemeClr val="lt2"/>
                </a:solidFill>
              </a:defRPr>
            </a:lvl2pPr>
            <a:lvl3pPr marL="1562100" indent="-228600" rtl="0">
              <a:buClr>
                <a:schemeClr val="lt2"/>
              </a:buClr>
              <a:buFont typeface="Arial"/>
              <a:buChar char="•"/>
              <a:defRPr>
                <a:solidFill>
                  <a:schemeClr val="lt2"/>
                </a:solidFill>
              </a:defRPr>
            </a:lvl3pPr>
            <a:lvl4pPr marL="1960562" indent="-233362" rtl="0">
              <a:buClr>
                <a:schemeClr val="lt2"/>
              </a:buClr>
              <a:buFont typeface="Arial"/>
              <a:buChar char="•"/>
              <a:defRPr>
                <a:solidFill>
                  <a:schemeClr val="lt2"/>
                </a:solidFill>
              </a:defRPr>
            </a:lvl4pPr>
            <a:lvl5pPr marL="2400300" indent="-228600" rtl="0">
              <a:buClr>
                <a:schemeClr val="lt2"/>
              </a:buClr>
              <a:buFont typeface="Arial"/>
              <a:buChar char="•"/>
              <a:defRPr>
                <a:solidFill>
                  <a:schemeClr val="lt2"/>
                </a:solidFill>
              </a:defRPr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15179675" y="8750300"/>
            <a:ext cx="187199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subtitle">
  <p:cSld name="Title and subtitl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939800" y="165100"/>
            <a:ext cx="14351099" cy="123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939800" y="2489200"/>
            <a:ext cx="14351099" cy="5740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04800" indent="-206375" rtl="0">
              <a:buClr>
                <a:schemeClr val="lt2"/>
              </a:buClr>
              <a:buFont typeface="Arial"/>
              <a:buChar char="•"/>
              <a:defRPr>
                <a:solidFill>
                  <a:schemeClr val="lt2"/>
                </a:solidFill>
              </a:defRPr>
            </a:lvl1pPr>
            <a:lvl2pPr marL="914400" indent="-212725" rtl="0">
              <a:buClr>
                <a:schemeClr val="lt2"/>
              </a:buClr>
              <a:buFont typeface="Arial"/>
              <a:buChar char="•"/>
              <a:defRPr>
                <a:solidFill>
                  <a:schemeClr val="lt2"/>
                </a:solidFill>
              </a:defRPr>
            </a:lvl2pPr>
            <a:lvl3pPr marL="1562100" indent="-228600" rtl="0">
              <a:buClr>
                <a:schemeClr val="lt2"/>
              </a:buClr>
              <a:buFont typeface="Arial"/>
              <a:buChar char="•"/>
              <a:defRPr>
                <a:solidFill>
                  <a:schemeClr val="lt2"/>
                </a:solidFill>
              </a:defRPr>
            </a:lvl3pPr>
            <a:lvl4pPr marL="1960562" indent="-233362" rtl="0">
              <a:buClr>
                <a:schemeClr val="lt2"/>
              </a:buClr>
              <a:buFont typeface="Arial"/>
              <a:buChar char="•"/>
              <a:defRPr>
                <a:solidFill>
                  <a:schemeClr val="lt2"/>
                </a:solidFill>
              </a:defRPr>
            </a:lvl4pPr>
            <a:lvl5pPr marL="2400300" indent="-228600" rtl="0">
              <a:buClr>
                <a:schemeClr val="lt2"/>
              </a:buClr>
              <a:buFont typeface="Arial"/>
              <a:buChar char="•"/>
              <a:defRPr>
                <a:solidFill>
                  <a:schemeClr val="lt2"/>
                </a:solidFill>
              </a:defRPr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15179675" y="8750300"/>
            <a:ext cx="187199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2"/>
          </p:nvPr>
        </p:nvSpPr>
        <p:spPr>
          <a:xfrm>
            <a:off x="939800" y="1356359"/>
            <a:ext cx="14395500" cy="52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buClr>
                <a:schemeClr val="lt2"/>
              </a:buClr>
              <a:buFont typeface="Open Sans"/>
              <a:buNone/>
              <a:defRPr sz="3000">
                <a:solidFill>
                  <a:schemeClr val="lt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ecHead" type="secHead">
  <p:cSld name="secHead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1284287" y="5875337"/>
            <a:ext cx="13817699" cy="181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1284287" y="3875087"/>
            <a:ext cx="13817699" cy="20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Open Sans"/>
              <a:buNone/>
              <a:defRPr sz="2000"/>
            </a:lvl1pPr>
            <a:lvl2pPr marL="457200" indent="0" rtl="0">
              <a:buFont typeface="Open Sans"/>
              <a:buNone/>
              <a:defRPr sz="1800"/>
            </a:lvl2pPr>
            <a:lvl3pPr marL="914400" indent="0" rtl="0">
              <a:buFont typeface="Open Sans"/>
              <a:buNone/>
              <a:defRPr sz="1600"/>
            </a:lvl3pPr>
            <a:lvl4pPr marL="1371600" indent="0" rtl="0">
              <a:buFont typeface="Open Sans"/>
              <a:buNone/>
              <a:defRPr sz="1400"/>
            </a:lvl4pPr>
            <a:lvl5pPr marL="1828800" indent="0" rtl="0">
              <a:buFont typeface="Open Sans"/>
              <a:buNone/>
              <a:defRPr sz="1400"/>
            </a:lvl5pPr>
            <a:lvl6pPr marL="2286000" indent="0" rtl="0">
              <a:buFont typeface="Open Sans"/>
              <a:buNone/>
              <a:defRPr sz="1400"/>
            </a:lvl6pPr>
            <a:lvl7pPr marL="2743200" indent="0" rtl="0">
              <a:buFont typeface="Open Sans"/>
              <a:buNone/>
              <a:defRPr sz="1400"/>
            </a:lvl7pPr>
            <a:lvl8pPr marL="3200400" indent="0" rtl="0">
              <a:buFont typeface="Open Sans"/>
              <a:buNone/>
              <a:defRPr sz="1400"/>
            </a:lvl8pPr>
            <a:lvl9pPr marL="3657600" indent="0" rtl="0">
              <a:buFont typeface="Open Sans"/>
              <a:buNone/>
              <a:defRPr sz="1400"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15179675" y="8750300"/>
            <a:ext cx="187199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Only" type="titleOnly">
  <p:cSld name="title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939800" y="165100"/>
            <a:ext cx="14351099" cy="123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15179675" y="8750300"/>
            <a:ext cx="187199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&amp; Subtitle Only">
  <p:cSld name="Title &amp; Subtitle Onl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939800" y="165100"/>
            <a:ext cx="14351099" cy="123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15179675" y="8750300"/>
            <a:ext cx="187199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939800" y="1356359"/>
            <a:ext cx="14395500" cy="52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buClr>
                <a:schemeClr val="dk1"/>
              </a:buClr>
              <a:buFont typeface="Open Sans"/>
              <a:buNone/>
              <a:defRPr sz="3000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15179675" y="8750300"/>
            <a:ext cx="187199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ue Slide">
  <p:cSld name="Blue Slide">
    <p:bg>
      <p:bgPr>
        <a:solidFill>
          <a:srgbClr val="4387EB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1701800" y="2971800"/>
            <a:ext cx="13817699" cy="19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6000" b="0" i="0" u="none" strike="noStrike" cap="none" baseline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4572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1701800" y="5422900"/>
            <a:ext cx="11379300" cy="27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indent="0" algn="ctr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Open Sans"/>
              <a:buNone/>
              <a:defRPr sz="2400" b="0" i="0" u="none" strike="noStrike" cap="none" baseline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indent="0" algn="ctr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indent="0" algn="ctr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indent="0" algn="ctr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" name="Shape 29"/>
          <p:cNvSpPr/>
          <p:nvPr/>
        </p:nvSpPr>
        <p:spPr>
          <a:xfrm flipH="1">
            <a:off x="13347800" y="3695700"/>
            <a:ext cx="3593999" cy="1231800"/>
          </a:xfrm>
          <a:prstGeom prst="roundRect">
            <a:avLst>
              <a:gd name="adj" fmla="val 11852"/>
            </a:avLst>
          </a:prstGeom>
          <a:solidFill>
            <a:schemeClr val="lt1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30" name="Shape 30"/>
          <p:cNvSpPr/>
          <p:nvPr/>
        </p:nvSpPr>
        <p:spPr>
          <a:xfrm>
            <a:off x="13576300" y="3878580"/>
            <a:ext cx="1106152" cy="86613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5179675" y="8750300"/>
            <a:ext cx="187199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1_Segue Slide">
  <p:cSld name="1_Segue Slide">
    <p:bg>
      <p:bgPr>
        <a:solidFill>
          <a:srgbClr val="3F3F3F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1358900" y="2593749"/>
            <a:ext cx="13817699" cy="19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4572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1727200" y="6383110"/>
            <a:ext cx="11379300" cy="35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Open Sans"/>
              <a:buNone/>
              <a:defRPr sz="2600" b="0" i="0" u="none" strike="noStrike" cap="none" baseline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indent="0" algn="ctr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Open Sans"/>
              <a:buNone/>
              <a:defRPr sz="2400" b="0" i="0" u="none" strike="noStrike" cap="none" baseline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indent="0" algn="ctr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indent="0" algn="ctr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indent="0" algn="ctr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  <a:buFont typeface="Open Sans"/>
              <a:buNone/>
              <a:defRPr sz="20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5" name="Shape 35"/>
          <p:cNvSpPr/>
          <p:nvPr/>
        </p:nvSpPr>
        <p:spPr>
          <a:xfrm flipH="1">
            <a:off x="13347800" y="6383110"/>
            <a:ext cx="3593999" cy="1231800"/>
          </a:xfrm>
          <a:prstGeom prst="roundRect">
            <a:avLst>
              <a:gd name="adj" fmla="val 11852"/>
            </a:avLst>
          </a:prstGeom>
          <a:solidFill>
            <a:srgbClr val="E0E0E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36" name="Shape 36"/>
          <p:cNvSpPr/>
          <p:nvPr/>
        </p:nvSpPr>
        <p:spPr>
          <a:xfrm>
            <a:off x="13576300" y="6568531"/>
            <a:ext cx="1106152" cy="86613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15179675" y="8750300"/>
            <a:ext cx="187199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Logo White">
  <p:cSld name="Logo Whit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15179675" y="7576934"/>
            <a:ext cx="187199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0" name="Shape 40"/>
          <p:cNvSpPr/>
          <p:nvPr/>
        </p:nvSpPr>
        <p:spPr>
          <a:xfrm>
            <a:off x="5689600" y="4033519"/>
            <a:ext cx="2791974" cy="109423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41" name="Shape 41"/>
          <p:cNvSpPr txBox="1"/>
          <p:nvPr/>
        </p:nvSpPr>
        <p:spPr>
          <a:xfrm>
            <a:off x="7160260" y="4297680"/>
            <a:ext cx="4190999" cy="92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Developers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Logo Gray">
  <p:cSld name="Logo Gray">
    <p:bg>
      <p:bgPr>
        <a:solidFill>
          <a:srgbClr val="3F3F3F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5179675" y="7576934"/>
            <a:ext cx="187199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/>
          <p:nvPr/>
        </p:nvSpPr>
        <p:spPr>
          <a:xfrm>
            <a:off x="7160260" y="4297680"/>
            <a:ext cx="4190999" cy="92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b="0" i="0" u="none" strike="noStrike" cap="none" baseline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Developers</a:t>
            </a:r>
          </a:p>
        </p:txBody>
      </p:sp>
      <p:sp>
        <p:nvSpPr>
          <p:cNvPr id="45" name="Shape 45"/>
          <p:cNvSpPr/>
          <p:nvPr/>
        </p:nvSpPr>
        <p:spPr>
          <a:xfrm>
            <a:off x="5694680" y="4028439"/>
            <a:ext cx="2666999" cy="103123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obj" type="obj">
  <p:cSld name="obj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939800" y="165100"/>
            <a:ext cx="14351099" cy="123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939800" y="1854200"/>
            <a:ext cx="14351099" cy="6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04800" indent="-206375" rtl="0">
              <a:buClr>
                <a:schemeClr val="lt2"/>
              </a:buClr>
              <a:buFont typeface="Arial"/>
              <a:buChar char="•"/>
              <a:defRPr>
                <a:solidFill>
                  <a:schemeClr val="lt2"/>
                </a:solidFill>
              </a:defRPr>
            </a:lvl1pPr>
            <a:lvl2pPr marL="914400" indent="-212725" rtl="0">
              <a:buClr>
                <a:schemeClr val="lt2"/>
              </a:buClr>
              <a:buFont typeface="Arial"/>
              <a:buChar char="•"/>
              <a:defRPr>
                <a:solidFill>
                  <a:schemeClr val="lt2"/>
                </a:solidFill>
              </a:defRPr>
            </a:lvl2pPr>
            <a:lvl3pPr marL="1562100" indent="-228600" rtl="0">
              <a:buClr>
                <a:schemeClr val="lt2"/>
              </a:buClr>
              <a:buFont typeface="Arial"/>
              <a:buChar char="•"/>
              <a:defRPr>
                <a:solidFill>
                  <a:schemeClr val="lt2"/>
                </a:solidFill>
              </a:defRPr>
            </a:lvl3pPr>
            <a:lvl4pPr marL="1960562" indent="-233362" rtl="0">
              <a:buClr>
                <a:schemeClr val="lt2"/>
              </a:buClr>
              <a:buFont typeface="Arial"/>
              <a:buChar char="•"/>
              <a:defRPr>
                <a:solidFill>
                  <a:schemeClr val="lt2"/>
                </a:solidFill>
              </a:defRPr>
            </a:lvl4pPr>
            <a:lvl5pPr marL="2400300" indent="-228600" rtl="0">
              <a:buClr>
                <a:schemeClr val="lt2"/>
              </a:buClr>
              <a:buFont typeface="Arial"/>
              <a:buChar char="•"/>
              <a:defRPr>
                <a:solidFill>
                  <a:schemeClr val="lt2"/>
                </a:solidFill>
              </a:defRPr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5179675" y="7576934"/>
            <a:ext cx="187199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subtitle">
  <p:cSld name="Title and subtitl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939800" y="165100"/>
            <a:ext cx="14351099" cy="123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939800" y="2489200"/>
            <a:ext cx="14351099" cy="5740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04800" indent="-206375" rtl="0">
              <a:buClr>
                <a:schemeClr val="lt2"/>
              </a:buClr>
              <a:buFont typeface="Arial"/>
              <a:buChar char="•"/>
              <a:defRPr>
                <a:solidFill>
                  <a:schemeClr val="lt2"/>
                </a:solidFill>
              </a:defRPr>
            </a:lvl1pPr>
            <a:lvl2pPr marL="914400" indent="-212725" rtl="0">
              <a:buClr>
                <a:schemeClr val="lt2"/>
              </a:buClr>
              <a:buFont typeface="Arial"/>
              <a:buChar char="•"/>
              <a:defRPr>
                <a:solidFill>
                  <a:schemeClr val="lt2"/>
                </a:solidFill>
              </a:defRPr>
            </a:lvl2pPr>
            <a:lvl3pPr marL="1562100" indent="-228600" rtl="0">
              <a:buClr>
                <a:schemeClr val="lt2"/>
              </a:buClr>
              <a:buFont typeface="Arial"/>
              <a:buChar char="•"/>
              <a:defRPr>
                <a:solidFill>
                  <a:schemeClr val="lt2"/>
                </a:solidFill>
              </a:defRPr>
            </a:lvl3pPr>
            <a:lvl4pPr marL="1960562" indent="-233362" rtl="0">
              <a:buClr>
                <a:schemeClr val="lt2"/>
              </a:buClr>
              <a:buFont typeface="Arial"/>
              <a:buChar char="•"/>
              <a:defRPr>
                <a:solidFill>
                  <a:schemeClr val="lt2"/>
                </a:solidFill>
              </a:defRPr>
            </a:lvl4pPr>
            <a:lvl5pPr marL="2400300" indent="-228600" rtl="0">
              <a:buClr>
                <a:schemeClr val="lt2"/>
              </a:buClr>
              <a:buFont typeface="Arial"/>
              <a:buChar char="•"/>
              <a:defRPr>
                <a:solidFill>
                  <a:schemeClr val="lt2"/>
                </a:solidFill>
              </a:defRPr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5179675" y="7576934"/>
            <a:ext cx="187199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939800" y="1356359"/>
            <a:ext cx="14395500" cy="52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buClr>
                <a:schemeClr val="lt2"/>
              </a:buClr>
              <a:buFont typeface="Open Sans"/>
              <a:buNone/>
              <a:defRPr sz="3000">
                <a:solidFill>
                  <a:schemeClr val="lt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ecHead" type="secHead">
  <p:cSld name="secHead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1284287" y="5875337"/>
            <a:ext cx="13817699" cy="181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1284287" y="3875087"/>
            <a:ext cx="13817699" cy="20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Open Sans"/>
              <a:buNone/>
              <a:defRPr sz="2000"/>
            </a:lvl1pPr>
            <a:lvl2pPr marL="457200" indent="0" rtl="0">
              <a:buFont typeface="Open Sans"/>
              <a:buNone/>
              <a:defRPr sz="1800"/>
            </a:lvl2pPr>
            <a:lvl3pPr marL="914400" indent="0" rtl="0">
              <a:buFont typeface="Open Sans"/>
              <a:buNone/>
              <a:defRPr sz="1600"/>
            </a:lvl3pPr>
            <a:lvl4pPr marL="1371600" indent="0" rtl="0">
              <a:buFont typeface="Open Sans"/>
              <a:buNone/>
              <a:defRPr sz="1400"/>
            </a:lvl4pPr>
            <a:lvl5pPr marL="1828800" indent="0" rtl="0">
              <a:buFont typeface="Open Sans"/>
              <a:buNone/>
              <a:defRPr sz="1400"/>
            </a:lvl5pPr>
            <a:lvl6pPr marL="2286000" indent="0" rtl="0">
              <a:buFont typeface="Open Sans"/>
              <a:buNone/>
              <a:defRPr sz="1400"/>
            </a:lvl6pPr>
            <a:lvl7pPr marL="2743200" indent="0" rtl="0">
              <a:buFont typeface="Open Sans"/>
              <a:buNone/>
              <a:defRPr sz="1400"/>
            </a:lvl7pPr>
            <a:lvl8pPr marL="3200400" indent="0" rtl="0">
              <a:buFont typeface="Open Sans"/>
              <a:buNone/>
              <a:defRPr sz="1400"/>
            </a:lvl8pPr>
            <a:lvl9pPr marL="3657600" indent="0" rtl="0">
              <a:buFont typeface="Open Sans"/>
              <a:buNone/>
              <a:defRPr sz="14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15179675" y="7576934"/>
            <a:ext cx="187199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939800" y="165100"/>
            <a:ext cx="14351099" cy="123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4572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939800" y="1854200"/>
            <a:ext cx="14351099" cy="6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04800" marR="0" indent="-206375" algn="l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Arial"/>
              <a:buChar char="•"/>
              <a:defRPr sz="2600" b="0" i="0" u="none" strike="noStrike" cap="none" baseline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indent="-212725" algn="l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Arial"/>
              <a:buChar char="•"/>
              <a:defRPr sz="2400" b="0" i="0" u="none" strike="noStrike" cap="none" baseline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562100" marR="0" indent="-228600" algn="l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Arial"/>
              <a:buChar char="•"/>
              <a:defRPr sz="2000" b="0" i="0" u="none" strike="noStrike" cap="none" baseline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960562" marR="0" indent="-233362" algn="l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Arial"/>
              <a:buChar char="•"/>
              <a:defRPr sz="2000" b="0" i="0" u="none" strike="noStrike" cap="none" baseline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400300" marR="0" indent="-228600" algn="l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Arial"/>
              <a:buChar char="•"/>
              <a:defRPr sz="2000" b="0" i="0" u="none" strike="noStrike" cap="none" baseline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857500" marR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314700" marR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771900" marR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229100" marR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15179675" y="7576934"/>
            <a:ext cx="187199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933228" y="7401039"/>
            <a:ext cx="513936" cy="402422"/>
          </a:xfrm>
          <a:prstGeom prst="rect">
            <a:avLst/>
          </a:prstGeom>
          <a:blipFill>
            <a:blip r:embed="rId18"/>
            <a:stretch>
              <a:fillRect/>
            </a:stretch>
          </a:blipFill>
        </p:spPr>
      </p:sp>
      <p:sp>
        <p:nvSpPr>
          <p:cNvPr id="13" name="Shape 13"/>
          <p:cNvSpPr/>
          <p:nvPr/>
        </p:nvSpPr>
        <p:spPr>
          <a:xfrm>
            <a:off x="0" y="7876032"/>
            <a:ext cx="16257900" cy="1268099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939800" y="165100"/>
            <a:ext cx="14351099" cy="123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4572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939800" y="1854200"/>
            <a:ext cx="14351099" cy="6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04800" marR="0" indent="-206375" algn="l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Arial"/>
              <a:buChar char="•"/>
              <a:defRPr sz="2600" b="0" i="0" u="none" strike="noStrike" cap="none" baseline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indent="-212725" algn="l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Arial"/>
              <a:buChar char="•"/>
              <a:defRPr sz="2400" b="0" i="0" u="none" strike="noStrike" cap="none" baseline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562100" marR="0" indent="-228600" algn="l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Arial"/>
              <a:buChar char="•"/>
              <a:defRPr sz="2000" b="0" i="0" u="none" strike="noStrike" cap="none" baseline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960562" marR="0" indent="-233362" algn="l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Arial"/>
              <a:buChar char="•"/>
              <a:defRPr sz="2000" b="0" i="0" u="none" strike="noStrike" cap="none" baseline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400300" marR="0" indent="-228600" algn="l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Font typeface="Arial"/>
              <a:buChar char="•"/>
              <a:defRPr sz="2000" b="0" i="0" u="none" strike="noStrike" cap="none" baseline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857500" marR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314700" marR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771900" marR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229100" marR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15179675" y="8750300"/>
            <a:ext cx="187199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indent="0" algn="l" rtl="0"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0" name="Shape 90"/>
          <p:cNvSpPr/>
          <p:nvPr/>
        </p:nvSpPr>
        <p:spPr>
          <a:xfrm>
            <a:off x="933228" y="8574404"/>
            <a:ext cx="513936" cy="402422"/>
          </a:xfrm>
          <a:prstGeom prst="rect">
            <a:avLst/>
          </a:prstGeom>
          <a:blipFill>
            <a:blip r:embed="rId14"/>
            <a:stretch>
              <a:fillRect/>
            </a:stretch>
          </a:blipFill>
        </p:spPr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gif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9" Type="http://schemas.openxmlformats.org/officeDocument/2006/relationships/image" Target="../media/image18.jpeg"/><Relationship Id="rId10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ctrTitle"/>
          </p:nvPr>
        </p:nvSpPr>
        <p:spPr>
          <a:xfrm>
            <a:off x="2859500" y="3397075"/>
            <a:ext cx="5801699" cy="1960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Design Principles of </a:t>
            </a:r>
          </a:p>
        </p:txBody>
      </p:sp>
      <p:sp>
        <p:nvSpPr>
          <p:cNvPr id="144" name="Shape 144"/>
          <p:cNvSpPr/>
          <p:nvPr/>
        </p:nvSpPr>
        <p:spPr>
          <a:xfrm>
            <a:off x="1612900" y="6943725"/>
            <a:ext cx="6605400" cy="1076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Mi</a:t>
            </a: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š</a:t>
            </a: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ko Hevery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Father of AngularJS</a:t>
            </a:r>
          </a:p>
        </p:txBody>
      </p:sp>
      <p:sp>
        <p:nvSpPr>
          <p:cNvPr id="145" name="Shape 145"/>
          <p:cNvSpPr/>
          <p:nvPr/>
        </p:nvSpPr>
        <p:spPr>
          <a:xfrm>
            <a:off x="9643650" y="2400887"/>
            <a:ext cx="3752850" cy="39528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sldNum" idx="12"/>
          </p:nvPr>
        </p:nvSpPr>
        <p:spPr>
          <a:xfrm>
            <a:off x="15179675" y="8750300"/>
            <a:ext cx="187199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428" name="Shape 428"/>
          <p:cNvSpPr txBox="1">
            <a:spLocks noGrp="1"/>
          </p:cNvSpPr>
          <p:nvPr>
            <p:ph type="title"/>
          </p:nvPr>
        </p:nvSpPr>
        <p:spPr>
          <a:xfrm>
            <a:off x="939800" y="165100"/>
            <a:ext cx="14351099" cy="123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Dependency Injection</a:t>
            </a:r>
          </a:p>
        </p:txBody>
      </p:sp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958337" y="1651000"/>
            <a:ext cx="8385000" cy="6806400"/>
          </a:xfrm>
          <a:prstGeom prst="rect">
            <a:avLst/>
          </a:prstGeom>
          <a:solidFill>
            <a:srgbClr val="000000">
              <a:alpha val="9800"/>
            </a:srgbClr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sz="2400" b="1">
                <a:latin typeface="Inconsolata"/>
                <a:ea typeface="Inconsolata"/>
                <a:cs typeface="Inconsolata"/>
                <a:sym typeface="Inconsolata"/>
              </a:rPr>
              <a:t>function</a:t>
            </a: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 </a:t>
            </a:r>
            <a:r>
              <a:rPr lang="en-US" sz="2400">
                <a:solidFill>
                  <a:srgbClr val="2364D7"/>
                </a:solidFill>
                <a:latin typeface="Inconsolata"/>
                <a:ea typeface="Inconsolata"/>
                <a:cs typeface="Inconsolata"/>
                <a:sym typeface="Inconsolata"/>
              </a:rPr>
              <a:t>UserController</a:t>
            </a: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(voiceSynth) {</a:t>
            </a:r>
          </a:p>
          <a:p>
            <a:pPr lvl="0" rtl="0">
              <a:buNone/>
            </a:pP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  </a:t>
            </a:r>
            <a:r>
              <a:rPr lang="en-US" sz="2400">
                <a:solidFill>
                  <a:srgbClr val="03914B"/>
                </a:solidFill>
                <a:latin typeface="Inconsolata"/>
                <a:ea typeface="Inconsolata"/>
                <a:cs typeface="Inconsolata"/>
                <a:sym typeface="Inconsolata"/>
              </a:rPr>
              <a:t>this</a:t>
            </a: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.user = { first:</a:t>
            </a:r>
            <a:r>
              <a:rPr lang="en-US" sz="2400">
                <a:solidFill>
                  <a:srgbClr val="CD372D"/>
                </a:solidFill>
                <a:latin typeface="Inconsolata"/>
                <a:ea typeface="Inconsolata"/>
                <a:cs typeface="Inconsolata"/>
                <a:sym typeface="Inconsolata"/>
              </a:rPr>
              <a:t>'Larry'</a:t>
            </a: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, last: </a:t>
            </a:r>
            <a:r>
              <a:rPr lang="en-US" sz="2400">
                <a:solidFill>
                  <a:srgbClr val="CD372D"/>
                </a:solidFill>
                <a:latin typeface="Inconsolata"/>
                <a:ea typeface="Inconsolata"/>
                <a:cs typeface="Inconsolata"/>
                <a:sym typeface="Inconsolata"/>
              </a:rPr>
              <a:t>'Page'</a:t>
            </a: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 };</a:t>
            </a:r>
          </a:p>
          <a:p>
            <a:pPr lvl="0" rtl="0">
              <a:buNone/>
            </a:pP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  </a:t>
            </a:r>
            <a:r>
              <a:rPr lang="en-US" sz="2400">
                <a:solidFill>
                  <a:srgbClr val="03914B"/>
                </a:solidFill>
                <a:latin typeface="Inconsolata"/>
                <a:ea typeface="Inconsolata"/>
                <a:cs typeface="Inconsolata"/>
                <a:sym typeface="Inconsolata"/>
              </a:rPr>
              <a:t>this</a:t>
            </a: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.bye = </a:t>
            </a:r>
            <a:r>
              <a:rPr lang="en-US" sz="2400" b="1">
                <a:latin typeface="Inconsolata"/>
                <a:ea typeface="Inconsolata"/>
                <a:cs typeface="Inconsolata"/>
                <a:sym typeface="Inconsolata"/>
              </a:rPr>
              <a:t>function</a:t>
            </a: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() { voiceSynth.say(</a:t>
            </a:r>
            <a:r>
              <a:rPr lang="en-US" sz="2400">
                <a:solidFill>
                  <a:srgbClr val="CD372D"/>
                </a:solidFill>
                <a:latin typeface="Inconsolata"/>
                <a:ea typeface="Inconsolata"/>
                <a:cs typeface="Inconsolata"/>
                <a:sym typeface="Inconsolata"/>
              </a:rPr>
              <a:t>'bye'</a:t>
            </a: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) };</a:t>
            </a:r>
          </a:p>
          <a:p>
            <a:pPr lvl="0" rtl="0">
              <a:buNone/>
            </a:pP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}</a:t>
            </a:r>
          </a:p>
          <a:p>
            <a:endParaRPr/>
          </a:p>
          <a:p>
            <a:pPr lvl="0" rtl="0">
              <a:buNone/>
            </a:pPr>
            <a:r>
              <a:rPr lang="en-US" sz="2400" b="1">
                <a:latin typeface="Inconsolata"/>
                <a:ea typeface="Inconsolata"/>
                <a:cs typeface="Inconsolata"/>
                <a:sym typeface="Inconsolata"/>
              </a:rPr>
              <a:t>function</a:t>
            </a: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 </a:t>
            </a:r>
            <a:r>
              <a:rPr lang="en-US" sz="2400">
                <a:solidFill>
                  <a:srgbClr val="2364D7"/>
                </a:solidFill>
                <a:latin typeface="Inconsolata"/>
                <a:ea typeface="Inconsolata"/>
                <a:cs typeface="Inconsolata"/>
                <a:sym typeface="Inconsolata"/>
              </a:rPr>
              <a:t>VoiceSynth</a:t>
            </a: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(webAudio) {</a:t>
            </a:r>
          </a:p>
          <a:p>
            <a:pPr lvl="0" rtl="0">
              <a:buNone/>
            </a:pP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  </a:t>
            </a:r>
            <a:r>
              <a:rPr lang="en-US" sz="2400">
                <a:solidFill>
                  <a:srgbClr val="03914B"/>
                </a:solidFill>
                <a:latin typeface="Inconsolata"/>
                <a:ea typeface="Inconsolata"/>
                <a:cs typeface="Inconsolata"/>
                <a:sym typeface="Inconsolata"/>
              </a:rPr>
              <a:t>this</a:t>
            </a: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.say = </a:t>
            </a:r>
            <a:r>
              <a:rPr lang="en-US" sz="2400" b="1">
                <a:latin typeface="Inconsolata"/>
                <a:ea typeface="Inconsolata"/>
                <a:cs typeface="Inconsolata"/>
                <a:sym typeface="Inconsolata"/>
              </a:rPr>
              <a:t>function</a:t>
            </a: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(text) {</a:t>
            </a:r>
            <a:r>
              <a:rPr lang="en-US" sz="2400">
                <a:solidFill>
                  <a:srgbClr val="4387EB"/>
                </a:solidFill>
                <a:latin typeface="Inconsolata"/>
                <a:ea typeface="Inconsolata"/>
                <a:cs typeface="Inconsolata"/>
                <a:sym typeface="Inconsolata"/>
              </a:rPr>
              <a:t>// do Web Audio stuff</a:t>
            </a: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};</a:t>
            </a:r>
          </a:p>
          <a:p>
            <a:pPr lvl="0" rtl="0">
              <a:buNone/>
            </a:pP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};</a:t>
            </a:r>
          </a:p>
          <a:p>
            <a:endParaRPr/>
          </a:p>
          <a:p>
            <a:pPr lvl="0" rtl="0">
              <a:buNone/>
            </a:pPr>
            <a:r>
              <a:rPr lang="en-US" sz="2400">
                <a:solidFill>
                  <a:srgbClr val="03914B"/>
                </a:solidFill>
                <a:latin typeface="Inconsolata"/>
                <a:ea typeface="Inconsolata"/>
                <a:cs typeface="Inconsolata"/>
                <a:sym typeface="Inconsolata"/>
              </a:rPr>
              <a:t>var</a:t>
            </a:r>
            <a:r>
              <a:rPr lang="en-US" sz="2400">
                <a:solidFill>
                  <a:srgbClr val="000000"/>
                </a:solidFill>
                <a:latin typeface="Inconsolata"/>
                <a:ea typeface="Inconsolata"/>
                <a:cs typeface="Inconsolata"/>
                <a:sym typeface="Inconsolata"/>
              </a:rPr>
              <a:t> myApp = angular.module(</a:t>
            </a:r>
            <a:r>
              <a:rPr lang="en-US" sz="2400">
                <a:solidFill>
                  <a:srgbClr val="CD372D"/>
                </a:solidFill>
                <a:latin typeface="Inconsolata"/>
                <a:ea typeface="Inconsolata"/>
                <a:cs typeface="Inconsolata"/>
                <a:sym typeface="Inconsolata"/>
              </a:rPr>
              <a:t>'myApp'</a:t>
            </a:r>
            <a:r>
              <a:rPr lang="en-US" sz="2400">
                <a:solidFill>
                  <a:srgbClr val="000000"/>
                </a:solidFill>
                <a:latin typeface="Inconsolata"/>
                <a:ea typeface="Inconsolata"/>
                <a:cs typeface="Inconsolata"/>
                <a:sym typeface="Inconsolata"/>
              </a:rPr>
              <a:t>, []);</a:t>
            </a:r>
          </a:p>
          <a:p>
            <a:pPr lvl="0" rtl="0">
              <a:buNone/>
            </a:pP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myApp.controller(</a:t>
            </a:r>
            <a:r>
              <a:rPr lang="en-US" sz="2400">
                <a:solidFill>
                  <a:srgbClr val="CD372D"/>
                </a:solidFill>
                <a:latin typeface="Inconsolata"/>
                <a:ea typeface="Inconsolata"/>
                <a:cs typeface="Inconsolata"/>
                <a:sym typeface="Inconsolata"/>
              </a:rPr>
              <a:t>'UserController'</a:t>
            </a: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, UserController);</a:t>
            </a:r>
          </a:p>
          <a:p>
            <a:pPr lvl="0" rtl="0">
              <a:buNone/>
            </a:pP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myApp.service(</a:t>
            </a:r>
            <a:r>
              <a:rPr lang="en-US" sz="2400">
                <a:solidFill>
                  <a:srgbClr val="CD372D"/>
                </a:solidFill>
                <a:latin typeface="Inconsolata"/>
                <a:ea typeface="Inconsolata"/>
                <a:cs typeface="Inconsolata"/>
                <a:sym typeface="Inconsolata"/>
              </a:rPr>
              <a:t>'voiceSynth'</a:t>
            </a: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, VoiceSynth);</a:t>
            </a:r>
          </a:p>
        </p:txBody>
      </p:sp>
      <p:sp>
        <p:nvSpPr>
          <p:cNvPr id="430" name="Shape 430"/>
          <p:cNvSpPr/>
          <p:nvPr/>
        </p:nvSpPr>
        <p:spPr>
          <a:xfrm>
            <a:off x="9781855" y="1648955"/>
            <a:ext cx="5758800" cy="6808500"/>
          </a:xfrm>
          <a:prstGeom prst="roundRect">
            <a:avLst>
              <a:gd name="adj" fmla="val 5647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Module: </a:t>
            </a:r>
            <a:r>
              <a:rPr lang="en-US" sz="2400" b="1">
                <a:latin typeface="Courier New"/>
                <a:ea typeface="Courier New"/>
                <a:cs typeface="Courier New"/>
                <a:sym typeface="Courier New"/>
              </a:rPr>
              <a:t>myApp</a:t>
            </a:r>
          </a:p>
        </p:txBody>
      </p:sp>
      <p:sp>
        <p:nvSpPr>
          <p:cNvPr id="431" name="Shape 431"/>
          <p:cNvSpPr/>
          <p:nvPr/>
        </p:nvSpPr>
        <p:spPr>
          <a:xfrm>
            <a:off x="10026800" y="4366180"/>
            <a:ext cx="2368499" cy="8732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n-US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UserController</a:t>
            </a:r>
          </a:p>
        </p:txBody>
      </p:sp>
      <p:sp>
        <p:nvSpPr>
          <p:cNvPr id="432" name="Shape 432"/>
          <p:cNvSpPr/>
          <p:nvPr/>
        </p:nvSpPr>
        <p:spPr>
          <a:xfrm>
            <a:off x="10026800" y="7249810"/>
            <a:ext cx="2368499" cy="8732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WebAudio</a:t>
            </a:r>
          </a:p>
        </p:txBody>
      </p:sp>
      <p:sp>
        <p:nvSpPr>
          <p:cNvPr id="433" name="Shape 433"/>
          <p:cNvSpPr/>
          <p:nvPr/>
        </p:nvSpPr>
        <p:spPr>
          <a:xfrm>
            <a:off x="10026800" y="5844555"/>
            <a:ext cx="2368499" cy="8732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VoiceSynth</a:t>
            </a:r>
          </a:p>
        </p:txBody>
      </p:sp>
      <p:cxnSp>
        <p:nvCxnSpPr>
          <p:cNvPr id="434" name="Shape 434"/>
          <p:cNvCxnSpPr>
            <a:stCxn id="432" idx="0"/>
            <a:endCxn id="433" idx="2"/>
          </p:cNvCxnSpPr>
          <p:nvPr/>
        </p:nvCxnSpPr>
        <p:spPr>
          <a:xfrm>
            <a:off x="11211049" y="6717855"/>
            <a:ext cx="0" cy="531955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35" name="Shape 435"/>
          <p:cNvCxnSpPr>
            <a:stCxn id="433" idx="0"/>
            <a:endCxn id="431" idx="2"/>
          </p:cNvCxnSpPr>
          <p:nvPr/>
        </p:nvCxnSpPr>
        <p:spPr>
          <a:xfrm>
            <a:off x="11211049" y="5239480"/>
            <a:ext cx="0" cy="605075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36" name="Shape 436"/>
          <p:cNvSpPr/>
          <p:nvPr/>
        </p:nvSpPr>
        <p:spPr>
          <a:xfrm>
            <a:off x="10026800" y="2951586"/>
            <a:ext cx="2368499" cy="873299"/>
          </a:xfrm>
          <a:prstGeom prst="roundRect">
            <a:avLst>
              <a:gd name="adj" fmla="val 16667"/>
            </a:avLst>
          </a:prstGeom>
          <a:solidFill>
            <a:srgbClr val="4387FD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View (DOM)</a:t>
            </a:r>
          </a:p>
        </p:txBody>
      </p:sp>
      <p:cxnSp>
        <p:nvCxnSpPr>
          <p:cNvPr id="437" name="Shape 437"/>
          <p:cNvCxnSpPr>
            <a:stCxn id="431" idx="0"/>
            <a:endCxn id="436" idx="2"/>
          </p:cNvCxnSpPr>
          <p:nvPr/>
        </p:nvCxnSpPr>
        <p:spPr>
          <a:xfrm>
            <a:off x="11211049" y="3824886"/>
            <a:ext cx="0" cy="541294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/>
          <p:nvPr/>
        </p:nvSpPr>
        <p:spPr>
          <a:xfrm>
            <a:off x="9781855" y="1648955"/>
            <a:ext cx="5758800" cy="6808500"/>
          </a:xfrm>
          <a:prstGeom prst="roundRect">
            <a:avLst>
              <a:gd name="adj" fmla="val 5647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sz="2400"/>
              <a:t>Module: </a:t>
            </a:r>
            <a:r>
              <a:rPr lang="en-US" sz="2400" b="1">
                <a:latin typeface="Courier New"/>
                <a:ea typeface="Courier New"/>
                <a:cs typeface="Courier New"/>
                <a:sym typeface="Courier New"/>
              </a:rPr>
              <a:t>myMocks -&gt; myApp</a:t>
            </a:r>
          </a:p>
        </p:txBody>
      </p:sp>
      <p:sp>
        <p:nvSpPr>
          <p:cNvPr id="443" name="Shape 443"/>
          <p:cNvSpPr txBox="1">
            <a:spLocks noGrp="1"/>
          </p:cNvSpPr>
          <p:nvPr>
            <p:ph type="sldNum" idx="12"/>
          </p:nvPr>
        </p:nvSpPr>
        <p:spPr>
          <a:xfrm>
            <a:off x="15179675" y="8750300"/>
            <a:ext cx="187199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444" name="Shape 444"/>
          <p:cNvSpPr txBox="1">
            <a:spLocks noGrp="1"/>
          </p:cNvSpPr>
          <p:nvPr>
            <p:ph type="title"/>
          </p:nvPr>
        </p:nvSpPr>
        <p:spPr>
          <a:xfrm>
            <a:off x="939800" y="165100"/>
            <a:ext cx="14351099" cy="123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Dependency Injection: Mocking</a:t>
            </a:r>
          </a:p>
        </p:txBody>
      </p:sp>
      <p:sp>
        <p:nvSpPr>
          <p:cNvPr id="445" name="Shape 445"/>
          <p:cNvSpPr txBox="1">
            <a:spLocks noGrp="1"/>
          </p:cNvSpPr>
          <p:nvPr>
            <p:ph type="sldNum" idx="2"/>
          </p:nvPr>
        </p:nvSpPr>
        <p:spPr>
          <a:xfrm>
            <a:off x="15179675" y="8750300"/>
            <a:ext cx="187199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958850" y="1651000"/>
            <a:ext cx="8385000" cy="6806400"/>
          </a:xfrm>
          <a:prstGeom prst="rect">
            <a:avLst/>
          </a:prstGeom>
          <a:solidFill>
            <a:srgbClr val="000000">
              <a:alpha val="9800"/>
            </a:srgbClr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-US" sz="2400" b="1">
                <a:latin typeface="Inconsolata"/>
                <a:ea typeface="Inconsolata"/>
                <a:cs typeface="Inconsolata"/>
                <a:sym typeface="Inconsolata"/>
              </a:rPr>
              <a:t>function</a:t>
            </a: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 </a:t>
            </a:r>
            <a:r>
              <a:rPr lang="en-US" sz="2400">
                <a:solidFill>
                  <a:srgbClr val="000000"/>
                </a:solidFill>
                <a:latin typeface="Inconsolata"/>
                <a:ea typeface="Inconsolata"/>
                <a:cs typeface="Inconsolata"/>
                <a:sym typeface="Inconsolata"/>
              </a:rPr>
              <a:t>VoiceSynthMock</a:t>
            </a: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() {</a:t>
            </a:r>
          </a:p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  </a:t>
            </a:r>
            <a:r>
              <a:rPr lang="en-US" sz="2400">
                <a:solidFill>
                  <a:srgbClr val="03914B"/>
                </a:solidFill>
                <a:latin typeface="Inconsolata"/>
                <a:ea typeface="Inconsolata"/>
                <a:cs typeface="Inconsolata"/>
                <a:sym typeface="Inconsolata"/>
              </a:rPr>
              <a:t>this</a:t>
            </a: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.say = </a:t>
            </a:r>
            <a:r>
              <a:rPr lang="en-US" sz="2400" b="1">
                <a:latin typeface="Inconsolata"/>
                <a:ea typeface="Inconsolata"/>
                <a:cs typeface="Inconsolata"/>
                <a:sym typeface="Inconsolata"/>
              </a:rPr>
              <a:t>function</a:t>
            </a: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(text) {</a:t>
            </a:r>
          </a:p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    </a:t>
            </a:r>
            <a:r>
              <a:rPr lang="en-US" sz="2400">
                <a:solidFill>
                  <a:srgbClr val="03914B"/>
                </a:solidFill>
                <a:latin typeface="Inconsolata"/>
                <a:ea typeface="Inconsolata"/>
                <a:cs typeface="Inconsolata"/>
                <a:sym typeface="Inconsolata"/>
              </a:rPr>
              <a:t>this</a:t>
            </a: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.said.push(text);</a:t>
            </a:r>
          </a:p>
          <a:p>
            <a:pPr marL="0" lvl="0" indent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  };</a:t>
            </a:r>
          </a:p>
          <a:p>
            <a:pPr marL="0" lvl="0" indent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  </a:t>
            </a:r>
            <a:r>
              <a:rPr lang="en-US" sz="2400">
                <a:solidFill>
                  <a:srgbClr val="03914B"/>
                </a:solidFill>
                <a:latin typeface="Inconsolata"/>
                <a:ea typeface="Inconsolata"/>
                <a:cs typeface="Inconsolata"/>
                <a:sym typeface="Inconsolata"/>
              </a:rPr>
              <a:t>this</a:t>
            </a: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.said = [];</a:t>
            </a:r>
          </a:p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};</a:t>
            </a:r>
          </a:p>
          <a:p>
            <a:endParaRPr/>
          </a:p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-US" sz="2400">
                <a:solidFill>
                  <a:srgbClr val="03914B"/>
                </a:solidFill>
                <a:latin typeface="Inconsolata"/>
                <a:ea typeface="Inconsolata"/>
                <a:cs typeface="Inconsolata"/>
                <a:sym typeface="Inconsolata"/>
              </a:rPr>
              <a:t>var</a:t>
            </a:r>
            <a:r>
              <a:rPr lang="en-US" sz="2400">
                <a:solidFill>
                  <a:srgbClr val="000000"/>
                </a:solidFill>
                <a:latin typeface="Inconsolata"/>
                <a:ea typeface="Inconsolata"/>
                <a:cs typeface="Inconsolata"/>
                <a:sym typeface="Inconsolata"/>
              </a:rPr>
              <a:t> myMocks = angular.module(</a:t>
            </a:r>
            <a:r>
              <a:rPr lang="en-US" sz="2400">
                <a:solidFill>
                  <a:srgbClr val="CD372D"/>
                </a:solidFill>
                <a:latin typeface="Inconsolata"/>
                <a:ea typeface="Inconsolata"/>
                <a:cs typeface="Inconsolata"/>
                <a:sym typeface="Inconsolata"/>
              </a:rPr>
              <a:t>'myMocks'</a:t>
            </a:r>
            <a:r>
              <a:rPr lang="en-US" sz="2400">
                <a:solidFill>
                  <a:srgbClr val="000000"/>
                </a:solidFill>
                <a:latin typeface="Inconsolata"/>
                <a:ea typeface="Inconsolata"/>
                <a:cs typeface="Inconsolata"/>
                <a:sym typeface="Inconsolata"/>
              </a:rPr>
              <a:t>, [</a:t>
            </a:r>
            <a:r>
              <a:rPr lang="en-US" sz="2400">
                <a:solidFill>
                  <a:srgbClr val="CD372D"/>
                </a:solidFill>
                <a:latin typeface="Inconsolata"/>
                <a:ea typeface="Inconsolata"/>
                <a:cs typeface="Inconsolata"/>
                <a:sym typeface="Inconsolata"/>
              </a:rPr>
              <a:t>'myApp'</a:t>
            </a:r>
            <a:r>
              <a:rPr lang="en-US" sz="2400">
                <a:solidFill>
                  <a:srgbClr val="000000"/>
                </a:solidFill>
                <a:latin typeface="Inconsolata"/>
                <a:ea typeface="Inconsolata"/>
                <a:cs typeface="Inconsolata"/>
                <a:sym typeface="Inconsolata"/>
              </a:rPr>
              <a:t>]);</a:t>
            </a:r>
          </a:p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myApp.service(</a:t>
            </a:r>
            <a:r>
              <a:rPr lang="en-US" sz="2400">
                <a:solidFill>
                  <a:srgbClr val="CD372D"/>
                </a:solidFill>
                <a:latin typeface="Inconsolata"/>
                <a:ea typeface="Inconsolata"/>
                <a:cs typeface="Inconsolata"/>
                <a:sym typeface="Inconsolata"/>
              </a:rPr>
              <a:t>'voiceSynth'</a:t>
            </a: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, VoiceSynthMock);</a:t>
            </a:r>
          </a:p>
          <a:p>
            <a:endParaRPr/>
          </a:p>
        </p:txBody>
      </p:sp>
      <p:sp>
        <p:nvSpPr>
          <p:cNvPr id="447" name="Shape 447"/>
          <p:cNvSpPr/>
          <p:nvPr/>
        </p:nvSpPr>
        <p:spPr>
          <a:xfrm>
            <a:off x="10026800" y="4366180"/>
            <a:ext cx="2368499" cy="8732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UserController</a:t>
            </a:r>
          </a:p>
        </p:txBody>
      </p:sp>
      <p:sp>
        <p:nvSpPr>
          <p:cNvPr id="448" name="Shape 448"/>
          <p:cNvSpPr/>
          <p:nvPr/>
        </p:nvSpPr>
        <p:spPr>
          <a:xfrm>
            <a:off x="12685775" y="5844555"/>
            <a:ext cx="2681100" cy="8732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VoiceSynthMock</a:t>
            </a:r>
          </a:p>
        </p:txBody>
      </p:sp>
      <p:cxnSp>
        <p:nvCxnSpPr>
          <p:cNvPr id="449" name="Shape 449"/>
          <p:cNvCxnSpPr>
            <a:stCxn id="448" idx="0"/>
            <a:endCxn id="447" idx="2"/>
          </p:cNvCxnSpPr>
          <p:nvPr/>
        </p:nvCxnSpPr>
        <p:spPr>
          <a:xfrm rot="10800000">
            <a:off x="11211049" y="5239480"/>
            <a:ext cx="2815275" cy="605075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50" name="Shape 450"/>
          <p:cNvSpPr/>
          <p:nvPr/>
        </p:nvSpPr>
        <p:spPr>
          <a:xfrm>
            <a:off x="10026800" y="7249810"/>
            <a:ext cx="2368499" cy="873299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sz="2400">
                <a:solidFill>
                  <a:srgbClr val="FFFFFF"/>
                </a:solidFill>
              </a:rPr>
              <a:t>WebAudio</a:t>
            </a:r>
          </a:p>
        </p:txBody>
      </p:sp>
      <p:sp>
        <p:nvSpPr>
          <p:cNvPr id="451" name="Shape 451"/>
          <p:cNvSpPr/>
          <p:nvPr/>
        </p:nvSpPr>
        <p:spPr>
          <a:xfrm>
            <a:off x="10026800" y="5844555"/>
            <a:ext cx="2368499" cy="873299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sz="2400">
                <a:solidFill>
                  <a:srgbClr val="FFFFFF"/>
                </a:solidFill>
              </a:rPr>
              <a:t>VoiceSynth</a:t>
            </a:r>
          </a:p>
        </p:txBody>
      </p:sp>
      <p:cxnSp>
        <p:nvCxnSpPr>
          <p:cNvPr id="452" name="Shape 452"/>
          <p:cNvCxnSpPr>
            <a:stCxn id="450" idx="0"/>
            <a:endCxn id="451" idx="2"/>
          </p:cNvCxnSpPr>
          <p:nvPr/>
        </p:nvCxnSpPr>
        <p:spPr>
          <a:xfrm>
            <a:off x="11211049" y="6717855"/>
            <a:ext cx="0" cy="531955"/>
          </a:xfrm>
          <a:prstGeom prst="straightConnector1">
            <a:avLst/>
          </a:prstGeom>
          <a:noFill/>
          <a:ln w="38100" cap="flat">
            <a:solidFill>
              <a:schemeClr val="accent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53" name="Shape 453"/>
          <p:cNvCxnSpPr>
            <a:stCxn id="451" idx="0"/>
            <a:endCxn id="454" idx="2"/>
          </p:cNvCxnSpPr>
          <p:nvPr/>
        </p:nvCxnSpPr>
        <p:spPr>
          <a:xfrm>
            <a:off x="11211049" y="5239480"/>
            <a:ext cx="0" cy="605075"/>
          </a:xfrm>
          <a:prstGeom prst="straightConnector1">
            <a:avLst/>
          </a:prstGeom>
          <a:noFill/>
          <a:ln w="38100" cap="flat">
            <a:solidFill>
              <a:schemeClr val="accent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55" name="Shape 455"/>
          <p:cNvSpPr/>
          <p:nvPr/>
        </p:nvSpPr>
        <p:spPr>
          <a:xfrm>
            <a:off x="10026800" y="2951586"/>
            <a:ext cx="2368499" cy="873299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sz="2400" b="1">
                <a:solidFill>
                  <a:srgbClr val="FFFFFF"/>
                </a:solidFill>
              </a:rPr>
              <a:t>View (DOM)</a:t>
            </a:r>
          </a:p>
        </p:txBody>
      </p:sp>
      <p:cxnSp>
        <p:nvCxnSpPr>
          <p:cNvPr id="456" name="Shape 456"/>
          <p:cNvCxnSpPr>
            <a:stCxn id="454" idx="0"/>
            <a:endCxn id="455" idx="2"/>
          </p:cNvCxnSpPr>
          <p:nvPr/>
        </p:nvCxnSpPr>
        <p:spPr>
          <a:xfrm>
            <a:off x="11211049" y="3824886"/>
            <a:ext cx="0" cy="541294"/>
          </a:xfrm>
          <a:prstGeom prst="straightConnector1">
            <a:avLst/>
          </a:prstGeom>
          <a:noFill/>
          <a:ln w="38100" cap="flat">
            <a:solidFill>
              <a:schemeClr val="accent6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Shape 461"/>
          <p:cNvGrpSpPr/>
          <p:nvPr/>
        </p:nvGrpSpPr>
        <p:grpSpPr>
          <a:xfrm>
            <a:off x="4812674" y="2135875"/>
            <a:ext cx="10826934" cy="3998100"/>
            <a:chOff x="4812674" y="2135875"/>
            <a:chExt cx="10826934" cy="3998100"/>
          </a:xfrm>
        </p:grpSpPr>
        <p:sp>
          <p:nvSpPr>
            <p:cNvPr id="462" name="Shape 462"/>
            <p:cNvSpPr/>
            <p:nvPr/>
          </p:nvSpPr>
          <p:spPr>
            <a:xfrm>
              <a:off x="4812674" y="2675275"/>
              <a:ext cx="4428599" cy="2919300"/>
            </a:xfrm>
            <a:prstGeom prst="cloudCallout">
              <a:avLst>
                <a:gd name="adj1" fmla="val 67170"/>
                <a:gd name="adj2" fmla="val 378"/>
              </a:avLst>
            </a:prstGeom>
            <a:solidFill>
              <a:schemeClr val="accent1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n-US" sz="48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Eureka!!!</a:t>
              </a:r>
            </a:p>
          </p:txBody>
        </p:sp>
        <p:sp>
          <p:nvSpPr>
            <p:cNvPr id="463" name="Shape 463"/>
            <p:cNvSpPr txBox="1"/>
            <p:nvPr/>
          </p:nvSpPr>
          <p:spPr>
            <a:xfrm>
              <a:off x="10320908" y="4165433"/>
              <a:ext cx="5318699" cy="1818000"/>
            </a:xfrm>
            <a:prstGeom prst="rect">
              <a:avLst/>
            </a:prstGeom>
            <a:noFill/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buNone/>
              </a:pPr>
              <a:r>
                <a:rPr lang="en-US" sz="3600" b="1">
                  <a:solidFill>
                    <a:srgbClr val="03914B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my-tab</a:t>
              </a:r>
            </a:p>
            <a:p>
              <a:pPr lvl="0" rtl="0">
                <a:buNone/>
              </a:pPr>
              <a:r>
                <a:rPr lang="en-US" sz="3600" b="1">
                  <a:solidFill>
                    <a:srgbClr val="03914B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my-pane</a:t>
              </a:r>
            </a:p>
            <a:p>
              <a:pPr lvl="0" rtl="0">
                <a:buNone/>
              </a:pPr>
              <a:r>
                <a:rPr lang="en-US" sz="3600" b="1">
                  <a:solidFill>
                    <a:srgbClr val="03914B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my-map</a:t>
              </a:r>
            </a:p>
          </p:txBody>
        </p:sp>
        <p:sp>
          <p:nvSpPr>
            <p:cNvPr id="464" name="Shape 464"/>
            <p:cNvSpPr/>
            <p:nvPr/>
          </p:nvSpPr>
          <p:spPr>
            <a:xfrm>
              <a:off x="10185300" y="2135875"/>
              <a:ext cx="5137499" cy="3998100"/>
            </a:xfrm>
            <a:prstGeom prst="roundRect">
              <a:avLst>
                <a:gd name="adj" fmla="val 10473"/>
              </a:avLst>
            </a:prstGeom>
            <a:noFill/>
            <a:ln w="76200" cap="flat">
              <a:solidFill>
                <a:srgbClr val="4387E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65" name="Shape 465"/>
          <p:cNvSpPr/>
          <p:nvPr/>
        </p:nvSpPr>
        <p:spPr>
          <a:xfrm>
            <a:off x="10185300" y="2135875"/>
            <a:ext cx="5137499" cy="2478900"/>
          </a:xfrm>
          <a:prstGeom prst="roundRect">
            <a:avLst>
              <a:gd name="adj" fmla="val 16667"/>
            </a:avLst>
          </a:prstGeom>
          <a:noFill/>
          <a:ln w="76200" cap="flat">
            <a:solidFill>
              <a:srgbClr val="4387E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66" name="Shape 466"/>
          <p:cNvSpPr txBox="1">
            <a:spLocks noGrp="1"/>
          </p:cNvSpPr>
          <p:nvPr>
            <p:ph type="sldNum" idx="12"/>
          </p:nvPr>
        </p:nvSpPr>
        <p:spPr>
          <a:xfrm>
            <a:off x="15179675" y="8750300"/>
            <a:ext cx="187199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/>
              <a:t> </a:t>
            </a:r>
          </a:p>
        </p:txBody>
      </p:sp>
      <p:grpSp>
        <p:nvGrpSpPr>
          <p:cNvPr id="467" name="Shape 467"/>
          <p:cNvGrpSpPr/>
          <p:nvPr/>
        </p:nvGrpSpPr>
        <p:grpSpPr>
          <a:xfrm>
            <a:off x="2500778" y="2620554"/>
            <a:ext cx="1779437" cy="1895890"/>
            <a:chOff x="5722276" y="3335500"/>
            <a:chExt cx="3063769" cy="3264275"/>
          </a:xfrm>
        </p:grpSpPr>
        <p:sp>
          <p:nvSpPr>
            <p:cNvPr id="468" name="Shape 468"/>
            <p:cNvSpPr/>
            <p:nvPr/>
          </p:nvSpPr>
          <p:spPr>
            <a:xfrm rot="470991">
              <a:off x="5836261" y="4704715"/>
              <a:ext cx="1700131" cy="1787319"/>
            </a:xfrm>
            <a:prstGeom prst="star10">
              <a:avLst>
                <a:gd name="adj" fmla="val 39335"/>
                <a:gd name="hf" fmla="val 105146"/>
              </a:avLst>
            </a:prstGeom>
            <a:solidFill>
              <a:srgbClr val="03914B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9" name="Shape 469"/>
            <p:cNvSpPr/>
            <p:nvPr/>
          </p:nvSpPr>
          <p:spPr>
            <a:xfrm>
              <a:off x="6671825" y="3335500"/>
              <a:ext cx="1700099" cy="1787399"/>
            </a:xfrm>
            <a:prstGeom prst="star10">
              <a:avLst>
                <a:gd name="adj" fmla="val 38489"/>
                <a:gd name="hf" fmla="val 105146"/>
              </a:avLst>
            </a:prstGeom>
            <a:solidFill>
              <a:srgbClr val="03914B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0" name="Shape 470"/>
            <p:cNvSpPr/>
            <p:nvPr/>
          </p:nvSpPr>
          <p:spPr>
            <a:xfrm rot="-839108">
              <a:off x="7787695" y="4785736"/>
              <a:ext cx="897503" cy="944797"/>
            </a:xfrm>
            <a:prstGeom prst="star10">
              <a:avLst>
                <a:gd name="adj" fmla="val 36284"/>
                <a:gd name="hf" fmla="val 105146"/>
              </a:avLst>
            </a:prstGeom>
            <a:solidFill>
              <a:srgbClr val="03914B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1" name="Shape 471"/>
            <p:cNvSpPr/>
            <p:nvPr/>
          </p:nvSpPr>
          <p:spPr>
            <a:xfrm>
              <a:off x="7368725" y="4098533"/>
              <a:ext cx="306299" cy="306299"/>
            </a:xfrm>
            <a:prstGeom prst="ellipse">
              <a:avLst/>
            </a:prstGeom>
            <a:solidFill>
              <a:srgbClr val="FFFFFF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2" name="Shape 472"/>
            <p:cNvSpPr/>
            <p:nvPr/>
          </p:nvSpPr>
          <p:spPr>
            <a:xfrm>
              <a:off x="6555592" y="5413976"/>
              <a:ext cx="306299" cy="306299"/>
            </a:xfrm>
            <a:prstGeom prst="ellipse">
              <a:avLst/>
            </a:prstGeom>
            <a:solidFill>
              <a:srgbClr val="FFFFFF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3" name="Shape 473"/>
            <p:cNvSpPr/>
            <p:nvPr/>
          </p:nvSpPr>
          <p:spPr>
            <a:xfrm>
              <a:off x="8140986" y="5166087"/>
              <a:ext cx="170699" cy="165900"/>
            </a:xfrm>
            <a:prstGeom prst="ellipse">
              <a:avLst/>
            </a:prstGeom>
            <a:solidFill>
              <a:srgbClr val="FFFFFF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74" name="Shape 474"/>
          <p:cNvSpPr txBox="1"/>
          <p:nvPr/>
        </p:nvSpPr>
        <p:spPr>
          <a:xfrm>
            <a:off x="1098650" y="460500"/>
            <a:ext cx="5717700" cy="18180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7200">
                <a:latin typeface="Open Sans"/>
                <a:ea typeface="Open Sans"/>
                <a:cs typeface="Open Sans"/>
                <a:sym typeface="Open Sans"/>
              </a:rPr>
              <a:t>Imperative</a:t>
            </a:r>
          </a:p>
        </p:txBody>
      </p:sp>
      <p:sp>
        <p:nvSpPr>
          <p:cNvPr id="475" name="Shape 475"/>
          <p:cNvSpPr txBox="1"/>
          <p:nvPr/>
        </p:nvSpPr>
        <p:spPr>
          <a:xfrm>
            <a:off x="10320900" y="2430900"/>
            <a:ext cx="5318699" cy="18180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3600">
                <a:latin typeface="Courier New"/>
                <a:ea typeface="Courier New"/>
                <a:cs typeface="Courier New"/>
                <a:sym typeface="Courier New"/>
              </a:rPr>
              <a:t>{{ databinding }}</a:t>
            </a:r>
          </a:p>
          <a:p>
            <a:pPr lvl="0" rtl="0">
              <a:buNone/>
            </a:pPr>
            <a:r>
              <a:rPr lang="en-US" sz="3600">
                <a:latin typeface="Courier New"/>
                <a:ea typeface="Courier New"/>
                <a:cs typeface="Courier New"/>
                <a:sym typeface="Courier New"/>
              </a:rPr>
              <a:t>ng-hide</a:t>
            </a:r>
          </a:p>
          <a:p>
            <a:pPr lvl="0" rtl="0">
              <a:buNone/>
            </a:pPr>
            <a:r>
              <a:rPr lang="en-US" sz="3600">
                <a:latin typeface="Courier New"/>
                <a:ea typeface="Courier New"/>
                <a:cs typeface="Courier New"/>
                <a:sym typeface="Courier New"/>
              </a:rPr>
              <a:t>ng-controller</a:t>
            </a:r>
          </a:p>
          <a:p>
            <a:pPr lvl="0" rtl="0">
              <a:buNone/>
            </a:pPr>
            <a:r>
              <a:rPr lang="en-US" sz="3600">
                <a:latin typeface="Courier New"/>
                <a:ea typeface="Courier New"/>
                <a:cs typeface="Courier New"/>
                <a:sym typeface="Courier New"/>
              </a:rPr>
              <a:t>ng-model</a:t>
            </a:r>
          </a:p>
        </p:txBody>
      </p:sp>
      <p:sp>
        <p:nvSpPr>
          <p:cNvPr id="476" name="Shape 476"/>
          <p:cNvSpPr txBox="1"/>
          <p:nvPr/>
        </p:nvSpPr>
        <p:spPr>
          <a:xfrm>
            <a:off x="8542475" y="460500"/>
            <a:ext cx="6561000" cy="18180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-US" sz="7200">
                <a:latin typeface="Open Sans"/>
                <a:ea typeface="Open Sans"/>
                <a:cs typeface="Open Sans"/>
                <a:sym typeface="Open Sans"/>
              </a:rPr>
              <a:t>Declarative</a:t>
            </a:r>
          </a:p>
        </p:txBody>
      </p:sp>
      <p:grpSp>
        <p:nvGrpSpPr>
          <p:cNvPr id="477" name="Shape 477"/>
          <p:cNvGrpSpPr/>
          <p:nvPr/>
        </p:nvGrpSpPr>
        <p:grpSpPr>
          <a:xfrm>
            <a:off x="3147524" y="6414576"/>
            <a:ext cx="9725550" cy="2215886"/>
            <a:chOff x="3147524" y="6414576"/>
            <a:chExt cx="9725550" cy="2215886"/>
          </a:xfrm>
        </p:grpSpPr>
        <p:sp>
          <p:nvSpPr>
            <p:cNvPr id="478" name="Shape 478"/>
            <p:cNvSpPr/>
            <p:nvPr/>
          </p:nvSpPr>
          <p:spPr>
            <a:xfrm rot="5400000" flipH="1">
              <a:off x="10334474" y="5323825"/>
              <a:ext cx="1196700" cy="3880499"/>
            </a:xfrm>
            <a:prstGeom prst="bentArrow">
              <a:avLst>
                <a:gd name="adj1" fmla="val 21960"/>
                <a:gd name="adj2" fmla="val 25000"/>
                <a:gd name="adj3" fmla="val 25000"/>
                <a:gd name="adj4" fmla="val 43750"/>
              </a:avLst>
            </a:prstGeom>
            <a:solidFill>
              <a:srgbClr val="F4B400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479" name="Shape 479"/>
            <p:cNvGrpSpPr/>
            <p:nvPr/>
          </p:nvGrpSpPr>
          <p:grpSpPr>
            <a:xfrm>
              <a:off x="7473522" y="6414576"/>
              <a:ext cx="1308955" cy="2215886"/>
              <a:chOff x="12882094" y="6380851"/>
              <a:chExt cx="1308955" cy="2215886"/>
            </a:xfrm>
          </p:grpSpPr>
          <p:sp>
            <p:nvSpPr>
              <p:cNvPr id="480" name="Shape 480"/>
              <p:cNvSpPr/>
              <p:nvPr/>
            </p:nvSpPr>
            <p:spPr>
              <a:xfrm>
                <a:off x="13385832" y="6880486"/>
                <a:ext cx="190800" cy="336900"/>
              </a:xfrm>
              <a:prstGeom prst="roundRect">
                <a:avLst>
                  <a:gd name="adj" fmla="val 16667"/>
                </a:avLst>
              </a:prstGeom>
              <a:solidFill>
                <a:schemeClr val="lt2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1" name="Shape 481"/>
              <p:cNvSpPr/>
              <p:nvPr/>
            </p:nvSpPr>
            <p:spPr>
              <a:xfrm rot="-1433651">
                <a:off x="13023934" y="6654747"/>
                <a:ext cx="204419" cy="743264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2" name="Shape 482"/>
              <p:cNvSpPr/>
              <p:nvPr/>
            </p:nvSpPr>
            <p:spPr>
              <a:xfrm rot="-1797216">
                <a:off x="13814556" y="7108825"/>
                <a:ext cx="204286" cy="743397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3" name="Shape 483"/>
              <p:cNvSpPr/>
              <p:nvPr/>
            </p:nvSpPr>
            <p:spPr>
              <a:xfrm>
                <a:off x="13228282" y="7853338"/>
                <a:ext cx="204299" cy="743399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4" name="Shape 484"/>
              <p:cNvSpPr/>
              <p:nvPr/>
            </p:nvSpPr>
            <p:spPr>
              <a:xfrm>
                <a:off x="13563226" y="7853338"/>
                <a:ext cx="204299" cy="743399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5" name="Shape 485"/>
              <p:cNvSpPr/>
              <p:nvPr/>
            </p:nvSpPr>
            <p:spPr>
              <a:xfrm>
                <a:off x="13170500" y="6380851"/>
                <a:ext cx="624599" cy="624300"/>
              </a:xfrm>
              <a:prstGeom prst="smileyFace">
                <a:avLst>
                  <a:gd name="adj" fmla="val 4653"/>
                </a:avLst>
              </a:prstGeom>
              <a:solidFill>
                <a:schemeClr val="accent3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6" name="Shape 486"/>
              <p:cNvSpPr/>
              <p:nvPr/>
            </p:nvSpPr>
            <p:spPr>
              <a:xfrm>
                <a:off x="13254606" y="6523445"/>
                <a:ext cx="197100" cy="142800"/>
              </a:xfrm>
              <a:prstGeom prst="roundRect">
                <a:avLst>
                  <a:gd name="adj" fmla="val 16667"/>
                </a:avLst>
              </a:prstGeom>
              <a:noFill/>
              <a:ln w="28575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7" name="Shape 487"/>
              <p:cNvSpPr/>
              <p:nvPr/>
            </p:nvSpPr>
            <p:spPr>
              <a:xfrm>
                <a:off x="13511806" y="6523445"/>
                <a:ext cx="197100" cy="142800"/>
              </a:xfrm>
              <a:prstGeom prst="roundRect">
                <a:avLst>
                  <a:gd name="adj" fmla="val 16667"/>
                </a:avLst>
              </a:prstGeom>
              <a:noFill/>
              <a:ln w="28575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cxnSp>
            <p:nvCxnSpPr>
              <p:cNvPr id="488" name="Shape 488"/>
              <p:cNvCxnSpPr>
                <a:stCxn id="487" idx="1"/>
                <a:endCxn id="487" idx="1"/>
              </p:cNvCxnSpPr>
              <p:nvPr/>
            </p:nvCxnSpPr>
            <p:spPr>
              <a:xfrm>
                <a:off x="13511806" y="6594845"/>
                <a:ext cx="0" cy="0"/>
              </a:xfrm>
              <a:prstGeom prst="straightConnector1">
                <a:avLst/>
              </a:prstGeom>
              <a:noFill/>
              <a:ln w="19050" cap="flat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489" name="Shape 489"/>
              <p:cNvCxnSpPr>
                <a:stCxn id="487" idx="1"/>
                <a:endCxn id="486" idx="3"/>
              </p:cNvCxnSpPr>
              <p:nvPr/>
            </p:nvCxnSpPr>
            <p:spPr>
              <a:xfrm rot="10800000">
                <a:off x="13451706" y="6594845"/>
                <a:ext cx="60099" cy="0"/>
              </a:xfrm>
              <a:prstGeom prst="straightConnector1">
                <a:avLst/>
              </a:prstGeom>
              <a:noFill/>
              <a:ln w="76200" cap="flat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490" name="Shape 490"/>
              <p:cNvCxnSpPr>
                <a:stCxn id="486" idx="1"/>
              </p:cNvCxnSpPr>
              <p:nvPr/>
            </p:nvCxnSpPr>
            <p:spPr>
              <a:xfrm rot="10800000">
                <a:off x="13170606" y="6539945"/>
                <a:ext cx="84000" cy="54900"/>
              </a:xfrm>
              <a:prstGeom prst="straightConnector1">
                <a:avLst/>
              </a:prstGeom>
              <a:noFill/>
              <a:ln w="28575" cap="flat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491" name="Shape 491"/>
              <p:cNvCxnSpPr/>
              <p:nvPr/>
            </p:nvCxnSpPr>
            <p:spPr>
              <a:xfrm rot="10800000" flipH="1">
                <a:off x="13709007" y="6539976"/>
                <a:ext cx="84000" cy="54900"/>
              </a:xfrm>
              <a:prstGeom prst="straightConnector1">
                <a:avLst/>
              </a:prstGeom>
              <a:noFill/>
              <a:ln w="28575" cap="flat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492" name="Shape 492"/>
              <p:cNvSpPr/>
              <p:nvPr/>
            </p:nvSpPr>
            <p:spPr>
              <a:xfrm>
                <a:off x="13156435" y="7056835"/>
                <a:ext cx="663600" cy="884700"/>
              </a:xfrm>
              <a:prstGeom prst="roundRect">
                <a:avLst>
                  <a:gd name="adj" fmla="val 27252"/>
                </a:avLst>
              </a:prstGeom>
              <a:solidFill>
                <a:srgbClr val="FFFFFF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3" name="Shape 493"/>
              <p:cNvSpPr/>
              <p:nvPr/>
            </p:nvSpPr>
            <p:spPr>
              <a:xfrm>
                <a:off x="13588648" y="7222428"/>
                <a:ext cx="204299" cy="206999"/>
              </a:xfrm>
              <a:prstGeom prst="roundRect">
                <a:avLst>
                  <a:gd name="adj" fmla="val 16667"/>
                </a:avLst>
              </a:prstGeom>
              <a:solidFill>
                <a:schemeClr val="lt2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4" name="Shape 494"/>
              <p:cNvSpPr/>
              <p:nvPr/>
            </p:nvSpPr>
            <p:spPr>
              <a:xfrm>
                <a:off x="13588648" y="7222428"/>
                <a:ext cx="204299" cy="609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5" name="Shape 495"/>
              <p:cNvSpPr/>
              <p:nvPr/>
            </p:nvSpPr>
            <p:spPr>
              <a:xfrm>
                <a:off x="13741528" y="7185371"/>
                <a:ext cx="26699" cy="98999"/>
              </a:xfrm>
              <a:prstGeom prst="roundRect">
                <a:avLst>
                  <a:gd name="adj" fmla="val 16667"/>
                </a:avLst>
              </a:prstGeom>
              <a:solidFill>
                <a:srgbClr val="2364D7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96" name="Shape 496"/>
            <p:cNvSpPr/>
            <p:nvPr/>
          </p:nvSpPr>
          <p:spPr>
            <a:xfrm rot="-5400000">
              <a:off x="4489424" y="5254075"/>
              <a:ext cx="1196700" cy="3880499"/>
            </a:xfrm>
            <a:prstGeom prst="bentArrow">
              <a:avLst>
                <a:gd name="adj1" fmla="val 21960"/>
                <a:gd name="adj2" fmla="val 25000"/>
                <a:gd name="adj3" fmla="val 25000"/>
                <a:gd name="adj4" fmla="val 43750"/>
              </a:avLst>
            </a:prstGeom>
            <a:solidFill>
              <a:srgbClr val="F4B400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97" name="Shape 497"/>
          <p:cNvGrpSpPr/>
          <p:nvPr/>
        </p:nvGrpSpPr>
        <p:grpSpPr>
          <a:xfrm>
            <a:off x="2736019" y="4704050"/>
            <a:ext cx="1308955" cy="3926413"/>
            <a:chOff x="2736019" y="4704050"/>
            <a:chExt cx="1308955" cy="3926413"/>
          </a:xfrm>
        </p:grpSpPr>
        <p:grpSp>
          <p:nvGrpSpPr>
            <p:cNvPr id="498" name="Shape 498"/>
            <p:cNvGrpSpPr/>
            <p:nvPr/>
          </p:nvGrpSpPr>
          <p:grpSpPr>
            <a:xfrm>
              <a:off x="2736019" y="6414576"/>
              <a:ext cx="1308955" cy="2215886"/>
              <a:chOff x="12882094" y="6380851"/>
              <a:chExt cx="1308955" cy="2215886"/>
            </a:xfrm>
          </p:grpSpPr>
          <p:sp>
            <p:nvSpPr>
              <p:cNvPr id="499" name="Shape 499"/>
              <p:cNvSpPr/>
              <p:nvPr/>
            </p:nvSpPr>
            <p:spPr>
              <a:xfrm>
                <a:off x="13385832" y="6880486"/>
                <a:ext cx="190800" cy="336900"/>
              </a:xfrm>
              <a:prstGeom prst="roundRect">
                <a:avLst>
                  <a:gd name="adj" fmla="val 16667"/>
                </a:avLst>
              </a:prstGeom>
              <a:solidFill>
                <a:schemeClr val="lt2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0" name="Shape 500"/>
              <p:cNvSpPr/>
              <p:nvPr/>
            </p:nvSpPr>
            <p:spPr>
              <a:xfrm rot="-1433651">
                <a:off x="13023934" y="6654747"/>
                <a:ext cx="204419" cy="743264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1" name="Shape 501"/>
              <p:cNvSpPr/>
              <p:nvPr/>
            </p:nvSpPr>
            <p:spPr>
              <a:xfrm rot="-1797216">
                <a:off x="13814556" y="7108825"/>
                <a:ext cx="204286" cy="743397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2" name="Shape 502"/>
              <p:cNvSpPr/>
              <p:nvPr/>
            </p:nvSpPr>
            <p:spPr>
              <a:xfrm>
                <a:off x="13228282" y="7853338"/>
                <a:ext cx="204299" cy="743399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3" name="Shape 503"/>
              <p:cNvSpPr/>
              <p:nvPr/>
            </p:nvSpPr>
            <p:spPr>
              <a:xfrm>
                <a:off x="13563226" y="7853338"/>
                <a:ext cx="204299" cy="743399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4" name="Shape 504"/>
              <p:cNvSpPr/>
              <p:nvPr/>
            </p:nvSpPr>
            <p:spPr>
              <a:xfrm>
                <a:off x="13170500" y="6380851"/>
                <a:ext cx="624599" cy="624300"/>
              </a:xfrm>
              <a:prstGeom prst="smileyFace">
                <a:avLst>
                  <a:gd name="adj" fmla="val -4653"/>
                </a:avLst>
              </a:prstGeom>
              <a:solidFill>
                <a:schemeClr val="accent3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5" name="Shape 505"/>
              <p:cNvSpPr/>
              <p:nvPr/>
            </p:nvSpPr>
            <p:spPr>
              <a:xfrm>
                <a:off x="13254606" y="6523445"/>
                <a:ext cx="197100" cy="142800"/>
              </a:xfrm>
              <a:prstGeom prst="roundRect">
                <a:avLst>
                  <a:gd name="adj" fmla="val 16667"/>
                </a:avLst>
              </a:prstGeom>
              <a:noFill/>
              <a:ln w="28575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6" name="Shape 506"/>
              <p:cNvSpPr/>
              <p:nvPr/>
            </p:nvSpPr>
            <p:spPr>
              <a:xfrm>
                <a:off x="13511806" y="6523445"/>
                <a:ext cx="197100" cy="142800"/>
              </a:xfrm>
              <a:prstGeom prst="roundRect">
                <a:avLst>
                  <a:gd name="adj" fmla="val 16667"/>
                </a:avLst>
              </a:prstGeom>
              <a:noFill/>
              <a:ln w="28575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cxnSp>
            <p:nvCxnSpPr>
              <p:cNvPr id="507" name="Shape 507"/>
              <p:cNvCxnSpPr>
                <a:stCxn id="506" idx="1"/>
                <a:endCxn id="506" idx="1"/>
              </p:cNvCxnSpPr>
              <p:nvPr/>
            </p:nvCxnSpPr>
            <p:spPr>
              <a:xfrm>
                <a:off x="13511806" y="6594845"/>
                <a:ext cx="0" cy="0"/>
              </a:xfrm>
              <a:prstGeom prst="straightConnector1">
                <a:avLst/>
              </a:prstGeom>
              <a:noFill/>
              <a:ln w="19050" cap="flat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508" name="Shape 508"/>
              <p:cNvCxnSpPr>
                <a:stCxn id="506" idx="1"/>
                <a:endCxn id="505" idx="3"/>
              </p:cNvCxnSpPr>
              <p:nvPr/>
            </p:nvCxnSpPr>
            <p:spPr>
              <a:xfrm rot="10800000">
                <a:off x="13451706" y="6594845"/>
                <a:ext cx="60099" cy="0"/>
              </a:xfrm>
              <a:prstGeom prst="straightConnector1">
                <a:avLst/>
              </a:prstGeom>
              <a:noFill/>
              <a:ln w="76200" cap="flat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509" name="Shape 509"/>
              <p:cNvCxnSpPr>
                <a:stCxn id="505" idx="1"/>
              </p:cNvCxnSpPr>
              <p:nvPr/>
            </p:nvCxnSpPr>
            <p:spPr>
              <a:xfrm rot="10800000">
                <a:off x="13170606" y="6539945"/>
                <a:ext cx="84000" cy="54900"/>
              </a:xfrm>
              <a:prstGeom prst="straightConnector1">
                <a:avLst/>
              </a:prstGeom>
              <a:noFill/>
              <a:ln w="28575" cap="flat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510" name="Shape 510"/>
              <p:cNvCxnSpPr/>
              <p:nvPr/>
            </p:nvCxnSpPr>
            <p:spPr>
              <a:xfrm rot="10800000" flipH="1">
                <a:off x="13709007" y="6539976"/>
                <a:ext cx="84000" cy="54900"/>
              </a:xfrm>
              <a:prstGeom prst="straightConnector1">
                <a:avLst/>
              </a:prstGeom>
              <a:noFill/>
              <a:ln w="28575" cap="flat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511" name="Shape 511"/>
              <p:cNvSpPr/>
              <p:nvPr/>
            </p:nvSpPr>
            <p:spPr>
              <a:xfrm>
                <a:off x="13156435" y="7056835"/>
                <a:ext cx="663600" cy="884700"/>
              </a:xfrm>
              <a:prstGeom prst="roundRect">
                <a:avLst>
                  <a:gd name="adj" fmla="val 27252"/>
                </a:avLst>
              </a:prstGeom>
              <a:solidFill>
                <a:srgbClr val="FFFFFF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2" name="Shape 512"/>
              <p:cNvSpPr/>
              <p:nvPr/>
            </p:nvSpPr>
            <p:spPr>
              <a:xfrm>
                <a:off x="13588648" y="7222428"/>
                <a:ext cx="204299" cy="206999"/>
              </a:xfrm>
              <a:prstGeom prst="roundRect">
                <a:avLst>
                  <a:gd name="adj" fmla="val 16667"/>
                </a:avLst>
              </a:prstGeom>
              <a:solidFill>
                <a:schemeClr val="lt2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3" name="Shape 513"/>
              <p:cNvSpPr/>
              <p:nvPr/>
            </p:nvSpPr>
            <p:spPr>
              <a:xfrm>
                <a:off x="13588648" y="7222428"/>
                <a:ext cx="204299" cy="609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4" name="Shape 514"/>
              <p:cNvSpPr/>
              <p:nvPr/>
            </p:nvSpPr>
            <p:spPr>
              <a:xfrm>
                <a:off x="13741528" y="7185371"/>
                <a:ext cx="26699" cy="98999"/>
              </a:xfrm>
              <a:prstGeom prst="roundRect">
                <a:avLst>
                  <a:gd name="adj" fmla="val 16667"/>
                </a:avLst>
              </a:prstGeom>
              <a:solidFill>
                <a:srgbClr val="2364D7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515" name="Shape 515"/>
            <p:cNvSpPr/>
            <p:nvPr/>
          </p:nvSpPr>
          <p:spPr>
            <a:xfrm>
              <a:off x="3109450" y="4704050"/>
              <a:ext cx="496199" cy="15282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6C338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sldNum" idx="12"/>
          </p:nvPr>
        </p:nvSpPr>
        <p:spPr>
          <a:xfrm>
            <a:off x="15179675" y="8750300"/>
            <a:ext cx="187199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939800" y="165100"/>
            <a:ext cx="14351099" cy="123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Directives as Components</a:t>
            </a:r>
          </a:p>
        </p:txBody>
      </p:sp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4855987" y="1783300"/>
            <a:ext cx="10477799" cy="1921800"/>
          </a:xfrm>
          <a:prstGeom prst="rect">
            <a:avLst/>
          </a:prstGeom>
          <a:solidFill>
            <a:srgbClr val="000000">
              <a:alpha val="9410"/>
            </a:srgbClr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2500">
                <a:solidFill>
                  <a:srgbClr val="000000"/>
                </a:solidFill>
                <a:latin typeface="Inconsolata"/>
                <a:ea typeface="Inconsolata"/>
                <a:cs typeface="Inconsolata"/>
                <a:sym typeface="Inconsolata"/>
              </a:rPr>
              <a:t>&lt;rating </a:t>
            </a:r>
            <a:r>
              <a:rPr lang="en-US" sz="2500">
                <a:solidFill>
                  <a:srgbClr val="03914B"/>
                </a:solidFill>
                <a:latin typeface="Inconsolata"/>
                <a:ea typeface="Inconsolata"/>
                <a:cs typeface="Inconsolata"/>
                <a:sym typeface="Inconsolata"/>
              </a:rPr>
              <a:t>max</a:t>
            </a:r>
            <a:r>
              <a:rPr lang="en-US" sz="2500">
                <a:solidFill>
                  <a:srgbClr val="000000"/>
                </a:solidFill>
                <a:latin typeface="Inconsolata"/>
                <a:ea typeface="Inconsolata"/>
                <a:cs typeface="Inconsolata"/>
                <a:sym typeface="Inconsolata"/>
              </a:rPr>
              <a:t>="</a:t>
            </a:r>
            <a:r>
              <a:rPr lang="en-US" sz="2500">
                <a:solidFill>
                  <a:srgbClr val="CD372D"/>
                </a:solidFill>
                <a:latin typeface="Inconsolata"/>
                <a:ea typeface="Inconsolata"/>
                <a:cs typeface="Inconsolata"/>
                <a:sym typeface="Inconsolata"/>
              </a:rPr>
              <a:t>5</a:t>
            </a:r>
            <a:r>
              <a:rPr lang="en-US" sz="2500">
                <a:solidFill>
                  <a:srgbClr val="000000"/>
                </a:solidFill>
                <a:latin typeface="Inconsolata"/>
                <a:ea typeface="Inconsolata"/>
                <a:cs typeface="Inconsolata"/>
                <a:sym typeface="Inconsolata"/>
              </a:rPr>
              <a:t>" </a:t>
            </a:r>
            <a:r>
              <a:rPr lang="en-US" sz="2500">
                <a:solidFill>
                  <a:srgbClr val="03914B"/>
                </a:solidFill>
                <a:latin typeface="Inconsolata"/>
                <a:ea typeface="Inconsolata"/>
                <a:cs typeface="Inconsolata"/>
                <a:sym typeface="Inconsolata"/>
              </a:rPr>
              <a:t>model</a:t>
            </a:r>
            <a:r>
              <a:rPr lang="en-US" sz="2500">
                <a:solidFill>
                  <a:srgbClr val="000000"/>
                </a:solidFill>
                <a:latin typeface="Inconsolata"/>
                <a:ea typeface="Inconsolata"/>
                <a:cs typeface="Inconsolata"/>
                <a:sym typeface="Inconsolata"/>
              </a:rPr>
              <a:t>="</a:t>
            </a:r>
            <a:r>
              <a:rPr lang="en-US" sz="2500">
                <a:solidFill>
                  <a:srgbClr val="CD372D"/>
                </a:solidFill>
                <a:latin typeface="Inconsolata"/>
                <a:ea typeface="Inconsolata"/>
                <a:cs typeface="Inconsolata"/>
                <a:sym typeface="Inconsolata"/>
              </a:rPr>
              <a:t>stars.average</a:t>
            </a:r>
            <a:r>
              <a:rPr lang="en-US" sz="2500">
                <a:solidFill>
                  <a:srgbClr val="000000"/>
                </a:solidFill>
                <a:latin typeface="Inconsolata"/>
                <a:ea typeface="Inconsolata"/>
                <a:cs typeface="Inconsolata"/>
                <a:sym typeface="Inconsolata"/>
              </a:rPr>
              <a:t>"&gt;</a:t>
            </a:r>
          </a:p>
          <a:p>
            <a:pPr lvl="0" rtl="0">
              <a:buNone/>
            </a:pPr>
            <a:r>
              <a:rPr lang="en-US" sz="2500">
                <a:solidFill>
                  <a:srgbClr val="000000"/>
                </a:solidFill>
                <a:latin typeface="Inconsolata"/>
                <a:ea typeface="Inconsolata"/>
                <a:cs typeface="Inconsolata"/>
                <a:sym typeface="Inconsolata"/>
              </a:rPr>
              <a:t>&lt;/rating&gt;</a:t>
            </a:r>
          </a:p>
        </p:txBody>
      </p:sp>
      <p:sp>
        <p:nvSpPr>
          <p:cNvPr id="523" name="Shape 523"/>
          <p:cNvSpPr txBox="1">
            <a:spLocks noGrp="1"/>
          </p:cNvSpPr>
          <p:nvPr>
            <p:ph type="body" idx="2"/>
          </p:nvPr>
        </p:nvSpPr>
        <p:spPr>
          <a:xfrm>
            <a:off x="4870307" y="4034275"/>
            <a:ext cx="10502099" cy="1944899"/>
          </a:xfrm>
          <a:prstGeom prst="rect">
            <a:avLst/>
          </a:prstGeom>
          <a:solidFill>
            <a:srgbClr val="000000">
              <a:alpha val="9410"/>
            </a:srgbClr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2500">
                <a:solidFill>
                  <a:srgbClr val="000000"/>
                </a:solidFill>
                <a:latin typeface="Inconsolata"/>
                <a:ea typeface="Inconsolata"/>
                <a:cs typeface="Inconsolata"/>
                <a:sym typeface="Inconsolata"/>
              </a:rPr>
              <a:t>&lt;tabs&gt;</a:t>
            </a:r>
          </a:p>
          <a:p>
            <a:pPr lvl="0" rtl="0">
              <a:buNone/>
            </a:pPr>
            <a:r>
              <a:rPr lang="en-US" sz="2500">
                <a:solidFill>
                  <a:srgbClr val="000000"/>
                </a:solidFill>
                <a:latin typeface="Inconsolata"/>
                <a:ea typeface="Inconsolata"/>
                <a:cs typeface="Inconsolata"/>
                <a:sym typeface="Inconsolata"/>
              </a:rPr>
              <a:t>  &lt;tab </a:t>
            </a:r>
            <a:r>
              <a:rPr lang="en-US" sz="2500">
                <a:solidFill>
                  <a:srgbClr val="03914B"/>
                </a:solidFill>
                <a:latin typeface="Inconsolata"/>
                <a:ea typeface="Inconsolata"/>
                <a:cs typeface="Inconsolata"/>
                <a:sym typeface="Inconsolata"/>
              </a:rPr>
              <a:t>title</a:t>
            </a:r>
            <a:r>
              <a:rPr lang="en-US" sz="2500">
                <a:solidFill>
                  <a:srgbClr val="000000"/>
                </a:solidFill>
                <a:latin typeface="Inconsolata"/>
                <a:ea typeface="Inconsolata"/>
                <a:cs typeface="Inconsolata"/>
                <a:sym typeface="Inconsolata"/>
              </a:rPr>
              <a:t>="</a:t>
            </a:r>
            <a:r>
              <a:rPr lang="en-US" sz="2500">
                <a:solidFill>
                  <a:srgbClr val="CD372D"/>
                </a:solidFill>
                <a:latin typeface="Inconsolata"/>
                <a:ea typeface="Inconsolata"/>
                <a:cs typeface="Inconsolata"/>
                <a:sym typeface="Inconsolata"/>
              </a:rPr>
              <a:t>Active tab</a:t>
            </a:r>
            <a:r>
              <a:rPr lang="en-US" sz="2500">
                <a:solidFill>
                  <a:srgbClr val="000000"/>
                </a:solidFill>
                <a:latin typeface="Inconsolata"/>
                <a:ea typeface="Inconsolata"/>
                <a:cs typeface="Inconsolata"/>
                <a:sym typeface="Inconsolata"/>
              </a:rPr>
              <a:t>"&gt;...&lt;/tab&gt;</a:t>
            </a:r>
          </a:p>
          <a:p>
            <a:pPr lvl="0" rtl="0">
              <a:buNone/>
            </a:pPr>
            <a:r>
              <a:rPr lang="en-US" sz="2500">
                <a:solidFill>
                  <a:srgbClr val="000000"/>
                </a:solidFill>
                <a:latin typeface="Inconsolata"/>
                <a:ea typeface="Inconsolata"/>
                <a:cs typeface="Inconsolata"/>
                <a:sym typeface="Inconsolata"/>
              </a:rPr>
              <a:t>  &lt;tab </a:t>
            </a:r>
            <a:r>
              <a:rPr lang="en-US" sz="2500">
                <a:solidFill>
                  <a:srgbClr val="03914B"/>
                </a:solidFill>
                <a:latin typeface="Inconsolata"/>
                <a:ea typeface="Inconsolata"/>
                <a:cs typeface="Inconsolata"/>
                <a:sym typeface="Inconsolata"/>
              </a:rPr>
              <a:t>title</a:t>
            </a:r>
            <a:r>
              <a:rPr lang="en-US" sz="2500">
                <a:solidFill>
                  <a:srgbClr val="000000"/>
                </a:solidFill>
                <a:latin typeface="Inconsolata"/>
                <a:ea typeface="Inconsolata"/>
                <a:cs typeface="Inconsolata"/>
                <a:sym typeface="Inconsolata"/>
              </a:rPr>
              <a:t>="</a:t>
            </a:r>
            <a:r>
              <a:rPr lang="en-US" sz="2500">
                <a:solidFill>
                  <a:srgbClr val="CD372D"/>
                </a:solidFill>
                <a:latin typeface="Inconsolata"/>
                <a:ea typeface="Inconsolata"/>
                <a:cs typeface="Inconsolata"/>
                <a:sym typeface="Inconsolata"/>
              </a:rPr>
              <a:t>Inactive tab</a:t>
            </a:r>
            <a:r>
              <a:rPr lang="en-US" sz="2500">
                <a:solidFill>
                  <a:srgbClr val="000000"/>
                </a:solidFill>
                <a:latin typeface="Inconsolata"/>
                <a:ea typeface="Inconsolata"/>
                <a:cs typeface="Inconsolata"/>
                <a:sym typeface="Inconsolata"/>
              </a:rPr>
              <a:t>"&gt;...&lt;/tab&gt;</a:t>
            </a:r>
          </a:p>
          <a:p>
            <a:pPr lvl="0" rtl="0">
              <a:buNone/>
            </a:pPr>
            <a:r>
              <a:rPr lang="en-US" sz="2500">
                <a:solidFill>
                  <a:srgbClr val="000000"/>
                </a:solidFill>
                <a:latin typeface="Inconsolata"/>
                <a:ea typeface="Inconsolata"/>
                <a:cs typeface="Inconsolata"/>
                <a:sym typeface="Inconsolata"/>
              </a:rPr>
              <a:t>&lt;/tabs&gt;</a:t>
            </a:r>
          </a:p>
        </p:txBody>
      </p:sp>
      <p:sp>
        <p:nvSpPr>
          <p:cNvPr id="524" name="Shape 524"/>
          <p:cNvSpPr txBox="1">
            <a:spLocks noGrp="1"/>
          </p:cNvSpPr>
          <p:nvPr>
            <p:ph type="body" idx="3"/>
          </p:nvPr>
        </p:nvSpPr>
        <p:spPr>
          <a:xfrm>
            <a:off x="4871207" y="6227912"/>
            <a:ext cx="10500299" cy="1902300"/>
          </a:xfrm>
          <a:prstGeom prst="rect">
            <a:avLst/>
          </a:prstGeom>
          <a:solidFill>
            <a:srgbClr val="000000">
              <a:alpha val="9410"/>
            </a:srgbClr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2500">
                <a:solidFill>
                  <a:srgbClr val="000000"/>
                </a:solidFill>
                <a:latin typeface="Inconsolata"/>
                <a:ea typeface="Inconsolata"/>
                <a:cs typeface="Inconsolata"/>
                <a:sym typeface="Inconsolata"/>
              </a:rPr>
              <a:t>&lt;span </a:t>
            </a:r>
            <a:r>
              <a:rPr lang="en-US" sz="2500">
                <a:solidFill>
                  <a:srgbClr val="03914B"/>
                </a:solidFill>
                <a:latin typeface="Inconsolata"/>
                <a:ea typeface="Inconsolata"/>
                <a:cs typeface="Inconsolata"/>
                <a:sym typeface="Inconsolata"/>
              </a:rPr>
              <a:t>tooltip</a:t>
            </a:r>
            <a:r>
              <a:rPr lang="en-US" sz="2500">
                <a:solidFill>
                  <a:srgbClr val="000000"/>
                </a:solidFill>
                <a:latin typeface="Inconsolata"/>
                <a:ea typeface="Inconsolata"/>
                <a:cs typeface="Inconsolata"/>
                <a:sym typeface="Inconsolata"/>
              </a:rPr>
              <a:t>="</a:t>
            </a:r>
            <a:r>
              <a:rPr lang="en-US" sz="2500">
                <a:solidFill>
                  <a:srgbClr val="2364D7"/>
                </a:solidFill>
                <a:latin typeface="Inconsolata"/>
                <a:ea typeface="Inconsolata"/>
                <a:cs typeface="Inconsolata"/>
                <a:sym typeface="Inconsolata"/>
              </a:rPr>
              <a:t>{{messages.tip1}}</a:t>
            </a:r>
            <a:r>
              <a:rPr lang="en-US" sz="2500">
                <a:solidFill>
                  <a:srgbClr val="000000"/>
                </a:solidFill>
                <a:latin typeface="Inconsolata"/>
                <a:ea typeface="Inconsolata"/>
                <a:cs typeface="Inconsolata"/>
                <a:sym typeface="Inconsolata"/>
              </a:rPr>
              <a:t>"&gt;</a:t>
            </a:r>
          </a:p>
        </p:txBody>
      </p:sp>
      <p:sp>
        <p:nvSpPr>
          <p:cNvPr id="525" name="Shape 525"/>
          <p:cNvSpPr/>
          <p:nvPr/>
        </p:nvSpPr>
        <p:spPr>
          <a:xfrm>
            <a:off x="960200" y="1783300"/>
            <a:ext cx="3124200" cy="19716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26" name="Shape 526"/>
          <p:cNvSpPr/>
          <p:nvPr/>
        </p:nvSpPr>
        <p:spPr>
          <a:xfrm>
            <a:off x="960200" y="4016125"/>
            <a:ext cx="3124200" cy="1981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527" name="Shape 527"/>
          <p:cNvSpPr/>
          <p:nvPr/>
        </p:nvSpPr>
        <p:spPr>
          <a:xfrm>
            <a:off x="955437" y="6227912"/>
            <a:ext cx="3133725" cy="199072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>
            <a:spLocks noGrp="1"/>
          </p:cNvSpPr>
          <p:nvPr>
            <p:ph type="ctrTitle"/>
          </p:nvPr>
        </p:nvSpPr>
        <p:spPr>
          <a:xfrm>
            <a:off x="1574800" y="3397076"/>
            <a:ext cx="13817599" cy="19605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Live Coding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sldNum" idx="12"/>
          </p:nvPr>
        </p:nvSpPr>
        <p:spPr>
          <a:xfrm>
            <a:off x="15179675" y="8750300"/>
            <a:ext cx="187199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538" name="Shape 538"/>
          <p:cNvSpPr txBox="1">
            <a:spLocks noGrp="1"/>
          </p:cNvSpPr>
          <p:nvPr>
            <p:ph type="title"/>
          </p:nvPr>
        </p:nvSpPr>
        <p:spPr>
          <a:xfrm>
            <a:off x="939800" y="165100"/>
            <a:ext cx="14351099" cy="123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Community</a:t>
            </a:r>
          </a:p>
        </p:txBody>
      </p:sp>
      <p:sp>
        <p:nvSpPr>
          <p:cNvPr id="539" name="Shape 539"/>
          <p:cNvSpPr/>
          <p:nvPr/>
        </p:nvSpPr>
        <p:spPr>
          <a:xfrm>
            <a:off x="2201848" y="1989593"/>
            <a:ext cx="11827004" cy="581021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>
            <a:spLocks noGrp="1"/>
          </p:cNvSpPr>
          <p:nvPr>
            <p:ph type="sldNum" idx="12"/>
          </p:nvPr>
        </p:nvSpPr>
        <p:spPr>
          <a:xfrm>
            <a:off x="15179675" y="8750300"/>
            <a:ext cx="187199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545" name="Shape 545"/>
          <p:cNvSpPr txBox="1">
            <a:spLocks noGrp="1"/>
          </p:cNvSpPr>
          <p:nvPr>
            <p:ph type="title"/>
          </p:nvPr>
        </p:nvSpPr>
        <p:spPr>
          <a:xfrm>
            <a:off x="939800" y="165100"/>
            <a:ext cx="14351099" cy="123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Ecosystem</a:t>
            </a:r>
          </a:p>
        </p:txBody>
      </p:sp>
      <p:sp>
        <p:nvSpPr>
          <p:cNvPr id="546" name="Shape 546"/>
          <p:cNvSpPr/>
          <p:nvPr/>
        </p:nvSpPr>
        <p:spPr>
          <a:xfrm>
            <a:off x="937703" y="1794841"/>
            <a:ext cx="3213600" cy="72029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 rtl="0">
              <a:buNone/>
            </a:pPr>
            <a:r>
              <a:rPr lang="en-US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Tools</a:t>
            </a:r>
          </a:p>
        </p:txBody>
      </p:sp>
      <p:sp>
        <p:nvSpPr>
          <p:cNvPr id="547" name="Shape 547"/>
          <p:cNvSpPr/>
          <p:nvPr/>
        </p:nvSpPr>
        <p:spPr>
          <a:xfrm>
            <a:off x="937703" y="1797325"/>
            <a:ext cx="3213600" cy="63599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48" name="Shape 548"/>
          <p:cNvSpPr/>
          <p:nvPr/>
        </p:nvSpPr>
        <p:spPr>
          <a:xfrm>
            <a:off x="937703" y="1797325"/>
            <a:ext cx="209399" cy="63599"/>
          </a:xfrm>
          <a:prstGeom prst="rect">
            <a:avLst/>
          </a:prstGeom>
          <a:solidFill>
            <a:srgbClr val="4387FD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49" name="Shape 549"/>
          <p:cNvSpPr/>
          <p:nvPr/>
        </p:nvSpPr>
        <p:spPr>
          <a:xfrm>
            <a:off x="4512777" y="1794841"/>
            <a:ext cx="3213600" cy="72029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 rtl="0">
              <a:buNone/>
            </a:pPr>
            <a:r>
              <a:rPr lang="en-US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UI Components</a:t>
            </a:r>
          </a:p>
        </p:txBody>
      </p:sp>
      <p:sp>
        <p:nvSpPr>
          <p:cNvPr id="550" name="Shape 550"/>
          <p:cNvSpPr/>
          <p:nvPr/>
        </p:nvSpPr>
        <p:spPr>
          <a:xfrm>
            <a:off x="4512777" y="1797325"/>
            <a:ext cx="3213600" cy="63599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51" name="Shape 551"/>
          <p:cNvSpPr/>
          <p:nvPr/>
        </p:nvSpPr>
        <p:spPr>
          <a:xfrm>
            <a:off x="4512777" y="1797325"/>
            <a:ext cx="209399" cy="63599"/>
          </a:xfrm>
          <a:prstGeom prst="rect">
            <a:avLst/>
          </a:prstGeom>
          <a:solidFill>
            <a:srgbClr val="F44A3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52" name="Shape 552"/>
          <p:cNvSpPr/>
          <p:nvPr/>
        </p:nvSpPr>
        <p:spPr>
          <a:xfrm>
            <a:off x="8106868" y="1794841"/>
            <a:ext cx="3213600" cy="72029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 rtl="0">
              <a:buNone/>
            </a:pPr>
            <a:r>
              <a:rPr lang="en-US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Libraries</a:t>
            </a:r>
          </a:p>
        </p:txBody>
      </p:sp>
      <p:sp>
        <p:nvSpPr>
          <p:cNvPr id="553" name="Shape 553"/>
          <p:cNvSpPr/>
          <p:nvPr/>
        </p:nvSpPr>
        <p:spPr>
          <a:xfrm>
            <a:off x="8106868" y="1797325"/>
            <a:ext cx="3213600" cy="63599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8106868" y="1797325"/>
            <a:ext cx="209399" cy="63599"/>
          </a:xfrm>
          <a:prstGeom prst="rect">
            <a:avLst/>
          </a:prstGeom>
          <a:solidFill>
            <a:srgbClr val="FFCC4D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55" name="Shape 555"/>
          <p:cNvSpPr/>
          <p:nvPr/>
        </p:nvSpPr>
        <p:spPr>
          <a:xfrm>
            <a:off x="11681942" y="1794841"/>
            <a:ext cx="3213600" cy="72029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 rtl="0">
              <a:buNone/>
            </a:pPr>
            <a:r>
              <a:rPr lang="en-US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Books</a:t>
            </a:r>
          </a:p>
        </p:txBody>
      </p:sp>
      <p:sp>
        <p:nvSpPr>
          <p:cNvPr id="556" name="Shape 556"/>
          <p:cNvSpPr/>
          <p:nvPr/>
        </p:nvSpPr>
        <p:spPr>
          <a:xfrm>
            <a:off x="11681942" y="1797325"/>
            <a:ext cx="3213600" cy="63599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57" name="Shape 557"/>
          <p:cNvSpPr/>
          <p:nvPr/>
        </p:nvSpPr>
        <p:spPr>
          <a:xfrm>
            <a:off x="11681942" y="1797325"/>
            <a:ext cx="209399" cy="63599"/>
          </a:xfrm>
          <a:prstGeom prst="rect">
            <a:avLst/>
          </a:prstGeom>
          <a:solidFill>
            <a:srgbClr val="0DA861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grpSp>
        <p:nvGrpSpPr>
          <p:cNvPr id="558" name="Shape 558"/>
          <p:cNvGrpSpPr/>
          <p:nvPr/>
        </p:nvGrpSpPr>
        <p:grpSpPr>
          <a:xfrm>
            <a:off x="4512777" y="2810905"/>
            <a:ext cx="3227359" cy="4756782"/>
            <a:chOff x="4512777" y="2810905"/>
            <a:chExt cx="3227359" cy="4756782"/>
          </a:xfrm>
        </p:grpSpPr>
        <p:grpSp>
          <p:nvGrpSpPr>
            <p:cNvPr id="559" name="Shape 559"/>
            <p:cNvGrpSpPr/>
            <p:nvPr/>
          </p:nvGrpSpPr>
          <p:grpSpPr>
            <a:xfrm>
              <a:off x="4512777" y="2810905"/>
              <a:ext cx="3227359" cy="1214217"/>
              <a:chOff x="4512777" y="2810905"/>
              <a:chExt cx="3227359" cy="1214217"/>
            </a:xfrm>
          </p:grpSpPr>
          <p:sp>
            <p:nvSpPr>
              <p:cNvPr id="560" name="Shape 560"/>
              <p:cNvSpPr/>
              <p:nvPr/>
            </p:nvSpPr>
            <p:spPr>
              <a:xfrm>
                <a:off x="4512777" y="2810905"/>
                <a:ext cx="1204459" cy="12142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</p:sp>
          <p:sp>
            <p:nvSpPr>
              <p:cNvPr id="561" name="Shape 561"/>
              <p:cNvSpPr txBox="1"/>
              <p:nvPr/>
            </p:nvSpPr>
            <p:spPr>
              <a:xfrm>
                <a:off x="5641037" y="3060414"/>
                <a:ext cx="2099099" cy="715199"/>
              </a:xfrm>
              <a:prstGeom prst="rect">
                <a:avLst/>
              </a:prstGeom>
              <a:noFill/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buNone/>
                </a:pPr>
                <a:r>
                  <a:rPr lang="en-US" sz="3000">
                    <a:latin typeface="Open Sans"/>
                    <a:ea typeface="Open Sans"/>
                    <a:cs typeface="Open Sans"/>
                    <a:sym typeface="Open Sans"/>
                  </a:rPr>
                  <a:t>AngularUI</a:t>
                </a:r>
              </a:p>
            </p:txBody>
          </p:sp>
        </p:grpSp>
        <p:sp>
          <p:nvSpPr>
            <p:cNvPr id="562" name="Shape 562"/>
            <p:cNvSpPr/>
            <p:nvPr/>
          </p:nvSpPr>
          <p:spPr>
            <a:xfrm>
              <a:off x="4537122" y="4775366"/>
              <a:ext cx="3169102" cy="1048684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</p:sp>
        <p:sp>
          <p:nvSpPr>
            <p:cNvPr id="563" name="Shape 563"/>
            <p:cNvSpPr/>
            <p:nvPr/>
          </p:nvSpPr>
          <p:spPr>
            <a:xfrm>
              <a:off x="4536263" y="6574293"/>
              <a:ext cx="3170823" cy="993393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</p:sp>
      </p:grpSp>
      <p:grpSp>
        <p:nvGrpSpPr>
          <p:cNvPr id="564" name="Shape 564"/>
          <p:cNvGrpSpPr/>
          <p:nvPr/>
        </p:nvGrpSpPr>
        <p:grpSpPr>
          <a:xfrm>
            <a:off x="11681969" y="2820190"/>
            <a:ext cx="3213574" cy="4825916"/>
            <a:chOff x="11681969" y="2820190"/>
            <a:chExt cx="3213574" cy="4825916"/>
          </a:xfrm>
        </p:grpSpPr>
        <p:sp>
          <p:nvSpPr>
            <p:cNvPr id="565" name="Shape 565"/>
            <p:cNvSpPr/>
            <p:nvPr/>
          </p:nvSpPr>
          <p:spPr>
            <a:xfrm>
              <a:off x="11681969" y="2820190"/>
              <a:ext cx="1531414" cy="2079154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</p:sp>
        <p:sp>
          <p:nvSpPr>
            <p:cNvPr id="566" name="Shape 566"/>
            <p:cNvSpPr/>
            <p:nvPr/>
          </p:nvSpPr>
          <p:spPr>
            <a:xfrm>
              <a:off x="11691394" y="5631430"/>
              <a:ext cx="1529127" cy="2014676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</p:sp>
        <p:sp>
          <p:nvSpPr>
            <p:cNvPr id="567" name="Shape 567"/>
            <p:cNvSpPr/>
            <p:nvPr/>
          </p:nvSpPr>
          <p:spPr>
            <a:xfrm>
              <a:off x="13352975" y="2820190"/>
              <a:ext cx="1542568" cy="2079153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</p:spPr>
        </p:sp>
        <p:sp>
          <p:nvSpPr>
            <p:cNvPr id="568" name="Shape 568"/>
            <p:cNvSpPr/>
            <p:nvPr/>
          </p:nvSpPr>
          <p:spPr>
            <a:xfrm>
              <a:off x="13352975" y="5631430"/>
              <a:ext cx="1542568" cy="2014676"/>
            </a:xfrm>
            <a:prstGeom prst="rect">
              <a:avLst/>
            </a:prstGeom>
            <a:blipFill>
              <a:blip r:embed="rId9"/>
              <a:stretch>
                <a:fillRect/>
              </a:stretch>
            </a:blipFill>
            <a:ln>
              <a:noFill/>
            </a:ln>
          </p:spPr>
        </p:sp>
      </p:grpSp>
      <p:grpSp>
        <p:nvGrpSpPr>
          <p:cNvPr id="569" name="Shape 569"/>
          <p:cNvGrpSpPr/>
          <p:nvPr/>
        </p:nvGrpSpPr>
        <p:grpSpPr>
          <a:xfrm>
            <a:off x="937703" y="2774086"/>
            <a:ext cx="3215671" cy="4872020"/>
            <a:chOff x="937703" y="2774086"/>
            <a:chExt cx="3215671" cy="4872020"/>
          </a:xfrm>
        </p:grpSpPr>
        <p:sp>
          <p:nvSpPr>
            <p:cNvPr id="570" name="Shape 570"/>
            <p:cNvSpPr/>
            <p:nvPr/>
          </p:nvSpPr>
          <p:spPr>
            <a:xfrm>
              <a:off x="937703" y="2774086"/>
              <a:ext cx="1153037" cy="1153037"/>
            </a:xfrm>
            <a:prstGeom prst="rect">
              <a:avLst/>
            </a:prstGeom>
            <a:blipFill>
              <a:blip r:embed="rId10"/>
              <a:stretch>
                <a:fillRect/>
              </a:stretch>
            </a:blipFill>
            <a:ln>
              <a:noFill/>
            </a:ln>
          </p:spPr>
        </p:sp>
        <p:sp>
          <p:nvSpPr>
            <p:cNvPr id="571" name="Shape 571"/>
            <p:cNvSpPr/>
            <p:nvPr/>
          </p:nvSpPr>
          <p:spPr>
            <a:xfrm>
              <a:off x="950113" y="4265441"/>
              <a:ext cx="3079527" cy="552308"/>
            </a:xfrm>
            <a:prstGeom prst="rect">
              <a:avLst/>
            </a:prstGeom>
            <a:blipFill>
              <a:blip r:embed="rId11"/>
              <a:stretch>
                <a:fillRect/>
              </a:stretch>
            </a:blipFill>
            <a:ln>
              <a:noFill/>
            </a:ln>
          </p:spPr>
        </p:sp>
        <p:sp>
          <p:nvSpPr>
            <p:cNvPr id="572" name="Shape 572"/>
            <p:cNvSpPr/>
            <p:nvPr/>
          </p:nvSpPr>
          <p:spPr>
            <a:xfrm>
              <a:off x="1841923" y="5175661"/>
              <a:ext cx="1405160" cy="1218795"/>
            </a:xfrm>
            <a:prstGeom prst="rect">
              <a:avLst/>
            </a:prstGeom>
            <a:blipFill>
              <a:blip r:embed="rId12"/>
              <a:stretch>
                <a:fillRect/>
              </a:stretch>
            </a:blipFill>
            <a:ln>
              <a:noFill/>
            </a:ln>
          </p:spPr>
        </p:sp>
        <p:sp>
          <p:nvSpPr>
            <p:cNvPr id="573" name="Shape 573"/>
            <p:cNvSpPr/>
            <p:nvPr/>
          </p:nvSpPr>
          <p:spPr>
            <a:xfrm>
              <a:off x="939800" y="6732775"/>
              <a:ext cx="3213574" cy="913331"/>
            </a:xfrm>
            <a:prstGeom prst="rect">
              <a:avLst/>
            </a:prstGeom>
            <a:blipFill>
              <a:blip r:embed="rId13"/>
              <a:stretch>
                <a:fillRect/>
              </a:stretch>
            </a:blipFill>
            <a:ln>
              <a:noFill/>
            </a:ln>
          </p:spPr>
        </p:sp>
        <p:sp>
          <p:nvSpPr>
            <p:cNvPr id="574" name="Shape 574"/>
            <p:cNvSpPr txBox="1"/>
            <p:nvPr/>
          </p:nvSpPr>
          <p:spPr>
            <a:xfrm>
              <a:off x="1982206" y="2973825"/>
              <a:ext cx="1835099" cy="720299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noAutofit/>
            </a:bodyPr>
            <a:lstStyle/>
            <a:p>
              <a:pPr>
                <a:buNone/>
              </a:pPr>
              <a:r>
                <a:rPr lang="en-US" sz="3000">
                  <a:latin typeface="Open Sans"/>
                  <a:ea typeface="Open Sans"/>
                  <a:cs typeface="Open Sans"/>
                  <a:sym typeface="Open Sans"/>
                </a:rPr>
                <a:t>Batarang</a:t>
              </a:r>
            </a:p>
          </p:txBody>
        </p:sp>
      </p:grpSp>
      <p:grpSp>
        <p:nvGrpSpPr>
          <p:cNvPr id="575" name="Shape 575"/>
          <p:cNvGrpSpPr/>
          <p:nvPr/>
        </p:nvGrpSpPr>
        <p:grpSpPr>
          <a:xfrm>
            <a:off x="8107516" y="2820190"/>
            <a:ext cx="3216499" cy="4884500"/>
            <a:chOff x="8107516" y="2820190"/>
            <a:chExt cx="3216499" cy="4884500"/>
          </a:xfrm>
        </p:grpSpPr>
        <p:sp>
          <p:nvSpPr>
            <p:cNvPr id="576" name="Shape 576"/>
            <p:cNvSpPr/>
            <p:nvPr/>
          </p:nvSpPr>
          <p:spPr>
            <a:xfrm>
              <a:off x="8107516" y="4946722"/>
              <a:ext cx="3216499" cy="637071"/>
            </a:xfrm>
            <a:prstGeom prst="rect">
              <a:avLst/>
            </a:prstGeom>
            <a:blipFill>
              <a:blip r:embed="rId14"/>
              <a:stretch>
                <a:fillRect/>
              </a:stretch>
            </a:blipFill>
            <a:ln>
              <a:noFill/>
            </a:ln>
          </p:spPr>
        </p:sp>
        <p:sp>
          <p:nvSpPr>
            <p:cNvPr id="577" name="Shape 577"/>
            <p:cNvSpPr/>
            <p:nvPr/>
          </p:nvSpPr>
          <p:spPr>
            <a:xfrm>
              <a:off x="8953676" y="6514677"/>
              <a:ext cx="1524178" cy="1190012"/>
            </a:xfrm>
            <a:prstGeom prst="rect">
              <a:avLst/>
            </a:prstGeom>
            <a:blipFill>
              <a:blip r:embed="rId15"/>
              <a:stretch>
                <a:fillRect/>
              </a:stretch>
            </a:blipFill>
            <a:ln>
              <a:noFill/>
            </a:ln>
          </p:spPr>
        </p:sp>
        <p:sp>
          <p:nvSpPr>
            <p:cNvPr id="578" name="Shape 578"/>
            <p:cNvSpPr/>
            <p:nvPr/>
          </p:nvSpPr>
          <p:spPr>
            <a:xfrm>
              <a:off x="9113107" y="2820190"/>
              <a:ext cx="1201121" cy="1195647"/>
            </a:xfrm>
            <a:prstGeom prst="rect">
              <a:avLst/>
            </a:prstGeom>
            <a:blipFill>
              <a:blip r:embed="rId16"/>
              <a:stretch>
                <a:fillRect/>
              </a:stretch>
            </a:blipFill>
            <a:ln>
              <a:noFill/>
            </a:ln>
          </p:spPr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 txBox="1">
            <a:spLocks noGrp="1"/>
          </p:cNvSpPr>
          <p:nvPr>
            <p:ph type="ctrTitle"/>
          </p:nvPr>
        </p:nvSpPr>
        <p:spPr>
          <a:xfrm>
            <a:off x="1701800" y="2971800"/>
            <a:ext cx="13817599" cy="19605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0" i="0" u="none" strike="noStrike" cap="none" baseline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Thank You!</a:t>
            </a:r>
          </a:p>
        </p:txBody>
      </p:sp>
      <p:sp>
        <p:nvSpPr>
          <p:cNvPr id="584" name="Shape 584"/>
          <p:cNvSpPr txBox="1">
            <a:spLocks noGrp="1"/>
          </p:cNvSpPr>
          <p:nvPr>
            <p:ph type="subTitle" idx="1"/>
          </p:nvPr>
        </p:nvSpPr>
        <p:spPr>
          <a:xfrm>
            <a:off x="1701800" y="5422900"/>
            <a:ext cx="3432899" cy="653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SzPct val="25000"/>
              <a:buFont typeface="Open Sans"/>
              <a:buNone/>
            </a:pPr>
            <a:r>
              <a:rPr lang="en-US" sz="2400"/>
              <a:t>angularjs.org </a:t>
            </a:r>
          </a:p>
          <a:p>
            <a:endParaRPr/>
          </a:p>
        </p:txBody>
      </p:sp>
      <p:sp>
        <p:nvSpPr>
          <p:cNvPr id="585" name="Shape 585"/>
          <p:cNvSpPr/>
          <p:nvPr/>
        </p:nvSpPr>
        <p:spPr>
          <a:xfrm>
            <a:off x="1698450" y="6229800"/>
            <a:ext cx="3896700" cy="41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+angularjs</a:t>
            </a:r>
          </a:p>
        </p:txBody>
      </p:sp>
      <p:sp>
        <p:nvSpPr>
          <p:cNvPr id="586" name="Shape 586"/>
          <p:cNvSpPr/>
          <p:nvPr/>
        </p:nvSpPr>
        <p:spPr>
          <a:xfrm>
            <a:off x="1698450" y="6710457"/>
            <a:ext cx="3896700" cy="41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@angularjs</a:t>
            </a:r>
          </a:p>
        </p:txBody>
      </p:sp>
      <p:sp>
        <p:nvSpPr>
          <p:cNvPr id="587" name="Shape 587"/>
          <p:cNvSpPr/>
          <p:nvPr/>
        </p:nvSpPr>
        <p:spPr>
          <a:xfrm>
            <a:off x="1698450" y="7180153"/>
            <a:ext cx="3896700" cy="41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@mhevery</a:t>
            </a:r>
          </a:p>
        </p:txBody>
      </p:sp>
      <p:sp>
        <p:nvSpPr>
          <p:cNvPr id="588" name="Shape 588"/>
          <p:cNvSpPr/>
          <p:nvPr/>
        </p:nvSpPr>
        <p:spPr>
          <a:xfrm>
            <a:off x="13501825" y="3814700"/>
            <a:ext cx="1266300" cy="96570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9" name="Shape 589"/>
          <p:cNvSpPr/>
          <p:nvPr/>
        </p:nvSpPr>
        <p:spPr>
          <a:xfrm>
            <a:off x="13666303" y="3796303"/>
            <a:ext cx="970054" cy="102491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90" name="Shape 590"/>
          <p:cNvSpPr txBox="1">
            <a:spLocks noGrp="1"/>
          </p:cNvSpPr>
          <p:nvPr>
            <p:ph type="subTitle" idx="2"/>
          </p:nvPr>
        </p:nvSpPr>
        <p:spPr>
          <a:xfrm>
            <a:off x="8999799" y="7564128"/>
            <a:ext cx="6519599" cy="653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666666"/>
              </a:buClr>
              <a:buSzPct val="25000"/>
              <a:buFont typeface="Open Sans"/>
              <a:buNone/>
            </a:pPr>
            <a:r>
              <a:rPr lang="en-US" sz="2400"/>
              <a:t>Code samples: http://goo.gl/N1sCd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15179675" y="8750300"/>
            <a:ext cx="187199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939800" y="165100"/>
            <a:ext cx="14351099" cy="123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The Principles</a:t>
            </a:r>
          </a:p>
        </p:txBody>
      </p:sp>
      <p:grpSp>
        <p:nvGrpSpPr>
          <p:cNvPr id="152" name="Shape 152"/>
          <p:cNvGrpSpPr/>
          <p:nvPr/>
        </p:nvGrpSpPr>
        <p:grpSpPr>
          <a:xfrm>
            <a:off x="939712" y="2892300"/>
            <a:ext cx="4365087" cy="4876125"/>
            <a:chOff x="939712" y="2892300"/>
            <a:chExt cx="4365087" cy="4876125"/>
          </a:xfrm>
        </p:grpSpPr>
        <p:grpSp>
          <p:nvGrpSpPr>
            <p:cNvPr id="153" name="Shape 153"/>
            <p:cNvGrpSpPr/>
            <p:nvPr/>
          </p:nvGrpSpPr>
          <p:grpSpPr>
            <a:xfrm>
              <a:off x="939800" y="2892300"/>
              <a:ext cx="4365000" cy="3359399"/>
              <a:chOff x="939800" y="2892300"/>
              <a:chExt cx="4365000" cy="3359399"/>
            </a:xfrm>
          </p:grpSpPr>
          <p:sp>
            <p:nvSpPr>
              <p:cNvPr id="154" name="Shape 154"/>
              <p:cNvSpPr/>
              <p:nvPr/>
            </p:nvSpPr>
            <p:spPr>
              <a:xfrm>
                <a:off x="939800" y="3361950"/>
                <a:ext cx="4365000" cy="2420099"/>
              </a:xfrm>
              <a:prstGeom prst="roundRect">
                <a:avLst>
                  <a:gd name="adj" fmla="val 9588"/>
                </a:avLst>
              </a:prstGeom>
              <a:solidFill>
                <a:schemeClr val="lt2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ctr">
                  <a:buNone/>
                </a:pPr>
                <a:r>
                  <a:rPr lang="en-US" sz="3600" b="1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Boilerplate</a:t>
                </a:r>
              </a:p>
            </p:txBody>
          </p:sp>
          <p:sp>
            <p:nvSpPr>
              <p:cNvPr id="155" name="Shape 155"/>
              <p:cNvSpPr/>
              <p:nvPr/>
            </p:nvSpPr>
            <p:spPr>
              <a:xfrm>
                <a:off x="1103250" y="4409250"/>
                <a:ext cx="375900" cy="325499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6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6" name="Shape 156"/>
              <p:cNvSpPr/>
              <p:nvPr/>
            </p:nvSpPr>
            <p:spPr>
              <a:xfrm>
                <a:off x="1103250" y="3536475"/>
                <a:ext cx="375900" cy="325499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6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7" name="Shape 157"/>
              <p:cNvSpPr/>
              <p:nvPr/>
            </p:nvSpPr>
            <p:spPr>
              <a:xfrm>
                <a:off x="1103250" y="5282025"/>
                <a:ext cx="375900" cy="325499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6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8" name="Shape 158"/>
              <p:cNvSpPr/>
              <p:nvPr/>
            </p:nvSpPr>
            <p:spPr>
              <a:xfrm>
                <a:off x="4714625" y="4409250"/>
                <a:ext cx="375900" cy="325499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6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9" name="Shape 159"/>
              <p:cNvSpPr/>
              <p:nvPr/>
            </p:nvSpPr>
            <p:spPr>
              <a:xfrm>
                <a:off x="4714625" y="3536475"/>
                <a:ext cx="375900" cy="325499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6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0" name="Shape 160"/>
              <p:cNvSpPr/>
              <p:nvPr/>
            </p:nvSpPr>
            <p:spPr>
              <a:xfrm>
                <a:off x="4714625" y="5282025"/>
                <a:ext cx="375900" cy="325499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6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>
                <a:off x="2908937" y="3536475"/>
                <a:ext cx="375900" cy="325499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6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>
                <a:off x="3811781" y="3536475"/>
                <a:ext cx="375900" cy="325499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6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3" name="Shape 163"/>
              <p:cNvSpPr/>
              <p:nvPr/>
            </p:nvSpPr>
            <p:spPr>
              <a:xfrm>
                <a:off x="2006093" y="3536475"/>
                <a:ext cx="375900" cy="325499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6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4" name="Shape 164"/>
              <p:cNvSpPr/>
              <p:nvPr/>
            </p:nvSpPr>
            <p:spPr>
              <a:xfrm>
                <a:off x="2908937" y="5282025"/>
                <a:ext cx="375900" cy="325499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6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5" name="Shape 165"/>
              <p:cNvSpPr/>
              <p:nvPr/>
            </p:nvSpPr>
            <p:spPr>
              <a:xfrm>
                <a:off x="3811781" y="5282025"/>
                <a:ext cx="375900" cy="325499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6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" name="Shape 166"/>
              <p:cNvSpPr/>
              <p:nvPr/>
            </p:nvSpPr>
            <p:spPr>
              <a:xfrm>
                <a:off x="2006093" y="5282025"/>
                <a:ext cx="375900" cy="325499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6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7" name="Shape 167"/>
              <p:cNvSpPr/>
              <p:nvPr/>
            </p:nvSpPr>
            <p:spPr>
              <a:xfrm>
                <a:off x="1355225" y="2892300"/>
                <a:ext cx="3359399" cy="3359399"/>
              </a:xfrm>
              <a:prstGeom prst="noSmoking">
                <a:avLst>
                  <a:gd name="adj" fmla="val 11888"/>
                </a:avLst>
              </a:prstGeom>
              <a:solidFill>
                <a:srgbClr val="E00D0D">
                  <a:alpha val="65380"/>
                </a:srgbClr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68" name="Shape 168"/>
            <p:cNvSpPr txBox="1"/>
            <p:nvPr/>
          </p:nvSpPr>
          <p:spPr>
            <a:xfrm>
              <a:off x="939712" y="6730125"/>
              <a:ext cx="4365000" cy="1038300"/>
            </a:xfrm>
            <a:prstGeom prst="rect">
              <a:avLst/>
            </a:prstGeom>
            <a:noFill/>
          </p:spPr>
          <p:txBody>
            <a:bodyPr lIns="91425" tIns="91425" rIns="91425" bIns="91425" anchor="ctr" anchorCtr="0">
              <a:noAutofit/>
            </a:bodyPr>
            <a:lstStyle/>
            <a:p>
              <a:pPr algn="ctr">
                <a:buNone/>
              </a:pPr>
              <a:r>
                <a:rPr lang="en-US" sz="3600" b="1">
                  <a:latin typeface="Open Sans"/>
                  <a:ea typeface="Open Sans"/>
                  <a:cs typeface="Open Sans"/>
                  <a:sym typeface="Open Sans"/>
                </a:rPr>
                <a:t>D.R.Y.</a:t>
              </a:r>
            </a:p>
          </p:txBody>
        </p:sp>
      </p:grpSp>
      <p:grpSp>
        <p:nvGrpSpPr>
          <p:cNvPr id="169" name="Shape 169"/>
          <p:cNvGrpSpPr/>
          <p:nvPr/>
        </p:nvGrpSpPr>
        <p:grpSpPr>
          <a:xfrm>
            <a:off x="6948079" y="2892300"/>
            <a:ext cx="4495925" cy="4876125"/>
            <a:chOff x="6948079" y="2892300"/>
            <a:chExt cx="4495925" cy="4876125"/>
          </a:xfrm>
        </p:grpSpPr>
        <p:grpSp>
          <p:nvGrpSpPr>
            <p:cNvPr id="170" name="Shape 170"/>
            <p:cNvGrpSpPr/>
            <p:nvPr/>
          </p:nvGrpSpPr>
          <p:grpSpPr>
            <a:xfrm>
              <a:off x="6948079" y="2892300"/>
              <a:ext cx="4495925" cy="3419400"/>
              <a:chOff x="4219462" y="3033725"/>
              <a:chExt cx="4495925" cy="3419400"/>
            </a:xfrm>
          </p:grpSpPr>
          <p:cxnSp>
            <p:nvCxnSpPr>
              <p:cNvPr id="171" name="Shape 171"/>
              <p:cNvCxnSpPr/>
              <p:nvPr/>
            </p:nvCxnSpPr>
            <p:spPr>
              <a:xfrm flipH="1">
                <a:off x="4724449" y="4400550"/>
                <a:ext cx="3500400" cy="1218900"/>
              </a:xfrm>
              <a:prstGeom prst="straightConnector1">
                <a:avLst/>
              </a:prstGeom>
              <a:noFill/>
              <a:ln w="38100" cap="flat">
                <a:solidFill>
                  <a:schemeClr val="accent5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72" name="Shape 172"/>
              <p:cNvCxnSpPr/>
              <p:nvPr/>
            </p:nvCxnSpPr>
            <p:spPr>
              <a:xfrm>
                <a:off x="4719637" y="3033725"/>
                <a:ext cx="0" cy="2847899"/>
              </a:xfrm>
              <a:prstGeom prst="straightConnector1">
                <a:avLst/>
              </a:prstGeom>
              <a:noFill/>
              <a:ln w="38100" cap="flat">
                <a:solidFill>
                  <a:schemeClr val="accent5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73" name="Shape 173"/>
              <p:cNvCxnSpPr/>
              <p:nvPr/>
            </p:nvCxnSpPr>
            <p:spPr>
              <a:xfrm>
                <a:off x="8215312" y="3033725"/>
                <a:ext cx="0" cy="2847899"/>
              </a:xfrm>
              <a:prstGeom prst="straightConnector1">
                <a:avLst/>
              </a:prstGeom>
              <a:noFill/>
              <a:ln w="38100" cap="flat">
                <a:solidFill>
                  <a:schemeClr val="accent5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174" name="Shape 174"/>
              <p:cNvSpPr/>
              <p:nvPr/>
            </p:nvSpPr>
            <p:spPr>
              <a:xfrm>
                <a:off x="4219575" y="4267200"/>
                <a:ext cx="4495800" cy="328800"/>
              </a:xfrm>
              <a:prstGeom prst="trapezoid">
                <a:avLst>
                  <a:gd name="adj" fmla="val 150638"/>
                </a:avLst>
              </a:prstGeom>
              <a:solidFill>
                <a:schemeClr val="accent3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cxnSp>
            <p:nvCxnSpPr>
              <p:cNvPr id="175" name="Shape 175"/>
              <p:cNvCxnSpPr/>
              <p:nvPr/>
            </p:nvCxnSpPr>
            <p:spPr>
              <a:xfrm>
                <a:off x="4219575" y="3109925"/>
                <a:ext cx="0" cy="3343200"/>
              </a:xfrm>
              <a:prstGeom prst="straightConnector1">
                <a:avLst/>
              </a:prstGeom>
              <a:noFill/>
              <a:ln w="38100" cap="flat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76" name="Shape 176"/>
              <p:cNvCxnSpPr/>
              <p:nvPr/>
            </p:nvCxnSpPr>
            <p:spPr>
              <a:xfrm>
                <a:off x="8715375" y="3109925"/>
                <a:ext cx="0" cy="3343200"/>
              </a:xfrm>
              <a:prstGeom prst="straightConnector1">
                <a:avLst/>
              </a:prstGeom>
              <a:noFill/>
              <a:ln w="38100" cap="flat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77" name="Shape 177"/>
              <p:cNvCxnSpPr/>
              <p:nvPr/>
            </p:nvCxnSpPr>
            <p:spPr>
              <a:xfrm rot="10800000">
                <a:off x="4229187" y="6243825"/>
                <a:ext cx="4486199" cy="0"/>
              </a:xfrm>
              <a:prstGeom prst="straightConnector1">
                <a:avLst/>
              </a:prstGeom>
              <a:noFill/>
              <a:ln w="38100" cap="flat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78" name="Shape 178"/>
              <p:cNvCxnSpPr/>
              <p:nvPr/>
            </p:nvCxnSpPr>
            <p:spPr>
              <a:xfrm rot="10800000">
                <a:off x="4719725" y="5739000"/>
                <a:ext cx="3495599" cy="0"/>
              </a:xfrm>
              <a:prstGeom prst="straightConnector1">
                <a:avLst/>
              </a:prstGeom>
              <a:noFill/>
              <a:ln w="38100" cap="flat">
                <a:solidFill>
                  <a:schemeClr val="accent5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79" name="Shape 179"/>
              <p:cNvCxnSpPr/>
              <p:nvPr/>
            </p:nvCxnSpPr>
            <p:spPr>
              <a:xfrm rot="10800000">
                <a:off x="8205674" y="5738749"/>
                <a:ext cx="509700" cy="504900"/>
              </a:xfrm>
              <a:prstGeom prst="straightConnector1">
                <a:avLst/>
              </a:prstGeom>
              <a:noFill/>
              <a:ln w="38100" cap="flat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80" name="Shape 180"/>
              <p:cNvCxnSpPr/>
              <p:nvPr/>
            </p:nvCxnSpPr>
            <p:spPr>
              <a:xfrm rot="10800000" flipH="1">
                <a:off x="4219462" y="5738749"/>
                <a:ext cx="509700" cy="504900"/>
              </a:xfrm>
              <a:prstGeom prst="straightConnector1">
                <a:avLst/>
              </a:prstGeom>
              <a:noFill/>
              <a:ln w="38100" cap="flat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81" name="Shape 181"/>
              <p:cNvCxnSpPr/>
              <p:nvPr/>
            </p:nvCxnSpPr>
            <p:spPr>
              <a:xfrm rot="10800000">
                <a:off x="4224449" y="4724699"/>
                <a:ext cx="4481400" cy="1066500"/>
              </a:xfrm>
              <a:prstGeom prst="straightConnector1">
                <a:avLst/>
              </a:prstGeom>
              <a:noFill/>
              <a:ln w="38100" cap="flat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sp>
          <p:nvSpPr>
            <p:cNvPr id="182" name="Shape 182"/>
            <p:cNvSpPr txBox="1"/>
            <p:nvPr/>
          </p:nvSpPr>
          <p:spPr>
            <a:xfrm>
              <a:off x="6948142" y="6730125"/>
              <a:ext cx="4495800" cy="1038300"/>
            </a:xfrm>
            <a:prstGeom prst="rect">
              <a:avLst/>
            </a:prstGeom>
            <a:noFill/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n-US" sz="3600" b="1">
                  <a:latin typeface="Open Sans"/>
                  <a:ea typeface="Open Sans"/>
                  <a:cs typeface="Open Sans"/>
                  <a:sym typeface="Open Sans"/>
                </a:rPr>
                <a:t>Structure</a:t>
              </a:r>
            </a:p>
          </p:txBody>
        </p:sp>
      </p:grpSp>
      <p:grpSp>
        <p:nvGrpSpPr>
          <p:cNvPr id="183" name="Shape 183"/>
          <p:cNvGrpSpPr/>
          <p:nvPr/>
        </p:nvGrpSpPr>
        <p:grpSpPr>
          <a:xfrm>
            <a:off x="12742734" y="3109707"/>
            <a:ext cx="2619299" cy="4658717"/>
            <a:chOff x="12742734" y="3109707"/>
            <a:chExt cx="2619299" cy="4658717"/>
          </a:xfrm>
        </p:grpSpPr>
        <p:grpSp>
          <p:nvGrpSpPr>
            <p:cNvPr id="184" name="Shape 184"/>
            <p:cNvGrpSpPr/>
            <p:nvPr/>
          </p:nvGrpSpPr>
          <p:grpSpPr>
            <a:xfrm>
              <a:off x="13696883" y="3109707"/>
              <a:ext cx="711000" cy="2924585"/>
              <a:chOff x="2724083" y="3374514"/>
              <a:chExt cx="711000" cy="2924585"/>
            </a:xfrm>
          </p:grpSpPr>
          <p:grpSp>
            <p:nvGrpSpPr>
              <p:cNvPr id="185" name="Shape 185"/>
              <p:cNvGrpSpPr/>
              <p:nvPr/>
            </p:nvGrpSpPr>
            <p:grpSpPr>
              <a:xfrm>
                <a:off x="2724083" y="3374514"/>
                <a:ext cx="711000" cy="2924585"/>
                <a:chOff x="2724083" y="3374514"/>
                <a:chExt cx="711000" cy="2924585"/>
              </a:xfrm>
            </p:grpSpPr>
            <p:sp>
              <p:nvSpPr>
                <p:cNvPr id="186" name="Shape 186"/>
                <p:cNvSpPr/>
                <p:nvPr/>
              </p:nvSpPr>
              <p:spPr>
                <a:xfrm>
                  <a:off x="2806950" y="3447900"/>
                  <a:ext cx="541500" cy="285119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387FD"/>
                </a:solidFill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87" name="Shape 187"/>
                <p:cNvSpPr/>
                <p:nvPr/>
              </p:nvSpPr>
              <p:spPr>
                <a:xfrm rot="10800000" flipH="1">
                  <a:off x="2724083" y="3374514"/>
                  <a:ext cx="711000" cy="124499"/>
                </a:xfrm>
                <a:prstGeom prst="trapezoid">
                  <a:avLst>
                    <a:gd name="adj" fmla="val 95695"/>
                  </a:avLst>
                </a:prstGeom>
                <a:solidFill>
                  <a:srgbClr val="4387FD"/>
                </a:solidFill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88" name="Shape 188"/>
                <p:cNvSpPr/>
                <p:nvPr/>
              </p:nvSpPr>
              <p:spPr>
                <a:xfrm>
                  <a:off x="2806950" y="3422814"/>
                  <a:ext cx="541500" cy="324599"/>
                </a:xfrm>
                <a:prstGeom prst="roundRect">
                  <a:avLst>
                    <a:gd name="adj" fmla="val 0"/>
                  </a:avLst>
                </a:prstGeom>
                <a:solidFill>
                  <a:srgbClr val="4387FD"/>
                </a:solidFill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89" name="Shape 189"/>
              <p:cNvGrpSpPr/>
              <p:nvPr/>
            </p:nvGrpSpPr>
            <p:grpSpPr>
              <a:xfrm>
                <a:off x="3090837" y="3771800"/>
                <a:ext cx="260400" cy="2286000"/>
                <a:chOff x="3086074" y="3695600"/>
                <a:chExt cx="260400" cy="2286000"/>
              </a:xfrm>
            </p:grpSpPr>
            <p:cxnSp>
              <p:nvCxnSpPr>
                <p:cNvPr id="190" name="Shape 190"/>
                <p:cNvCxnSpPr/>
                <p:nvPr/>
              </p:nvCxnSpPr>
              <p:spPr>
                <a:xfrm rot="10800000">
                  <a:off x="3086074" y="3695600"/>
                  <a:ext cx="260400" cy="0"/>
                </a:xfrm>
                <a:prstGeom prst="straightConnector1">
                  <a:avLst/>
                </a:prstGeom>
                <a:noFill/>
                <a:ln w="19050" cap="flat">
                  <a:solidFill>
                    <a:schemeClr val="lt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191" name="Shape 191"/>
                <p:cNvCxnSpPr/>
                <p:nvPr/>
              </p:nvCxnSpPr>
              <p:spPr>
                <a:xfrm rot="10800000">
                  <a:off x="3233675" y="3848000"/>
                  <a:ext cx="112799" cy="0"/>
                </a:xfrm>
                <a:prstGeom prst="straightConnector1">
                  <a:avLst/>
                </a:prstGeom>
                <a:noFill/>
                <a:ln w="19050" cap="flat">
                  <a:solidFill>
                    <a:schemeClr val="lt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192" name="Shape 192"/>
                <p:cNvCxnSpPr/>
                <p:nvPr/>
              </p:nvCxnSpPr>
              <p:spPr>
                <a:xfrm rot="10800000">
                  <a:off x="3233675" y="4000400"/>
                  <a:ext cx="112799" cy="0"/>
                </a:xfrm>
                <a:prstGeom prst="straightConnector1">
                  <a:avLst/>
                </a:prstGeom>
                <a:noFill/>
                <a:ln w="19050" cap="flat">
                  <a:solidFill>
                    <a:schemeClr val="lt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193" name="Shape 193"/>
                <p:cNvCxnSpPr/>
                <p:nvPr/>
              </p:nvCxnSpPr>
              <p:spPr>
                <a:xfrm rot="10800000">
                  <a:off x="3233675" y="4152800"/>
                  <a:ext cx="112799" cy="0"/>
                </a:xfrm>
                <a:prstGeom prst="straightConnector1">
                  <a:avLst/>
                </a:prstGeom>
                <a:noFill/>
                <a:ln w="19050" cap="flat">
                  <a:solidFill>
                    <a:schemeClr val="lt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194" name="Shape 194"/>
                <p:cNvCxnSpPr/>
                <p:nvPr/>
              </p:nvCxnSpPr>
              <p:spPr>
                <a:xfrm rot="10800000">
                  <a:off x="3086074" y="4305200"/>
                  <a:ext cx="260400" cy="0"/>
                </a:xfrm>
                <a:prstGeom prst="straightConnector1">
                  <a:avLst/>
                </a:prstGeom>
                <a:noFill/>
                <a:ln w="19050" cap="flat">
                  <a:solidFill>
                    <a:schemeClr val="lt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195" name="Shape 195"/>
                <p:cNvCxnSpPr/>
                <p:nvPr/>
              </p:nvCxnSpPr>
              <p:spPr>
                <a:xfrm rot="10800000">
                  <a:off x="3233675" y="4457600"/>
                  <a:ext cx="112799" cy="0"/>
                </a:xfrm>
                <a:prstGeom prst="straightConnector1">
                  <a:avLst/>
                </a:prstGeom>
                <a:noFill/>
                <a:ln w="19050" cap="flat">
                  <a:solidFill>
                    <a:schemeClr val="lt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196" name="Shape 196"/>
                <p:cNvCxnSpPr/>
                <p:nvPr/>
              </p:nvCxnSpPr>
              <p:spPr>
                <a:xfrm rot="10800000">
                  <a:off x="3233675" y="4610000"/>
                  <a:ext cx="112799" cy="0"/>
                </a:xfrm>
                <a:prstGeom prst="straightConnector1">
                  <a:avLst/>
                </a:prstGeom>
                <a:noFill/>
                <a:ln w="19050" cap="flat">
                  <a:solidFill>
                    <a:schemeClr val="lt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197" name="Shape 197"/>
                <p:cNvCxnSpPr/>
                <p:nvPr/>
              </p:nvCxnSpPr>
              <p:spPr>
                <a:xfrm rot="10800000">
                  <a:off x="3233675" y="4762400"/>
                  <a:ext cx="112799" cy="0"/>
                </a:xfrm>
                <a:prstGeom prst="straightConnector1">
                  <a:avLst/>
                </a:prstGeom>
                <a:noFill/>
                <a:ln w="19050" cap="flat">
                  <a:solidFill>
                    <a:schemeClr val="lt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198" name="Shape 198"/>
                <p:cNvCxnSpPr/>
                <p:nvPr/>
              </p:nvCxnSpPr>
              <p:spPr>
                <a:xfrm rot="10800000">
                  <a:off x="3086074" y="4914800"/>
                  <a:ext cx="260400" cy="0"/>
                </a:xfrm>
                <a:prstGeom prst="straightConnector1">
                  <a:avLst/>
                </a:prstGeom>
                <a:noFill/>
                <a:ln w="19050" cap="flat">
                  <a:solidFill>
                    <a:schemeClr val="lt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199" name="Shape 199"/>
                <p:cNvCxnSpPr/>
                <p:nvPr/>
              </p:nvCxnSpPr>
              <p:spPr>
                <a:xfrm rot="10800000">
                  <a:off x="3233675" y="5067200"/>
                  <a:ext cx="112799" cy="0"/>
                </a:xfrm>
                <a:prstGeom prst="straightConnector1">
                  <a:avLst/>
                </a:prstGeom>
                <a:noFill/>
                <a:ln w="19050" cap="flat">
                  <a:solidFill>
                    <a:schemeClr val="lt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200" name="Shape 200"/>
                <p:cNvCxnSpPr/>
                <p:nvPr/>
              </p:nvCxnSpPr>
              <p:spPr>
                <a:xfrm rot="10800000">
                  <a:off x="3233675" y="5219600"/>
                  <a:ext cx="112799" cy="0"/>
                </a:xfrm>
                <a:prstGeom prst="straightConnector1">
                  <a:avLst/>
                </a:prstGeom>
                <a:noFill/>
                <a:ln w="19050" cap="flat">
                  <a:solidFill>
                    <a:schemeClr val="lt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201" name="Shape 201"/>
                <p:cNvCxnSpPr/>
                <p:nvPr/>
              </p:nvCxnSpPr>
              <p:spPr>
                <a:xfrm rot="10800000">
                  <a:off x="3233675" y="5372000"/>
                  <a:ext cx="112799" cy="0"/>
                </a:xfrm>
                <a:prstGeom prst="straightConnector1">
                  <a:avLst/>
                </a:prstGeom>
                <a:noFill/>
                <a:ln w="19050" cap="flat">
                  <a:solidFill>
                    <a:schemeClr val="lt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202" name="Shape 202"/>
                <p:cNvCxnSpPr/>
                <p:nvPr/>
              </p:nvCxnSpPr>
              <p:spPr>
                <a:xfrm rot="10800000">
                  <a:off x="3086074" y="5524400"/>
                  <a:ext cx="260400" cy="0"/>
                </a:xfrm>
                <a:prstGeom prst="straightConnector1">
                  <a:avLst/>
                </a:prstGeom>
                <a:noFill/>
                <a:ln w="19050" cap="flat">
                  <a:solidFill>
                    <a:schemeClr val="lt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203" name="Shape 203"/>
                <p:cNvCxnSpPr/>
                <p:nvPr/>
              </p:nvCxnSpPr>
              <p:spPr>
                <a:xfrm rot="10800000">
                  <a:off x="3233675" y="5676800"/>
                  <a:ext cx="112799" cy="0"/>
                </a:xfrm>
                <a:prstGeom prst="straightConnector1">
                  <a:avLst/>
                </a:prstGeom>
                <a:noFill/>
                <a:ln w="19050" cap="flat">
                  <a:solidFill>
                    <a:schemeClr val="lt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204" name="Shape 204"/>
                <p:cNvCxnSpPr/>
                <p:nvPr/>
              </p:nvCxnSpPr>
              <p:spPr>
                <a:xfrm rot="10800000">
                  <a:off x="3233675" y="5829200"/>
                  <a:ext cx="112799" cy="0"/>
                </a:xfrm>
                <a:prstGeom prst="straightConnector1">
                  <a:avLst/>
                </a:prstGeom>
                <a:noFill/>
                <a:ln w="19050" cap="flat">
                  <a:solidFill>
                    <a:schemeClr val="lt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205" name="Shape 205"/>
                <p:cNvCxnSpPr/>
                <p:nvPr/>
              </p:nvCxnSpPr>
              <p:spPr>
                <a:xfrm rot="10800000">
                  <a:off x="3233675" y="5981600"/>
                  <a:ext cx="112799" cy="0"/>
                </a:xfrm>
                <a:prstGeom prst="straightConnector1">
                  <a:avLst/>
                </a:prstGeom>
                <a:noFill/>
                <a:ln w="19050" cap="flat">
                  <a:solidFill>
                    <a:schemeClr val="lt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</p:grpSp>
        </p:grpSp>
        <p:sp>
          <p:nvSpPr>
            <p:cNvPr id="206" name="Shape 206"/>
            <p:cNvSpPr txBox="1"/>
            <p:nvPr/>
          </p:nvSpPr>
          <p:spPr>
            <a:xfrm>
              <a:off x="12742734" y="6730125"/>
              <a:ext cx="2619299" cy="1038300"/>
            </a:xfrm>
            <a:prstGeom prst="rect">
              <a:avLst/>
            </a:prstGeom>
            <a:noFill/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n-US" sz="3600" b="1">
                  <a:latin typeface="Open Sans"/>
                  <a:ea typeface="Open Sans"/>
                  <a:cs typeface="Open Sans"/>
                  <a:sym typeface="Open Sans"/>
                </a:rPr>
                <a:t>Testability</a:t>
              </a: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15179675" y="8750300"/>
            <a:ext cx="187199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212" name="Shape 212"/>
          <p:cNvSpPr/>
          <p:nvPr/>
        </p:nvSpPr>
        <p:spPr>
          <a:xfrm>
            <a:off x="1727200" y="2933700"/>
            <a:ext cx="12801599" cy="3124199"/>
          </a:xfrm>
          <a:prstGeom prst="roundRect">
            <a:avLst>
              <a:gd name="adj" fmla="val 16667"/>
            </a:avLst>
          </a:prstGeom>
          <a:solidFill>
            <a:srgbClr val="F4B4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3" name="Shape 213"/>
          <p:cNvSpPr txBox="1"/>
          <p:nvPr/>
        </p:nvSpPr>
        <p:spPr>
          <a:xfrm>
            <a:off x="1553400" y="3125100"/>
            <a:ext cx="13047599" cy="28938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sz="15000" b="1">
                <a:latin typeface="Courier New"/>
                <a:ea typeface="Courier New"/>
                <a:cs typeface="Courier New"/>
                <a:sym typeface="Courier New"/>
              </a:rPr>
              <a:t>&lt;angular/&gt;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939800" y="165100"/>
            <a:ext cx="14351099" cy="123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2009: GetAngular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15179675" y="8750300"/>
            <a:ext cx="187199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/>
              <a:t> </a:t>
            </a:r>
          </a:p>
        </p:txBody>
      </p:sp>
      <p:grpSp>
        <p:nvGrpSpPr>
          <p:cNvPr id="220" name="Shape 220"/>
          <p:cNvGrpSpPr/>
          <p:nvPr/>
        </p:nvGrpSpPr>
        <p:grpSpPr>
          <a:xfrm>
            <a:off x="12112992" y="6189301"/>
            <a:ext cx="2558700" cy="1572523"/>
            <a:chOff x="12112992" y="6189301"/>
            <a:chExt cx="2558700" cy="1572523"/>
          </a:xfrm>
        </p:grpSpPr>
        <p:sp>
          <p:nvSpPr>
            <p:cNvPr id="221" name="Shape 221"/>
            <p:cNvSpPr/>
            <p:nvPr/>
          </p:nvSpPr>
          <p:spPr>
            <a:xfrm>
              <a:off x="12564546" y="6696100"/>
              <a:ext cx="1766700" cy="427199"/>
            </a:xfrm>
            <a:prstGeom prst="rect">
              <a:avLst/>
            </a:prstGeom>
            <a:solidFill>
              <a:srgbClr val="F44A3F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" name="Shape 222"/>
            <p:cNvSpPr txBox="1"/>
            <p:nvPr/>
          </p:nvSpPr>
          <p:spPr>
            <a:xfrm>
              <a:off x="12112992" y="7163325"/>
              <a:ext cx="2558700" cy="598499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buNone/>
              </a:pPr>
              <a:r>
                <a:rPr lang="en-US" sz="2400">
                  <a:latin typeface="Open Sans"/>
                  <a:ea typeface="Open Sans"/>
                  <a:cs typeface="Open Sans"/>
                  <a:sym typeface="Open Sans"/>
                </a:rPr>
                <a:t>with Angular</a:t>
              </a:r>
            </a:p>
          </p:txBody>
        </p:sp>
        <p:sp>
          <p:nvSpPr>
            <p:cNvPr id="223" name="Shape 223"/>
            <p:cNvSpPr txBox="1"/>
            <p:nvPr/>
          </p:nvSpPr>
          <p:spPr>
            <a:xfrm>
              <a:off x="12570192" y="6189301"/>
              <a:ext cx="1768199" cy="413699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buNone/>
              </a:pPr>
              <a:r>
                <a:rPr lang="en-US" sz="2400">
                  <a:latin typeface="Open Sans"/>
                  <a:ea typeface="Open Sans"/>
                  <a:cs typeface="Open Sans"/>
                  <a:sym typeface="Open Sans"/>
                </a:rPr>
                <a:t>1,500 LOC</a:t>
              </a:r>
            </a:p>
          </p:txBody>
        </p:sp>
      </p:grpSp>
      <p:sp>
        <p:nvSpPr>
          <p:cNvPr id="224" name="Shape 224"/>
          <p:cNvSpPr/>
          <p:nvPr/>
        </p:nvSpPr>
        <p:spPr>
          <a:xfrm>
            <a:off x="933450" y="2267100"/>
            <a:ext cx="5772300" cy="48575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1663953" y="3683567"/>
            <a:ext cx="4311292" cy="202466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grpSp>
        <p:nvGrpSpPr>
          <p:cNvPr id="226" name="Shape 226"/>
          <p:cNvGrpSpPr/>
          <p:nvPr/>
        </p:nvGrpSpPr>
        <p:grpSpPr>
          <a:xfrm>
            <a:off x="8991600" y="2167575"/>
            <a:ext cx="5905500" cy="5594249"/>
            <a:chOff x="8991600" y="2167575"/>
            <a:chExt cx="5905500" cy="5594249"/>
          </a:xfrm>
        </p:grpSpPr>
        <p:sp>
          <p:nvSpPr>
            <p:cNvPr id="227" name="Shape 227"/>
            <p:cNvSpPr/>
            <p:nvPr/>
          </p:nvSpPr>
          <p:spPr>
            <a:xfrm>
              <a:off x="9514646" y="2664098"/>
              <a:ext cx="1766700" cy="4459800"/>
            </a:xfrm>
            <a:prstGeom prst="rect">
              <a:avLst/>
            </a:prstGeom>
            <a:solidFill>
              <a:srgbClr val="4387FD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" name="Shape 228"/>
            <p:cNvSpPr txBox="1"/>
            <p:nvPr/>
          </p:nvSpPr>
          <p:spPr>
            <a:xfrm>
              <a:off x="9187100" y="7163325"/>
              <a:ext cx="2339700" cy="598499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noAutofit/>
            </a:bodyPr>
            <a:lstStyle/>
            <a:p>
              <a:pPr algn="ctr">
                <a:buNone/>
              </a:pPr>
              <a:r>
                <a:rPr lang="en-US" sz="2400">
                  <a:latin typeface="Open Sans"/>
                  <a:ea typeface="Open Sans"/>
                  <a:cs typeface="Open Sans"/>
                  <a:sym typeface="Open Sans"/>
                </a:rPr>
                <a:t>Before</a:t>
              </a:r>
            </a:p>
          </p:txBody>
        </p:sp>
        <p:sp>
          <p:nvSpPr>
            <p:cNvPr id="229" name="Shape 229"/>
            <p:cNvSpPr txBox="1"/>
            <p:nvPr/>
          </p:nvSpPr>
          <p:spPr>
            <a:xfrm>
              <a:off x="9446629" y="2167575"/>
              <a:ext cx="1924499" cy="598499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buNone/>
              </a:pPr>
              <a:r>
                <a:rPr lang="en-US" sz="2400">
                  <a:latin typeface="Open Sans"/>
                  <a:ea typeface="Open Sans"/>
                  <a:cs typeface="Open Sans"/>
                  <a:sym typeface="Open Sans"/>
                </a:rPr>
                <a:t>17,000 LOC</a:t>
              </a:r>
            </a:p>
          </p:txBody>
        </p:sp>
        <p:cxnSp>
          <p:nvCxnSpPr>
            <p:cNvPr id="230" name="Shape 230"/>
            <p:cNvCxnSpPr/>
            <p:nvPr/>
          </p:nvCxnSpPr>
          <p:spPr>
            <a:xfrm>
              <a:off x="8991600" y="7124700"/>
              <a:ext cx="5905500" cy="0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939800" y="165100"/>
            <a:ext cx="6607199" cy="123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Project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title" idx="2"/>
          </p:nvPr>
        </p:nvSpPr>
        <p:spPr>
          <a:xfrm>
            <a:off x="8172450" y="165100"/>
            <a:ext cx="6607199" cy="123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Results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Shape 237"/>
          <p:cNvGrpSpPr/>
          <p:nvPr/>
        </p:nvGrpSpPr>
        <p:grpSpPr>
          <a:xfrm>
            <a:off x="697890" y="496477"/>
            <a:ext cx="10359299" cy="7869300"/>
            <a:chOff x="697890" y="496477"/>
            <a:chExt cx="10359299" cy="7869300"/>
          </a:xfrm>
        </p:grpSpPr>
        <p:sp>
          <p:nvSpPr>
            <p:cNvPr id="238" name="Shape 238"/>
            <p:cNvSpPr/>
            <p:nvPr/>
          </p:nvSpPr>
          <p:spPr>
            <a:xfrm>
              <a:off x="697890" y="496477"/>
              <a:ext cx="10359299" cy="7869300"/>
            </a:xfrm>
            <a:prstGeom prst="rect">
              <a:avLst/>
            </a:prstGeom>
            <a:solidFill>
              <a:schemeClr val="lt2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813333" y="1388712"/>
              <a:ext cx="10099499" cy="6793200"/>
            </a:xfrm>
            <a:prstGeom prst="rect">
              <a:avLst/>
            </a:prstGeom>
            <a:solidFill>
              <a:srgbClr val="FFFFFF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2039719" y="754197"/>
              <a:ext cx="8873399" cy="402600"/>
            </a:xfrm>
            <a:prstGeom prst="rect">
              <a:avLst/>
            </a:prstGeom>
            <a:solidFill>
              <a:srgbClr val="FFFFFF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1555633" y="809685"/>
              <a:ext cx="336599" cy="27449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 flipH="1">
              <a:off x="869833" y="809685"/>
              <a:ext cx="336599" cy="27449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43" name="Shape 243"/>
          <p:cNvGrpSpPr/>
          <p:nvPr/>
        </p:nvGrpSpPr>
        <p:grpSpPr>
          <a:xfrm>
            <a:off x="1128100" y="2163782"/>
            <a:ext cx="9379499" cy="5199599"/>
            <a:chOff x="1128100" y="2773382"/>
            <a:chExt cx="9379499" cy="5199599"/>
          </a:xfrm>
        </p:grpSpPr>
        <p:sp>
          <p:nvSpPr>
            <p:cNvPr id="244" name="Shape 244"/>
            <p:cNvSpPr/>
            <p:nvPr/>
          </p:nvSpPr>
          <p:spPr>
            <a:xfrm>
              <a:off x="1128100" y="2773382"/>
              <a:ext cx="9379499" cy="5199599"/>
            </a:xfrm>
            <a:prstGeom prst="roundRect">
              <a:avLst>
                <a:gd name="adj" fmla="val 16667"/>
              </a:avLst>
            </a:prstGeom>
            <a:noFill/>
            <a:ln w="76200" cap="flat">
              <a:solidFill>
                <a:srgbClr val="CD372D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5100649" y="4593583"/>
              <a:ext cx="1553781" cy="1633232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246" name="Shape 246"/>
          <p:cNvSpPr txBox="1">
            <a:spLocks noGrp="1"/>
          </p:cNvSpPr>
          <p:nvPr>
            <p:ph type="sldNum" idx="12"/>
          </p:nvPr>
        </p:nvSpPr>
        <p:spPr>
          <a:xfrm>
            <a:off x="15179675" y="8750300"/>
            <a:ext cx="187199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/>
              <a:t> </a:t>
            </a:r>
          </a:p>
        </p:txBody>
      </p:sp>
      <p:grpSp>
        <p:nvGrpSpPr>
          <p:cNvPr id="247" name="Shape 247"/>
          <p:cNvGrpSpPr/>
          <p:nvPr/>
        </p:nvGrpSpPr>
        <p:grpSpPr>
          <a:xfrm>
            <a:off x="12546359" y="3712640"/>
            <a:ext cx="1973100" cy="2175918"/>
            <a:chOff x="7577759" y="5298989"/>
            <a:chExt cx="1973100" cy="1754348"/>
          </a:xfrm>
        </p:grpSpPr>
        <p:sp>
          <p:nvSpPr>
            <p:cNvPr id="248" name="Shape 248"/>
            <p:cNvSpPr/>
            <p:nvPr/>
          </p:nvSpPr>
          <p:spPr>
            <a:xfrm>
              <a:off x="7577759" y="6373238"/>
              <a:ext cx="1973100" cy="680099"/>
            </a:xfrm>
            <a:prstGeom prst="can">
              <a:avLst>
                <a:gd name="adj" fmla="val 35046"/>
              </a:avLst>
            </a:prstGeom>
            <a:solidFill>
              <a:schemeClr val="accent1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7577759" y="5832347"/>
              <a:ext cx="1973100" cy="680099"/>
            </a:xfrm>
            <a:prstGeom prst="can">
              <a:avLst>
                <a:gd name="adj" fmla="val 35046"/>
              </a:avLst>
            </a:prstGeom>
            <a:solidFill>
              <a:schemeClr val="accent1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n-US" sz="29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Database</a:t>
              </a:r>
            </a:p>
          </p:txBody>
        </p:sp>
        <p:sp>
          <p:nvSpPr>
            <p:cNvPr id="250" name="Shape 250"/>
            <p:cNvSpPr/>
            <p:nvPr/>
          </p:nvSpPr>
          <p:spPr>
            <a:xfrm>
              <a:off x="7577759" y="5298989"/>
              <a:ext cx="1973100" cy="680099"/>
            </a:xfrm>
            <a:prstGeom prst="can">
              <a:avLst>
                <a:gd name="adj" fmla="val 35046"/>
              </a:avLst>
            </a:prstGeom>
            <a:solidFill>
              <a:schemeClr val="accent1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51" name="Shape 251"/>
          <p:cNvGrpSpPr/>
          <p:nvPr/>
        </p:nvGrpSpPr>
        <p:grpSpPr>
          <a:xfrm>
            <a:off x="7300000" y="3958450"/>
            <a:ext cx="2570400" cy="1684299"/>
            <a:chOff x="2315000" y="3404400"/>
            <a:chExt cx="2570400" cy="1684299"/>
          </a:xfrm>
        </p:grpSpPr>
        <p:sp>
          <p:nvSpPr>
            <p:cNvPr id="252" name="Shape 252"/>
            <p:cNvSpPr/>
            <p:nvPr/>
          </p:nvSpPr>
          <p:spPr>
            <a:xfrm>
              <a:off x="2315000" y="3676750"/>
              <a:ext cx="2570400" cy="1148699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n-US" sz="29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RAM</a:t>
              </a:r>
            </a:p>
          </p:txBody>
        </p:sp>
        <p:sp>
          <p:nvSpPr>
            <p:cNvPr id="253" name="Shape 253"/>
            <p:cNvSpPr/>
            <p:nvPr/>
          </p:nvSpPr>
          <p:spPr>
            <a:xfrm>
              <a:off x="2485222" y="3404400"/>
              <a:ext cx="153300" cy="374399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2713822" y="3404400"/>
              <a:ext cx="153300" cy="374399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2942422" y="3404400"/>
              <a:ext cx="153300" cy="374399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3171022" y="3404400"/>
              <a:ext cx="153300" cy="374399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3399621" y="3404400"/>
              <a:ext cx="153300" cy="374399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3628221" y="3404400"/>
              <a:ext cx="153300" cy="374399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3856821" y="3404400"/>
              <a:ext cx="153300" cy="374399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4085421" y="3404400"/>
              <a:ext cx="153300" cy="374399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4314021" y="3404400"/>
              <a:ext cx="153300" cy="374399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4542621" y="3404400"/>
              <a:ext cx="153300" cy="374399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63" name="Shape 263"/>
            <p:cNvGrpSpPr/>
            <p:nvPr/>
          </p:nvGrpSpPr>
          <p:grpSpPr>
            <a:xfrm>
              <a:off x="2494850" y="4714300"/>
              <a:ext cx="2210699" cy="374399"/>
              <a:chOff x="2637622" y="3556800"/>
              <a:chExt cx="2210699" cy="374399"/>
            </a:xfrm>
          </p:grpSpPr>
          <p:sp>
            <p:nvSpPr>
              <p:cNvPr id="264" name="Shape 264"/>
              <p:cNvSpPr/>
              <p:nvPr/>
            </p:nvSpPr>
            <p:spPr>
              <a:xfrm>
                <a:off x="2637622" y="3556800"/>
                <a:ext cx="153300" cy="374399"/>
              </a:xfrm>
              <a:prstGeom prst="roundRect">
                <a:avLst>
                  <a:gd name="adj" fmla="val 16667"/>
                </a:avLst>
              </a:prstGeom>
              <a:solidFill>
                <a:srgbClr val="CCCCCC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>
                <a:off x="2866222" y="3556800"/>
                <a:ext cx="153300" cy="374399"/>
              </a:xfrm>
              <a:prstGeom prst="roundRect">
                <a:avLst>
                  <a:gd name="adj" fmla="val 16667"/>
                </a:avLst>
              </a:prstGeom>
              <a:solidFill>
                <a:srgbClr val="CCCCCC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>
                <a:off x="3094822" y="3556800"/>
                <a:ext cx="153300" cy="374399"/>
              </a:xfrm>
              <a:prstGeom prst="roundRect">
                <a:avLst>
                  <a:gd name="adj" fmla="val 16667"/>
                </a:avLst>
              </a:prstGeom>
              <a:solidFill>
                <a:srgbClr val="CCCCCC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7" name="Shape 267"/>
              <p:cNvSpPr/>
              <p:nvPr/>
            </p:nvSpPr>
            <p:spPr>
              <a:xfrm>
                <a:off x="3323421" y="3556800"/>
                <a:ext cx="153300" cy="374399"/>
              </a:xfrm>
              <a:prstGeom prst="roundRect">
                <a:avLst>
                  <a:gd name="adj" fmla="val 16667"/>
                </a:avLst>
              </a:prstGeom>
              <a:solidFill>
                <a:srgbClr val="CCCCCC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8" name="Shape 268"/>
              <p:cNvSpPr/>
              <p:nvPr/>
            </p:nvSpPr>
            <p:spPr>
              <a:xfrm>
                <a:off x="3552021" y="3556800"/>
                <a:ext cx="153300" cy="374399"/>
              </a:xfrm>
              <a:prstGeom prst="roundRect">
                <a:avLst>
                  <a:gd name="adj" fmla="val 16667"/>
                </a:avLst>
              </a:prstGeom>
              <a:solidFill>
                <a:srgbClr val="CCCCCC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9" name="Shape 269"/>
              <p:cNvSpPr/>
              <p:nvPr/>
            </p:nvSpPr>
            <p:spPr>
              <a:xfrm>
                <a:off x="3780621" y="3556800"/>
                <a:ext cx="153300" cy="374399"/>
              </a:xfrm>
              <a:prstGeom prst="roundRect">
                <a:avLst>
                  <a:gd name="adj" fmla="val 16667"/>
                </a:avLst>
              </a:prstGeom>
              <a:solidFill>
                <a:srgbClr val="CCCCCC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0" name="Shape 270"/>
              <p:cNvSpPr/>
              <p:nvPr/>
            </p:nvSpPr>
            <p:spPr>
              <a:xfrm>
                <a:off x="4009221" y="3556800"/>
                <a:ext cx="153300" cy="374399"/>
              </a:xfrm>
              <a:prstGeom prst="roundRect">
                <a:avLst>
                  <a:gd name="adj" fmla="val 16667"/>
                </a:avLst>
              </a:prstGeom>
              <a:solidFill>
                <a:srgbClr val="CCCCCC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1" name="Shape 271"/>
              <p:cNvSpPr/>
              <p:nvPr/>
            </p:nvSpPr>
            <p:spPr>
              <a:xfrm>
                <a:off x="4237821" y="3556800"/>
                <a:ext cx="153300" cy="374399"/>
              </a:xfrm>
              <a:prstGeom prst="roundRect">
                <a:avLst>
                  <a:gd name="adj" fmla="val 16667"/>
                </a:avLst>
              </a:prstGeom>
              <a:solidFill>
                <a:srgbClr val="CCCCCC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2" name="Shape 272"/>
              <p:cNvSpPr/>
              <p:nvPr/>
            </p:nvSpPr>
            <p:spPr>
              <a:xfrm>
                <a:off x="4466421" y="3556800"/>
                <a:ext cx="153300" cy="374399"/>
              </a:xfrm>
              <a:prstGeom prst="roundRect">
                <a:avLst>
                  <a:gd name="adj" fmla="val 16667"/>
                </a:avLst>
              </a:prstGeom>
              <a:solidFill>
                <a:srgbClr val="CCCCCC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3" name="Shape 273"/>
              <p:cNvSpPr/>
              <p:nvPr/>
            </p:nvSpPr>
            <p:spPr>
              <a:xfrm>
                <a:off x="4695021" y="3556800"/>
                <a:ext cx="153300" cy="374399"/>
              </a:xfrm>
              <a:prstGeom prst="roundRect">
                <a:avLst>
                  <a:gd name="adj" fmla="val 16667"/>
                </a:avLst>
              </a:prstGeom>
              <a:solidFill>
                <a:srgbClr val="CCCCCC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74" name="Shape 274"/>
          <p:cNvGrpSpPr/>
          <p:nvPr/>
        </p:nvGrpSpPr>
        <p:grpSpPr>
          <a:xfrm>
            <a:off x="3132264" y="2319157"/>
            <a:ext cx="5091899" cy="4881339"/>
            <a:chOff x="3132264" y="2623321"/>
            <a:chExt cx="5091899" cy="3925800"/>
          </a:xfrm>
        </p:grpSpPr>
        <p:sp>
          <p:nvSpPr>
            <p:cNvPr id="275" name="Shape 275"/>
            <p:cNvSpPr/>
            <p:nvPr/>
          </p:nvSpPr>
          <p:spPr>
            <a:xfrm flipH="1">
              <a:off x="3132264" y="2623321"/>
              <a:ext cx="4939499" cy="801599"/>
            </a:xfrm>
            <a:prstGeom prst="curvedDownArrow">
              <a:avLst>
                <a:gd name="adj1" fmla="val 52215"/>
                <a:gd name="adj2" fmla="val 95701"/>
                <a:gd name="adj3" fmla="val 25000"/>
              </a:avLst>
            </a:prstGeom>
            <a:solidFill>
              <a:srgbClr val="F4B400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 rot="10800000" flipH="1">
              <a:off x="3284664" y="5747521"/>
              <a:ext cx="4939499" cy="801599"/>
            </a:xfrm>
            <a:prstGeom prst="curvedDownArrow">
              <a:avLst>
                <a:gd name="adj1" fmla="val 52215"/>
                <a:gd name="adj2" fmla="val 95701"/>
                <a:gd name="adj3" fmla="val 25000"/>
              </a:avLst>
            </a:prstGeom>
            <a:solidFill>
              <a:srgbClr val="F4B400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77" name="Shape 277"/>
          <p:cNvGrpSpPr/>
          <p:nvPr/>
        </p:nvGrpSpPr>
        <p:grpSpPr>
          <a:xfrm>
            <a:off x="8686114" y="2319157"/>
            <a:ext cx="5091899" cy="4881339"/>
            <a:chOff x="8686114" y="2623321"/>
            <a:chExt cx="5091899" cy="3925800"/>
          </a:xfrm>
        </p:grpSpPr>
        <p:sp>
          <p:nvSpPr>
            <p:cNvPr id="278" name="Shape 278"/>
            <p:cNvSpPr/>
            <p:nvPr/>
          </p:nvSpPr>
          <p:spPr>
            <a:xfrm flipH="1">
              <a:off x="8686114" y="2623321"/>
              <a:ext cx="4939499" cy="801599"/>
            </a:xfrm>
            <a:prstGeom prst="curvedDownArrow">
              <a:avLst>
                <a:gd name="adj1" fmla="val 52215"/>
                <a:gd name="adj2" fmla="val 95701"/>
                <a:gd name="adj3" fmla="val 25000"/>
              </a:avLst>
            </a:prstGeom>
            <a:solidFill>
              <a:srgbClr val="F4B400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 rot="10800000" flipH="1">
              <a:off x="8838514" y="5747521"/>
              <a:ext cx="4939499" cy="801599"/>
            </a:xfrm>
            <a:prstGeom prst="curvedDownArrow">
              <a:avLst>
                <a:gd name="adj1" fmla="val 52215"/>
                <a:gd name="adj2" fmla="val 95701"/>
                <a:gd name="adj3" fmla="val 25000"/>
              </a:avLst>
            </a:prstGeom>
            <a:solidFill>
              <a:srgbClr val="F4B400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80" name="Shape 280"/>
          <p:cNvGrpSpPr/>
          <p:nvPr/>
        </p:nvGrpSpPr>
        <p:grpSpPr>
          <a:xfrm>
            <a:off x="1449025" y="3382025"/>
            <a:ext cx="3063557" cy="2770925"/>
            <a:chOff x="763225" y="2543825"/>
            <a:chExt cx="3063557" cy="2770925"/>
          </a:xfrm>
        </p:grpSpPr>
        <p:sp>
          <p:nvSpPr>
            <p:cNvPr id="281" name="Shape 281"/>
            <p:cNvSpPr/>
            <p:nvPr/>
          </p:nvSpPr>
          <p:spPr>
            <a:xfrm>
              <a:off x="1727625" y="2543825"/>
              <a:ext cx="1435199" cy="632400"/>
            </a:xfrm>
            <a:prstGeom prst="roundRect">
              <a:avLst>
                <a:gd name="adj" fmla="val 16667"/>
              </a:avLst>
            </a:prstGeom>
            <a:solidFill>
              <a:srgbClr val="4387EB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n-US" sz="3000" b="1">
                  <a:solidFill>
                    <a:srgbClr val="FFFF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&lt;div&gt;</a:t>
              </a:r>
            </a:p>
          </p:txBody>
        </p:sp>
        <p:sp>
          <p:nvSpPr>
            <p:cNvPr id="282" name="Shape 282"/>
            <p:cNvSpPr/>
            <p:nvPr/>
          </p:nvSpPr>
          <p:spPr>
            <a:xfrm>
              <a:off x="763225" y="3486598"/>
              <a:ext cx="1646099" cy="632400"/>
            </a:xfrm>
            <a:prstGeom prst="roundRect">
              <a:avLst>
                <a:gd name="adj" fmla="val 16667"/>
              </a:avLst>
            </a:prstGeom>
            <a:solidFill>
              <a:srgbClr val="03914B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n-US" sz="3000" b="1">
                  <a:solidFill>
                    <a:srgbClr val="FFFF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&lt;span&gt;</a:t>
              </a:r>
            </a:p>
          </p:txBody>
        </p:sp>
        <p:sp>
          <p:nvSpPr>
            <p:cNvPr id="283" name="Shape 283"/>
            <p:cNvSpPr/>
            <p:nvPr/>
          </p:nvSpPr>
          <p:spPr>
            <a:xfrm>
              <a:off x="2621982" y="3486598"/>
              <a:ext cx="1204800" cy="632400"/>
            </a:xfrm>
            <a:prstGeom prst="roundRect">
              <a:avLst>
                <a:gd name="adj" fmla="val 16667"/>
              </a:avLst>
            </a:prstGeom>
            <a:solidFill>
              <a:srgbClr val="D63D30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n-US" sz="3000" b="1">
                  <a:solidFill>
                    <a:srgbClr val="FFFF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&lt;ul&gt;</a:t>
              </a:r>
            </a:p>
          </p:txBody>
        </p:sp>
        <p:sp>
          <p:nvSpPr>
            <p:cNvPr id="284" name="Shape 284"/>
            <p:cNvSpPr/>
            <p:nvPr/>
          </p:nvSpPr>
          <p:spPr>
            <a:xfrm>
              <a:off x="2201493" y="4377550"/>
              <a:ext cx="1160100" cy="632400"/>
            </a:xfrm>
            <a:prstGeom prst="roundRect">
              <a:avLst>
                <a:gd name="adj" fmla="val 16667"/>
              </a:avLst>
            </a:prstGeom>
            <a:solidFill>
              <a:srgbClr val="F44A3F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n-US" sz="3000" b="1">
                  <a:solidFill>
                    <a:srgbClr val="FFFFFF"/>
                  </a:solidFill>
                </a:rPr>
                <a:t>&lt;li&gt;</a:t>
              </a:r>
            </a:p>
          </p:txBody>
        </p:sp>
        <p:sp>
          <p:nvSpPr>
            <p:cNvPr id="285" name="Shape 285"/>
            <p:cNvSpPr/>
            <p:nvPr/>
          </p:nvSpPr>
          <p:spPr>
            <a:xfrm>
              <a:off x="2373070" y="4529950"/>
              <a:ext cx="1160100" cy="632400"/>
            </a:xfrm>
            <a:prstGeom prst="roundRect">
              <a:avLst>
                <a:gd name="adj" fmla="val 16667"/>
              </a:avLst>
            </a:prstGeom>
            <a:solidFill>
              <a:srgbClr val="F44A3F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n-US" sz="3000" b="1">
                  <a:solidFill>
                    <a:srgbClr val="FFFFFF"/>
                  </a:solidFill>
                </a:rPr>
                <a:t>&lt;li&gt;</a:t>
              </a:r>
            </a:p>
          </p:txBody>
        </p:sp>
        <p:sp>
          <p:nvSpPr>
            <p:cNvPr id="286" name="Shape 286"/>
            <p:cNvSpPr/>
            <p:nvPr/>
          </p:nvSpPr>
          <p:spPr>
            <a:xfrm>
              <a:off x="2544646" y="4682350"/>
              <a:ext cx="1160100" cy="632400"/>
            </a:xfrm>
            <a:prstGeom prst="roundRect">
              <a:avLst>
                <a:gd name="adj" fmla="val 16667"/>
              </a:avLst>
            </a:prstGeom>
            <a:solidFill>
              <a:srgbClr val="F44A3F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n-US" sz="3000" b="1">
                  <a:solidFill>
                    <a:srgbClr val="FFFF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&lt;li&gt;</a:t>
              </a:r>
            </a:p>
          </p:txBody>
        </p:sp>
        <p:cxnSp>
          <p:nvCxnSpPr>
            <p:cNvPr id="287" name="Shape 287"/>
            <p:cNvCxnSpPr>
              <a:stCxn id="281" idx="2"/>
              <a:endCxn id="282" idx="0"/>
            </p:cNvCxnSpPr>
            <p:nvPr/>
          </p:nvCxnSpPr>
          <p:spPr>
            <a:xfrm flipH="1">
              <a:off x="1586274" y="3176225"/>
              <a:ext cx="858950" cy="310373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88" name="Shape 288"/>
            <p:cNvCxnSpPr>
              <a:stCxn id="281" idx="2"/>
              <a:endCxn id="283" idx="0"/>
            </p:cNvCxnSpPr>
            <p:nvPr/>
          </p:nvCxnSpPr>
          <p:spPr>
            <a:xfrm>
              <a:off x="2445224" y="3176225"/>
              <a:ext cx="779157" cy="310373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89" name="Shape 289"/>
            <p:cNvCxnSpPr>
              <a:stCxn id="283" idx="2"/>
              <a:endCxn id="284" idx="0"/>
            </p:cNvCxnSpPr>
            <p:nvPr/>
          </p:nvCxnSpPr>
          <p:spPr>
            <a:xfrm flipH="1">
              <a:off x="2781543" y="4118998"/>
              <a:ext cx="442839" cy="258551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90" name="Shape 290"/>
            <p:cNvCxnSpPr>
              <a:stCxn id="283" idx="2"/>
              <a:endCxn id="285" idx="0"/>
            </p:cNvCxnSpPr>
            <p:nvPr/>
          </p:nvCxnSpPr>
          <p:spPr>
            <a:xfrm flipH="1">
              <a:off x="2953120" y="4118998"/>
              <a:ext cx="271262" cy="410951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91" name="Shape 291"/>
            <p:cNvCxnSpPr>
              <a:stCxn id="283" idx="2"/>
              <a:endCxn id="286" idx="0"/>
            </p:cNvCxnSpPr>
            <p:nvPr/>
          </p:nvCxnSpPr>
          <p:spPr>
            <a:xfrm flipH="1">
              <a:off x="3124696" y="4118998"/>
              <a:ext cx="99685" cy="563351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sp>
        <p:nvSpPr>
          <p:cNvPr id="292" name="Shape 292"/>
          <p:cNvSpPr/>
          <p:nvPr/>
        </p:nvSpPr>
        <p:spPr>
          <a:xfrm>
            <a:off x="4831300" y="3814050"/>
            <a:ext cx="1973100" cy="1973100"/>
          </a:xfrm>
          <a:prstGeom prst="heart">
            <a:avLst/>
          </a:prstGeom>
          <a:solidFill>
            <a:srgbClr val="CD372D"/>
          </a:solidFill>
          <a:ln w="76200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sldNum" idx="12"/>
          </p:nvPr>
        </p:nvSpPr>
        <p:spPr>
          <a:xfrm>
            <a:off x="15179675" y="8750300"/>
            <a:ext cx="187199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939800" y="165100"/>
            <a:ext cx="14351099" cy="123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Data Binding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883400" y="1844638"/>
            <a:ext cx="14463900" cy="5414100"/>
          </a:xfrm>
          <a:prstGeom prst="rect">
            <a:avLst/>
          </a:prstGeom>
          <a:solidFill>
            <a:srgbClr val="000000">
              <a:alpha val="9800"/>
            </a:srgbClr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sz="3600">
                <a:latin typeface="Inconsolata"/>
                <a:ea typeface="Inconsolata"/>
                <a:cs typeface="Inconsolata"/>
                <a:sym typeface="Inconsolata"/>
              </a:rPr>
              <a:t>&lt;html </a:t>
            </a:r>
            <a:r>
              <a:rPr lang="en-US" sz="3600">
                <a:solidFill>
                  <a:srgbClr val="03914B"/>
                </a:solidFill>
                <a:latin typeface="Inconsolata"/>
                <a:ea typeface="Inconsolata"/>
                <a:cs typeface="Inconsolata"/>
                <a:sym typeface="Inconsolata"/>
              </a:rPr>
              <a:t>ng-app</a:t>
            </a:r>
            <a:r>
              <a:rPr lang="en-US" sz="3600">
                <a:solidFill>
                  <a:srgbClr val="000000"/>
                </a:solidFill>
                <a:latin typeface="Inconsolata"/>
                <a:ea typeface="Inconsolata"/>
                <a:cs typeface="Inconsolata"/>
                <a:sym typeface="Inconsolata"/>
              </a:rPr>
              <a:t>&gt;</a:t>
            </a:r>
          </a:p>
          <a:p>
            <a:pPr lvl="0" rtl="0">
              <a:buNone/>
            </a:pPr>
            <a:r>
              <a:rPr lang="en-US" sz="3600">
                <a:latin typeface="Inconsolata"/>
                <a:ea typeface="Inconsolata"/>
                <a:cs typeface="Inconsolata"/>
                <a:sym typeface="Inconsolata"/>
              </a:rPr>
              <a:t>&lt;body&gt;</a:t>
            </a:r>
          </a:p>
          <a:p>
            <a:pPr lvl="0" rtl="0">
              <a:buNone/>
            </a:pPr>
            <a:r>
              <a:rPr lang="en-US" sz="3600">
                <a:latin typeface="Inconsolata"/>
                <a:ea typeface="Inconsolata"/>
                <a:cs typeface="Inconsolata"/>
                <a:sym typeface="Inconsolata"/>
              </a:rPr>
              <a:t>  &lt;input </a:t>
            </a:r>
            <a:r>
              <a:rPr lang="en-US" sz="3600">
                <a:solidFill>
                  <a:srgbClr val="03914B"/>
                </a:solidFill>
                <a:latin typeface="Inconsolata"/>
                <a:ea typeface="Inconsolata"/>
                <a:cs typeface="Inconsolata"/>
                <a:sym typeface="Inconsolata"/>
              </a:rPr>
              <a:t>ng-model</a:t>
            </a:r>
            <a:r>
              <a:rPr lang="en-US" sz="3600">
                <a:solidFill>
                  <a:srgbClr val="000000"/>
                </a:solidFill>
                <a:latin typeface="Inconsolata"/>
                <a:ea typeface="Inconsolata"/>
                <a:cs typeface="Inconsolata"/>
                <a:sym typeface="Inconsolata"/>
              </a:rPr>
              <a:t>=</a:t>
            </a:r>
            <a:r>
              <a:rPr lang="en-US" sz="3600">
                <a:solidFill>
                  <a:srgbClr val="CD372D"/>
                </a:solidFill>
                <a:latin typeface="Inconsolata"/>
                <a:ea typeface="Inconsolata"/>
                <a:cs typeface="Inconsolata"/>
                <a:sym typeface="Inconsolata"/>
              </a:rPr>
              <a:t>'user.name'</a:t>
            </a:r>
            <a:r>
              <a:rPr lang="en-US" sz="3600">
                <a:latin typeface="Inconsolata"/>
                <a:ea typeface="Inconsolata"/>
                <a:cs typeface="Inconsolata"/>
                <a:sym typeface="Inconsolata"/>
              </a:rPr>
              <a:t>&gt;</a:t>
            </a:r>
          </a:p>
          <a:p>
            <a:pPr lvl="0" rtl="0">
              <a:buNone/>
            </a:pPr>
            <a:r>
              <a:rPr lang="en-US" sz="3600">
                <a:latin typeface="Inconsolata"/>
                <a:ea typeface="Inconsolata"/>
                <a:cs typeface="Inconsolata"/>
                <a:sym typeface="Inconsolata"/>
              </a:rPr>
              <a:t>  &lt;p </a:t>
            </a:r>
            <a:r>
              <a:rPr lang="en-US" sz="3600">
                <a:solidFill>
                  <a:srgbClr val="03914B"/>
                </a:solidFill>
                <a:latin typeface="Inconsolata"/>
                <a:ea typeface="Inconsolata"/>
                <a:cs typeface="Inconsolata"/>
                <a:sym typeface="Inconsolata"/>
              </a:rPr>
              <a:t>ng-show</a:t>
            </a:r>
            <a:r>
              <a:rPr lang="en-US" sz="3600">
                <a:solidFill>
                  <a:srgbClr val="000000"/>
                </a:solidFill>
                <a:latin typeface="Inconsolata"/>
                <a:ea typeface="Inconsolata"/>
                <a:cs typeface="Inconsolata"/>
                <a:sym typeface="Inconsolata"/>
              </a:rPr>
              <a:t>=</a:t>
            </a:r>
            <a:r>
              <a:rPr lang="en-US" sz="3600">
                <a:solidFill>
                  <a:srgbClr val="CD372D"/>
                </a:solidFill>
                <a:latin typeface="Inconsolata"/>
                <a:ea typeface="Inconsolata"/>
                <a:cs typeface="Inconsolata"/>
                <a:sym typeface="Inconsolata"/>
              </a:rPr>
              <a:t>'user.name'</a:t>
            </a:r>
            <a:r>
              <a:rPr lang="en-US" sz="3600">
                <a:latin typeface="Inconsolata"/>
                <a:ea typeface="Inconsolata"/>
                <a:cs typeface="Inconsolata"/>
                <a:sym typeface="Inconsolata"/>
              </a:rPr>
              <a:t>&gt;Hi </a:t>
            </a:r>
            <a:r>
              <a:rPr lang="en-US" sz="3600">
                <a:solidFill>
                  <a:srgbClr val="2364D7"/>
                </a:solidFill>
                <a:latin typeface="Inconsolata"/>
                <a:ea typeface="Inconsolata"/>
                <a:cs typeface="Inconsolata"/>
                <a:sym typeface="Inconsolata"/>
              </a:rPr>
              <a:t>{{user.name}}</a:t>
            </a:r>
            <a:r>
              <a:rPr lang="en-US" sz="3600">
                <a:latin typeface="Inconsolata"/>
                <a:ea typeface="Inconsolata"/>
                <a:cs typeface="Inconsolata"/>
                <a:sym typeface="Inconsolata"/>
              </a:rPr>
              <a:t>&lt;/p&gt;</a:t>
            </a:r>
          </a:p>
          <a:p>
            <a:endParaRPr/>
          </a:p>
          <a:p>
            <a:pPr lvl="0" rtl="0">
              <a:buClr>
                <a:srgbClr val="000000"/>
              </a:buClr>
              <a:buSzPct val="30555"/>
              <a:buFont typeface="Arial"/>
              <a:buNone/>
            </a:pPr>
            <a:r>
              <a:rPr lang="en-US" sz="3600">
                <a:latin typeface="Inconsolata"/>
                <a:ea typeface="Inconsolata"/>
                <a:cs typeface="Inconsolata"/>
                <a:sym typeface="Inconsolata"/>
              </a:rPr>
              <a:t>  &lt;script </a:t>
            </a:r>
            <a:r>
              <a:rPr lang="en-US" sz="3600">
                <a:solidFill>
                  <a:srgbClr val="03914B"/>
                </a:solidFill>
                <a:latin typeface="Inconsolata"/>
                <a:ea typeface="Inconsolata"/>
                <a:cs typeface="Inconsolata"/>
                <a:sym typeface="Inconsolata"/>
              </a:rPr>
              <a:t>src</a:t>
            </a:r>
            <a:r>
              <a:rPr lang="en-US" sz="3600">
                <a:latin typeface="Inconsolata"/>
                <a:ea typeface="Inconsolata"/>
                <a:cs typeface="Inconsolata"/>
                <a:sym typeface="Inconsolata"/>
              </a:rPr>
              <a:t>=</a:t>
            </a:r>
            <a:r>
              <a:rPr lang="en-US" sz="3600">
                <a:solidFill>
                  <a:srgbClr val="CD372D"/>
                </a:solidFill>
                <a:latin typeface="Inconsolata"/>
                <a:ea typeface="Inconsolata"/>
                <a:cs typeface="Inconsolata"/>
                <a:sym typeface="Inconsolata"/>
              </a:rPr>
              <a:t>'angular.js'</a:t>
            </a:r>
            <a:r>
              <a:rPr lang="en-US" sz="3600">
                <a:latin typeface="Inconsolata"/>
                <a:ea typeface="Inconsolata"/>
                <a:cs typeface="Inconsolata"/>
                <a:sym typeface="Inconsolata"/>
              </a:rPr>
              <a:t>&gt;&lt;/script&gt;</a:t>
            </a:r>
          </a:p>
          <a:p>
            <a:pPr lvl="0" rtl="0">
              <a:buNone/>
            </a:pPr>
            <a:r>
              <a:rPr lang="en-US" sz="3600">
                <a:latin typeface="Inconsolata"/>
                <a:ea typeface="Inconsolata"/>
                <a:cs typeface="Inconsolata"/>
                <a:sym typeface="Inconsolata"/>
              </a:rPr>
              <a:t>&lt;/body&gt;</a:t>
            </a:r>
          </a:p>
          <a:p>
            <a:pPr lvl="0" rtl="0">
              <a:buNone/>
            </a:pPr>
            <a:r>
              <a:rPr lang="en-US" sz="3600">
                <a:latin typeface="Inconsolata"/>
                <a:ea typeface="Inconsolata"/>
                <a:cs typeface="Inconsolata"/>
                <a:sym typeface="Inconsolata"/>
              </a:rPr>
              <a:t>&lt;/html&gt;</a:t>
            </a:r>
          </a:p>
        </p:txBody>
      </p:sp>
      <p:sp>
        <p:nvSpPr>
          <p:cNvPr id="300" name="Shape 300"/>
          <p:cNvSpPr/>
          <p:nvPr/>
        </p:nvSpPr>
        <p:spPr>
          <a:xfrm>
            <a:off x="11241875" y="669017"/>
            <a:ext cx="4125000" cy="2582699"/>
          </a:xfrm>
          <a:prstGeom prst="cloudCallout">
            <a:avLst>
              <a:gd name="adj1" fmla="val -81335"/>
              <a:gd name="adj2" fmla="val 41981"/>
            </a:avLst>
          </a:prstGeom>
          <a:solidFill>
            <a:schemeClr val="accent1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sz="3600" b="1">
                <a:solidFill>
                  <a:srgbClr val="FFFFFF"/>
                </a:solidFill>
              </a:rPr>
              <a:t>Eureka: DOM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15215175" y="8679275"/>
            <a:ext cx="187199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/>
              <a:t> </a:t>
            </a:r>
          </a:p>
        </p:txBody>
      </p:sp>
      <p:grpSp>
        <p:nvGrpSpPr>
          <p:cNvPr id="306" name="Shape 306"/>
          <p:cNvGrpSpPr/>
          <p:nvPr/>
        </p:nvGrpSpPr>
        <p:grpSpPr>
          <a:xfrm>
            <a:off x="12804808" y="4671784"/>
            <a:ext cx="1878962" cy="1231223"/>
            <a:chOff x="2315000" y="3404400"/>
            <a:chExt cx="2570400" cy="1684299"/>
          </a:xfrm>
        </p:grpSpPr>
        <p:sp>
          <p:nvSpPr>
            <p:cNvPr id="307" name="Shape 307"/>
            <p:cNvSpPr/>
            <p:nvPr/>
          </p:nvSpPr>
          <p:spPr>
            <a:xfrm>
              <a:off x="2315000" y="3676750"/>
              <a:ext cx="2570400" cy="1148699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n-US" sz="3000" b="1">
                  <a:solidFill>
                    <a:srgbClr val="FFFFFF"/>
                  </a:solidFill>
                </a:rPr>
                <a:t>RAM</a:t>
              </a:r>
            </a:p>
          </p:txBody>
        </p:sp>
        <p:sp>
          <p:nvSpPr>
            <p:cNvPr id="308" name="Shape 308"/>
            <p:cNvSpPr/>
            <p:nvPr/>
          </p:nvSpPr>
          <p:spPr>
            <a:xfrm>
              <a:off x="2485222" y="3404400"/>
              <a:ext cx="153300" cy="374399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2713822" y="3404400"/>
              <a:ext cx="153300" cy="374399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2942422" y="3404400"/>
              <a:ext cx="153300" cy="374399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3171022" y="3404400"/>
              <a:ext cx="153300" cy="374399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3399621" y="3404400"/>
              <a:ext cx="153300" cy="374399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3628221" y="3404400"/>
              <a:ext cx="153300" cy="374399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3856821" y="3404400"/>
              <a:ext cx="153300" cy="374399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4085421" y="3404400"/>
              <a:ext cx="153300" cy="374399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4314021" y="3404400"/>
              <a:ext cx="153300" cy="374399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4542621" y="3404400"/>
              <a:ext cx="153300" cy="374399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18" name="Shape 318"/>
            <p:cNvGrpSpPr/>
            <p:nvPr/>
          </p:nvGrpSpPr>
          <p:grpSpPr>
            <a:xfrm>
              <a:off x="2494850" y="4714300"/>
              <a:ext cx="2210699" cy="374399"/>
              <a:chOff x="2637622" y="3556800"/>
              <a:chExt cx="2210699" cy="374399"/>
            </a:xfrm>
          </p:grpSpPr>
          <p:sp>
            <p:nvSpPr>
              <p:cNvPr id="319" name="Shape 319"/>
              <p:cNvSpPr/>
              <p:nvPr/>
            </p:nvSpPr>
            <p:spPr>
              <a:xfrm>
                <a:off x="2637622" y="3556800"/>
                <a:ext cx="153300" cy="374399"/>
              </a:xfrm>
              <a:prstGeom prst="roundRect">
                <a:avLst>
                  <a:gd name="adj" fmla="val 16667"/>
                </a:avLst>
              </a:prstGeom>
              <a:solidFill>
                <a:srgbClr val="CCCCCC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0" name="Shape 320"/>
              <p:cNvSpPr/>
              <p:nvPr/>
            </p:nvSpPr>
            <p:spPr>
              <a:xfrm>
                <a:off x="2866222" y="3556800"/>
                <a:ext cx="153300" cy="374399"/>
              </a:xfrm>
              <a:prstGeom prst="roundRect">
                <a:avLst>
                  <a:gd name="adj" fmla="val 16667"/>
                </a:avLst>
              </a:prstGeom>
              <a:solidFill>
                <a:srgbClr val="CCCCCC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1" name="Shape 321"/>
              <p:cNvSpPr/>
              <p:nvPr/>
            </p:nvSpPr>
            <p:spPr>
              <a:xfrm>
                <a:off x="3094822" y="3556800"/>
                <a:ext cx="153300" cy="374399"/>
              </a:xfrm>
              <a:prstGeom prst="roundRect">
                <a:avLst>
                  <a:gd name="adj" fmla="val 16667"/>
                </a:avLst>
              </a:prstGeom>
              <a:solidFill>
                <a:srgbClr val="CCCCCC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2" name="Shape 322"/>
              <p:cNvSpPr/>
              <p:nvPr/>
            </p:nvSpPr>
            <p:spPr>
              <a:xfrm>
                <a:off x="3323421" y="3556800"/>
                <a:ext cx="153300" cy="374399"/>
              </a:xfrm>
              <a:prstGeom prst="roundRect">
                <a:avLst>
                  <a:gd name="adj" fmla="val 16667"/>
                </a:avLst>
              </a:prstGeom>
              <a:solidFill>
                <a:srgbClr val="CCCCCC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3" name="Shape 323"/>
              <p:cNvSpPr/>
              <p:nvPr/>
            </p:nvSpPr>
            <p:spPr>
              <a:xfrm>
                <a:off x="3552021" y="3556800"/>
                <a:ext cx="153300" cy="374399"/>
              </a:xfrm>
              <a:prstGeom prst="roundRect">
                <a:avLst>
                  <a:gd name="adj" fmla="val 16667"/>
                </a:avLst>
              </a:prstGeom>
              <a:solidFill>
                <a:srgbClr val="CCCCCC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4" name="Shape 324"/>
              <p:cNvSpPr/>
              <p:nvPr/>
            </p:nvSpPr>
            <p:spPr>
              <a:xfrm>
                <a:off x="3780621" y="3556800"/>
                <a:ext cx="153300" cy="374399"/>
              </a:xfrm>
              <a:prstGeom prst="roundRect">
                <a:avLst>
                  <a:gd name="adj" fmla="val 16667"/>
                </a:avLst>
              </a:prstGeom>
              <a:solidFill>
                <a:srgbClr val="CCCCCC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5" name="Shape 325"/>
              <p:cNvSpPr/>
              <p:nvPr/>
            </p:nvSpPr>
            <p:spPr>
              <a:xfrm>
                <a:off x="4009221" y="3556800"/>
                <a:ext cx="153300" cy="374399"/>
              </a:xfrm>
              <a:prstGeom prst="roundRect">
                <a:avLst>
                  <a:gd name="adj" fmla="val 16667"/>
                </a:avLst>
              </a:prstGeom>
              <a:solidFill>
                <a:srgbClr val="CCCCCC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6" name="Shape 326"/>
              <p:cNvSpPr/>
              <p:nvPr/>
            </p:nvSpPr>
            <p:spPr>
              <a:xfrm>
                <a:off x="4237821" y="3556800"/>
                <a:ext cx="153300" cy="374399"/>
              </a:xfrm>
              <a:prstGeom prst="roundRect">
                <a:avLst>
                  <a:gd name="adj" fmla="val 16667"/>
                </a:avLst>
              </a:prstGeom>
              <a:solidFill>
                <a:srgbClr val="CCCCCC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7" name="Shape 327"/>
              <p:cNvSpPr/>
              <p:nvPr/>
            </p:nvSpPr>
            <p:spPr>
              <a:xfrm>
                <a:off x="4466421" y="3556800"/>
                <a:ext cx="153300" cy="374399"/>
              </a:xfrm>
              <a:prstGeom prst="roundRect">
                <a:avLst>
                  <a:gd name="adj" fmla="val 16667"/>
                </a:avLst>
              </a:prstGeom>
              <a:solidFill>
                <a:srgbClr val="CCCCCC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8" name="Shape 328"/>
              <p:cNvSpPr/>
              <p:nvPr/>
            </p:nvSpPr>
            <p:spPr>
              <a:xfrm>
                <a:off x="4695021" y="3556800"/>
                <a:ext cx="153300" cy="374399"/>
              </a:xfrm>
              <a:prstGeom prst="roundRect">
                <a:avLst>
                  <a:gd name="adj" fmla="val 16667"/>
                </a:avLst>
              </a:prstGeom>
              <a:solidFill>
                <a:srgbClr val="CCCCCC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29" name="Shape 329"/>
          <p:cNvSpPr/>
          <p:nvPr/>
        </p:nvSpPr>
        <p:spPr>
          <a:xfrm flipH="1">
            <a:off x="2223290" y="2315207"/>
            <a:ext cx="11795999" cy="1561800"/>
          </a:xfrm>
          <a:prstGeom prst="curvedDownArrow">
            <a:avLst>
              <a:gd name="adj1" fmla="val 52215"/>
              <a:gd name="adj2" fmla="val 95701"/>
              <a:gd name="adj3" fmla="val 25000"/>
            </a:avLst>
          </a:prstGeom>
          <a:solidFill>
            <a:srgbClr val="F4B4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0" name="Shape 330"/>
          <p:cNvSpPr txBox="1"/>
          <p:nvPr/>
        </p:nvSpPr>
        <p:spPr>
          <a:xfrm>
            <a:off x="3385944" y="919017"/>
            <a:ext cx="10096499" cy="18180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n-US" sz="7200">
                <a:latin typeface="Courier New"/>
                <a:ea typeface="Courier New"/>
                <a:cs typeface="Courier New"/>
                <a:sym typeface="Courier New"/>
              </a:rPr>
              <a:t>{{ databinding }}</a:t>
            </a:r>
          </a:p>
        </p:txBody>
      </p:sp>
      <p:grpSp>
        <p:nvGrpSpPr>
          <p:cNvPr id="331" name="Shape 331"/>
          <p:cNvGrpSpPr/>
          <p:nvPr/>
        </p:nvGrpSpPr>
        <p:grpSpPr>
          <a:xfrm flipH="1">
            <a:off x="6378753" y="3655258"/>
            <a:ext cx="4110880" cy="3264275"/>
            <a:chOff x="11200975" y="5392800"/>
            <a:chExt cx="4110880" cy="3264275"/>
          </a:xfrm>
        </p:grpSpPr>
        <p:grpSp>
          <p:nvGrpSpPr>
            <p:cNvPr id="332" name="Shape 332"/>
            <p:cNvGrpSpPr/>
            <p:nvPr/>
          </p:nvGrpSpPr>
          <p:grpSpPr>
            <a:xfrm>
              <a:off x="12248085" y="5392800"/>
              <a:ext cx="3063769" cy="3264275"/>
              <a:chOff x="5722276" y="3335500"/>
              <a:chExt cx="3063769" cy="3264275"/>
            </a:xfrm>
          </p:grpSpPr>
          <p:sp>
            <p:nvSpPr>
              <p:cNvPr id="333" name="Shape 333"/>
              <p:cNvSpPr/>
              <p:nvPr/>
            </p:nvSpPr>
            <p:spPr>
              <a:xfrm rot="470991">
                <a:off x="5836261" y="4704715"/>
                <a:ext cx="1700131" cy="1787319"/>
              </a:xfrm>
              <a:prstGeom prst="star10">
                <a:avLst>
                  <a:gd name="adj" fmla="val 39335"/>
                  <a:gd name="hf" fmla="val 105146"/>
                </a:avLst>
              </a:prstGeom>
              <a:solidFill>
                <a:srgbClr val="03914B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4" name="Shape 334"/>
              <p:cNvSpPr/>
              <p:nvPr/>
            </p:nvSpPr>
            <p:spPr>
              <a:xfrm>
                <a:off x="6671825" y="3335500"/>
                <a:ext cx="1700099" cy="1787399"/>
              </a:xfrm>
              <a:prstGeom prst="star10">
                <a:avLst>
                  <a:gd name="adj" fmla="val 38489"/>
                  <a:gd name="hf" fmla="val 105146"/>
                </a:avLst>
              </a:prstGeom>
              <a:solidFill>
                <a:srgbClr val="03914B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5" name="Shape 335"/>
              <p:cNvSpPr/>
              <p:nvPr/>
            </p:nvSpPr>
            <p:spPr>
              <a:xfrm rot="-839108">
                <a:off x="7787695" y="4785736"/>
                <a:ext cx="897503" cy="944797"/>
              </a:xfrm>
              <a:prstGeom prst="star10">
                <a:avLst>
                  <a:gd name="adj" fmla="val 36284"/>
                  <a:gd name="hf" fmla="val 105146"/>
                </a:avLst>
              </a:prstGeom>
              <a:solidFill>
                <a:srgbClr val="03914B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6" name="Shape 336"/>
              <p:cNvSpPr/>
              <p:nvPr/>
            </p:nvSpPr>
            <p:spPr>
              <a:xfrm>
                <a:off x="7368725" y="4098533"/>
                <a:ext cx="306299" cy="306299"/>
              </a:xfrm>
              <a:prstGeom prst="ellipse">
                <a:avLst/>
              </a:prstGeom>
              <a:solidFill>
                <a:srgbClr val="FFFFFF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7" name="Shape 337"/>
              <p:cNvSpPr/>
              <p:nvPr/>
            </p:nvSpPr>
            <p:spPr>
              <a:xfrm>
                <a:off x="6555592" y="5413976"/>
                <a:ext cx="306299" cy="306299"/>
              </a:xfrm>
              <a:prstGeom prst="ellipse">
                <a:avLst/>
              </a:prstGeom>
              <a:solidFill>
                <a:srgbClr val="FFFFFF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8" name="Shape 338"/>
              <p:cNvSpPr/>
              <p:nvPr/>
            </p:nvSpPr>
            <p:spPr>
              <a:xfrm>
                <a:off x="8140986" y="5166087"/>
                <a:ext cx="170699" cy="165900"/>
              </a:xfrm>
              <a:prstGeom prst="ellipse">
                <a:avLst/>
              </a:prstGeom>
              <a:solidFill>
                <a:srgbClr val="FFFFFF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39" name="Shape 339"/>
            <p:cNvSpPr txBox="1"/>
            <p:nvPr/>
          </p:nvSpPr>
          <p:spPr>
            <a:xfrm>
              <a:off x="11200975" y="6440700"/>
              <a:ext cx="1606800" cy="8745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noAutofit/>
            </a:bodyPr>
            <a:lstStyle/>
            <a:p>
              <a:pPr>
                <a:buNone/>
              </a:pPr>
              <a:r>
                <a:rPr lang="en-US" sz="3600" b="1">
                  <a:latin typeface="Open Sans"/>
                  <a:ea typeface="Open Sans"/>
                  <a:cs typeface="Open Sans"/>
                  <a:sym typeface="Open Sans"/>
                </a:rPr>
                <a:t>Logic</a:t>
              </a:r>
            </a:p>
          </p:txBody>
        </p:sp>
      </p:grpSp>
      <p:sp>
        <p:nvSpPr>
          <p:cNvPr id="340" name="Shape 340"/>
          <p:cNvSpPr/>
          <p:nvPr/>
        </p:nvSpPr>
        <p:spPr>
          <a:xfrm rot="10800000" flipH="1">
            <a:off x="2536194" y="6891782"/>
            <a:ext cx="11795999" cy="1561800"/>
          </a:xfrm>
          <a:prstGeom prst="curvedDownArrow">
            <a:avLst>
              <a:gd name="adj1" fmla="val 52215"/>
              <a:gd name="adj2" fmla="val 95701"/>
              <a:gd name="adj3" fmla="val 25000"/>
            </a:avLst>
          </a:prstGeom>
          <a:solidFill>
            <a:srgbClr val="F4B4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41" name="Shape 341"/>
          <p:cNvGrpSpPr/>
          <p:nvPr/>
        </p:nvGrpSpPr>
        <p:grpSpPr>
          <a:xfrm>
            <a:off x="1144225" y="3991625"/>
            <a:ext cx="3063557" cy="2770925"/>
            <a:chOff x="763225" y="2543825"/>
            <a:chExt cx="3063557" cy="2770925"/>
          </a:xfrm>
        </p:grpSpPr>
        <p:sp>
          <p:nvSpPr>
            <p:cNvPr id="342" name="Shape 342"/>
            <p:cNvSpPr/>
            <p:nvPr/>
          </p:nvSpPr>
          <p:spPr>
            <a:xfrm>
              <a:off x="1727625" y="2543825"/>
              <a:ext cx="1435199" cy="632400"/>
            </a:xfrm>
            <a:prstGeom prst="roundRect">
              <a:avLst>
                <a:gd name="adj" fmla="val 16667"/>
              </a:avLst>
            </a:prstGeom>
            <a:solidFill>
              <a:srgbClr val="4387EB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n-US" sz="3000" b="1">
                  <a:solidFill>
                    <a:srgbClr val="FFFF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&lt;div&gt;</a:t>
              </a:r>
            </a:p>
          </p:txBody>
        </p:sp>
        <p:sp>
          <p:nvSpPr>
            <p:cNvPr id="343" name="Shape 343"/>
            <p:cNvSpPr/>
            <p:nvPr/>
          </p:nvSpPr>
          <p:spPr>
            <a:xfrm>
              <a:off x="763225" y="3486598"/>
              <a:ext cx="1646099" cy="632400"/>
            </a:xfrm>
            <a:prstGeom prst="roundRect">
              <a:avLst>
                <a:gd name="adj" fmla="val 16667"/>
              </a:avLst>
            </a:prstGeom>
            <a:solidFill>
              <a:srgbClr val="03914B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n-US" sz="3000" b="1">
                  <a:solidFill>
                    <a:srgbClr val="FFFF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&lt;span&gt;</a:t>
              </a:r>
            </a:p>
          </p:txBody>
        </p:sp>
        <p:sp>
          <p:nvSpPr>
            <p:cNvPr id="344" name="Shape 344"/>
            <p:cNvSpPr/>
            <p:nvPr/>
          </p:nvSpPr>
          <p:spPr>
            <a:xfrm>
              <a:off x="2621982" y="3486598"/>
              <a:ext cx="1204800" cy="632400"/>
            </a:xfrm>
            <a:prstGeom prst="roundRect">
              <a:avLst>
                <a:gd name="adj" fmla="val 16667"/>
              </a:avLst>
            </a:prstGeom>
            <a:solidFill>
              <a:srgbClr val="D63D30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n-US" sz="3000" b="1">
                  <a:solidFill>
                    <a:srgbClr val="FFFF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&lt;ul&gt;</a:t>
              </a:r>
            </a:p>
          </p:txBody>
        </p:sp>
        <p:sp>
          <p:nvSpPr>
            <p:cNvPr id="345" name="Shape 345"/>
            <p:cNvSpPr/>
            <p:nvPr/>
          </p:nvSpPr>
          <p:spPr>
            <a:xfrm>
              <a:off x="2201493" y="4377550"/>
              <a:ext cx="1160100" cy="632400"/>
            </a:xfrm>
            <a:prstGeom prst="roundRect">
              <a:avLst>
                <a:gd name="adj" fmla="val 16667"/>
              </a:avLst>
            </a:prstGeom>
            <a:solidFill>
              <a:srgbClr val="F44A3F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n-US" sz="3000" b="1">
                  <a:solidFill>
                    <a:srgbClr val="FFFFFF"/>
                  </a:solidFill>
                </a:rPr>
                <a:t>&lt;li&gt;</a:t>
              </a:r>
            </a:p>
          </p:txBody>
        </p:sp>
        <p:sp>
          <p:nvSpPr>
            <p:cNvPr id="346" name="Shape 346"/>
            <p:cNvSpPr/>
            <p:nvPr/>
          </p:nvSpPr>
          <p:spPr>
            <a:xfrm>
              <a:off x="2373070" y="4529950"/>
              <a:ext cx="1160100" cy="632400"/>
            </a:xfrm>
            <a:prstGeom prst="roundRect">
              <a:avLst>
                <a:gd name="adj" fmla="val 16667"/>
              </a:avLst>
            </a:prstGeom>
            <a:solidFill>
              <a:srgbClr val="F44A3F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n-US" sz="3000" b="1">
                  <a:solidFill>
                    <a:srgbClr val="FFFFFF"/>
                  </a:solidFill>
                </a:rPr>
                <a:t>&lt;li&gt;</a:t>
              </a:r>
            </a:p>
          </p:txBody>
        </p:sp>
        <p:sp>
          <p:nvSpPr>
            <p:cNvPr id="347" name="Shape 347"/>
            <p:cNvSpPr/>
            <p:nvPr/>
          </p:nvSpPr>
          <p:spPr>
            <a:xfrm>
              <a:off x="2544646" y="4682350"/>
              <a:ext cx="1160100" cy="632400"/>
            </a:xfrm>
            <a:prstGeom prst="roundRect">
              <a:avLst>
                <a:gd name="adj" fmla="val 16667"/>
              </a:avLst>
            </a:prstGeom>
            <a:solidFill>
              <a:srgbClr val="F44A3F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n-US" sz="3000" b="1">
                  <a:solidFill>
                    <a:srgbClr val="FFFF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&lt;li&gt;</a:t>
              </a:r>
            </a:p>
          </p:txBody>
        </p:sp>
        <p:cxnSp>
          <p:nvCxnSpPr>
            <p:cNvPr id="348" name="Shape 348"/>
            <p:cNvCxnSpPr>
              <a:stCxn id="342" idx="2"/>
              <a:endCxn id="343" idx="0"/>
            </p:cNvCxnSpPr>
            <p:nvPr/>
          </p:nvCxnSpPr>
          <p:spPr>
            <a:xfrm flipH="1">
              <a:off x="1586274" y="3176225"/>
              <a:ext cx="858950" cy="310373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349" name="Shape 349"/>
            <p:cNvCxnSpPr>
              <a:stCxn id="342" idx="2"/>
              <a:endCxn id="344" idx="0"/>
            </p:cNvCxnSpPr>
            <p:nvPr/>
          </p:nvCxnSpPr>
          <p:spPr>
            <a:xfrm>
              <a:off x="2445224" y="3176225"/>
              <a:ext cx="779157" cy="310373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350" name="Shape 350"/>
            <p:cNvCxnSpPr>
              <a:stCxn id="344" idx="2"/>
              <a:endCxn id="345" idx="0"/>
            </p:cNvCxnSpPr>
            <p:nvPr/>
          </p:nvCxnSpPr>
          <p:spPr>
            <a:xfrm flipH="1">
              <a:off x="2781543" y="4118998"/>
              <a:ext cx="442839" cy="258551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351" name="Shape 351"/>
            <p:cNvCxnSpPr>
              <a:stCxn id="344" idx="2"/>
              <a:endCxn id="346" idx="0"/>
            </p:cNvCxnSpPr>
            <p:nvPr/>
          </p:nvCxnSpPr>
          <p:spPr>
            <a:xfrm flipH="1">
              <a:off x="2953120" y="4118998"/>
              <a:ext cx="271262" cy="410951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352" name="Shape 352"/>
            <p:cNvCxnSpPr>
              <a:stCxn id="344" idx="2"/>
              <a:endCxn id="347" idx="0"/>
            </p:cNvCxnSpPr>
            <p:nvPr/>
          </p:nvCxnSpPr>
          <p:spPr>
            <a:xfrm flipH="1">
              <a:off x="3124696" y="4118998"/>
              <a:ext cx="99685" cy="563351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8589220" y="1879385"/>
            <a:ext cx="7467000" cy="4486799"/>
          </a:xfrm>
          <a:prstGeom prst="rect">
            <a:avLst/>
          </a:prstGeom>
          <a:solidFill>
            <a:srgbClr val="000000">
              <a:alpha val="9800"/>
            </a:srgbClr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sz="2400" b="1">
                <a:latin typeface="Inconsolata"/>
                <a:ea typeface="Inconsolata"/>
                <a:cs typeface="Inconsolata"/>
                <a:sym typeface="Inconsolata"/>
              </a:rPr>
              <a:t>function</a:t>
            </a: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 UserCtrl() {</a:t>
            </a:r>
          </a:p>
          <a:p>
            <a:pPr lvl="0" rtl="0">
              <a:buNone/>
            </a:pP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  </a:t>
            </a:r>
            <a:r>
              <a:rPr lang="en-US" sz="2400">
                <a:solidFill>
                  <a:srgbClr val="03914B"/>
                </a:solidFill>
                <a:latin typeface="Inconsolata"/>
                <a:ea typeface="Inconsolata"/>
                <a:cs typeface="Inconsolata"/>
                <a:sym typeface="Inconsolata"/>
              </a:rPr>
              <a:t>this</a:t>
            </a: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.user = {</a:t>
            </a:r>
          </a:p>
          <a:p>
            <a:pPr lvl="0" rtl="0">
              <a:buNone/>
            </a:pP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    first:</a:t>
            </a:r>
            <a:r>
              <a:rPr lang="en-US" sz="2400">
                <a:solidFill>
                  <a:srgbClr val="CD372D"/>
                </a:solidFill>
                <a:latin typeface="Inconsolata"/>
                <a:ea typeface="Inconsolata"/>
                <a:cs typeface="Inconsolata"/>
                <a:sym typeface="Inconsolata"/>
              </a:rPr>
              <a:t>'Larry'</a:t>
            </a: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, </a:t>
            </a:r>
          </a:p>
          <a:p>
            <a:pPr lvl="0" rtl="0">
              <a:buNone/>
            </a:pP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    last:</a:t>
            </a:r>
            <a:r>
              <a:rPr lang="en-US" sz="2400">
                <a:solidFill>
                  <a:srgbClr val="CD372D"/>
                </a:solidFill>
                <a:latin typeface="Inconsolata"/>
                <a:ea typeface="Inconsolata"/>
                <a:cs typeface="Inconsolata"/>
                <a:sym typeface="Inconsolata"/>
              </a:rPr>
              <a:t>'Page'</a:t>
            </a:r>
          </a:p>
          <a:p>
            <a:pPr lvl="0" rtl="0">
              <a:buNone/>
            </a:pP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  };</a:t>
            </a:r>
          </a:p>
          <a:p>
            <a:pPr lvl="0" rtl="0">
              <a:buNone/>
            </a:pP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  </a:t>
            </a:r>
            <a:r>
              <a:rPr lang="en-US" sz="2400">
                <a:solidFill>
                  <a:srgbClr val="03914B"/>
                </a:solidFill>
                <a:latin typeface="Inconsolata"/>
                <a:ea typeface="Inconsolata"/>
                <a:cs typeface="Inconsolata"/>
                <a:sym typeface="Inconsolata"/>
              </a:rPr>
              <a:t>this</a:t>
            </a: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.bye = </a:t>
            </a:r>
            <a:r>
              <a:rPr lang="en-US" sz="2400" b="1">
                <a:latin typeface="Inconsolata"/>
                <a:ea typeface="Inconsolata"/>
                <a:cs typeface="Inconsolata"/>
                <a:sym typeface="Inconsolata"/>
              </a:rPr>
              <a:t>function</a:t>
            </a: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() { </a:t>
            </a:r>
          </a:p>
          <a:p>
            <a:pPr lvl="0" rtl="0">
              <a:buNone/>
            </a:pP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    </a:t>
            </a:r>
            <a:r>
              <a:rPr lang="en-US" sz="2400">
                <a:solidFill>
                  <a:srgbClr val="03914B"/>
                </a:solidFill>
                <a:latin typeface="Inconsolata"/>
                <a:ea typeface="Inconsolata"/>
                <a:cs typeface="Inconsolata"/>
                <a:sym typeface="Inconsolata"/>
              </a:rPr>
              <a:t>alert</a:t>
            </a: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(</a:t>
            </a:r>
            <a:r>
              <a:rPr lang="en-US" sz="2400">
                <a:solidFill>
                  <a:srgbClr val="CD372D"/>
                </a:solidFill>
                <a:latin typeface="Inconsolata"/>
                <a:ea typeface="Inconsolata"/>
                <a:cs typeface="Inconsolata"/>
                <a:sym typeface="Inconsolata"/>
              </a:rPr>
              <a:t>'bye:'</a:t>
            </a: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 + this.user.first); </a:t>
            </a:r>
          </a:p>
          <a:p>
            <a:pPr lvl="0" rtl="0">
              <a:buNone/>
            </a:pP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  };</a:t>
            </a:r>
          </a:p>
          <a:p>
            <a:pPr lvl="0" rtl="0">
              <a:buNone/>
            </a:pP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}</a:t>
            </a:r>
          </a:p>
        </p:txBody>
      </p:sp>
      <p:sp>
        <p:nvSpPr>
          <p:cNvPr id="358" name="Shape 358"/>
          <p:cNvSpPr txBox="1">
            <a:spLocks noGrp="1"/>
          </p:cNvSpPr>
          <p:nvPr>
            <p:ph type="body" idx="2"/>
          </p:nvPr>
        </p:nvSpPr>
        <p:spPr>
          <a:xfrm>
            <a:off x="949870" y="1879385"/>
            <a:ext cx="7467000" cy="4486799"/>
          </a:xfrm>
          <a:prstGeom prst="rect">
            <a:avLst/>
          </a:prstGeom>
          <a:solidFill>
            <a:srgbClr val="000000">
              <a:alpha val="9800"/>
            </a:srgbClr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&lt;html</a:t>
            </a:r>
            <a:r>
              <a:rPr lang="en-US" sz="2400">
                <a:solidFill>
                  <a:srgbClr val="000000"/>
                </a:solidFill>
                <a:latin typeface="Inconsolata"/>
                <a:ea typeface="Inconsolata"/>
                <a:cs typeface="Inconsolata"/>
                <a:sym typeface="Inconsolata"/>
              </a:rPr>
              <a:t> </a:t>
            </a:r>
            <a:r>
              <a:rPr lang="en-US" sz="2400">
                <a:solidFill>
                  <a:srgbClr val="03914B"/>
                </a:solidFill>
                <a:latin typeface="Inconsolata"/>
                <a:ea typeface="Inconsolata"/>
                <a:cs typeface="Inconsolata"/>
                <a:sym typeface="Inconsolata"/>
              </a:rPr>
              <a:t>ng-app</a:t>
            </a:r>
            <a:r>
              <a:rPr lang="en-US" sz="2400">
                <a:solidFill>
                  <a:srgbClr val="000000"/>
                </a:solidFill>
                <a:latin typeface="Inconsolata"/>
                <a:ea typeface="Inconsolata"/>
                <a:cs typeface="Inconsolata"/>
                <a:sym typeface="Inconsolata"/>
              </a:rPr>
              <a:t>&gt;</a:t>
            </a:r>
          </a:p>
          <a:p>
            <a:pPr lvl="0" rtl="0">
              <a:buNone/>
            </a:pP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&lt;body </a:t>
            </a:r>
            <a:r>
              <a:rPr lang="en-US" sz="2400">
                <a:solidFill>
                  <a:srgbClr val="03914B"/>
                </a:solidFill>
                <a:latin typeface="Inconsolata"/>
                <a:ea typeface="Inconsolata"/>
                <a:cs typeface="Inconsolata"/>
                <a:sym typeface="Inconsolata"/>
              </a:rPr>
              <a:t>ng-controller</a:t>
            </a: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=</a:t>
            </a:r>
            <a:r>
              <a:rPr lang="en-US" sz="2400">
                <a:solidFill>
                  <a:srgbClr val="CD372D"/>
                </a:solidFill>
                <a:latin typeface="Inconsolata"/>
                <a:ea typeface="Inconsolata"/>
                <a:cs typeface="Inconsolata"/>
                <a:sym typeface="Inconsolata"/>
              </a:rPr>
              <a:t>'UserCtrl as uCtrl'</a:t>
            </a: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&gt;</a:t>
            </a:r>
          </a:p>
          <a:p>
            <a:pPr lvl="0" rtl="0">
              <a:buNone/>
            </a:pP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  Hi</a:t>
            </a:r>
            <a:r>
              <a:rPr lang="en-US" sz="2400">
                <a:solidFill>
                  <a:srgbClr val="2364D7"/>
                </a:solidFill>
                <a:latin typeface="Inconsolata"/>
                <a:ea typeface="Inconsolata"/>
                <a:cs typeface="Inconsolata"/>
                <a:sym typeface="Inconsolata"/>
              </a:rPr>
              <a:t> </a:t>
            </a: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&lt;input </a:t>
            </a:r>
            <a:r>
              <a:rPr lang="en-US" sz="2400">
                <a:solidFill>
                  <a:srgbClr val="03914B"/>
                </a:solidFill>
                <a:latin typeface="Inconsolata"/>
                <a:ea typeface="Inconsolata"/>
                <a:cs typeface="Inconsolata"/>
                <a:sym typeface="Inconsolata"/>
              </a:rPr>
              <a:t>ng-model</a:t>
            </a:r>
            <a:r>
              <a:rPr lang="en-US" sz="2400">
                <a:solidFill>
                  <a:srgbClr val="000000"/>
                </a:solidFill>
                <a:latin typeface="Inconsolata"/>
                <a:ea typeface="Inconsolata"/>
                <a:cs typeface="Inconsolata"/>
                <a:sym typeface="Inconsolata"/>
              </a:rPr>
              <a:t>=</a:t>
            </a:r>
            <a:r>
              <a:rPr lang="en-US" sz="2400">
                <a:solidFill>
                  <a:srgbClr val="CD372D"/>
                </a:solidFill>
                <a:latin typeface="Inconsolata"/>
                <a:ea typeface="Inconsolata"/>
                <a:cs typeface="Inconsolata"/>
                <a:sym typeface="Inconsolata"/>
              </a:rPr>
              <a:t>'uCtrl.user.first'</a:t>
            </a: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&gt;</a:t>
            </a:r>
          </a:p>
          <a:p>
            <a:pPr lvl="0" rtl="0">
              <a:buNone/>
            </a:pP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  &lt;button </a:t>
            </a:r>
            <a:r>
              <a:rPr lang="en-US" sz="2400">
                <a:solidFill>
                  <a:srgbClr val="03914B"/>
                </a:solidFill>
                <a:latin typeface="Inconsolata"/>
                <a:ea typeface="Inconsolata"/>
                <a:cs typeface="Inconsolata"/>
                <a:sym typeface="Inconsolata"/>
              </a:rPr>
              <a:t>ng-click</a:t>
            </a: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=</a:t>
            </a:r>
            <a:r>
              <a:rPr lang="en-US" sz="2400">
                <a:solidFill>
                  <a:srgbClr val="CD372D"/>
                </a:solidFill>
                <a:latin typeface="Inconsolata"/>
                <a:ea typeface="Inconsolata"/>
                <a:cs typeface="Inconsolata"/>
                <a:sym typeface="Inconsolata"/>
              </a:rPr>
              <a:t>'uCtrl.bye()'</a:t>
            </a: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&gt;bye&lt;/button&gt;</a:t>
            </a:r>
          </a:p>
          <a:p>
            <a:endParaRPr/>
          </a:p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Inconsolata"/>
                <a:ea typeface="Inconsolata"/>
                <a:cs typeface="Inconsolata"/>
                <a:sym typeface="Inconsolata"/>
              </a:rPr>
              <a:t>  &lt;script </a:t>
            </a:r>
            <a:r>
              <a:rPr lang="en-US" sz="2400">
                <a:solidFill>
                  <a:srgbClr val="03914B"/>
                </a:solidFill>
                <a:latin typeface="Inconsolata"/>
                <a:ea typeface="Inconsolata"/>
                <a:cs typeface="Inconsolata"/>
                <a:sym typeface="Inconsolata"/>
              </a:rPr>
              <a:t>src</a:t>
            </a:r>
            <a:r>
              <a:rPr lang="en-US" sz="2400">
                <a:solidFill>
                  <a:srgbClr val="000000"/>
                </a:solidFill>
                <a:latin typeface="Inconsolata"/>
                <a:ea typeface="Inconsolata"/>
                <a:cs typeface="Inconsolata"/>
                <a:sym typeface="Inconsolata"/>
              </a:rPr>
              <a:t>=</a:t>
            </a:r>
            <a:r>
              <a:rPr lang="en-US" sz="2400">
                <a:solidFill>
                  <a:srgbClr val="CD372D"/>
                </a:solidFill>
                <a:latin typeface="Inconsolata"/>
                <a:ea typeface="Inconsolata"/>
                <a:cs typeface="Inconsolata"/>
                <a:sym typeface="Inconsolata"/>
              </a:rPr>
              <a:t>'angular.js'</a:t>
            </a:r>
            <a:r>
              <a:rPr lang="en-US" sz="2400">
                <a:solidFill>
                  <a:srgbClr val="000000"/>
                </a:solidFill>
                <a:latin typeface="Inconsolata"/>
                <a:ea typeface="Inconsolata"/>
                <a:cs typeface="Inconsolata"/>
                <a:sym typeface="Inconsolata"/>
              </a:rPr>
              <a:t>&gt;&lt;/</a:t>
            </a: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script&gt;</a:t>
            </a:r>
          </a:p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  &lt;script </a:t>
            </a:r>
            <a:r>
              <a:rPr lang="en-US" sz="2400">
                <a:solidFill>
                  <a:srgbClr val="03914B"/>
                </a:solidFill>
                <a:latin typeface="Inconsolata"/>
                <a:ea typeface="Inconsolata"/>
                <a:cs typeface="Inconsolata"/>
                <a:sym typeface="Inconsolata"/>
              </a:rPr>
              <a:t>src</a:t>
            </a: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=</a:t>
            </a:r>
            <a:r>
              <a:rPr lang="en-US" sz="2400">
                <a:solidFill>
                  <a:srgbClr val="CD372D"/>
                </a:solidFill>
                <a:latin typeface="Inconsolata"/>
                <a:ea typeface="Inconsolata"/>
                <a:cs typeface="Inconsolata"/>
                <a:sym typeface="Inconsolata"/>
              </a:rPr>
              <a:t>'UserControllers.js'</a:t>
            </a: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&gt;&lt;/script&gt;</a:t>
            </a:r>
          </a:p>
          <a:p>
            <a:pPr lvl="0" rtl="0">
              <a:buNone/>
            </a:pP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&lt;/body&gt;</a:t>
            </a:r>
          </a:p>
          <a:p>
            <a:pPr lvl="0" rtl="0">
              <a:buNone/>
            </a:pPr>
            <a:r>
              <a:rPr lang="en-US" sz="2400">
                <a:latin typeface="Inconsolata"/>
                <a:ea typeface="Inconsolata"/>
                <a:cs typeface="Inconsolata"/>
                <a:sym typeface="Inconsolata"/>
              </a:rPr>
              <a:t>&lt;/html&gt;</a:t>
            </a:r>
          </a:p>
        </p:txBody>
      </p:sp>
      <p:sp>
        <p:nvSpPr>
          <p:cNvPr id="359" name="Shape 359"/>
          <p:cNvSpPr txBox="1">
            <a:spLocks noGrp="1"/>
          </p:cNvSpPr>
          <p:nvPr>
            <p:ph type="sldNum" idx="12"/>
          </p:nvPr>
        </p:nvSpPr>
        <p:spPr>
          <a:xfrm>
            <a:off x="15179675" y="8750300"/>
            <a:ext cx="187199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939800" y="165100"/>
            <a:ext cx="14351099" cy="123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MVC</a:t>
            </a:r>
          </a:p>
        </p:txBody>
      </p:sp>
      <p:sp>
        <p:nvSpPr>
          <p:cNvPr id="361" name="Shape 361"/>
          <p:cNvSpPr txBox="1"/>
          <p:nvPr/>
        </p:nvSpPr>
        <p:spPr>
          <a:xfrm>
            <a:off x="2854570" y="6546050"/>
            <a:ext cx="3657600" cy="6552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sz="3000">
                <a:latin typeface="Open Sans"/>
                <a:ea typeface="Open Sans"/>
                <a:cs typeface="Open Sans"/>
                <a:sym typeface="Open Sans"/>
              </a:rPr>
              <a:t>index.html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x="10493920" y="6546050"/>
            <a:ext cx="3657600" cy="6552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sz="3000">
                <a:latin typeface="Open Sans"/>
                <a:ea typeface="Open Sans"/>
                <a:cs typeface="Open Sans"/>
                <a:sym typeface="Open Sans"/>
              </a:rPr>
              <a:t>UserController.js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sldNum" idx="12"/>
          </p:nvPr>
        </p:nvSpPr>
        <p:spPr>
          <a:xfrm>
            <a:off x="15179675" y="8750300"/>
            <a:ext cx="187199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939800" y="165100"/>
            <a:ext cx="14351099" cy="123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Structure</a:t>
            </a:r>
          </a:p>
        </p:txBody>
      </p:sp>
      <p:cxnSp>
        <p:nvCxnSpPr>
          <p:cNvPr id="369" name="Shape 369"/>
          <p:cNvCxnSpPr/>
          <p:nvPr/>
        </p:nvCxnSpPr>
        <p:spPr>
          <a:xfrm flipH="1">
            <a:off x="11123459" y="3884221"/>
            <a:ext cx="1851899" cy="2824800"/>
          </a:xfrm>
          <a:prstGeom prst="straightConnector1">
            <a:avLst/>
          </a:prstGeom>
          <a:noFill/>
          <a:ln w="76200" cap="flat">
            <a:solidFill>
              <a:srgbClr val="F4B400"/>
            </a:solidFill>
            <a:prstDash val="solid"/>
            <a:round/>
            <a:headEnd type="stealth" w="lg" len="lg"/>
            <a:tailEnd type="none" w="lg" len="lg"/>
          </a:ln>
        </p:spPr>
      </p:cxnSp>
      <p:sp>
        <p:nvSpPr>
          <p:cNvPr id="370" name="Shape 370"/>
          <p:cNvSpPr txBox="1"/>
          <p:nvPr/>
        </p:nvSpPr>
        <p:spPr>
          <a:xfrm flipH="1">
            <a:off x="11972070" y="4915585"/>
            <a:ext cx="2402100" cy="609599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sz="3000">
                <a:latin typeface="Open Sans"/>
                <a:ea typeface="Open Sans"/>
                <a:cs typeface="Open Sans"/>
                <a:sym typeface="Open Sans"/>
              </a:rPr>
              <a:t>Manages</a:t>
            </a:r>
          </a:p>
        </p:txBody>
      </p:sp>
      <p:cxnSp>
        <p:nvCxnSpPr>
          <p:cNvPr id="371" name="Shape 371"/>
          <p:cNvCxnSpPr/>
          <p:nvPr/>
        </p:nvCxnSpPr>
        <p:spPr>
          <a:xfrm>
            <a:off x="3280305" y="3884221"/>
            <a:ext cx="1837800" cy="2824800"/>
          </a:xfrm>
          <a:prstGeom prst="straightConnector1">
            <a:avLst/>
          </a:prstGeom>
          <a:noFill/>
          <a:ln w="76200" cap="flat">
            <a:solidFill>
              <a:srgbClr val="2364D7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72" name="Shape 372"/>
          <p:cNvSpPr txBox="1"/>
          <p:nvPr/>
        </p:nvSpPr>
        <p:spPr>
          <a:xfrm flipH="1">
            <a:off x="2120627" y="4915593"/>
            <a:ext cx="1842299" cy="609599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sz="3000">
                <a:latin typeface="Open Sans"/>
                <a:ea typeface="Open Sans"/>
                <a:cs typeface="Open Sans"/>
                <a:sym typeface="Open Sans"/>
              </a:rPr>
              <a:t>Notifies</a:t>
            </a:r>
          </a:p>
        </p:txBody>
      </p:sp>
      <p:cxnSp>
        <p:nvCxnSpPr>
          <p:cNvPr id="373" name="Shape 373"/>
          <p:cNvCxnSpPr/>
          <p:nvPr/>
        </p:nvCxnSpPr>
        <p:spPr>
          <a:xfrm>
            <a:off x="5704200" y="3026083"/>
            <a:ext cx="4847533" cy="0"/>
          </a:xfrm>
          <a:prstGeom prst="straightConnector1">
            <a:avLst/>
          </a:prstGeom>
          <a:noFill/>
          <a:ln w="76200" cap="flat">
            <a:solidFill>
              <a:srgbClr val="03914B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374" name="Shape 374"/>
          <p:cNvSpPr txBox="1"/>
          <p:nvPr/>
        </p:nvSpPr>
        <p:spPr>
          <a:xfrm flipH="1">
            <a:off x="6222758" y="2396533"/>
            <a:ext cx="3657600" cy="4572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n-US" sz="3000"/>
              <a:t>Observes</a:t>
            </a:r>
          </a:p>
        </p:txBody>
      </p:sp>
      <p:grpSp>
        <p:nvGrpSpPr>
          <p:cNvPr id="375" name="Shape 375"/>
          <p:cNvGrpSpPr/>
          <p:nvPr/>
        </p:nvGrpSpPr>
        <p:grpSpPr>
          <a:xfrm>
            <a:off x="5118389" y="5850800"/>
            <a:ext cx="6005400" cy="1716299"/>
            <a:chOff x="5118389" y="5850800"/>
            <a:chExt cx="6005400" cy="1716299"/>
          </a:xfrm>
        </p:grpSpPr>
        <p:sp>
          <p:nvSpPr>
            <p:cNvPr id="376" name="Shape 376"/>
            <p:cNvSpPr/>
            <p:nvPr/>
          </p:nvSpPr>
          <p:spPr>
            <a:xfrm flipH="1">
              <a:off x="5118389" y="5850800"/>
              <a:ext cx="6005400" cy="1716299"/>
            </a:xfrm>
            <a:prstGeom prst="rect">
              <a:avLst/>
            </a:prstGeom>
            <a:solidFill>
              <a:schemeClr val="accent5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n-US" sz="30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Logic / Controller</a:t>
              </a:r>
            </a:p>
            <a:p>
              <a:pPr lvl="0" algn="ctr" rtl="0">
                <a:buNone/>
              </a:pPr>
              <a:r>
                <a:rPr lang="en-US" sz="30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(JS Classes)</a:t>
              </a:r>
            </a:p>
          </p:txBody>
        </p:sp>
        <p:grpSp>
          <p:nvGrpSpPr>
            <p:cNvPr id="377" name="Shape 377"/>
            <p:cNvGrpSpPr/>
            <p:nvPr/>
          </p:nvGrpSpPr>
          <p:grpSpPr>
            <a:xfrm flipH="1">
              <a:off x="5227491" y="6108323"/>
              <a:ext cx="1128386" cy="1201253"/>
              <a:chOff x="5722276" y="3335500"/>
              <a:chExt cx="3063769" cy="3264275"/>
            </a:xfrm>
          </p:grpSpPr>
          <p:sp>
            <p:nvSpPr>
              <p:cNvPr id="378" name="Shape 378"/>
              <p:cNvSpPr/>
              <p:nvPr/>
            </p:nvSpPr>
            <p:spPr>
              <a:xfrm rot="470991">
                <a:off x="5836261" y="4704715"/>
                <a:ext cx="1700131" cy="1787319"/>
              </a:xfrm>
              <a:prstGeom prst="star10">
                <a:avLst>
                  <a:gd name="adj" fmla="val 39335"/>
                  <a:gd name="hf" fmla="val 105146"/>
                </a:avLst>
              </a:prstGeom>
              <a:solidFill>
                <a:srgbClr val="03914B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" name="Shape 379"/>
              <p:cNvSpPr/>
              <p:nvPr/>
            </p:nvSpPr>
            <p:spPr>
              <a:xfrm>
                <a:off x="6671825" y="3335500"/>
                <a:ext cx="1700099" cy="1787399"/>
              </a:xfrm>
              <a:prstGeom prst="star10">
                <a:avLst>
                  <a:gd name="adj" fmla="val 38489"/>
                  <a:gd name="hf" fmla="val 105146"/>
                </a:avLst>
              </a:prstGeom>
              <a:solidFill>
                <a:srgbClr val="03914B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" name="Shape 380"/>
              <p:cNvSpPr/>
              <p:nvPr/>
            </p:nvSpPr>
            <p:spPr>
              <a:xfrm rot="-839108">
                <a:off x="7787695" y="4785736"/>
                <a:ext cx="897503" cy="944797"/>
              </a:xfrm>
              <a:prstGeom prst="star10">
                <a:avLst>
                  <a:gd name="adj" fmla="val 36284"/>
                  <a:gd name="hf" fmla="val 105146"/>
                </a:avLst>
              </a:prstGeom>
              <a:solidFill>
                <a:srgbClr val="03914B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" name="Shape 381"/>
              <p:cNvSpPr/>
              <p:nvPr/>
            </p:nvSpPr>
            <p:spPr>
              <a:xfrm>
                <a:off x="7368725" y="4098533"/>
                <a:ext cx="306299" cy="306299"/>
              </a:xfrm>
              <a:prstGeom prst="ellipse">
                <a:avLst/>
              </a:prstGeom>
              <a:solidFill>
                <a:srgbClr val="FFFFFF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" name="Shape 382"/>
              <p:cNvSpPr/>
              <p:nvPr/>
            </p:nvSpPr>
            <p:spPr>
              <a:xfrm>
                <a:off x="6555592" y="5413976"/>
                <a:ext cx="306299" cy="306299"/>
              </a:xfrm>
              <a:prstGeom prst="ellipse">
                <a:avLst/>
              </a:prstGeom>
              <a:solidFill>
                <a:srgbClr val="FFFFFF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3" name="Shape 383"/>
              <p:cNvSpPr/>
              <p:nvPr/>
            </p:nvSpPr>
            <p:spPr>
              <a:xfrm>
                <a:off x="8140986" y="5166087"/>
                <a:ext cx="170699" cy="165900"/>
              </a:xfrm>
              <a:prstGeom prst="ellipse">
                <a:avLst/>
              </a:prstGeom>
              <a:solidFill>
                <a:srgbClr val="FFFFFF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84" name="Shape 384"/>
          <p:cNvSpPr/>
          <p:nvPr/>
        </p:nvSpPr>
        <p:spPr>
          <a:xfrm flipH="1">
            <a:off x="856800" y="2167933"/>
            <a:ext cx="4847400" cy="17162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5" name="Shape 385"/>
          <p:cNvSpPr txBox="1"/>
          <p:nvPr/>
        </p:nvSpPr>
        <p:spPr>
          <a:xfrm flipH="1">
            <a:off x="2613769" y="2321460"/>
            <a:ext cx="2900399" cy="14727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Clr>
                <a:srgbClr val="000000"/>
              </a:buClr>
              <a:buSzPct val="36666"/>
              <a:buFont typeface="Arial"/>
              <a:buNone/>
            </a:pP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UI / View</a:t>
            </a:r>
          </a:p>
          <a:p>
            <a:pPr lvl="0" algn="ctr" rtl="0">
              <a:buNone/>
            </a:pP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(DOM)</a:t>
            </a:r>
          </a:p>
        </p:txBody>
      </p:sp>
      <p:grpSp>
        <p:nvGrpSpPr>
          <p:cNvPr id="386" name="Shape 386"/>
          <p:cNvGrpSpPr/>
          <p:nvPr/>
        </p:nvGrpSpPr>
        <p:grpSpPr>
          <a:xfrm flipH="1">
            <a:off x="10551734" y="2167933"/>
            <a:ext cx="4847400" cy="1716299"/>
            <a:chOff x="856800" y="2167933"/>
            <a:chExt cx="4847400" cy="1716299"/>
          </a:xfrm>
        </p:grpSpPr>
        <p:sp>
          <p:nvSpPr>
            <p:cNvPr id="387" name="Shape 387"/>
            <p:cNvSpPr/>
            <p:nvPr/>
          </p:nvSpPr>
          <p:spPr>
            <a:xfrm>
              <a:off x="856800" y="2167933"/>
              <a:ext cx="4847400" cy="1716299"/>
            </a:xfrm>
            <a:prstGeom prst="rect">
              <a:avLst/>
            </a:prstGeom>
            <a:solidFill>
              <a:schemeClr val="accent5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4090407" y="2724477"/>
              <a:ext cx="1508053" cy="671989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n-US" sz="29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RAM</a:t>
              </a:r>
            </a:p>
          </p:txBody>
        </p:sp>
        <p:sp>
          <p:nvSpPr>
            <p:cNvPr id="389" name="Shape 389"/>
            <p:cNvSpPr/>
            <p:nvPr/>
          </p:nvSpPr>
          <p:spPr>
            <a:xfrm>
              <a:off x="4190276" y="2565152"/>
              <a:ext cx="89941" cy="219023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324396" y="2565152"/>
              <a:ext cx="89941" cy="219023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458516" y="2565152"/>
              <a:ext cx="89941" cy="219023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592635" y="2565152"/>
              <a:ext cx="89941" cy="219023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4726755" y="2565152"/>
              <a:ext cx="89941" cy="219023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4860875" y="2565152"/>
              <a:ext cx="89941" cy="219023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4994994" y="2565152"/>
              <a:ext cx="89941" cy="219023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5129114" y="2565152"/>
              <a:ext cx="89941" cy="219023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5263233" y="2565152"/>
              <a:ext cx="89941" cy="219023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5397353" y="2565152"/>
              <a:ext cx="89941" cy="219023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99" name="Shape 399"/>
            <p:cNvGrpSpPr/>
            <p:nvPr/>
          </p:nvGrpSpPr>
          <p:grpSpPr>
            <a:xfrm>
              <a:off x="4195925" y="3331444"/>
              <a:ext cx="1297017" cy="219023"/>
              <a:chOff x="2637622" y="3556800"/>
              <a:chExt cx="2210699" cy="374399"/>
            </a:xfrm>
          </p:grpSpPr>
          <p:sp>
            <p:nvSpPr>
              <p:cNvPr id="400" name="Shape 400"/>
              <p:cNvSpPr/>
              <p:nvPr/>
            </p:nvSpPr>
            <p:spPr>
              <a:xfrm>
                <a:off x="2637622" y="3556800"/>
                <a:ext cx="153300" cy="374399"/>
              </a:xfrm>
              <a:prstGeom prst="roundRect">
                <a:avLst>
                  <a:gd name="adj" fmla="val 16667"/>
                </a:avLst>
              </a:prstGeom>
              <a:solidFill>
                <a:srgbClr val="CCCCCC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1" name="Shape 401"/>
              <p:cNvSpPr/>
              <p:nvPr/>
            </p:nvSpPr>
            <p:spPr>
              <a:xfrm>
                <a:off x="2866222" y="3556800"/>
                <a:ext cx="153300" cy="374399"/>
              </a:xfrm>
              <a:prstGeom prst="roundRect">
                <a:avLst>
                  <a:gd name="adj" fmla="val 16667"/>
                </a:avLst>
              </a:prstGeom>
              <a:solidFill>
                <a:srgbClr val="CCCCCC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2" name="Shape 402"/>
              <p:cNvSpPr/>
              <p:nvPr/>
            </p:nvSpPr>
            <p:spPr>
              <a:xfrm>
                <a:off x="3094822" y="3556800"/>
                <a:ext cx="153300" cy="374399"/>
              </a:xfrm>
              <a:prstGeom prst="roundRect">
                <a:avLst>
                  <a:gd name="adj" fmla="val 16667"/>
                </a:avLst>
              </a:prstGeom>
              <a:solidFill>
                <a:srgbClr val="CCCCCC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3" name="Shape 403"/>
              <p:cNvSpPr/>
              <p:nvPr/>
            </p:nvSpPr>
            <p:spPr>
              <a:xfrm>
                <a:off x="3323421" y="3556800"/>
                <a:ext cx="153300" cy="374399"/>
              </a:xfrm>
              <a:prstGeom prst="roundRect">
                <a:avLst>
                  <a:gd name="adj" fmla="val 16667"/>
                </a:avLst>
              </a:prstGeom>
              <a:solidFill>
                <a:srgbClr val="CCCCCC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4" name="Shape 404"/>
              <p:cNvSpPr/>
              <p:nvPr/>
            </p:nvSpPr>
            <p:spPr>
              <a:xfrm>
                <a:off x="3552021" y="3556800"/>
                <a:ext cx="153300" cy="374399"/>
              </a:xfrm>
              <a:prstGeom prst="roundRect">
                <a:avLst>
                  <a:gd name="adj" fmla="val 16667"/>
                </a:avLst>
              </a:prstGeom>
              <a:solidFill>
                <a:srgbClr val="CCCCCC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5" name="Shape 405"/>
              <p:cNvSpPr/>
              <p:nvPr/>
            </p:nvSpPr>
            <p:spPr>
              <a:xfrm>
                <a:off x="3780621" y="3556800"/>
                <a:ext cx="153300" cy="374399"/>
              </a:xfrm>
              <a:prstGeom prst="roundRect">
                <a:avLst>
                  <a:gd name="adj" fmla="val 16667"/>
                </a:avLst>
              </a:prstGeom>
              <a:solidFill>
                <a:srgbClr val="CCCCCC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6" name="Shape 406"/>
              <p:cNvSpPr/>
              <p:nvPr/>
            </p:nvSpPr>
            <p:spPr>
              <a:xfrm>
                <a:off x="4009221" y="3556800"/>
                <a:ext cx="153300" cy="374399"/>
              </a:xfrm>
              <a:prstGeom prst="roundRect">
                <a:avLst>
                  <a:gd name="adj" fmla="val 16667"/>
                </a:avLst>
              </a:prstGeom>
              <a:solidFill>
                <a:srgbClr val="CCCCCC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7" name="Shape 407"/>
              <p:cNvSpPr/>
              <p:nvPr/>
            </p:nvSpPr>
            <p:spPr>
              <a:xfrm>
                <a:off x="4237821" y="3556800"/>
                <a:ext cx="153300" cy="374399"/>
              </a:xfrm>
              <a:prstGeom prst="roundRect">
                <a:avLst>
                  <a:gd name="adj" fmla="val 16667"/>
                </a:avLst>
              </a:prstGeom>
              <a:solidFill>
                <a:srgbClr val="CCCCCC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8" name="Shape 408"/>
              <p:cNvSpPr/>
              <p:nvPr/>
            </p:nvSpPr>
            <p:spPr>
              <a:xfrm>
                <a:off x="4466421" y="3556800"/>
                <a:ext cx="153300" cy="374399"/>
              </a:xfrm>
              <a:prstGeom prst="roundRect">
                <a:avLst>
                  <a:gd name="adj" fmla="val 16667"/>
                </a:avLst>
              </a:prstGeom>
              <a:solidFill>
                <a:srgbClr val="CCCCCC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9" name="Shape 409"/>
              <p:cNvSpPr/>
              <p:nvPr/>
            </p:nvSpPr>
            <p:spPr>
              <a:xfrm>
                <a:off x="4695021" y="3556800"/>
                <a:ext cx="153300" cy="374399"/>
              </a:xfrm>
              <a:prstGeom prst="roundRect">
                <a:avLst>
                  <a:gd name="adj" fmla="val 16667"/>
                </a:avLst>
              </a:prstGeom>
              <a:solidFill>
                <a:srgbClr val="CCCCCC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10" name="Shape 410"/>
            <p:cNvSpPr txBox="1"/>
            <p:nvPr/>
          </p:nvSpPr>
          <p:spPr>
            <a:xfrm>
              <a:off x="1058702" y="2289733"/>
              <a:ext cx="2900399" cy="1472700"/>
            </a:xfrm>
            <a:prstGeom prst="rect">
              <a:avLst/>
            </a:prstGeom>
            <a:noFill/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Clr>
                  <a:srgbClr val="000000"/>
                </a:buClr>
                <a:buSzPct val="36666"/>
                <a:buFont typeface="Arial"/>
                <a:buNone/>
              </a:pPr>
              <a:r>
                <a:rPr lang="en-US" sz="30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Data / Model</a:t>
              </a:r>
            </a:p>
            <a:p>
              <a:pPr lvl="0" algn="ctr" rtl="0">
                <a:buClr>
                  <a:srgbClr val="000000"/>
                </a:buClr>
                <a:buSzPct val="36666"/>
                <a:buFont typeface="Arial"/>
                <a:buNone/>
              </a:pPr>
              <a:r>
                <a:rPr lang="en-US" sz="30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(JS Objects)</a:t>
              </a:r>
            </a:p>
            <a:p>
              <a:endParaRPr/>
            </a:p>
          </p:txBody>
        </p:sp>
      </p:grpSp>
      <p:grpSp>
        <p:nvGrpSpPr>
          <p:cNvPr id="411" name="Shape 411"/>
          <p:cNvGrpSpPr/>
          <p:nvPr/>
        </p:nvGrpSpPr>
        <p:grpSpPr>
          <a:xfrm>
            <a:off x="1068001" y="2391368"/>
            <a:ext cx="1405560" cy="1267698"/>
            <a:chOff x="763225" y="2543825"/>
            <a:chExt cx="3063557" cy="2770925"/>
          </a:xfrm>
        </p:grpSpPr>
        <p:sp>
          <p:nvSpPr>
            <p:cNvPr id="412" name="Shape 412"/>
            <p:cNvSpPr/>
            <p:nvPr/>
          </p:nvSpPr>
          <p:spPr>
            <a:xfrm>
              <a:off x="1727625" y="2543825"/>
              <a:ext cx="1435199" cy="632400"/>
            </a:xfrm>
            <a:prstGeom prst="roundRect">
              <a:avLst>
                <a:gd name="adj" fmla="val 16667"/>
              </a:avLst>
            </a:prstGeom>
            <a:solidFill>
              <a:srgbClr val="4387EB"/>
            </a:solidFill>
            <a:ln w="9525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n-US" sz="1000" b="1">
                  <a:solidFill>
                    <a:srgbClr val="FFFF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&lt;div&gt;</a:t>
              </a:r>
            </a:p>
          </p:txBody>
        </p:sp>
        <p:sp>
          <p:nvSpPr>
            <p:cNvPr id="413" name="Shape 413"/>
            <p:cNvSpPr/>
            <p:nvPr/>
          </p:nvSpPr>
          <p:spPr>
            <a:xfrm>
              <a:off x="763225" y="3486598"/>
              <a:ext cx="1646099" cy="632400"/>
            </a:xfrm>
            <a:prstGeom prst="roundRect">
              <a:avLst>
                <a:gd name="adj" fmla="val 16667"/>
              </a:avLst>
            </a:prstGeom>
            <a:solidFill>
              <a:srgbClr val="03914B"/>
            </a:solidFill>
            <a:ln w="9525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n-US" sz="1000" b="1">
                  <a:solidFill>
                    <a:srgbClr val="FFFF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&lt;span&gt;</a:t>
              </a:r>
            </a:p>
          </p:txBody>
        </p:sp>
        <p:sp>
          <p:nvSpPr>
            <p:cNvPr id="414" name="Shape 414"/>
            <p:cNvSpPr/>
            <p:nvPr/>
          </p:nvSpPr>
          <p:spPr>
            <a:xfrm>
              <a:off x="2621982" y="3486598"/>
              <a:ext cx="1204800" cy="632400"/>
            </a:xfrm>
            <a:prstGeom prst="roundRect">
              <a:avLst>
                <a:gd name="adj" fmla="val 16667"/>
              </a:avLst>
            </a:prstGeom>
            <a:solidFill>
              <a:srgbClr val="D63D30"/>
            </a:solidFill>
            <a:ln w="9525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n-US" sz="1000" b="1">
                  <a:solidFill>
                    <a:srgbClr val="FFFF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&lt;ul&gt;</a:t>
              </a:r>
            </a:p>
          </p:txBody>
        </p:sp>
        <p:sp>
          <p:nvSpPr>
            <p:cNvPr id="415" name="Shape 415"/>
            <p:cNvSpPr/>
            <p:nvPr/>
          </p:nvSpPr>
          <p:spPr>
            <a:xfrm>
              <a:off x="2201493" y="4377550"/>
              <a:ext cx="1160100" cy="632400"/>
            </a:xfrm>
            <a:prstGeom prst="roundRect">
              <a:avLst>
                <a:gd name="adj" fmla="val 16667"/>
              </a:avLst>
            </a:prstGeom>
            <a:solidFill>
              <a:srgbClr val="F44A3F"/>
            </a:solidFill>
            <a:ln w="9525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2373070" y="4529950"/>
              <a:ext cx="1160100" cy="632400"/>
            </a:xfrm>
            <a:prstGeom prst="roundRect">
              <a:avLst>
                <a:gd name="adj" fmla="val 16667"/>
              </a:avLst>
            </a:prstGeom>
            <a:solidFill>
              <a:srgbClr val="F44A3F"/>
            </a:solidFill>
            <a:ln w="9525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>
              <a:off x="2544646" y="4682350"/>
              <a:ext cx="1160100" cy="632400"/>
            </a:xfrm>
            <a:prstGeom prst="roundRect">
              <a:avLst>
                <a:gd name="adj" fmla="val 16667"/>
              </a:avLst>
            </a:prstGeom>
            <a:solidFill>
              <a:srgbClr val="F44A3F"/>
            </a:solidFill>
            <a:ln w="9525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n-US" sz="1000" b="1">
                  <a:solidFill>
                    <a:srgbClr val="FFFF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&lt;li&gt;</a:t>
              </a:r>
            </a:p>
          </p:txBody>
        </p:sp>
        <p:cxnSp>
          <p:nvCxnSpPr>
            <p:cNvPr id="418" name="Shape 418"/>
            <p:cNvCxnSpPr>
              <a:stCxn id="412" idx="2"/>
              <a:endCxn id="413" idx="0"/>
            </p:cNvCxnSpPr>
            <p:nvPr/>
          </p:nvCxnSpPr>
          <p:spPr>
            <a:xfrm flipH="1">
              <a:off x="1586274" y="3176225"/>
              <a:ext cx="858950" cy="310373"/>
            </a:xfrm>
            <a:prstGeom prst="straightConnector1">
              <a:avLst/>
            </a:prstGeom>
            <a:noFill/>
            <a:ln w="9525" cap="flat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419" name="Shape 419"/>
            <p:cNvCxnSpPr>
              <a:stCxn id="412" idx="2"/>
              <a:endCxn id="414" idx="0"/>
            </p:cNvCxnSpPr>
            <p:nvPr/>
          </p:nvCxnSpPr>
          <p:spPr>
            <a:xfrm>
              <a:off x="2445224" y="3176225"/>
              <a:ext cx="779157" cy="310373"/>
            </a:xfrm>
            <a:prstGeom prst="straightConnector1">
              <a:avLst/>
            </a:prstGeom>
            <a:noFill/>
            <a:ln w="9525" cap="flat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420" name="Shape 420"/>
            <p:cNvCxnSpPr>
              <a:stCxn id="414" idx="2"/>
              <a:endCxn id="415" idx="0"/>
            </p:cNvCxnSpPr>
            <p:nvPr/>
          </p:nvCxnSpPr>
          <p:spPr>
            <a:xfrm flipH="1">
              <a:off x="2781543" y="4118998"/>
              <a:ext cx="442839" cy="258551"/>
            </a:xfrm>
            <a:prstGeom prst="straightConnector1">
              <a:avLst/>
            </a:prstGeom>
            <a:noFill/>
            <a:ln w="9525" cap="flat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421" name="Shape 421"/>
            <p:cNvCxnSpPr>
              <a:stCxn id="414" idx="2"/>
              <a:endCxn id="416" idx="0"/>
            </p:cNvCxnSpPr>
            <p:nvPr/>
          </p:nvCxnSpPr>
          <p:spPr>
            <a:xfrm flipH="1">
              <a:off x="2953120" y="4118998"/>
              <a:ext cx="271262" cy="410951"/>
            </a:xfrm>
            <a:prstGeom prst="straightConnector1">
              <a:avLst/>
            </a:prstGeom>
            <a:noFill/>
            <a:ln w="9525" cap="flat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422" name="Shape 422"/>
            <p:cNvCxnSpPr>
              <a:stCxn id="414" idx="2"/>
              <a:endCxn id="417" idx="0"/>
            </p:cNvCxnSpPr>
            <p:nvPr/>
          </p:nvCxnSpPr>
          <p:spPr>
            <a:xfrm flipH="1">
              <a:off x="3124696" y="4118998"/>
              <a:ext cx="99685" cy="563351"/>
            </a:xfrm>
            <a:prstGeom prst="straightConnector1">
              <a:avLst/>
            </a:prstGeom>
            <a:noFill/>
            <a:ln w="9525" cap="flat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Google 4/23/13 v2">
      <a:dk1>
        <a:srgbClr val="666666"/>
      </a:dk1>
      <a:lt1>
        <a:srgbClr val="FFFFFF"/>
      </a:lt1>
      <a:dk2>
        <a:srgbClr val="000000"/>
      </a:dk2>
      <a:lt2>
        <a:srgbClr val="404040"/>
      </a:lt2>
      <a:accent1>
        <a:srgbClr val="4387FD"/>
      </a:accent1>
      <a:accent2>
        <a:srgbClr val="F44A3F"/>
      </a:accent2>
      <a:accent3>
        <a:srgbClr val="FFD14D"/>
      </a:accent3>
      <a:accent4>
        <a:srgbClr val="0DA861"/>
      </a:accent4>
      <a:accent5>
        <a:srgbClr val="666666"/>
      </a:accent5>
      <a:accent6>
        <a:srgbClr val="E0E0E0"/>
      </a:accent6>
      <a:hlink>
        <a:srgbClr val="404040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Google 4/23/13 v2">
      <a:dk1>
        <a:srgbClr val="666666"/>
      </a:dk1>
      <a:lt1>
        <a:srgbClr val="FFFFFF"/>
      </a:lt1>
      <a:dk2>
        <a:srgbClr val="000000"/>
      </a:dk2>
      <a:lt2>
        <a:srgbClr val="404040"/>
      </a:lt2>
      <a:accent1>
        <a:srgbClr val="4387FD"/>
      </a:accent1>
      <a:accent2>
        <a:srgbClr val="F44A3F"/>
      </a:accent2>
      <a:accent3>
        <a:srgbClr val="FFD14D"/>
      </a:accent3>
      <a:accent4>
        <a:srgbClr val="0DA861"/>
      </a:accent4>
      <a:accent5>
        <a:srgbClr val="666666"/>
      </a:accent5>
      <a:accent6>
        <a:srgbClr val="E0E0E0"/>
      </a:accent6>
      <a:hlink>
        <a:srgbClr val="404040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680</Words>
  <Application>Microsoft Macintosh PowerPoint</Application>
  <PresentationFormat>Custom</PresentationFormat>
  <Paragraphs>170</Paragraphs>
  <Slides>17</Slides>
  <Notes>17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/>
      <vt:lpstr/>
      <vt:lpstr>Design Principles of </vt:lpstr>
      <vt:lpstr>The Principles</vt:lpstr>
      <vt:lpstr>2009: GetAngular</vt:lpstr>
      <vt:lpstr>Project</vt:lpstr>
      <vt:lpstr>Slide 5</vt:lpstr>
      <vt:lpstr>Data Binding</vt:lpstr>
      <vt:lpstr>Slide 7</vt:lpstr>
      <vt:lpstr>MVC</vt:lpstr>
      <vt:lpstr>Structure</vt:lpstr>
      <vt:lpstr>Dependency Injection</vt:lpstr>
      <vt:lpstr>Dependency Injection: Mocking</vt:lpstr>
      <vt:lpstr>Slide 12</vt:lpstr>
      <vt:lpstr>Directives as Components</vt:lpstr>
      <vt:lpstr>Live Coding</vt:lpstr>
      <vt:lpstr>Community</vt:lpstr>
      <vt:lpstr>Ecosystem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Principles of </dc:title>
  <cp:lastModifiedBy>Sophia DeMartini</cp:lastModifiedBy>
  <cp:revision>1</cp:revision>
  <dcterms:created xsi:type="dcterms:W3CDTF">2013-05-31T16:07:22Z</dcterms:created>
  <dcterms:modified xsi:type="dcterms:W3CDTF">2013-05-31T16:08:04Z</dcterms:modified>
</cp:coreProperties>
</file>