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823" r:id="rId2"/>
    <p:sldId id="829" r:id="rId3"/>
    <p:sldId id="830" r:id="rId4"/>
    <p:sldId id="824" r:id="rId5"/>
    <p:sldId id="821" r:id="rId6"/>
    <p:sldId id="822" r:id="rId7"/>
    <p:sldId id="831" r:id="rId8"/>
    <p:sldId id="832" r:id="rId9"/>
    <p:sldId id="825" r:id="rId10"/>
    <p:sldId id="826" r:id="rId11"/>
    <p:sldId id="827" r:id="rId12"/>
    <p:sldId id="828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lvia.m.cornette" initials="s" lastIdx="10" clrIdx="0"/>
  <p:cmAuthor id="1" name="Chip Garner" initials="CG" lastIdx="2" clrIdx="1"/>
  <p:cmAuthor id="2" name="Erica Breese" initials="EB" lastIdx="8" clrIdx="2"/>
  <p:cmAuthor id="3" name="CMS" initials="C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9200"/>
    <a:srgbClr val="F9D83F"/>
    <a:srgbClr val="164182"/>
    <a:srgbClr val="FFEEA8"/>
    <a:srgbClr val="443B0A"/>
    <a:srgbClr val="152450"/>
    <a:srgbClr val="886E1A"/>
    <a:srgbClr val="FFFBE8"/>
    <a:srgbClr val="8DABCC"/>
    <a:srgbClr val="6E25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4" autoAdjust="0"/>
    <p:restoredTop sz="99149" autoAdjust="0"/>
  </p:normalViewPr>
  <p:slideViewPr>
    <p:cSldViewPr>
      <p:cViewPr>
        <p:scale>
          <a:sx n="99" d="100"/>
          <a:sy n="99" d="100"/>
        </p:scale>
        <p:origin x="-10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232"/>
    </p:cViewPr>
  </p:sorterViewPr>
  <p:notesViewPr>
    <p:cSldViewPr>
      <p:cViewPr varScale="1">
        <p:scale>
          <a:sx n="79" d="100"/>
          <a:sy n="79" d="100"/>
        </p:scale>
        <p:origin x="-196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8476" cy="465138"/>
          </a:xfrm>
          <a:prstGeom prst="rect">
            <a:avLst/>
          </a:prstGeom>
        </p:spPr>
        <p:txBody>
          <a:bodyPr vert="horz" lIns="91384" tIns="45691" rIns="91384" bIns="4569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3"/>
            <a:ext cx="3038476" cy="465138"/>
          </a:xfrm>
          <a:prstGeom prst="rect">
            <a:avLst/>
          </a:prstGeom>
        </p:spPr>
        <p:txBody>
          <a:bodyPr vert="horz" lIns="91384" tIns="45691" rIns="91384" bIns="45691" rtlCol="0"/>
          <a:lstStyle>
            <a:lvl1pPr algn="r">
              <a:defRPr sz="1200"/>
            </a:lvl1pPr>
          </a:lstStyle>
          <a:p>
            <a:fld id="{0C2D9FC3-2EFB-4B29-A379-B1EA39BEC341}" type="datetimeFigureOut">
              <a:rPr lang="en-US" smtClean="0"/>
              <a:pPr/>
              <a:t>10/15/12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7"/>
            <a:ext cx="3038476" cy="465138"/>
          </a:xfrm>
          <a:prstGeom prst="rect">
            <a:avLst/>
          </a:prstGeom>
        </p:spPr>
        <p:txBody>
          <a:bodyPr vert="horz" lIns="91384" tIns="45691" rIns="91384" bIns="4569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7"/>
            <a:ext cx="3038476" cy="465138"/>
          </a:xfrm>
          <a:prstGeom prst="rect">
            <a:avLst/>
          </a:prstGeom>
        </p:spPr>
        <p:txBody>
          <a:bodyPr vert="horz" lIns="91384" tIns="45691" rIns="91384" bIns="45691" rtlCol="0" anchor="b"/>
          <a:lstStyle>
            <a:lvl1pPr algn="r">
              <a:defRPr sz="1200"/>
            </a:lvl1pPr>
          </a:lstStyle>
          <a:p>
            <a:fld id="{BEFD1D65-A4E2-4337-8A86-AAB4BF4839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84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8476" cy="465138"/>
          </a:xfrm>
          <a:prstGeom prst="rect">
            <a:avLst/>
          </a:prstGeom>
        </p:spPr>
        <p:txBody>
          <a:bodyPr vert="horz" lIns="93120" tIns="46560" rIns="93120" bIns="4656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3"/>
            <a:ext cx="3038476" cy="465138"/>
          </a:xfrm>
          <a:prstGeom prst="rect">
            <a:avLst/>
          </a:prstGeom>
        </p:spPr>
        <p:txBody>
          <a:bodyPr vert="horz" lIns="93120" tIns="46560" rIns="93120" bIns="4656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C3FACF-D050-4F2B-88BA-6D08B6EA9301}" type="datetimeFigureOut">
              <a:rPr lang="en-US"/>
              <a:pPr>
                <a:defRPr/>
              </a:pPr>
              <a:t>10/15/12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5325"/>
            <a:ext cx="4651375" cy="3487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0" tIns="46560" rIns="93120" bIns="4656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8" y="4416431"/>
            <a:ext cx="5607050" cy="4183063"/>
          </a:xfrm>
          <a:prstGeom prst="rect">
            <a:avLst/>
          </a:prstGeom>
        </p:spPr>
        <p:txBody>
          <a:bodyPr vert="horz" lIns="93120" tIns="46560" rIns="93120" bIns="4656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7"/>
            <a:ext cx="3038476" cy="465138"/>
          </a:xfrm>
          <a:prstGeom prst="rect">
            <a:avLst/>
          </a:prstGeom>
        </p:spPr>
        <p:txBody>
          <a:bodyPr vert="horz" lIns="93120" tIns="46560" rIns="93120" bIns="4656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7"/>
            <a:ext cx="3038476" cy="465138"/>
          </a:xfrm>
          <a:prstGeom prst="rect">
            <a:avLst/>
          </a:prstGeom>
        </p:spPr>
        <p:txBody>
          <a:bodyPr vert="horz" lIns="93120" tIns="46560" rIns="93120" bIns="4656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0C36026-6437-4B45-BD9E-4B3226CCE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904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36026-6437-4B45-BD9E-4B3226CCE09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36026-6437-4B45-BD9E-4B3226CCE09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here that Harlingen was one of the areas where</a:t>
            </a:r>
            <a:r>
              <a:rPr lang="en-US" baseline="0" dirty="0" smtClean="0"/>
              <a:t> the QIO worked on care transitions under the 9</a:t>
            </a:r>
            <a:r>
              <a:rPr lang="en-US" baseline="30000" dirty="0" smtClean="0"/>
              <a:t>th</a:t>
            </a:r>
            <a:r>
              <a:rPr lang="en-US" baseline="0" dirty="0" smtClean="0"/>
              <a:t> SOW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36026-6437-4B45-BD9E-4B3226CCE09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89500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D2C7B-EAE4-4E48-AEBE-5917317F5A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9A61B-9DD0-4ECF-BE22-33E8CC767C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34801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9B8E0-573B-4C26-AFBE-1B5AABA25C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B82FCA-F52F-4621-8FB5-5683DF2EB45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9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C872B-9B9E-41ED-872E-C0A141AD31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801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12900"/>
            <a:ext cx="8229600" cy="46482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C9CEB-2B25-4185-83AD-8ECD86BBDB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4801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129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129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8C11A-EA3D-42BC-851B-0D0FFE839A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34801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230920" y="230936"/>
            <a:ext cx="8684480" cy="6398463"/>
          </a:xfrm>
          <a:prstGeom prst="rect">
            <a:avLst/>
          </a:prstGeom>
          <a:noFill/>
          <a:ln w="38100" cap="flat" cmpd="sng" algn="ctr">
            <a:solidFill>
              <a:srgbClr val="F9D8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Monotype Sorts" pitchFamily="2" charset="2"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92515" name="Rectangle 137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85800" y="3377624"/>
            <a:ext cx="7772400" cy="584776"/>
          </a:xfrm>
          <a:ln w="12700"/>
        </p:spPr>
        <p:txBody>
          <a:bodyPr lIns="91440" tIns="45720" rIns="91440" bIns="45720" anchor="ctr">
            <a:spAutoFit/>
          </a:bodyPr>
          <a:lstStyle>
            <a:lvl1pPr algn="ctr">
              <a:lnSpc>
                <a:spcPct val="100000"/>
              </a:lnSpc>
              <a:defRPr sz="3200" b="0"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2516" name="Rectangle 138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445913"/>
            <a:ext cx="6400800" cy="430887"/>
          </a:xfrm>
          <a:ln w="12700"/>
        </p:spPr>
        <p:txBody>
          <a:bodyPr lIns="91440" tIns="45720" rIns="91440" bIns="45720" anchor="ctr">
            <a:spAutoFit/>
          </a:bodyPr>
          <a:lstStyle>
            <a:lvl1pPr marL="0" indent="0" algn="ctr">
              <a:buFont typeface="Wingdings" pitchFamily="2" charset="2"/>
              <a:buNone/>
              <a:defRPr sz="2200" b="0">
                <a:solidFill>
                  <a:srgbClr val="443B0A"/>
                </a:solidFill>
                <a:latin typeface="Times"/>
                <a:cs typeface="Time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g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1370"/>
          <p:cNvSpPr>
            <a:spLocks noChangeArrowheads="1"/>
          </p:cNvSpPr>
          <p:nvPr/>
        </p:nvSpPr>
        <p:spPr bwMode="auto">
          <a:xfrm>
            <a:off x="0" y="3276600"/>
            <a:ext cx="9144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sz="3600" dirty="0">
              <a:solidFill>
                <a:srgbClr val="000066"/>
              </a:solidFill>
              <a:cs typeface="+mn-cs"/>
            </a:endParaRPr>
          </a:p>
        </p:txBody>
      </p:sp>
      <p:sp>
        <p:nvSpPr>
          <p:cNvPr id="92515" name="Rectangle 1379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228600" y="3270390"/>
            <a:ext cx="8686800" cy="1415772"/>
          </a:xfrm>
          <a:ln w="12700"/>
        </p:spPr>
        <p:txBody>
          <a:bodyPr wrap="square" lIns="91440" tIns="45720" rIns="91440" bIns="45720" anchor="ctr">
            <a:spAutoFit/>
          </a:bodyPr>
          <a:lstStyle>
            <a:lvl1pPr algn="ctr">
              <a:lnSpc>
                <a:spcPct val="100000"/>
              </a:lnSpc>
              <a:defRPr sz="43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230920" y="230936"/>
            <a:ext cx="8684480" cy="6398463"/>
          </a:xfrm>
          <a:prstGeom prst="rect">
            <a:avLst/>
          </a:prstGeom>
          <a:noFill/>
          <a:ln w="38100" cap="flat" cmpd="sng" algn="ctr">
            <a:solidFill>
              <a:srgbClr val="F9D8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Monotype Sorts" pitchFamily="2" charset="2"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78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939A-3FBB-4809-905E-2174978795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34801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Monotype Sorts" pitchFamily="2" charset="2"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18C52-CC83-4245-A4A1-17A8BB577A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34801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DFC5A-3F62-4AC5-A370-8960DD5A4E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34801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12900"/>
            <a:ext cx="4038600" cy="4648200"/>
          </a:xfrm>
          <a:ln>
            <a:noFill/>
          </a:ln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12900"/>
            <a:ext cx="3962400" cy="4648200"/>
          </a:xfrm>
          <a:ln>
            <a:noFill/>
          </a:ln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6A6F3-21FB-4D68-B526-5404B4C85F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57200" y="34801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ln>
            <a:noFill/>
          </a:ln>
        </p:spPr>
        <p:txBody>
          <a:bodyPr/>
          <a:lstStyle>
            <a:lvl1pPr>
              <a:buClr>
                <a:srgbClr val="FFC000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anchor="ctr"/>
          <a:lstStyle>
            <a:lvl1pPr marL="0" indent="0" algn="ctr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ln>
            <a:noFill/>
          </a:ln>
        </p:spPr>
        <p:txBody>
          <a:bodyPr/>
          <a:lstStyle>
            <a:lvl1pPr>
              <a:buClr>
                <a:srgbClr val="FFC000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8A445-DB50-4C36-9E4E-023EA8FB8E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34801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8113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buSzTx/>
              <a:buFontTx/>
              <a:buNone/>
              <a:defRPr sz="10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B82FCA-F52F-4621-8FB5-5683DF2EB4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6" name="Rectangle 11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3077" name="Picture 184" descr="cmslog4col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6172200"/>
            <a:ext cx="12954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38100" cap="flat" cmpd="sng" algn="ctr">
            <a:solidFill>
              <a:srgbClr val="F9D8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 typeface="Monotype Sorts" pitchFamily="2" charset="2"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0" y="1066800"/>
            <a:ext cx="9144000" cy="0"/>
          </a:xfrm>
          <a:prstGeom prst="line">
            <a:avLst/>
          </a:prstGeom>
          <a:solidFill>
            <a:srgbClr val="6666FF"/>
          </a:solidFill>
          <a:ln w="19050" cap="flat" cmpd="sng" algn="ctr">
            <a:solidFill>
              <a:srgbClr val="164182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22" r:id="rId2"/>
    <p:sldLayoutId id="2147483837" r:id="rId3"/>
    <p:sldLayoutId id="2147483808" r:id="rId4"/>
    <p:sldLayoutId id="2147483836" r:id="rId5"/>
    <p:sldLayoutId id="2147483809" r:id="rId6"/>
    <p:sldLayoutId id="2147483810" r:id="rId7"/>
    <p:sldLayoutId id="2147483812" r:id="rId8"/>
    <p:sldLayoutId id="2147483813" r:id="rId9"/>
    <p:sldLayoutId id="2147483814" r:id="rId10"/>
    <p:sldLayoutId id="2147483815" r:id="rId11"/>
    <p:sldLayoutId id="2147483823" r:id="rId12"/>
    <p:sldLayoutId id="2147483818" r:id="rId13"/>
    <p:sldLayoutId id="2147483820" r:id="rId14"/>
    <p:sldLayoutId id="2147483821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kumimoji="1" sz="2900" b="0">
          <a:solidFill>
            <a:srgbClr val="164182"/>
          </a:solidFill>
          <a:latin typeface="Times"/>
          <a:ea typeface="+mj-ea"/>
          <a:cs typeface="Time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kumimoji="1" sz="2200" b="1">
          <a:solidFill>
            <a:srgbClr val="000066"/>
          </a:solidFill>
          <a:latin typeface="Arial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kumimoji="1" sz="2200" b="1">
          <a:solidFill>
            <a:srgbClr val="000066"/>
          </a:solidFill>
          <a:latin typeface="Arial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kumimoji="1" sz="2200" b="1">
          <a:solidFill>
            <a:srgbClr val="000066"/>
          </a:solidFill>
          <a:latin typeface="Arial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kumimoji="1" sz="2200" b="1">
          <a:solidFill>
            <a:srgbClr val="000066"/>
          </a:solidFill>
          <a:latin typeface="Arial" charset="0"/>
        </a:defRPr>
      </a:lvl5pPr>
      <a:lvl6pPr marL="4572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kumimoji="1" sz="2600" b="1">
          <a:solidFill>
            <a:srgbClr val="000066"/>
          </a:solidFill>
          <a:latin typeface="Arial" charset="0"/>
        </a:defRPr>
      </a:lvl6pPr>
      <a:lvl7pPr marL="9144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kumimoji="1" sz="2600" b="1">
          <a:solidFill>
            <a:srgbClr val="000066"/>
          </a:solidFill>
          <a:latin typeface="Arial" charset="0"/>
        </a:defRPr>
      </a:lvl7pPr>
      <a:lvl8pPr marL="13716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kumimoji="1" sz="2600" b="1">
          <a:solidFill>
            <a:srgbClr val="000066"/>
          </a:solidFill>
          <a:latin typeface="Arial" charset="0"/>
        </a:defRPr>
      </a:lvl8pPr>
      <a:lvl9pPr marL="182880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kumimoji="1" sz="26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ts val="0"/>
        </a:spcBef>
        <a:spcAft>
          <a:spcPts val="1000"/>
        </a:spcAft>
        <a:buClr>
          <a:schemeClr val="bg1">
            <a:lumMod val="65000"/>
          </a:schemeClr>
        </a:buClr>
        <a:buSzPct val="120000"/>
        <a:buFont typeface="Lucida Grande"/>
        <a:buChar char="●"/>
        <a:defRPr kumimoji="1" sz="2200" b="0">
          <a:solidFill>
            <a:srgbClr val="443B0A"/>
          </a:solidFill>
          <a:latin typeface="+mn-lt"/>
          <a:ea typeface="+mn-ea"/>
          <a:cs typeface="+mn-cs"/>
        </a:defRPr>
      </a:lvl1pPr>
      <a:lvl2pPr marL="796925" indent="-339725" algn="l" rtl="0" eaLnBrk="0" fontAlgn="base" hangingPunct="0">
        <a:lnSpc>
          <a:spcPct val="110000"/>
        </a:lnSpc>
        <a:spcBef>
          <a:spcPts val="0"/>
        </a:spcBef>
        <a:spcAft>
          <a:spcPts val="1000"/>
        </a:spcAft>
        <a:buClr>
          <a:srgbClr val="F9D83F"/>
        </a:buClr>
        <a:buSzPct val="80000"/>
        <a:buFont typeface="Wingdings" charset="2"/>
        <a:buChar char=""/>
        <a:defRPr kumimoji="1" sz="190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1195388" indent="-284163" algn="l" rtl="0" eaLnBrk="0" fontAlgn="base" hangingPunct="0">
        <a:lnSpc>
          <a:spcPct val="110000"/>
        </a:lnSpc>
        <a:spcBef>
          <a:spcPts val="0"/>
        </a:spcBef>
        <a:spcAft>
          <a:spcPts val="1000"/>
        </a:spcAft>
        <a:buClr>
          <a:srgbClr val="164182"/>
        </a:buClr>
        <a:buFont typeface="Wingdings 2" pitchFamily="18" charset="2"/>
        <a:buChar char=""/>
        <a:defRPr kumimoji="1" sz="1900">
          <a:solidFill>
            <a:srgbClr val="595959"/>
          </a:solidFill>
          <a:latin typeface="+mn-lt"/>
        </a:defRPr>
      </a:lvl3pPr>
      <a:lvl4pPr marL="1593850" indent="-284163" algn="l" rtl="0" eaLnBrk="0" fontAlgn="base" hangingPunct="0">
        <a:lnSpc>
          <a:spcPct val="110000"/>
        </a:lnSpc>
        <a:spcBef>
          <a:spcPts val="0"/>
        </a:spcBef>
        <a:spcAft>
          <a:spcPts val="1000"/>
        </a:spcAft>
        <a:buClr>
          <a:srgbClr val="164182"/>
        </a:buClr>
        <a:buSzPct val="90000"/>
        <a:buFont typeface="Lucida Grande"/>
        <a:buChar char="–"/>
        <a:defRPr kumimoji="1" sz="1900">
          <a:solidFill>
            <a:srgbClr val="595959"/>
          </a:solidFill>
          <a:latin typeface="+mn-lt"/>
        </a:defRPr>
      </a:lvl4pPr>
      <a:lvl5pPr marL="1936750" indent="-228600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Char char="–"/>
        <a:defRPr kumimoji="1" sz="1600">
          <a:solidFill>
            <a:srgbClr val="000000"/>
          </a:solidFill>
          <a:latin typeface="+mn-lt"/>
        </a:defRPr>
      </a:lvl5pPr>
      <a:lvl6pPr marL="2393950" indent="-228600" algn="l" rtl="0" eaLnBrk="1" fontAlgn="base" hangingPunct="1">
        <a:spcBef>
          <a:spcPct val="20000"/>
        </a:spcBef>
        <a:spcAft>
          <a:spcPct val="0"/>
        </a:spcAft>
        <a:buClr>
          <a:srgbClr val="0066CC"/>
        </a:buClr>
        <a:buChar char="–"/>
        <a:defRPr kumimoji="1" sz="1600">
          <a:solidFill>
            <a:srgbClr val="000000"/>
          </a:solidFill>
          <a:latin typeface="+mn-lt"/>
        </a:defRPr>
      </a:lvl6pPr>
      <a:lvl7pPr marL="2851150" indent="-228600" algn="l" rtl="0" eaLnBrk="1" fontAlgn="base" hangingPunct="1">
        <a:spcBef>
          <a:spcPct val="20000"/>
        </a:spcBef>
        <a:spcAft>
          <a:spcPct val="0"/>
        </a:spcAft>
        <a:buClr>
          <a:srgbClr val="0066CC"/>
        </a:buClr>
        <a:buChar char="–"/>
        <a:defRPr kumimoji="1" sz="1600">
          <a:solidFill>
            <a:srgbClr val="000000"/>
          </a:solidFill>
          <a:latin typeface="+mn-lt"/>
        </a:defRPr>
      </a:lvl7pPr>
      <a:lvl8pPr marL="3308350" indent="-228600" algn="l" rtl="0" eaLnBrk="1" fontAlgn="base" hangingPunct="1">
        <a:spcBef>
          <a:spcPct val="20000"/>
        </a:spcBef>
        <a:spcAft>
          <a:spcPct val="0"/>
        </a:spcAft>
        <a:buClr>
          <a:srgbClr val="0066CC"/>
        </a:buClr>
        <a:buChar char="–"/>
        <a:defRPr kumimoji="1" sz="1600">
          <a:solidFill>
            <a:srgbClr val="000000"/>
          </a:solidFill>
          <a:latin typeface="+mn-lt"/>
        </a:defRPr>
      </a:lvl8pPr>
      <a:lvl9pPr marL="3765550" indent="-228600" algn="l" rtl="0" eaLnBrk="1" fontAlgn="base" hangingPunct="1">
        <a:spcBef>
          <a:spcPct val="20000"/>
        </a:spcBef>
        <a:spcAft>
          <a:spcPct val="0"/>
        </a:spcAft>
        <a:buClr>
          <a:srgbClr val="0066CC"/>
        </a:buClr>
        <a:buChar char="–"/>
        <a:defRPr kumimoji="1"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diforum.org/" TargetMode="External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diforum.org/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om.edu/Activities/HealthServices/GeographicVariation/Data-Resources.aspx" TargetMode="External"/><Relationship Id="rId4" Type="http://schemas.openxmlformats.org/officeDocument/2006/relationships/hyperlink" Target="http://www.cms.gov/Research-Statistics-Data-and-Systems/Statistics-Trends-and-Reports/Medicare-Geographic-Variation/index.html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4" Type="http://schemas.openxmlformats.org/officeDocument/2006/relationships/image" Target="../media/image18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hyperlink" Target="http://www.healthindicators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3131403"/>
            <a:ext cx="7772400" cy="1077218"/>
          </a:xfrm>
        </p:spPr>
        <p:txBody>
          <a:bodyPr/>
          <a:lstStyle/>
          <a:p>
            <a:r>
              <a:rPr lang="en-US" dirty="0" smtClean="0"/>
              <a:t>Unleashing the Power of Medicare Data to Accelerate Health System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3901278"/>
            <a:ext cx="6400800" cy="1947200"/>
          </a:xfrm>
        </p:spPr>
        <p:txBody>
          <a:bodyPr/>
          <a:lstStyle/>
          <a:p>
            <a:endParaRPr lang="en-US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Niall Brennan, Director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Office of Information Products &amp; Data Analysis, CMS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 smtClean="0"/>
              <a:t>October 16,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sz="4000" dirty="0" smtClean="0"/>
              <a:t>Health Data.gov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1"/>
            <a:ext cx="2590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One-stop shop for health data</a:t>
            </a:r>
          </a:p>
          <a:p>
            <a:r>
              <a:rPr lang="en-US" dirty="0" smtClean="0"/>
              <a:t>Increasing access to open health data</a:t>
            </a:r>
          </a:p>
          <a:p>
            <a:r>
              <a:rPr lang="en-US" dirty="0" smtClean="0"/>
              <a:t>Over 300 data sets available </a:t>
            </a:r>
          </a:p>
          <a:p>
            <a:r>
              <a:rPr lang="en-US" dirty="0" smtClean="0"/>
              <a:t>32 Data sets with APIs – and more are coming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D2a-screensh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8219" y="1295400"/>
            <a:ext cx="6064338" cy="470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9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Health Data Initiative Forum III</a:t>
            </a:r>
            <a:endParaRPr lang="en-US" sz="4000" dirty="0"/>
          </a:p>
        </p:txBody>
      </p:sp>
      <p:pic>
        <p:nvPicPr>
          <p:cNvPr id="8" name="Content Placeholder 5" descr="hdi_iii_logo_lar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1" y="228600"/>
            <a:ext cx="762177" cy="763063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228600" y="1219200"/>
            <a:ext cx="29718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sz="1900" dirty="0" smtClean="0"/>
              <a:t>Washington, DC June 2012</a:t>
            </a:r>
          </a:p>
          <a:p>
            <a:r>
              <a:rPr lang="en-US" sz="1900" dirty="0" smtClean="0"/>
              <a:t>1,600 Attendees</a:t>
            </a:r>
          </a:p>
          <a:p>
            <a:r>
              <a:rPr lang="en-US" sz="1900" dirty="0" smtClean="0"/>
              <a:t>Industries included: business, health care, venture capital, government, academia </a:t>
            </a:r>
          </a:p>
          <a:p>
            <a:r>
              <a:rPr lang="en-US" sz="1900" dirty="0" smtClean="0"/>
              <a:t>Data owners and users in one place </a:t>
            </a:r>
          </a:p>
          <a:p>
            <a:r>
              <a:rPr lang="en-US" sz="1900" dirty="0" smtClean="0"/>
              <a:t>Over 250 Applications using open health data featured</a:t>
            </a:r>
          </a:p>
          <a:p>
            <a:r>
              <a:rPr lang="en-US" sz="1900" dirty="0" smtClean="0"/>
              <a:t>5 Health Data Affiliates Launched</a:t>
            </a:r>
          </a:p>
          <a:p>
            <a:r>
              <a:rPr lang="en-US" sz="1900" dirty="0" smtClean="0"/>
              <a:t>More information at </a:t>
            </a:r>
            <a:r>
              <a:rPr lang="en-US" sz="1900" dirty="0" smtClean="0">
                <a:hlinkClick r:id="rId3"/>
              </a:rPr>
              <a:t>www.hdiforum.org</a:t>
            </a:r>
            <a:r>
              <a:rPr lang="en-US" sz="1900" dirty="0" smtClean="0"/>
              <a:t> </a:t>
            </a:r>
          </a:p>
        </p:txBody>
      </p:sp>
      <p:pic>
        <p:nvPicPr>
          <p:cNvPr id="23" name="Picture 22" descr="Datapalooza coll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1295400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0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7162800" cy="1143000"/>
          </a:xfrm>
        </p:spPr>
        <p:txBody>
          <a:bodyPr>
            <a:noAutofit/>
          </a:bodyPr>
          <a:lstStyle/>
          <a:p>
            <a:r>
              <a:rPr lang="en-US" sz="2500" dirty="0" smtClean="0"/>
              <a:t>Health Data Initiative Forum IV </a:t>
            </a:r>
            <a:br>
              <a:rPr lang="en-US" sz="2500" dirty="0" smtClean="0"/>
            </a:br>
            <a:r>
              <a:rPr lang="en-US" sz="2500" dirty="0" smtClean="0"/>
              <a:t>June 3 – 4, 2013 Washington, DC @ Omni Shoreham</a:t>
            </a:r>
            <a:endParaRPr lang="en-US" sz="2500" dirty="0"/>
          </a:p>
        </p:txBody>
      </p:sp>
      <p:pic>
        <p:nvPicPr>
          <p:cNvPr id="6" name="Content Placeholder 5" descr="Health Datapalooza 6 with stam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1198246"/>
            <a:ext cx="8662643" cy="5522435"/>
          </a:xfrm>
        </p:spPr>
      </p:pic>
      <p:sp>
        <p:nvSpPr>
          <p:cNvPr id="8" name="TextBox 7"/>
          <p:cNvSpPr txBox="1"/>
          <p:nvPr/>
        </p:nvSpPr>
        <p:spPr>
          <a:xfrm>
            <a:off x="6773776" y="1295400"/>
            <a:ext cx="2164341" cy="1015647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sz="2000" b="1" dirty="0" smtClean="0"/>
              <a:t>Washington, DC</a:t>
            </a:r>
          </a:p>
          <a:p>
            <a:r>
              <a:rPr lang="en-US" sz="2000" b="1" dirty="0"/>
              <a:t>O</a:t>
            </a:r>
            <a:r>
              <a:rPr lang="en-US" sz="2000" b="1" dirty="0" smtClean="0"/>
              <a:t>mni Shoreham</a:t>
            </a:r>
          </a:p>
          <a:p>
            <a:r>
              <a:rPr lang="en-US" sz="2000" b="1" dirty="0" smtClean="0"/>
              <a:t>June 3 – 4, 2013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6260068"/>
            <a:ext cx="4497735" cy="369316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More information at </a:t>
            </a:r>
            <a:r>
              <a:rPr lang="en-US" b="1" dirty="0" smtClean="0">
                <a:solidFill>
                  <a:schemeClr val="bg1"/>
                </a:solidFill>
                <a:hlinkClick r:id="rId3"/>
              </a:rPr>
              <a:t>www.hdiforum.org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Content Placeholder 5" descr="hdi_iii_logo_lar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1" y="228600"/>
            <a:ext cx="762177" cy="76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8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_000011863582XSmall_money_market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0"/>
            <a:ext cx="3389065" cy="375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638800" cy="48133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900" dirty="0" smtClean="0"/>
              <a:t>CMS is the largest single payer for health care services in the US</a:t>
            </a:r>
          </a:p>
          <a:p>
            <a:pPr>
              <a:spcAft>
                <a:spcPts val="600"/>
              </a:spcAft>
            </a:pPr>
            <a:r>
              <a:rPr lang="en-US" sz="1900" dirty="0" smtClean="0"/>
              <a:t>1.3 </a:t>
            </a:r>
            <a:r>
              <a:rPr lang="en-US" sz="1900" dirty="0" smtClean="0"/>
              <a:t>billion claims submitted annually</a:t>
            </a:r>
          </a:p>
          <a:p>
            <a:pPr>
              <a:spcAft>
                <a:spcPts val="600"/>
              </a:spcAft>
            </a:pPr>
            <a:r>
              <a:rPr lang="en-US" sz="1900" dirty="0" smtClean="0"/>
              <a:t>Significant additional data sources on the way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EHRs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Medicare Advantage plan encounter data 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Health Insurance Exchange/Medicaid expansion data</a:t>
            </a:r>
          </a:p>
          <a:p>
            <a:pPr>
              <a:spcAft>
                <a:spcPts val="600"/>
              </a:spcAft>
            </a:pPr>
            <a:r>
              <a:rPr lang="en-US" sz="1900" dirty="0" smtClean="0"/>
              <a:t>Receive billions of other “non-claim” data points</a:t>
            </a:r>
          </a:p>
          <a:p>
            <a:pPr>
              <a:spcAft>
                <a:spcPts val="600"/>
              </a:spcAft>
            </a:pPr>
            <a:r>
              <a:rPr lang="en-US" sz="1900" dirty="0" smtClean="0"/>
              <a:t>Transition from a passive payer to active purchaser</a:t>
            </a:r>
          </a:p>
          <a:p>
            <a:pPr>
              <a:spcAft>
                <a:spcPts val="600"/>
              </a:spcAft>
            </a:pPr>
            <a:r>
              <a:rPr lang="en-US" sz="1900" dirty="0" smtClean="0"/>
              <a:t>Expected to drive new innovation in health care</a:t>
            </a:r>
          </a:p>
          <a:p>
            <a:pPr>
              <a:spcAft>
                <a:spcPts val="600"/>
              </a:spcAft>
            </a:pPr>
            <a:r>
              <a:rPr lang="en-US" sz="1900" dirty="0" smtClean="0"/>
              <a:t>Trusted to protect beneficiary privacy</a:t>
            </a:r>
            <a:endParaRPr lang="en-US" sz="190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341918" y="6198915"/>
            <a:ext cx="1481137" cy="433387"/>
          </a:xfrm>
        </p:spPr>
        <p:txBody>
          <a:bodyPr/>
          <a:lstStyle/>
          <a:p>
            <a:pPr>
              <a:defRPr/>
            </a:pPr>
            <a:fld id="{CACD2C7B-EAE4-4E48-AEBE-5917317F5AA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9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CMS is Transforming Its Approach </a:t>
            </a:r>
            <a:r>
              <a:rPr lang="en-US" dirty="0" smtClean="0"/>
              <a:t>to Data Analytics and Dissemination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11300"/>
            <a:ext cx="8382000" cy="4889500"/>
          </a:xfrm>
        </p:spPr>
        <p:txBody>
          <a:bodyPr>
            <a:normAutofit/>
          </a:bodyPr>
          <a:lstStyle/>
          <a:p>
            <a:r>
              <a:rPr lang="en-US" dirty="0" smtClean="0"/>
              <a:t>June 2012: Established standalone office                                                                                           dedicated to data analytics</a:t>
            </a:r>
          </a:p>
          <a:p>
            <a:r>
              <a:rPr lang="en-US" dirty="0" smtClean="0"/>
              <a:t>Employ </a:t>
            </a:r>
            <a:r>
              <a:rPr lang="en-US" dirty="0" smtClean="0"/>
              <a:t>advanced analytics to create                              actionable information </a:t>
            </a:r>
            <a:r>
              <a:rPr lang="en-US" dirty="0" smtClean="0"/>
              <a:t>products for                                    internal and external use</a:t>
            </a:r>
            <a:endParaRPr lang="en-US" dirty="0" smtClean="0"/>
          </a:p>
          <a:p>
            <a:r>
              <a:rPr lang="en-US" dirty="0" smtClean="0"/>
              <a:t>Explore </a:t>
            </a:r>
            <a:r>
              <a:rPr lang="en-US" dirty="0" smtClean="0"/>
              <a:t>new policies to support </a:t>
            </a:r>
            <a:r>
              <a:rPr lang="en-US" dirty="0" smtClean="0"/>
              <a:t>more </a:t>
            </a:r>
            <a:r>
              <a:rPr lang="en-US" dirty="0" smtClean="0"/>
              <a:t>flexible use and reuse of CMS data</a:t>
            </a:r>
          </a:p>
          <a:p>
            <a:r>
              <a:rPr lang="en-US" dirty="0" smtClean="0"/>
              <a:t>Expand pool of CMS data users while                                     maintaining appropriate beneficiary protections</a:t>
            </a:r>
          </a:p>
          <a:p>
            <a:pPr lvl="1"/>
            <a:r>
              <a:rPr lang="en-US" dirty="0" smtClean="0"/>
              <a:t>E.g., establish data enclave/portal to expand secure access to different levels of CMS data for a wider range of </a:t>
            </a:r>
            <a:r>
              <a:rPr lang="en-US" dirty="0" smtClean="0"/>
              <a:t>users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D2C7B-EAE4-4E48-AEBE-5917317F5AA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 descr="iStock_000008163908XSmall_scientists_busines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43000"/>
            <a:ext cx="2895600" cy="2172944"/>
          </a:xfrm>
          <a:prstGeom prst="rect">
            <a:avLst/>
          </a:prstGeom>
          <a:ln w="57150" cmpd="sng">
            <a:solidFill>
              <a:srgbClr val="8DABCC"/>
            </a:solidFill>
          </a:ln>
        </p:spPr>
      </p:pic>
    </p:spTree>
    <p:extLst>
      <p:ext uri="{BB962C8B-B14F-4D97-AF65-F5344CB8AC3E}">
        <p14:creationId xmlns:p14="http://schemas.microsoft.com/office/powerpoint/2010/main" val="4897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4267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CMS is sending near real-time data to Accountable Care Organizations (ACOs) for patients enrolled in ACO</a:t>
            </a:r>
          </a:p>
          <a:p>
            <a:r>
              <a:rPr lang="en-US" dirty="0" smtClean="0"/>
              <a:t>Include beneficiaries entire claims history, including all service types, procedures and supplies.</a:t>
            </a:r>
          </a:p>
          <a:p>
            <a:r>
              <a:rPr lang="en-US" dirty="0" smtClean="0"/>
              <a:t>Opportunity for private sector to help ACOs transform the data to </a:t>
            </a:r>
            <a:r>
              <a:rPr lang="en-US" dirty="0" smtClean="0"/>
              <a:t>actionable clinical </a:t>
            </a:r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Data Feeds for ACOs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D2C7B-EAE4-4E48-AEBE-5917317F5AA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 descr="CommHealthData&amp;Sta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90500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Data Sharing for Performance Measurement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D2C7B-EAE4-4E48-AEBE-5917317F5AA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2" name="Group 168"/>
          <p:cNvGrpSpPr/>
          <p:nvPr/>
        </p:nvGrpSpPr>
        <p:grpSpPr>
          <a:xfrm>
            <a:off x="255163" y="1143000"/>
            <a:ext cx="8584037" cy="5029200"/>
            <a:chOff x="378137" y="1291948"/>
            <a:chExt cx="8431637" cy="4799672"/>
          </a:xfrm>
        </p:grpSpPr>
        <p:cxnSp>
          <p:nvCxnSpPr>
            <p:cNvPr id="170" name="Straight Connector 169"/>
            <p:cNvCxnSpPr/>
            <p:nvPr/>
          </p:nvCxnSpPr>
          <p:spPr bwMode="auto">
            <a:xfrm>
              <a:off x="4565158" y="1291948"/>
              <a:ext cx="0" cy="4740793"/>
            </a:xfrm>
            <a:prstGeom prst="line">
              <a:avLst/>
            </a:prstGeom>
            <a:solidFill>
              <a:srgbClr val="6666FF"/>
            </a:solidFill>
            <a:ln w="1587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grpSp>
          <p:nvGrpSpPr>
            <p:cNvPr id="5" name="Group 83"/>
            <p:cNvGrpSpPr/>
            <p:nvPr/>
          </p:nvGrpSpPr>
          <p:grpSpPr>
            <a:xfrm>
              <a:off x="378137" y="1405363"/>
              <a:ext cx="8431637" cy="4686257"/>
              <a:chOff x="378137" y="1405363"/>
              <a:chExt cx="8431637" cy="4686257"/>
            </a:xfrm>
          </p:grpSpPr>
          <p:sp>
            <p:nvSpPr>
              <p:cNvPr id="172" name="Rectangle 171"/>
              <p:cNvSpPr/>
              <p:nvPr/>
            </p:nvSpPr>
            <p:spPr bwMode="auto">
              <a:xfrm rot="16200000" flipH="1" flipV="1">
                <a:off x="4448601" y="1680929"/>
                <a:ext cx="4612764" cy="4109583"/>
              </a:xfrm>
              <a:prstGeom prst="rect">
                <a:avLst/>
              </a:prstGeom>
              <a:gradFill flip="none" rotWithShape="1">
                <a:gsLst>
                  <a:gs pos="0">
                    <a:srgbClr val="FFDC00">
                      <a:alpha val="39000"/>
                    </a:srgbClr>
                  </a:gs>
                  <a:gs pos="31000">
                    <a:srgbClr val="FFFFFF"/>
                  </a:gs>
                </a:gsLst>
                <a:lin ang="0" scaled="1"/>
                <a:tileRect/>
              </a:gra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Pct val="85000"/>
                  <a:buFont typeface="Monotype Sorts" pitchFamily="2" charset="2"/>
                  <a:buNone/>
                  <a:tabLst/>
                </a:pPr>
                <a:endPara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Narrow" pitchFamily="34" charset="0"/>
                </a:endParaRPr>
              </a:p>
            </p:txBody>
          </p:sp>
          <p:sp>
            <p:nvSpPr>
              <p:cNvPr id="173" name="Rounded Rectangle 172"/>
              <p:cNvSpPr/>
              <p:nvPr/>
            </p:nvSpPr>
            <p:spPr bwMode="auto">
              <a:xfrm>
                <a:off x="4704971" y="1419723"/>
                <a:ext cx="4083019" cy="472525"/>
              </a:xfrm>
              <a:prstGeom prst="roundRect">
                <a:avLst>
                  <a:gd name="adj" fmla="val 0"/>
                </a:avLst>
              </a:prstGeom>
              <a:gradFill flip="none" rotWithShape="1">
                <a:gsLst>
                  <a:gs pos="12000">
                    <a:srgbClr val="FFDC00"/>
                  </a:gs>
                  <a:gs pos="100000">
                    <a:srgbClr val="FFEEA8"/>
                  </a:gs>
                </a:gsLst>
                <a:lin ang="16200000" scaled="0"/>
                <a:tileRect/>
              </a:gradFill>
              <a:ln w="19050" cap="flat" cmpd="sng" algn="ctr">
                <a:solidFill>
                  <a:srgbClr val="F9D83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>
                  <a:buSzPct val="85000"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 Narrow" pitchFamily="34" charset="0"/>
                </a:endParaRPr>
              </a:p>
            </p:txBody>
          </p:sp>
          <p:grpSp>
            <p:nvGrpSpPr>
              <p:cNvPr id="6" name="Group 82"/>
              <p:cNvGrpSpPr/>
              <p:nvPr/>
            </p:nvGrpSpPr>
            <p:grpSpPr>
              <a:xfrm>
                <a:off x="378137" y="1405363"/>
                <a:ext cx="8230951" cy="4686257"/>
                <a:chOff x="378137" y="1405363"/>
                <a:chExt cx="8230951" cy="4686257"/>
              </a:xfrm>
            </p:grpSpPr>
            <p:sp>
              <p:nvSpPr>
                <p:cNvPr id="175" name="Rectangle 174"/>
                <p:cNvSpPr/>
                <p:nvPr/>
              </p:nvSpPr>
              <p:spPr bwMode="auto">
                <a:xfrm rot="16200000" flipH="1" flipV="1">
                  <a:off x="92739" y="1697850"/>
                  <a:ext cx="4623301" cy="405250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376192">
                        <a:alpha val="25000"/>
                      </a:srgbClr>
                    </a:gs>
                    <a:gs pos="41000">
                      <a:srgbClr val="FFFFFF"/>
                    </a:gs>
                  </a:gsLst>
                  <a:lin ang="0" scaled="1"/>
                  <a:tileRect/>
                </a:gradFill>
                <a:ln w="1905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Pct val="85000"/>
                    <a:buFont typeface="Monotype Sorts" pitchFamily="2" charset="2"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pic>
              <p:nvPicPr>
                <p:cNvPr id="176" name="Picture 175" descr="iStock_000014452651XSmall_edit.gif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6171" y="4142877"/>
                  <a:ext cx="2888523" cy="1916620"/>
                </a:xfrm>
                <a:prstGeom prst="rect">
                  <a:avLst/>
                </a:prstGeom>
              </p:spPr>
            </p:pic>
            <p:sp>
              <p:nvSpPr>
                <p:cNvPr id="177" name="Rectangle 176"/>
                <p:cNvSpPr/>
                <p:nvPr/>
              </p:nvSpPr>
              <p:spPr bwMode="auto">
                <a:xfrm>
                  <a:off x="3521497" y="2874256"/>
                  <a:ext cx="782910" cy="167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 cap="flat" cmpd="sng" algn="ctr">
                  <a:solidFill>
                    <a:srgbClr val="FFDC00">
                      <a:alpha val="49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Pct val="85000"/>
                    <a:buFont typeface="Monotype Sorts" pitchFamily="2" charset="2"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 bwMode="auto">
                <a:xfrm>
                  <a:off x="806220" y="2874151"/>
                  <a:ext cx="2646971" cy="16616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 cap="flat" cmpd="sng" algn="ctr">
                  <a:solidFill>
                    <a:srgbClr val="FFDC00">
                      <a:alpha val="49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Pct val="85000"/>
                    <a:buFont typeface="Monotype Sorts" pitchFamily="2" charset="2"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cxnSp>
              <p:nvCxnSpPr>
                <p:cNvPr id="179" name="Straight Connector 178"/>
                <p:cNvCxnSpPr/>
                <p:nvPr/>
              </p:nvCxnSpPr>
              <p:spPr bwMode="auto">
                <a:xfrm flipV="1">
                  <a:off x="1458240" y="3310391"/>
                  <a:ext cx="311166" cy="3750"/>
                </a:xfrm>
                <a:prstGeom prst="line">
                  <a:avLst/>
                </a:prstGeom>
                <a:solidFill>
                  <a:srgbClr val="6666FF"/>
                </a:solidFill>
                <a:ln w="3175" cap="flat" cmpd="sng" algn="ctr">
                  <a:solidFill>
                    <a:srgbClr val="376192"/>
                  </a:solidFill>
                  <a:prstDash val="sysDot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180" name="Straight Connector 179"/>
                <p:cNvCxnSpPr/>
                <p:nvPr/>
              </p:nvCxnSpPr>
              <p:spPr bwMode="auto">
                <a:xfrm rot="5400000" flipV="1">
                  <a:off x="1381999" y="3380109"/>
                  <a:ext cx="142318" cy="1"/>
                </a:xfrm>
                <a:prstGeom prst="line">
                  <a:avLst/>
                </a:prstGeom>
                <a:solidFill>
                  <a:srgbClr val="6666FF"/>
                </a:solidFill>
                <a:ln w="3175" cap="flat" cmpd="sng" algn="ctr">
                  <a:solidFill>
                    <a:srgbClr val="376192"/>
                  </a:solidFill>
                  <a:prstDash val="sysDot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81" name="Straight Connector 180"/>
                <p:cNvCxnSpPr/>
                <p:nvPr/>
              </p:nvCxnSpPr>
              <p:spPr bwMode="auto">
                <a:xfrm>
                  <a:off x="1770593" y="3096356"/>
                  <a:ext cx="0" cy="206899"/>
                </a:xfrm>
                <a:prstGeom prst="line">
                  <a:avLst/>
                </a:prstGeom>
                <a:solidFill>
                  <a:srgbClr val="6666FF"/>
                </a:solidFill>
                <a:ln w="3175" cap="flat" cmpd="sng" algn="ctr">
                  <a:solidFill>
                    <a:srgbClr val="376192"/>
                  </a:solidFill>
                  <a:prstDash val="sysDot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182" name="Straight Connector 181"/>
                <p:cNvCxnSpPr/>
                <p:nvPr/>
              </p:nvCxnSpPr>
              <p:spPr bwMode="auto">
                <a:xfrm flipH="1" flipV="1">
                  <a:off x="1779304" y="3310391"/>
                  <a:ext cx="311166" cy="3750"/>
                </a:xfrm>
                <a:prstGeom prst="line">
                  <a:avLst/>
                </a:prstGeom>
                <a:solidFill>
                  <a:srgbClr val="6666FF"/>
                </a:solidFill>
                <a:ln w="3175" cap="flat" cmpd="sng" algn="ctr">
                  <a:solidFill>
                    <a:srgbClr val="376192"/>
                  </a:solidFill>
                  <a:prstDash val="sysDot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rot="16200000" flipH="1" flipV="1">
                  <a:off x="2016989" y="3380110"/>
                  <a:ext cx="142318" cy="1"/>
                </a:xfrm>
                <a:prstGeom prst="line">
                  <a:avLst/>
                </a:prstGeom>
                <a:solidFill>
                  <a:srgbClr val="6666FF"/>
                </a:solidFill>
                <a:ln w="3175" cap="flat" cmpd="sng" algn="ctr">
                  <a:solidFill>
                    <a:srgbClr val="376192"/>
                  </a:solidFill>
                  <a:prstDash val="sysDot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84" name="Straight Connector 183"/>
                <p:cNvCxnSpPr/>
                <p:nvPr/>
              </p:nvCxnSpPr>
              <p:spPr bwMode="auto">
                <a:xfrm>
                  <a:off x="3076243" y="3096356"/>
                  <a:ext cx="0" cy="849001"/>
                </a:xfrm>
                <a:prstGeom prst="line">
                  <a:avLst/>
                </a:prstGeom>
                <a:solidFill>
                  <a:srgbClr val="6666FF"/>
                </a:solidFill>
                <a:ln w="3175" cap="flat" cmpd="sng" algn="ctr">
                  <a:solidFill>
                    <a:srgbClr val="376192"/>
                  </a:solidFill>
                  <a:prstDash val="sysDot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85" name="Straight Connector 184"/>
                <p:cNvCxnSpPr/>
                <p:nvPr/>
              </p:nvCxnSpPr>
              <p:spPr bwMode="auto">
                <a:xfrm>
                  <a:off x="3283150" y="3096356"/>
                  <a:ext cx="0" cy="1526774"/>
                </a:xfrm>
                <a:prstGeom prst="line">
                  <a:avLst/>
                </a:prstGeom>
                <a:solidFill>
                  <a:srgbClr val="6666FF"/>
                </a:solidFill>
                <a:ln w="3175" cap="flat" cmpd="sng" algn="ctr">
                  <a:solidFill>
                    <a:srgbClr val="376192"/>
                  </a:solidFill>
                  <a:prstDash val="sysDot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86" name="Straight Connector 185"/>
                <p:cNvCxnSpPr/>
                <p:nvPr/>
              </p:nvCxnSpPr>
              <p:spPr bwMode="auto">
                <a:xfrm>
                  <a:off x="2491201" y="3096356"/>
                  <a:ext cx="0" cy="841866"/>
                </a:xfrm>
                <a:prstGeom prst="line">
                  <a:avLst/>
                </a:prstGeom>
                <a:solidFill>
                  <a:srgbClr val="6666FF"/>
                </a:solidFill>
                <a:ln w="3175" cap="flat" cmpd="sng" algn="ctr">
                  <a:solidFill>
                    <a:srgbClr val="376192"/>
                  </a:solidFill>
                  <a:prstDash val="sysDot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87" name="Straight Connector 186"/>
                <p:cNvCxnSpPr/>
                <p:nvPr/>
              </p:nvCxnSpPr>
              <p:spPr bwMode="auto">
                <a:xfrm>
                  <a:off x="1092798" y="3089221"/>
                  <a:ext cx="0" cy="998825"/>
                </a:xfrm>
                <a:prstGeom prst="line">
                  <a:avLst/>
                </a:prstGeom>
                <a:solidFill>
                  <a:srgbClr val="6666FF"/>
                </a:solidFill>
                <a:ln w="3175" cap="flat" cmpd="sng" algn="ctr">
                  <a:solidFill>
                    <a:srgbClr val="376192"/>
                  </a:solidFill>
                  <a:prstDash val="sysDot"/>
                  <a:round/>
                  <a:headEnd type="none" w="med" len="med"/>
                  <a:tailEnd type="triangle"/>
                </a:ln>
                <a:effectLst/>
              </p:spPr>
            </p:cxnSp>
            <p:pic>
              <p:nvPicPr>
                <p:cNvPr id="188" name="Picture 187" descr="checkmark.png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2458" y="4153241"/>
                  <a:ext cx="372215" cy="417060"/>
                </a:xfrm>
                <a:prstGeom prst="rect">
                  <a:avLst/>
                </a:prstGeom>
              </p:spPr>
            </p:pic>
            <p:pic>
              <p:nvPicPr>
                <p:cNvPr id="189" name="Picture 188" descr="checkmark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02822" y="4029510"/>
                  <a:ext cx="338377" cy="379145"/>
                </a:xfrm>
                <a:prstGeom prst="rect">
                  <a:avLst/>
                </a:prstGeom>
              </p:spPr>
            </p:pic>
            <p:pic>
              <p:nvPicPr>
                <p:cNvPr id="190" name="Picture 189" descr="Xmark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94578" y="4695950"/>
                  <a:ext cx="389106" cy="435985"/>
                </a:xfrm>
                <a:prstGeom prst="rect">
                  <a:avLst/>
                </a:prstGeom>
              </p:spPr>
            </p:pic>
            <p:pic>
              <p:nvPicPr>
                <p:cNvPr id="191" name="Picture 190" descr="Xmark.pn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9500" y="3511630"/>
                  <a:ext cx="389106" cy="435985"/>
                </a:xfrm>
                <a:prstGeom prst="rect">
                  <a:avLst/>
                </a:prstGeom>
              </p:spPr>
            </p:pic>
            <p:pic>
              <p:nvPicPr>
                <p:cNvPr id="192" name="Picture 191" descr="checkcheck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5126" y="4009690"/>
                  <a:ext cx="372911" cy="417841"/>
                </a:xfrm>
                <a:prstGeom prst="rect">
                  <a:avLst/>
                </a:prstGeom>
              </p:spPr>
            </p:pic>
            <p:pic>
              <p:nvPicPr>
                <p:cNvPr id="193" name="Picture 192" descr="check_xmark.png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09600" y="3497529"/>
                  <a:ext cx="383207" cy="429377"/>
                </a:xfrm>
                <a:prstGeom prst="rect">
                  <a:avLst/>
                </a:prstGeom>
              </p:spPr>
            </p:pic>
            <p:cxnSp>
              <p:nvCxnSpPr>
                <p:cNvPr id="194" name="Straight Connector 193"/>
                <p:cNvCxnSpPr/>
                <p:nvPr/>
              </p:nvCxnSpPr>
              <p:spPr bwMode="auto">
                <a:xfrm>
                  <a:off x="5295772" y="3086100"/>
                  <a:ext cx="0" cy="665816"/>
                </a:xfrm>
                <a:prstGeom prst="line">
                  <a:avLst/>
                </a:prstGeom>
                <a:solidFill>
                  <a:srgbClr val="6666FF"/>
                </a:solidFill>
                <a:ln w="3175" cap="flat" cmpd="sng" algn="ctr">
                  <a:solidFill>
                    <a:srgbClr val="376192"/>
                  </a:solidFill>
                  <a:prstDash val="sysDot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195" name="Straight Connector 194"/>
                <p:cNvCxnSpPr/>
                <p:nvPr/>
              </p:nvCxnSpPr>
              <p:spPr bwMode="auto">
                <a:xfrm>
                  <a:off x="5298133" y="3755294"/>
                  <a:ext cx="1744017" cy="0"/>
                </a:xfrm>
                <a:prstGeom prst="line">
                  <a:avLst/>
                </a:prstGeom>
                <a:solidFill>
                  <a:srgbClr val="6666FF"/>
                </a:solidFill>
                <a:ln w="3175" cap="flat" cmpd="sng" algn="ctr">
                  <a:solidFill>
                    <a:srgbClr val="376192"/>
                  </a:solidFill>
                  <a:prstDash val="sysDot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>
                  <a:off x="6017451" y="3086100"/>
                  <a:ext cx="0" cy="544535"/>
                </a:xfrm>
                <a:prstGeom prst="line">
                  <a:avLst/>
                </a:prstGeom>
                <a:solidFill>
                  <a:srgbClr val="6666FF"/>
                </a:solidFill>
                <a:ln w="3175" cap="flat" cmpd="sng" algn="ctr">
                  <a:solidFill>
                    <a:srgbClr val="376192"/>
                  </a:solidFill>
                  <a:prstDash val="sysDot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197" name="Straight Connector 196"/>
                <p:cNvCxnSpPr/>
                <p:nvPr/>
              </p:nvCxnSpPr>
              <p:spPr bwMode="auto">
                <a:xfrm>
                  <a:off x="6013450" y="3634013"/>
                  <a:ext cx="1028700" cy="0"/>
                </a:xfrm>
                <a:prstGeom prst="line">
                  <a:avLst/>
                </a:prstGeom>
                <a:solidFill>
                  <a:srgbClr val="6666FF"/>
                </a:solidFill>
                <a:ln w="3175" cap="flat" cmpd="sng" algn="ctr">
                  <a:solidFill>
                    <a:srgbClr val="376192"/>
                  </a:solidFill>
                  <a:prstDash val="sysDot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98" name="Straight Connector 197"/>
                <p:cNvCxnSpPr/>
                <p:nvPr/>
              </p:nvCxnSpPr>
              <p:spPr bwMode="auto">
                <a:xfrm>
                  <a:off x="6689827" y="3087954"/>
                  <a:ext cx="0" cy="431912"/>
                </a:xfrm>
                <a:prstGeom prst="line">
                  <a:avLst/>
                </a:prstGeom>
                <a:solidFill>
                  <a:srgbClr val="6666FF"/>
                </a:solidFill>
                <a:ln w="3175" cap="flat" cmpd="sng" algn="ctr">
                  <a:solidFill>
                    <a:srgbClr val="376192"/>
                  </a:solidFill>
                  <a:prstDash val="sysDot"/>
                  <a:round/>
                  <a:headEnd type="none" w="med" len="med"/>
                  <a:tailEnd type="none"/>
                </a:ln>
                <a:effectLst/>
              </p:spPr>
            </p:cxnSp>
            <p:cxnSp>
              <p:nvCxnSpPr>
                <p:cNvPr id="199" name="Straight Connector 198"/>
                <p:cNvCxnSpPr/>
                <p:nvPr/>
              </p:nvCxnSpPr>
              <p:spPr bwMode="auto">
                <a:xfrm>
                  <a:off x="6686550" y="3519866"/>
                  <a:ext cx="355600" cy="0"/>
                </a:xfrm>
                <a:prstGeom prst="line">
                  <a:avLst/>
                </a:prstGeom>
                <a:solidFill>
                  <a:srgbClr val="6666FF"/>
                </a:solidFill>
                <a:ln w="3175" cap="flat" cmpd="sng" algn="ctr">
                  <a:solidFill>
                    <a:srgbClr val="376192"/>
                  </a:solidFill>
                  <a:prstDash val="sysDot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200" name="TextBox 199"/>
                <p:cNvSpPr txBox="1"/>
                <p:nvPr/>
              </p:nvSpPr>
              <p:spPr>
                <a:xfrm>
                  <a:off x="7556219" y="3417452"/>
                  <a:ext cx="912023" cy="46166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>
                  <a:solidFill>
                    <a:srgbClr val="FFDC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>
                      <a:solidFill>
                        <a:srgbClr val="17375E"/>
                      </a:solidFill>
                      <a:latin typeface="Arial"/>
                      <a:cs typeface="Arial"/>
                    </a:rPr>
                    <a:t>Qualified Entity</a:t>
                  </a:r>
                  <a:endParaRPr lang="en-US" sz="1200" b="1" dirty="0">
                    <a:solidFill>
                      <a:srgbClr val="17375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877566" y="2833722"/>
                  <a:ext cx="256135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b="1" dirty="0" smtClean="0">
                      <a:solidFill>
                        <a:srgbClr val="17375E"/>
                      </a:solidFill>
                      <a:latin typeface="Arial"/>
                      <a:cs typeface="Arial"/>
                    </a:rPr>
                    <a:t>INSURANCE COMPANIES</a:t>
                  </a:r>
                  <a:endParaRPr lang="en-US" sz="900" b="1" dirty="0">
                    <a:solidFill>
                      <a:srgbClr val="17375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2" name="TextBox 201"/>
                <p:cNvSpPr txBox="1"/>
                <p:nvPr/>
              </p:nvSpPr>
              <p:spPr>
                <a:xfrm>
                  <a:off x="3466787" y="2835694"/>
                  <a:ext cx="896262" cy="106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b="1" dirty="0" smtClean="0">
                      <a:solidFill>
                        <a:srgbClr val="17375E"/>
                      </a:solidFill>
                      <a:latin typeface="Arial"/>
                      <a:cs typeface="Arial"/>
                    </a:rPr>
                    <a:t>MEDICARE?</a:t>
                  </a:r>
                  <a:endParaRPr lang="en-US" sz="900" b="1" dirty="0">
                    <a:solidFill>
                      <a:srgbClr val="17375E"/>
                    </a:solidFill>
                    <a:latin typeface="Arial"/>
                    <a:cs typeface="Arial"/>
                  </a:endParaRPr>
                </a:p>
              </p:txBody>
            </p:sp>
            <p:cxnSp>
              <p:nvCxnSpPr>
                <p:cNvPr id="203" name="Straight Connector 202"/>
                <p:cNvCxnSpPr/>
                <p:nvPr/>
              </p:nvCxnSpPr>
              <p:spPr bwMode="auto">
                <a:xfrm>
                  <a:off x="7885027" y="3888281"/>
                  <a:ext cx="0" cy="698589"/>
                </a:xfrm>
                <a:prstGeom prst="line">
                  <a:avLst/>
                </a:prstGeom>
                <a:solidFill>
                  <a:srgbClr val="6666FF"/>
                </a:solidFill>
                <a:ln w="3175" cap="flat" cmpd="sng" algn="ctr">
                  <a:solidFill>
                    <a:srgbClr val="376192"/>
                  </a:solidFill>
                  <a:prstDash val="sysDot"/>
                  <a:round/>
                  <a:headEnd type="none" w="med" len="med"/>
                  <a:tailEnd type="triangle"/>
                </a:ln>
                <a:effectLst/>
              </p:spPr>
            </p:cxnSp>
            <p:pic>
              <p:nvPicPr>
                <p:cNvPr id="204" name="Picture 203" descr="buildings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6372" y="2155623"/>
                  <a:ext cx="690566" cy="628653"/>
                </a:xfrm>
                <a:prstGeom prst="rect">
                  <a:avLst/>
                </a:prstGeom>
              </p:spPr>
            </p:pic>
            <p:pic>
              <p:nvPicPr>
                <p:cNvPr id="205" name="Picture 204" descr="buildings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1302" y="2155623"/>
                  <a:ext cx="690566" cy="628653"/>
                </a:xfrm>
                <a:prstGeom prst="rect">
                  <a:avLst/>
                </a:prstGeom>
              </p:spPr>
            </p:pic>
            <p:pic>
              <p:nvPicPr>
                <p:cNvPr id="206" name="Picture 205" descr="buildings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13365" y="2155623"/>
                  <a:ext cx="690566" cy="628653"/>
                </a:xfrm>
                <a:prstGeom prst="rect">
                  <a:avLst/>
                </a:prstGeom>
              </p:spPr>
            </p:pic>
            <p:pic>
              <p:nvPicPr>
                <p:cNvPr id="207" name="Picture 206" descr="buildings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98298" y="2155623"/>
                  <a:ext cx="690566" cy="628653"/>
                </a:xfrm>
                <a:prstGeom prst="rect">
                  <a:avLst/>
                </a:prstGeom>
              </p:spPr>
            </p:pic>
            <p:pic>
              <p:nvPicPr>
                <p:cNvPr id="208" name="Picture 207" descr="buildings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39061" y="2155623"/>
                  <a:ext cx="690566" cy="628653"/>
                </a:xfrm>
                <a:prstGeom prst="rect">
                  <a:avLst/>
                </a:prstGeom>
              </p:spPr>
            </p:pic>
            <p:pic>
              <p:nvPicPr>
                <p:cNvPr id="209" name="Picture 208" descr="checkcheck.png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79603" y="3434375"/>
                  <a:ext cx="372911" cy="417841"/>
                </a:xfrm>
                <a:prstGeom prst="rect">
                  <a:avLst/>
                </a:prstGeom>
              </p:spPr>
            </p:pic>
            <p:sp>
              <p:nvSpPr>
                <p:cNvPr id="210" name="Rounded Rectangle 209"/>
                <p:cNvSpPr/>
                <p:nvPr/>
              </p:nvSpPr>
              <p:spPr bwMode="auto">
                <a:xfrm>
                  <a:off x="384876" y="1405363"/>
                  <a:ext cx="4041192" cy="472525"/>
                </a:xfrm>
                <a:prstGeom prst="roundRect">
                  <a:avLst>
                    <a:gd name="adj" fmla="val 0"/>
                  </a:avLst>
                </a:prstGeom>
                <a:gradFill flip="none" rotWithShape="1">
                  <a:gsLst>
                    <a:gs pos="0">
                      <a:srgbClr val="172856"/>
                    </a:gs>
                    <a:gs pos="100000">
                      <a:srgbClr val="376192"/>
                    </a:gs>
                  </a:gsLst>
                  <a:lin ang="16200000" scaled="0"/>
                  <a:tileRect/>
                </a:gradFill>
                <a:ln w="19050" cap="flat" cmpd="sng" algn="ctr">
                  <a:solidFill>
                    <a:srgbClr val="172856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>
                    <a:buSzPct val="85000"/>
                  </a:pPr>
                  <a:endPara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1277111" y="1469329"/>
                  <a:ext cx="225456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cap="small" dirty="0" smtClean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Arial"/>
                      <a:cs typeface="Arial"/>
                    </a:rPr>
                    <a:t>NOW</a:t>
                  </a:r>
                  <a:endParaRPr lang="en-US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5621767" y="1469329"/>
                  <a:ext cx="224942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b="1" cap="small" dirty="0" smtClean="0">
                      <a:solidFill>
                        <a:srgbClr val="17375E"/>
                      </a:solidFill>
                      <a:latin typeface="Arial"/>
                      <a:cs typeface="Arial"/>
                    </a:rPr>
                    <a:t>FUTURE</a:t>
                  </a:r>
                  <a:endParaRPr lang="en-US" sz="2000" b="1" dirty="0">
                    <a:solidFill>
                      <a:srgbClr val="17375E"/>
                    </a:solidFill>
                    <a:latin typeface="Arial"/>
                    <a:cs typeface="Arial"/>
                  </a:endParaRPr>
                </a:p>
              </p:txBody>
            </p:sp>
            <p:pic>
              <p:nvPicPr>
                <p:cNvPr id="213" name="Picture 212" descr="document.png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94207" y="4691964"/>
                  <a:ext cx="1185965" cy="1328996"/>
                </a:xfrm>
                <a:prstGeom prst="rect">
                  <a:avLst/>
                </a:prstGeom>
              </p:spPr>
            </p:pic>
            <p:sp>
              <p:nvSpPr>
                <p:cNvPr id="214" name="TextBox 213"/>
                <p:cNvSpPr txBox="1"/>
                <p:nvPr/>
              </p:nvSpPr>
              <p:spPr>
                <a:xfrm>
                  <a:off x="7598574" y="4807294"/>
                  <a:ext cx="916474" cy="12843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650" b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COMPREHENSIVE </a:t>
                  </a:r>
                </a:p>
                <a:p>
                  <a:pPr>
                    <a:lnSpc>
                      <a:spcPct val="150000"/>
                    </a:lnSpc>
                  </a:pPr>
                  <a:endParaRPr lang="en-US" sz="650" b="1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sz="650" b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CONSISTENT</a:t>
                  </a:r>
                </a:p>
                <a:p>
                  <a:pPr>
                    <a:lnSpc>
                      <a:spcPct val="150000"/>
                    </a:lnSpc>
                  </a:pPr>
                  <a:endParaRPr lang="en-US" sz="650" b="1" dirty="0" smtClean="0">
                    <a:solidFill>
                      <a:schemeClr val="bg1">
                        <a:lumMod val="50000"/>
                      </a:schemeClr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sz="650" b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FAIR</a:t>
                  </a:r>
                  <a:br>
                    <a:rPr lang="en-US" sz="650" b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</a:br>
                  <a:r>
                    <a:rPr lang="en-US" sz="650" b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/>
                  </a:r>
                  <a:br>
                    <a:rPr lang="en-US" sz="650" b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</a:br>
                  <a:r>
                    <a:rPr lang="en-US" sz="650" b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ACTIONABLE</a:t>
                  </a:r>
                </a:p>
                <a:p>
                  <a:pPr>
                    <a:lnSpc>
                      <a:spcPct val="150000"/>
                    </a:lnSpc>
                  </a:pPr>
                  <a:endParaRPr lang="en-US" sz="650" b="1" dirty="0"/>
                </a:p>
              </p:txBody>
            </p:sp>
            <p:pic>
              <p:nvPicPr>
                <p:cNvPr id="215" name="Picture 214" descr="iStock_000020149696XSmall_edit.gif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6592" y="4093546"/>
                  <a:ext cx="1867293" cy="1927528"/>
                </a:xfrm>
                <a:prstGeom prst="rect">
                  <a:avLst/>
                </a:prstGeom>
              </p:spPr>
            </p:pic>
            <p:sp>
              <p:nvSpPr>
                <p:cNvPr id="216" name="Rectangle 215"/>
                <p:cNvSpPr/>
                <p:nvPr/>
              </p:nvSpPr>
              <p:spPr bwMode="auto">
                <a:xfrm>
                  <a:off x="7767536" y="2874256"/>
                  <a:ext cx="782910" cy="167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 cap="flat" cmpd="sng" algn="ctr">
                  <a:solidFill>
                    <a:srgbClr val="FFDC00">
                      <a:alpha val="49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Pct val="85000"/>
                    <a:buFont typeface="Monotype Sorts" pitchFamily="2" charset="2"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217" name="Rectangle 216"/>
                <p:cNvSpPr/>
                <p:nvPr/>
              </p:nvSpPr>
              <p:spPr bwMode="auto">
                <a:xfrm>
                  <a:off x="5052259" y="2874151"/>
                  <a:ext cx="2646971" cy="16616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175" cap="flat" cmpd="sng" algn="ctr">
                  <a:solidFill>
                    <a:srgbClr val="FFDC00">
                      <a:alpha val="49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Pct val="85000"/>
                    <a:buFont typeface="Monotype Sorts" pitchFamily="2" charset="2"/>
                    <a:buNone/>
                    <a:tabLst/>
                  </a:pPr>
                  <a:endParaRPr kumimoji="0" lang="en-US" sz="1600" b="1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218" name="TextBox 217"/>
                <p:cNvSpPr txBox="1"/>
                <p:nvPr/>
              </p:nvSpPr>
              <p:spPr>
                <a:xfrm>
                  <a:off x="5123605" y="2833722"/>
                  <a:ext cx="2561355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b="1" dirty="0" smtClean="0">
                      <a:solidFill>
                        <a:srgbClr val="17375E"/>
                      </a:solidFill>
                      <a:latin typeface="Arial"/>
                      <a:cs typeface="Arial"/>
                    </a:rPr>
                    <a:t>INSURANCE COMPANIES</a:t>
                  </a:r>
                  <a:endParaRPr lang="en-US" sz="900" b="1" dirty="0">
                    <a:solidFill>
                      <a:srgbClr val="17375E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9" name="TextBox 218"/>
                <p:cNvSpPr txBox="1"/>
                <p:nvPr/>
              </p:nvSpPr>
              <p:spPr>
                <a:xfrm>
                  <a:off x="7712826" y="2835694"/>
                  <a:ext cx="896262" cy="106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b="1" dirty="0" smtClean="0">
                      <a:solidFill>
                        <a:srgbClr val="17375E"/>
                      </a:solidFill>
                      <a:latin typeface="Arial"/>
                      <a:cs typeface="Arial"/>
                    </a:rPr>
                    <a:t>MEDICARE?</a:t>
                  </a:r>
                  <a:endParaRPr lang="en-US" sz="900" b="1" dirty="0">
                    <a:solidFill>
                      <a:srgbClr val="17375E"/>
                    </a:solidFill>
                    <a:latin typeface="Arial"/>
                    <a:cs typeface="Arial"/>
                  </a:endParaRPr>
                </a:p>
              </p:txBody>
            </p:sp>
            <p:pic>
              <p:nvPicPr>
                <p:cNvPr id="220" name="Picture 219" descr="buildings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82411" y="2155623"/>
                  <a:ext cx="690566" cy="628653"/>
                </a:xfrm>
                <a:prstGeom prst="rect">
                  <a:avLst/>
                </a:prstGeom>
              </p:spPr>
            </p:pic>
            <p:pic>
              <p:nvPicPr>
                <p:cNvPr id="221" name="Picture 220" descr="buildings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67341" y="2155623"/>
                  <a:ext cx="690566" cy="628653"/>
                </a:xfrm>
                <a:prstGeom prst="rect">
                  <a:avLst/>
                </a:prstGeom>
              </p:spPr>
            </p:pic>
            <p:pic>
              <p:nvPicPr>
                <p:cNvPr id="222" name="Picture 221" descr="buildings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59404" y="2155623"/>
                  <a:ext cx="690566" cy="628653"/>
                </a:xfrm>
                <a:prstGeom prst="rect">
                  <a:avLst/>
                </a:prstGeom>
              </p:spPr>
            </p:pic>
            <p:pic>
              <p:nvPicPr>
                <p:cNvPr id="223" name="Picture 222" descr="buildings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44337" y="2155623"/>
                  <a:ext cx="690566" cy="628653"/>
                </a:xfrm>
                <a:prstGeom prst="rect">
                  <a:avLst/>
                </a:prstGeom>
              </p:spPr>
            </p:pic>
            <p:pic>
              <p:nvPicPr>
                <p:cNvPr id="224" name="Picture 223" descr="buildings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5100" y="2155623"/>
                  <a:ext cx="690566" cy="628653"/>
                </a:xfrm>
                <a:prstGeom prst="rect">
                  <a:avLst/>
                </a:prstGeom>
              </p:spPr>
            </p:pic>
            <p:cxnSp>
              <p:nvCxnSpPr>
                <p:cNvPr id="225" name="Straight Connector 224"/>
                <p:cNvCxnSpPr/>
                <p:nvPr/>
              </p:nvCxnSpPr>
              <p:spPr bwMode="auto">
                <a:xfrm>
                  <a:off x="8077200" y="3096356"/>
                  <a:ext cx="0" cy="281844"/>
                </a:xfrm>
                <a:prstGeom prst="line">
                  <a:avLst/>
                </a:prstGeom>
                <a:solidFill>
                  <a:srgbClr val="6666FF"/>
                </a:solidFill>
                <a:ln w="3175" cap="flat" cmpd="sng" algn="ctr">
                  <a:solidFill>
                    <a:srgbClr val="376192"/>
                  </a:solidFill>
                  <a:prstDash val="sysDot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226" name="Straight Connector 225"/>
                <p:cNvCxnSpPr/>
                <p:nvPr/>
              </p:nvCxnSpPr>
              <p:spPr bwMode="auto">
                <a:xfrm>
                  <a:off x="7277100" y="3096356"/>
                  <a:ext cx="0" cy="281844"/>
                </a:xfrm>
                <a:prstGeom prst="line">
                  <a:avLst/>
                </a:prstGeom>
                <a:solidFill>
                  <a:srgbClr val="6666FF"/>
                </a:solidFill>
                <a:ln w="3175" cap="flat" cmpd="sng" algn="ctr">
                  <a:solidFill>
                    <a:srgbClr val="376192"/>
                  </a:solidFill>
                  <a:prstDash val="sysDot"/>
                  <a:round/>
                  <a:headEnd type="none" w="med" len="med"/>
                  <a:tailEnd type="triangle"/>
                </a:ln>
                <a:effectLst/>
              </p:spPr>
            </p:cxnSp>
          </p:grpSp>
        </p:grpSp>
      </p:grpSp>
    </p:spTree>
    <p:extLst>
      <p:ext uri="{BB962C8B-B14F-4D97-AF65-F5344CB8AC3E}">
        <p14:creationId xmlns:p14="http://schemas.microsoft.com/office/powerpoint/2010/main" val="143496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95600"/>
            <a:ext cx="8458200" cy="32766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VA, </a:t>
            </a:r>
            <a:r>
              <a:rPr lang="en-US" dirty="0" err="1" smtClean="0"/>
              <a:t>DoD</a:t>
            </a:r>
            <a:r>
              <a:rPr lang="en-US" dirty="0" smtClean="0"/>
              <a:t> and CMS effort to give patients access to their own data (FEHB plans beginning to also offer blue button)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300,000 CMS beneficiaries have downloaded their data to date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2012 enhancements: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Moving from 1 year of data to 3 years of data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Moving from Parts A and B data to Parts A, B and D data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Need private sector innovation and engagement to maximize utility of Blue Button Data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Button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D2C7B-EAE4-4E48-AEBE-5917317F5AA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2" descr="http://cnewmark.typepad.com/.a/6a00d834fd816853ef0148c84bfcb6970c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219200"/>
            <a:ext cx="2809875" cy="1657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18100"/>
          </a:xfrm>
        </p:spPr>
        <p:txBody>
          <a:bodyPr>
            <a:normAutofit/>
          </a:bodyPr>
          <a:lstStyle/>
          <a:p>
            <a:r>
              <a:rPr lang="en-US" dirty="0" smtClean="0"/>
              <a:t>Medicare Geographic Variation data available publicly </a:t>
            </a:r>
          </a:p>
          <a:p>
            <a:pPr lvl="1"/>
            <a:r>
              <a:rPr lang="en-US" dirty="0" smtClean="0"/>
              <a:t>Includes demographics, utilization, cost and quality indicators</a:t>
            </a:r>
          </a:p>
          <a:p>
            <a:pPr lvl="1"/>
            <a:r>
              <a:rPr lang="en-US" dirty="0" smtClean="0"/>
              <a:t>Data from 2007-</a:t>
            </a:r>
            <a:r>
              <a:rPr lang="en-US" dirty="0" smtClean="0"/>
              <a:t>2010…..2011 coming soon!</a:t>
            </a:r>
          </a:p>
          <a:p>
            <a:pPr lvl="1"/>
            <a:r>
              <a:rPr lang="en-US" dirty="0" smtClean="0"/>
              <a:t>Permits any user to immediately assess their regions health system performance relative to other areas / national averages.</a:t>
            </a:r>
            <a:endParaRPr lang="en-US" dirty="0" smtClean="0"/>
          </a:p>
          <a:p>
            <a:r>
              <a:rPr lang="en-US" dirty="0" smtClean="0"/>
              <a:t>Institute of Medicine </a:t>
            </a:r>
            <a:r>
              <a:rPr lang="en-US" sz="1600" u="sng" dirty="0" smtClean="0">
                <a:hlinkClick r:id="rId3"/>
              </a:rPr>
              <a:t>http://iom.edu/Activities/HealthServices/GeographicVariation/Data-Resources.aspx</a:t>
            </a:r>
            <a:r>
              <a:rPr lang="en-US" sz="1600" dirty="0" smtClean="0"/>
              <a:t>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CMS website Public Use Files </a:t>
            </a:r>
          </a:p>
          <a:p>
            <a:pPr>
              <a:lnSpc>
                <a:spcPct val="100000"/>
              </a:lnSpc>
              <a:buNone/>
            </a:pPr>
            <a:r>
              <a:rPr lang="en-US" sz="1600" dirty="0" smtClean="0"/>
              <a:t>	</a:t>
            </a:r>
            <a:r>
              <a:rPr lang="en-US" sz="1600" dirty="0" smtClean="0">
                <a:hlinkClick r:id="rId4"/>
              </a:rPr>
              <a:t>www.cms.gov/Research-Statistics-Data-and-Systems/Statistics-Trends-and-Reports/Medicare-Geographic-Variation/index.html</a:t>
            </a:r>
            <a:r>
              <a:rPr lang="en-US" sz="1600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Data Availability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D2C7B-EAE4-4E48-AEBE-5917317F5AA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80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Readmission Rates (2007-2010) by HRR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D2C7B-EAE4-4E48-AEBE-5917317F5AA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 descr="Change in Readmits 07 to 10 (AH).gif"/>
          <p:cNvPicPr>
            <a:picLocks noChangeAspect="1"/>
          </p:cNvPicPr>
          <p:nvPr/>
        </p:nvPicPr>
        <p:blipFill>
          <a:blip r:embed="rId3" cstate="print"/>
          <a:srcRect t="9821"/>
          <a:stretch>
            <a:fillRect/>
          </a:stretch>
        </p:blipFill>
        <p:spPr>
          <a:xfrm>
            <a:off x="304800" y="1143000"/>
            <a:ext cx="7696200" cy="5044384"/>
          </a:xfrm>
          <a:prstGeom prst="rect">
            <a:avLst/>
          </a:prstGeom>
        </p:spPr>
      </p:pic>
      <p:pic>
        <p:nvPicPr>
          <p:cNvPr id="8" name="Picture 7" descr="Change in Readmits 07 to 10 (AH) Legen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352800"/>
            <a:ext cx="3093028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9400" y="1981200"/>
            <a:ext cx="2286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solidFill>
                  <a:srgbClr val="443B0A"/>
                </a:solidFill>
              </a:rPr>
              <a:t>Readmission rate dropped from 21.7% to 20.2% in Harlingen, TX </a:t>
            </a:r>
            <a:endParaRPr lang="en-US" sz="1900" dirty="0">
              <a:solidFill>
                <a:srgbClr val="443B0A"/>
              </a:solidFill>
            </a:endParaRPr>
          </a:p>
        </p:txBody>
      </p:sp>
      <p:cxnSp>
        <p:nvCxnSpPr>
          <p:cNvPr id="10" name="Straight Arrow Connector 9"/>
          <p:cNvCxnSpPr>
            <a:stCxn id="6" idx="1"/>
          </p:cNvCxnSpPr>
          <p:nvPr/>
        </p:nvCxnSpPr>
        <p:spPr bwMode="auto">
          <a:xfrm flipH="1">
            <a:off x="3505200" y="2612142"/>
            <a:ext cx="3124200" cy="2112258"/>
          </a:xfrm>
          <a:prstGeom prst="straightConnector1">
            <a:avLst/>
          </a:prstGeom>
          <a:solidFill>
            <a:srgbClr val="6666FF"/>
          </a:solidFill>
          <a:ln w="25400" cap="flat" cmpd="sng" algn="ctr">
            <a:solidFill>
              <a:srgbClr val="443B0A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5917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lth Indicators Warehou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9341" y="1347494"/>
            <a:ext cx="6117670" cy="4419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Indicators Warehouse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www.healthindicators.gov/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2590800" cy="5334000"/>
          </a:xfrm>
        </p:spPr>
        <p:txBody>
          <a:bodyPr>
            <a:normAutofit fontScale="32500" lnSpcReduction="20000"/>
          </a:bodyPr>
          <a:lstStyle/>
          <a:p>
            <a:r>
              <a:rPr lang="en-US" sz="4500" dirty="0" smtClean="0"/>
              <a:t>Single, user-friendly, source for national, state, and community health indicators</a:t>
            </a:r>
          </a:p>
          <a:p>
            <a:r>
              <a:rPr lang="en-US" sz="4500" dirty="0" smtClean="0"/>
              <a:t>Facilitate harmonization of indicators across initiatives</a:t>
            </a:r>
          </a:p>
          <a:p>
            <a:r>
              <a:rPr lang="en-US" sz="4500" dirty="0"/>
              <a:t>More than </a:t>
            </a:r>
            <a:r>
              <a:rPr lang="en-US" sz="4500" dirty="0" smtClean="0"/>
              <a:t>1,000 indicators</a:t>
            </a:r>
            <a:r>
              <a:rPr lang="en-US" sz="4500" dirty="0"/>
              <a:t>; 172 are at </a:t>
            </a:r>
            <a:r>
              <a:rPr lang="en-US" sz="4500" dirty="0" smtClean="0"/>
              <a:t>the hospital </a:t>
            </a:r>
            <a:r>
              <a:rPr lang="en-US" sz="4500" dirty="0"/>
              <a:t>referral region level and 81 have county </a:t>
            </a:r>
            <a:r>
              <a:rPr lang="en-US" sz="4500" dirty="0" smtClean="0"/>
              <a:t>level data</a:t>
            </a:r>
          </a:p>
          <a:p>
            <a:r>
              <a:rPr lang="en-US" sz="4500" dirty="0" smtClean="0"/>
              <a:t>Indicators used for: </a:t>
            </a:r>
          </a:p>
          <a:p>
            <a:pPr lvl="1"/>
            <a:r>
              <a:rPr lang="en-US" sz="3500" dirty="0"/>
              <a:t>Healthy People 2020</a:t>
            </a:r>
          </a:p>
          <a:p>
            <a:pPr lvl="1"/>
            <a:r>
              <a:rPr lang="en-US" sz="3500" dirty="0" smtClean="0"/>
              <a:t>County </a:t>
            </a:r>
            <a:r>
              <a:rPr lang="en-US" sz="3500" dirty="0"/>
              <a:t>Health Rankings</a:t>
            </a:r>
          </a:p>
          <a:p>
            <a:pPr lvl="1"/>
            <a:r>
              <a:rPr lang="en-US" sz="3500" dirty="0" smtClean="0"/>
              <a:t>Community </a:t>
            </a:r>
            <a:r>
              <a:rPr lang="en-US" sz="3500" dirty="0"/>
              <a:t>Health Status Indicators (CHSI)</a:t>
            </a:r>
          </a:p>
          <a:p>
            <a:pPr lvl="1"/>
            <a:r>
              <a:rPr lang="en-US" sz="3500" dirty="0" smtClean="0"/>
              <a:t>Medicare </a:t>
            </a:r>
            <a:r>
              <a:rPr lang="en-US" sz="3500" dirty="0"/>
              <a:t>quality and utilization </a:t>
            </a:r>
            <a:r>
              <a:rPr lang="en-US" sz="3500" dirty="0" smtClean="0"/>
              <a:t>indicators initiative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85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MS Internal Briefing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S Internal Briefing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66FF"/>
        </a:solidFill>
        <a:ln w="1905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85000"/>
          <a:buFont typeface="Monotype Sorts" pitchFamily="2" charset="2"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solidFill>
          <a:srgbClr val="6666FF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CMS Internal Briefingv2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 Internal Briefingv2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MS Internal Briefingv2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25048</TotalTime>
  <Words>626</Words>
  <Application>Microsoft Macintosh PowerPoint</Application>
  <PresentationFormat>On-screen Show (4:3)</PresentationFormat>
  <Paragraphs>102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CMS Internal Briefingv2</vt:lpstr>
      <vt:lpstr>Unleashing the Power of Medicare Data to Accelerate Health System Change</vt:lpstr>
      <vt:lpstr>Introduction</vt:lpstr>
      <vt:lpstr>CMS is Transforming Its Approach to Data Analytics and Dissemination</vt:lpstr>
      <vt:lpstr>Monthly Data Feeds for ACOs</vt:lpstr>
      <vt:lpstr>Medicare Data Sharing for Performance Measurement</vt:lpstr>
      <vt:lpstr>Blue Button Data</vt:lpstr>
      <vt:lpstr>Medicare Data Availability</vt:lpstr>
      <vt:lpstr>Change in Readmission Rates (2007-2010) by HRR</vt:lpstr>
      <vt:lpstr>Health Indicators Warehouse www.healthindicators.gov/ </vt:lpstr>
      <vt:lpstr>Health Data.gov</vt:lpstr>
      <vt:lpstr>Health Data Initiative Forum III</vt:lpstr>
      <vt:lpstr>Health Data Initiative Forum IV  June 3 – 4, 2013 Washington, DC @ Omni Shoreham</vt:lpstr>
    </vt:vector>
  </TitlesOfParts>
  <Company>CMS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Maximizing CMS Data and Information Products for Internal and External Use</dc:title>
  <dc:creator>Vish Sankaran</dc:creator>
  <cp:lastModifiedBy>Niall Brennnan</cp:lastModifiedBy>
  <cp:revision>1380</cp:revision>
  <cp:lastPrinted>2012-10-11T17:21:25Z</cp:lastPrinted>
  <dcterms:created xsi:type="dcterms:W3CDTF">2011-08-08T21:14:43Z</dcterms:created>
  <dcterms:modified xsi:type="dcterms:W3CDTF">2012-10-15T22:25:57Z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-1195757052</vt:i4>
  </property>
  <property fmtid="{D5CDD505-2E9C-101B-9397-08002B2CF9AE}" pid="4" name="_EmailSubject">
    <vt:lpwstr>Planning Meeting for NAHDO</vt:lpwstr>
  </property>
  <property fmtid="{D5CDD505-2E9C-101B-9397-08002B2CF9AE}" pid="5" name="_AuthorEmail">
    <vt:lpwstr>Erica.Breese@cms.hhs.gov</vt:lpwstr>
  </property>
  <property fmtid="{D5CDD505-2E9C-101B-9397-08002B2CF9AE}" pid="6" name="_AuthorEmailDisplayName">
    <vt:lpwstr>Breese, Erica (CMS/OEM)</vt:lpwstr>
  </property>
  <property fmtid="{D5CDD505-2E9C-101B-9397-08002B2CF9AE}" pid="7" name="_PreviousAdHocReviewCycleID">
    <vt:i4>839636896</vt:i4>
  </property>
</Properties>
</file>