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18" r:id="rId3"/>
    <p:sldId id="540" r:id="rId4"/>
    <p:sldId id="548" r:id="rId5"/>
    <p:sldId id="370" r:id="rId6"/>
    <p:sldId id="546" r:id="rId7"/>
    <p:sldId id="521" r:id="rId8"/>
    <p:sldId id="541" r:id="rId9"/>
    <p:sldId id="543" r:id="rId10"/>
    <p:sldId id="523" r:id="rId11"/>
    <p:sldId id="534" r:id="rId12"/>
    <p:sldId id="538" r:id="rId13"/>
    <p:sldId id="532" r:id="rId14"/>
    <p:sldId id="535" r:id="rId15"/>
    <p:sldId id="547" r:id="rId16"/>
    <p:sldId id="550" r:id="rId17"/>
  </p:sldIdLst>
  <p:sldSz cx="10058400" cy="7772400"/>
  <p:notesSz cx="7010400" cy="9296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000"/>
    <a:srgbClr val="BA8786"/>
    <a:srgbClr val="E71DB1"/>
    <a:srgbClr val="5790B5"/>
    <a:srgbClr val="B0CBDC"/>
    <a:srgbClr val="FDFDFE"/>
    <a:srgbClr val="C0F2EF"/>
    <a:srgbClr val="84A09D"/>
    <a:srgbClr val="B89FB4"/>
    <a:srgbClr val="D3F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4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704" y="-21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F26C37-21F1-7B48-B880-21713DCBB5D3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9AEEC5-EAFB-CE44-A230-3A988EDDA3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414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C6DACC-9794-DD4F-88FB-CE242A3B6910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97FACE-1F7B-9945-9F59-6874EC884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752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defTabSz="931811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79F1B16-89DD-4142-95F2-4DF8E3B7C23D}" type="slidenum">
              <a:rPr lang="en-US" sz="1200" smtClean="0"/>
              <a:pPr eaLnBrk="1" hangingPunct="1"/>
              <a:t>8</a:t>
            </a:fld>
            <a:endParaRPr 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404872"/>
            <a:ext cx="7315200" cy="1143000"/>
          </a:xfrm>
        </p:spPr>
        <p:txBody>
          <a:bodyPr anchor="b" anchorCtr="0">
            <a:normAutofit/>
          </a:bodyPr>
          <a:lstStyle>
            <a:lvl1pPr>
              <a:defRPr sz="3400" cap="none" spc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47872"/>
            <a:ext cx="6858000" cy="9447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4506820"/>
            <a:ext cx="3200400" cy="457200"/>
          </a:xfrm>
        </p:spPr>
        <p:txBody>
          <a:bodyPr anchor="ctr" anchorCtr="0"/>
          <a:lstStyle>
            <a:lvl1pPr>
              <a:defRPr sz="2100" b="1" cap="all">
                <a:solidFill>
                  <a:schemeClr val="accent1"/>
                </a:solidFill>
              </a:defRPr>
            </a:lvl1pPr>
          </a:lstStyle>
          <a:p>
            <a:fld id="{EC2FB4D9-EC5F-0842-AA3F-6B7F34B6DA2C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8364" y="5063697"/>
            <a:ext cx="1028086" cy="4138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1350" y="5063697"/>
            <a:ext cx="532897" cy="4138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A7A0E-F40B-5546-836E-7C9D96AC71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1750590"/>
            <a:ext cx="8549640" cy="1490472"/>
          </a:xfrm>
        </p:spPr>
        <p:txBody>
          <a:bodyPr anchor="b" anchorCtr="0">
            <a:normAutofit/>
          </a:bodyPr>
          <a:lstStyle>
            <a:lvl1pPr algn="ctr">
              <a:defRPr sz="3400" b="1" cap="none"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429000"/>
            <a:ext cx="8549640" cy="1700212"/>
          </a:xfrm>
        </p:spPr>
        <p:txBody>
          <a:bodyPr anchor="t" anchorCtr="0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300008"/>
            <a:ext cx="2346960" cy="4138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24E588-1DC3-644C-9146-4AB880D7AAFB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8364" y="4300008"/>
            <a:ext cx="1028086" cy="4138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1350" y="4300008"/>
            <a:ext cx="532897" cy="4138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A7A0E-F40B-5546-836E-7C9D96AC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03BA-7432-A547-8157-C5E49E371F83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3B3-8C23-7443-A3A6-DC2FEF1C94C5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092D-C211-9D40-984D-FA780B84617F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ded_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-1588"/>
            <a:ext cx="10055225" cy="77724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ED3D-50AE-C54F-918A-6832BD46BA32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908232" y="7448395"/>
            <a:ext cx="42419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baseline="0" dirty="0" smtClean="0">
                <a:solidFill>
                  <a:schemeClr val="accent4"/>
                </a:solidFill>
                <a:latin typeface="Arial"/>
                <a:ea typeface="+mn-ea"/>
                <a:cs typeface="Arial"/>
              </a:rPr>
              <a:t>Confidential | © 2012 Third Rock Ventures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09928" y="322975"/>
            <a:ext cx="6638544" cy="51297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 algn="ctr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BC89-5E61-864A-B5E1-9CD1CA7DD921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2920" y="1482513"/>
            <a:ext cx="9052560" cy="54838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89660" y="7362191"/>
            <a:ext cx="7851140" cy="413808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/>
              <a:t>MARCH 31, 2010   •   CONFIDENTIAL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502920" y="7363990"/>
            <a:ext cx="5867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33EFA6-A59C-419D-A69E-45BF58F89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950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9144000" cy="6858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1871"/>
            <a:ext cx="9144000" cy="5715000"/>
          </a:xfrm>
          <a:prstGeom prst="rect">
            <a:avLst/>
          </a:prstGeom>
        </p:spPr>
        <p:txBody>
          <a:bodyPr vert="horz" lIns="0" tIns="50941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203864"/>
            <a:ext cx="2346960" cy="4138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741BDF6-4F45-084B-AB9B-6D6C4895D1BD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8364" y="7203864"/>
            <a:ext cx="1028086" cy="4138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1350" y="7203864"/>
            <a:ext cx="532897" cy="4138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02A7A0E-F40B-5546-836E-7C9D96AC71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08232" y="7448395"/>
            <a:ext cx="424193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509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kern="1200" baseline="0" dirty="0" smtClean="0">
                <a:solidFill>
                  <a:schemeClr val="accent4"/>
                </a:solidFill>
                <a:latin typeface="Arial"/>
                <a:ea typeface="+mn-ea"/>
                <a:cs typeface="Arial"/>
              </a:rPr>
              <a:t>Confidential | © 2012 Third Rock Ventures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hdr="0"/>
  <p:txStyles>
    <p:titleStyle>
      <a:lvl1pPr algn="l" defTabSz="509412" rtl="0" eaLnBrk="1" latinLnBrk="0" hangingPunct="1">
        <a:spcBef>
          <a:spcPct val="0"/>
        </a:spcBef>
        <a:buNone/>
        <a:defRPr sz="1700" b="1" i="0" kern="1200" cap="all" spc="1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509412" rtl="0" eaLnBrk="1" latinLnBrk="0" hangingPunct="1">
        <a:spcBef>
          <a:spcPts val="2250"/>
        </a:spcBef>
        <a:spcAft>
          <a:spcPts val="450"/>
        </a:spcAft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914400" indent="-228600" algn="l" defTabSz="509412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800" b="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600200" indent="-228600" algn="l" defTabSz="509412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057400" indent="-228600" algn="l" defTabSz="509412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514600" indent="-228600" algn="l" defTabSz="509412" rtl="0" eaLnBrk="1" latinLnBrk="0" hangingPunct="1">
        <a:spcBef>
          <a:spcPts val="0"/>
        </a:spcBef>
        <a:spcAft>
          <a:spcPts val="450"/>
        </a:spcAft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1258" y="2880227"/>
            <a:ext cx="9390742" cy="26061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Convergence of Genomic and </a:t>
            </a:r>
            <a:r>
              <a:rPr lang="en-US" sz="3000" dirty="0" err="1" smtClean="0"/>
              <a:t>Phenomic</a:t>
            </a:r>
            <a:r>
              <a:rPr lang="en-US" sz="3000" dirty="0" smtClean="0"/>
              <a:t> </a:t>
            </a:r>
            <a:r>
              <a:rPr lang="en-US" sz="3000" dirty="0" smtClean="0"/>
              <a:t>Data</a:t>
            </a:r>
            <a:endParaRPr lang="en-US" sz="3000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What Does this Mean for the Future of Personalized Medicine?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StrataRx</a:t>
            </a:r>
            <a:endParaRPr lang="en-US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October 16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Alexis Borisy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3000" dirty="0" smtClean="0"/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4940" y="1582616"/>
            <a:ext cx="2430780" cy="66274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Genotype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gnshealthcare.com/wp-content/themes/gns/images/home-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27704"/>
            <a:ext cx="10058400" cy="2212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26280" y="1353356"/>
            <a:ext cx="4693920" cy="115108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6700" b="1" dirty="0" smtClean="0">
                <a:latin typeface="Arial" pitchFamily="34" charset="0"/>
                <a:cs typeface="Arial" pitchFamily="34" charset="0"/>
              </a:rPr>
              <a:t>Phenotype</a:t>
            </a:r>
            <a:endParaRPr lang="en-US" sz="6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Healthware</a:t>
            </a:r>
            <a:r>
              <a:rPr lang="en-US" dirty="0" smtClean="0"/>
              <a:t> with network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Alternate Process 11"/>
          <p:cNvSpPr/>
          <p:nvPr/>
        </p:nvSpPr>
        <p:spPr>
          <a:xfrm>
            <a:off x="2381945" y="1405304"/>
            <a:ext cx="2052407" cy="85950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Information Identification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Alternate Process 12"/>
          <p:cNvSpPr/>
          <p:nvPr/>
        </p:nvSpPr>
        <p:spPr>
          <a:xfrm>
            <a:off x="8251838" y="3437163"/>
            <a:ext cx="2052407" cy="859502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  <a:latin typeface="Arial"/>
                <a:cs typeface="Arial"/>
              </a:rPr>
              <a:t>Outcomes</a:t>
            </a: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10534" y="2249407"/>
            <a:ext cx="1736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/>
                <a:cs typeface="Arial"/>
              </a:rPr>
              <a:t>Mutations – SNPs</a:t>
            </a:r>
          </a:p>
          <a:p>
            <a:r>
              <a:rPr lang="en-US" sz="1200" i="1" dirty="0" smtClean="0">
                <a:latin typeface="Arial"/>
                <a:cs typeface="Arial"/>
              </a:rPr>
              <a:t>Biomarkers</a:t>
            </a:r>
          </a:p>
          <a:p>
            <a:r>
              <a:rPr lang="en-US" sz="1200" i="1" dirty="0" smtClean="0">
                <a:latin typeface="Arial"/>
                <a:cs typeface="Arial"/>
              </a:rPr>
              <a:t>Pharmacogenomics</a:t>
            </a:r>
          </a:p>
          <a:p>
            <a:r>
              <a:rPr lang="en-US" sz="1200" i="1" dirty="0" smtClean="0">
                <a:latin typeface="Arial"/>
                <a:cs typeface="Arial"/>
              </a:rPr>
              <a:t>CNVs </a:t>
            </a:r>
          </a:p>
          <a:p>
            <a:r>
              <a:rPr lang="en-US" sz="1200" i="1" dirty="0" smtClean="0">
                <a:latin typeface="Arial"/>
                <a:cs typeface="Arial"/>
              </a:rPr>
              <a:t>Potential interventions</a:t>
            </a:r>
          </a:p>
          <a:p>
            <a:r>
              <a:rPr lang="en-US" sz="1200" i="1" dirty="0" smtClean="0">
                <a:latin typeface="Arial"/>
                <a:cs typeface="Arial"/>
              </a:rPr>
              <a:t>Phenotypic traits</a:t>
            </a:r>
          </a:p>
          <a:p>
            <a:r>
              <a:rPr lang="en-US" sz="1200" i="1" dirty="0" smtClean="0">
                <a:latin typeface="Arial"/>
                <a:cs typeface="Arial"/>
              </a:rPr>
              <a:t>Others…</a:t>
            </a:r>
          </a:p>
        </p:txBody>
      </p:sp>
      <p:sp>
        <p:nvSpPr>
          <p:cNvPr id="57" name="Alternate Process 56"/>
          <p:cNvSpPr/>
          <p:nvPr/>
        </p:nvSpPr>
        <p:spPr>
          <a:xfrm>
            <a:off x="5986701" y="1405304"/>
            <a:ext cx="2380942" cy="859502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Plausible action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85177" y="2233764"/>
            <a:ext cx="144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/>
                <a:cs typeface="Arial"/>
              </a:rPr>
              <a:t>Diagnosis</a:t>
            </a:r>
          </a:p>
          <a:p>
            <a:r>
              <a:rPr lang="en-US" sz="1200" i="1" dirty="0" smtClean="0">
                <a:latin typeface="Arial"/>
                <a:cs typeface="Arial"/>
              </a:rPr>
              <a:t>Therapeutic</a:t>
            </a:r>
          </a:p>
          <a:p>
            <a:r>
              <a:rPr lang="en-US" sz="1200" i="1" dirty="0" smtClean="0">
                <a:latin typeface="Arial"/>
                <a:cs typeface="Arial"/>
              </a:rPr>
              <a:t>Other intervention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4643840" y="1573208"/>
            <a:ext cx="1201264" cy="5236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grpSp>
        <p:nvGrpSpPr>
          <p:cNvPr id="3" name="Group 69"/>
          <p:cNvGrpSpPr/>
          <p:nvPr/>
        </p:nvGrpSpPr>
        <p:grpSpPr>
          <a:xfrm>
            <a:off x="694083" y="1567721"/>
            <a:ext cx="1484712" cy="4562973"/>
            <a:chOff x="759548" y="1423698"/>
            <a:chExt cx="1484712" cy="4562973"/>
          </a:xfrm>
        </p:grpSpPr>
        <p:sp>
          <p:nvSpPr>
            <p:cNvPr id="67" name="Curved Left Arrow 66"/>
            <p:cNvSpPr/>
            <p:nvPr/>
          </p:nvSpPr>
          <p:spPr>
            <a:xfrm rot="10800000">
              <a:off x="759549" y="1423698"/>
              <a:ext cx="1484710" cy="4540599"/>
            </a:xfrm>
            <a:prstGeom prst="curved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9548" y="3490379"/>
              <a:ext cx="1484712" cy="249629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70"/>
          <p:cNvGrpSpPr/>
          <p:nvPr/>
        </p:nvGrpSpPr>
        <p:grpSpPr>
          <a:xfrm rot="16995333">
            <a:off x="1731240" y="3224772"/>
            <a:ext cx="1484712" cy="4562973"/>
            <a:chOff x="759548" y="1423698"/>
            <a:chExt cx="1484712" cy="4562973"/>
          </a:xfrm>
        </p:grpSpPr>
        <p:sp>
          <p:nvSpPr>
            <p:cNvPr id="72" name="Curved Left Arrow 71"/>
            <p:cNvSpPr/>
            <p:nvPr/>
          </p:nvSpPr>
          <p:spPr>
            <a:xfrm rot="10800000">
              <a:off x="759549" y="1423698"/>
              <a:ext cx="1484710" cy="4540599"/>
            </a:xfrm>
            <a:prstGeom prst="curved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9548" y="3490379"/>
              <a:ext cx="1484712" cy="249629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lternate Process 10"/>
          <p:cNvSpPr/>
          <p:nvPr/>
        </p:nvSpPr>
        <p:spPr>
          <a:xfrm>
            <a:off x="126387" y="3453418"/>
            <a:ext cx="2052407" cy="85950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Tools/Algorithms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8" name="Group 31"/>
          <p:cNvGrpSpPr/>
          <p:nvPr/>
        </p:nvGrpSpPr>
        <p:grpSpPr>
          <a:xfrm>
            <a:off x="1562903" y="5255050"/>
            <a:ext cx="6988602" cy="1170539"/>
            <a:chOff x="2173185" y="5528929"/>
            <a:chExt cx="7199722" cy="1149325"/>
          </a:xfrm>
        </p:grpSpPr>
        <p:sp>
          <p:nvSpPr>
            <p:cNvPr id="17" name="Rounded Rectangle 16"/>
            <p:cNvSpPr/>
            <p:nvPr/>
          </p:nvSpPr>
          <p:spPr>
            <a:xfrm>
              <a:off x="2173185" y="5528929"/>
              <a:ext cx="7199722" cy="11493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9" name="Group 30"/>
            <p:cNvGrpSpPr/>
            <p:nvPr/>
          </p:nvGrpSpPr>
          <p:grpSpPr>
            <a:xfrm>
              <a:off x="2335233" y="5720242"/>
              <a:ext cx="3931794" cy="926541"/>
              <a:chOff x="2194125" y="5720242"/>
              <a:chExt cx="3931794" cy="926541"/>
            </a:xfrm>
          </p:grpSpPr>
          <p:grpSp>
            <p:nvGrpSpPr>
              <p:cNvPr id="10" name="Group 27"/>
              <p:cNvGrpSpPr/>
              <p:nvPr/>
            </p:nvGrpSpPr>
            <p:grpSpPr>
              <a:xfrm>
                <a:off x="2194125" y="5720242"/>
                <a:ext cx="3931794" cy="654562"/>
                <a:chOff x="2397124" y="5720242"/>
                <a:chExt cx="3931794" cy="65456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397124" y="5720242"/>
                  <a:ext cx="1239447" cy="646496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/>
                      <a:cs typeface="Arial"/>
                    </a:rPr>
                    <a:t>genomic</a:t>
                  </a:r>
                  <a:endParaRPr lang="en-US" sz="1600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747826" y="5720242"/>
                  <a:ext cx="1239447" cy="646496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/>
                      <a:cs typeface="Arial"/>
                    </a:rPr>
                    <a:t>proteomic</a:t>
                  </a:r>
                  <a:endParaRPr lang="en-US" sz="1600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089471" y="5728308"/>
                  <a:ext cx="1239447" cy="646496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/>
                      <a:cs typeface="Arial"/>
                    </a:rPr>
                    <a:t>epigenetic</a:t>
                  </a:r>
                  <a:endParaRPr lang="en-US" sz="1600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3379977" y="6374804"/>
                <a:ext cx="1560091" cy="271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Arial"/>
                    <a:cs typeface="Arial"/>
                  </a:rPr>
                  <a:t>Molecular datasets</a:t>
                </a:r>
              </a:p>
            </p:txBody>
          </p:sp>
        </p:grpSp>
        <p:grpSp>
          <p:nvGrpSpPr>
            <p:cNvPr id="14" name="Group 29"/>
            <p:cNvGrpSpPr/>
            <p:nvPr/>
          </p:nvGrpSpPr>
          <p:grpSpPr>
            <a:xfrm>
              <a:off x="6622290" y="5720242"/>
              <a:ext cx="2575273" cy="940441"/>
              <a:chOff x="6686430" y="5720242"/>
              <a:chExt cx="2575273" cy="940441"/>
            </a:xfrm>
          </p:grpSpPr>
          <p:grpSp>
            <p:nvGrpSpPr>
              <p:cNvPr id="15" name="Group 28"/>
              <p:cNvGrpSpPr/>
              <p:nvPr/>
            </p:nvGrpSpPr>
            <p:grpSpPr>
              <a:xfrm>
                <a:off x="6686430" y="5720242"/>
                <a:ext cx="2575273" cy="654562"/>
                <a:chOff x="6686430" y="5720242"/>
                <a:chExt cx="2575273" cy="654562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6686430" y="5728308"/>
                  <a:ext cx="1239447" cy="646496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/>
                      <a:cs typeface="Arial"/>
                    </a:rPr>
                    <a:t>phenotypic</a:t>
                  </a:r>
                  <a:endParaRPr lang="en-US" sz="1600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8022256" y="5720242"/>
                  <a:ext cx="1239447" cy="646496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/>
                      <a:cs typeface="Arial"/>
                    </a:rPr>
                    <a:t>outcomes</a:t>
                  </a:r>
                  <a:endParaRPr lang="en-US" sz="1600" dirty="0">
                    <a:solidFill>
                      <a:schemeClr val="tx1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7457504" y="6388704"/>
                <a:ext cx="1383827" cy="271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 smtClean="0">
                    <a:latin typeface="Arial"/>
                    <a:cs typeface="Arial"/>
                  </a:rPr>
                  <a:t>Clinical datasets</a:t>
                </a:r>
              </a:p>
            </p:txBody>
          </p:sp>
        </p:grpSp>
      </p:grpSp>
      <p:sp>
        <p:nvSpPr>
          <p:cNvPr id="48" name="Curved Left Arrow 47"/>
          <p:cNvSpPr/>
          <p:nvPr/>
        </p:nvSpPr>
        <p:spPr>
          <a:xfrm>
            <a:off x="8551505" y="1567721"/>
            <a:ext cx="1320323" cy="46646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4" name="Alternate Process 73"/>
          <p:cNvSpPr/>
          <p:nvPr/>
        </p:nvSpPr>
        <p:spPr>
          <a:xfrm>
            <a:off x="4234396" y="3575702"/>
            <a:ext cx="2052407" cy="859502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800000"/>
                </a:solidFill>
                <a:latin typeface="Arial"/>
                <a:cs typeface="Arial"/>
              </a:rPr>
              <a:t>Network effects</a:t>
            </a:r>
          </a:p>
        </p:txBody>
      </p:sp>
    </p:spTree>
    <p:extLst>
      <p:ext uri="{BB962C8B-B14F-4D97-AF65-F5344CB8AC3E}">
        <p14:creationId xmlns="" xmlns:p14="http://schemas.microsoft.com/office/powerpoint/2010/main" val="35087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eft-Right Arrow 37"/>
          <p:cNvSpPr/>
          <p:nvPr/>
        </p:nvSpPr>
        <p:spPr>
          <a:xfrm rot="10800000">
            <a:off x="5431442" y="2128893"/>
            <a:ext cx="1854504" cy="425341"/>
          </a:xfrm>
          <a:prstGeom prst="leftRightArrow">
            <a:avLst>
              <a:gd name="adj1" fmla="val 31696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 bwMode="auto">
          <a:xfrm rot="5400000" flipH="1">
            <a:off x="17685" y="2872215"/>
            <a:ext cx="3162500" cy="1522670"/>
          </a:xfrm>
          <a:prstGeom prst="cube">
            <a:avLst>
              <a:gd name="adj" fmla="val 4088"/>
            </a:avLst>
          </a:prstGeom>
          <a:gradFill>
            <a:gsLst>
              <a:gs pos="0">
                <a:srgbClr val="156593"/>
              </a:gs>
              <a:gs pos="100000">
                <a:srgbClr val="208ECD"/>
              </a:gs>
              <a:gs pos="60000">
                <a:srgbClr val="74F4FF"/>
              </a:gs>
            </a:gsLst>
            <a:lin ang="18900000" scaled="0"/>
          </a:gradFill>
          <a:ln>
            <a:solidFill>
              <a:srgbClr val="64B8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Staged learning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130" y="7203864"/>
            <a:ext cx="2346960" cy="413808"/>
          </a:xfrm>
        </p:spPr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54028" y="2052300"/>
            <a:ext cx="2002422" cy="923330"/>
          </a:xfrm>
          <a:prstGeom prst="rect">
            <a:avLst/>
          </a:prstGeom>
          <a:noFill/>
          <a:ln>
            <a:solidFill>
              <a:srgbClr val="006D96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800" b="1" cap="all" dirty="0" err="1" smtClean="0">
                <a:ln/>
                <a:solidFill>
                  <a:schemeClr val="accent1"/>
                </a:solidFill>
                <a:effectLst>
                  <a:reflection blurRad="10000" stA="22000" endPos="36000" dist="500" dir="5400000" sy="-100000" algn="bl" rotWithShape="0"/>
                </a:effectLst>
                <a:latin typeface="Arial"/>
                <a:cs typeface="Arial"/>
              </a:rPr>
              <a:t>PaTIENTS</a:t>
            </a:r>
            <a:r>
              <a:rPr lang="en-US" sz="1800" b="1" cap="all" dirty="0" smtClean="0">
                <a:ln/>
                <a:solidFill>
                  <a:schemeClr val="accent1"/>
                </a:solidFill>
                <a:effectLst>
                  <a:reflection blurRad="10000" stA="22000" endPos="36000" dist="500" dir="5400000" sy="-100000" algn="bl" rotWithShape="0"/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1800" b="1" cap="all" dirty="0" smtClean="0">
                <a:ln/>
                <a:solidFill>
                  <a:schemeClr val="accent1"/>
                </a:solidFill>
                <a:effectLst>
                  <a:reflection blurRad="10000" stA="22000" endPos="36000" dist="500" dir="5400000" sy="-100000" algn="bl" rotWithShape="0"/>
                </a:effectLst>
                <a:latin typeface="Arial"/>
                <a:cs typeface="Arial"/>
              </a:rPr>
              <a:t>and/or caregivers</a:t>
            </a:r>
          </a:p>
        </p:txBody>
      </p:sp>
      <p:sp>
        <p:nvSpPr>
          <p:cNvPr id="13" name="Cube 12"/>
          <p:cNvSpPr/>
          <p:nvPr/>
        </p:nvSpPr>
        <p:spPr bwMode="auto">
          <a:xfrm rot="5400000" flipH="1">
            <a:off x="1490555" y="2872215"/>
            <a:ext cx="3162500" cy="1522670"/>
          </a:xfrm>
          <a:prstGeom prst="cube">
            <a:avLst>
              <a:gd name="adj" fmla="val 4088"/>
            </a:avLst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  <a:gs pos="60000">
                <a:schemeClr val="accent1">
                  <a:lumMod val="20000"/>
                  <a:lumOff val="80000"/>
                </a:schemeClr>
              </a:gs>
            </a:gsLst>
            <a:lin ang="18900000" scaled="0"/>
          </a:gradFill>
          <a:ln>
            <a:solidFill>
              <a:srgbClr val="64B8BD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Cube 15"/>
          <p:cNvSpPr/>
          <p:nvPr/>
        </p:nvSpPr>
        <p:spPr bwMode="auto">
          <a:xfrm rot="5400000" flipH="1">
            <a:off x="2937801" y="2872215"/>
            <a:ext cx="3162500" cy="1522670"/>
          </a:xfrm>
          <a:prstGeom prst="cube">
            <a:avLst>
              <a:gd name="adj" fmla="val 4088"/>
            </a:avLst>
          </a:prstGeom>
          <a:gradFill>
            <a:gsLst>
              <a:gs pos="0">
                <a:schemeClr val="accent6"/>
              </a:gs>
              <a:gs pos="10000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8900000" scaled="0"/>
          </a:gradFill>
          <a:ln>
            <a:solidFill>
              <a:srgbClr val="64B8BD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54028" y="4845468"/>
            <a:ext cx="2002422" cy="369332"/>
          </a:xfrm>
          <a:prstGeom prst="rect">
            <a:avLst/>
          </a:prstGeom>
          <a:noFill/>
          <a:ln>
            <a:solidFill>
              <a:srgbClr val="006D96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800" b="1" cap="all" dirty="0" smtClean="0">
                <a:ln/>
                <a:solidFill>
                  <a:schemeClr val="accent1"/>
                </a:solidFill>
                <a:effectLst>
                  <a:reflection blurRad="10000" stA="22000" endPos="36000" dist="500" dir="5400000" sy="-100000" algn="bl" rotWithShape="0"/>
                </a:effectLst>
                <a:latin typeface="Arial"/>
                <a:cs typeface="Arial"/>
              </a:rPr>
              <a:t>Physicians</a:t>
            </a:r>
          </a:p>
        </p:txBody>
      </p:sp>
      <p:sp>
        <p:nvSpPr>
          <p:cNvPr id="29" name="Left-Right Arrow 28"/>
          <p:cNvSpPr/>
          <p:nvPr/>
        </p:nvSpPr>
        <p:spPr>
          <a:xfrm rot="5400000">
            <a:off x="7321094" y="3705672"/>
            <a:ext cx="1854504" cy="425341"/>
          </a:xfrm>
          <a:prstGeom prst="leftRightArrow">
            <a:avLst>
              <a:gd name="adj1" fmla="val 31696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01756" y="3108926"/>
            <a:ext cx="131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Clinical analysis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8619" y="3108926"/>
            <a:ext cx="131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enomic analysis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7133" y="3108926"/>
            <a:ext cx="131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Behavioral analysis</a:t>
            </a:r>
          </a:p>
        </p:txBody>
      </p:sp>
      <p:sp>
        <p:nvSpPr>
          <p:cNvPr id="39" name="Left-Right Arrow 38"/>
          <p:cNvSpPr/>
          <p:nvPr/>
        </p:nvSpPr>
        <p:spPr>
          <a:xfrm rot="10800000">
            <a:off x="5431440" y="4773366"/>
            <a:ext cx="1854504" cy="425341"/>
          </a:xfrm>
          <a:prstGeom prst="leftRightArrow">
            <a:avLst>
              <a:gd name="adj1" fmla="val 31696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1"/>
          <p:cNvGrpSpPr/>
          <p:nvPr/>
        </p:nvGrpSpPr>
        <p:grpSpPr>
          <a:xfrm>
            <a:off x="5406036" y="2115800"/>
            <a:ext cx="1655164" cy="3082908"/>
            <a:chOff x="5418736" y="2052300"/>
            <a:chExt cx="1879910" cy="3082908"/>
          </a:xfrm>
        </p:grpSpPr>
        <p:sp>
          <p:nvSpPr>
            <p:cNvPr id="60" name="Left Arrow 59"/>
            <p:cNvSpPr/>
            <p:nvPr/>
          </p:nvSpPr>
          <p:spPr>
            <a:xfrm>
              <a:off x="5418736" y="2052300"/>
              <a:ext cx="1879910" cy="4699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Arrow 60"/>
            <p:cNvSpPr/>
            <p:nvPr/>
          </p:nvSpPr>
          <p:spPr>
            <a:xfrm>
              <a:off x="5418736" y="4665308"/>
              <a:ext cx="1879910" cy="4699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095697" y="1391166"/>
            <a:ext cx="347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Network Effect Learning System</a:t>
            </a:r>
          </a:p>
        </p:txBody>
      </p:sp>
      <p:grpSp>
        <p:nvGrpSpPr>
          <p:cNvPr id="7" name="Group 65"/>
          <p:cNvGrpSpPr/>
          <p:nvPr/>
        </p:nvGrpSpPr>
        <p:grpSpPr>
          <a:xfrm>
            <a:off x="-77897" y="2065389"/>
            <a:ext cx="5446493" cy="5208709"/>
            <a:chOff x="-77897" y="2065389"/>
            <a:chExt cx="5446493" cy="5208709"/>
          </a:xfrm>
        </p:grpSpPr>
        <p:grpSp>
          <p:nvGrpSpPr>
            <p:cNvPr id="8" name="Group 58"/>
            <p:cNvGrpSpPr/>
            <p:nvPr/>
          </p:nvGrpSpPr>
          <p:grpSpPr>
            <a:xfrm>
              <a:off x="-77897" y="2065389"/>
              <a:ext cx="5358279" cy="5208709"/>
              <a:chOff x="-77897" y="2065389"/>
              <a:chExt cx="5358279" cy="5208709"/>
            </a:xfrm>
          </p:grpSpPr>
          <p:grpSp>
            <p:nvGrpSpPr>
              <p:cNvPr id="9" name="Group 10"/>
              <p:cNvGrpSpPr/>
              <p:nvPr/>
            </p:nvGrpSpPr>
            <p:grpSpPr>
              <a:xfrm>
                <a:off x="104740" y="2065389"/>
                <a:ext cx="5175642" cy="5208709"/>
                <a:chOff x="-26190" y="2065389"/>
                <a:chExt cx="5175642" cy="5208709"/>
              </a:xfrm>
            </p:grpSpPr>
            <p:grpSp>
              <p:nvGrpSpPr>
                <p:cNvPr id="10" name="Group 8"/>
                <p:cNvGrpSpPr/>
                <p:nvPr/>
              </p:nvGrpSpPr>
              <p:grpSpPr>
                <a:xfrm>
                  <a:off x="-26190" y="2065389"/>
                  <a:ext cx="5175642" cy="3893496"/>
                  <a:chOff x="-26190" y="2065389"/>
                  <a:chExt cx="5175642" cy="3893496"/>
                </a:xfrm>
              </p:grpSpPr>
              <p:grpSp>
                <p:nvGrpSpPr>
                  <p:cNvPr id="11" name="Group 2"/>
                  <p:cNvGrpSpPr/>
                  <p:nvPr/>
                </p:nvGrpSpPr>
                <p:grpSpPr>
                  <a:xfrm>
                    <a:off x="-26190" y="2065389"/>
                    <a:ext cx="2265981" cy="3893495"/>
                    <a:chOff x="-26190" y="2065389"/>
                    <a:chExt cx="2265981" cy="3893495"/>
                  </a:xfrm>
                </p:grpSpPr>
                <p:sp>
                  <p:nvSpPr>
                    <p:cNvPr id="18" name="Cube 17"/>
                    <p:cNvSpPr/>
                    <p:nvPr/>
                  </p:nvSpPr>
                  <p:spPr bwMode="auto">
                    <a:xfrm rot="5400000" flipH="1">
                      <a:off x="-839947" y="2879146"/>
                      <a:ext cx="3893495" cy="2265981"/>
                    </a:xfrm>
                    <a:prstGeom prst="cube">
                      <a:avLst>
                        <a:gd name="adj" fmla="val 35133"/>
                      </a:avLst>
                    </a:prstGeom>
                    <a:gradFill>
                      <a:gsLst>
                        <a:gs pos="0">
                          <a:srgbClr val="156593"/>
                        </a:gs>
                        <a:gs pos="100000">
                          <a:srgbClr val="208ECD"/>
                        </a:gs>
                        <a:gs pos="60000">
                          <a:srgbClr val="74F4FF"/>
                        </a:gs>
                      </a:gsLst>
                      <a:lin ang="18900000" scaled="0"/>
                    </a:gradFill>
                    <a:ln>
                      <a:solidFill>
                        <a:srgbClr val="64B8B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50869" y="3584491"/>
                      <a:ext cx="13116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Clinical analysis</a:t>
                      </a:r>
                    </a:p>
                  </p:txBody>
                </p:sp>
              </p:grpSp>
              <p:grpSp>
                <p:nvGrpSpPr>
                  <p:cNvPr id="12" name="Group 6"/>
                  <p:cNvGrpSpPr/>
                  <p:nvPr/>
                </p:nvGrpSpPr>
                <p:grpSpPr>
                  <a:xfrm>
                    <a:off x="1412536" y="2065392"/>
                    <a:ext cx="2265981" cy="3893493"/>
                    <a:chOff x="1412536" y="2065392"/>
                    <a:chExt cx="2265981" cy="3893493"/>
                  </a:xfrm>
                </p:grpSpPr>
                <p:sp>
                  <p:nvSpPr>
                    <p:cNvPr id="19" name="Cube 18"/>
                    <p:cNvSpPr/>
                    <p:nvPr/>
                  </p:nvSpPr>
                  <p:spPr bwMode="auto">
                    <a:xfrm rot="5400000" flipH="1">
                      <a:off x="598780" y="2879148"/>
                      <a:ext cx="3893493" cy="2265981"/>
                    </a:xfrm>
                    <a:prstGeom prst="cube">
                      <a:avLst>
                        <a:gd name="adj" fmla="val 35657"/>
                      </a:avLst>
                    </a:prstGeom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/>
                        </a:gs>
                        <a:gs pos="6000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18900000" scaled="0"/>
                    </a:gradFill>
                    <a:ln>
                      <a:solidFill>
                        <a:srgbClr val="64B8B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1417732" y="3584491"/>
                      <a:ext cx="13116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lang="en-US" sz="1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enomic analysis</a:t>
                      </a:r>
                    </a:p>
                  </p:txBody>
                </p:sp>
              </p:grpSp>
              <p:grpSp>
                <p:nvGrpSpPr>
                  <p:cNvPr id="14" name="Group 7"/>
                  <p:cNvGrpSpPr/>
                  <p:nvPr/>
                </p:nvGrpSpPr>
                <p:grpSpPr>
                  <a:xfrm>
                    <a:off x="2883471" y="2065392"/>
                    <a:ext cx="2265981" cy="3893493"/>
                    <a:chOff x="2883471" y="2065392"/>
                    <a:chExt cx="2265981" cy="3893493"/>
                  </a:xfrm>
                </p:grpSpPr>
                <p:sp>
                  <p:nvSpPr>
                    <p:cNvPr id="21" name="Cube 20"/>
                    <p:cNvSpPr/>
                    <p:nvPr/>
                  </p:nvSpPr>
                  <p:spPr bwMode="auto">
                    <a:xfrm rot="5400000" flipH="1">
                      <a:off x="2069715" y="2879148"/>
                      <a:ext cx="3893493" cy="2265981"/>
                    </a:xfrm>
                    <a:prstGeom prst="cube">
                      <a:avLst>
                        <a:gd name="adj" fmla="val 35657"/>
                      </a:avLst>
                    </a:prstGeom>
                    <a:gradFill>
                      <a:gsLst>
                        <a:gs pos="0">
                          <a:schemeClr val="accent6"/>
                        </a:gs>
                        <a:gs pos="100000">
                          <a:schemeClr val="accent6"/>
                        </a:gs>
                        <a:gs pos="60000">
                          <a:schemeClr val="accent6">
                            <a:lumMod val="40000"/>
                            <a:lumOff val="60000"/>
                          </a:schemeClr>
                        </a:gs>
                      </a:gsLst>
                      <a:lin ang="18900000" scaled="0"/>
                    </a:gradFill>
                    <a:ln>
                      <a:solidFill>
                        <a:srgbClr val="64B8B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026246" y="3584491"/>
                      <a:ext cx="1311602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Patient Reported Data</a:t>
                      </a:r>
                    </a:p>
                  </p:txBody>
                </p:sp>
              </p:grp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667548" y="6073769"/>
                  <a:ext cx="36703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>
                      <a:latin typeface="Arial"/>
                      <a:cs typeface="Arial"/>
                    </a:rPr>
                    <a:t>Longitudinal datasets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800" dirty="0" smtClean="0">
                      <a:latin typeface="Arial"/>
                      <a:cs typeface="Arial"/>
                    </a:rPr>
                    <a:t>Track outcomes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800" dirty="0" smtClean="0">
                      <a:latin typeface="Arial"/>
                      <a:cs typeface="Arial"/>
                    </a:rPr>
                    <a:t>Improve algorithm</a:t>
                  </a:r>
                </a:p>
                <a:p>
                  <a:pPr marL="285750" indent="-285750">
                    <a:buFont typeface="Arial"/>
                    <a:buChar char="•"/>
                  </a:pPr>
                  <a:r>
                    <a:rPr lang="en-US" sz="1800" dirty="0" smtClean="0">
                      <a:latin typeface="Arial"/>
                      <a:cs typeface="Arial"/>
                    </a:rPr>
                    <a:t>Potential predictive power</a:t>
                  </a:r>
                </a:p>
              </p:txBody>
            </p:sp>
          </p:grpSp>
          <p:grpSp>
            <p:nvGrpSpPr>
              <p:cNvPr id="15" name="Group 53"/>
              <p:cNvGrpSpPr/>
              <p:nvPr/>
            </p:nvGrpSpPr>
            <p:grpSpPr>
              <a:xfrm rot="18909271">
                <a:off x="-77897" y="2153346"/>
                <a:ext cx="974338" cy="369331"/>
                <a:chOff x="2415751" y="3875918"/>
                <a:chExt cx="974338" cy="369332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 flipV="1">
                  <a:off x="2415751" y="4195898"/>
                  <a:ext cx="97433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2742491" y="3875918"/>
                  <a:ext cx="436079" cy="36933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</p:spPr>
              <p:txBody>
                <a:bodyPr wrap="none" lIns="0" rIns="0" rtlCol="0">
                  <a:spAutoFit/>
                </a:bodyPr>
                <a:lstStyle/>
                <a:p>
                  <a:r>
                    <a:rPr lang="en-US" sz="1800" dirty="0" smtClean="0">
                      <a:latin typeface="Arial"/>
                      <a:cs typeface="Arial"/>
                    </a:rPr>
                    <a:t>time</a:t>
                  </a:r>
                </a:p>
              </p:txBody>
            </p:sp>
          </p:grpSp>
        </p:grpSp>
        <p:cxnSp>
          <p:nvCxnSpPr>
            <p:cNvPr id="64" name="Straight Arrow Connector 63"/>
            <p:cNvCxnSpPr/>
            <p:nvPr/>
          </p:nvCxnSpPr>
          <p:spPr>
            <a:xfrm rot="18909271" flipH="1" flipV="1">
              <a:off x="4394258" y="5558666"/>
              <a:ext cx="9743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 rot="18909271">
              <a:off x="4608809" y="5237432"/>
              <a:ext cx="436079" cy="36933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time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48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08" y="3047995"/>
            <a:ext cx="3577771" cy="4117557"/>
          </a:xfrm>
        </p:spPr>
        <p:txBody>
          <a:bodyPr>
            <a:normAutofit/>
          </a:bodyPr>
          <a:lstStyle/>
          <a:p>
            <a:r>
              <a:rPr lang="en-US" dirty="0" smtClean="0"/>
              <a:t>MDACC</a:t>
            </a:r>
          </a:p>
          <a:p>
            <a:r>
              <a:rPr lang="en-US" dirty="0" smtClean="0"/>
              <a:t>MOFFIT and M2GEN</a:t>
            </a:r>
          </a:p>
          <a:p>
            <a:r>
              <a:rPr lang="en-US" dirty="0" smtClean="0"/>
              <a:t>MSKCC, </a:t>
            </a:r>
            <a:r>
              <a:rPr lang="en-US" dirty="0" smtClean="0"/>
              <a:t>MGH</a:t>
            </a:r>
          </a:p>
          <a:p>
            <a:r>
              <a:rPr lang="en-US" dirty="0" smtClean="0"/>
              <a:t>GCI</a:t>
            </a:r>
            <a:endParaRPr lang="en-US" dirty="0" smtClean="0"/>
          </a:p>
          <a:p>
            <a:r>
              <a:rPr lang="en-US" dirty="0" smtClean="0"/>
              <a:t>FOUNDATION MEDICINE</a:t>
            </a:r>
          </a:p>
          <a:p>
            <a:r>
              <a:rPr lang="en-US" dirty="0" smtClean="0"/>
              <a:t>GOVERNMENT?</a:t>
            </a:r>
          </a:p>
          <a:p>
            <a:r>
              <a:rPr lang="en-US" dirty="0" smtClean="0"/>
              <a:t>EMERGING NON-PROFITS?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6280" y="1393371"/>
            <a:ext cx="2481943" cy="1190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48432" y="1400631"/>
            <a:ext cx="2481943" cy="1190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44360" y="3055255"/>
            <a:ext cx="3577771" cy="4117557"/>
          </a:xfrm>
          <a:prstGeom prst="rect">
            <a:avLst/>
          </a:prstGeom>
        </p:spPr>
        <p:txBody>
          <a:bodyPr vert="horz" lIns="0" tIns="50941" rIns="0" bIns="0" rtlCol="0">
            <a:normAutofit/>
          </a:bodyPr>
          <a:lstStyle/>
          <a:p>
            <a:pPr marL="228600" marR="0" lvl="0" indent="-228600" algn="l" defTabSz="509412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</a:t>
            </a:r>
          </a:p>
          <a:p>
            <a:pPr marL="228600" marR="0" lvl="0" indent="-228600" algn="l" defTabSz="509412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SAGE</a:t>
            </a:r>
          </a:p>
          <a:p>
            <a:pPr marL="228600" marR="0" lvl="0" indent="-228600" algn="l" defTabSz="509412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</a:t>
            </a:r>
          </a:p>
          <a:p>
            <a:pPr marL="228600" marR="0" lvl="0" indent="-228600" algn="l" defTabSz="509412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KAISER P</a:t>
            </a:r>
          </a:p>
          <a:p>
            <a:pPr marL="228600" marR="0" lvl="0" indent="-228600" algn="l" defTabSz="509412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GEISINGER</a:t>
            </a:r>
          </a:p>
          <a:p>
            <a:pPr marL="228600" marR="0" lvl="0" indent="-228600" algn="l" defTabSz="509412" rtl="0" eaLnBrk="1" fontAlgn="auto" latinLnBrk="0" hangingPunct="1">
              <a:lnSpc>
                <a:spcPct val="100000"/>
              </a:lnSpc>
              <a:spcBef>
                <a:spcPts val="22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dirty="0" smtClean="0">
                <a:latin typeface="Arial"/>
                <a:cs typeface="Arial"/>
              </a:rPr>
              <a:t>DENMARK +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operating system, and </a:t>
            </a:r>
            <a:r>
              <a:rPr lang="en-US" dirty="0" err="1" smtClean="0"/>
              <a:t>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5029" y="4441371"/>
            <a:ext cx="7663542" cy="2206172"/>
          </a:xfrm>
          <a:prstGeom prst="rect">
            <a:avLst/>
          </a:prstGeom>
          <a:solidFill>
            <a:srgbClr val="FFC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Data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7775" y="3265713"/>
            <a:ext cx="7663542" cy="1066849"/>
          </a:xfrm>
          <a:prstGeom prst="rect">
            <a:avLst/>
          </a:prstGeom>
          <a:solidFill>
            <a:srgbClr val="00B05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Operating System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5656" y="1473201"/>
            <a:ext cx="1567543" cy="17126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App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84250" y="1473201"/>
            <a:ext cx="1567543" cy="17126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App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0098" y="1473201"/>
            <a:ext cx="1567543" cy="17126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App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5150" y="1473201"/>
            <a:ext cx="1567543" cy="17126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App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4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Personalized Medicine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250576" y="5423644"/>
            <a:ext cx="1553584" cy="1676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Public Genomic Datasets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35934" y="5428127"/>
            <a:ext cx="1553584" cy="1676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Private Genomic Datasets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07845" y="5432610"/>
            <a:ext cx="1553584" cy="1676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Phenomic</a:t>
            </a:r>
            <a:r>
              <a:rPr lang="en-US" b="1" dirty="0" smtClean="0">
                <a:solidFill>
                  <a:schemeClr val="tx1"/>
                </a:solidFill>
              </a:rPr>
              <a:t> Datasets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75273" y="5432610"/>
            <a:ext cx="1553584" cy="1676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Registries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47184" y="5437093"/>
            <a:ext cx="1553584" cy="1676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Healthcare Datasets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50576" y="4961965"/>
            <a:ext cx="2595283" cy="340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Storage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84801" y="4966448"/>
            <a:ext cx="1461258" cy="340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Appliances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67083" y="4966448"/>
            <a:ext cx="1896035" cy="340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Pipeline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37929" y="4970931"/>
            <a:ext cx="1887054" cy="340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Analysis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55058" y="2483234"/>
            <a:ext cx="3975847" cy="2357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0877" y="2487717"/>
            <a:ext cx="2102241" cy="2357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51350" y="2492200"/>
            <a:ext cx="1837773" cy="2357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Imaging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55058" y="2492200"/>
            <a:ext cx="168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/>
              </a:rPr>
              <a:t>Therapeutics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60876" y="2496683"/>
            <a:ext cx="168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/>
              </a:rPr>
              <a:t>Diagnostics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44706" y="4303058"/>
            <a:ext cx="3792070" cy="430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Target ID &amp; Validation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49189" y="3980329"/>
            <a:ext cx="3792070" cy="246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 vivo in genetic models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44706" y="2896794"/>
            <a:ext cx="3801036" cy="1011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26775" y="2832858"/>
            <a:ext cx="363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Arial"/>
              </a:rPr>
              <a:t>Drug Development in Specific Populations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37447" y="3100294"/>
            <a:ext cx="950258" cy="76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RGD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44584" y="3118224"/>
            <a:ext cx="950258" cy="76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Cancer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87579" y="3118224"/>
            <a:ext cx="950258" cy="76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Met/CV/other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46059" y="4132729"/>
            <a:ext cx="1945332" cy="6006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Genomic, </a:t>
            </a:r>
            <a:r>
              <a:rPr lang="en-US" sz="1400" b="1" dirty="0" err="1" smtClean="0">
                <a:solidFill>
                  <a:schemeClr val="tx1"/>
                </a:solidFill>
              </a:rPr>
              <a:t>epi</a:t>
            </a:r>
            <a:r>
              <a:rPr lang="en-US" sz="1400" b="1" dirty="0" smtClean="0">
                <a:solidFill>
                  <a:schemeClr val="tx1"/>
                </a:solidFill>
              </a:rPr>
              <a:t>, met, proteomic, microbial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5102853" y="3170962"/>
            <a:ext cx="1280759" cy="562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Predictive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Algorithms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 rot="5400000">
            <a:off x="5622805" y="3265092"/>
            <a:ext cx="1280759" cy="382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Companion </a:t>
            </a:r>
            <a:r>
              <a:rPr lang="en-US" sz="1400" b="1" dirty="0" err="1" smtClean="0">
                <a:solidFill>
                  <a:schemeClr val="tx1"/>
                </a:solidFill>
              </a:rPr>
              <a:t>Dx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6057592" y="3256128"/>
            <a:ext cx="1280759" cy="382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Comprehensive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rot="5400000">
            <a:off x="6501343" y="3269575"/>
            <a:ext cx="1280759" cy="382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Molecular </a:t>
            </a:r>
            <a:r>
              <a:rPr lang="en-US" sz="1400" b="1" dirty="0" err="1" smtClean="0">
                <a:solidFill>
                  <a:schemeClr val="tx1"/>
                </a:solidFill>
              </a:rPr>
              <a:t>Dx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255058" y="1344705"/>
            <a:ext cx="1680876" cy="104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Genomically</a:t>
            </a:r>
            <a:r>
              <a:rPr lang="en-US" sz="1800" b="1" dirty="0" smtClean="0">
                <a:solidFill>
                  <a:schemeClr val="tx1"/>
                </a:solidFill>
              </a:rPr>
              <a:t> Matched Patients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61439" y="1349188"/>
            <a:ext cx="1098173" cy="104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Patient Social Media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249258" y="1353671"/>
            <a:ext cx="1111618" cy="104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Medical Social Media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450524" y="1344707"/>
            <a:ext cx="1779486" cy="104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Physician Decision Support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333126" y="1349190"/>
            <a:ext cx="1004022" cy="104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DTC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rot="5400000">
            <a:off x="8135443" y="1622613"/>
            <a:ext cx="1056930" cy="4885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Wireless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8704700" y="1627096"/>
            <a:ext cx="1056930" cy="4885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 smtClean="0">
                <a:solidFill>
                  <a:schemeClr val="tx1"/>
                </a:solidFill>
              </a:rPr>
              <a:t>Nutrigenomics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55058" y="885354"/>
            <a:ext cx="8222394" cy="3876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</a:t>
            </a:r>
            <a:r>
              <a:rPr lang="en-US" b="1" dirty="0" smtClean="0">
                <a:solidFill>
                  <a:schemeClr val="tx1"/>
                </a:solidFill>
              </a:rPr>
              <a:t>RIGHT INTERVENTION, RIGHT PATIENT, RIGHT TIME</a:t>
            </a:r>
            <a:endParaRPr lang="en-US" b="1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371355" y="6007025"/>
            <a:ext cx="15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cs typeface="Arial"/>
              </a:rPr>
              <a:t>HUMAN DATA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25332" y="4816965"/>
            <a:ext cx="75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cs typeface="Arial"/>
              </a:rPr>
              <a:t>HCIT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-601264" y="3189403"/>
            <a:ext cx="203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cs typeface="Arial"/>
              </a:rPr>
              <a:t>PRODUCT DEVELOPMENT</a:t>
            </a:r>
          </a:p>
        </p:txBody>
      </p:sp>
      <p:sp>
        <p:nvSpPr>
          <p:cNvPr id="86" name="TextBox 85"/>
          <p:cNvSpPr txBox="1"/>
          <p:nvPr/>
        </p:nvSpPr>
        <p:spPr>
          <a:xfrm rot="16200000">
            <a:off x="-530476" y="1491077"/>
            <a:ext cx="187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cs typeface="Arial"/>
              </a:rPr>
              <a:t>COMMERCIAL</a:t>
            </a:r>
          </a:p>
        </p:txBody>
      </p:sp>
      <p:sp>
        <p:nvSpPr>
          <p:cNvPr id="88" name="U-Turn Arrow 87"/>
          <p:cNvSpPr/>
          <p:nvPr/>
        </p:nvSpPr>
        <p:spPr>
          <a:xfrm rot="5400000" flipV="1">
            <a:off x="-1967758" y="3872752"/>
            <a:ext cx="6499411" cy="7351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713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U-Turn Arrow 88"/>
          <p:cNvSpPr/>
          <p:nvPr/>
        </p:nvSpPr>
        <p:spPr>
          <a:xfrm rot="5400000">
            <a:off x="6264826" y="3911639"/>
            <a:ext cx="6499411" cy="66630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713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8943"/>
            <a:ext cx="8130540" cy="556591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6700" b="1" dirty="0" smtClean="0">
                <a:latin typeface="Arial" pitchFamily="34" charset="0"/>
                <a:cs typeface="Arial" pitchFamily="34" charset="0"/>
              </a:rPr>
              <a:t>Right Intervention</a:t>
            </a:r>
          </a:p>
          <a:p>
            <a:pPr algn="ctr"/>
            <a:endParaRPr lang="en-US" sz="67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700" b="1" dirty="0" smtClean="0">
                <a:latin typeface="Arial" pitchFamily="34" charset="0"/>
                <a:cs typeface="Arial" pitchFamily="34" charset="0"/>
              </a:rPr>
              <a:t>Right Patient</a:t>
            </a:r>
          </a:p>
          <a:p>
            <a:pPr algn="ctr"/>
            <a:endParaRPr lang="en-US" sz="67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700" b="1" dirty="0" smtClean="0">
                <a:latin typeface="Arial" pitchFamily="34" charset="0"/>
                <a:cs typeface="Arial" pitchFamily="34" charset="0"/>
              </a:rPr>
              <a:t>Right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" y="1381760"/>
            <a:ext cx="9555480" cy="444252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spcAft>
                <a:spcPts val="1337"/>
              </a:spcAft>
            </a:pPr>
            <a:r>
              <a:rPr lang="en-US" sz="3100" u="sng" dirty="0" smtClean="0">
                <a:latin typeface="Arial" pitchFamily="34" charset="0"/>
                <a:cs typeface="Arial" pitchFamily="34" charset="0"/>
              </a:rPr>
              <a:t>Disclosure of Financial Interests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337"/>
              </a:spcAft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337"/>
              </a:spcAft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Foundation Medicine, Co-Founder and Chairman</a:t>
            </a:r>
          </a:p>
          <a:p>
            <a:pPr>
              <a:spcAft>
                <a:spcPts val="1337"/>
              </a:spcAft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Blueprint Medicines, Co-Founder and Board Member</a:t>
            </a:r>
          </a:p>
          <a:p>
            <a:pPr>
              <a:spcAft>
                <a:spcPts val="1337"/>
              </a:spcAft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Warp Drive Bio, Interim CEO and Board Member</a:t>
            </a:r>
          </a:p>
          <a:p>
            <a:pPr>
              <a:spcAft>
                <a:spcPts val="1337"/>
              </a:spcAft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Forma Therapeutics, Co-Founder and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Chairman</a:t>
            </a: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337"/>
              </a:spcAft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Third Rock Ventures,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ome.gov/images/content/cost_per_gen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154" y="37642"/>
            <a:ext cx="10309562" cy="7734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8377"/>
            <a:ext cx="100584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1" y="1095694"/>
            <a:ext cx="5390674" cy="41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ea typeface="ＭＳ Ｐゴシック" pitchFamily="34" charset="-128"/>
              </a:rPr>
              <a:t>‘</a:t>
            </a:r>
            <a:r>
              <a:rPr lang="en-US" b="1" smtClean="0">
                <a:ea typeface="ＭＳ Ｐゴシック" pitchFamily="34" charset="-128"/>
              </a:rPr>
              <a:t>Translating</a:t>
            </a:r>
            <a:r>
              <a:rPr lang="en-US" altLang="en-US" b="1" smtClean="0">
                <a:ea typeface="ＭＳ Ｐゴシック" pitchFamily="34" charset="-128"/>
              </a:rPr>
              <a:t>’</a:t>
            </a:r>
            <a:r>
              <a:rPr lang="en-US" b="1" smtClean="0">
                <a:ea typeface="ＭＳ Ｐゴシック" pitchFamily="34" charset="-128"/>
              </a:rPr>
              <a:t> each Cancer</a:t>
            </a:r>
            <a:r>
              <a:rPr lang="en-US" altLang="en-US" b="1" smtClean="0">
                <a:ea typeface="ＭＳ Ｐゴシック" pitchFamily="34" charset="-128"/>
              </a:rPr>
              <a:t>’</a:t>
            </a:r>
            <a:r>
              <a:rPr lang="en-US" b="1" smtClean="0">
                <a:ea typeface="ＭＳ Ｐゴシック" pitchFamily="34" charset="-128"/>
              </a:rPr>
              <a:t>s Genome</a:t>
            </a:r>
          </a:p>
        </p:txBody>
      </p:sp>
      <p:sp>
        <p:nvSpPr>
          <p:cNvPr id="15364" name="Slide Number Placeholder 2"/>
          <p:cNvSpPr txBox="1">
            <a:spLocks/>
          </p:cNvSpPr>
          <p:nvPr/>
        </p:nvSpPr>
        <p:spPr bwMode="auto">
          <a:xfrm>
            <a:off x="502920" y="7363990"/>
            <a:ext cx="586740" cy="41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fld id="{3BDB10A4-80A5-4291-A7DD-8B2673015F2B}" type="slidenum">
              <a:rPr lang="en-US" sz="1100">
                <a:solidFill>
                  <a:srgbClr val="898989"/>
                </a:solidFill>
              </a:rPr>
              <a:pPr/>
              <a:t>4</a:t>
            </a:fld>
            <a:endParaRPr lang="en-US" sz="1100" dirty="0">
              <a:solidFill>
                <a:srgbClr val="898989"/>
              </a:solidFill>
            </a:endParaRPr>
          </a:p>
        </p:txBody>
      </p:sp>
      <p:sp>
        <p:nvSpPr>
          <p:cNvPr id="15365" name="Footer Placeholder 1"/>
          <p:cNvSpPr txBox="1">
            <a:spLocks/>
          </p:cNvSpPr>
          <p:nvPr/>
        </p:nvSpPr>
        <p:spPr bwMode="auto">
          <a:xfrm>
            <a:off x="1089660" y="7362191"/>
            <a:ext cx="7851140" cy="41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1000" dirty="0">
                <a:solidFill>
                  <a:srgbClr val="898989"/>
                </a:solidFill>
                <a:cs typeface="Arial" pitchFamily="34" charset="0"/>
              </a:rPr>
              <a:t>CONFIDENTIAL</a:t>
            </a:r>
          </a:p>
        </p:txBody>
      </p:sp>
      <p:sp>
        <p:nvSpPr>
          <p:cNvPr id="15366" name="TextBox 18"/>
          <p:cNvSpPr txBox="1">
            <a:spLocks noChangeArrowheads="1"/>
          </p:cNvSpPr>
          <p:nvPr/>
        </p:nvSpPr>
        <p:spPr bwMode="auto">
          <a:xfrm>
            <a:off x="4196950" y="1334982"/>
            <a:ext cx="1468921" cy="4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Cancer Cells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25244" y="1349375"/>
            <a:ext cx="4777740" cy="2547620"/>
            <a:chOff x="4659555" y="1088348"/>
            <a:chExt cx="4343839" cy="2247935"/>
          </a:xfrm>
        </p:grpSpPr>
        <p:pic>
          <p:nvPicPr>
            <p:cNvPr id="15371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9555" y="1477157"/>
              <a:ext cx="2998984" cy="1859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TextBox 19"/>
            <p:cNvSpPr txBox="1">
              <a:spLocks noChangeArrowheads="1"/>
            </p:cNvSpPr>
            <p:nvPr/>
          </p:nvSpPr>
          <p:spPr bwMode="auto">
            <a:xfrm>
              <a:off x="5962525" y="1088348"/>
              <a:ext cx="1470831" cy="35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Cancer Genes</a:t>
              </a:r>
            </a:p>
          </p:txBody>
        </p:sp>
        <p:sp>
          <p:nvSpPr>
            <p:cNvPr id="15373" name="TextBox 20"/>
            <p:cNvSpPr txBox="1">
              <a:spLocks noChangeArrowheads="1"/>
            </p:cNvSpPr>
            <p:nvPr/>
          </p:nvSpPr>
          <p:spPr bwMode="auto">
            <a:xfrm>
              <a:off x="7613396" y="1658790"/>
              <a:ext cx="1389998" cy="64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alibri" pitchFamily="34" charset="0"/>
                  <a:cs typeface="Calibri" pitchFamily="34" charset="0"/>
                </a:rPr>
                <a:t>Gene Alterations</a:t>
              </a:r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H="1">
              <a:off x="6987065" y="1902749"/>
              <a:ext cx="6652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2572" y="3896995"/>
            <a:ext cx="3090863" cy="282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1547" y="4505114"/>
            <a:ext cx="2270125" cy="19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04E7A1-587B-4E5F-9291-50475FF2C61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Medicine of the future</a:t>
            </a:r>
            <a:br>
              <a:rPr lang="en-US" dirty="0" smtClean="0"/>
            </a:br>
            <a:r>
              <a:rPr lang="en-US" dirty="0" smtClean="0"/>
              <a:t>Preventative, predictive, personalized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1600200" y="2158995"/>
            <a:ext cx="685800" cy="406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1878" y="2345263"/>
            <a:ext cx="1478122" cy="397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24000" endPos="23000" dist="38100" dir="5400000" sy="-100000" algn="bl" rotWithShape="0"/>
          </a:effec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226733" y="3291411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pitchFamily="-83" charset="0"/>
                <a:cs typeface="Arial" pitchFamily="-83" charset="0"/>
              </a:rPr>
              <a:t>Personal Algorithm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962400" y="3800737"/>
            <a:ext cx="1124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pitchFamily="-83" charset="0"/>
                <a:cs typeface="Arial" pitchFamily="-83" charset="0"/>
              </a:rPr>
              <a:t>Focal </a:t>
            </a:r>
          </a:p>
          <a:p>
            <a:r>
              <a:rPr lang="en-US" dirty="0">
                <a:ea typeface="Arial" pitchFamily="-83" charset="0"/>
                <a:cs typeface="Arial" pitchFamily="-83" charset="0"/>
              </a:rPr>
              <a:t>Delivery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962400" y="4843857"/>
            <a:ext cx="15928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pitchFamily="-83" charset="0"/>
                <a:cs typeface="Arial" pitchFamily="-83" charset="0"/>
              </a:rPr>
              <a:t>Implantable </a:t>
            </a:r>
          </a:p>
          <a:p>
            <a:r>
              <a:rPr lang="en-US">
                <a:ea typeface="Arial" pitchFamily="-83" charset="0"/>
                <a:cs typeface="Arial" pitchFamily="-83" charset="0"/>
              </a:rPr>
              <a:t>Devices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962400" y="2926951"/>
            <a:ext cx="1464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83" charset="0"/>
                <a:cs typeface="Arial" pitchFamily="-83" charset="0"/>
              </a:rPr>
              <a:t>Biosensors</a:t>
            </a:r>
          </a:p>
          <a:p>
            <a:endParaRPr lang="en-US" dirty="0">
              <a:ea typeface="Arial" pitchFamily="-83" charset="0"/>
              <a:cs typeface="Arial" pitchFamily="-83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98483" y="3920067"/>
            <a:ext cx="1365250" cy="83607"/>
          </a:xfrm>
          <a:prstGeom prst="straightConnector1">
            <a:avLst/>
          </a:prstGeom>
          <a:ln w="19050">
            <a:solidFill>
              <a:srgbClr val="6600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3962400" y="5886977"/>
            <a:ext cx="2201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83" charset="0"/>
                <a:cs typeface="Arial" pitchFamily="-83" charset="0"/>
              </a:rPr>
              <a:t>Information Technology</a:t>
            </a:r>
            <a:endParaRPr lang="en-US" dirty="0">
              <a:ea typeface="Arial" pitchFamily="-83" charset="0"/>
              <a:cs typeface="Arial" pitchFamily="-83" charset="0"/>
            </a:endParaRPr>
          </a:p>
        </p:txBody>
      </p:sp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2249712" y="4392533"/>
            <a:ext cx="1233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ea typeface="Arial" pitchFamily="-83" charset="0"/>
                <a:cs typeface="Arial" pitchFamily="-83" charset="0"/>
              </a:rPr>
              <a:t>Wireless</a:t>
            </a:r>
            <a:endParaRPr lang="en-US" dirty="0">
              <a:ea typeface="Arial" pitchFamily="-83" charset="0"/>
              <a:cs typeface="Arial" pitchFamily="-83" charset="0"/>
            </a:endParaRP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3962400" y="1714497"/>
            <a:ext cx="21840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ea typeface="Arial" pitchFamily="-83" charset="0"/>
                <a:cs typeface="Arial" pitchFamily="-83" charset="0"/>
              </a:rPr>
              <a:t>In Vivo</a:t>
            </a:r>
            <a:r>
              <a:rPr lang="en-US" i="1" dirty="0" smtClean="0">
                <a:ea typeface="Arial" pitchFamily="-83" charset="0"/>
                <a:cs typeface="Arial" pitchFamily="-83" charset="0"/>
              </a:rPr>
              <a:t> </a:t>
            </a:r>
          </a:p>
          <a:p>
            <a:r>
              <a:rPr lang="en-US" dirty="0" smtClean="0">
                <a:ea typeface="Arial" pitchFamily="-83" charset="0"/>
                <a:cs typeface="Arial" pitchFamily="-83" charset="0"/>
              </a:rPr>
              <a:t>Pathology</a:t>
            </a:r>
            <a:endParaRPr lang="en-US" dirty="0">
              <a:ea typeface="Arial" pitchFamily="-83" charset="0"/>
              <a:cs typeface="Arial" pitchFamily="-83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29046" y="428629"/>
            <a:ext cx="492443" cy="265533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KNOWLEDGE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23200" y="2108200"/>
            <a:ext cx="223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RIGHT PATHOLOGY</a:t>
            </a:r>
          </a:p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RIGHT PERSON</a:t>
            </a:r>
          </a:p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RIGHT     PHARMACOLOGY</a:t>
            </a:r>
          </a:p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RIGHT </a:t>
            </a:r>
          </a:p>
          <a:p>
            <a:pPr>
              <a:buClr>
                <a:schemeClr val="accent5"/>
              </a:buClr>
              <a:buSzPct val="200000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pPr>
              <a:buClr>
                <a:schemeClr val="accent5"/>
              </a:buClr>
              <a:buSzPct val="200000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RIGHT</a:t>
            </a:r>
          </a:p>
          <a:p>
            <a:pPr>
              <a:buClr>
                <a:schemeClr val="accent5"/>
              </a:buClr>
              <a:buSzPct val="200000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DRUGS</a:t>
            </a:r>
          </a:p>
          <a:p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1598" y="2226730"/>
            <a:ext cx="208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PERSONAL IMAGING</a:t>
            </a:r>
          </a:p>
          <a:p>
            <a:pPr>
              <a:buClr>
                <a:schemeClr val="accent6"/>
              </a:buClr>
              <a:buSzPct val="200000"/>
              <a:buFont typeface="Courier New"/>
              <a:buChar char="o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PERSONAL GENOMIC DATABASES</a:t>
            </a:r>
          </a:p>
          <a:p>
            <a:pPr>
              <a:buClr>
                <a:schemeClr val="accent6"/>
              </a:buClr>
              <a:buSzPct val="200000"/>
              <a:buFont typeface="Courier New"/>
              <a:buChar char="o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PUBLIC GENOMIC DATABASES</a:t>
            </a:r>
          </a:p>
          <a:p>
            <a:pPr>
              <a:buClr>
                <a:schemeClr val="accent6"/>
              </a:buClr>
              <a:buSzPct val="200000"/>
              <a:buFont typeface="Courier New"/>
              <a:buChar char="o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/>
              </a:buClr>
              <a:buSzPct val="200000"/>
              <a:buFont typeface="Courier New"/>
              <a:buChar char="o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HEALTH CARE DATA BASES</a:t>
            </a:r>
          </a:p>
        </p:txBody>
      </p:sp>
      <p:sp>
        <p:nvSpPr>
          <p:cNvPr id="49" name="Right Brace 48"/>
          <p:cNvSpPr/>
          <p:nvPr/>
        </p:nvSpPr>
        <p:spPr>
          <a:xfrm rot="10800000">
            <a:off x="3412074" y="1659462"/>
            <a:ext cx="685800" cy="50630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486400" y="3166530"/>
            <a:ext cx="685800" cy="110070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359400" y="4927600"/>
            <a:ext cx="1126067" cy="330199"/>
          </a:xfrm>
          <a:prstGeom prst="straightConnector1">
            <a:avLst/>
          </a:prstGeom>
          <a:ln w="190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eft-Right Arrow 60"/>
          <p:cNvSpPr/>
          <p:nvPr/>
        </p:nvSpPr>
        <p:spPr>
          <a:xfrm>
            <a:off x="2273297" y="4078812"/>
            <a:ext cx="1189567" cy="21378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2" name="Left-Right Arrow 61"/>
          <p:cNvSpPr/>
          <p:nvPr/>
        </p:nvSpPr>
        <p:spPr>
          <a:xfrm rot="16200000">
            <a:off x="4350276" y="3554053"/>
            <a:ext cx="405345" cy="21378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3" name="Left-Right Arrow 62"/>
          <p:cNvSpPr/>
          <p:nvPr/>
        </p:nvSpPr>
        <p:spPr>
          <a:xfrm rot="16200000">
            <a:off x="4350276" y="4606742"/>
            <a:ext cx="405345" cy="21378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4" name="Left-Right Arrow 63"/>
          <p:cNvSpPr/>
          <p:nvPr/>
        </p:nvSpPr>
        <p:spPr>
          <a:xfrm rot="16200000">
            <a:off x="4350276" y="5659431"/>
            <a:ext cx="405345" cy="21378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65" name="Left-Right Arrow 64"/>
          <p:cNvSpPr/>
          <p:nvPr/>
        </p:nvSpPr>
        <p:spPr>
          <a:xfrm rot="16200000">
            <a:off x="4350276" y="2501364"/>
            <a:ext cx="405345" cy="21378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67" name="Picture 66" descr="Green_Sphe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966" y="4770967"/>
            <a:ext cx="190500" cy="190500"/>
          </a:xfrm>
          <a:prstGeom prst="rect">
            <a:avLst/>
          </a:prstGeom>
          <a:effectLst/>
        </p:spPr>
      </p:pic>
      <p:pic>
        <p:nvPicPr>
          <p:cNvPr id="68" name="Picture 67" descr="orange_Sphe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133" y="3230033"/>
            <a:ext cx="190500" cy="190500"/>
          </a:xfrm>
          <a:prstGeom prst="rect">
            <a:avLst/>
          </a:prstGeom>
          <a:effectLst/>
        </p:spPr>
      </p:pic>
      <p:pic>
        <p:nvPicPr>
          <p:cNvPr id="69" name="Picture 68" descr="Violet_Sphe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366" y="3797300"/>
            <a:ext cx="190500" cy="190500"/>
          </a:xfrm>
          <a:prstGeom prst="rect">
            <a:avLst/>
          </a:prstGeom>
          <a:effectLst/>
        </p:spPr>
      </p:pic>
      <p:sp>
        <p:nvSpPr>
          <p:cNvPr id="30" name="TextBox 29"/>
          <p:cNvSpPr txBox="1"/>
          <p:nvPr/>
        </p:nvSpPr>
        <p:spPr>
          <a:xfrm>
            <a:off x="2349500" y="1046481"/>
            <a:ext cx="542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Drug + Diagnostic + Device + Healthcare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Ineffective therapies: One size Does Not Fit All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5088" y="6921500"/>
            <a:ext cx="2985653" cy="27698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  <a:cs typeface="Arial"/>
              </a:rPr>
              <a:t>Source: Personalized Medicine Coalition</a:t>
            </a:r>
            <a:endParaRPr lang="en-US" sz="1200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71" y="1112322"/>
            <a:ext cx="911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Average percent of patient population for whom a particular drug in a class is ineffective</a:t>
            </a:r>
          </a:p>
        </p:txBody>
      </p:sp>
      <p:pic>
        <p:nvPicPr>
          <p:cNvPr id="9" name="Picture 8" descr="Slide_2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0" t="13422" r="4951" b="15473"/>
          <a:stretch/>
        </p:blipFill>
        <p:spPr>
          <a:xfrm>
            <a:off x="868976" y="1577736"/>
            <a:ext cx="8034688" cy="4876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993" y="3668446"/>
            <a:ext cx="165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Asthma Drugs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9196" y="3668446"/>
            <a:ext cx="165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Arthritis Drugs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1273" y="3668446"/>
            <a:ext cx="160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Cancer Drugs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1568" y="6351633"/>
            <a:ext cx="185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Antidepressants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1250" y="6351633"/>
            <a:ext cx="17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Diabetes Drugs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8255" y="6351633"/>
            <a:ext cx="207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Alzheimer’s Drugs</a:t>
            </a:r>
          </a:p>
        </p:txBody>
      </p:sp>
    </p:spTree>
    <p:extLst>
      <p:ext uri="{BB962C8B-B14F-4D97-AF65-F5344CB8AC3E}">
        <p14:creationId xmlns:p14="http://schemas.microsoft.com/office/powerpoint/2010/main" xmlns="" val="7183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ncergrace.org/lung/files/2010/06/bang-asco-2010-waterfall-plot-of-respon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3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6160" y="7254240"/>
            <a:ext cx="201168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Source: Pfizer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4" y="3722476"/>
            <a:ext cx="1702593" cy="128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art-md4498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81"/>
          <a:stretch>
            <a:fillRect/>
          </a:stretch>
        </p:blipFill>
        <p:spPr bwMode="auto">
          <a:xfrm>
            <a:off x="2834165" y="3431012"/>
            <a:ext cx="1023303" cy="110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-371184" y="39922"/>
            <a:ext cx="9052560" cy="9499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a typeface="ＭＳ Ｐゴシック" pitchFamily="34" charset="-128"/>
              </a:rPr>
              <a:t>Provides a Molecular “Portrait”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06087" y="1617452"/>
            <a:ext cx="2205513" cy="2975822"/>
            <a:chOff x="525965" y="1786539"/>
            <a:chExt cx="3446844" cy="4512500"/>
          </a:xfrm>
        </p:grpSpPr>
        <p:pic>
          <p:nvPicPr>
            <p:cNvPr id="26638" name="Picture 2" descr="http://t0.gstatic.com/images?q=tbn:ANd9GcROP3elvDKxHScObNABrTEEwF_ZyPucDDLjIu5-uJXhot52hcB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65" y="1786539"/>
              <a:ext cx="2562225" cy="178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4" descr="http://t0.gstatic.com/images?q=tbn:ANd9GcTb6E-g5pi44Pxy4fO8hyo9EA5rBAJj6x0MmGknnhskEJ8yOIp05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709" y="3101492"/>
              <a:ext cx="23241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8" descr="http://t0.gstatic.com/images?q=tbn:ANd9GcRH9zlHbHTaekeqw5-xJd6OYty4EBbRtBgbgu4zZmw89KW6bzAcC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60" y="3746339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0" name="Picture 11" descr="http://t0.gstatic.com/images?q=tbn:ANd9GcT8bvmsoKiTStj01F4Au9uXE_Hdj5IgNZDpid35hYqLEgRzR9yEI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2166197"/>
            <a:ext cx="1877219" cy="161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http://t0.gstatic.com/images?q=tbn:ANd9GcTgugon8PiTNz9AbKT5gR8yCDnEEiFPBVMW2639GH47xdq4S-JCT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14" y="1513100"/>
            <a:ext cx="838200" cy="88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5" descr="http://t0.gstatic.com/images?q=tbn:ANd9GcQGtTo0itwt4BnkwpfoyoemayyvdIjtQCbr1AN2iTIyvUQ0_jjrd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18" y="1966490"/>
            <a:ext cx="1424940" cy="95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39"/>
          <p:cNvSpPr txBox="1">
            <a:spLocks noChangeArrowheads="1"/>
          </p:cNvSpPr>
          <p:nvPr/>
        </p:nvSpPr>
        <p:spPr bwMode="auto">
          <a:xfrm>
            <a:off x="866140" y="4998086"/>
            <a:ext cx="4011137" cy="13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latin typeface="Calibri" pitchFamily="34" charset="0"/>
                <a:cs typeface="Calibri" pitchFamily="34" charset="0"/>
              </a:rPr>
              <a:t>Comprehensive imaging and pathology review of cancer is standard medical practice before treatment</a:t>
            </a:r>
          </a:p>
        </p:txBody>
      </p:sp>
      <p:sp>
        <p:nvSpPr>
          <p:cNvPr id="26634" name="TextBox 40"/>
          <p:cNvSpPr txBox="1">
            <a:spLocks noChangeArrowheads="1"/>
          </p:cNvSpPr>
          <p:nvPr/>
        </p:nvSpPr>
        <p:spPr bwMode="auto">
          <a:xfrm>
            <a:off x="5628165" y="4999885"/>
            <a:ext cx="4011136" cy="13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latin typeface="Calibri" pitchFamily="34" charset="0"/>
                <a:cs typeface="Calibri" pitchFamily="34" charset="0"/>
              </a:rPr>
              <a:t>Comprehensive description of the genomic and other molecular aberrations will become standard of care </a:t>
            </a:r>
          </a:p>
        </p:txBody>
      </p:sp>
      <p:sp>
        <p:nvSpPr>
          <p:cNvPr id="42" name="Right Arrow 41"/>
          <p:cNvSpPr/>
          <p:nvPr/>
        </p:nvSpPr>
        <p:spPr bwMode="auto">
          <a:xfrm>
            <a:off x="5113020" y="2963229"/>
            <a:ext cx="344012" cy="577532"/>
          </a:xfrm>
          <a:prstGeom prst="rightArrow">
            <a:avLst/>
          </a:prstGeom>
          <a:solidFill>
            <a:srgbClr val="FE4A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101882" tIns="50941" rIns="101882" bIns="50941"/>
          <a:lstStyle/>
          <a:p>
            <a:pPr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37" name="Slide Number Placeholder 3"/>
          <p:cNvSpPr txBox="1">
            <a:spLocks/>
          </p:cNvSpPr>
          <p:nvPr/>
        </p:nvSpPr>
        <p:spPr bwMode="auto">
          <a:xfrm>
            <a:off x="502920" y="7363990"/>
            <a:ext cx="586740" cy="41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C578F49-D096-4E26-8F8F-64325BBE4EAD}" type="slidenum">
              <a:rPr lang="en-US" sz="1100">
                <a:solidFill>
                  <a:srgbClr val="898989"/>
                </a:solidFill>
              </a:rPr>
              <a:pPr eaLnBrk="1" hangingPunct="1"/>
              <a:t>8</a:t>
            </a:fld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4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be 23"/>
          <p:cNvSpPr/>
          <p:nvPr/>
        </p:nvSpPr>
        <p:spPr>
          <a:xfrm>
            <a:off x="2159000" y="1282700"/>
            <a:ext cx="5727700" cy="5778499"/>
          </a:xfrm>
          <a:prstGeom prst="cube">
            <a:avLst>
              <a:gd name="adj" fmla="val 4915"/>
            </a:avLst>
          </a:prstGeom>
          <a:gradFill>
            <a:gsLst>
              <a:gs pos="0">
                <a:schemeClr val="bg1"/>
              </a:gs>
              <a:gs pos="49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diagnostic test – IT/Data/personalized medicine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97" y="2277871"/>
            <a:ext cx="4050851" cy="347523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Mutational Status of Genome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Epigenetic Analysis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Genome-Wide Expression Profiling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Genome Wide </a:t>
            </a:r>
            <a:r>
              <a:rPr lang="en-US" dirty="0" smtClean="0"/>
              <a:t>Proteomics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Imaging</a:t>
            </a: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Systems Analysis</a:t>
            </a:r>
          </a:p>
          <a:p>
            <a:pPr>
              <a:buClr>
                <a:schemeClr val="accent6"/>
              </a:buClr>
            </a:pPr>
            <a:endParaRPr lang="en-US" dirty="0" smtClean="0"/>
          </a:p>
          <a:p>
            <a:pPr>
              <a:buClr>
                <a:schemeClr val="accent6"/>
              </a:buClr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DDDB-C956-9148-BEE0-7582DAD3D39E}" type="datetime4">
              <a:rPr lang="en-US" smtClean="0"/>
              <a:pPr/>
              <a:t>October 16,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7A0E-F40B-5546-836E-7C9D96AC71E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9301" y="1587501"/>
            <a:ext cx="2819400" cy="6463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3600" dirty="0" smtClean="0"/>
              <a:t>THE TESTS</a:t>
            </a:r>
            <a:endParaRPr lang="en-US" sz="3600" dirty="0"/>
          </a:p>
        </p:txBody>
      </p:sp>
      <p:sp>
        <p:nvSpPr>
          <p:cNvPr id="20" name="Up Arrow 19"/>
          <p:cNvSpPr/>
          <p:nvPr/>
        </p:nvSpPr>
        <p:spPr>
          <a:xfrm rot="5400000">
            <a:off x="1609859" y="2111243"/>
            <a:ext cx="749300" cy="921015"/>
          </a:xfrm>
          <a:prstGeom prst="upArrow">
            <a:avLst/>
          </a:prstGeom>
          <a:gradFill>
            <a:gsLst>
              <a:gs pos="59000">
                <a:schemeClr val="tx1"/>
              </a:gs>
              <a:gs pos="7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 rot="5400000">
            <a:off x="1673359" y="4981444"/>
            <a:ext cx="749300" cy="921015"/>
          </a:xfrm>
          <a:prstGeom prst="upArrow">
            <a:avLst/>
          </a:prstGeom>
          <a:gradFill>
            <a:gsLst>
              <a:gs pos="59000">
                <a:schemeClr val="tx1"/>
              </a:gs>
              <a:gs pos="7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22" name="Up Arrow 21"/>
          <p:cNvSpPr/>
          <p:nvPr/>
        </p:nvSpPr>
        <p:spPr>
          <a:xfrm rot="16200000" flipH="1">
            <a:off x="7528059" y="2111243"/>
            <a:ext cx="749300" cy="921015"/>
          </a:xfrm>
          <a:prstGeom prst="upArrow">
            <a:avLst/>
          </a:prstGeom>
          <a:gradFill>
            <a:gsLst>
              <a:gs pos="59000">
                <a:schemeClr val="tx1"/>
              </a:gs>
              <a:gs pos="7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 rot="16200000" flipH="1">
            <a:off x="7591560" y="4981444"/>
            <a:ext cx="749300" cy="921015"/>
          </a:xfrm>
          <a:prstGeom prst="upArrow">
            <a:avLst/>
          </a:prstGeom>
          <a:gradFill>
            <a:gsLst>
              <a:gs pos="59000">
                <a:schemeClr val="tx1"/>
              </a:gs>
              <a:gs pos="7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strand.png"/>
          <p:cNvPicPr>
            <a:picLocks noChangeAspect="1"/>
          </p:cNvPicPr>
          <p:nvPr/>
        </p:nvPicPr>
        <p:blipFill>
          <a:blip r:embed="rId2"/>
          <a:srcRect r="5141" b="25782"/>
          <a:stretch>
            <a:fillRect/>
          </a:stretch>
        </p:blipFill>
        <p:spPr>
          <a:xfrm>
            <a:off x="2146301" y="5434877"/>
            <a:ext cx="5454650" cy="1188173"/>
          </a:xfrm>
          <a:prstGeom prst="rect">
            <a:avLst/>
          </a:prstGeom>
          <a:effectLst>
            <a:reflection stA="26000" endPos="28000" dir="5400000" sy="-100000" algn="bl" rotWithShape="0"/>
          </a:effectLst>
        </p:spPr>
      </p:pic>
      <p:pic>
        <p:nvPicPr>
          <p:cNvPr id="11" name="Picture 10" descr="orange_Sphe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51" y="4584701"/>
            <a:ext cx="1600200" cy="1600200"/>
          </a:xfrm>
          <a:prstGeom prst="rect">
            <a:avLst/>
          </a:prstGeom>
          <a:effectLst>
            <a:reflection stA="46000" endPos="22000" dist="317500" dir="5400000" sy="-100000" algn="bl" rotWithShape="0"/>
          </a:effectLst>
        </p:spPr>
      </p:pic>
      <p:pic>
        <p:nvPicPr>
          <p:cNvPr id="12" name="Picture 11" descr="blue_sphe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951" y="1727200"/>
            <a:ext cx="1600200" cy="160020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7975600" y="5232401"/>
            <a:ext cx="1866900" cy="40783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5600" y="2146301"/>
            <a:ext cx="1866900" cy="72177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/>
              <a:t>Data 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13" name="Picture 12" descr="red_sphe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33" y="4584701"/>
            <a:ext cx="1600200" cy="1600200"/>
          </a:xfrm>
          <a:prstGeom prst="rect">
            <a:avLst/>
          </a:prstGeom>
          <a:effectLst>
            <a:reflection stA="46000" endPos="22000" dist="317500" dir="5400000" sy="-100000" algn="bl" rotWithShape="0"/>
          </a:effectLst>
        </p:spPr>
      </p:pic>
      <p:pic>
        <p:nvPicPr>
          <p:cNvPr id="14" name="Picture 13" descr="Green_Sphe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33" y="1727200"/>
            <a:ext cx="1600200" cy="16002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215901" y="5092701"/>
            <a:ext cx="1663701" cy="72177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" y="2400300"/>
            <a:ext cx="1866900" cy="40783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7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939598"/>
      </a:dk2>
      <a:lt2>
        <a:srgbClr val="F1F2F2"/>
      </a:lt2>
      <a:accent1>
        <a:srgbClr val="006F68"/>
      </a:accent1>
      <a:accent2>
        <a:srgbClr val="00AEEF"/>
      </a:accent2>
      <a:accent3>
        <a:srgbClr val="FFC425"/>
      </a:accent3>
      <a:accent4>
        <a:srgbClr val="6D6E71"/>
      </a:accent4>
      <a:accent5>
        <a:srgbClr val="006D9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11370</TotalTime>
  <Words>470</Words>
  <Application>Microsoft Office PowerPoint</Application>
  <PresentationFormat>Custom</PresentationFormat>
  <Paragraphs>215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‘Translating’ each Cancer’s Genome</vt:lpstr>
      <vt:lpstr>Personalized Medicine of the future Preventative, predictive, personalized </vt:lpstr>
      <vt:lpstr>Ineffective therapies: One size Does Not Fit All </vt:lpstr>
      <vt:lpstr>Slide 7</vt:lpstr>
      <vt:lpstr>Provides a Molecular “Portrait”</vt:lpstr>
      <vt:lpstr>the diagnostic test – IT/Data/personalized medicine </vt:lpstr>
      <vt:lpstr>Slide 10</vt:lpstr>
      <vt:lpstr>Healthware with network effects</vt:lpstr>
      <vt:lpstr>Staged learning</vt:lpstr>
      <vt:lpstr>POSSIBLE DATASETS</vt:lpstr>
      <vt:lpstr>Data, operating system, and aPS</vt:lpstr>
      <vt:lpstr>Personalized Medicine</vt:lpstr>
      <vt:lpstr>Slide 16</vt:lpstr>
    </vt:vector>
  </TitlesOfParts>
  <Company>freelance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gayton</dc:creator>
  <cp:lastModifiedBy>Alexis Borisy</cp:lastModifiedBy>
  <cp:revision>419</cp:revision>
  <dcterms:created xsi:type="dcterms:W3CDTF">2012-04-23T17:22:02Z</dcterms:created>
  <dcterms:modified xsi:type="dcterms:W3CDTF">2012-10-16T14:57:36Z</dcterms:modified>
</cp:coreProperties>
</file>