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532" r:id="rId2"/>
    <p:sldId id="548" r:id="rId3"/>
    <p:sldId id="549" r:id="rId4"/>
    <p:sldId id="550" r:id="rId5"/>
    <p:sldId id="551" r:id="rId6"/>
    <p:sldId id="552" r:id="rId7"/>
    <p:sldId id="553" r:id="rId8"/>
    <p:sldId id="568" r:id="rId9"/>
    <p:sldId id="554" r:id="rId10"/>
    <p:sldId id="571" r:id="rId11"/>
    <p:sldId id="555" r:id="rId12"/>
    <p:sldId id="556" r:id="rId13"/>
    <p:sldId id="569" r:id="rId14"/>
    <p:sldId id="557" r:id="rId15"/>
    <p:sldId id="558" r:id="rId16"/>
    <p:sldId id="559" r:id="rId17"/>
    <p:sldId id="570" r:id="rId18"/>
    <p:sldId id="565" r:id="rId19"/>
    <p:sldId id="566" r:id="rId20"/>
    <p:sldId id="567" r:id="rId21"/>
    <p:sldId id="546" r:id="rId2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  <a:srgbClr val="99CCFF"/>
    <a:srgbClr val="F2F2F2"/>
    <a:srgbClr val="FFFFFF"/>
    <a:srgbClr val="4D4D4D"/>
    <a:srgbClr val="5F5F5F"/>
    <a:srgbClr val="273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9" autoAdjust="0"/>
    <p:restoredTop sz="76471" autoAdjust="0"/>
  </p:normalViewPr>
  <p:slideViewPr>
    <p:cSldViewPr snapToGrid="0" snapToObjects="1">
      <p:cViewPr varScale="1">
        <p:scale>
          <a:sx n="112" d="100"/>
          <a:sy n="112" d="100"/>
        </p:scale>
        <p:origin x="-1392" y="-96"/>
      </p:cViewPr>
      <p:guideLst>
        <p:guide orient="horz" pos="3137"/>
        <p:guide orient="horz" pos="1680"/>
        <p:guide pos="2880"/>
        <p:guide pos="2826"/>
        <p:guide pos="2934"/>
        <p:guide pos="154"/>
        <p:guide pos="52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notesViewPr>
    <p:cSldViewPr snapToGrid="0" snapToObjects="1">
      <p:cViewPr varScale="1">
        <p:scale>
          <a:sx n="67" d="100"/>
          <a:sy n="67" d="100"/>
        </p:scale>
        <p:origin x="-27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orrowt:Documents:admin:velocity%20europe%202012:Daily%20Das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orrowt:Documents:admin:velocity%20europe%202012:Daily%20Das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orrowt:Documents:admin:velocity%20europe%202012:Betslip%20Metric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orrowt:Documents:admin:velocity%20europe%202012:Betslip%20Metric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morrowt:Documents:admin:velocity%20europe%202012:Betslip%20Metr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solidFill>
                <a:schemeClr val="accent2"/>
              </a:solidFill>
            </c:spPr>
          </c:dPt>
          <c:cat>
            <c:strRef>
              <c:f>Data!$V$10:$W$10</c:f>
              <c:strCache>
                <c:ptCount val="2"/>
                <c:pt idx="0">
                  <c:v>High Value</c:v>
                </c:pt>
                <c:pt idx="1">
                  <c:v>Low Value</c:v>
                </c:pt>
              </c:strCache>
            </c:strRef>
          </c:cat>
          <c:val>
            <c:numRef>
              <c:f>Data!$V$11:$W$11</c:f>
              <c:numCache>
                <c:formatCode>_-* #,##0_-;\-* #,##0_-;_-* "-"??_-;_-@_-</c:formatCode>
                <c:ptCount val="2"/>
                <c:pt idx="0">
                  <c:v>25131.0</c:v>
                </c:pt>
                <c:pt idx="1">
                  <c:v>84459.0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400" b="1" i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solidFill>
                <a:schemeClr val="accent2"/>
              </a:solidFill>
            </c:spPr>
          </c:dPt>
          <c:cat>
            <c:strRef>
              <c:f>Data!$V$14:$W$14</c:f>
              <c:strCache>
                <c:ptCount val="2"/>
                <c:pt idx="0">
                  <c:v>High Value</c:v>
                </c:pt>
                <c:pt idx="1">
                  <c:v>Low Value</c:v>
                </c:pt>
              </c:strCache>
            </c:strRef>
          </c:cat>
          <c:val>
            <c:numRef>
              <c:f>Data!$V$15:$W$15</c:f>
              <c:numCache>
                <c:formatCode>_-* #,##0_-;\-* #,##0_-;_-* "-"??_-;_-@_-</c:formatCode>
                <c:ptCount val="2"/>
                <c:pt idx="0">
                  <c:v>295070.0</c:v>
                </c:pt>
                <c:pt idx="1">
                  <c:v>217476.0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400" b="1" i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Old Site</c:v>
          </c:tx>
          <c:spPr>
            <a:solidFill>
              <a:schemeClr val="accent2"/>
            </a:solidFill>
          </c:spPr>
          <c:invertIfNegative val="0"/>
          <c:val>
            <c:numRef>
              <c:f>LayAll!$D$54</c:f>
              <c:numCache>
                <c:formatCode>0.00</c:formatCode>
                <c:ptCount val="1"/>
                <c:pt idx="0">
                  <c:v>6.007499999999999</c:v>
                </c:pt>
              </c:numCache>
            </c:numRef>
          </c:val>
        </c:ser>
        <c:ser>
          <c:idx val="1"/>
          <c:order val="1"/>
          <c:tx>
            <c:v>New Site</c:v>
          </c:tx>
          <c:spPr>
            <a:solidFill>
              <a:schemeClr val="accent1"/>
            </a:solidFill>
          </c:spPr>
          <c:invertIfNegative val="0"/>
          <c:val>
            <c:numRef>
              <c:f>LayAll!$I$54</c:f>
              <c:numCache>
                <c:formatCode>0.00</c:formatCode>
                <c:ptCount val="1"/>
                <c:pt idx="0">
                  <c:v>27.108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4948984"/>
        <c:axId val="-2052339528"/>
      </c:barChart>
      <c:catAx>
        <c:axId val="-2054948984"/>
        <c:scaling>
          <c:orientation val="minMax"/>
        </c:scaling>
        <c:delete val="1"/>
        <c:axPos val="b"/>
        <c:majorTickMark val="out"/>
        <c:minorTickMark val="none"/>
        <c:tickLblPos val="nextTo"/>
        <c:crossAx val="-2052339528"/>
        <c:crosses val="autoZero"/>
        <c:auto val="1"/>
        <c:lblAlgn val="ctr"/>
        <c:lblOffset val="100"/>
        <c:noMultiLvlLbl val="0"/>
      </c:catAx>
      <c:valAx>
        <c:axId val="-2052339528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-20549489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Old Site</c:v>
          </c:tx>
          <c:spPr>
            <a:solidFill>
              <a:schemeClr val="accent2"/>
            </a:solidFill>
          </c:spPr>
          <c:invertIfNegative val="0"/>
          <c:val>
            <c:numRef>
              <c:f>LayAll!$C$48:$C$53</c:f>
              <c:numCache>
                <c:formatCode>0.00</c:formatCode>
                <c:ptCount val="6"/>
                <c:pt idx="0">
                  <c:v>2.095</c:v>
                </c:pt>
                <c:pt idx="1">
                  <c:v>0.68075</c:v>
                </c:pt>
                <c:pt idx="2">
                  <c:v>0.97475</c:v>
                </c:pt>
                <c:pt idx="3">
                  <c:v>0.7425</c:v>
                </c:pt>
                <c:pt idx="4">
                  <c:v>0.729</c:v>
                </c:pt>
                <c:pt idx="5">
                  <c:v>0.7855</c:v>
                </c:pt>
              </c:numCache>
            </c:numRef>
          </c:val>
        </c:ser>
        <c:ser>
          <c:idx val="1"/>
          <c:order val="1"/>
          <c:tx>
            <c:v>New Site</c:v>
          </c:tx>
          <c:spPr>
            <a:solidFill>
              <a:schemeClr val="accent1"/>
            </a:solidFill>
          </c:spPr>
          <c:invertIfNegative val="0"/>
          <c:val>
            <c:numRef>
              <c:f>LayAll!$H$48:$H$53</c:f>
              <c:numCache>
                <c:formatCode>0.00</c:formatCode>
                <c:ptCount val="6"/>
                <c:pt idx="0">
                  <c:v>7.23825</c:v>
                </c:pt>
                <c:pt idx="1">
                  <c:v>0.61025</c:v>
                </c:pt>
                <c:pt idx="2">
                  <c:v>8.732249999999998</c:v>
                </c:pt>
                <c:pt idx="3">
                  <c:v>3.91725</c:v>
                </c:pt>
                <c:pt idx="4">
                  <c:v>4.6465</c:v>
                </c:pt>
                <c:pt idx="5">
                  <c:v>1.9635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4797576"/>
        <c:axId val="-2052266744"/>
      </c:barChart>
      <c:catAx>
        <c:axId val="-2054797576"/>
        <c:scaling>
          <c:orientation val="minMax"/>
        </c:scaling>
        <c:delete val="0"/>
        <c:axPos val="b"/>
        <c:majorTickMark val="out"/>
        <c:minorTickMark val="none"/>
        <c:tickLblPos val="nextTo"/>
        <c:crossAx val="-2052266744"/>
        <c:crosses val="autoZero"/>
        <c:auto val="1"/>
        <c:lblAlgn val="ctr"/>
        <c:lblOffset val="100"/>
        <c:noMultiLvlLbl val="0"/>
      </c:catAx>
      <c:valAx>
        <c:axId val="-205226674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-20547975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740023754703171"/>
          <c:y val="0.0932518969997765"/>
          <c:w val="0.913904436517746"/>
          <c:h val="0.846690597205001"/>
        </c:manualLayout>
      </c:layout>
      <c:lineChart>
        <c:grouping val="standard"/>
        <c:varyColors val="0"/>
        <c:ser>
          <c:idx val="0"/>
          <c:order val="0"/>
          <c:tx>
            <c:v>Old Site</c:v>
          </c:tx>
          <c:spPr>
            <a:ln w="50800">
              <a:solidFill>
                <a:srgbClr val="3B5160"/>
              </a:solidFill>
            </a:ln>
          </c:spPr>
          <c:marker>
            <c:symbol val="diamond"/>
            <c:size val="5"/>
          </c:marker>
          <c:dPt>
            <c:idx val="2"/>
            <c:marker>
              <c:symbol val="diamond"/>
              <c:size val="6"/>
            </c:marker>
            <c:bubble3D val="0"/>
          </c:dPt>
          <c:cat>
            <c:numRef>
              <c:f>(LayAll!$A$47,LayAll!$A$57,LayAll!$A$67,LayAll!$A$82,LayAll!$A$92)</c:f>
              <c:numCache>
                <c:formatCode>dd/mm/yy;@</c:formatCode>
                <c:ptCount val="5"/>
                <c:pt idx="0">
                  <c:v>41110.0</c:v>
                </c:pt>
                <c:pt idx="1">
                  <c:v>41116.0</c:v>
                </c:pt>
                <c:pt idx="2">
                  <c:v>41123.0</c:v>
                </c:pt>
                <c:pt idx="3">
                  <c:v>41131.0</c:v>
                </c:pt>
                <c:pt idx="4">
                  <c:v>41158.0</c:v>
                </c:pt>
              </c:numCache>
            </c:numRef>
          </c:cat>
          <c:val>
            <c:numRef>
              <c:f>(LayAll!$D$54,LayAll!$D$64,LayAll!$D$74,LayAll!$D$89,LayAll!$D$99,LayAll!$D$109,LayAll!$D$119,LayAll!$D$129,LayAll!$D$138,LayAll!$D$147,LayAll!$D$156,LayAll!$D$165,LayAll!$D$174,LayAll!$D$183,LayAll!$D$192,LayAll!$D$201,LayAll!$D$210,LayAll!$D$219,LayAll!$D$228,LayAll!$D$237,LayAll!$D$246,LayAll!$D$255,LayAll!$D$264,LayAll!$D$273,LayAll!$D$282,LayAll!$D$291,LayAll!$D$300,LayAll!$D$309,LayAll!$D$318,LayAll!$D$327,LayAll!$D$336,LayAll!$D$345,LayAll!$D$354,LayAll!$D$363,LayAll!$D$372,LayAll!$D$381,LayAll!$D$390,LayAll!$D$399,LayAll!$D$408,LayAll!$D$417,LayAll!$D$426,LayAll!$D$435,LayAll!$D$444,LayAll!$D$453,LayAll!$D$462,LayAll!$D$471,LayAll!$D$480,LayAll!$D$489,LayAll!$D$498,LayAll!$D$507,LayAll!$D$516)</c:f>
              <c:numCache>
                <c:formatCode>0</c:formatCode>
                <c:ptCount val="5"/>
                <c:pt idx="0" formatCode="0.00">
                  <c:v>6007.5</c:v>
                </c:pt>
                <c:pt idx="1">
                  <c:v>5994.75</c:v>
                </c:pt>
                <c:pt idx="2">
                  <c:v>5226.5</c:v>
                </c:pt>
                <c:pt idx="3">
                  <c:v>5818.0</c:v>
                </c:pt>
                <c:pt idx="4">
                  <c:v>3310.25</c:v>
                </c:pt>
              </c:numCache>
            </c:numRef>
          </c:val>
          <c:smooth val="0"/>
        </c:ser>
        <c:ser>
          <c:idx val="7"/>
          <c:order val="1"/>
          <c:tx>
            <c:v>New Site</c:v>
          </c:tx>
          <c:spPr>
            <a:ln w="50800">
              <a:solidFill>
                <a:srgbClr val="FFB80C"/>
              </a:solidFill>
            </a:ln>
          </c:spPr>
          <c:marker>
            <c:symbol val="square"/>
            <c:size val="5"/>
          </c:marker>
          <c:dPt>
            <c:idx val="0"/>
            <c:marker>
              <c:spPr>
                <a:ln>
                  <a:solidFill>
                    <a:srgbClr val="C0504D">
                      <a:tint val="77000"/>
                      <a:shade val="95000"/>
                      <a:satMod val="105000"/>
                    </a:srgbClr>
                  </a:solidFill>
                </a:ln>
              </c:spPr>
            </c:marker>
            <c:bubble3D val="0"/>
          </c:dPt>
          <c:cat>
            <c:numRef>
              <c:f>(LayAll!$A$47,LayAll!$A$57,LayAll!$A$67,LayAll!$A$82,LayAll!$A$92)</c:f>
              <c:numCache>
                <c:formatCode>dd/mm/yy;@</c:formatCode>
                <c:ptCount val="5"/>
                <c:pt idx="0">
                  <c:v>41110.0</c:v>
                </c:pt>
                <c:pt idx="1">
                  <c:v>41116.0</c:v>
                </c:pt>
                <c:pt idx="2">
                  <c:v>41123.0</c:v>
                </c:pt>
                <c:pt idx="3">
                  <c:v>41131.0</c:v>
                </c:pt>
                <c:pt idx="4">
                  <c:v>41158.0</c:v>
                </c:pt>
              </c:numCache>
            </c:numRef>
          </c:cat>
          <c:val>
            <c:numRef>
              <c:f>(LayAll!$I$54,LayAll!$I$64,LayAll!$I$74,LayAll!$I$89,LayAll!$I$99,LayAll!$I$109,LayAll!$I$119,LayAll!$I$129,LayAll!$I$138,LayAll!$I$147,LayAll!$I$156,LayAll!$I$165,LayAll!$I$174,LayAll!$I$183,LayAll!$I$192,LayAll!$I$201,LayAll!$I$210,LayAll!$I$219,LayAll!$I$228,LayAll!$I$237,LayAll!$I$246,LayAll!$I$255,LayAll!$I$264,LayAll!$I$273,LayAll!$I$282,LayAll!$I$291,LayAll!$I$300,LayAll!$I$309,LayAll!$I$318,LayAll!$I$327,LayAll!$I$336,LayAll!$I$345,LayAll!$I$354,LayAll!$I$363,LayAll!$I$372,LayAll!$I$381,LayAll!$I$390,LayAll!$I$399,LayAll!$I$408,LayAll!$I$417,LayAll!$I$426,LayAll!$I$435,LayAll!$I$444,LayAll!$I$453,LayAll!$I$462,LayAll!$I$471,LayAll!$I$480,LayAll!$I$489,LayAll!$I$498,LayAll!$I$507)</c:f>
              <c:numCache>
                <c:formatCode>0</c:formatCode>
                <c:ptCount val="5"/>
                <c:pt idx="0" formatCode="0.00">
                  <c:v>27108.0</c:v>
                </c:pt>
                <c:pt idx="1">
                  <c:v>26792.75</c:v>
                </c:pt>
                <c:pt idx="2">
                  <c:v>23204.25</c:v>
                </c:pt>
                <c:pt idx="3">
                  <c:v>8929.5</c:v>
                </c:pt>
                <c:pt idx="4">
                  <c:v>4780.0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4828392"/>
        <c:axId val="-2040449080"/>
      </c:lineChart>
      <c:catAx>
        <c:axId val="-2054828392"/>
        <c:scaling>
          <c:orientation val="minMax"/>
        </c:scaling>
        <c:delete val="1"/>
        <c:axPos val="b"/>
        <c:minorGridlines/>
        <c:numFmt formatCode="dd/mm/yy;@" sourceLinked="0"/>
        <c:majorTickMark val="out"/>
        <c:minorTickMark val="none"/>
        <c:tickLblPos val="nextTo"/>
        <c:crossAx val="-2040449080"/>
        <c:crosses val="autoZero"/>
        <c:auto val="0"/>
        <c:lblAlgn val="ctr"/>
        <c:lblOffset val="20"/>
        <c:noMultiLvlLbl val="1"/>
      </c:catAx>
      <c:valAx>
        <c:axId val="-2040449080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GB" sz="800" b="0"/>
                  <a:t>ms</a:t>
                </a:r>
              </a:p>
            </c:rich>
          </c:tx>
          <c:layout>
            <c:manualLayout>
              <c:xMode val="edge"/>
              <c:yMode val="edge"/>
              <c:x val="0.00865472329452722"/>
              <c:y val="0.888309124194661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spPr>
          <a:ln w="3175"/>
        </c:spPr>
        <c:txPr>
          <a:bodyPr/>
          <a:lstStyle/>
          <a:p>
            <a:pPr>
              <a:defRPr sz="800"/>
            </a:pPr>
            <a:endParaRPr lang="en-US"/>
          </a:p>
        </c:txPr>
        <c:crossAx val="-205482839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0727352550213619"/>
          <c:y val="8.25804140545257E-5"/>
          <c:w val="0.770261491586721"/>
          <c:h val="0.0793546588287307"/>
        </c:manualLayout>
      </c:layout>
      <c:overlay val="0"/>
      <c:txPr>
        <a:bodyPr/>
        <a:lstStyle/>
        <a:p>
          <a:pPr>
            <a:defRPr sz="1000" b="1" i="0"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ＭＳ Ｐゴシック" charset="0"/>
              </a:defRPr>
            </a:lvl1pPr>
          </a:lstStyle>
          <a:p>
            <a:fld id="{D1E0F07E-1E2D-CE4E-B40F-B1817737F250}" type="datetime1">
              <a:rPr lang="en-US"/>
              <a:pPr/>
              <a:t>02/10/2012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ＭＳ Ｐゴシック" charset="0"/>
              </a:defRPr>
            </a:lvl1pPr>
          </a:lstStyle>
          <a:p>
            <a:fld id="{90000DC4-2F25-8743-85E9-CF939CE650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858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ＭＳ Ｐゴシック" charset="0"/>
              </a:defRPr>
            </a:lvl1pPr>
          </a:lstStyle>
          <a:p>
            <a:fld id="{1932B0DC-1AC2-6D48-9726-5EC297AC9C81}" type="datetime1">
              <a:rPr lang="en-US"/>
              <a:pPr/>
              <a:t>02/10/2012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ＭＳ Ｐゴシック" charset="0"/>
              </a:defRPr>
            </a:lvl1pPr>
          </a:lstStyle>
          <a:p>
            <a:fld id="{3342BA63-AB11-D44A-B216-720CA36E35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79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My name is Tim Morrow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I work at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Betfair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I’ve spoken in the past about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Betfair’s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focus on performance as we built our new website platform to support our Sports betting website.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defined a customer commitment, documented our target page load and put in place the measurements we needed to assert that we were meeting those commitments.  Our average page load times dropped to 3 seconds or less.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However, when we spoke to our customers, they kept telling us our site was slow.  They chose to remain on our old site.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Today I’m going to talk about what we learned from our customers and why measuring page speed isn’t enough.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740B41-A9ED-3943-9909-7F8BC5827310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examined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behaviours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of our highest value customers and identified four key tasks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that they perform most often.  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Many of these tasks involve complex bet placements with dozens or hundreds of selections and a high degree of interaction with our site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developed automated measurement of these tasks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using Selenium in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a test lab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Comparing them on our new site to the old site, we found the experience to be significantly worse.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Let me illustrate that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indent="-171450">
              <a:buFont typeface="Arial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08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Here’s a chart showing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timing of a complex task – typical of a high value customers.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Y-AXIS is task completion time in seconds when executed via a Selenium script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Blue is our old site;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Gold is our new site;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clearly there was a massive gap.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0" lvl="0" indent="0">
              <a:buFont typeface="Arial"/>
              <a:buNone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&gt;&gt;&gt; Click to see steps &lt;&lt;&lt;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So we broke the task down into the individual steps that customers would take to complete this task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 data provides a stark illustration of the problem; there was something fundamentally wrong on our new experience</a:t>
            </a:r>
          </a:p>
          <a:p>
            <a:pPr marL="171450" lvl="0" indent="-171450">
              <a:buFont typeface="Arial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But because we hadn’t been measuring it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we were oblivious – aside from the vocal customers who had taken the time to tell us our site was slow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put together a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team to review each journey and recommend improvements.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They quickly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iterated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and measured the performance at each iteration; we quickly achieved parity between new &amp; old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This graph simply shows the improvement to the overall task completion time measured using our automated scripts as we iterated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This wasn’t some fundamental architectural problem – its what happens when you don’t focus on key areas; you layer feature upon feature; when you pace and don’t measure</a:t>
            </a:r>
          </a:p>
          <a:p>
            <a:pPr marL="171450" lvl="0" indent="-171450">
              <a:buFont typeface="Arial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Simply put, we took our eye off the ball</a:t>
            </a:r>
          </a:p>
          <a:p>
            <a:pPr lvl="0"/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Next, we looked beyond our simplistic 4-page journeys that we’d worked so hard to optimize.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Again, we focused on our high value customer segments and examined their sessions and click patterns.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08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Our highest value customers spend a significant amount of time on site; 80% more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than lower value customer segments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&gt;&gt;&gt; They also visit 30% more pages, on average</a:t>
            </a:r>
          </a:p>
          <a:p>
            <a:pPr marL="171450" lvl="0" indent="-171450">
              <a:buFont typeface="Arial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So we knew fast navigation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was important;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These customers navigate quickly between markets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place numerous bets per market while in-play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In this scenario, even 3 second full page loads would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feel slow</a:t>
            </a:r>
          </a:p>
          <a:p>
            <a:pPr marL="171450" lvl="0" indent="-171450">
              <a:buFont typeface="Arial"/>
              <a:buChar char="•"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built our site in a loosely coupled modular fashion but launched only with server-side rendering of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complete pages.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Our architecture consists of individual modules that render themselves when the data they need is available.</a:t>
            </a:r>
          </a:p>
          <a:p>
            <a:pPr lvl="0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&gt;&gt;&gt; Click 6 times to show modules &lt;&lt;&lt;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Each of these is a module that requests its own data and can be rendered in isolation on the server-side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exploited our architecture to add a navigation feature that only updates the bits of the page that change via Ajax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;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still server-side render the page modules, but insert them into the page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&gt;&gt;&gt; Click &lt;&lt;&lt;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So if these modules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are the only ones that need to change, that’s all that changes</a:t>
            </a:r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calls are lightweight and load pretty quickly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 rest of the page furniture remains static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Let me illustrate this Ajax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Architecture improvement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I’m going to play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a 25 second video in which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I’llto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navigate through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21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horse racing markets.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 section in the middle – that provides the event header, runners, live prices – is different for each market.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Keep your eye on the page furniture – the header, the left-hand menu, the right-hand video module</a:t>
            </a:r>
          </a:p>
          <a:p>
            <a:pPr marL="0" lvl="0" indent="0">
              <a:buFontTx/>
              <a:buNone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&gt;&gt;&gt; Click to Play &lt;&lt;&lt;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 slowest part is the human clicking through the menu.  That’d be me.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With 3 seconds page loads, this would have taken significantly longer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We’ve still got some work to do; currently at around 200ms, we’d like to get it down to 100ms – so they load in the blink of an eye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08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/>
              <a:buChar char="•"/>
            </a:pP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Know your customers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Understand how your most valuable customers interact with your site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Speak to them; watch them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use your product; ask their opinion; listen to their feedback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Use your analytics data to understand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customer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behaviours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Page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speed isn’t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enough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Measure what matters for the customers that matter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Customers don’t come to your site to load the pages;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they come to browse,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to discover, to discuss, to build, to buy, to… bet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Identify key areas of concern and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optimise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transactional flows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Look to optimize the entire experience; consider implementation approaches such as Ajax architecture</a:t>
            </a:r>
          </a:p>
          <a:p>
            <a:pPr marL="171450" lvl="0" indent="-171450">
              <a:buFont typeface="Arial"/>
              <a:buChar char="•"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Betfair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is a betting company; but we’re different to most other betting companies.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Our primary betting product is our betting exchange.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It’s a market for matching customer bets that works like a financial exchange.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Prices are constantly moving;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customers can trade their positions before and during events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have a broad customer base consisting of over 4m customers across 100s of countries and territories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They bet on a diverse range of events such as Horse Racing, Greyhounds, Soccer, Tennis, Golf, Cricket, Darts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And they exhibit different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behaviours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.  Our customers range from grandmothers placing a £5 bet on the Grand National to professional trading businesses</a:t>
            </a:r>
          </a:p>
          <a:p>
            <a:pPr marL="171450" lvl="0" indent="-171450">
              <a:buFont typeface="Arial"/>
              <a:buChar char="•"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Always remember;</a:t>
            </a:r>
            <a:r>
              <a:rPr lang="en-US" baseline="0" dirty="0" smtClean="0"/>
              <a:t> you truly do get what you measure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7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Just to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provide the scale: as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money flows through our exchange,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prices are changing 10 times per second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Automated trading tools and human customers take positions for and against outcomes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As events progress in-play, scores change and prices move as customers trade their positions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&gt;&gt;&gt; For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example,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during the US Open tennis final, £63m pounds was traded during the 5 hour match on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our exchange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&gt;&gt;&gt; This summer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during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Euro 2012 football competition £1bn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pounds was traded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References: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http://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bit.ly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/V1NQpq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	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http://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bit.ly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/VeE3Ld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Last year we published our customer commitment.  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&gt;&gt;&gt; We said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“Our products will meet the needs of our customers by delivering a quick and responsive experience”</a:t>
            </a:r>
            <a:endParaRPr lang="en-GB" sz="1200" i="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From</a:t>
            </a:r>
            <a:r>
              <a:rPr lang="en-GB" sz="1200" i="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a website perspective,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defined our promise in terms of full page load times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added Keynote measures from 11 geographic locations with alerting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in place and daily reports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use our private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webpagetest.org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instance to continuously measure full page load times in our test lab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instrumented our pages with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Javascript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to capture real user measures beaconed back to our analytics system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And by those measures we made good progress.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Take</a:t>
            </a:r>
            <a:r>
              <a:rPr lang="en-US" baseline="0" dirty="0" smtClean="0"/>
              <a:t> a look at a 2 week front-end full page load measurement via a DSL Keynote agent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Each line represents a different page in a 4-page user journey.  They vary based on the complexity of the page.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So in the first page, also our most complicated, we aren’t hitting our target 3 seconds, but other pages are significantly faster.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We saw similar improvements from our RUM measurements too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get feedback from customers via a number of mediums:  They call us, respond to our on-line feedback form, they post in our forums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What did they have to say?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 There were many positive comments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but there were equally as many comments complaining about it being slower. 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&gt;&gt;&gt; Slower and harder to place bets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&gt;&gt;&gt;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Same again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&gt;&gt;&gt; Old site faster to complete tasks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But we had empirical proof it was faster;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where was the gap in our understanding?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So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let me talk about the cost of this poor perceived performance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As we built the site, we provided the ability for customers to revert to use our legacy site;  there was an option to click a link and select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Revert To Old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&gt;&gt;&gt; Click &lt;&lt;&lt;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nitially our opt-out rate was low;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we started with Football as the only available sport, then rolled out other sports in waves, increasing the breadth of our product offering and encompassing a greater proportion of our customer base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But, as we added those sports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 number of customers choosing to opt-out increased;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and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those same customers chose to stay away even as we attempted to entice them back.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had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delivered lots of improvements and new features on our new site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.  It was a (functionally) better product.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So aside from the cost of maintaining two website products,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there was a significant opportunity costs to have those customers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continue to use our old site; it was imperative for us to understand the root issues and rectify them</a:t>
            </a:r>
          </a:p>
          <a:p>
            <a:pPr marL="171450" lvl="0" indent="-171450">
              <a:buFont typeface="Arial"/>
              <a:buChar char="•"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So we wanted to understand our customers and what their </a:t>
            </a:r>
            <a:r>
              <a:rPr lang="en-US" dirty="0" err="1" smtClean="0"/>
              <a:t>behaviours</a:t>
            </a:r>
            <a:r>
              <a:rPr lang="en-US" dirty="0" smtClean="0"/>
              <a:t> are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Betfair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has a large and varied customer base; importantly our customers exhibit very different characteristics;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analyse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our customer activity via our web analytics and data warehouse and segment them based on their value within our ecosystem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We found our higher value customers were opting out and a significantly greater rate than other customers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So we took a look at our highest value customers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08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So this first chart is showing the proportion of High Value customers (gold) to low value customers (blue).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Our highest value segments make up 23% of visitors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&gt;&gt;&gt; Click &lt;&lt;&lt;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However, they place 58% of bets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Again high value customers are gold, low value customers in blue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By focusing on the high value customers we could make the most impactful improvements</a:t>
            </a:r>
          </a:p>
          <a:p>
            <a:pPr marL="171450" lvl="0" indent="-171450">
              <a:buFont typeface="Arial"/>
              <a:buChar char="•"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2BA63-AB11-D44A-B216-720CA36E354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idnight Blue 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155" y="2146356"/>
            <a:ext cx="8296275" cy="405000"/>
          </a:xfrm>
        </p:spPr>
        <p:txBody>
          <a:bodyPr>
            <a:noAutofit/>
          </a:bodyPr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155" y="2605356"/>
            <a:ext cx="8296275" cy="2700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Betfair_LO_RGB_BLACK.ai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872" y="4442121"/>
            <a:ext cx="2192338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373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idnight Blue Divi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155" y="2146356"/>
            <a:ext cx="8296275" cy="405000"/>
          </a:xfrm>
        </p:spPr>
        <p:txBody>
          <a:bodyPr>
            <a:noAutofit/>
          </a:bodyPr>
          <a:lstStyle>
            <a:lvl1pPr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155" y="2605356"/>
            <a:ext cx="8296275" cy="2700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46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lver Divi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ight Backgrou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2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2145735"/>
            <a:ext cx="8286750" cy="405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38155" y="2605356"/>
            <a:ext cx="8296275" cy="2700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700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1033468" y="4850606"/>
            <a:ext cx="57737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latin typeface="Tahoma" charset="0"/>
              </a:rPr>
              <a:t>CONFIDENTIAL and not for reproduction without prior written consent. © of The Sporting Exchange Limited.</a:t>
            </a:r>
          </a:p>
        </p:txBody>
      </p:sp>
      <p:pic>
        <p:nvPicPr>
          <p:cNvPr id="5" name="Picture 5" descr="Betfair_LO_RGB_BLACK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4599385"/>
            <a:ext cx="2192338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189000"/>
            <a:ext cx="8467726" cy="405000"/>
          </a:xfrm>
        </p:spPr>
        <p:txBody>
          <a:bodyPr/>
          <a:lstStyle>
            <a:lvl1pPr>
              <a:defRPr>
                <a:solidFill>
                  <a:srgbClr val="3B5160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685442"/>
            <a:ext cx="8467726" cy="37675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947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tfair_LO_RGB_BLACK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4599385"/>
            <a:ext cx="2192338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 userDrawn="1"/>
        </p:nvSpPr>
        <p:spPr bwMode="auto">
          <a:xfrm>
            <a:off x="1033468" y="4850606"/>
            <a:ext cx="57737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latin typeface="Tahoma" charset="0"/>
              </a:rPr>
              <a:t>CONFIDENTIAL and not for reproduction without prior written consent. © of The Sporting Exchange Limited.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189000"/>
            <a:ext cx="8458200" cy="405000"/>
          </a:xfrm>
        </p:spPr>
        <p:txBody>
          <a:bodyPr/>
          <a:lstStyle>
            <a:lvl1pPr>
              <a:defRPr>
                <a:solidFill>
                  <a:srgbClr val="3B5160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429" y="685442"/>
            <a:ext cx="4129575" cy="376759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005" y="685442"/>
            <a:ext cx="4148625" cy="376759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56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Betfair_LO_RGB_BLACK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4599385"/>
            <a:ext cx="2192338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 userDrawn="1"/>
        </p:nvSpPr>
        <p:spPr bwMode="auto">
          <a:xfrm>
            <a:off x="1033468" y="4850606"/>
            <a:ext cx="57737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latin typeface="Tahoma" charset="0"/>
              </a:rPr>
              <a:t>CONFIDENTIAL and not for reproduction without prior written consent. © of The Sporting Exchange Limited.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B5160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758" y="684297"/>
            <a:ext cx="4126516" cy="22709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430" y="960658"/>
            <a:ext cx="4133849" cy="34349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7730" y="684297"/>
            <a:ext cx="4152901" cy="22709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7730" y="960657"/>
            <a:ext cx="4152901" cy="343494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47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etfair_LO_RGB_BLACK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4599385"/>
            <a:ext cx="2192338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>
            <a:spLocks noChangeArrowheads="1"/>
          </p:cNvSpPr>
          <p:nvPr userDrawn="1"/>
        </p:nvSpPr>
        <p:spPr bwMode="auto">
          <a:xfrm>
            <a:off x="1033468" y="4850606"/>
            <a:ext cx="57737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latin typeface="Tahoma" charset="0"/>
              </a:rPr>
              <a:t>CONFIDENTIAL and not for reproduction without prior written consent. © of The Sporting Exchange Limited.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9" y="189000"/>
            <a:ext cx="8458201" cy="405000"/>
          </a:xfrm>
        </p:spPr>
        <p:txBody>
          <a:bodyPr/>
          <a:lstStyle>
            <a:lvl1pPr>
              <a:defRPr>
                <a:solidFill>
                  <a:srgbClr val="3B5160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40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etfair_LO_RGB_BLACK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4599385"/>
            <a:ext cx="2192338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033468" y="4850606"/>
            <a:ext cx="57737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latin typeface="Tahoma" charset="0"/>
              </a:rPr>
              <a:t>CONFIDENTIAL and not for reproduction without prior written consent. © of The Sporting Exchange Limited.</a:t>
            </a:r>
          </a:p>
        </p:txBody>
      </p:sp>
    </p:spTree>
    <p:extLst>
      <p:ext uri="{BB962C8B-B14F-4D97-AF65-F5344CB8AC3E}">
        <p14:creationId xmlns:p14="http://schemas.microsoft.com/office/powerpoint/2010/main" val="3265114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7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5" y="189312"/>
            <a:ext cx="8458200" cy="40481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 smtClean="0"/>
              <a:t>Click to edit content title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685802"/>
            <a:ext cx="8458200" cy="363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content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698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kern="1200" cap="all">
          <a:solidFill>
            <a:srgbClr val="3B5160"/>
          </a:solidFill>
          <a:latin typeface="Block BE Smooth"/>
          <a:ea typeface="ＭＳ Ｐゴシック" charset="-128"/>
          <a:cs typeface="Block BE Smooth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3B5160"/>
          </a:solidFill>
          <a:latin typeface="Block BE Smooth" charset="0"/>
          <a:ea typeface="ＭＳ Ｐゴシック" charset="-128"/>
          <a:cs typeface="Block BE Smooth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3B5160"/>
          </a:solidFill>
          <a:latin typeface="Block BE Smooth" charset="0"/>
          <a:ea typeface="ＭＳ Ｐゴシック" charset="-128"/>
          <a:cs typeface="Block BE Smooth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3B5160"/>
          </a:solidFill>
          <a:latin typeface="Block BE Smooth" charset="0"/>
          <a:ea typeface="ＭＳ Ｐゴシック" charset="-128"/>
          <a:cs typeface="Block BE Smooth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3B5160"/>
          </a:solidFill>
          <a:latin typeface="Block BE Smooth" charset="0"/>
          <a:ea typeface="ＭＳ Ｐゴシック" charset="-128"/>
          <a:cs typeface="Block BE Smooth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FFA100"/>
          </a:solidFill>
          <a:latin typeface="Block BE Smooth" charset="0"/>
          <a:ea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FFA100"/>
          </a:solidFill>
          <a:latin typeface="Block BE Smooth" charset="0"/>
          <a:ea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FFA100"/>
          </a:solidFill>
          <a:latin typeface="Block BE Smooth" charset="0"/>
          <a:ea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FFA100"/>
          </a:solidFill>
          <a:latin typeface="Block BE Smooth" charset="0"/>
          <a:ea typeface="ＭＳ Ｐゴシック" charset="-128"/>
        </a:defRPr>
      </a:lvl9pPr>
    </p:titleStyle>
    <p:bodyStyle>
      <a:lvl1pPr marL="182563" indent="-182563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Tahoma"/>
          <a:ea typeface="ＭＳ Ｐゴシック" charset="-128"/>
          <a:cs typeface="ＭＳ Ｐゴシック" charset="-128"/>
        </a:defRPr>
      </a:lvl1pPr>
      <a:lvl2pPr marL="357188" indent="-174625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Tahoma"/>
          <a:ea typeface="ＭＳ Ｐゴシック" charset="-128"/>
          <a:cs typeface="+mn-cs"/>
        </a:defRPr>
      </a:lvl2pPr>
      <a:lvl3pPr marL="539750" indent="-182563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Tahoma"/>
          <a:ea typeface="ＭＳ Ｐゴシック" charset="-128"/>
          <a:cs typeface="+mn-cs"/>
        </a:defRPr>
      </a:lvl3pPr>
      <a:lvl4pPr marL="714375" indent="-174625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Tahoma"/>
          <a:ea typeface="ＭＳ Ｐゴシック" charset="-128"/>
          <a:cs typeface="+mn-cs"/>
        </a:defRPr>
      </a:lvl4pPr>
      <a:lvl5pPr marL="896938" indent="-182563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Tahoma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38150" y="2146699"/>
            <a:ext cx="8286750" cy="4048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ea typeface="+mj-ea"/>
              </a:rPr>
              <a:t>Why Page speed isn’t enough</a:t>
            </a:r>
            <a:endParaRPr lang="en-US" dirty="0">
              <a:ea typeface="+mj-ea"/>
            </a:endParaRPr>
          </a:p>
        </p:txBody>
      </p:sp>
      <p:sp>
        <p:nvSpPr>
          <p:cNvPr id="5" name="Subtitle 6"/>
          <p:cNvSpPr txBox="1">
            <a:spLocks/>
          </p:cNvSpPr>
          <p:nvPr/>
        </p:nvSpPr>
        <p:spPr bwMode="auto">
          <a:xfrm>
            <a:off x="447680" y="3022600"/>
            <a:ext cx="8286750" cy="31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Tahoma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/>
                <a:ea typeface="ＭＳ Ｐゴシック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/>
                <a:ea typeface="ＭＳ Ｐゴシック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/>
                <a:ea typeface="ＭＳ Ｐゴシック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GB" dirty="0" smtClean="0">
                <a:ea typeface="+mn-ea"/>
                <a:cs typeface="+mn-cs"/>
              </a:rPr>
              <a:t>Tim Morrow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GB" dirty="0" smtClean="0">
                <a:ea typeface="+mn-ea"/>
                <a:cs typeface="+mn-cs"/>
              </a:rPr>
              <a:t>Velocity Europe 2012 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38155" y="2656156"/>
            <a:ext cx="8296275" cy="366444"/>
          </a:xfrm>
        </p:spPr>
        <p:txBody>
          <a:bodyPr>
            <a:normAutofit/>
          </a:bodyPr>
          <a:lstStyle/>
          <a:p>
            <a:r>
              <a:rPr lang="en-US" dirty="0" err="1" smtClean="0"/>
              <a:t>Betfair’s</a:t>
            </a:r>
            <a:r>
              <a:rPr lang="en-US" dirty="0" smtClean="0"/>
              <a:t> Performance Journey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Task completion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2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30" y="189312"/>
            <a:ext cx="8467725" cy="4048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task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951801"/>
              </p:ext>
            </p:extLst>
          </p:nvPr>
        </p:nvGraphicFramePr>
        <p:xfrm>
          <a:off x="352429" y="952773"/>
          <a:ext cx="8467725" cy="3937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9078865"/>
              </p:ext>
            </p:extLst>
          </p:nvPr>
        </p:nvGraphicFramePr>
        <p:xfrm>
          <a:off x="352429" y="963728"/>
          <a:ext cx="8467725" cy="3937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9331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30" y="189312"/>
            <a:ext cx="8467725" cy="4048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Improvements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479484"/>
              </p:ext>
            </p:extLst>
          </p:nvPr>
        </p:nvGraphicFramePr>
        <p:xfrm>
          <a:off x="352430" y="831520"/>
          <a:ext cx="8467725" cy="4066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9331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real customer journeys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45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30" y="189312"/>
            <a:ext cx="8467725" cy="404813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Customer behaviour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727580" y="1703428"/>
            <a:ext cx="3381375" cy="213913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Tahoma"/>
                <a:cs typeface="Tahoma"/>
              </a:rPr>
              <a:t>+30% 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Tahoma"/>
              <a:cs typeface="Tahoma"/>
            </a:endParaRPr>
          </a:p>
          <a:p>
            <a:pPr algn="ctr"/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Tahoma"/>
                <a:cs typeface="Tahoma"/>
              </a:rPr>
              <a:t>pages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35052" y="1703428"/>
            <a:ext cx="3381375" cy="213913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cs typeface="Tahoma"/>
              </a:rPr>
              <a:t>+80%</a:t>
            </a:r>
            <a:endParaRPr lang="en-US" sz="4800" dirty="0">
              <a:solidFill>
                <a:schemeClr val="tx2">
                  <a:lumMod val="50000"/>
                </a:schemeClr>
              </a:solidFill>
              <a:cs typeface="Tahoma"/>
            </a:endParaRPr>
          </a:p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Tahoma"/>
              </a:rPr>
              <a:t>t</a:t>
            </a: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cs typeface="Tahoma"/>
              </a:rPr>
              <a:t>ime on site</a:t>
            </a:r>
            <a:endParaRPr lang="en-US" sz="3200" dirty="0">
              <a:solidFill>
                <a:schemeClr val="tx2">
                  <a:lumMod val="50000"/>
                </a:schemeClr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9331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du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6958101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2200" y="545841"/>
            <a:ext cx="6884202" cy="95522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2">
                  <a:lumMod val="50000"/>
                </a:schemeClr>
              </a:solidFill>
              <a:cs typeface="Taho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2199" y="1532552"/>
            <a:ext cx="1174777" cy="3610947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2">
                  <a:lumMod val="50000"/>
                </a:schemeClr>
              </a:solidFill>
              <a:cs typeface="Taho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5909" y="1595536"/>
            <a:ext cx="3374011" cy="556338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2">
                  <a:lumMod val="50000"/>
                </a:schemeClr>
              </a:solidFill>
              <a:cs typeface="Taho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5909" y="2241291"/>
            <a:ext cx="3374011" cy="2030963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2">
                  <a:lumMod val="50000"/>
                </a:schemeClr>
              </a:solidFill>
              <a:cs typeface="Taho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59494" y="1532553"/>
            <a:ext cx="2206413" cy="92373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2">
                  <a:lumMod val="50000"/>
                </a:schemeClr>
              </a:solidFill>
              <a:cs typeface="Tahom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59494" y="2561252"/>
            <a:ext cx="2206413" cy="2267339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2">
                  <a:lumMod val="50000"/>
                </a:schemeClr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9331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ket View Aja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7000" y="0"/>
            <a:ext cx="6348413" cy="51435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26954" y="2364051"/>
            <a:ext cx="2067280" cy="770005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2">
                  <a:lumMod val="50000"/>
                </a:schemeClr>
              </a:solidFill>
              <a:cs typeface="Tahoma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7603869" y="553864"/>
            <a:ext cx="1398587" cy="810532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2">
                  <a:lumMod val="50000"/>
                </a:schemeClr>
              </a:solidFill>
              <a:cs typeface="Tahoma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7603869" y="3134056"/>
            <a:ext cx="1398587" cy="810532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2">
                  <a:lumMod val="50000"/>
                </a:schemeClr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9331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 what </a:t>
            </a:r>
            <a:r>
              <a:rPr lang="en-US" dirty="0" smtClean="0"/>
              <a:t>have learned?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1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438150" y="2145508"/>
            <a:ext cx="8286750" cy="4048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Know your customers</a:t>
            </a:r>
            <a:endParaRPr lang="en-US" dirty="0"/>
          </a:p>
        </p:txBody>
      </p:sp>
      <p:sp>
        <p:nvSpPr>
          <p:cNvPr id="3" name="Subtitle 5"/>
          <p:cNvSpPr>
            <a:spLocks noGrp="1"/>
          </p:cNvSpPr>
          <p:nvPr>
            <p:ph type="subTitle" idx="1"/>
          </p:nvPr>
        </p:nvSpPr>
        <p:spPr>
          <a:xfrm>
            <a:off x="428625" y="2660652"/>
            <a:ext cx="8296275" cy="3603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Understand how your most valuable customers interact with your site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787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438150" y="2145508"/>
            <a:ext cx="8286750" cy="4048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Page </a:t>
            </a:r>
            <a:r>
              <a:rPr lang="en-US" dirty="0" smtClean="0"/>
              <a:t>Speed isn’t </a:t>
            </a:r>
            <a:r>
              <a:rPr lang="en-US" dirty="0" smtClean="0"/>
              <a:t>enough</a:t>
            </a:r>
            <a:endParaRPr lang="en-US" dirty="0"/>
          </a:p>
        </p:txBody>
      </p:sp>
      <p:sp>
        <p:nvSpPr>
          <p:cNvPr id="3" name="Subtitle 5"/>
          <p:cNvSpPr>
            <a:spLocks noGrp="1"/>
          </p:cNvSpPr>
          <p:nvPr>
            <p:ph type="subTitle" idx="1"/>
          </p:nvPr>
        </p:nvSpPr>
        <p:spPr>
          <a:xfrm>
            <a:off x="428625" y="2660652"/>
            <a:ext cx="8296275" cy="3603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Measure what matters for the customers that matter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3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se Racing St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8823" cy="61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1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438150" y="2145508"/>
            <a:ext cx="8286750" cy="4048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You truly do get what you measure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8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38155" y="2146699"/>
            <a:ext cx="8296275" cy="404813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Thank you</a:t>
            </a:r>
            <a:endParaRPr lang="en-US" dirty="0"/>
          </a:p>
        </p:txBody>
      </p:sp>
      <p:sp>
        <p:nvSpPr>
          <p:cNvPr id="23555" name="Subtitle 3"/>
          <p:cNvSpPr>
            <a:spLocks noGrp="1"/>
          </p:cNvSpPr>
          <p:nvPr>
            <p:ph type="subTitle" idx="1"/>
          </p:nvPr>
        </p:nvSpPr>
        <p:spPr>
          <a:xfrm>
            <a:off x="438155" y="2655890"/>
            <a:ext cx="8296275" cy="27027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@</a:t>
            </a:r>
            <a:r>
              <a:rPr lang="en-US" dirty="0" err="1" smtClean="0">
                <a:latin typeface="Tahoma" charset="0"/>
                <a:ea typeface="ＭＳ Ｐゴシック" charset="0"/>
                <a:cs typeface="ＭＳ Ｐゴシック" charset="0"/>
              </a:rPr>
              <a:t>timmorrow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 bwMode="auto">
          <a:xfrm>
            <a:off x="438155" y="4618331"/>
            <a:ext cx="8296275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Tahoma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/>
                <a:ea typeface="ＭＳ Ｐゴシック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/>
                <a:ea typeface="ＭＳ Ｐゴシック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/>
                <a:ea typeface="ＭＳ Ｐゴシック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Tahoma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sz="1800" dirty="0" err="1">
                <a:latin typeface="Tahoma" charset="0"/>
                <a:ea typeface="ＭＳ Ｐゴシック" charset="0"/>
                <a:cs typeface="ＭＳ Ｐゴシック" charset="0"/>
              </a:rPr>
              <a:t>betfair.jobs</a:t>
            </a:r>
            <a:r>
              <a:rPr lang="en-US" sz="1800" dirty="0">
                <a:latin typeface="Tahoma" charset="0"/>
                <a:ea typeface="ＭＳ Ｐゴシック" charset="0"/>
                <a:cs typeface="ＭＳ Ｐゴシック" charset="0"/>
              </a:rPr>
              <a:t>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727580" y="1508017"/>
            <a:ext cx="3381375" cy="213913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Tahoma"/>
                <a:cs typeface="Tahoma"/>
              </a:rPr>
              <a:t>£1bn 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Tahoma"/>
              <a:cs typeface="Tahoma"/>
            </a:endParaRPr>
          </a:p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ahoma"/>
                <a:cs typeface="Tahoma"/>
              </a:rPr>
              <a:t>traded </a:t>
            </a: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Tahoma"/>
                <a:cs typeface="Tahoma"/>
              </a:rPr>
              <a:t>Euro 2012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35052" y="1508017"/>
            <a:ext cx="3381375" cy="213913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2">
                    <a:lumMod val="50000"/>
                  </a:schemeClr>
                </a:solidFill>
                <a:cs typeface="Tahoma"/>
              </a:rPr>
              <a:t>£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cs typeface="Tahoma"/>
              </a:rPr>
              <a:t>63m </a:t>
            </a:r>
            <a:endParaRPr lang="en-US" sz="4800" dirty="0">
              <a:solidFill>
                <a:schemeClr val="tx2">
                  <a:lumMod val="50000"/>
                </a:schemeClr>
              </a:solidFill>
              <a:cs typeface="Tahoma"/>
            </a:endParaRPr>
          </a:p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Tahoma"/>
              </a:rPr>
              <a:t>traded 2012 US Open Tennis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2430" y="189312"/>
            <a:ext cx="8467725" cy="404813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Traded volumes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ustomer Commitment 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0"/>
            <a:ext cx="9144000" cy="31012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015999"/>
            <a:ext cx="9144000" cy="3101261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Picture 7" descr="Customer Commitment Callou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621"/>
            <a:ext cx="9144000" cy="6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53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4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1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30" y="189312"/>
            <a:ext cx="8467725" cy="404813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Customer feedback</a:t>
            </a:r>
            <a:endParaRPr lang="en-US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352430" y="909011"/>
            <a:ext cx="3970750" cy="1333500"/>
          </a:xfrm>
          <a:prstGeom prst="wedgeRoundRectCallout">
            <a:avLst>
              <a:gd name="adj1" fmla="val -20833"/>
              <a:gd name="adj2" fmla="val 81548"/>
              <a:gd name="adj3" fmla="val 1666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cs typeface="Tahoma"/>
              </a:rPr>
              <a:t>“Its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cs typeface="Tahoma"/>
              </a:rPr>
              <a:t>slower and harder to place bets in EVERY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cs typeface="Tahoma"/>
              </a:rPr>
              <a:t>way”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849405" y="2102401"/>
            <a:ext cx="3970750" cy="1333500"/>
          </a:xfrm>
          <a:prstGeom prst="wedgeRoundRectCallout">
            <a:avLst>
              <a:gd name="adj1" fmla="val -20833"/>
              <a:gd name="adj2" fmla="val 81548"/>
              <a:gd name="adj3" fmla="val 1666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“I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am finding the new site very slow to place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bets”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52430" y="3185615"/>
            <a:ext cx="3970750" cy="1333500"/>
          </a:xfrm>
          <a:prstGeom prst="wedgeRoundRectCallout">
            <a:avLst>
              <a:gd name="adj1" fmla="val -20833"/>
              <a:gd name="adj2" fmla="val 81548"/>
              <a:gd name="adj3" fmla="val 1666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“I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can complete this much quicker on the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old site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with fewer key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strokes”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9331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t-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0"/>
            <a:ext cx="8167155" cy="514350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4094096" y="3348326"/>
            <a:ext cx="1056828" cy="541772"/>
          </a:xfrm>
          <a:prstGeom prst="fram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2">
                  <a:lumMod val="10000"/>
                </a:schemeClr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9331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Understanding our customers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5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150664"/>
              </p:ext>
            </p:extLst>
          </p:nvPr>
        </p:nvGraphicFramePr>
        <p:xfrm>
          <a:off x="0" y="970615"/>
          <a:ext cx="438753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2944083"/>
              </p:ext>
            </p:extLst>
          </p:nvPr>
        </p:nvGraphicFramePr>
        <p:xfrm>
          <a:off x="4575224" y="970615"/>
          <a:ext cx="456877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3737077"/>
            <a:ext cx="288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Visitors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2930" y="3737077"/>
            <a:ext cx="288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Transactions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2430" y="189312"/>
            <a:ext cx="8467725" cy="4048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Customer segments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1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</p:bldLst>
  </p:timing>
</p:sld>
</file>

<file path=ppt/theme/theme1.xml><?xml version="1.0" encoding="utf-8"?>
<a:theme xmlns:a="http://schemas.openxmlformats.org/drawingml/2006/main" name="Betfair Powerpoint Template Sep12">
  <a:themeElements>
    <a:clrScheme name="Betfair Alignment">
      <a:dk1>
        <a:srgbClr val="3B5160"/>
      </a:dk1>
      <a:lt1>
        <a:sysClr val="window" lastClr="FFFFFF"/>
      </a:lt1>
      <a:dk2>
        <a:srgbClr val="273A47"/>
      </a:dk2>
      <a:lt2>
        <a:srgbClr val="E0E6E6"/>
      </a:lt2>
      <a:accent1>
        <a:srgbClr val="FFB80C"/>
      </a:accent1>
      <a:accent2>
        <a:srgbClr val="3B5160"/>
      </a:accent2>
      <a:accent3>
        <a:srgbClr val="2797E6"/>
      </a:accent3>
      <a:accent4>
        <a:srgbClr val="B4E500"/>
      </a:accent4>
      <a:accent5>
        <a:srgbClr val="7E97A7"/>
      </a:accent5>
      <a:accent6>
        <a:srgbClr val="FFA100"/>
      </a:accent6>
      <a:hlink>
        <a:srgbClr val="1F79B8"/>
      </a:hlink>
      <a:folHlink>
        <a:srgbClr val="C6D5E0"/>
      </a:folHlink>
    </a:clrScheme>
    <a:fontScheme name="Betfair Standard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smtClean="0">
            <a:solidFill>
              <a:schemeClr val="bg2">
                <a:lumMod val="1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etfair Alignment">
    <a:dk1>
      <a:srgbClr val="3B5160"/>
    </a:dk1>
    <a:lt1>
      <a:sysClr val="window" lastClr="FFFFFF"/>
    </a:lt1>
    <a:dk2>
      <a:srgbClr val="273A47"/>
    </a:dk2>
    <a:lt2>
      <a:srgbClr val="E0E6E6"/>
    </a:lt2>
    <a:accent1>
      <a:srgbClr val="FFB80C"/>
    </a:accent1>
    <a:accent2>
      <a:srgbClr val="3B5160"/>
    </a:accent2>
    <a:accent3>
      <a:srgbClr val="2797E6"/>
    </a:accent3>
    <a:accent4>
      <a:srgbClr val="B4E500"/>
    </a:accent4>
    <a:accent5>
      <a:srgbClr val="7E97A7"/>
    </a:accent5>
    <a:accent6>
      <a:srgbClr val="FFA100"/>
    </a:accent6>
    <a:hlink>
      <a:srgbClr val="1F79B8"/>
    </a:hlink>
    <a:folHlink>
      <a:srgbClr val="C6D5E0"/>
    </a:folHlink>
  </a:clrScheme>
</a:themeOverride>
</file>

<file path=ppt/theme/themeOverride2.xml><?xml version="1.0" encoding="utf-8"?>
<a:themeOverride xmlns:a="http://schemas.openxmlformats.org/drawingml/2006/main">
  <a:clrScheme name="Betfair Alignment">
    <a:dk1>
      <a:srgbClr val="3B5160"/>
    </a:dk1>
    <a:lt1>
      <a:sysClr val="window" lastClr="FFFFFF"/>
    </a:lt1>
    <a:dk2>
      <a:srgbClr val="273A47"/>
    </a:dk2>
    <a:lt2>
      <a:srgbClr val="E0E6E6"/>
    </a:lt2>
    <a:accent1>
      <a:srgbClr val="FFB80C"/>
    </a:accent1>
    <a:accent2>
      <a:srgbClr val="3B5160"/>
    </a:accent2>
    <a:accent3>
      <a:srgbClr val="2797E6"/>
    </a:accent3>
    <a:accent4>
      <a:srgbClr val="B4E500"/>
    </a:accent4>
    <a:accent5>
      <a:srgbClr val="7E97A7"/>
    </a:accent5>
    <a:accent6>
      <a:srgbClr val="FFA100"/>
    </a:accent6>
    <a:hlink>
      <a:srgbClr val="1F79B8"/>
    </a:hlink>
    <a:folHlink>
      <a:srgbClr val="C6D5E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Betfair Powerpoint Template Sep12.potx</Template>
  <TotalTime>24134</TotalTime>
  <Words>1938</Words>
  <Application>Microsoft Macintosh PowerPoint</Application>
  <PresentationFormat>On-screen Show (16:9)</PresentationFormat>
  <Paragraphs>164</Paragraphs>
  <Slides>21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Betfair Powerpoint Template Sep12</vt:lpstr>
      <vt:lpstr>Why Page speed isn’t enough</vt:lpstr>
      <vt:lpstr>PowerPoint Presentation</vt:lpstr>
      <vt:lpstr>Traded volumes</vt:lpstr>
      <vt:lpstr>PowerPoint Presentation</vt:lpstr>
      <vt:lpstr>PowerPoint Presentation</vt:lpstr>
      <vt:lpstr>Customer feedback</vt:lpstr>
      <vt:lpstr>PowerPoint Presentation</vt:lpstr>
      <vt:lpstr>Understanding our customers</vt:lpstr>
      <vt:lpstr>Customer segments</vt:lpstr>
      <vt:lpstr>Task completion</vt:lpstr>
      <vt:lpstr>Example task</vt:lpstr>
      <vt:lpstr>Improvements</vt:lpstr>
      <vt:lpstr>real customer journeys</vt:lpstr>
      <vt:lpstr>Customer behaviour</vt:lpstr>
      <vt:lpstr>PowerPoint Presentation</vt:lpstr>
      <vt:lpstr>PowerPoint Presentation</vt:lpstr>
      <vt:lpstr>So what have learned?</vt:lpstr>
      <vt:lpstr>Know your customers</vt:lpstr>
      <vt:lpstr>Page Speed isn’t enough</vt:lpstr>
      <vt:lpstr>You truly do get what you measure</vt:lpstr>
      <vt:lpstr>Thank you</vt:lpstr>
    </vt:vector>
  </TitlesOfParts>
  <Company>SomeOne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Betfair Powerpoint Template</dc:title>
  <dc:creator>Lee Davies</dc:creator>
  <cp:lastModifiedBy>Tim Morrow</cp:lastModifiedBy>
  <cp:revision>549</cp:revision>
  <dcterms:created xsi:type="dcterms:W3CDTF">2011-07-20T13:48:39Z</dcterms:created>
  <dcterms:modified xsi:type="dcterms:W3CDTF">2012-10-02T15:57:56Z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866781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D5.0.2</vt:lpwstr>
  </property>
  <property fmtid="{D5CDD505-2E9C-101B-9397-08002B2CF9AE}" pid="5" name="SPSDescription">
    <vt:lpwstr/>
  </property>
  <property fmtid="{D5CDD505-2E9C-101B-9397-08002B2CF9AE}" pid="6" name="Owner">
    <vt:lpwstr/>
  </property>
  <property fmtid="{D5CDD505-2E9C-101B-9397-08002B2CF9AE}" pid="7" name="Status">
    <vt:lpwstr/>
  </property>
</Properties>
</file>