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1.xml" ContentType="application/vnd.openxmlformats-officedocument.presentationml.slideLayout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Default Extension="gif" ContentType="image/gif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Default Extension="wdp" ContentType="image/vnd.ms-photo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93" r:id="rId2"/>
    <p:sldId id="511" r:id="rId3"/>
    <p:sldId id="521" r:id="rId4"/>
    <p:sldId id="495" r:id="rId5"/>
    <p:sldId id="513" r:id="rId6"/>
    <p:sldId id="518" r:id="rId7"/>
    <p:sldId id="520" r:id="rId8"/>
    <p:sldId id="502" r:id="rId9"/>
    <p:sldId id="510" r:id="rId10"/>
    <p:sldId id="524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Diane Gillespie" initials="DG" lastIdx="2" clrIdx="0"/>
  <p:cmAuthor id="1" name="Russ Kennedy" initials="RK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4087"/>
    <a:srgbClr val="155290"/>
    <a:srgbClr val="05417B"/>
    <a:srgbClr val="78BF3E"/>
    <a:srgbClr val="7FBE44"/>
    <a:srgbClr val="6CD147"/>
    <a:srgbClr val="BCEBF7"/>
    <a:srgbClr val="FF8B32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8993" autoAdjust="0"/>
  </p:normalViewPr>
  <p:slideViewPr>
    <p:cSldViewPr snapToGrid="0" snapToObjects="1">
      <p:cViewPr>
        <p:scale>
          <a:sx n="80" d="100"/>
          <a:sy n="80" d="100"/>
        </p:scale>
        <p:origin x="-1590" y="-246"/>
      </p:cViewPr>
      <p:guideLst>
        <p:guide orient="horz"/>
        <p:guide pos="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-3536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7748092F-823A-F840-8F60-7780F5275D59}" type="datetime1">
              <a:rPr lang="en-US"/>
              <a:pPr>
                <a:defRPr/>
              </a:pPr>
              <a:t>10/10/12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0185E120-0B31-3741-BCF9-2439DA662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005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83085890-7ABB-E240-BEA4-9F9416011D54}" type="datetime1">
              <a:rPr lang="en-US"/>
              <a:pPr>
                <a:defRPr/>
              </a:pPr>
              <a:t>10/10/12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3CE82B82-4921-B44B-B9FD-38456061A0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3006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EC44D-264A-5E4E-946A-1D55B613D4A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EC44D-264A-5E4E-946A-1D55B613D4A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58547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6990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927600"/>
            <a:ext cx="9144000" cy="1955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16200" y="4822488"/>
            <a:ext cx="65278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16200" y="5778163"/>
            <a:ext cx="6400800" cy="648037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4" descr="logo-taglin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00038"/>
            <a:ext cx="1828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00200"/>
            <a:ext cx="5486400" cy="3657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65738"/>
            <a:ext cx="5486400" cy="5000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</a:t>
            </a:r>
            <a:r>
              <a:rPr lang="en-US" smtClean="0"/>
              <a:t>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58800" y="1879600"/>
            <a:ext cx="7810500" cy="408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58800" y="1422400"/>
            <a:ext cx="7810500" cy="457200"/>
          </a:xfrm>
        </p:spPr>
        <p:txBody>
          <a:bodyPr/>
          <a:lstStyle>
            <a:lvl1pPr algn="ctr">
              <a:buNone/>
              <a:defRPr sz="1800" b="1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chnology-overview-bkg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4394199"/>
            <a:ext cx="6718300" cy="9906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ining-modu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curit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ertical-market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vailability-bkg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rket-trends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im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58547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838700"/>
            <a:ext cx="9144000" cy="20193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768600" y="4798060"/>
            <a:ext cx="60706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768600" y="5753735"/>
            <a:ext cx="6400800" cy="648037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14" descr="logo-taglin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00038"/>
            <a:ext cx="1828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ystem-architectur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agement-feature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g-data-chaos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g-data-chaos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-data-chaos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persal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spersal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inity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finity-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inity-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9705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73825"/>
            <a:ext cx="9144000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pic>
        <p:nvPicPr>
          <p:cNvPr id="6" name="Picture 9" descr="logo-tagline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725" y="5753100"/>
            <a:ext cx="1828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67000" y="485438"/>
            <a:ext cx="7772400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67000" y="1441113"/>
            <a:ext cx="6400800" cy="648037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ransition slide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ta-integrit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rgbClr val="706F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706F74"/>
              </a:solidFill>
            </a:endParaRPr>
          </a:p>
        </p:txBody>
      </p:sp>
      <p:pic>
        <p:nvPicPr>
          <p:cNvPr id="3" name="Picture 8" descr="CLV_clr_wht_taglin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38700" y="2917825"/>
            <a:ext cx="3657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541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-4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53594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  <a:latin typeface="Helvetic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5588000"/>
            <a:ext cx="9144000" cy="1270000"/>
          </a:xfrm>
          <a:prstGeom prst="rect">
            <a:avLst/>
          </a:prstGeom>
          <a:solidFill>
            <a:srgbClr val="161718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Helvetica"/>
            </a:endParaRPr>
          </a:p>
        </p:txBody>
      </p:sp>
      <p:pic>
        <p:nvPicPr>
          <p:cNvPr id="7" name="Picture 10" descr="logo-tagline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925" y="4495800"/>
            <a:ext cx="1828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489200" y="485269"/>
            <a:ext cx="7772400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489200" y="1440944"/>
            <a:ext cx="6400800" cy="648037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74320">
              <a:defRPr sz="2000"/>
            </a:lvl1pPr>
            <a:lvl2pPr marL="502920">
              <a:defRPr sz="2000"/>
            </a:lvl2pPr>
            <a:lvl3pPr marL="685800">
              <a:defRPr sz="1800"/>
            </a:lvl3pPr>
            <a:lvl4pPr marL="960120">
              <a:defRPr sz="1800"/>
            </a:lvl4pPr>
            <a:lvl5pPr marL="11430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00" y="1600200"/>
            <a:ext cx="4041648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6562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600200"/>
            <a:ext cx="4038600" cy="4525963"/>
          </a:xfrm>
        </p:spPr>
        <p:txBody>
          <a:bodyPr/>
          <a:lstStyle>
            <a:lvl1pPr marL="274320">
              <a:defRPr sz="2000"/>
            </a:lvl1pPr>
            <a:lvl2pPr marL="502920">
              <a:defRPr sz="2000"/>
            </a:lvl2pPr>
            <a:lvl3pPr marL="685800">
              <a:defRPr sz="1800"/>
            </a:lvl3pPr>
            <a:lvl4pPr marL="960120">
              <a:defRPr sz="1800"/>
            </a:lvl4pPr>
            <a:lvl5pPr marL="11430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6562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4152" y="1600200"/>
            <a:ext cx="4041648" cy="4525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74320"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74320"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theme" Target="../theme/theme1.xml"/><Relationship Id="rId34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6562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225425" y="6578600"/>
            <a:ext cx="4498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000">
                <a:solidFill>
                  <a:schemeClr val="bg1"/>
                </a:solidFill>
                <a:ea typeface="Arial" charset="0"/>
                <a:cs typeface="Arial" charset="0"/>
              </a:rPr>
              <a:t>Copyright © 2012  Cleversafe, Inc. All rights reserved.</a:t>
            </a:r>
          </a:p>
        </p:txBody>
      </p:sp>
      <p:sp>
        <p:nvSpPr>
          <p:cNvPr id="20" name="Text Box 17"/>
          <p:cNvSpPr txBox="1">
            <a:spLocks noChangeArrowheads="1"/>
          </p:cNvSpPr>
          <p:nvPr userDrawn="1"/>
        </p:nvSpPr>
        <p:spPr bwMode="auto">
          <a:xfrm>
            <a:off x="8458200" y="6532563"/>
            <a:ext cx="5476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4C6BCDF1-4115-F24A-9AF2-D2A3ADB01658}" type="slidenum">
              <a:rPr lang="en-US" sz="1000" b="1">
                <a:solidFill>
                  <a:schemeClr val="bg1"/>
                </a:solidFill>
                <a:ea typeface="Arial" charset="0"/>
                <a:cs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pic>
        <p:nvPicPr>
          <p:cNvPr id="1031" name="Picture 14" descr="logo-tagline.jpg"/>
          <p:cNvPicPr>
            <a:picLocks noChangeAspect="1"/>
          </p:cNvPicPr>
          <p:nvPr userDrawn="1"/>
        </p:nvPicPr>
        <p:blipFill>
          <a:blip r:embed="rId34"/>
          <a:srcRect/>
          <a:stretch>
            <a:fillRect/>
          </a:stretch>
        </p:blipFill>
        <p:spPr bwMode="auto">
          <a:xfrm>
            <a:off x="7019925" y="300038"/>
            <a:ext cx="1828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3" r:id="rId5"/>
    <p:sldLayoutId id="2147483738" r:id="rId6"/>
    <p:sldLayoutId id="2147483739" r:id="rId7"/>
    <p:sldLayoutId id="2147483752" r:id="rId8"/>
    <p:sldLayoutId id="2147483740" r:id="rId9"/>
    <p:sldLayoutId id="2147483742" r:id="rId10"/>
    <p:sldLayoutId id="2147483753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5" r:id="rId19"/>
    <p:sldLayoutId id="2147483756" r:id="rId20"/>
    <p:sldLayoutId id="2147483750" r:id="rId21"/>
    <p:sldLayoutId id="2147483757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6" r:id="rId28"/>
    <p:sldLayoutId id="2147483767" r:id="rId29"/>
    <p:sldLayoutId id="2147483768" r:id="rId30"/>
    <p:sldLayoutId id="2147483751" r:id="rId31"/>
    <p:sldLayoutId id="2147483769" r:id="rId3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18288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marL="594360" indent="-228600" algn="l" defTabSz="457200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Font typeface="Arial" charset="0"/>
        <a:buChar char="–"/>
        <a:defRPr sz="2100" kern="1200">
          <a:solidFill>
            <a:srgbClr val="706F74"/>
          </a:solidFill>
          <a:latin typeface="Arial"/>
          <a:ea typeface="ＭＳ Ｐゴシック" charset="-128"/>
          <a:cs typeface="+mn-cs"/>
        </a:defRPr>
      </a:lvl2pPr>
      <a:lvl3pPr marL="777240" indent="-182880" algn="l" defTabSz="457200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>
          <a:solidFill>
            <a:srgbClr val="706F74"/>
          </a:solidFill>
          <a:latin typeface="Arial"/>
          <a:ea typeface="ＭＳ Ｐゴシック" charset="-128"/>
          <a:cs typeface="+mn-cs"/>
        </a:defRPr>
      </a:lvl3pPr>
      <a:lvl4pPr marL="1005840" indent="-228600" algn="l" defTabSz="457200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rgbClr val="706F74"/>
          </a:solidFill>
          <a:latin typeface="Arial"/>
          <a:ea typeface="ＭＳ Ｐゴシック" charset="-128"/>
          <a:cs typeface="+mn-cs"/>
        </a:defRPr>
      </a:lvl4pPr>
      <a:lvl5pPr marL="1188720" indent="-182880" algn="l" defTabSz="457200" rtl="0" eaLnBrk="0" fontAlgn="base" hangingPunct="0">
        <a:spcBef>
          <a:spcPts val="700"/>
        </a:spcBef>
        <a:spcAft>
          <a:spcPct val="0"/>
        </a:spcAft>
        <a:buClr>
          <a:schemeClr val="tx1"/>
        </a:buClr>
        <a:buFont typeface="Courier New" charset="0"/>
        <a:buChar char="o"/>
        <a:defRPr sz="1400" kern="1200">
          <a:solidFill>
            <a:srgbClr val="706F74"/>
          </a:solidFill>
          <a:latin typeface="Arial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microsoft.com/office/2007/relationships/hdphoto" Target="../media/hdphoto1.wdp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26.png"/><Relationship Id="rId5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gif"/><Relationship Id="rId6" Type="http://schemas.openxmlformats.org/officeDocument/2006/relationships/image" Target="../media/image43.gif"/><Relationship Id="rId7" Type="http://schemas.openxmlformats.org/officeDocument/2006/relationships/image" Target="../media/image44.gif"/><Relationship Id="rId8" Type="http://schemas.openxmlformats.org/officeDocument/2006/relationships/image" Target="../media/image45.gif"/><Relationship Id="rId9" Type="http://schemas.openxmlformats.org/officeDocument/2006/relationships/image" Target="../media/image46.gif"/><Relationship Id="rId10" Type="http://schemas.openxmlformats.org/officeDocument/2006/relationships/image" Target="../media/image47.jpeg"/><Relationship Id="rId11" Type="http://schemas.openxmlformats.org/officeDocument/2006/relationships/image" Target="../media/image48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mplate2_bkg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416" y="0"/>
            <a:ext cx="9368816" cy="69170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61" y="3810000"/>
            <a:ext cx="9050739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CA2F"/>
              </a:solidFill>
              <a:latin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661" y="4038600"/>
            <a:ext cx="9050739" cy="1447799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CA2F"/>
              </a:solidFill>
              <a:latin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660" y="4191000"/>
            <a:ext cx="9050739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elvetica 75 Bold"/>
                <a:cs typeface="Helvetica 75 Bold"/>
              </a:rPr>
              <a:t>Combining the Power of </a:t>
            </a:r>
            <a:r>
              <a:rPr lang="en-US" sz="3600" dirty="0" err="1" smtClean="0">
                <a:solidFill>
                  <a:schemeClr val="bg1"/>
                </a:solidFill>
                <a:latin typeface="Helvetica 75 Bold"/>
                <a:cs typeface="Helvetica 75 Bold"/>
              </a:rPr>
              <a:t>Hadoop</a:t>
            </a:r>
            <a:r>
              <a:rPr lang="en-US" sz="3600" dirty="0" smtClean="0">
                <a:solidFill>
                  <a:schemeClr val="bg1"/>
                </a:solidFill>
                <a:latin typeface="Helvetica 75 Bold"/>
                <a:cs typeface="Helvetica 75 Bold"/>
              </a:rPr>
              <a:t> with Object-Based Dispersed Storage</a:t>
            </a:r>
          </a:p>
        </p:txBody>
      </p:sp>
      <p:pic>
        <p:nvPicPr>
          <p:cNvPr id="6" name="Picture 5" descr="CLV_clr_rev-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256" y="5861733"/>
            <a:ext cx="1837944" cy="379841"/>
          </a:xfrm>
          <a:prstGeom prst="rect">
            <a:avLst/>
          </a:prstGeom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ackgroundRemoval t="2500" b="100000" l="0" r="7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62499"/>
            <a:ext cx="1143000" cy="67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203163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875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>
                <a:solidFill>
                  <a:srgbClr val="66696B"/>
                </a:solidFill>
              </a:rPr>
              <a:t>How </a:t>
            </a:r>
            <a:r>
              <a:rPr lang="en-US" dirty="0" err="1" smtClean="0">
                <a:solidFill>
                  <a:srgbClr val="66696B"/>
                </a:solidFill>
              </a:rPr>
              <a:t>Cleversafe’s</a:t>
            </a:r>
            <a:r>
              <a:rPr lang="en-US" dirty="0" smtClean="0">
                <a:solidFill>
                  <a:srgbClr val="66696B"/>
                </a:solidFill>
              </a:rPr>
              <a:t> Dispersed Storage Works</a:t>
            </a:r>
            <a:endParaRPr lang="en-US" dirty="0">
              <a:solidFill>
                <a:srgbClr val="66696B"/>
              </a:solidFill>
            </a:endParaRPr>
          </a:p>
        </p:txBody>
      </p:sp>
      <p:pic>
        <p:nvPicPr>
          <p:cNvPr id="82" name="Picture 81" descr="all-green-update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35167" y="2464968"/>
            <a:ext cx="6427804" cy="2875597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6858000" y="1333500"/>
            <a:ext cx="2286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</a:rPr>
              <a:t>Data is expanded, virtualized, transformed, sliced and dispersed using Information Dispersal Algorithms.</a:t>
            </a:r>
            <a:endParaRPr lang="en-US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rot="16200000" flipH="1">
            <a:off x="6667499" y="1601611"/>
            <a:ext cx="381000" cy="1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488241" y="1379666"/>
            <a:ext cx="3697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1</a:t>
            </a:r>
            <a:endParaRPr lang="en-US" sz="2100" dirty="0"/>
          </a:p>
        </p:txBody>
      </p:sp>
      <p:pic>
        <p:nvPicPr>
          <p:cNvPr id="92" name="Picture 91" descr="dat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78084" y="1211004"/>
            <a:ext cx="559003" cy="494995"/>
          </a:xfrm>
          <a:prstGeom prst="rect">
            <a:avLst/>
          </a:prstGeom>
        </p:spPr>
      </p:pic>
      <p:sp>
        <p:nvSpPr>
          <p:cNvPr id="94" name="TextBox 20"/>
          <p:cNvSpPr txBox="1">
            <a:spLocks noChangeArrowheads="1"/>
          </p:cNvSpPr>
          <p:nvPr/>
        </p:nvSpPr>
        <p:spPr bwMode="auto">
          <a:xfrm>
            <a:off x="2806192" y="952500"/>
            <a:ext cx="677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/>
                <a:cs typeface="Arial"/>
              </a:rPr>
              <a:t>DATA</a:t>
            </a:r>
            <a:endParaRPr lang="en-US" sz="1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6" name="TextBox 20"/>
          <p:cNvSpPr txBox="1">
            <a:spLocks noChangeArrowheads="1"/>
          </p:cNvSpPr>
          <p:nvPr/>
        </p:nvSpPr>
        <p:spPr bwMode="auto">
          <a:xfrm>
            <a:off x="3593592" y="939800"/>
            <a:ext cx="13892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/>
                <a:cs typeface="Arial"/>
              </a:rPr>
              <a:t>Cleversafe IDA</a:t>
            </a:r>
            <a:endParaRPr lang="en-US" sz="1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7" name="TextBox 20"/>
          <p:cNvSpPr txBox="1">
            <a:spLocks noChangeArrowheads="1"/>
          </p:cNvSpPr>
          <p:nvPr/>
        </p:nvSpPr>
        <p:spPr bwMode="auto">
          <a:xfrm>
            <a:off x="3593592" y="5778394"/>
            <a:ext cx="13892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/>
                <a:cs typeface="Arial"/>
              </a:rPr>
              <a:t>Cleversafe IDA</a:t>
            </a:r>
            <a:endParaRPr lang="en-US" sz="1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858000" y="5374388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</a:rPr>
              <a:t>Real- time bit perfect data is retrieved from a subset of slices.</a:t>
            </a:r>
            <a:endParaRPr lang="en-US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rot="16200000" flipH="1">
            <a:off x="6667499" y="5579364"/>
            <a:ext cx="381000" cy="1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488241" y="5372100"/>
            <a:ext cx="3697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3</a:t>
            </a:r>
            <a:endParaRPr lang="en-US" sz="2100" dirty="0"/>
          </a:p>
        </p:txBody>
      </p:sp>
      <p:pic>
        <p:nvPicPr>
          <p:cNvPr id="104" name="Picture 103" descr="slices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36611" y="4500916"/>
            <a:ext cx="4580839" cy="274302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2108199" y="3166989"/>
            <a:ext cx="4371575" cy="239299"/>
            <a:chOff x="2108199" y="2900289"/>
            <a:chExt cx="4371575" cy="239299"/>
          </a:xfrm>
        </p:grpSpPr>
        <p:sp>
          <p:nvSpPr>
            <p:cNvPr id="112" name="TextBox 20"/>
            <p:cNvSpPr txBox="1">
              <a:spLocks noChangeArrowheads="1"/>
            </p:cNvSpPr>
            <p:nvPr/>
          </p:nvSpPr>
          <p:spPr bwMode="auto">
            <a:xfrm>
              <a:off x="2108199" y="2900289"/>
              <a:ext cx="67738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0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SITE </a:t>
              </a:r>
              <a:r>
                <a:rPr lang="en-US" sz="80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1</a:t>
              </a:r>
              <a:endParaRPr lang="en-US" sz="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3" name="TextBox 20"/>
            <p:cNvSpPr txBox="1">
              <a:spLocks noChangeArrowheads="1"/>
            </p:cNvSpPr>
            <p:nvPr/>
          </p:nvSpPr>
          <p:spPr bwMode="auto">
            <a:xfrm>
              <a:off x="3331230" y="2908756"/>
              <a:ext cx="67738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00" dirty="0" smtClean="0">
                  <a:solidFill>
                    <a:srgbClr val="545357"/>
                  </a:solidFill>
                  <a:latin typeface="Arial"/>
                  <a:cs typeface="Arial"/>
                </a:rPr>
                <a:t>SITE 2</a:t>
              </a:r>
              <a:endParaRPr lang="en-US" sz="900" dirty="0">
                <a:solidFill>
                  <a:srgbClr val="545357"/>
                </a:solidFill>
                <a:latin typeface="Arial"/>
                <a:cs typeface="Arial"/>
              </a:endParaRPr>
            </a:p>
          </p:txBody>
        </p:sp>
        <p:sp>
          <p:nvSpPr>
            <p:cNvPr id="114" name="TextBox 20"/>
            <p:cNvSpPr txBox="1">
              <a:spLocks noChangeArrowheads="1"/>
            </p:cNvSpPr>
            <p:nvPr/>
          </p:nvSpPr>
          <p:spPr bwMode="auto">
            <a:xfrm>
              <a:off x="4567786" y="2908756"/>
              <a:ext cx="67738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00" dirty="0" smtClean="0">
                  <a:solidFill>
                    <a:srgbClr val="545357"/>
                  </a:solidFill>
                  <a:latin typeface="Arial"/>
                  <a:cs typeface="Arial"/>
                </a:rPr>
                <a:t>SITE 3</a:t>
              </a:r>
              <a:endParaRPr lang="en-US" sz="900" dirty="0">
                <a:solidFill>
                  <a:srgbClr val="545357"/>
                </a:solidFill>
                <a:latin typeface="Arial"/>
                <a:cs typeface="Arial"/>
              </a:endParaRPr>
            </a:p>
          </p:txBody>
        </p:sp>
        <p:sp>
          <p:nvSpPr>
            <p:cNvPr id="115" name="TextBox 20"/>
            <p:cNvSpPr txBox="1">
              <a:spLocks noChangeArrowheads="1"/>
            </p:cNvSpPr>
            <p:nvPr/>
          </p:nvSpPr>
          <p:spPr bwMode="auto">
            <a:xfrm>
              <a:off x="5802387" y="2908756"/>
              <a:ext cx="67738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00" dirty="0" smtClean="0">
                  <a:solidFill>
                    <a:schemeClr val="tx2"/>
                  </a:solidFill>
                  <a:latin typeface="Arial"/>
                  <a:cs typeface="Arial"/>
                </a:rPr>
                <a:t>SITE 4</a:t>
              </a:r>
              <a:endParaRPr lang="en-US" sz="900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6" name="Picture 115" descr="id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12986" y="1215287"/>
            <a:ext cx="550432" cy="486429"/>
          </a:xfrm>
          <a:prstGeom prst="rect">
            <a:avLst/>
          </a:prstGeom>
        </p:spPr>
      </p:pic>
      <p:pic>
        <p:nvPicPr>
          <p:cNvPr id="117" name="Picture 116" descr="lg-arrows-down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46836" y="2488386"/>
            <a:ext cx="6863080" cy="648970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6858000" y="2628900"/>
            <a:ext cx="1905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</a:rPr>
              <a:t>Slices are distributed to separate disks, storage nodes and geographic locations.</a:t>
            </a:r>
            <a:endParaRPr lang="en-US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rot="16200000" flipH="1">
            <a:off x="6667499" y="2897011"/>
            <a:ext cx="381000" cy="1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488241" y="2675066"/>
            <a:ext cx="3697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2</a:t>
            </a:r>
            <a:endParaRPr lang="en-US" sz="2100" dirty="0"/>
          </a:p>
        </p:txBody>
      </p:sp>
      <p:pic>
        <p:nvPicPr>
          <p:cNvPr id="121" name="Picture 120" descr="arrow-dow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774" y="4096174"/>
            <a:ext cx="304800" cy="314960"/>
          </a:xfrm>
          <a:prstGeom prst="rect">
            <a:avLst/>
          </a:prstGeom>
        </p:spPr>
      </p:pic>
      <p:pic>
        <p:nvPicPr>
          <p:cNvPr id="122" name="Picture 121" descr="arrow-dow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9725" y="4096174"/>
            <a:ext cx="304800" cy="314960"/>
          </a:xfrm>
          <a:prstGeom prst="rect">
            <a:avLst/>
          </a:prstGeom>
        </p:spPr>
      </p:pic>
      <p:pic>
        <p:nvPicPr>
          <p:cNvPr id="123" name="Picture 122" descr="arrow-dow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78" y="4096174"/>
            <a:ext cx="304800" cy="314960"/>
          </a:xfrm>
          <a:prstGeom prst="rect">
            <a:avLst/>
          </a:prstGeom>
        </p:spPr>
      </p:pic>
      <p:pic>
        <p:nvPicPr>
          <p:cNvPr id="124" name="Picture 123" descr="arrow-dow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1336" y="4096174"/>
            <a:ext cx="304800" cy="314960"/>
          </a:xfrm>
          <a:prstGeom prst="rect">
            <a:avLst/>
          </a:prstGeom>
        </p:spPr>
      </p:pic>
      <p:pic>
        <p:nvPicPr>
          <p:cNvPr id="125" name="Picture 124" descr="arrow-dow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802" y="4896956"/>
            <a:ext cx="304800" cy="314960"/>
          </a:xfrm>
          <a:prstGeom prst="rect">
            <a:avLst/>
          </a:prstGeom>
        </p:spPr>
      </p:pic>
      <p:pic>
        <p:nvPicPr>
          <p:cNvPr id="127" name="Picture 126" descr="arrow-dow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802" y="1773595"/>
            <a:ext cx="304800" cy="314960"/>
          </a:xfrm>
          <a:prstGeom prst="rect">
            <a:avLst/>
          </a:prstGeom>
        </p:spPr>
      </p:pic>
      <p:pic>
        <p:nvPicPr>
          <p:cNvPr id="128" name="Picture 127" descr="arrow-righ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2636" y="1291165"/>
            <a:ext cx="304800" cy="314960"/>
          </a:xfrm>
          <a:prstGeom prst="rect">
            <a:avLst/>
          </a:prstGeom>
        </p:spPr>
      </p:pic>
      <p:pic>
        <p:nvPicPr>
          <p:cNvPr id="133" name="Picture 132" descr="id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12986" y="5281294"/>
            <a:ext cx="550432" cy="486429"/>
          </a:xfrm>
          <a:prstGeom prst="rect">
            <a:avLst/>
          </a:prstGeom>
        </p:spPr>
      </p:pic>
      <p:pic>
        <p:nvPicPr>
          <p:cNvPr id="134" name="Picture 133" descr="arrow-righ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7538" y="5359314"/>
            <a:ext cx="304800" cy="314960"/>
          </a:xfrm>
          <a:prstGeom prst="rect">
            <a:avLst/>
          </a:prstGeom>
        </p:spPr>
      </p:pic>
      <p:sp>
        <p:nvSpPr>
          <p:cNvPr id="135" name="TextBox 20"/>
          <p:cNvSpPr txBox="1">
            <a:spLocks noChangeArrowheads="1"/>
          </p:cNvSpPr>
          <p:nvPr/>
        </p:nvSpPr>
        <p:spPr bwMode="auto">
          <a:xfrm>
            <a:off x="5071466" y="5778394"/>
            <a:ext cx="677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/>
                <a:cs typeface="Arial"/>
              </a:rPr>
              <a:t>DATA</a:t>
            </a:r>
            <a:endParaRPr lang="en-US" sz="1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36" name="Picture 135" descr="dat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30658" y="5277011"/>
            <a:ext cx="559003" cy="49499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57200" y="2921000"/>
            <a:ext cx="184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07119" y="2441316"/>
            <a:ext cx="2420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[</a:t>
            </a:r>
            <a:r>
              <a:rPr lang="en-US" sz="1400" b="1" baseline="30000" dirty="0" smtClean="0"/>
              <a:t> </a:t>
            </a:r>
            <a:r>
              <a:rPr lang="en-US" sz="800" b="1" dirty="0" smtClean="0">
                <a:solidFill>
                  <a:schemeClr val="tx2"/>
                </a:solidFill>
              </a:rPr>
              <a:t>Total slices = ‘width’ = N </a:t>
            </a:r>
            <a:r>
              <a:rPr lang="en-US" sz="1400" b="1" dirty="0" smtClean="0">
                <a:solidFill>
                  <a:srgbClr val="E37C00"/>
                </a:solidFill>
              </a:rPr>
              <a:t>]</a:t>
            </a:r>
          </a:p>
        </p:txBody>
      </p:sp>
      <p:sp>
        <p:nvSpPr>
          <p:cNvPr id="47" name="Freeform 46"/>
          <p:cNvSpPr/>
          <p:nvPr/>
        </p:nvSpPr>
        <p:spPr>
          <a:xfrm>
            <a:off x="603250" y="2247900"/>
            <a:ext cx="209550" cy="374650"/>
          </a:xfrm>
          <a:custGeom>
            <a:avLst/>
            <a:gdLst>
              <a:gd name="connsiteX0" fmla="*/ 171450 w 292100"/>
              <a:gd name="connsiteY0" fmla="*/ 0 h 374650"/>
              <a:gd name="connsiteX1" fmla="*/ 6350 w 292100"/>
              <a:gd name="connsiteY1" fmla="*/ 0 h 374650"/>
              <a:gd name="connsiteX2" fmla="*/ 0 w 292100"/>
              <a:gd name="connsiteY2" fmla="*/ 374650 h 374650"/>
              <a:gd name="connsiteX3" fmla="*/ 292100 w 292100"/>
              <a:gd name="connsiteY3" fmla="*/ 368300 h 374650"/>
              <a:gd name="connsiteX4" fmla="*/ 292100 w 292100"/>
              <a:gd name="connsiteY4" fmla="*/ 368300 h 374650"/>
              <a:gd name="connsiteX5" fmla="*/ 292100 w 292100"/>
              <a:gd name="connsiteY5" fmla="*/ 36830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0" h="374650">
                <a:moveTo>
                  <a:pt x="171450" y="0"/>
                </a:moveTo>
                <a:lnTo>
                  <a:pt x="6350" y="0"/>
                </a:lnTo>
                <a:lnTo>
                  <a:pt x="0" y="374650"/>
                </a:lnTo>
                <a:lnTo>
                  <a:pt x="292100" y="368300"/>
                </a:lnTo>
                <a:lnTo>
                  <a:pt x="292100" y="368300"/>
                </a:lnTo>
                <a:lnTo>
                  <a:pt x="292100" y="368300"/>
                </a:lnTo>
              </a:path>
            </a:pathLst>
          </a:cu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6F74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790700" y="4640040"/>
            <a:ext cx="182880" cy="374650"/>
          </a:xfrm>
          <a:custGeom>
            <a:avLst/>
            <a:gdLst>
              <a:gd name="connsiteX0" fmla="*/ 171450 w 292100"/>
              <a:gd name="connsiteY0" fmla="*/ 0 h 374650"/>
              <a:gd name="connsiteX1" fmla="*/ 6350 w 292100"/>
              <a:gd name="connsiteY1" fmla="*/ 0 h 374650"/>
              <a:gd name="connsiteX2" fmla="*/ 0 w 292100"/>
              <a:gd name="connsiteY2" fmla="*/ 374650 h 374650"/>
              <a:gd name="connsiteX3" fmla="*/ 292100 w 292100"/>
              <a:gd name="connsiteY3" fmla="*/ 368300 h 374650"/>
              <a:gd name="connsiteX4" fmla="*/ 292100 w 292100"/>
              <a:gd name="connsiteY4" fmla="*/ 368300 h 374650"/>
              <a:gd name="connsiteX5" fmla="*/ 292100 w 292100"/>
              <a:gd name="connsiteY5" fmla="*/ 36830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0" h="374650">
                <a:moveTo>
                  <a:pt x="171450" y="0"/>
                </a:moveTo>
                <a:lnTo>
                  <a:pt x="6350" y="0"/>
                </a:lnTo>
                <a:lnTo>
                  <a:pt x="0" y="374650"/>
                </a:lnTo>
                <a:lnTo>
                  <a:pt x="292100" y="368300"/>
                </a:lnTo>
                <a:lnTo>
                  <a:pt x="292100" y="368300"/>
                </a:lnTo>
                <a:lnTo>
                  <a:pt x="292100" y="368300"/>
                </a:lnTo>
              </a:path>
            </a:pathLst>
          </a:custGeom>
          <a:ln>
            <a:solidFill>
              <a:srgbClr val="E37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6F74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47850" y="4831076"/>
            <a:ext cx="247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37C00"/>
                </a:solidFill>
              </a:rPr>
              <a:t>[</a:t>
            </a:r>
            <a:r>
              <a:rPr lang="en-US" sz="1400" b="1" baseline="30000" dirty="0" smtClean="0"/>
              <a:t> </a:t>
            </a:r>
            <a:r>
              <a:rPr lang="en-US" sz="800" b="1" dirty="0" smtClean="0">
                <a:solidFill>
                  <a:srgbClr val="706F74"/>
                </a:solidFill>
              </a:rPr>
              <a:t>Subset required to read = ‘threshold’ = K</a:t>
            </a:r>
            <a:r>
              <a:rPr lang="en-US" sz="8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smtClean="0">
                <a:solidFill>
                  <a:srgbClr val="E37C00"/>
                </a:solidFill>
              </a:rPr>
              <a:t>]</a:t>
            </a:r>
            <a:endParaRPr lang="en-US" sz="800" b="1" dirty="0" smtClean="0">
              <a:solidFill>
                <a:srgbClr val="E37C00"/>
              </a:solidFill>
            </a:endParaRPr>
          </a:p>
        </p:txBody>
      </p:sp>
      <p:pic>
        <p:nvPicPr>
          <p:cNvPr id="45" name="Picture 44" descr="slices-new5-4-1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807" y="2088134"/>
            <a:ext cx="7095490" cy="319532"/>
          </a:xfrm>
          <a:prstGeom prst="rect">
            <a:avLst/>
          </a:prstGeom>
        </p:spPr>
      </p:pic>
      <p:sp>
        <p:nvSpPr>
          <p:cNvPr id="42" name="TextBox 60"/>
          <p:cNvSpPr txBox="1">
            <a:spLocks noChangeArrowheads="1"/>
          </p:cNvSpPr>
          <p:nvPr/>
        </p:nvSpPr>
        <p:spPr bwMode="auto">
          <a:xfrm>
            <a:off x="6096000" y="6519863"/>
            <a:ext cx="238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FFFFFF"/>
                </a:solidFill>
              </a:rPr>
              <a:t>Cleversafe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90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696B"/>
                </a:solidFill>
                <a:ea typeface="ＭＳ Ｐゴシック"/>
                <a:cs typeface="ＭＳ Ｐゴシック"/>
              </a:rPr>
              <a:t>Object-based Access Methods</a:t>
            </a:r>
            <a:endParaRPr lang="en-US" dirty="0"/>
          </a:p>
        </p:txBody>
      </p:sp>
      <p:pic>
        <p:nvPicPr>
          <p:cNvPr id="5" name="Picture 4" descr="object-based-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52500"/>
            <a:ext cx="7315200" cy="52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34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</a:t>
            </a:r>
            <a:r>
              <a:rPr lang="en-US" sz="2800" dirty="0" err="1" smtClean="0"/>
              <a:t>Hadoop</a:t>
            </a:r>
            <a:r>
              <a:rPr lang="en-US" sz="2800" dirty="0" smtClean="0"/>
              <a:t> Works</a:t>
            </a:r>
            <a:endParaRPr lang="en-US" sz="28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91822"/>
            <a:ext cx="8229600" cy="4729542"/>
          </a:xfrm>
        </p:spPr>
        <p:txBody>
          <a:bodyPr lIns="0" tIns="0" rIns="0" bIns="0">
            <a:normAutofit lnSpcReduction="10000"/>
          </a:bodyPr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  <a:buFontTx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Popular open-source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MapReduce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implementation, commercialized by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Cloudera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and others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6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Take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the computation to the data, not the data to the computation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481" y="1828800"/>
            <a:ext cx="5379244" cy="30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0"/>
          <p:cNvSpPr txBox="1">
            <a:spLocks noChangeArrowheads="1"/>
          </p:cNvSpPr>
          <p:nvPr/>
        </p:nvSpPr>
        <p:spPr bwMode="auto">
          <a:xfrm>
            <a:off x="6096000" y="6519863"/>
            <a:ext cx="238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FFFFFF"/>
                </a:solidFill>
              </a:rPr>
              <a:t>Cleversafe Confidential Information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5172" y="3028950"/>
            <a:ext cx="77039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1238" y="2624859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Compute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3979" y="305681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165475" y="1932167"/>
            <a:ext cx="0" cy="29898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47861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Hadoop</a:t>
            </a:r>
            <a:r>
              <a:rPr lang="en-US" sz="2800" dirty="0" smtClean="0"/>
              <a:t> </a:t>
            </a:r>
            <a:r>
              <a:rPr lang="en-US" sz="2800" dirty="0" err="1" smtClean="0"/>
              <a:t>MapReduce</a:t>
            </a:r>
            <a:r>
              <a:rPr lang="en-US" sz="2800" dirty="0" smtClean="0"/>
              <a:t> Challenges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</a:t>
            </a:r>
            <a:r>
              <a:rPr lang="en-US" dirty="0"/>
              <a:t>computations where data exists but </a:t>
            </a:r>
            <a:r>
              <a:rPr lang="en-US" dirty="0" smtClean="0"/>
              <a:t>has limitations</a:t>
            </a:r>
            <a:endParaRPr lang="en-US" strike="sngStrike" dirty="0"/>
          </a:p>
          <a:p>
            <a:pPr lvl="1"/>
            <a:r>
              <a:rPr lang="en-US" dirty="0"/>
              <a:t>HDFS </a:t>
            </a:r>
            <a:r>
              <a:rPr lang="en-US" dirty="0" smtClean="0"/>
              <a:t>utilizes </a:t>
            </a:r>
            <a:r>
              <a:rPr lang="en-US" dirty="0"/>
              <a:t>a single server for metadata operations – if this server fails – data could be inaccessible or result in permanent loss of </a:t>
            </a:r>
            <a:r>
              <a:rPr lang="en-US" dirty="0" smtClean="0"/>
              <a:t>data.  Federation helps but is passive/active with manual management</a:t>
            </a:r>
            <a:endParaRPr lang="en-US" dirty="0"/>
          </a:p>
          <a:p>
            <a:pPr lvl="1"/>
            <a:r>
              <a:rPr lang="en-US" dirty="0"/>
              <a:t>Maintains 3 copies of data for protection – not a big deal in terabyte range – but scale up to petabyte and Exabyte levels and management/overhead costs are </a:t>
            </a:r>
            <a:r>
              <a:rPr lang="en-US" dirty="0" smtClean="0"/>
              <a:t>unmanageable</a:t>
            </a:r>
            <a:endParaRPr lang="en-US" dirty="0"/>
          </a:p>
        </p:txBody>
      </p:sp>
      <p:sp>
        <p:nvSpPr>
          <p:cNvPr id="6" name="TextBox 60"/>
          <p:cNvSpPr txBox="1">
            <a:spLocks noChangeArrowheads="1"/>
          </p:cNvSpPr>
          <p:nvPr/>
        </p:nvSpPr>
        <p:spPr bwMode="auto">
          <a:xfrm>
            <a:off x="6096000" y="6519863"/>
            <a:ext cx="238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FFFFFF"/>
                </a:solidFill>
              </a:rPr>
              <a:t>Cleversafe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11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955800" y="3668233"/>
            <a:ext cx="5486400" cy="2176728"/>
          </a:xfrm>
          <a:prstGeom prst="roundRect">
            <a:avLst>
              <a:gd name="adj" fmla="val 8062"/>
            </a:avLst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6F74"/>
                </a:solidFill>
                <a:effectLst/>
                <a:ea typeface="ＭＳ Ｐゴシック" charset="-128"/>
                <a:cs typeface="ＭＳ Ｐゴシック" charset="-128"/>
              </a:rPr>
              <a:t>dsNet Slicestor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706F74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69570" y="116841"/>
            <a:ext cx="8698230" cy="822960"/>
          </a:xfrm>
        </p:spPr>
        <p:txBody>
          <a:bodyPr lIns="0" tIns="0" rIns="0" bIns="0" anchor="ctr" anchorCtr="0"/>
          <a:lstStyle/>
          <a:p>
            <a:pPr algn="l">
              <a:lnSpc>
                <a:spcPct val="95000"/>
              </a:lnSpc>
            </a:pPr>
            <a:r>
              <a:rPr lang="en-US" sz="2800" dirty="0" smtClean="0"/>
              <a:t>Combining computation and </a:t>
            </a:r>
            <a:br>
              <a:rPr lang="en-US" sz="2800" dirty="0" smtClean="0"/>
            </a:br>
            <a:r>
              <a:rPr lang="en-US" sz="2800" dirty="0" smtClean="0"/>
              <a:t>dispersed storage</a:t>
            </a:r>
            <a:endParaRPr lang="en-US" sz="28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8707" y="939801"/>
            <a:ext cx="7612912" cy="2882900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  <a:buFontTx/>
              <a:buChar char="•"/>
            </a:pPr>
            <a:endParaRPr lang="en-US" sz="2600" dirty="0" smtClean="0">
              <a:solidFill>
                <a:schemeClr val="tx2"/>
              </a:solidFill>
              <a:latin typeface="+mn-lt"/>
            </a:endParaRPr>
          </a:p>
          <a:p>
            <a:pPr marL="445770" lvl="1" indent="-342900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</a:pPr>
            <a:endParaRPr lang="en-US" sz="2600" dirty="0">
              <a:solidFill>
                <a:schemeClr val="tx2"/>
              </a:solidFill>
              <a:latin typeface="+mn-lt"/>
            </a:endParaRPr>
          </a:p>
          <a:p>
            <a:pPr marL="445770" lvl="1" indent="-342900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</a:pPr>
            <a:endParaRPr lang="en-US" sz="2600" dirty="0" smtClean="0">
              <a:solidFill>
                <a:schemeClr val="tx2"/>
              </a:solidFill>
              <a:latin typeface="+mn-lt"/>
            </a:endParaRPr>
          </a:p>
          <a:p>
            <a:pPr marL="339725" lvl="1" indent="-238125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Hadoop MapReduce computation runs directly on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dsNet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Slicestors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339725" lvl="1" indent="-238125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Jobs are assigned to stores for completely local data access</a:t>
            </a:r>
          </a:p>
          <a:p>
            <a:pPr marL="339725" lvl="1" indent="-238125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Replace underlying HDFS with Dispersed Storage® while maintaining HDFS interface to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MapReduce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process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449" y="1059905"/>
            <a:ext cx="3005493" cy="70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tshirley.CLEVERSAFE\Pictures\Cleversafe\Trademark\cleversafeRe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018" y="1065212"/>
            <a:ext cx="3473450" cy="820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Rectangle 5"/>
          <p:cNvSpPr/>
          <p:nvPr/>
        </p:nvSpPr>
        <p:spPr bwMode="auto">
          <a:xfrm>
            <a:off x="2184400" y="4117761"/>
            <a:ext cx="2387600" cy="142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ea typeface="ＭＳ Ｐゴシック" charset="-128"/>
                <a:cs typeface="ＭＳ Ｐゴシック" charset="-128"/>
              </a:rPr>
              <a:t>dsNet Storage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00600" y="4892461"/>
            <a:ext cx="2336800" cy="698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ea typeface="ＭＳ Ｐゴシック" charset="-128"/>
                <a:cs typeface="ＭＳ Ｐゴシック" charset="-128"/>
              </a:rPr>
              <a:t>dsNet API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800600" y="4130461"/>
            <a:ext cx="2336800" cy="698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ea typeface="ＭＳ Ｐゴシック" charset="-128"/>
                <a:cs typeface="ＭＳ Ｐゴシック" charset="-128"/>
              </a:rPr>
              <a:t>Hadoop MapReduce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Curved Up Arrow 9"/>
          <p:cNvSpPr/>
          <p:nvPr/>
        </p:nvSpPr>
        <p:spPr bwMode="auto">
          <a:xfrm flipH="1">
            <a:off x="3556000" y="5463961"/>
            <a:ext cx="2019300" cy="660400"/>
          </a:xfrm>
          <a:prstGeom prst="curvedUpArrow">
            <a:avLst>
              <a:gd name="adj1" fmla="val 25521"/>
              <a:gd name="adj2" fmla="val 42479"/>
              <a:gd name="adj3" fmla="val 34259"/>
            </a:avLst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340100" y="6136029"/>
            <a:ext cx="2634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Local data access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Plus 1"/>
          <p:cNvSpPr/>
          <p:nvPr/>
        </p:nvSpPr>
        <p:spPr>
          <a:xfrm>
            <a:off x="4285696" y="1116509"/>
            <a:ext cx="689273" cy="66613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ackgroundRemoval t="2500" b="100000" l="0" r="7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791" y="4145508"/>
            <a:ext cx="571501" cy="33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60"/>
          <p:cNvSpPr txBox="1">
            <a:spLocks noChangeArrowheads="1"/>
          </p:cNvSpPr>
          <p:nvPr/>
        </p:nvSpPr>
        <p:spPr bwMode="auto">
          <a:xfrm>
            <a:off x="6096000" y="6519863"/>
            <a:ext cx="238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FFFFFF"/>
                </a:solidFill>
              </a:rPr>
              <a:t>Cleversafe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373000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 descr="green-arrow-objec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542" y="1415440"/>
            <a:ext cx="1489969" cy="3246591"/>
          </a:xfrm>
          <a:prstGeom prst="rect">
            <a:avLst/>
          </a:prstGeom>
        </p:spPr>
      </p:pic>
      <p:pic>
        <p:nvPicPr>
          <p:cNvPr id="106" name="Picture 105" descr="green-arrow-objec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170" y="1609803"/>
            <a:ext cx="1637856" cy="2784960"/>
          </a:xfrm>
          <a:prstGeom prst="rect">
            <a:avLst/>
          </a:prstGeom>
        </p:spPr>
      </p:pic>
      <p:pic>
        <p:nvPicPr>
          <p:cNvPr id="105" name="Picture 104" descr="green-arrow-objec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088" y="1609804"/>
            <a:ext cx="1287905" cy="1428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System Architecture</a:t>
            </a:r>
            <a:endParaRPr lang="en-US" sz="2800" dirty="0"/>
          </a:p>
        </p:txBody>
      </p:sp>
      <p:sp>
        <p:nvSpPr>
          <p:cNvPr id="5" name="TextBox 60"/>
          <p:cNvSpPr txBox="1">
            <a:spLocks noChangeArrowheads="1"/>
          </p:cNvSpPr>
          <p:nvPr/>
        </p:nvSpPr>
        <p:spPr bwMode="auto">
          <a:xfrm>
            <a:off x="6096000" y="6519863"/>
            <a:ext cx="238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FFFFFF"/>
                </a:solidFill>
              </a:rPr>
              <a:t>Cleversafe Confidential Information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76681" y="1961809"/>
            <a:ext cx="1463040" cy="210312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076681" y="1698704"/>
            <a:ext cx="14692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MASTER</a:t>
            </a:r>
            <a:endParaRPr lang="en-US" sz="1000" b="1" dirty="0">
              <a:solidFill>
                <a:schemeClr val="tx2"/>
              </a:solidFill>
            </a:endParaRPr>
          </a:p>
        </p:txBody>
      </p:sp>
      <p:pic>
        <p:nvPicPr>
          <p:cNvPr id="57" name="Picture 56" descr="green-up-down-arro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354" y="2172917"/>
            <a:ext cx="104775" cy="762000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1307821" y="2130927"/>
            <a:ext cx="1005840" cy="27432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216381" y="2144977"/>
            <a:ext cx="11887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Job Tracker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190981" y="3587819"/>
            <a:ext cx="11887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706F74"/>
                </a:solidFill>
              </a:rPr>
              <a:t>Job Tracker</a:t>
            </a:r>
          </a:p>
          <a:p>
            <a:pPr algn="ctr"/>
            <a:r>
              <a:rPr lang="en-US" sz="1000" b="1" dirty="0" smtClean="0">
                <a:solidFill>
                  <a:srgbClr val="706F74"/>
                </a:solidFill>
              </a:rPr>
              <a:t>Log</a:t>
            </a:r>
            <a:endParaRPr lang="en-US" sz="1000" b="1" dirty="0">
              <a:solidFill>
                <a:srgbClr val="706F74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26852" y="1698704"/>
            <a:ext cx="238386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SLAVES</a:t>
            </a:r>
            <a:endParaRPr lang="en-US" sz="1000" b="1" dirty="0">
              <a:solidFill>
                <a:schemeClr val="tx2"/>
              </a:solidFill>
            </a:endParaRPr>
          </a:p>
        </p:txBody>
      </p:sp>
      <p:pic>
        <p:nvPicPr>
          <p:cNvPr id="97" name="Picture 96" descr="single-drive-gr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887" y="1413168"/>
            <a:ext cx="1089660" cy="205740"/>
          </a:xfrm>
          <a:prstGeom prst="rect">
            <a:avLst/>
          </a:prstGeom>
        </p:spPr>
      </p:pic>
      <p:pic>
        <p:nvPicPr>
          <p:cNvPr id="98" name="Picture 97" descr="single-drive-gr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425" y="1193413"/>
            <a:ext cx="1089660" cy="205740"/>
          </a:xfrm>
          <a:prstGeom prst="rect">
            <a:avLst/>
          </a:prstGeom>
        </p:spPr>
      </p:pic>
      <p:pic>
        <p:nvPicPr>
          <p:cNvPr id="99" name="Picture 98" descr="single-drive-gr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047" y="1415440"/>
            <a:ext cx="1089660" cy="205740"/>
          </a:xfrm>
          <a:prstGeom prst="rect">
            <a:avLst/>
          </a:prstGeom>
        </p:spPr>
      </p:pic>
      <p:pic>
        <p:nvPicPr>
          <p:cNvPr id="100" name="Picture 99" descr="single-drive-gr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585" y="1195685"/>
            <a:ext cx="1089660" cy="205740"/>
          </a:xfrm>
          <a:prstGeom prst="rect">
            <a:avLst/>
          </a:prstGeom>
        </p:spPr>
      </p:pic>
      <p:pic>
        <p:nvPicPr>
          <p:cNvPr id="101" name="Picture 100" descr="single-drive-gr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671" y="1404064"/>
            <a:ext cx="1089660" cy="205740"/>
          </a:xfrm>
          <a:prstGeom prst="rect">
            <a:avLst/>
          </a:prstGeom>
        </p:spPr>
      </p:pic>
      <p:pic>
        <p:nvPicPr>
          <p:cNvPr id="102" name="Picture 101" descr="single-drive-gr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209" y="1184309"/>
            <a:ext cx="1089660" cy="205740"/>
          </a:xfrm>
          <a:prstGeom prst="rect">
            <a:avLst/>
          </a:prstGeom>
        </p:spPr>
      </p:pic>
      <p:pic>
        <p:nvPicPr>
          <p:cNvPr id="103" name="Picture 102" descr="documen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204" y="2978219"/>
            <a:ext cx="469900" cy="609600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4571662" y="918289"/>
            <a:ext cx="130647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ACCESSERS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828156" y="1961809"/>
            <a:ext cx="1600200" cy="270022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1" name="Group 160"/>
          <p:cNvGrpSpPr/>
          <p:nvPr/>
        </p:nvGrpSpPr>
        <p:grpSpPr>
          <a:xfrm>
            <a:off x="2933060" y="2066677"/>
            <a:ext cx="872359" cy="719544"/>
            <a:chOff x="2933060" y="2092077"/>
            <a:chExt cx="872359" cy="719544"/>
          </a:xfrm>
        </p:grpSpPr>
        <p:sp>
          <p:nvSpPr>
            <p:cNvPr id="124" name="TextBox 123"/>
            <p:cNvSpPr txBox="1"/>
            <p:nvPr/>
          </p:nvSpPr>
          <p:spPr>
            <a:xfrm>
              <a:off x="2933060" y="2565400"/>
              <a:ext cx="580893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706F74"/>
                  </a:solidFill>
                </a:rPr>
                <a:t>Maps</a:t>
              </a:r>
              <a:endParaRPr lang="en-US" sz="1000" b="1" dirty="0">
                <a:solidFill>
                  <a:srgbClr val="706F74"/>
                </a:solidFill>
              </a:endParaRPr>
            </a:p>
          </p:txBody>
        </p:sp>
        <p:pic>
          <p:nvPicPr>
            <p:cNvPr id="125" name="Picture 124" descr="maps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8804" y="2092077"/>
              <a:ext cx="856615" cy="506730"/>
            </a:xfrm>
            <a:prstGeom prst="rect">
              <a:avLst/>
            </a:prstGeom>
          </p:spPr>
        </p:pic>
      </p:grpSp>
      <p:grpSp>
        <p:nvGrpSpPr>
          <p:cNvPr id="164" name="Group 163"/>
          <p:cNvGrpSpPr/>
          <p:nvPr/>
        </p:nvGrpSpPr>
        <p:grpSpPr>
          <a:xfrm>
            <a:off x="3365786" y="2534628"/>
            <a:ext cx="953524" cy="731175"/>
            <a:chOff x="3365786" y="2572728"/>
            <a:chExt cx="953524" cy="731175"/>
          </a:xfrm>
        </p:grpSpPr>
        <p:sp>
          <p:nvSpPr>
            <p:cNvPr id="118" name="TextBox 117"/>
            <p:cNvSpPr txBox="1"/>
            <p:nvPr/>
          </p:nvSpPr>
          <p:spPr>
            <a:xfrm>
              <a:off x="3365786" y="3057682"/>
              <a:ext cx="77824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706F74"/>
                  </a:solidFill>
                </a:rPr>
                <a:t>Reduces</a:t>
              </a:r>
              <a:endParaRPr lang="en-US" sz="1000" b="1" dirty="0">
                <a:solidFill>
                  <a:srgbClr val="706F74"/>
                </a:solidFill>
              </a:endParaRPr>
            </a:p>
          </p:txBody>
        </p:sp>
        <p:pic>
          <p:nvPicPr>
            <p:cNvPr id="126" name="Picture 125" descr="reduces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62695" y="2572728"/>
              <a:ext cx="856615" cy="506730"/>
            </a:xfrm>
            <a:prstGeom prst="rect">
              <a:avLst/>
            </a:prstGeom>
          </p:spPr>
        </p:pic>
      </p:grpSp>
      <p:sp>
        <p:nvSpPr>
          <p:cNvPr id="147" name="Rounded Rectangle 146"/>
          <p:cNvSpPr/>
          <p:nvPr/>
        </p:nvSpPr>
        <p:spPr>
          <a:xfrm>
            <a:off x="5224921" y="1961809"/>
            <a:ext cx="1600200" cy="270022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2" name="Group 161"/>
          <p:cNvGrpSpPr/>
          <p:nvPr/>
        </p:nvGrpSpPr>
        <p:grpSpPr>
          <a:xfrm>
            <a:off x="5329825" y="2066677"/>
            <a:ext cx="872359" cy="719544"/>
            <a:chOff x="5329825" y="2092077"/>
            <a:chExt cx="872359" cy="719544"/>
          </a:xfrm>
        </p:grpSpPr>
        <p:sp>
          <p:nvSpPr>
            <p:cNvPr id="151" name="TextBox 150"/>
            <p:cNvSpPr txBox="1"/>
            <p:nvPr/>
          </p:nvSpPr>
          <p:spPr>
            <a:xfrm>
              <a:off x="5329825" y="2565400"/>
              <a:ext cx="580893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706F74"/>
                  </a:solidFill>
                </a:rPr>
                <a:t>Maps</a:t>
              </a:r>
              <a:endParaRPr lang="en-US" sz="1000" b="1" dirty="0">
                <a:solidFill>
                  <a:srgbClr val="706F74"/>
                </a:solidFill>
              </a:endParaRPr>
            </a:p>
          </p:txBody>
        </p:sp>
        <p:pic>
          <p:nvPicPr>
            <p:cNvPr id="152" name="Picture 151" descr="maps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45569" y="2092077"/>
              <a:ext cx="856615" cy="506730"/>
            </a:xfrm>
            <a:prstGeom prst="rect">
              <a:avLst/>
            </a:prstGeom>
          </p:spPr>
        </p:pic>
      </p:grpSp>
      <p:grpSp>
        <p:nvGrpSpPr>
          <p:cNvPr id="163" name="Group 162"/>
          <p:cNvGrpSpPr/>
          <p:nvPr/>
        </p:nvGrpSpPr>
        <p:grpSpPr>
          <a:xfrm>
            <a:off x="5762551" y="2534628"/>
            <a:ext cx="953524" cy="731175"/>
            <a:chOff x="5762551" y="2547328"/>
            <a:chExt cx="953524" cy="731175"/>
          </a:xfrm>
        </p:grpSpPr>
        <p:sp>
          <p:nvSpPr>
            <p:cNvPr id="149" name="TextBox 148"/>
            <p:cNvSpPr txBox="1"/>
            <p:nvPr/>
          </p:nvSpPr>
          <p:spPr>
            <a:xfrm>
              <a:off x="5762551" y="3032282"/>
              <a:ext cx="77824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706F74"/>
                  </a:solidFill>
                </a:rPr>
                <a:t>Reduces</a:t>
              </a:r>
              <a:endParaRPr lang="en-US" sz="1000" b="1" dirty="0">
                <a:solidFill>
                  <a:srgbClr val="706F74"/>
                </a:solidFill>
              </a:endParaRPr>
            </a:p>
          </p:txBody>
        </p:sp>
        <p:pic>
          <p:nvPicPr>
            <p:cNvPr id="153" name="Picture 152" descr="reduces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59460" y="2547328"/>
              <a:ext cx="856615" cy="506730"/>
            </a:xfrm>
            <a:prstGeom prst="rect">
              <a:avLst/>
            </a:prstGeom>
          </p:spPr>
        </p:pic>
      </p:grpSp>
      <p:pic>
        <p:nvPicPr>
          <p:cNvPr id="154" name="Picture 153" descr="green-cloud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2031" y="3490179"/>
            <a:ext cx="5751145" cy="2422635"/>
          </a:xfrm>
          <a:prstGeom prst="rect">
            <a:avLst/>
          </a:prstGeom>
        </p:spPr>
      </p:pic>
      <p:grpSp>
        <p:nvGrpSpPr>
          <p:cNvPr id="111" name="Group 110"/>
          <p:cNvGrpSpPr/>
          <p:nvPr/>
        </p:nvGrpSpPr>
        <p:grpSpPr>
          <a:xfrm>
            <a:off x="3361553" y="4142837"/>
            <a:ext cx="4153785" cy="891015"/>
            <a:chOff x="3687286" y="3758524"/>
            <a:chExt cx="4153785" cy="891015"/>
          </a:xfrm>
        </p:grpSpPr>
        <p:grpSp>
          <p:nvGrpSpPr>
            <p:cNvPr id="24" name="Group 23"/>
            <p:cNvGrpSpPr/>
            <p:nvPr/>
          </p:nvGrpSpPr>
          <p:grpSpPr>
            <a:xfrm>
              <a:off x="4647794" y="3762081"/>
              <a:ext cx="878840" cy="883920"/>
              <a:chOff x="4144505" y="2910296"/>
              <a:chExt cx="878840" cy="883920"/>
            </a:xfrm>
          </p:grpSpPr>
          <p:pic>
            <p:nvPicPr>
              <p:cNvPr id="25" name="Picture 24" descr="site-gry-box.gi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4505" y="2910296"/>
                <a:ext cx="878840" cy="883920"/>
              </a:xfrm>
              <a:prstGeom prst="rect">
                <a:avLst/>
              </a:prstGeom>
            </p:spPr>
          </p:pic>
          <p:pic>
            <p:nvPicPr>
              <p:cNvPr id="26" name="Picture 25" descr="drive-all-green.jp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3405" y="3062696"/>
                <a:ext cx="701040" cy="579120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5618935" y="3765619"/>
              <a:ext cx="878840" cy="883920"/>
              <a:chOff x="4144505" y="2910296"/>
              <a:chExt cx="878840" cy="883920"/>
            </a:xfrm>
          </p:grpSpPr>
          <p:pic>
            <p:nvPicPr>
              <p:cNvPr id="28" name="Picture 27" descr="site-gry-box.gi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4505" y="2910296"/>
                <a:ext cx="878840" cy="883920"/>
              </a:xfrm>
              <a:prstGeom prst="rect">
                <a:avLst/>
              </a:prstGeom>
            </p:spPr>
          </p:pic>
          <p:pic>
            <p:nvPicPr>
              <p:cNvPr id="29" name="Picture 28" descr="drive-all-green.jp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3405" y="3062696"/>
                <a:ext cx="701040" cy="579120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6962231" y="3758524"/>
              <a:ext cx="878840" cy="883920"/>
              <a:chOff x="4144505" y="2910296"/>
              <a:chExt cx="878840" cy="883920"/>
            </a:xfrm>
          </p:grpSpPr>
          <p:pic>
            <p:nvPicPr>
              <p:cNvPr id="31" name="Picture 30" descr="site-gry-box.gi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4505" y="2910296"/>
                <a:ext cx="878840" cy="883920"/>
              </a:xfrm>
              <a:prstGeom prst="rect">
                <a:avLst/>
              </a:prstGeom>
            </p:spPr>
          </p:pic>
          <p:pic>
            <p:nvPicPr>
              <p:cNvPr id="32" name="Picture 31" descr="drive-all-green.jp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3405" y="3062696"/>
                <a:ext cx="701040" cy="579120"/>
              </a:xfrm>
              <a:prstGeom prst="rect">
                <a:avLst/>
              </a:prstGeom>
            </p:spPr>
          </p:pic>
        </p:grpSp>
        <p:pic>
          <p:nvPicPr>
            <p:cNvPr id="51" name="Picture 50" descr="dots-4.g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400000">
              <a:off x="6699622" y="4103276"/>
              <a:ext cx="64770" cy="310896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3687286" y="3758543"/>
              <a:ext cx="878840" cy="883920"/>
              <a:chOff x="4144505" y="2910296"/>
              <a:chExt cx="878840" cy="883920"/>
            </a:xfrm>
          </p:grpSpPr>
          <p:pic>
            <p:nvPicPr>
              <p:cNvPr id="22" name="Picture 21" descr="site-gry-box.gi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4505" y="2910296"/>
                <a:ext cx="878840" cy="883920"/>
              </a:xfrm>
              <a:prstGeom prst="rect">
                <a:avLst/>
              </a:prstGeom>
            </p:spPr>
          </p:pic>
          <p:pic>
            <p:nvPicPr>
              <p:cNvPr id="23" name="Picture 22" descr="drive-all-green.jp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3405" y="3062696"/>
                <a:ext cx="701040" cy="579120"/>
              </a:xfrm>
              <a:prstGeom prst="rect">
                <a:avLst/>
              </a:prstGeom>
            </p:spPr>
          </p:pic>
        </p:grpSp>
      </p:grpSp>
      <p:grpSp>
        <p:nvGrpSpPr>
          <p:cNvPr id="112" name="Group 111"/>
          <p:cNvGrpSpPr/>
          <p:nvPr/>
        </p:nvGrpSpPr>
        <p:grpSpPr>
          <a:xfrm>
            <a:off x="3728448" y="5050083"/>
            <a:ext cx="3863090" cy="1158420"/>
            <a:chOff x="3776186" y="4439615"/>
            <a:chExt cx="5042434" cy="1512068"/>
          </a:xfrm>
        </p:grpSpPr>
        <p:sp>
          <p:nvSpPr>
            <p:cNvPr id="7" name="Flowchart: Magnetic Disk 6"/>
            <p:cNvSpPr/>
            <p:nvPr/>
          </p:nvSpPr>
          <p:spPr>
            <a:xfrm>
              <a:off x="3776186" y="4446710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lowchart: Magnetic Disk 41"/>
            <p:cNvSpPr/>
            <p:nvPr/>
          </p:nvSpPr>
          <p:spPr>
            <a:xfrm>
              <a:off x="3928586" y="4599110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lowchart: Magnetic Disk 42"/>
            <p:cNvSpPr/>
            <p:nvPr/>
          </p:nvSpPr>
          <p:spPr>
            <a:xfrm>
              <a:off x="4080986" y="4740877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Object</a:t>
              </a:r>
            </a:p>
            <a:p>
              <a:pPr algn="ctr"/>
              <a:r>
                <a:rPr lang="en-US" sz="1200" dirty="0" smtClean="0"/>
                <a:t>Vaults</a:t>
              </a:r>
              <a:endParaRPr lang="en-US" sz="1200" dirty="0"/>
            </a:p>
          </p:txBody>
        </p:sp>
        <p:sp>
          <p:nvSpPr>
            <p:cNvPr id="44" name="Flowchart: Magnetic Disk 43"/>
            <p:cNvSpPr/>
            <p:nvPr/>
          </p:nvSpPr>
          <p:spPr>
            <a:xfrm>
              <a:off x="5427839" y="4439615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lowchart: Magnetic Disk 44"/>
            <p:cNvSpPr/>
            <p:nvPr/>
          </p:nvSpPr>
          <p:spPr>
            <a:xfrm>
              <a:off x="5580239" y="4592015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lowchart: Magnetic Disk 45"/>
            <p:cNvSpPr/>
            <p:nvPr/>
          </p:nvSpPr>
          <p:spPr>
            <a:xfrm>
              <a:off x="5732639" y="4733782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Metadata</a:t>
              </a:r>
            </a:p>
            <a:p>
              <a:pPr algn="ctr"/>
              <a:r>
                <a:rPr lang="en-US" sz="1200" dirty="0" smtClean="0"/>
                <a:t>Vaults</a:t>
              </a:r>
              <a:endParaRPr lang="en-US" sz="1200" dirty="0"/>
            </a:p>
          </p:txBody>
        </p:sp>
        <p:sp>
          <p:nvSpPr>
            <p:cNvPr id="47" name="Flowchart: Magnetic Disk 46"/>
            <p:cNvSpPr/>
            <p:nvPr/>
          </p:nvSpPr>
          <p:spPr>
            <a:xfrm>
              <a:off x="7068859" y="4475052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lowchart: Magnetic Disk 47"/>
            <p:cNvSpPr/>
            <p:nvPr/>
          </p:nvSpPr>
          <p:spPr>
            <a:xfrm>
              <a:off x="7221259" y="4627452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lowchart: Magnetic Disk 48"/>
            <p:cNvSpPr/>
            <p:nvPr/>
          </p:nvSpPr>
          <p:spPr>
            <a:xfrm>
              <a:off x="7373659" y="4769219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Analytic</a:t>
              </a:r>
            </a:p>
            <a:p>
              <a:pPr algn="ctr"/>
              <a:r>
                <a:rPr lang="en-US" sz="1200" dirty="0" smtClean="0"/>
                <a:t>Vaults</a:t>
              </a:r>
              <a:endParaRPr lang="en-US" sz="1200" dirty="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862173" y="3303903"/>
            <a:ext cx="1188720" cy="274320"/>
            <a:chOff x="2900273" y="3405503"/>
            <a:chExt cx="1188720" cy="274320"/>
          </a:xfrm>
        </p:grpSpPr>
        <p:sp>
          <p:nvSpPr>
            <p:cNvPr id="155" name="Rounded Rectangle 154"/>
            <p:cNvSpPr/>
            <p:nvPr/>
          </p:nvSpPr>
          <p:spPr>
            <a:xfrm>
              <a:off x="2991713" y="3405503"/>
              <a:ext cx="1005840" cy="27432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900273" y="3419553"/>
              <a:ext cx="118872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Task Tracker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5266325" y="3303903"/>
            <a:ext cx="1188720" cy="274320"/>
            <a:chOff x="2900273" y="3405503"/>
            <a:chExt cx="1188720" cy="274320"/>
          </a:xfrm>
        </p:grpSpPr>
        <p:sp>
          <p:nvSpPr>
            <p:cNvPr id="159" name="Rounded Rectangle 158"/>
            <p:cNvSpPr/>
            <p:nvPr/>
          </p:nvSpPr>
          <p:spPr>
            <a:xfrm>
              <a:off x="2991713" y="3405503"/>
              <a:ext cx="1005840" cy="27432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900273" y="3419553"/>
              <a:ext cx="118872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Task Tracker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902382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30720" y="119927"/>
            <a:ext cx="8701088" cy="822960"/>
          </a:xfrm>
        </p:spPr>
        <p:txBody>
          <a:bodyPr lIns="0" tIns="0" rIns="0" bIns="0" anchor="ctr" anchorCtr="0"/>
          <a:lstStyle/>
          <a:p>
            <a:pPr algn="l">
              <a:lnSpc>
                <a:spcPct val="95000"/>
              </a:lnSpc>
            </a:pPr>
            <a:r>
              <a:rPr lang="en-US" sz="2800" dirty="0" smtClean="0">
                <a:solidFill>
                  <a:srgbClr val="706F74"/>
                </a:solidFill>
              </a:rPr>
              <a:t>New </a:t>
            </a:r>
            <a:r>
              <a:rPr lang="en-US" sz="2800" dirty="0" err="1" smtClean="0">
                <a:solidFill>
                  <a:srgbClr val="706F74"/>
                </a:solidFill>
              </a:rPr>
              <a:t>SliceStream</a:t>
            </a:r>
            <a:r>
              <a:rPr lang="en-US" sz="2800" dirty="0" smtClean="0">
                <a:solidFill>
                  <a:srgbClr val="706F74"/>
                </a:solidFill>
              </a:rPr>
              <a:t>™ Protocol</a:t>
            </a:r>
            <a:endParaRPr lang="en-US" sz="2800" baseline="30000" dirty="0">
              <a:solidFill>
                <a:srgbClr val="706F74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8598" y="1088709"/>
            <a:ext cx="5193507" cy="2340292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rgbClr val="706F74"/>
                </a:solidFill>
                <a:latin typeface="+mn-lt"/>
              </a:rPr>
              <a:t>Concept:</a:t>
            </a:r>
            <a:endParaRPr lang="en-US" sz="2000" b="1" dirty="0">
              <a:solidFill>
                <a:srgbClr val="706F74"/>
              </a:solidFill>
              <a:latin typeface="+mn-lt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  <a:buFontTx/>
              <a:buChar char="•"/>
            </a:pPr>
            <a:r>
              <a:rPr lang="en-US" sz="2000" dirty="0">
                <a:latin typeface="+mn-lt"/>
              </a:rPr>
              <a:t>Manipulate input so that, after dispersal, raw data falls in contiguous chunks</a:t>
            </a: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  <a:buFontTx/>
              <a:buChar char="•"/>
            </a:pPr>
            <a:r>
              <a:rPr lang="en-US" sz="2000" dirty="0">
                <a:latin typeface="+mn-lt"/>
              </a:rPr>
              <a:t>Read directly from raw slices bypassing IDA reconstruction</a:t>
            </a:r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  <a:buSzPct val="80000"/>
              <a:buFont typeface="Courier New" pitchFamily="49" charset="0"/>
              <a:buChar char="o"/>
            </a:pPr>
            <a:r>
              <a:rPr lang="en-US" sz="2000" dirty="0">
                <a:solidFill>
                  <a:srgbClr val="706F74"/>
                </a:solidFill>
                <a:latin typeface="+mn-lt"/>
              </a:rPr>
              <a:t>Fall back to full IDA reconstruction if an error occurs 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000" dirty="0">
              <a:solidFill>
                <a:srgbClr val="706F74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000" dirty="0">
              <a:solidFill>
                <a:srgbClr val="706F74"/>
              </a:solidFill>
              <a:latin typeface="+mn-lt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1208" y="1031464"/>
            <a:ext cx="4800600" cy="521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2884" y="4023360"/>
            <a:ext cx="3648471" cy="175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2000" b="1" dirty="0">
                <a:solidFill>
                  <a:srgbClr val="706F74"/>
                </a:solidFill>
                <a:latin typeface="+mn-lt"/>
              </a:rPr>
              <a:t>Result:</a:t>
            </a:r>
            <a:endParaRPr lang="en-US" sz="2000" dirty="0">
              <a:solidFill>
                <a:srgbClr val="706F74"/>
              </a:solidFill>
              <a:latin typeface="+mn-lt"/>
            </a:endParaRPr>
          </a:p>
          <a:p>
            <a:pPr lvl="1">
              <a:lnSpc>
                <a:spcPct val="95000"/>
              </a:lnSpc>
              <a:buClr>
                <a:srgbClr val="95DC3A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706F74"/>
                </a:solidFill>
                <a:latin typeface="+mn-lt"/>
              </a:rPr>
              <a:t>Full reliability/availability of dispersal</a:t>
            </a:r>
          </a:p>
          <a:p>
            <a:pPr lvl="1">
              <a:lnSpc>
                <a:spcPct val="95000"/>
              </a:lnSpc>
              <a:buClr>
                <a:srgbClr val="95DC3A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706F74"/>
                </a:solidFill>
                <a:latin typeface="+mn-lt"/>
              </a:rPr>
              <a:t>On a healthy dsNet, most reads for a </a:t>
            </a:r>
            <a:r>
              <a:rPr lang="en-US" sz="2000" dirty="0" err="1">
                <a:solidFill>
                  <a:srgbClr val="706F74"/>
                </a:solidFill>
                <a:latin typeface="+mn-lt"/>
              </a:rPr>
              <a:t>MapReduce</a:t>
            </a:r>
            <a:r>
              <a:rPr lang="en-US" sz="2000" dirty="0">
                <a:solidFill>
                  <a:srgbClr val="706F74"/>
                </a:solidFill>
                <a:latin typeface="+mn-lt"/>
              </a:rPr>
              <a:t> task can be satisfied locally</a:t>
            </a:r>
          </a:p>
        </p:txBody>
      </p:sp>
      <p:sp>
        <p:nvSpPr>
          <p:cNvPr id="6" name="TextBox 60"/>
          <p:cNvSpPr txBox="1">
            <a:spLocks noChangeArrowheads="1"/>
          </p:cNvSpPr>
          <p:nvPr/>
        </p:nvSpPr>
        <p:spPr bwMode="auto">
          <a:xfrm>
            <a:off x="6096000" y="6519863"/>
            <a:ext cx="238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FFFFFF"/>
                </a:solidFill>
              </a:rPr>
              <a:t>Cleversafe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281413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Key Features and Benefits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1" y="990599"/>
            <a:ext cx="7438030" cy="5560325"/>
          </a:xfrm>
        </p:spPr>
        <p:txBody>
          <a:bodyPr/>
          <a:lstStyle/>
          <a:p>
            <a:r>
              <a:rPr lang="en-US" sz="2000" b="1" dirty="0"/>
              <a:t>Cost-effective scalability</a:t>
            </a:r>
          </a:p>
          <a:p>
            <a:pPr lvl="1"/>
            <a:r>
              <a:rPr lang="en-US" sz="1800" dirty="0"/>
              <a:t>Infinite scalability in a single system</a:t>
            </a:r>
          </a:p>
          <a:p>
            <a:r>
              <a:rPr lang="en-US" sz="2000" b="1" dirty="0" smtClean="0"/>
              <a:t>Increased performance and productivity</a:t>
            </a:r>
          </a:p>
          <a:p>
            <a:pPr lvl="1"/>
            <a:r>
              <a:rPr lang="en-US" sz="1800" dirty="0" smtClean="0"/>
              <a:t>Computation brought to the data</a:t>
            </a:r>
          </a:p>
          <a:p>
            <a:pPr lvl="1"/>
            <a:r>
              <a:rPr lang="en-US" sz="1800" dirty="0" err="1" smtClean="0"/>
              <a:t>dsNet</a:t>
            </a:r>
            <a:r>
              <a:rPr lang="en-US" sz="1800" dirty="0" smtClean="0"/>
              <a:t> </a:t>
            </a:r>
            <a:r>
              <a:rPr lang="en-US" sz="1800" dirty="0" err="1"/>
              <a:t>Slicestors</a:t>
            </a:r>
            <a:r>
              <a:rPr lang="en-US" sz="1800" dirty="0"/>
              <a:t> provides both computation and </a:t>
            </a:r>
            <a:r>
              <a:rPr lang="en-US" sz="1800" dirty="0" smtClean="0"/>
              <a:t>storage</a:t>
            </a:r>
          </a:p>
          <a:p>
            <a:pPr lvl="1"/>
            <a:r>
              <a:rPr lang="en-US" sz="1800" dirty="0" smtClean="0"/>
              <a:t>Geographic distribution enabled</a:t>
            </a:r>
          </a:p>
          <a:p>
            <a:r>
              <a:rPr lang="en-US" sz="2000" b="1" dirty="0" smtClean="0"/>
              <a:t>Lower </a:t>
            </a:r>
            <a:r>
              <a:rPr lang="en-US" sz="2000" b="1" dirty="0"/>
              <a:t>storage </a:t>
            </a:r>
            <a:r>
              <a:rPr lang="en-US" sz="2000" b="1" dirty="0" smtClean="0"/>
              <a:t>costs </a:t>
            </a:r>
            <a:endParaRPr lang="en-US" sz="2000" b="1" dirty="0"/>
          </a:p>
          <a:p>
            <a:pPr lvl="1"/>
            <a:r>
              <a:rPr lang="en-US" sz="1800" dirty="0"/>
              <a:t>Information dispersal calls for one instance of the data vs. 3x with </a:t>
            </a:r>
            <a:r>
              <a:rPr lang="en-US" sz="1800" dirty="0" smtClean="0"/>
              <a:t>replication</a:t>
            </a:r>
          </a:p>
          <a:p>
            <a:r>
              <a:rPr lang="en-US" sz="2000" b="1" dirty="0" smtClean="0"/>
              <a:t>Significantly </a:t>
            </a:r>
            <a:r>
              <a:rPr lang="en-US" sz="2000" b="1" dirty="0"/>
              <a:t>higher reliability and </a:t>
            </a:r>
            <a:r>
              <a:rPr lang="en-US" sz="2000" b="1" dirty="0" smtClean="0"/>
              <a:t>availability</a:t>
            </a:r>
          </a:p>
          <a:p>
            <a:pPr lvl="1"/>
            <a:r>
              <a:rPr lang="en-US" sz="1800" dirty="0" smtClean="0"/>
              <a:t>Information dispersal eliminates single points of failure</a:t>
            </a:r>
          </a:p>
          <a:p>
            <a:pPr lvl="1"/>
            <a:r>
              <a:rPr lang="en-US" sz="1800" dirty="0" smtClean="0"/>
              <a:t>Continuous data availability with multiple simultaneous device or site failures</a:t>
            </a:r>
          </a:p>
          <a:p>
            <a:r>
              <a:rPr lang="en-US" sz="2000" b="1" dirty="0"/>
              <a:t>Drop in replacement for existing </a:t>
            </a:r>
            <a:r>
              <a:rPr lang="en-US" sz="2000" b="1" dirty="0" err="1"/>
              <a:t>MapReduce</a:t>
            </a:r>
            <a:r>
              <a:rPr lang="en-US" sz="2000" b="1" dirty="0"/>
              <a:t> jobs via standard </a:t>
            </a:r>
            <a:r>
              <a:rPr lang="en-US" sz="2000" b="1" dirty="0" err="1"/>
              <a:t>Hadoop</a:t>
            </a:r>
            <a:r>
              <a:rPr lang="en-US" sz="2000" b="1" dirty="0"/>
              <a:t> File System interfaces</a:t>
            </a:r>
          </a:p>
          <a:p>
            <a:pPr lvl="2"/>
            <a:endParaRPr lang="en-US" sz="2100" dirty="0" smtClean="0"/>
          </a:p>
          <a:p>
            <a:endParaRPr lang="en-US" sz="18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extBox 60"/>
          <p:cNvSpPr txBox="1">
            <a:spLocks noChangeArrowheads="1"/>
          </p:cNvSpPr>
          <p:nvPr/>
        </p:nvSpPr>
        <p:spPr bwMode="auto">
          <a:xfrm>
            <a:off x="6096000" y="6519863"/>
            <a:ext cx="238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FFFFFF"/>
                </a:solidFill>
              </a:rPr>
              <a:t>Cleversafe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34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eversafe">
  <a:themeElements>
    <a:clrScheme name="Cleversafe">
      <a:dk1>
        <a:srgbClr val="7BC043"/>
      </a:dk1>
      <a:lt1>
        <a:sysClr val="window" lastClr="FFFFFF"/>
      </a:lt1>
      <a:dk2>
        <a:srgbClr val="706F74"/>
      </a:dk2>
      <a:lt2>
        <a:srgbClr val="E7E8E9"/>
      </a:lt2>
      <a:accent1>
        <a:srgbClr val="7BC043"/>
      </a:accent1>
      <a:accent2>
        <a:srgbClr val="E37C00"/>
      </a:accent2>
      <a:accent3>
        <a:srgbClr val="00A8E1"/>
      </a:accent3>
      <a:accent4>
        <a:srgbClr val="D9E409"/>
      </a:accent4>
      <a:accent5>
        <a:srgbClr val="4BACC6"/>
      </a:accent5>
      <a:accent6>
        <a:srgbClr val="000000"/>
      </a:accent6>
      <a:hlink>
        <a:srgbClr val="0065A2"/>
      </a:hlink>
      <a:folHlink>
        <a:srgbClr val="00A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33359</TotalTime>
  <Words>466</Words>
  <Application>Microsoft Macintosh PowerPoint</Application>
  <PresentationFormat>On-screen Show (4:3)</PresentationFormat>
  <Paragraphs>103</Paragraphs>
  <Slides>10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cleversafe</vt:lpstr>
      <vt:lpstr>Slide 1</vt:lpstr>
      <vt:lpstr>How Cleversafe’s Dispersed Storage Works</vt:lpstr>
      <vt:lpstr>Object-based Access Methods</vt:lpstr>
      <vt:lpstr>How Hadoop Works</vt:lpstr>
      <vt:lpstr>Hadoop MapReduce Challenges</vt:lpstr>
      <vt:lpstr>Combining computation and  dispersed storage</vt:lpstr>
      <vt:lpstr>System Architecture</vt:lpstr>
      <vt:lpstr>New SliceStream™ Protocol</vt:lpstr>
      <vt:lpstr>Key Features and Benefits</vt:lpstr>
      <vt:lpstr>Slide 10</vt:lpstr>
    </vt:vector>
  </TitlesOfParts>
  <Company>Lisa Volm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Volm</dc:creator>
  <cp:lastModifiedBy>Sophia DeMartini</cp:lastModifiedBy>
  <cp:revision>710</cp:revision>
  <cp:lastPrinted>2011-12-12T00:23:26Z</cp:lastPrinted>
  <dcterms:created xsi:type="dcterms:W3CDTF">2012-10-11T04:00:38Z</dcterms:created>
  <dcterms:modified xsi:type="dcterms:W3CDTF">2012-10-11T04:05:12Z</dcterms:modified>
</cp:coreProperties>
</file>