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52"/>
  </p:notesMasterIdLst>
  <p:sldIdLst>
    <p:sldId id="256" r:id="rId2"/>
    <p:sldId id="262" r:id="rId3"/>
    <p:sldId id="307" r:id="rId4"/>
    <p:sldId id="310" r:id="rId5"/>
    <p:sldId id="308" r:id="rId6"/>
    <p:sldId id="311" r:id="rId7"/>
    <p:sldId id="312" r:id="rId8"/>
    <p:sldId id="261" r:id="rId9"/>
    <p:sldId id="260" r:id="rId10"/>
    <p:sldId id="263" r:id="rId11"/>
    <p:sldId id="265" r:id="rId12"/>
    <p:sldId id="266" r:id="rId13"/>
    <p:sldId id="267" r:id="rId14"/>
    <p:sldId id="313" r:id="rId15"/>
    <p:sldId id="329" r:id="rId16"/>
    <p:sldId id="268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332" r:id="rId28"/>
    <p:sldId id="304" r:id="rId29"/>
    <p:sldId id="283" r:id="rId30"/>
    <p:sldId id="330" r:id="rId31"/>
    <p:sldId id="284" r:id="rId32"/>
    <p:sldId id="296" r:id="rId33"/>
    <p:sldId id="295" r:id="rId34"/>
    <p:sldId id="290" r:id="rId35"/>
    <p:sldId id="294" r:id="rId36"/>
    <p:sldId id="331" r:id="rId37"/>
    <p:sldId id="291" r:id="rId38"/>
    <p:sldId id="320" r:id="rId39"/>
    <p:sldId id="323" r:id="rId40"/>
    <p:sldId id="322" r:id="rId41"/>
    <p:sldId id="316" r:id="rId42"/>
    <p:sldId id="317" r:id="rId43"/>
    <p:sldId id="318" r:id="rId44"/>
    <p:sldId id="286" r:id="rId45"/>
    <p:sldId id="287" r:id="rId46"/>
    <p:sldId id="328" r:id="rId47"/>
    <p:sldId id="324" r:id="rId48"/>
    <p:sldId id="326" r:id="rId49"/>
    <p:sldId id="327" r:id="rId50"/>
    <p:sldId id="289" r:id="rId5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4" autoAdjust="0"/>
    <p:restoredTop sz="84550" autoAdjust="0"/>
  </p:normalViewPr>
  <p:slideViewPr>
    <p:cSldViewPr snapToGrid="0" snapToObjects="1">
      <p:cViewPr>
        <p:scale>
          <a:sx n="140" d="100"/>
          <a:sy n="140" d="100"/>
        </p:scale>
        <p:origin x="-2352" y="-10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ECC64-95C8-4D45-9932-8F576F9FBDBB}" type="datetimeFigureOut">
              <a:rPr lang="en-US" smtClean="0"/>
              <a:t>10/19/12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6F19F-9C04-354B-A22A-6B8D2AE09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89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6F19F-9C04-354B-A22A-6B8D2AE09F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93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So,</a:t>
            </a:r>
            <a:r>
              <a:rPr lang="en-US" baseline="0" dirty="0" smtClean="0"/>
              <a:t> how do we do the processing?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6F19F-9C04-354B-A22A-6B8D2AE09F0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10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Processing</a:t>
            </a:r>
            <a:r>
              <a:rPr lang="en-US" baseline="0" dirty="0" smtClean="0"/>
              <a:t> guaranteed as long as you can replay failures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Better guarantees than others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6F19F-9C04-354B-A22A-6B8D2AE09F0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24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Incomplete</a:t>
            </a:r>
            <a:r>
              <a:rPr lang="en-US" baseline="0" dirty="0" smtClean="0"/>
              <a:t> data:  </a:t>
            </a:r>
            <a:r>
              <a:rPr lang="en-US" dirty="0" smtClean="0"/>
              <a:t>(Only have page 1 and page 3 of the document – page 2 is in flight)</a:t>
            </a:r>
          </a:p>
          <a:p>
            <a:endParaRPr lang="en-US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Outdate previous state: If a name changed from Able to Smith, we need to remove an entry from the “A” index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 enough time to go into all of these, but touch on a few.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6F19F-9C04-354B-A22A-6B8D2AE09F0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69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Like a rolling MapReduce</a:t>
            </a:r>
          </a:p>
          <a:p>
            <a:r>
              <a:rPr lang="en-US" dirty="0" smtClean="0"/>
              <a:t>Can</a:t>
            </a:r>
            <a:r>
              <a:rPr lang="en-US" baseline="0" dirty="0" smtClean="0"/>
              <a:t> leverage same logic in MapReduce and low-latency processing!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6F19F-9C04-354B-A22A-6B8D2AE09F0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25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External state example: an</a:t>
            </a:r>
            <a:r>
              <a:rPr lang="en-US" baseline="0" dirty="0" smtClean="0"/>
              <a:t> innocuous call in our logic to look up external reference data slowed processing by an order of magnitude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6F19F-9C04-354B-A22A-6B8D2AE09F0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351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</a:t>
            </a:r>
            <a:r>
              <a:rPr lang="en-US" baseline="0" dirty="0" smtClean="0"/>
              <a:t> Nathan </a:t>
            </a:r>
            <a:r>
              <a:rPr lang="en-US" baseline="0" dirty="0" err="1" smtClean="0"/>
              <a:t>Marz</a:t>
            </a:r>
            <a:r>
              <a:rPr lang="en-US" baseline="0" dirty="0" smtClean="0"/>
              <a:t> talks on “Beating the Cap Theorem”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6F19F-9C04-354B-A22A-6B8D2AE09F0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9491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Ensure the timestamp of your MapReduce outputs are are less than your </a:t>
            </a:r>
            <a:r>
              <a:rPr lang="en-US" dirty="0" err="1" smtClean="0"/>
              <a:t>realtime</a:t>
            </a:r>
            <a:r>
              <a:rPr lang="en-US" dirty="0" smtClean="0"/>
              <a:t> updates </a:t>
            </a:r>
          </a:p>
          <a:p>
            <a:endParaRPr lang="en-US" dirty="0" smtClean="0"/>
          </a:p>
          <a:p>
            <a:r>
              <a:rPr lang="en-US" dirty="0" smtClean="0"/>
              <a:t>Could simply using</a:t>
            </a:r>
            <a:r>
              <a:rPr lang="en-US" baseline="0" dirty="0" smtClean="0"/>
              <a:t> the </a:t>
            </a:r>
            <a:r>
              <a:rPr lang="en-US" i="1" baseline="0" dirty="0" smtClean="0"/>
              <a:t>start</a:t>
            </a:r>
            <a:r>
              <a:rPr lang="en-US" i="0" baseline="0" dirty="0" smtClean="0"/>
              <a:t> time of the job for all output timestamps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6F19F-9C04-354B-A22A-6B8D2AE09F0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22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baseline="0" dirty="0" smtClean="0"/>
              <a:t>an extended failure manual steps might be necessary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6F19F-9C04-354B-A22A-6B8D2AE09F0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921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Tall-table designs are fine</a:t>
            </a:r>
            <a:r>
              <a:rPr lang="en-US" baseline="0" dirty="0" smtClean="0"/>
              <a:t> as implementation details, but not as a mental model for the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6F19F-9C04-354B-A22A-6B8D2AE09F0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432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Intra-row scanning is efficient!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6F19F-9C04-354B-A22A-6B8D2AE09F0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53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has actually saved lives!</a:t>
            </a:r>
          </a:p>
          <a:p>
            <a:endParaRPr lang="en-US" dirty="0" smtClean="0"/>
          </a:p>
          <a:p>
            <a:r>
              <a:rPr lang="en-US" dirty="0" smtClean="0"/>
              <a:t>Algorithms may be arbitrary</a:t>
            </a:r>
            <a:r>
              <a:rPr lang="en-US" baseline="0" dirty="0" smtClean="0"/>
              <a:t> complex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6F19F-9C04-354B-A22A-6B8D2AE09F0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382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Existing libraries are at too low of a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6F19F-9C04-354B-A22A-6B8D2AE09F0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665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things are possible, but requires</a:t>
            </a:r>
            <a:r>
              <a:rPr lang="en-US" baseline="0" dirty="0" smtClean="0"/>
              <a:t> a deep skillset and low-level understanding of these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6F19F-9C04-354B-A22A-6B8D2AE09F0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665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Existing libraries are at too low of </a:t>
            </a:r>
            <a:r>
              <a:rPr lang="en-US" smtClean="0"/>
              <a:t>a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6F19F-9C04-354B-A22A-6B8D2AE09F0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66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Multi-petabyte</a:t>
            </a:r>
            <a:r>
              <a:rPr lang="en-US" baseline="0" dirty="0" smtClean="0"/>
              <a:t> data sets are in our future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6F19F-9C04-354B-A22A-6B8D2AE09F0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43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Mirror raw data is important – shift complexity to the cloud so it can be re-processed at any time</a:t>
            </a:r>
          </a:p>
          <a:p>
            <a:r>
              <a:rPr lang="en-US" dirty="0" smtClean="0"/>
              <a:t>It</a:t>
            </a:r>
            <a:r>
              <a:rPr lang="en-US" baseline="0" dirty="0" smtClean="0"/>
              <a:t> does make cloud processing more complicated – see below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6F19F-9C04-354B-A22A-6B8D2AE09F0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00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BigTable</a:t>
            </a:r>
            <a:r>
              <a:rPr lang="en-US" baseline="0" dirty="0" smtClean="0"/>
              <a:t> and HBase divide regions differently – </a:t>
            </a:r>
            <a:r>
              <a:rPr lang="en-US" baseline="0" dirty="0" err="1" smtClean="0"/>
              <a:t>BigTable</a:t>
            </a:r>
            <a:r>
              <a:rPr lang="en-US" baseline="0" dirty="0" smtClean="0"/>
              <a:t> need not deal with the scans of thousands of regions for a small amount of data.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Consumers scan notification table, batch get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6F19F-9C04-354B-A22A-6B8D2AE09F0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00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Writers write notifications,</a:t>
            </a:r>
            <a:r>
              <a:rPr lang="en-US" baseline="0" dirty="0" smtClean="0"/>
              <a:t> must retry in case of failure</a:t>
            </a:r>
          </a:p>
          <a:p>
            <a:r>
              <a:rPr lang="en-US" baseline="0" dirty="0" smtClean="0"/>
              <a:t>Scanners use a filter to limit what they get</a:t>
            </a:r>
          </a:p>
          <a:p>
            <a:r>
              <a:rPr lang="en-US" dirty="0" smtClean="0"/>
              <a:t>Split</a:t>
            </a:r>
            <a:r>
              <a:rPr lang="en-US" baseline="0" dirty="0" smtClean="0"/>
              <a:t> rows to scale – haven’t had to do much of </a:t>
            </a:r>
            <a:r>
              <a:rPr lang="en-US" baseline="0" dirty="0" err="1" smtClean="0"/>
              <a:t>thisyet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6F19F-9C04-354B-A22A-6B8D2AE09F0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24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queuing systems would struggle with such large volume spikes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6F19F-9C04-354B-A22A-6B8D2AE09F0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70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latency isn’t an issue, just scan the data itself or run MapReduce</a:t>
            </a:r>
            <a:r>
              <a:rPr lang="en-US" baseline="0" dirty="0" smtClean="0"/>
              <a:t> jobs against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6F19F-9C04-354B-A22A-6B8D2AE09F0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30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</a:t>
            </a:r>
            <a:r>
              <a:rPr lang="en-US" baseline="0" dirty="0" smtClean="0"/>
              <a:t> hard data to understand and improve any sophisticated system – applies even more greatly for something at this scale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Bad assumption: no single data source would saturate a region</a:t>
            </a:r>
          </a:p>
          <a:p>
            <a:r>
              <a:rPr lang="en-US" dirty="0" smtClean="0"/>
              <a:t>We saw big per-source volume spikes</a:t>
            </a:r>
          </a:p>
          <a:p>
            <a:r>
              <a:rPr lang="en-US" dirty="0" smtClean="0"/>
              <a:t>Switching to a single-byte salt (</a:t>
            </a:r>
            <a:r>
              <a:rPr lang="en-US" dirty="0" err="1" smtClean="0"/>
              <a:t>ala</a:t>
            </a:r>
            <a:r>
              <a:rPr lang="en-US" dirty="0" smtClean="0"/>
              <a:t> </a:t>
            </a:r>
            <a:r>
              <a:rPr lang="en-US" dirty="0" err="1" smtClean="0"/>
              <a:t>HBaseWD</a:t>
            </a:r>
            <a:r>
              <a:rPr lang="en-US" dirty="0" smtClean="0"/>
              <a:t>) to spread load</a:t>
            </a:r>
          </a:p>
          <a:p>
            <a:r>
              <a:rPr lang="en-US" dirty="0" smtClean="0"/>
              <a:t>Better locality than random keys, still has data distribution</a:t>
            </a:r>
          </a:p>
          <a:p>
            <a:r>
              <a:rPr lang="en-US" dirty="0" smtClean="0"/>
              <a:t>Using a </a:t>
            </a:r>
            <a:r>
              <a:rPr lang="en-US" dirty="0" err="1" smtClean="0"/>
              <a:t>MultiScanInputFormat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6F19F-9C04-354B-A22A-6B8D2AE09F0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645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62D1-F2E5-8D46-9506-F0977677DE25}" type="datetimeFigureOut">
              <a:rPr lang="en-US" smtClean="0"/>
              <a:t>10/19/12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AF916-B231-5042-A6A1-1E79598E1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53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62D1-F2E5-8D46-9506-F0977677DE25}" type="datetimeFigureOut">
              <a:rPr lang="en-US" smtClean="0"/>
              <a:t>10/19/12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AF916-B231-5042-A6A1-1E79598E1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93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62D1-F2E5-8D46-9506-F0977677DE25}" type="datetimeFigureOut">
              <a:rPr lang="en-US" smtClean="0"/>
              <a:t>10/19/12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AF916-B231-5042-A6A1-1E79598E1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1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62D1-F2E5-8D46-9506-F0977677DE25}" type="datetimeFigureOut">
              <a:rPr lang="en-US" smtClean="0"/>
              <a:t>10/19/12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AF916-B231-5042-A6A1-1E79598E1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61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62D1-F2E5-8D46-9506-F0977677DE25}" type="datetimeFigureOut">
              <a:rPr lang="en-US" smtClean="0"/>
              <a:t>10/19/12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AF916-B231-5042-A6A1-1E79598E1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684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62D1-F2E5-8D46-9506-F0977677DE25}" type="datetimeFigureOut">
              <a:rPr lang="en-US" smtClean="0"/>
              <a:t>10/19/12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AF916-B231-5042-A6A1-1E79598E1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69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62D1-F2E5-8D46-9506-F0977677DE25}" type="datetimeFigureOut">
              <a:rPr lang="en-US" smtClean="0"/>
              <a:t>10/19/12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AF916-B231-5042-A6A1-1E79598E1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98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62D1-F2E5-8D46-9506-F0977677DE25}" type="datetimeFigureOut">
              <a:rPr lang="en-US" smtClean="0"/>
              <a:t>10/19/12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AF916-B231-5042-A6A1-1E79598E1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9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62D1-F2E5-8D46-9506-F0977677DE25}" type="datetimeFigureOut">
              <a:rPr lang="en-US" smtClean="0"/>
              <a:t>10/19/12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AF916-B231-5042-A6A1-1E79598E1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36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62D1-F2E5-8D46-9506-F0977677DE25}" type="datetimeFigureOut">
              <a:rPr lang="en-US" smtClean="0"/>
              <a:t>10/19/12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AF916-B231-5042-A6A1-1E79598E1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48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62D1-F2E5-8D46-9506-F0977677DE25}" type="datetimeFigureOut">
              <a:rPr lang="en-US" smtClean="0"/>
              <a:t>10/19/12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AF916-B231-5042-A6A1-1E79598E1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88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662D1-F2E5-8D46-9506-F0977677DE25}" type="datetimeFigureOut">
              <a:rPr lang="en-US" smtClean="0"/>
              <a:t>10/19/12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AF916-B231-5042-A6A1-1E79598E1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69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57200" rtl="0" eaLnBrk="1" latinLnBrk="0" hangingPunct="1">
        <a:spcBef>
          <a:spcPct val="20000"/>
        </a:spcBef>
        <a:buClr>
          <a:schemeClr val="tx1">
            <a:lumMod val="95000"/>
            <a:lumOff val="5000"/>
          </a:schemeClr>
        </a:buClr>
        <a:buSzPct val="100000"/>
        <a:buFont typeface="Lucida Grande"/>
        <a:buChar char="-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457200" rtl="0" eaLnBrk="1" latinLnBrk="0" hangingPunct="1">
        <a:spcBef>
          <a:spcPct val="20000"/>
        </a:spcBef>
        <a:buClr>
          <a:schemeClr val="tx1">
            <a:lumMod val="95000"/>
            <a:lumOff val="5000"/>
          </a:schemeClr>
        </a:buClr>
        <a:buSzPct val="100000"/>
        <a:buFont typeface="Lucida Grande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457200" rtl="0" eaLnBrk="1" latinLnBrk="0" hangingPunct="1">
        <a:spcBef>
          <a:spcPct val="20000"/>
        </a:spcBef>
        <a:buClr>
          <a:schemeClr val="tx1">
            <a:lumMod val="95000"/>
            <a:lumOff val="5000"/>
          </a:schemeClr>
        </a:buClr>
        <a:buSzPct val="100000"/>
        <a:buFont typeface="Lucida Grande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Clr>
          <a:schemeClr val="tx1">
            <a:lumMod val="95000"/>
            <a:lumOff val="5000"/>
          </a:schemeClr>
        </a:buClr>
        <a:buSzPct val="40000"/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Clr>
          <a:schemeClr val="tx1">
            <a:lumMod val="95000"/>
            <a:lumOff val="5000"/>
          </a:schemeClr>
        </a:buClr>
        <a:buSzPct val="40000"/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Hadoop, HBase, and Healthcare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64972"/>
            <a:ext cx="6400800" cy="13144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Ryan Brush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847" y="3274487"/>
            <a:ext cx="2853870" cy="82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592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Alerts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-30292" r="-30292"/>
          <a:stretch>
            <a:fillRect/>
          </a:stretch>
        </p:blipFill>
        <p:spPr bwMode="auto">
          <a:xfrm>
            <a:off x="117923" y="1036016"/>
            <a:ext cx="8708651" cy="3953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8816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Alerts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00151"/>
            <a:ext cx="4563370" cy="33944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Detect </a:t>
            </a:r>
            <a:r>
              <a:rPr lang="en-US" dirty="0" smtClean="0"/>
              <a:t>health </a:t>
            </a:r>
            <a:r>
              <a:rPr lang="en-US" dirty="0" smtClean="0"/>
              <a:t>risks in incoming data</a:t>
            </a:r>
          </a:p>
          <a:p>
            <a:r>
              <a:rPr lang="en-US" dirty="0" smtClean="0"/>
              <a:t>Notify clinicians to address those risks</a:t>
            </a:r>
          </a:p>
          <a:p>
            <a:r>
              <a:rPr lang="en-US" dirty="0" smtClean="0"/>
              <a:t>Quickly include new knowledge</a:t>
            </a:r>
          </a:p>
          <a:p>
            <a:r>
              <a:rPr lang="en-US" dirty="0" smtClean="0"/>
              <a:t>Processing latency: </a:t>
            </a:r>
            <a:r>
              <a:rPr lang="en-US" b="1" dirty="0" smtClean="0">
                <a:solidFill>
                  <a:srgbClr val="FF6600"/>
                </a:solidFill>
              </a:rPr>
              <a:t>single-digit </a:t>
            </a:r>
            <a:r>
              <a:rPr lang="en-US" dirty="0" smtClean="0"/>
              <a:t>minutes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-30292" r="-30292"/>
          <a:stretch>
            <a:fillRect/>
          </a:stretch>
        </p:blipFill>
        <p:spPr bwMode="auto">
          <a:xfrm>
            <a:off x="2884704" y="1200150"/>
            <a:ext cx="7287956" cy="3308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5870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Exploring live data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557" y="1052335"/>
            <a:ext cx="2891886" cy="38643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457" y="1052335"/>
            <a:ext cx="3295103" cy="386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811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Exploring live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657132" cy="33944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Novel ways of exploring records</a:t>
            </a:r>
          </a:p>
          <a:p>
            <a:r>
              <a:rPr lang="en-US" dirty="0" smtClean="0"/>
              <a:t>Pre-computed </a:t>
            </a:r>
            <a:r>
              <a:rPr lang="en-US" dirty="0" smtClean="0"/>
              <a:t>models matching users</a:t>
            </a:r>
            <a:r>
              <a:rPr lang="en-US" dirty="0" smtClean="0"/>
              <a:t>’ access patterns</a:t>
            </a:r>
          </a:p>
          <a:p>
            <a:r>
              <a:rPr lang="en-US" dirty="0" smtClean="0"/>
              <a:t>Very fast load times</a:t>
            </a:r>
          </a:p>
          <a:p>
            <a:r>
              <a:rPr lang="en-US" dirty="0" smtClean="0"/>
              <a:t>Processing latency: </a:t>
            </a:r>
            <a:r>
              <a:rPr lang="en-US" b="1" dirty="0" smtClean="0">
                <a:solidFill>
                  <a:schemeClr val="accent2"/>
                </a:solidFill>
              </a:rPr>
              <a:t>seconds or faster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125" y="1063229"/>
            <a:ext cx="3295103" cy="386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48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474464" y="2118820"/>
            <a:ext cx="4571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/>
              <a:t>And many others</a:t>
            </a:r>
            <a:endParaRPr lang="en-US" sz="4800" b="1" dirty="0"/>
          </a:p>
        </p:txBody>
      </p:sp>
      <p:sp>
        <p:nvSpPr>
          <p:cNvPr id="2" name="TextBox 1"/>
          <p:cNvSpPr txBox="1"/>
          <p:nvPr/>
        </p:nvSpPr>
        <p:spPr>
          <a:xfrm flipH="1">
            <a:off x="435429" y="1772571"/>
            <a:ext cx="368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Population analytics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1277019" y="876301"/>
            <a:ext cx="368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Care coordination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4894036" y="1146142"/>
            <a:ext cx="4145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Personalized health plans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687289" y="3038929"/>
            <a:ext cx="6640285" cy="99332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Data sets growing at hundreds of GBs per day</a:t>
            </a:r>
          </a:p>
          <a:p>
            <a:r>
              <a:rPr lang="en-US" dirty="0" smtClean="0"/>
              <a:t>&gt; 500 TB </a:t>
            </a:r>
            <a:r>
              <a:rPr lang="en-US" dirty="0" smtClean="0"/>
              <a:t>total storage</a:t>
            </a:r>
          </a:p>
          <a:p>
            <a:r>
              <a:rPr lang="en-US" dirty="0" smtClean="0"/>
              <a:t>Rate is increasing; expecting multi-petabyte data 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089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trend towards competing needs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Analyze all data holistically</a:t>
            </a:r>
          </a:p>
          <a:p>
            <a:r>
              <a:rPr lang="en-US" dirty="0" smtClean="0"/>
              <a:t>Quickly apply incremental updates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877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trend towards competing needs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MapReduce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(re-)Process all data</a:t>
            </a:r>
          </a:p>
          <a:p>
            <a:r>
              <a:rPr lang="en-US" dirty="0" smtClean="0"/>
              <a:t>Move computation to data</a:t>
            </a:r>
          </a:p>
          <a:p>
            <a:r>
              <a:rPr lang="en-US" dirty="0" smtClean="0"/>
              <a:t>Output is a pure function of the input</a:t>
            </a:r>
          </a:p>
          <a:p>
            <a:r>
              <a:rPr lang="en-US" dirty="0" smtClean="0"/>
              <a:t>Assumes set of static input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Stream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Incremental updates</a:t>
            </a:r>
          </a:p>
          <a:p>
            <a:r>
              <a:rPr lang="en-US" dirty="0" smtClean="0"/>
              <a:t>Move data to computation</a:t>
            </a:r>
          </a:p>
          <a:p>
            <a:r>
              <a:rPr lang="en-US" dirty="0" smtClean="0"/>
              <a:t>Needs to clean up outdated state</a:t>
            </a:r>
          </a:p>
          <a:p>
            <a:r>
              <a:rPr lang="en-US" dirty="0" smtClean="0"/>
              <a:t>Input may be incomplete or out of order</a:t>
            </a:r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57200" y="3998350"/>
            <a:ext cx="8229600" cy="6416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Both processing models are necessary</a:t>
            </a:r>
          </a:p>
          <a:p>
            <a:pPr algn="ctr"/>
            <a:r>
              <a:rPr lang="en-US" dirty="0" smtClean="0"/>
              <a:t>and the underlying logic must be the same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443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0" grpId="0" uiExpand="1" build="p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1724558" y="952499"/>
            <a:ext cx="5672667" cy="15430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6713" marR="0" indent="-366713" algn="ctr" defTabSz="9763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40000"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Speed Layer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716091" y="2743199"/>
            <a:ext cx="5672667" cy="15430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6713" marR="0" indent="-366713" algn="ctr" defTabSz="9763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40000"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Batch Layer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603" y="4521199"/>
            <a:ext cx="8119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http://</a:t>
            </a:r>
            <a:r>
              <a:rPr lang="en-US" sz="1600" b="1" dirty="0" err="1"/>
              <a:t>www.slideshare.net</a:t>
            </a:r>
            <a:r>
              <a:rPr lang="en-US" sz="1600" b="1" dirty="0"/>
              <a:t>/</a:t>
            </a:r>
            <a:r>
              <a:rPr lang="en-US" sz="1600" b="1" dirty="0" err="1"/>
              <a:t>nathanmarz</a:t>
            </a:r>
            <a:r>
              <a:rPr lang="en-US" sz="1600" b="1" dirty="0"/>
              <a:t>/the-secrets-of-building-</a:t>
            </a:r>
            <a:r>
              <a:rPr lang="en-US" sz="1600" b="1" dirty="0" err="1"/>
              <a:t>realtime</a:t>
            </a:r>
            <a:r>
              <a:rPr lang="en-US" sz="1600" b="1" dirty="0"/>
              <a:t>-big-data-systems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 smtClean="0"/>
              <a:t>A trend towards competing needs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992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1727202" y="952499"/>
            <a:ext cx="5672667" cy="15430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6713" marR="0" indent="-366713" algn="ctr" defTabSz="9763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40000"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Speed Layer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718735" y="2743199"/>
            <a:ext cx="5672667" cy="15430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6713" marR="0" indent="-366713" algn="ctr" defTabSz="9763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40000"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Batch Layer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11338" y="3892549"/>
            <a:ext cx="4284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High Latency (minutes or hours to process)</a:t>
            </a:r>
            <a:endParaRPr lang="en-US" sz="1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023535" y="2070099"/>
            <a:ext cx="4343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Low Latency (seconds to process)</a:t>
            </a:r>
            <a:endParaRPr lang="en-US" sz="1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318001" y="1047749"/>
            <a:ext cx="3039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Move data to computation</a:t>
            </a:r>
            <a:endParaRPr lang="en-US" sz="1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123269" y="2940050"/>
            <a:ext cx="3425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Move computation to data</a:t>
            </a:r>
            <a:endParaRPr lang="en-US" sz="1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930399" y="3041650"/>
            <a:ext cx="3572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Years of data</a:t>
            </a:r>
            <a:endParaRPr lang="en-US" sz="1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972732" y="1250950"/>
            <a:ext cx="3572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Hours of data</a:t>
            </a:r>
            <a:endParaRPr lang="en-US" sz="1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095473" y="3629039"/>
            <a:ext cx="1801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Bulk loads</a:t>
            </a:r>
            <a:endParaRPr lang="en-US" sz="1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979586" y="1843514"/>
            <a:ext cx="1801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Incremental updates</a:t>
            </a:r>
            <a:endParaRPr lang="en-US" sz="1800" b="1" dirty="0"/>
          </a:p>
        </p:txBody>
      </p:sp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 smtClean="0"/>
              <a:t>A trend towards competing needs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089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1737757" y="952499"/>
            <a:ext cx="5672667" cy="15430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6713" marR="0" indent="-366713" algn="ctr" defTabSz="9763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40000"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Speed Layer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729290" y="2743199"/>
            <a:ext cx="5672667" cy="15430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6713" marR="0" indent="-366713" algn="ctr" defTabSz="9763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40000"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Batch Layer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7" descr="image.ax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572" y="3065859"/>
            <a:ext cx="1066095" cy="5996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10290" y="3771899"/>
            <a:ext cx="1938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MapReduce</a:t>
            </a:r>
            <a:endParaRPr lang="en-US" sz="1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221261" y="2090705"/>
            <a:ext cx="1938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Storm</a:t>
            </a:r>
            <a:endParaRPr lang="en-US" sz="1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831" y="1599188"/>
            <a:ext cx="992967" cy="4915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71557" y="1283483"/>
            <a:ext cx="1938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Stream-based</a:t>
            </a:r>
            <a:endParaRPr lang="en-US" sz="18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5962" y="2386445"/>
            <a:ext cx="1917103" cy="35675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48887" y="3594101"/>
            <a:ext cx="984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Hadoop</a:t>
            </a:r>
            <a:endParaRPr lang="en-US" sz="1800" b="1" dirty="0"/>
          </a:p>
        </p:txBody>
      </p:sp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 smtClean="0"/>
              <a:t>A trend towards competing needs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990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1200151"/>
            <a:ext cx="8441871" cy="3394472"/>
          </a:xfrm>
        </p:spPr>
        <p:txBody>
          <a:bodyPr>
            <a:normAutofit/>
          </a:bodyPr>
          <a:lstStyle/>
          <a:p>
            <a:r>
              <a:rPr lang="en-US" dirty="0" smtClean="0"/>
              <a:t>The Why</a:t>
            </a:r>
          </a:p>
          <a:p>
            <a:r>
              <a:rPr lang="en-US" dirty="0" smtClean="0"/>
              <a:t>The What</a:t>
            </a:r>
          </a:p>
          <a:p>
            <a:r>
              <a:rPr lang="en-US" dirty="0" smtClean="0"/>
              <a:t>Complementing MapReduce with streams</a:t>
            </a:r>
          </a:p>
          <a:p>
            <a:r>
              <a:rPr lang="en-US" dirty="0" smtClean="0"/>
              <a:t>HBase and indexes</a:t>
            </a:r>
          </a:p>
          <a:p>
            <a:r>
              <a:rPr lang="en-US" dirty="0" smtClean="0"/>
              <a:t>The future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971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Into the rabbit hole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ride through the system</a:t>
            </a:r>
          </a:p>
          <a:p>
            <a:r>
              <a:rPr lang="en-US" dirty="0" smtClean="0"/>
              <a:t>Techniques and lessons learned along the 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853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ingestion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538843" y="3438072"/>
            <a:ext cx="8229600" cy="162378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Stream data into HTTPS service</a:t>
            </a:r>
          </a:p>
          <a:p>
            <a:r>
              <a:rPr lang="en-US" dirty="0" smtClean="0"/>
              <a:t>Content stored as Protocol Buffers</a:t>
            </a:r>
          </a:p>
          <a:p>
            <a:r>
              <a:rPr lang="en-US" dirty="0" smtClean="0"/>
              <a:t>Mirror the raw data as simply as possible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024" y="982206"/>
            <a:ext cx="4994734" cy="254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22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579211" y="961552"/>
            <a:ext cx="1441420" cy="3138726"/>
            <a:chOff x="7579211" y="961552"/>
            <a:chExt cx="1441420" cy="3138726"/>
          </a:xfrm>
        </p:grpSpPr>
        <p:sp>
          <p:nvSpPr>
            <p:cNvPr id="3" name="Down Arrow 2"/>
            <p:cNvSpPr/>
            <p:nvPr/>
          </p:nvSpPr>
          <p:spPr>
            <a:xfrm>
              <a:off x="8180615" y="1282942"/>
              <a:ext cx="239486" cy="2817336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579211" y="961552"/>
              <a:ext cx="14414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Scan for updates</a:t>
              </a:r>
              <a:endParaRPr lang="en-US" sz="1400" b="1" dirty="0"/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Process incoming data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2" y="1200149"/>
            <a:ext cx="4105727" cy="3796653"/>
          </a:xfrm>
        </p:spPr>
        <p:txBody>
          <a:bodyPr>
            <a:normAutofit/>
          </a:bodyPr>
          <a:lstStyle/>
          <a:p>
            <a:r>
              <a:rPr lang="en-US" dirty="0" smtClean="0"/>
              <a:t>Initially modeled after Google Percolator</a:t>
            </a:r>
          </a:p>
          <a:p>
            <a:r>
              <a:rPr lang="en-US" dirty="0" smtClean="0"/>
              <a:t>“Notification” records indicate changes</a:t>
            </a:r>
          </a:p>
          <a:p>
            <a:r>
              <a:rPr lang="en-US" dirty="0" smtClean="0"/>
              <a:t>Scan for notifications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798030"/>
              </p:ext>
            </p:extLst>
          </p:nvPr>
        </p:nvGraphicFramePr>
        <p:xfrm>
          <a:off x="4366878" y="1356350"/>
          <a:ext cx="1964979" cy="2674791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964979"/>
              </a:tblGrid>
              <a:tr h="2857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Data Table</a:t>
                      </a:r>
                      <a:endParaRPr lang="en-US" sz="1400" dirty="0"/>
                    </a:p>
                  </a:txBody>
                  <a:tcPr marT="34290" marB="34290"/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en-US" sz="1400" kern="1200" dirty="0" smtClean="0"/>
                        <a:t>source:1/document:123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</a:tr>
              <a:tr h="435541">
                <a:tc>
                  <a:txBody>
                    <a:bodyPr/>
                    <a:lstStyle/>
                    <a:p>
                      <a:r>
                        <a:rPr lang="en-US" sz="1400" kern="1200" dirty="0" smtClean="0"/>
                        <a:t>source:2/allergy:345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</a:tr>
              <a:tr h="50292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/>
                        <a:t>source:2/document:456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</a:tr>
              <a:tr h="325458">
                <a:tc>
                  <a:txBody>
                    <a:bodyPr/>
                    <a:lstStyle/>
                    <a:p>
                      <a:r>
                        <a:rPr lang="en-US" sz="1400" kern="1200" dirty="0" smtClean="0"/>
                        <a:t>.</a:t>
                      </a:r>
                      <a:r>
                        <a:rPr lang="en-US" sz="1400" kern="1200" baseline="0" dirty="0" smtClean="0"/>
                        <a:t> . . 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</a:tr>
              <a:tr h="62220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/>
                        <a:t>source:150/order:71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632272"/>
              </p:ext>
            </p:extLst>
          </p:nvPr>
        </p:nvGraphicFramePr>
        <p:xfrm>
          <a:off x="6424380" y="1354356"/>
          <a:ext cx="2017492" cy="256052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17492"/>
              </a:tblGrid>
              <a:tr h="2863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Notification Table</a:t>
                      </a:r>
                      <a:endParaRPr lang="en-US" sz="1400" dirty="0"/>
                    </a:p>
                  </a:txBody>
                  <a:tcPr marT="34290" marB="34290"/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en-US" sz="1400" kern="1200" dirty="0" smtClean="0"/>
                        <a:t>source:1/document:123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</a:tr>
              <a:tr h="1238990">
                <a:tc>
                  <a:txBody>
                    <a:bodyPr/>
                    <a:lstStyle/>
                    <a:p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</a:tr>
              <a:tr h="5322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/>
                        <a:t>source:150/order:71</a:t>
                      </a:r>
                    </a:p>
                    <a:p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576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 there’s a catch…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Percolator-style notification records require external coordination</a:t>
            </a:r>
          </a:p>
          <a:p>
            <a:r>
              <a:rPr lang="en-US" dirty="0" smtClean="0"/>
              <a:t>More infrastructure to build, maintain</a:t>
            </a:r>
          </a:p>
          <a:p>
            <a:r>
              <a:rPr lang="en-US" dirty="0" smtClean="0"/>
              <a:t>…so let’s use </a:t>
            </a:r>
            <a:r>
              <a:rPr lang="en-US" dirty="0" err="1" smtClean="0"/>
              <a:t>HBase’s</a:t>
            </a:r>
            <a:r>
              <a:rPr lang="en-US" dirty="0" smtClean="0"/>
              <a:t> primitives</a:t>
            </a:r>
          </a:p>
        </p:txBody>
      </p:sp>
    </p:spTree>
    <p:extLst>
      <p:ext uri="{BB962C8B-B14F-4D97-AF65-F5344CB8AC3E}">
        <p14:creationId xmlns:p14="http://schemas.microsoft.com/office/powerpoint/2010/main" val="4257791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Process incoming data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2510520"/>
            <a:ext cx="8229600" cy="183237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Consumers scan for items to process</a:t>
            </a:r>
          </a:p>
          <a:p>
            <a:r>
              <a:rPr lang="en-US" dirty="0"/>
              <a:t>Atomically claim lease records (</a:t>
            </a:r>
            <a:r>
              <a:rPr lang="en-US" dirty="0" err="1"/>
              <a:t>CheckAndPut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Clear the record and notifications when done</a:t>
            </a:r>
          </a:p>
          <a:p>
            <a:r>
              <a:rPr lang="en-US" dirty="0"/>
              <a:t>~3000 notifications per second per node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209440"/>
              </p:ext>
            </p:extLst>
          </p:nvPr>
        </p:nvGraphicFramePr>
        <p:xfrm>
          <a:off x="266706" y="1085513"/>
          <a:ext cx="8659587" cy="116345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602015"/>
                <a:gridCol w="7057572"/>
              </a:tblGrid>
              <a:tr h="2857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Row</a:t>
                      </a:r>
                      <a:r>
                        <a:rPr lang="en-US" sz="1400" baseline="0" dirty="0" smtClean="0"/>
                        <a:t> Key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Qualifiers (lease record and keys</a:t>
                      </a:r>
                      <a:r>
                        <a:rPr lang="en-US" sz="1400" baseline="0" dirty="0" smtClean="0"/>
                        <a:t> of updated items)</a:t>
                      </a:r>
                      <a:endParaRPr lang="en-US" sz="1400" dirty="0"/>
                    </a:p>
                  </a:txBody>
                  <a:tcPr marT="34290" marB="34290"/>
                </a:tc>
              </a:tr>
              <a:tr h="306209">
                <a:tc>
                  <a:txBody>
                    <a:bodyPr/>
                    <a:lstStyle/>
                    <a:p>
                      <a:r>
                        <a:rPr lang="en-US" sz="1400" kern="1200" dirty="0" smtClean="0"/>
                        <a:t>split:0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/>
                        <a:t>0000_LEASE,</a:t>
                      </a:r>
                      <a:r>
                        <a:rPr lang="en-US" sz="1400" kern="1200" baseline="0" dirty="0" smtClean="0"/>
                        <a:t> </a:t>
                      </a:r>
                      <a:r>
                        <a:rPr lang="en-US" sz="1400" kern="1200" dirty="0" smtClean="0"/>
                        <a:t>source:2/allergy:345, source:150/order:71, …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</a:tr>
              <a:tr h="28575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/>
                        <a:t>split:1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/>
                        <a:t>0000_LEASE,</a:t>
                      </a:r>
                      <a:r>
                        <a:rPr lang="en-US" sz="1400" kern="1200" baseline="0" dirty="0" smtClean="0"/>
                        <a:t> </a:t>
                      </a:r>
                      <a:r>
                        <a:rPr lang="en-US" sz="1400" kern="1200" dirty="0" smtClean="0"/>
                        <a:t>source:4/problem:78, source:205/document:52, …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</a:tr>
              <a:tr h="28575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/>
                        <a:t>. . .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6290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additional infrastructure</a:t>
            </a:r>
          </a:p>
          <a:p>
            <a:r>
              <a:rPr lang="en-US" dirty="0" smtClean="0"/>
              <a:t>Leverages HBase guarantees</a:t>
            </a:r>
          </a:p>
          <a:p>
            <a:pPr lvl="1"/>
            <a:r>
              <a:rPr lang="en-US" dirty="0" smtClean="0"/>
              <a:t>No lost data</a:t>
            </a:r>
          </a:p>
          <a:p>
            <a:pPr lvl="1"/>
            <a:r>
              <a:rPr lang="en-US" dirty="0" smtClean="0"/>
              <a:t>No stranded data due to machine failure</a:t>
            </a:r>
          </a:p>
          <a:p>
            <a:r>
              <a:rPr lang="en-US" dirty="0" smtClean="0"/>
              <a:t>Robust to volume spikes of tens of millions of records</a:t>
            </a:r>
          </a:p>
        </p:txBody>
      </p:sp>
    </p:spTree>
    <p:extLst>
      <p:ext uri="{BB962C8B-B14F-4D97-AF65-F5344CB8AC3E}">
        <p14:creationId xmlns:p14="http://schemas.microsoft.com/office/powerpoint/2010/main" val="2923297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Downsides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Weak ordering guarantees</a:t>
            </a:r>
          </a:p>
          <a:p>
            <a:r>
              <a:rPr lang="en-US" dirty="0" smtClean="0"/>
              <a:t>Must be robust to duplicate processing</a:t>
            </a:r>
          </a:p>
          <a:p>
            <a:r>
              <a:rPr lang="en-US" dirty="0" smtClean="0"/>
              <a:t>Lots of garbage from deleted cells</a:t>
            </a:r>
          </a:p>
          <a:p>
            <a:pPr lvl="1"/>
            <a:r>
              <a:rPr lang="en-US" dirty="0" smtClean="0"/>
              <a:t>Schedule major compactions!</a:t>
            </a:r>
          </a:p>
          <a:p>
            <a:r>
              <a:rPr lang="en-US" dirty="0" smtClean="0"/>
              <a:t>Simpler alternatives if latency isn’t an issue</a:t>
            </a:r>
          </a:p>
        </p:txBody>
      </p:sp>
    </p:spTree>
    <p:extLst>
      <p:ext uri="{BB962C8B-B14F-4D97-AF65-F5344CB8AC3E}">
        <p14:creationId xmlns:p14="http://schemas.microsoft.com/office/powerpoint/2010/main" val="2923297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 Everything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3823608"/>
            <a:ext cx="8229600" cy="111578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Instrumented HBase client to see effective performance</a:t>
            </a:r>
          </a:p>
          <a:p>
            <a:r>
              <a:rPr lang="en-US" dirty="0" smtClean="0"/>
              <a:t>We use Coda </a:t>
            </a:r>
            <a:r>
              <a:rPr lang="en-US" dirty="0" err="1" smtClean="0"/>
              <a:t>Hale’s</a:t>
            </a:r>
            <a:r>
              <a:rPr lang="en-US" dirty="0" smtClean="0"/>
              <a:t> Metrics API and Graphite Reporter</a:t>
            </a:r>
          </a:p>
          <a:p>
            <a:r>
              <a:rPr lang="en-US" dirty="0" smtClean="0"/>
              <a:t>Revealed impact of hot HBase regions on clients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545" y="997857"/>
            <a:ext cx="3367772" cy="26942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476" y="997857"/>
            <a:ext cx="3367772" cy="269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724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story so far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1" y="1426709"/>
            <a:ext cx="69088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654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Into the Storm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Storm: scalable processing of data in motion</a:t>
            </a:r>
          </a:p>
          <a:p>
            <a:r>
              <a:rPr lang="en-US" dirty="0" smtClean="0"/>
              <a:t>Complements HBase and Hadoop</a:t>
            </a:r>
          </a:p>
          <a:p>
            <a:r>
              <a:rPr lang="en-US" dirty="0" smtClean="0"/>
              <a:t>Guaranteed message processing in a distributed environment</a:t>
            </a:r>
          </a:p>
          <a:p>
            <a:r>
              <a:rPr lang="en-US" dirty="0" smtClean="0"/>
              <a:t>Notifications scanned by a Storm Spout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208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85277" y="2118820"/>
            <a:ext cx="68511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Health data is fragmented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070035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with Storm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1353515"/>
            <a:ext cx="82169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4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Challenges of incremental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Incomplete data</a:t>
            </a:r>
          </a:p>
          <a:p>
            <a:r>
              <a:rPr lang="en-US" dirty="0" smtClean="0"/>
              <a:t>Outdated previous state</a:t>
            </a:r>
          </a:p>
          <a:p>
            <a:r>
              <a:rPr lang="en-US" dirty="0" smtClean="0"/>
              <a:t>Difficult to reason about changing state and timing conditions</a:t>
            </a:r>
          </a:p>
        </p:txBody>
      </p:sp>
    </p:spTree>
    <p:extLst>
      <p:ext uri="{BB962C8B-B14F-4D97-AF65-F5344CB8AC3E}">
        <p14:creationId xmlns:p14="http://schemas.microsoft.com/office/powerpoint/2010/main" val="3611158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Incomplete Data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16637307"/>
              </p:ext>
            </p:extLst>
          </p:nvPr>
        </p:nvGraphicFramePr>
        <p:xfrm>
          <a:off x="870859" y="1953225"/>
          <a:ext cx="7123386" cy="5715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374462"/>
                <a:gridCol w="2374462"/>
                <a:gridCol w="2374462"/>
              </a:tblGrid>
              <a:tr h="2857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Row Key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Summary</a:t>
                      </a:r>
                      <a:r>
                        <a:rPr lang="en-US" sz="1400" baseline="0" dirty="0" smtClean="0"/>
                        <a:t> Family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Staging</a:t>
                      </a:r>
                      <a:r>
                        <a:rPr lang="en-US" sz="1400" baseline="0" dirty="0" smtClean="0"/>
                        <a:t> Family</a:t>
                      </a:r>
                      <a:endParaRPr lang="en-US" sz="1400" dirty="0"/>
                    </a:p>
                  </a:txBody>
                  <a:tcPr marT="34290" marB="34290"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document:1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page:1</a:t>
                      </a:r>
                      <a:endParaRPr lang="en-US" sz="1400" dirty="0"/>
                    </a:p>
                  </a:txBody>
                  <a:tcPr marT="34290" marB="34290"/>
                </a:tc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5089074" y="1741715"/>
            <a:ext cx="725715" cy="5516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Can 12"/>
          <p:cNvSpPr/>
          <p:nvPr/>
        </p:nvSpPr>
        <p:spPr>
          <a:xfrm>
            <a:off x="4091218" y="1081769"/>
            <a:ext cx="154213" cy="1319893"/>
          </a:xfrm>
          <a:prstGeom prst="can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402453" y="1307263"/>
            <a:ext cx="1522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Incoming data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741841"/>
            <a:ext cx="8229600" cy="1852783"/>
          </a:xfrm>
        </p:spPr>
        <p:txBody>
          <a:bodyPr/>
          <a:lstStyle/>
          <a:p>
            <a:r>
              <a:rPr lang="en-US" dirty="0" smtClean="0"/>
              <a:t>Process (map) components into a staging family </a:t>
            </a:r>
          </a:p>
        </p:txBody>
      </p:sp>
    </p:spTree>
    <p:extLst>
      <p:ext uri="{BB962C8B-B14F-4D97-AF65-F5344CB8AC3E}">
        <p14:creationId xmlns:p14="http://schemas.microsoft.com/office/powerpoint/2010/main" val="3141509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Incomplete Data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91627193"/>
              </p:ext>
            </p:extLst>
          </p:nvPr>
        </p:nvGraphicFramePr>
        <p:xfrm>
          <a:off x="870859" y="1953225"/>
          <a:ext cx="7123386" cy="5715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374462"/>
                <a:gridCol w="2374462"/>
                <a:gridCol w="2374462"/>
              </a:tblGrid>
              <a:tr h="2857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Row Key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Summary</a:t>
                      </a:r>
                      <a:r>
                        <a:rPr lang="en-US" sz="1400" baseline="0" dirty="0" smtClean="0"/>
                        <a:t> Family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Staging</a:t>
                      </a:r>
                      <a:r>
                        <a:rPr lang="en-US" sz="1400" baseline="0" dirty="0" smtClean="0"/>
                        <a:t> Family</a:t>
                      </a:r>
                      <a:endParaRPr lang="en-US" sz="1400" dirty="0"/>
                    </a:p>
                  </a:txBody>
                  <a:tcPr marT="34290" marB="34290"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document:1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page:1 </a:t>
                      </a:r>
                      <a:r>
                        <a:rPr lang="en-US" sz="1400" baseline="0" dirty="0" smtClean="0"/>
                        <a:t>             </a:t>
                      </a:r>
                      <a:r>
                        <a:rPr lang="en-US" sz="1400" dirty="0" smtClean="0"/>
                        <a:t>page:3</a:t>
                      </a:r>
                      <a:endParaRPr lang="en-US" sz="1400" dirty="0"/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13" name="Can 12"/>
          <p:cNvSpPr/>
          <p:nvPr/>
        </p:nvSpPr>
        <p:spPr>
          <a:xfrm>
            <a:off x="4091218" y="1081769"/>
            <a:ext cx="154213" cy="1319893"/>
          </a:xfrm>
          <a:prstGeom prst="can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089074" y="1741715"/>
            <a:ext cx="1914069" cy="5516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741841"/>
            <a:ext cx="8229600" cy="1852783"/>
          </a:xfrm>
        </p:spPr>
        <p:txBody>
          <a:bodyPr/>
          <a:lstStyle/>
          <a:p>
            <a:r>
              <a:rPr lang="en-US" dirty="0" smtClean="0"/>
              <a:t>Process (map) components into a staging family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02453" y="1307263"/>
            <a:ext cx="1522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Incoming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509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Incomplete Data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3432372"/>
              </p:ext>
            </p:extLst>
          </p:nvPr>
        </p:nvGraphicFramePr>
        <p:xfrm>
          <a:off x="870859" y="1953225"/>
          <a:ext cx="7123386" cy="5715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374462"/>
                <a:gridCol w="2374462"/>
                <a:gridCol w="2374462"/>
              </a:tblGrid>
              <a:tr h="2857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Row Key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Summary</a:t>
                      </a:r>
                      <a:r>
                        <a:rPr lang="en-US" sz="1400" baseline="0" dirty="0" smtClean="0"/>
                        <a:t> Family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Staging</a:t>
                      </a:r>
                      <a:r>
                        <a:rPr lang="en-US" sz="1400" baseline="0" dirty="0" smtClean="0"/>
                        <a:t> Family</a:t>
                      </a:r>
                      <a:endParaRPr lang="en-US" sz="1400" dirty="0"/>
                    </a:p>
                  </a:txBody>
                  <a:tcPr marT="34290" marB="34290"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document:1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page:1 page:2 page:3</a:t>
                      </a:r>
                      <a:endParaRPr lang="en-US" sz="1400" dirty="0"/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13" name="Can 12"/>
          <p:cNvSpPr/>
          <p:nvPr/>
        </p:nvSpPr>
        <p:spPr>
          <a:xfrm>
            <a:off x="4091218" y="1081769"/>
            <a:ext cx="154213" cy="1319893"/>
          </a:xfrm>
          <a:prstGeom prst="can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089073" y="1741715"/>
            <a:ext cx="1306284" cy="5516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57200" y="2741841"/>
            <a:ext cx="8229600" cy="1852783"/>
          </a:xfrm>
        </p:spPr>
        <p:txBody>
          <a:bodyPr/>
          <a:lstStyle/>
          <a:p>
            <a:r>
              <a:rPr lang="en-US" dirty="0" smtClean="0"/>
              <a:t>Process (map) components into a staging family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02453" y="1307263"/>
            <a:ext cx="1522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Incoming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309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Incomplete Data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75494710"/>
              </p:ext>
            </p:extLst>
          </p:nvPr>
        </p:nvGraphicFramePr>
        <p:xfrm>
          <a:off x="870859" y="1953225"/>
          <a:ext cx="7123386" cy="5715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374462"/>
                <a:gridCol w="2374462"/>
                <a:gridCol w="2374462"/>
              </a:tblGrid>
              <a:tr h="2857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Row Key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Summary</a:t>
                      </a:r>
                      <a:r>
                        <a:rPr lang="en-US" sz="1400" baseline="0" dirty="0" smtClean="0"/>
                        <a:t> Family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Staging</a:t>
                      </a:r>
                      <a:r>
                        <a:rPr lang="en-US" sz="1400" baseline="0" dirty="0" smtClean="0"/>
                        <a:t> Family</a:t>
                      </a:r>
                      <a:endParaRPr lang="en-US" sz="1400" dirty="0"/>
                    </a:p>
                  </a:txBody>
                  <a:tcPr marT="34290" marB="34290"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document:1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document_summary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page:1 page:2 page:3</a:t>
                      </a:r>
                      <a:endParaRPr lang="en-US" sz="1400" dirty="0"/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13" name="Can 12"/>
          <p:cNvSpPr/>
          <p:nvPr/>
        </p:nvSpPr>
        <p:spPr>
          <a:xfrm>
            <a:off x="4091218" y="1081769"/>
            <a:ext cx="154213" cy="1319893"/>
          </a:xfrm>
          <a:prstGeom prst="can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onut 1"/>
          <p:cNvSpPr/>
          <p:nvPr/>
        </p:nvSpPr>
        <p:spPr>
          <a:xfrm>
            <a:off x="5660572" y="2224770"/>
            <a:ext cx="2122714" cy="333376"/>
          </a:xfrm>
          <a:prstGeom prst="donut">
            <a:avLst>
              <a:gd name="adj" fmla="val 5295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stCxn id="2" idx="2"/>
          </p:cNvCxnSpPr>
          <p:nvPr/>
        </p:nvCxnSpPr>
        <p:spPr>
          <a:xfrm flipH="1">
            <a:off x="5252360" y="2391458"/>
            <a:ext cx="40821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2741841"/>
            <a:ext cx="8229600" cy="185278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Process (map) components into a staging family</a:t>
            </a:r>
          </a:p>
          <a:p>
            <a:r>
              <a:rPr lang="en-US" dirty="0" smtClean="0"/>
              <a:t>Merge (reduce) components when everything is available </a:t>
            </a:r>
          </a:p>
          <a:p>
            <a:r>
              <a:rPr lang="en-US" dirty="0" smtClean="0"/>
              <a:t>Many cases need no merge phase – consuming apps simply read all of the components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02453" y="1307263"/>
            <a:ext cx="1522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Incoming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213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models, same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Incremental updates like a rolling MapReduce</a:t>
            </a:r>
          </a:p>
          <a:p>
            <a:r>
              <a:rPr lang="en-US" dirty="0" smtClean="0"/>
              <a:t>Write logic </a:t>
            </a:r>
            <a:r>
              <a:rPr lang="en-US" dirty="0" smtClean="0"/>
              <a:t>as pure functions</a:t>
            </a:r>
          </a:p>
          <a:p>
            <a:r>
              <a:rPr lang="en-US" dirty="0" smtClean="0"/>
              <a:t>Coordinate with higher libraries</a:t>
            </a:r>
          </a:p>
          <a:p>
            <a:pPr lvl="1"/>
            <a:r>
              <a:rPr lang="en-US" dirty="0" smtClean="0"/>
              <a:t>Storm</a:t>
            </a:r>
          </a:p>
          <a:p>
            <a:pPr lvl="1"/>
            <a:r>
              <a:rPr lang="en-US" dirty="0" smtClean="0"/>
              <a:t>Apache Crunch</a:t>
            </a:r>
          </a:p>
          <a:p>
            <a:r>
              <a:rPr lang="en-US" dirty="0" smtClean="0"/>
              <a:t>Beware of external state</a:t>
            </a:r>
          </a:p>
          <a:p>
            <a:pPr lvl="1"/>
            <a:r>
              <a:rPr lang="en-US" dirty="0" smtClean="0"/>
              <a:t>Difficult to reason about and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225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complicated?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Incremental logic </a:t>
            </a:r>
            <a:r>
              <a:rPr lang="en-US" i="1" dirty="0" smtClean="0"/>
              <a:t>is</a:t>
            </a:r>
            <a:r>
              <a:rPr lang="en-US" dirty="0" smtClean="0"/>
              <a:t> complex and error prone</a:t>
            </a:r>
          </a:p>
          <a:p>
            <a:r>
              <a:rPr lang="en-US" dirty="0" smtClean="0"/>
              <a:t>Use MapReduce as a failsafe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49713"/>
            <a:ext cx="82169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373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Reprocess during uptime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0700" y="2797896"/>
            <a:ext cx="8229600" cy="195670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Deploy new incremental processing logic</a:t>
            </a:r>
          </a:p>
          <a:p>
            <a:r>
              <a:rPr lang="en-US" dirty="0" smtClean="0"/>
              <a:t>“Older” timestamps </a:t>
            </a:r>
            <a:r>
              <a:rPr lang="en-US" dirty="0" smtClean="0"/>
              <a:t>produced by MapReduce</a:t>
            </a:r>
            <a:endParaRPr lang="en-US" dirty="0" smtClean="0"/>
          </a:p>
          <a:p>
            <a:r>
              <a:rPr lang="en-US" dirty="0" smtClean="0"/>
              <a:t>The most recently written cell in HBase need not be the logical newest</a:t>
            </a:r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22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7470913"/>
              </p:ext>
            </p:extLst>
          </p:nvPr>
        </p:nvGraphicFramePr>
        <p:xfrm>
          <a:off x="181427" y="1515054"/>
          <a:ext cx="8363858" cy="85725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181929"/>
                <a:gridCol w="4181929"/>
              </a:tblGrid>
              <a:tr h="2857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Row Key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Document</a:t>
                      </a:r>
                      <a:r>
                        <a:rPr lang="en-US" sz="1400" baseline="0" dirty="0" smtClean="0"/>
                        <a:t> Family</a:t>
                      </a:r>
                      <a:endParaRPr lang="en-US" sz="1400" dirty="0"/>
                    </a:p>
                  </a:txBody>
                  <a:tcPr marT="34290" marB="34290"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document:1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{doc,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ts</a:t>
                      </a:r>
                      <a:r>
                        <a:rPr lang="en-US" sz="1400" baseline="0" dirty="0" smtClean="0"/>
                        <a:t>=50}</a:t>
                      </a:r>
                      <a:endParaRPr lang="en-US" sz="1400" dirty="0" smtClean="0"/>
                    </a:p>
                  </a:txBody>
                  <a:tcPr marT="34290" marB="34290"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document:2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{doc,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ts</a:t>
                      </a:r>
                      <a:r>
                        <a:rPr lang="en-US" sz="1400" baseline="0" dirty="0" smtClean="0"/>
                        <a:t>=100}</a:t>
                      </a:r>
                      <a:endParaRPr lang="en-US" sz="1400" dirty="0" smtClean="0"/>
                    </a:p>
                  </a:txBody>
                  <a:tcPr marT="34290" marB="34290"/>
                </a:tc>
              </a:tr>
            </a:tbl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5127975" y="1145429"/>
            <a:ext cx="2967955" cy="944892"/>
            <a:chOff x="5127972" y="1527237"/>
            <a:chExt cx="2967955" cy="1259855"/>
          </a:xfrm>
        </p:grpSpPr>
        <p:cxnSp>
          <p:nvCxnSpPr>
            <p:cNvPr id="23" name="Straight Arrow Connector 22"/>
            <p:cNvCxnSpPr/>
            <p:nvPr/>
          </p:nvCxnSpPr>
          <p:spPr>
            <a:xfrm flipH="1">
              <a:off x="5841997" y="1896569"/>
              <a:ext cx="743861" cy="5708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5127972" y="1527237"/>
              <a:ext cx="296795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Real time incremental update</a:t>
              </a: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209611" y="2376723"/>
              <a:ext cx="1236236" cy="4103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 smtClean="0"/>
                <a:t>, {</a:t>
              </a:r>
              <a:r>
                <a:rPr lang="en-US" sz="1400" dirty="0"/>
                <a:t>doc, </a:t>
              </a:r>
              <a:r>
                <a:rPr lang="en-US" sz="1400" dirty="0" err="1"/>
                <a:t>ts</a:t>
              </a:r>
              <a:r>
                <a:rPr lang="en-US" sz="1400" dirty="0"/>
                <a:t>=300</a:t>
              </a:r>
              <a:r>
                <a:rPr lang="en-US" sz="1400" dirty="0" smtClean="0"/>
                <a:t>}</a:t>
              </a:r>
              <a:endParaRPr lang="en-US" sz="14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303203" y="1789345"/>
            <a:ext cx="3178528" cy="1120846"/>
            <a:chOff x="5303203" y="2385789"/>
            <a:chExt cx="3178528" cy="1494461"/>
          </a:xfrm>
        </p:grpSpPr>
        <p:sp>
          <p:nvSpPr>
            <p:cNvPr id="24" name="TextBox 23"/>
            <p:cNvSpPr txBox="1"/>
            <p:nvPr/>
          </p:nvSpPr>
          <p:spPr>
            <a:xfrm>
              <a:off x="6386286" y="3387807"/>
              <a:ext cx="209544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MapReduce outputs</a:t>
              </a:r>
              <a:endParaRPr lang="en-US" dirty="0"/>
            </a:p>
          </p:txBody>
        </p:sp>
        <p:cxnSp>
          <p:nvCxnSpPr>
            <p:cNvPr id="26" name="Straight Arrow Connector 25"/>
            <p:cNvCxnSpPr>
              <a:stCxn id="24" idx="0"/>
            </p:cNvCxnSpPr>
            <p:nvPr/>
          </p:nvCxnSpPr>
          <p:spPr>
            <a:xfrm flipH="1" flipV="1">
              <a:off x="6885215" y="2706309"/>
              <a:ext cx="548794" cy="68149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4" idx="0"/>
            </p:cNvCxnSpPr>
            <p:nvPr/>
          </p:nvCxnSpPr>
          <p:spPr>
            <a:xfrm flipH="1" flipV="1">
              <a:off x="6386287" y="3103322"/>
              <a:ext cx="1047722" cy="2844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6233348" y="2385789"/>
              <a:ext cx="1184940" cy="4103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/>
                <a:t>, {doc </a:t>
              </a:r>
              <a:r>
                <a:rPr lang="en-US" sz="1400" dirty="0" err="1"/>
                <a:t>ts</a:t>
              </a:r>
              <a:r>
                <a:rPr lang="en-US" sz="1400" dirty="0"/>
                <a:t>=200}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303203" y="2764013"/>
              <a:ext cx="1236236" cy="4103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aseline="0" dirty="0" smtClean="0"/>
                <a:t>, {doc, </a:t>
              </a:r>
              <a:r>
                <a:rPr lang="en-US" sz="1400" baseline="0" dirty="0" err="1" smtClean="0"/>
                <a:t>ts</a:t>
              </a:r>
              <a:r>
                <a:rPr lang="en-US" sz="1400" baseline="0" dirty="0" smtClean="0"/>
                <a:t>=200}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65545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Completing the Picture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61" y="1090442"/>
            <a:ext cx="82169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233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69851" y="2142138"/>
            <a:ext cx="75731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/>
              <a:t>Pieces of a person’s health</a:t>
            </a:r>
          </a:p>
          <a:p>
            <a:pPr algn="ctr"/>
            <a:r>
              <a:rPr lang="en-US" sz="4800" b="1" dirty="0" smtClean="0"/>
              <a:t>spread </a:t>
            </a:r>
            <a:r>
              <a:rPr lang="en-US" sz="4800" b="1" dirty="0" smtClean="0"/>
              <a:t>across many systems</a:t>
            </a:r>
          </a:p>
        </p:txBody>
      </p:sp>
    </p:spTree>
    <p:extLst>
      <p:ext uri="{BB962C8B-B14F-4D97-AF65-F5344CB8AC3E}">
        <p14:creationId xmlns:p14="http://schemas.microsoft.com/office/powerpoint/2010/main" val="250556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Completing the Picture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32" y="1072300"/>
            <a:ext cx="88773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45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indexes with MapReduce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shard per task</a:t>
            </a:r>
          </a:p>
          <a:p>
            <a:r>
              <a:rPr lang="en-US" dirty="0" smtClean="0"/>
              <a:t>Build index in Hadoop</a:t>
            </a:r>
          </a:p>
          <a:p>
            <a:r>
              <a:rPr lang="en-US" dirty="0" smtClean="0"/>
              <a:t>Copy to index hosts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2943" y="1063229"/>
            <a:ext cx="243840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25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Pushing incremental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POST new records</a:t>
            </a:r>
          </a:p>
          <a:p>
            <a:r>
              <a:rPr lang="en-US" dirty="0" smtClean="0"/>
              <a:t>Bursts can overwhelm target hosts</a:t>
            </a:r>
          </a:p>
          <a:p>
            <a:r>
              <a:rPr lang="en-US" dirty="0" smtClean="0"/>
              <a:t>Consumers must deal with transient failures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743" y="1500415"/>
            <a:ext cx="44577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080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Pulling indexes from HBase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Custom </a:t>
            </a:r>
            <a:r>
              <a:rPr lang="en-US" dirty="0" err="1" smtClean="0"/>
              <a:t>Solr</a:t>
            </a:r>
            <a:r>
              <a:rPr lang="en-US" dirty="0" smtClean="0"/>
              <a:t> plugin scans a range of </a:t>
            </a:r>
            <a:r>
              <a:rPr lang="en-US" dirty="0" smtClean="0"/>
              <a:t>HBase </a:t>
            </a:r>
            <a:r>
              <a:rPr lang="en-US" dirty="0" smtClean="0"/>
              <a:t>rows</a:t>
            </a:r>
          </a:p>
          <a:p>
            <a:r>
              <a:rPr lang="en-US" dirty="0" smtClean="0"/>
              <a:t>Time-based scan to get only updates</a:t>
            </a:r>
          </a:p>
          <a:p>
            <a:r>
              <a:rPr lang="en-US" i="1" dirty="0" smtClean="0"/>
              <a:t>Pulls</a:t>
            </a:r>
            <a:r>
              <a:rPr lang="en-US" dirty="0" smtClean="0"/>
              <a:t> items to index from HBase</a:t>
            </a:r>
            <a:endParaRPr lang="en-US" i="1" dirty="0" smtClean="0"/>
          </a:p>
          <a:p>
            <a:r>
              <a:rPr lang="en-US" dirty="0" smtClean="0"/>
              <a:t>Cleanly recovers from volume spikes and transient failures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456" y="1200151"/>
            <a:ext cx="3415553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64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note on schema: simplify it!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622800" cy="3394472"/>
          </a:xfrm>
        </p:spPr>
        <p:txBody>
          <a:bodyPr>
            <a:normAutofit/>
          </a:bodyPr>
          <a:lstStyle/>
          <a:p>
            <a:r>
              <a:rPr lang="en-US" dirty="0" smtClean="0"/>
              <a:t>Heterogeneous row keys great </a:t>
            </a:r>
            <a:r>
              <a:rPr lang="en-US" dirty="0" smtClean="0"/>
              <a:t>for hardware </a:t>
            </a:r>
            <a:r>
              <a:rPr lang="en-US" dirty="0" smtClean="0"/>
              <a:t>but hard on </a:t>
            </a:r>
            <a:r>
              <a:rPr lang="en-US" dirty="0" smtClean="0"/>
              <a:t>wetware </a:t>
            </a:r>
            <a:endParaRPr lang="en-US" dirty="0" smtClean="0"/>
          </a:p>
          <a:p>
            <a:r>
              <a:rPr lang="en-US" dirty="0" smtClean="0"/>
              <a:t>Must inspect row key to know what it is</a:t>
            </a:r>
          </a:p>
          <a:p>
            <a:r>
              <a:rPr lang="en-US" dirty="0" smtClean="0"/>
              <a:t>Mismatches tools like Pig or Hive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447440"/>
              </p:ext>
            </p:extLst>
          </p:nvPr>
        </p:nvGraphicFramePr>
        <p:xfrm>
          <a:off x="5080003" y="1396638"/>
          <a:ext cx="3791857" cy="257175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03948"/>
                <a:gridCol w="1787909"/>
              </a:tblGrid>
              <a:tr h="2857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Row Key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Qualifiers</a:t>
                      </a:r>
                      <a:endParaRPr lang="en-US" sz="1400" dirty="0"/>
                    </a:p>
                  </a:txBody>
                  <a:tcPr marT="34290" marB="34290"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person:1/name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&lt;content&gt;</a:t>
                      </a:r>
                      <a:endParaRPr lang="en-US" sz="1400" dirty="0"/>
                    </a:p>
                  </a:txBody>
                  <a:tcPr marT="34290" marB="34290"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person:1/address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&lt;content&gt;</a:t>
                      </a:r>
                      <a:endParaRPr lang="en-US" sz="1400" dirty="0"/>
                    </a:p>
                  </a:txBody>
                  <a:tcPr marT="34290" marB="34290"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person:1/friend:1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&lt;content&gt;</a:t>
                      </a:r>
                    </a:p>
                  </a:txBody>
                  <a:tcPr marT="34290" marB="34290"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person:1/friend:2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&lt;content&gt;</a:t>
                      </a:r>
                    </a:p>
                  </a:txBody>
                  <a:tcPr marT="34290" marB="34290"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person:2/name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&lt;content&gt;</a:t>
                      </a:r>
                    </a:p>
                  </a:txBody>
                  <a:tcPr marT="34290" marB="34290"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 marT="34290" marB="34290"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person:n</a:t>
                      </a:r>
                      <a:r>
                        <a:rPr lang="en-US" sz="1400" dirty="0" smtClean="0"/>
                        <a:t>/name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&lt;content&gt;</a:t>
                      </a:r>
                    </a:p>
                  </a:txBody>
                  <a:tcPr marT="34290" marB="34290"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person:n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dirty="0" err="1" smtClean="0"/>
                        <a:t>friend:m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&lt;content&gt;</a:t>
                      </a:r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7407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parent per 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915" y="2982687"/>
            <a:ext cx="82296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row is the unit of locality</a:t>
            </a:r>
          </a:p>
          <a:p>
            <a:r>
              <a:rPr lang="en-US" dirty="0"/>
              <a:t>Tabular layout is easy to </a:t>
            </a:r>
            <a:r>
              <a:rPr lang="en-US" dirty="0" smtClean="0"/>
              <a:t>understand</a:t>
            </a:r>
          </a:p>
          <a:p>
            <a:r>
              <a:rPr lang="en-US" dirty="0" smtClean="0"/>
              <a:t>No lost efficiency for most cases</a:t>
            </a:r>
          </a:p>
          <a:p>
            <a:r>
              <a:rPr lang="en-US" i="1" dirty="0" smtClean="0"/>
              <a:t>HBase Schema Design </a:t>
            </a:r>
            <a:r>
              <a:rPr lang="en-US" dirty="0" smtClean="0"/>
              <a:t>-- Ian </a:t>
            </a:r>
            <a:r>
              <a:rPr lang="en-US" dirty="0" err="1" smtClean="0"/>
              <a:t>Varley</a:t>
            </a:r>
            <a:r>
              <a:rPr lang="en-US" dirty="0"/>
              <a:t> </a:t>
            </a:r>
            <a:r>
              <a:rPr lang="en-US" dirty="0" smtClean="0"/>
              <a:t>at </a:t>
            </a:r>
            <a:r>
              <a:rPr lang="en-US" dirty="0" err="1" smtClean="0"/>
              <a:t>HBaseCon</a:t>
            </a:r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986183"/>
              </p:ext>
            </p:extLst>
          </p:nvPr>
        </p:nvGraphicFramePr>
        <p:xfrm>
          <a:off x="1152073" y="1360715"/>
          <a:ext cx="6848928" cy="142875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528778"/>
                <a:gridCol w="5320150"/>
              </a:tblGrid>
              <a:tr h="2857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Row Key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Qualifiers</a:t>
                      </a:r>
                      <a:endParaRPr lang="en-US" sz="1400" dirty="0"/>
                    </a:p>
                  </a:txBody>
                  <a:tcPr marT="34290" marB="34290"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person:1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name&lt;…&gt; address:&lt;…&gt; friend:1:&lt;…&gt; friend:2:&lt;…&gt;</a:t>
                      </a:r>
                      <a:endParaRPr lang="en-US" sz="1400" dirty="0"/>
                    </a:p>
                  </a:txBody>
                  <a:tcPr marT="34290" marB="34290"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person:2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name&lt;…&gt; address:&lt;…&gt; friend:1:&lt;…&gt;</a:t>
                      </a:r>
                      <a:endParaRPr lang="en-US" sz="1400" dirty="0"/>
                    </a:p>
                  </a:txBody>
                  <a:tcPr marT="34290" marB="34290"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. . .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person:n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name&lt;…&gt; address:&lt;…&gt; friend:1:&lt;…&gt;</a:t>
                      </a:r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3308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22205" y="1567732"/>
            <a:ext cx="7341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The path forward</a:t>
            </a:r>
          </a:p>
        </p:txBody>
      </p:sp>
    </p:spTree>
    <p:extLst>
      <p:ext uri="{BB962C8B-B14F-4D97-AF65-F5344CB8AC3E}">
        <p14:creationId xmlns:p14="http://schemas.microsoft.com/office/powerpoint/2010/main" val="403582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6108" y="2965311"/>
            <a:ext cx="6345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This pattern has been successful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65321" y="3450059"/>
            <a:ext cx="74450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…but complexity is </a:t>
            </a:r>
            <a:r>
              <a:rPr lang="en-US" sz="3600" b="1" dirty="0" smtClean="0"/>
              <a:t>our biggest </a:t>
            </a:r>
            <a:r>
              <a:rPr lang="en-US" sz="3600" b="1" dirty="0" smtClean="0"/>
              <a:t>enemy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8" y="360330"/>
            <a:ext cx="8877300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9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22205" y="1567732"/>
            <a:ext cx="7341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We may be in the assembly</a:t>
            </a:r>
          </a:p>
          <a:p>
            <a:pPr algn="ctr"/>
            <a:r>
              <a:rPr lang="en-US" sz="3600" b="1" dirty="0"/>
              <a:t>l</a:t>
            </a:r>
            <a:r>
              <a:rPr lang="en-US" sz="3600" b="1" dirty="0" smtClean="0"/>
              <a:t>anguage era of big data</a:t>
            </a:r>
          </a:p>
        </p:txBody>
      </p:sp>
    </p:spTree>
    <p:extLst>
      <p:ext uri="{BB962C8B-B14F-4D97-AF65-F5344CB8AC3E}">
        <p14:creationId xmlns:p14="http://schemas.microsoft.com/office/powerpoint/2010/main" val="2526370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22205" y="1567732"/>
            <a:ext cx="7341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Higher-level abstractions for these patterns will emerge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22205" y="3103978"/>
            <a:ext cx="7341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It’s going to be fun</a:t>
            </a:r>
          </a:p>
        </p:txBody>
      </p:sp>
    </p:spTree>
    <p:extLst>
      <p:ext uri="{BB962C8B-B14F-4D97-AF65-F5344CB8AC3E}">
        <p14:creationId xmlns:p14="http://schemas.microsoft.com/office/powerpoint/2010/main" val="2510520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85277" y="2118819"/>
            <a:ext cx="69503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/>
              <a:t>How many times have you </a:t>
            </a:r>
          </a:p>
          <a:p>
            <a:pPr algn="ctr"/>
            <a:r>
              <a:rPr lang="en-US" sz="4800" b="1" dirty="0" smtClean="0"/>
              <a:t>filled out a clipboard?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811817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1253672" y="2492828"/>
            <a:ext cx="6400800" cy="13144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@</a:t>
            </a:r>
            <a:r>
              <a:rPr lang="en-US" sz="2400" dirty="0" err="1" smtClean="0"/>
              <a:t>ryanbrush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6513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7978" y="2118819"/>
            <a:ext cx="69049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/>
              <a:t>We need to put </a:t>
            </a:r>
            <a:r>
              <a:rPr lang="en-US" sz="4800" b="1" dirty="0" smtClean="0"/>
              <a:t>the pieces</a:t>
            </a:r>
          </a:p>
          <a:p>
            <a:pPr algn="ctr"/>
            <a:r>
              <a:rPr lang="en-US" sz="4800" b="1" dirty="0"/>
              <a:t>t</a:t>
            </a:r>
            <a:r>
              <a:rPr lang="en-US" sz="4800" b="1" dirty="0" smtClean="0"/>
              <a:t>ogether again</a:t>
            </a:r>
            <a:endParaRPr lang="en-US" sz="4800" b="1" dirty="0"/>
          </a:p>
        </p:txBody>
      </p:sp>
      <p:sp>
        <p:nvSpPr>
          <p:cNvPr id="2" name="TextBox 1"/>
          <p:cNvSpPr txBox="1"/>
          <p:nvPr/>
        </p:nvSpPr>
        <p:spPr>
          <a:xfrm flipH="1">
            <a:off x="244930" y="914087"/>
            <a:ext cx="368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Better-informed </a:t>
            </a:r>
            <a:r>
              <a:rPr lang="en-US" sz="2400" b="1" dirty="0" smtClean="0"/>
              <a:t>decisions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5323115" y="1087212"/>
            <a:ext cx="3683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Application of best available evidence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925287" y="4125373"/>
            <a:ext cx="4145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Systemic improvement of care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4597402" y="3684816"/>
            <a:ext cx="4145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Health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827283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887626" y="2118819"/>
            <a:ext cx="57456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/>
              <a:t>Some ways Hadoop is </a:t>
            </a:r>
          </a:p>
          <a:p>
            <a:pPr algn="ctr"/>
            <a:r>
              <a:rPr lang="en-US" sz="4800" b="1" dirty="0"/>
              <a:t>h</a:t>
            </a:r>
            <a:r>
              <a:rPr lang="en-US" sz="4800" b="1" dirty="0" smtClean="0"/>
              <a:t>elping solve this</a:t>
            </a:r>
          </a:p>
        </p:txBody>
      </p:sp>
    </p:spTree>
    <p:extLst>
      <p:ext uri="{BB962C8B-B14F-4D97-AF65-F5344CB8AC3E}">
        <p14:creationId xmlns:p14="http://schemas.microsoft.com/office/powerpoint/2010/main" val="1679754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Chart Search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532" y="1036016"/>
            <a:ext cx="6300023" cy="400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74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657132" cy="339447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Information extraction</a:t>
            </a:r>
          </a:p>
          <a:p>
            <a:r>
              <a:rPr lang="en-US" dirty="0" smtClean="0"/>
              <a:t>Semantic markup of documents</a:t>
            </a:r>
          </a:p>
          <a:p>
            <a:r>
              <a:rPr lang="en-US" dirty="0"/>
              <a:t>R</a:t>
            </a:r>
            <a:r>
              <a:rPr lang="en-US" dirty="0" smtClean="0"/>
              <a:t>elated concepts in search results</a:t>
            </a:r>
          </a:p>
          <a:p>
            <a:r>
              <a:rPr lang="en-US" dirty="0" smtClean="0"/>
              <a:t>Processing latency: </a:t>
            </a:r>
            <a:r>
              <a:rPr lang="en-US" b="1" dirty="0" smtClean="0">
                <a:solidFill>
                  <a:srgbClr val="008000"/>
                </a:solidFill>
              </a:rPr>
              <a:t>tens</a:t>
            </a:r>
            <a:r>
              <a:rPr lang="en-US" dirty="0" smtClean="0"/>
              <a:t> of minutes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7841" y="1345293"/>
            <a:ext cx="3989885" cy="253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021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3544</TotalTime>
  <Words>1754</Words>
  <Application>Microsoft Macintosh PowerPoint</Application>
  <PresentationFormat>On-screen Show (16:9)</PresentationFormat>
  <Paragraphs>333</Paragraphs>
  <Slides>50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Hadoop, HBase, and Healthcare</vt:lpstr>
      <vt:lpstr>Topics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Chart Search</vt:lpstr>
      <vt:lpstr>Chart Search</vt:lpstr>
      <vt:lpstr>Medical Alerts</vt:lpstr>
      <vt:lpstr>Medical Alerts</vt:lpstr>
      <vt:lpstr>Exploring live data</vt:lpstr>
      <vt:lpstr>Exploring live data</vt:lpstr>
      <vt:lpstr>PowerPoint Presentation</vt:lpstr>
      <vt:lpstr>A trend towards competing needs</vt:lpstr>
      <vt:lpstr>A trend towards competing needs</vt:lpstr>
      <vt:lpstr>A trend towards competing needs</vt:lpstr>
      <vt:lpstr>A trend towards competing needs</vt:lpstr>
      <vt:lpstr>A trend towards competing needs</vt:lpstr>
      <vt:lpstr>Into the rabbit hole</vt:lpstr>
      <vt:lpstr>Data ingestion</vt:lpstr>
      <vt:lpstr>Process incoming data</vt:lpstr>
      <vt:lpstr>But there’s a catch…</vt:lpstr>
      <vt:lpstr>Process incoming data</vt:lpstr>
      <vt:lpstr>Advantages</vt:lpstr>
      <vt:lpstr>Downsides</vt:lpstr>
      <vt:lpstr>Measure Everything</vt:lpstr>
      <vt:lpstr>The story so far</vt:lpstr>
      <vt:lpstr>Into the Storm</vt:lpstr>
      <vt:lpstr>Processing with Storm</vt:lpstr>
      <vt:lpstr>Challenges of incremental updates</vt:lpstr>
      <vt:lpstr>Handling Incomplete Data</vt:lpstr>
      <vt:lpstr>Handling Incomplete Data</vt:lpstr>
      <vt:lpstr>Handling Incomplete Data</vt:lpstr>
      <vt:lpstr>Handling Incomplete Data</vt:lpstr>
      <vt:lpstr>Different models, same logic</vt:lpstr>
      <vt:lpstr>Getting complicated?</vt:lpstr>
      <vt:lpstr>Reprocess during uptime</vt:lpstr>
      <vt:lpstr>Completing the Picture</vt:lpstr>
      <vt:lpstr>Completing the Picture</vt:lpstr>
      <vt:lpstr>Building indexes with MapReduce</vt:lpstr>
      <vt:lpstr>Pushing incremental updates</vt:lpstr>
      <vt:lpstr>Pulling indexes from HBase</vt:lpstr>
      <vt:lpstr>A note on schema: simplify it!</vt:lpstr>
      <vt:lpstr>Logical parent per row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Brush</dc:creator>
  <cp:lastModifiedBy>Ryan Brush</cp:lastModifiedBy>
  <cp:revision>588</cp:revision>
  <dcterms:created xsi:type="dcterms:W3CDTF">2012-10-15T14:31:00Z</dcterms:created>
  <dcterms:modified xsi:type="dcterms:W3CDTF">2012-10-19T22:02:01Z</dcterms:modified>
</cp:coreProperties>
</file>