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3" r:id="rId4"/>
    <p:sldId id="268" r:id="rId5"/>
    <p:sldId id="273" r:id="rId6"/>
    <p:sldId id="274" r:id="rId7"/>
    <p:sldId id="279" r:id="rId8"/>
    <p:sldId id="276" r:id="rId9"/>
    <p:sldId id="278" r:id="rId10"/>
    <p:sldId id="269" r:id="rId11"/>
    <p:sldId id="270" r:id="rId12"/>
    <p:sldId id="277" r:id="rId13"/>
    <p:sldId id="264" r:id="rId14"/>
    <p:sldId id="272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6AA"/>
    <a:srgbClr val="606060"/>
    <a:srgbClr val="F36100"/>
    <a:srgbClr val="7F7F7F"/>
    <a:srgbClr val="329526"/>
    <a:srgbClr val="626262"/>
    <a:srgbClr val="F4F4F4"/>
    <a:srgbClr val="F7941D"/>
    <a:srgbClr val="9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0" autoAdjust="0"/>
    <p:restoredTop sz="87223" autoAdjust="0"/>
  </p:normalViewPr>
  <p:slideViewPr>
    <p:cSldViewPr snapToGrid="0">
      <p:cViewPr>
        <p:scale>
          <a:sx n="100" d="100"/>
          <a:sy n="100" d="100"/>
        </p:scale>
        <p:origin x="-2244" y="-774"/>
      </p:cViewPr>
      <p:guideLst>
        <p:guide orient="horz" pos="801"/>
        <p:guide orient="horz" pos="1962"/>
        <p:guide orient="horz" pos="1371"/>
        <p:guide orient="horz" pos="2591"/>
        <p:guide pos="3729"/>
        <p:guide pos="1028"/>
        <p:guide pos="36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55E4045-766F-4567-9DD1-B489F7E8D3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14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33E2903-78FA-4C96-8B6C-FA886A0141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51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itchFamily="34" charset="0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+mn-cs"/>
      </a:defRPr>
    </a:lvl1pPr>
    <a:lvl2pPr marL="115888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+mn-cs"/>
      </a:defRPr>
    </a:lvl2pPr>
    <a:lvl3pPr marL="347663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+mn-cs"/>
      </a:defRPr>
    </a:lvl3pPr>
    <a:lvl4pPr marL="682625" indent="-10953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+mn-cs"/>
      </a:defRPr>
    </a:lvl4pPr>
    <a:lvl5pPr marL="914400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01CDA0F-AEB0-453E-8661-1276AC320FF8}" type="slidenum">
              <a:rPr lang="en-US" sz="1200"/>
              <a:pPr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E2903-78FA-4C96-8B6C-FA886A0141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9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D148E2B2-8881-46B8-BDDD-216672E1B668}" type="slidenum">
              <a:rPr lang="en-US" sz="1200"/>
              <a:pPr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172376B4-BD7B-4F0E-81AA-413CF8191DDD}" type="slidenum">
              <a:rPr lang="en-US" sz="1200"/>
              <a:pPr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C87AE6C0-E980-40CE-8667-BD8036705BB9}" type="slidenum">
              <a:rPr lang="en-US" sz="1200"/>
              <a:pPr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C87AE6C0-E980-40CE-8667-BD8036705BB9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C87AE6C0-E980-40CE-8667-BD8036705BB9}" type="slidenum">
              <a:rPr lang="en-US" sz="1200"/>
              <a:pPr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7814508-5368-4730-87C7-67A4A915D731}" type="slidenum">
              <a:rPr lang="en-US" sz="1200"/>
              <a:pPr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7814508-5368-4730-87C7-67A4A915D731}" type="slidenum">
              <a:rPr lang="en-US" sz="1200"/>
              <a:pPr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1B10AE2-3386-4777-9FBC-280D2F0E9925}" type="slidenum">
              <a:rPr lang="en-US" sz="1200"/>
              <a:pPr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i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Century Gothic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DC5EBEB7-09E1-4802-BC2C-4941D43DCD1D}" type="slidenum">
              <a:rPr lang="en-US" sz="1200"/>
              <a:pPr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bg1">
                <a:lumMod val="85000"/>
              </a:schemeClr>
            </a:gs>
            <a:gs pos="76000">
              <a:schemeClr val="tx1">
                <a:lumMod val="65000"/>
                <a:lumOff val="3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04156" y="920354"/>
            <a:ext cx="6135688" cy="340637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pic>
        <p:nvPicPr>
          <p:cNvPr id="1026" name="Picture 2" descr="C:\Users\Ryan\Documents\ClearStory Data\logo\clearstory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63" y="920355"/>
            <a:ext cx="4415675" cy="34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2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35757" y="370285"/>
            <a:ext cx="8472487" cy="7274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9" y="1306798"/>
            <a:ext cx="4119735" cy="331963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5" y="1306798"/>
            <a:ext cx="4119735" cy="331963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752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9" y="1306798"/>
            <a:ext cx="4119735" cy="331963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5" y="1306798"/>
            <a:ext cx="4119735" cy="331963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330" y="370332"/>
            <a:ext cx="8473020" cy="4297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01847" y="729854"/>
            <a:ext cx="8461986" cy="2857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2000" baseline="0" dirty="0" smtClean="0">
                <a:solidFill>
                  <a:srgbClr val="595959"/>
                </a:solidFill>
                <a:latin typeface="Century Gothic" pitchFamily="34" charset="0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13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370332"/>
            <a:ext cx="8473020" cy="4297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01847" y="729854"/>
            <a:ext cx="8461986" cy="2857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2000" baseline="0" dirty="0" smtClean="0">
                <a:solidFill>
                  <a:srgbClr val="595959"/>
                </a:solidFill>
                <a:latin typeface="Century Gothic" pitchFamily="34" charset="0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76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4" y="370285"/>
            <a:ext cx="8472487" cy="72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23254" y="1029891"/>
            <a:ext cx="8461986" cy="2857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2000" baseline="0" dirty="0" smtClean="0">
                <a:solidFill>
                  <a:srgbClr val="595959"/>
                </a:solidFill>
                <a:latin typeface="Century Gothic" pitchFamily="34" charset="0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77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90" y="370332"/>
            <a:ext cx="8473020" cy="7269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1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 and 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 userDrawn="1"/>
        </p:nvSpPr>
        <p:spPr bwMode="auto">
          <a:xfrm>
            <a:off x="819151" y="2244328"/>
            <a:ext cx="1116013" cy="765572"/>
          </a:xfrm>
          <a:prstGeom prst="ellipse">
            <a:avLst/>
          </a:prstGeom>
          <a:solidFill>
            <a:srgbClr val="399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" name="Oval 8"/>
          <p:cNvSpPr>
            <a:spLocks noChangeArrowheads="1"/>
          </p:cNvSpPr>
          <p:nvPr userDrawn="1"/>
        </p:nvSpPr>
        <p:spPr bwMode="auto">
          <a:xfrm>
            <a:off x="2184401" y="2244328"/>
            <a:ext cx="1116013" cy="765572"/>
          </a:xfrm>
          <a:prstGeom prst="ellipse">
            <a:avLst/>
          </a:prstGeom>
          <a:solidFill>
            <a:srgbClr val="F3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 userDrawn="1"/>
        </p:nvSpPr>
        <p:spPr bwMode="auto">
          <a:xfrm>
            <a:off x="3548063" y="2244328"/>
            <a:ext cx="1116012" cy="765572"/>
          </a:xfrm>
          <a:prstGeom prst="ellipse">
            <a:avLst/>
          </a:pr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2" name="Oval 12"/>
          <p:cNvSpPr>
            <a:spLocks noChangeArrowheads="1"/>
          </p:cNvSpPr>
          <p:nvPr userDrawn="1"/>
        </p:nvSpPr>
        <p:spPr bwMode="auto">
          <a:xfrm>
            <a:off x="819151" y="3562351"/>
            <a:ext cx="1116013" cy="765572"/>
          </a:xfrm>
          <a:prstGeom prst="ellipse">
            <a:avLst/>
          </a:pr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3" name="Oval 13"/>
          <p:cNvSpPr>
            <a:spLocks noChangeArrowheads="1"/>
          </p:cNvSpPr>
          <p:nvPr userDrawn="1"/>
        </p:nvSpPr>
        <p:spPr bwMode="auto">
          <a:xfrm>
            <a:off x="2184401" y="3562351"/>
            <a:ext cx="1116013" cy="765572"/>
          </a:xfrm>
          <a:prstGeom prst="ellipse">
            <a:avLst/>
          </a:pr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4" name="Oval 14"/>
          <p:cNvSpPr>
            <a:spLocks noChangeArrowheads="1"/>
          </p:cNvSpPr>
          <p:nvPr userDrawn="1"/>
        </p:nvSpPr>
        <p:spPr bwMode="auto">
          <a:xfrm>
            <a:off x="3548063" y="3562351"/>
            <a:ext cx="1116012" cy="765572"/>
          </a:xfrm>
          <a:prstGeom prst="ellipse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 userDrawn="1"/>
        </p:nvSpPr>
        <p:spPr bwMode="auto">
          <a:xfrm>
            <a:off x="4911725" y="2244328"/>
            <a:ext cx="1117600" cy="765572"/>
          </a:xfrm>
          <a:prstGeom prst="ellipse">
            <a:avLst/>
          </a:prstGeom>
          <a:solidFill>
            <a:srgbClr val="329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90" y="370332"/>
            <a:ext cx="8473020" cy="4297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9905" y="1300611"/>
            <a:ext cx="2403091" cy="292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None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None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74453" y="1300611"/>
            <a:ext cx="2381319" cy="292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None/>
              <a:defRPr baseline="0">
                <a:solidFill>
                  <a:srgbClr val="3996AA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None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14380" y="1851330"/>
            <a:ext cx="2403091" cy="292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None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None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4380" y="3141255"/>
            <a:ext cx="2403091" cy="292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None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None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37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>
            <a:spLocks noChangeArrowheads="1"/>
          </p:cNvSpPr>
          <p:nvPr userDrawn="1"/>
        </p:nvSpPr>
        <p:spPr bwMode="auto">
          <a:xfrm>
            <a:off x="446089" y="1614487"/>
            <a:ext cx="1127125" cy="738188"/>
          </a:xfrm>
          <a:prstGeom prst="can">
            <a:avLst>
              <a:gd name="adj" fmla="val 25000"/>
            </a:avLst>
          </a:prstGeom>
          <a:solidFill>
            <a:srgbClr val="3996AA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DB Icon for data sources</a:t>
            </a:r>
            <a:endParaRPr lang="en-US" sz="900" dirty="0">
              <a:solidFill>
                <a:srgbClr val="FFFFFF"/>
              </a:solidFill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90" y="370332"/>
            <a:ext cx="8473020" cy="4297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0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7" y="370285"/>
            <a:ext cx="8472487" cy="7274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490180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55464A9-557B-4B61-8895-035B3366DE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1571625"/>
            <a:ext cx="9144000" cy="3571875"/>
          </a:xfrm>
          <a:prstGeom prst="rect">
            <a:avLst/>
          </a:prstGeom>
          <a:solidFill>
            <a:srgbClr val="399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8585201" y="239317"/>
            <a:ext cx="384175" cy="28813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 userDrawn="1"/>
        </p:nvSpPr>
        <p:spPr bwMode="auto">
          <a:xfrm>
            <a:off x="8585201" y="239317"/>
            <a:ext cx="384175" cy="28813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1318022"/>
            <a:ext cx="9144000" cy="2416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43428" y="2162175"/>
            <a:ext cx="8457144" cy="81915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3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1571625"/>
            <a:ext cx="9144000" cy="3571875"/>
          </a:xfrm>
          <a:prstGeom prst="rect">
            <a:avLst/>
          </a:prstGeom>
          <a:solidFill>
            <a:srgbClr val="399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8585201" y="239317"/>
            <a:ext cx="384175" cy="28813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 userDrawn="1"/>
        </p:nvSpPr>
        <p:spPr bwMode="auto">
          <a:xfrm>
            <a:off x="8585201" y="239317"/>
            <a:ext cx="384175" cy="28813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1318022"/>
            <a:ext cx="9144000" cy="2416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43428" y="2760983"/>
            <a:ext cx="8457144" cy="81915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1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1" y="1301353"/>
            <a:ext cx="8242299" cy="306109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35757" y="370285"/>
            <a:ext cx="8472487" cy="7274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7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elearningcoach.com/wp-content/uploads/downloads/2011/05/3-x3-grid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" y="1303735"/>
            <a:ext cx="8275638" cy="332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2439" y="1301353"/>
            <a:ext cx="8242299" cy="306109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35757" y="370285"/>
            <a:ext cx="8472487" cy="7274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elearningcoach.com/wp-content/uploads/downloads/2011/05/4x3-gri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" y="1296592"/>
            <a:ext cx="8262938" cy="333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2439" y="1301353"/>
            <a:ext cx="8242299" cy="306109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35757" y="370285"/>
            <a:ext cx="8472487" cy="7274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5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232651" y="2425304"/>
            <a:ext cx="1463675" cy="1095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Image of speaker/writer</a:t>
            </a: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72001" y="3536157"/>
            <a:ext cx="4124325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ts val="400"/>
              </a:spcBef>
            </a:pPr>
            <a:r>
              <a:rPr lang="en-US" sz="1400" dirty="0">
                <a:solidFill>
                  <a:srgbClr val="3996AA"/>
                </a:solidFill>
                <a:latin typeface="Century Gothic" pitchFamily="34" charset="0"/>
              </a:rPr>
              <a:t>Name</a:t>
            </a:r>
          </a:p>
          <a:p>
            <a:pPr algn="r" eaLnBrk="1" hangingPunct="1">
              <a:spcBef>
                <a:spcPts val="400"/>
              </a:spcBef>
            </a:pPr>
            <a:r>
              <a:rPr lang="en-US" sz="1400" dirty="0">
                <a:solidFill>
                  <a:srgbClr val="3996AA"/>
                </a:solidFill>
                <a:latin typeface="Century Gothic" pitchFamily="34" charset="0"/>
              </a:rPr>
              <a:t>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2439" y="1301354"/>
            <a:ext cx="6194022" cy="5308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None/>
              <a:defRPr sz="2000" i="1" baseline="0">
                <a:solidFill>
                  <a:srgbClr val="626262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35757" y="370285"/>
            <a:ext cx="8472487" cy="7274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377" y="1895032"/>
            <a:ext cx="6197877" cy="53085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None/>
              <a:defRPr sz="1600" i="1" baseline="0">
                <a:solidFill>
                  <a:srgbClr val="626262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1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370332"/>
            <a:ext cx="8473020" cy="4297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01847" y="729854"/>
            <a:ext cx="8461986" cy="2857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2000" baseline="0" dirty="0" smtClean="0">
                <a:solidFill>
                  <a:srgbClr val="606060"/>
                </a:solidFill>
                <a:latin typeface="Century Gothic"/>
                <a:ea typeface="+mn-ea"/>
                <a:cs typeface="Century Gothic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301354"/>
            <a:ext cx="8476488" cy="333596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1pPr>
            <a:lvl2pPr marL="4572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/>
                <a:cs typeface="Century Gothic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/>
                <a:cs typeface="Century Gothic"/>
              </a:defRPr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None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534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9308" y="1612900"/>
            <a:ext cx="8476488" cy="30353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75"/>
              </a:spcBef>
              <a:buClr>
                <a:srgbClr val="606060"/>
              </a:buClr>
              <a:buFont typeface="Arial" pitchFamily="34" charset="0"/>
              <a:buChar char="•"/>
              <a:defRPr baseline="0">
                <a:solidFill>
                  <a:srgbClr val="606060"/>
                </a:solidFill>
                <a:latin typeface="Century Gothic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475"/>
              </a:spcBef>
              <a:buClr>
                <a:srgbClr val="606060"/>
              </a:buClr>
              <a:buFont typeface="Arial" pitchFamily="34" charset="0"/>
              <a:buChar char="•"/>
              <a:defRPr sz="1800">
                <a:solidFill>
                  <a:srgbClr val="606060"/>
                </a:solidFill>
                <a:latin typeface="Century Gothic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475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3pPr>
            <a:lvl4pPr marL="863600" indent="-177800">
              <a:lnSpc>
                <a:spcPct val="100000"/>
              </a:lnSpc>
              <a:spcBef>
                <a:spcPts val="480"/>
              </a:spcBef>
              <a:buClr>
                <a:srgbClr val="606060"/>
              </a:buClr>
              <a:buFont typeface="Arial" pitchFamily="34" charset="0"/>
              <a:buChar char="•"/>
              <a:defRPr>
                <a:solidFill>
                  <a:srgbClr val="606060"/>
                </a:solidFill>
                <a:latin typeface="Century Gothic" pitchFamily="34" charset="0"/>
              </a:defRPr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18004" y="370285"/>
            <a:ext cx="8472487" cy="7274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23254" y="1029891"/>
            <a:ext cx="8461986" cy="285750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solidFill>
                  <a:srgbClr val="595959"/>
                </a:solidFill>
                <a:latin typeface="Century Gothic" pitchFamily="34" charset="0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50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757" y="370285"/>
            <a:ext cx="8472487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The Title of Slide Goes Here</a:t>
            </a:r>
            <a:br>
              <a:rPr lang="en-US" smtClean="0"/>
            </a:br>
            <a:r>
              <a:rPr lang="en-US" smtClean="0"/>
              <a:t>and Can Be Multiple Lines in Length</a:t>
            </a:r>
          </a:p>
        </p:txBody>
      </p:sp>
      <p:sp>
        <p:nvSpPr>
          <p:cNvPr id="1027" name="Oval 20"/>
          <p:cNvSpPr>
            <a:spLocks noChangeArrowheads="1"/>
          </p:cNvSpPr>
          <p:nvPr/>
        </p:nvSpPr>
        <p:spPr bwMode="auto">
          <a:xfrm>
            <a:off x="177800" y="4862512"/>
            <a:ext cx="287338" cy="215504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0" y="188119"/>
            <a:ext cx="9144000" cy="726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-19050" y="0"/>
            <a:ext cx="9163050" cy="177404"/>
          </a:xfrm>
          <a:prstGeom prst="rect">
            <a:avLst/>
          </a:prstGeom>
          <a:solidFill>
            <a:srgbClr val="399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030" name="TextBox 44"/>
          <p:cNvSpPr txBox="1">
            <a:spLocks noChangeArrowheads="1"/>
          </p:cNvSpPr>
          <p:nvPr/>
        </p:nvSpPr>
        <p:spPr bwMode="auto">
          <a:xfrm>
            <a:off x="6389688" y="4954816"/>
            <a:ext cx="27495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sz="800" dirty="0">
                <a:solidFill>
                  <a:srgbClr val="898989"/>
                </a:solidFill>
                <a:latin typeface="Verdana" pitchFamily="34" charset="0"/>
              </a:rPr>
              <a:t>ClearStory Data Inc., Confidential and Proprietary</a:t>
            </a:r>
          </a:p>
        </p:txBody>
      </p:sp>
      <p:sp>
        <p:nvSpPr>
          <p:cNvPr id="1031" name="TextBox 45"/>
          <p:cNvSpPr txBox="1">
            <a:spLocks noChangeArrowheads="1"/>
          </p:cNvSpPr>
          <p:nvPr/>
        </p:nvSpPr>
        <p:spPr bwMode="auto">
          <a:xfrm>
            <a:off x="333375" y="4903620"/>
            <a:ext cx="5905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ts val="400"/>
              </a:spcBef>
            </a:pPr>
            <a:fld id="{9DEBBB8A-1312-4FE6-936C-E3816104FA45}" type="slidenum">
              <a:rPr lang="en-US" sz="800">
                <a:solidFill>
                  <a:srgbClr val="898989"/>
                </a:solidFill>
                <a:latin typeface="Century Gothic" pitchFamily="34" charset="0"/>
              </a:rPr>
              <a:pPr>
                <a:spcBef>
                  <a:spcPts val="400"/>
                </a:spcBef>
              </a:pPr>
              <a:t>‹#›</a:t>
            </a:fld>
            <a:endParaRPr lang="en-US" sz="800" dirty="0">
              <a:solidFill>
                <a:srgbClr val="898989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19" r:id="rId4"/>
    <p:sldLayoutId id="2147483730" r:id="rId5"/>
    <p:sldLayoutId id="2147483731" r:id="rId6"/>
    <p:sldLayoutId id="2147483732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33" r:id="rId15"/>
    <p:sldLayoutId id="2147483734" r:id="rId16"/>
    <p:sldLayoutId id="214748373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Century Gothic"/>
          <a:ea typeface="MS PGothic" pitchFamily="34" charset="-128"/>
          <a:cs typeface="Century Gothic"/>
        </a:defRPr>
      </a:lvl1pPr>
      <a:lvl2pPr algn="ctr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Century Gothic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Century Gothic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Century Gothic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Century Gothic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57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Lucida Grande" charset="0"/>
        <a:buChar char="-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6858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863600" indent="-1778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143000" indent="-1651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16002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6pPr>
      <a:lvl7pPr marL="20574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7pPr>
      <a:lvl8pPr marL="25146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8pPr>
      <a:lvl9pPr marL="29718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79700" y="4591090"/>
            <a:ext cx="5599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*Source</a:t>
            </a:r>
            <a: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  <a:t>: </a:t>
            </a:r>
            <a:r>
              <a:rPr lang="en-US" alt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“</a:t>
            </a:r>
            <a: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  <a:t>Worldwide Semiannual Database and Data Integration Software Tracker</a:t>
            </a:r>
            <a:r>
              <a:rPr lang="en-US" alt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”</a:t>
            </a:r>
          </a:p>
          <a:p>
            <a:pPr algn="r" defTabSz="457200"/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IDC Survey, December 2011.</a:t>
            </a:r>
            <a:endParaRPr lang="en-US" sz="1000" dirty="0">
              <a:solidFill>
                <a:srgbClr val="606060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5" name="Flowchart: Process 10"/>
          <p:cNvSpPr>
            <a:spLocks noChangeArrowheads="1"/>
          </p:cNvSpPr>
          <p:nvPr/>
        </p:nvSpPr>
        <p:spPr bwMode="gray">
          <a:xfrm>
            <a:off x="936625" y="1235525"/>
            <a:ext cx="7321550" cy="1460173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79400" sx="92000" sy="92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194D66"/>
                </a:solidFill>
                <a:latin typeface="Century Gothic" pitchFamily="34" charset="0"/>
              </a:rPr>
              <a:t>  </a:t>
            </a: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The</a:t>
            </a:r>
            <a:r>
              <a:rPr lang="en-US" sz="2600" b="1" dirty="0" smtClean="0">
                <a:solidFill>
                  <a:srgbClr val="194D66"/>
                </a:solidFill>
                <a:latin typeface="Century Gothic" pitchFamily="34" charset="0"/>
              </a:rPr>
              <a:t> </a:t>
            </a:r>
            <a:r>
              <a:rPr lang="en-US" sz="2600" b="1" dirty="0">
                <a:solidFill>
                  <a:srgbClr val="3996AA"/>
                </a:solidFill>
                <a:latin typeface="Century Gothic" pitchFamily="34" charset="0"/>
              </a:rPr>
              <a:t>last 30 years </a:t>
            </a:r>
            <a:r>
              <a:rPr lang="en-US" sz="2600" dirty="0">
                <a:solidFill>
                  <a:srgbClr val="194D66"/>
                </a:solidFill>
                <a:latin typeface="Century Gothic" pitchFamily="34" charset="0"/>
              </a:rPr>
              <a:t>created</a:t>
            </a:r>
            <a:r>
              <a:rPr lang="en-US" sz="2600" b="1" dirty="0">
                <a:solidFill>
                  <a:srgbClr val="194D66"/>
                </a:solidFill>
                <a:latin typeface="Century Gothic" pitchFamily="34" charset="0"/>
              </a:rPr>
              <a:t> </a:t>
            </a:r>
            <a:r>
              <a:rPr lang="en-US" sz="2600" b="1" dirty="0">
                <a:solidFill>
                  <a:srgbClr val="3996AA"/>
                </a:solidFill>
                <a:latin typeface="Century Gothic" pitchFamily="34" charset="0"/>
              </a:rPr>
              <a:t>a </a:t>
            </a:r>
            <a:br>
              <a:rPr lang="en-US" sz="2600" b="1" dirty="0">
                <a:solidFill>
                  <a:srgbClr val="3996AA"/>
                </a:solidFill>
                <a:latin typeface="Century Gothic" pitchFamily="34" charset="0"/>
              </a:rPr>
            </a:br>
            <a:r>
              <a:rPr lang="en-US" sz="2600" b="1" dirty="0" smtClean="0">
                <a:solidFill>
                  <a:srgbClr val="3996AA"/>
                </a:solidFill>
                <a:latin typeface="Century Gothic" pitchFamily="34" charset="0"/>
              </a:rPr>
              <a:t>  $</a:t>
            </a:r>
            <a:r>
              <a:rPr lang="en-US" sz="2600" b="1" dirty="0">
                <a:solidFill>
                  <a:srgbClr val="3996AA"/>
                </a:solidFill>
                <a:latin typeface="Century Gothic" pitchFamily="34" charset="0"/>
              </a:rPr>
              <a:t>35 billion industry*</a:t>
            </a:r>
            <a:r>
              <a:rPr lang="en-US" sz="2600" b="1" dirty="0">
                <a:solidFill>
                  <a:srgbClr val="2E8EA9"/>
                </a:solidFill>
                <a:latin typeface="Century Gothic" pitchFamily="34" charset="0"/>
              </a:rPr>
              <a:t> </a:t>
            </a:r>
            <a:r>
              <a:rPr lang="en-US" sz="2600" dirty="0">
                <a:solidFill>
                  <a:srgbClr val="194D66"/>
                </a:solidFill>
                <a:latin typeface="Century Gothic" pitchFamily="34" charset="0"/>
              </a:rPr>
              <a:t>for </a:t>
            </a:r>
            <a:br>
              <a:rPr lang="en-US" sz="2600" dirty="0">
                <a:solidFill>
                  <a:srgbClr val="194D66"/>
                </a:solidFill>
                <a:latin typeface="Century Gothic" pitchFamily="34" charset="0"/>
              </a:rPr>
            </a:b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  </a:t>
            </a:r>
            <a:r>
              <a:rPr lang="en-US" altLang="en-US" sz="2600" dirty="0" smtClean="0">
                <a:solidFill>
                  <a:srgbClr val="194D66"/>
                </a:solidFill>
                <a:latin typeface="Century Gothic" pitchFamily="34" charset="0"/>
              </a:rPr>
              <a:t>‘</a:t>
            </a:r>
            <a:r>
              <a:rPr lang="en-US" sz="2600" dirty="0">
                <a:solidFill>
                  <a:srgbClr val="194D66"/>
                </a:solidFill>
                <a:latin typeface="Century Gothic" pitchFamily="34" charset="0"/>
              </a:rPr>
              <a:t>databases</a:t>
            </a:r>
            <a:r>
              <a:rPr lang="en-US" altLang="en-US" sz="2600" dirty="0">
                <a:solidFill>
                  <a:srgbClr val="194D66"/>
                </a:solidFill>
                <a:latin typeface="Century Gothic" pitchFamily="34" charset="0"/>
              </a:rPr>
              <a:t>’</a:t>
            </a:r>
            <a:r>
              <a:rPr lang="en-US" sz="2600" dirty="0">
                <a:solidFill>
                  <a:srgbClr val="194D66"/>
                </a:solidFill>
                <a:latin typeface="Century Gothic" pitchFamily="34" charset="0"/>
              </a:rPr>
              <a:t> and </a:t>
            </a:r>
            <a:r>
              <a:rPr lang="en-US" altLang="en-US" sz="2600" dirty="0">
                <a:solidFill>
                  <a:srgbClr val="194D66"/>
                </a:solidFill>
                <a:latin typeface="Century Gothic" pitchFamily="34" charset="0"/>
              </a:rPr>
              <a:t>‘</a:t>
            </a:r>
            <a:r>
              <a:rPr lang="en-US" sz="2600" dirty="0">
                <a:solidFill>
                  <a:srgbClr val="194D66"/>
                </a:solidFill>
                <a:latin typeface="Century Gothic" pitchFamily="34" charset="0"/>
              </a:rPr>
              <a:t>data </a:t>
            </a: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containers.</a:t>
            </a:r>
            <a:r>
              <a:rPr lang="en-US" altLang="en-US" sz="2600" dirty="0" smtClean="0">
                <a:solidFill>
                  <a:srgbClr val="194D66"/>
                </a:solidFill>
                <a:latin typeface="Century Gothic" pitchFamily="34" charset="0"/>
              </a:rPr>
              <a:t>’</a:t>
            </a: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 </a:t>
            </a:r>
            <a:endParaRPr lang="en-US" sz="2600" dirty="0">
              <a:solidFill>
                <a:srgbClr val="194D66"/>
              </a:solidFill>
              <a:latin typeface="Century Gothic" pitchFamily="34" charset="0"/>
            </a:endParaRPr>
          </a:p>
        </p:txBody>
      </p:sp>
      <p:sp>
        <p:nvSpPr>
          <p:cNvPr id="6" name="Flowchart: Process 10"/>
          <p:cNvSpPr>
            <a:spLocks noChangeArrowheads="1"/>
          </p:cNvSpPr>
          <p:nvPr/>
        </p:nvSpPr>
        <p:spPr bwMode="gray">
          <a:xfrm>
            <a:off x="936625" y="3055836"/>
            <a:ext cx="7321550" cy="1528864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79400" sx="92000" sy="92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2800" dirty="0" smtClean="0">
                <a:solidFill>
                  <a:srgbClr val="194D66"/>
                </a:solidFill>
                <a:latin typeface="Century Gothic" pitchFamily="34" charset="0"/>
              </a:rPr>
              <a:t> </a:t>
            </a: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The </a:t>
            </a:r>
            <a:r>
              <a:rPr lang="en-US" sz="2600" dirty="0">
                <a:solidFill>
                  <a:srgbClr val="194D66"/>
                </a:solidFill>
                <a:latin typeface="Century Gothic" pitchFamily="34" charset="0"/>
              </a:rPr>
              <a:t>new era </a:t>
            </a: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is about making </a:t>
            </a:r>
            <a:r>
              <a:rPr lang="en-US" sz="2600" b="1" dirty="0" smtClean="0">
                <a:solidFill>
                  <a:srgbClr val="194D66"/>
                </a:solidFill>
                <a:latin typeface="Century Gothic" pitchFamily="34" charset="0"/>
              </a:rPr>
              <a:t/>
            </a:r>
            <a:br>
              <a:rPr lang="en-US" sz="2600" b="1" dirty="0" smtClean="0">
                <a:solidFill>
                  <a:srgbClr val="194D66"/>
                </a:solidFill>
                <a:latin typeface="Century Gothic" pitchFamily="34" charset="0"/>
              </a:rPr>
            </a:br>
            <a:r>
              <a:rPr lang="en-US" sz="2600" b="1" dirty="0" smtClean="0">
                <a:solidFill>
                  <a:srgbClr val="194D66"/>
                </a:solidFill>
                <a:latin typeface="Century Gothic" pitchFamily="34" charset="0"/>
              </a:rPr>
              <a:t>  </a:t>
            </a: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it</a:t>
            </a:r>
            <a:r>
              <a:rPr lang="en-US" sz="2600" b="1" dirty="0" smtClean="0">
                <a:solidFill>
                  <a:srgbClr val="194D66"/>
                </a:solidFill>
                <a:latin typeface="Century Gothic" pitchFamily="34" charset="0"/>
              </a:rPr>
              <a:t> </a:t>
            </a:r>
            <a:r>
              <a:rPr lang="en-US" sz="2600" b="1" dirty="0">
                <a:solidFill>
                  <a:srgbClr val="3996AA"/>
                </a:solidFill>
                <a:latin typeface="Century Gothic" pitchFamily="34" charset="0"/>
              </a:rPr>
              <a:t>easy</a:t>
            </a:r>
            <a:r>
              <a:rPr lang="en-US" sz="2600" b="1" dirty="0">
                <a:solidFill>
                  <a:srgbClr val="194D66"/>
                </a:solidFill>
                <a:latin typeface="Century Gothic" pitchFamily="34" charset="0"/>
              </a:rPr>
              <a:t> </a:t>
            </a:r>
            <a: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  <a:t>to analyze big data and </a:t>
            </a:r>
            <a:br>
              <a:rPr lang="en-US" sz="2600" dirty="0" smtClean="0">
                <a:solidFill>
                  <a:srgbClr val="194D66"/>
                </a:solidFill>
                <a:latin typeface="Century Gothic" pitchFamily="34" charset="0"/>
              </a:rPr>
            </a:br>
            <a:r>
              <a:rPr lang="en-US" sz="2600" b="1" dirty="0" smtClean="0">
                <a:solidFill>
                  <a:srgbClr val="194D66"/>
                </a:solidFill>
                <a:latin typeface="Century Gothic" pitchFamily="34" charset="0"/>
              </a:rPr>
              <a:t>  </a:t>
            </a:r>
            <a:r>
              <a:rPr lang="en-US" sz="2600" b="1" dirty="0" smtClean="0">
                <a:solidFill>
                  <a:srgbClr val="3996AA"/>
                </a:solidFill>
                <a:latin typeface="Century Gothic" pitchFamily="34" charset="0"/>
              </a:rPr>
              <a:t>balance it with judgment &amp; experience</a:t>
            </a:r>
            <a:endParaRPr lang="en-US" sz="2600" dirty="0">
              <a:solidFill>
                <a:srgbClr val="3996AA"/>
              </a:solidFill>
              <a:latin typeface="Century Gothic" pitchFamily="34" charset="0"/>
            </a:endParaRPr>
          </a:p>
        </p:txBody>
      </p:sp>
      <p:pic>
        <p:nvPicPr>
          <p:cNvPr id="28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45" y="3059636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21" y="3390227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15" y="3369836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28" y="3346216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17" y="3485544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83" y="3571233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11" y="3614735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75" y="3105789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23" y="3068030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64" y="3430428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78" y="3292538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46" y="3640337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Ryan\Documents\ClearStory Data\Logos and icon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48" y="3591624"/>
            <a:ext cx="29209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n 29"/>
          <p:cNvSpPr/>
          <p:nvPr/>
        </p:nvSpPr>
        <p:spPr bwMode="auto">
          <a:xfrm>
            <a:off x="6906205" y="1280587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31" name="Can 30"/>
          <p:cNvSpPr/>
          <p:nvPr/>
        </p:nvSpPr>
        <p:spPr bwMode="auto">
          <a:xfrm>
            <a:off x="7235236" y="1353164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3" name="Can 42"/>
          <p:cNvSpPr/>
          <p:nvPr/>
        </p:nvSpPr>
        <p:spPr bwMode="auto">
          <a:xfrm>
            <a:off x="7431123" y="1433644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4" name="Can 43"/>
          <p:cNvSpPr/>
          <p:nvPr/>
        </p:nvSpPr>
        <p:spPr bwMode="auto">
          <a:xfrm>
            <a:off x="7143768" y="1540521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6" name="Can 45"/>
          <p:cNvSpPr/>
          <p:nvPr/>
        </p:nvSpPr>
        <p:spPr bwMode="auto">
          <a:xfrm>
            <a:off x="7744578" y="1528643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7383623" y="1692921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657928" y="1259275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9" name="Can 48"/>
          <p:cNvSpPr/>
          <p:nvPr/>
        </p:nvSpPr>
        <p:spPr bwMode="auto">
          <a:xfrm>
            <a:off x="7504723" y="1892800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6300222" y="1230922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51" name="Can 50"/>
          <p:cNvSpPr/>
          <p:nvPr/>
        </p:nvSpPr>
        <p:spPr bwMode="auto">
          <a:xfrm>
            <a:off x="6138826" y="1499641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52" name="Can 51"/>
          <p:cNvSpPr/>
          <p:nvPr/>
        </p:nvSpPr>
        <p:spPr bwMode="auto">
          <a:xfrm>
            <a:off x="6699594" y="1419600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5" name="Can 44"/>
          <p:cNvSpPr/>
          <p:nvPr/>
        </p:nvSpPr>
        <p:spPr bwMode="auto">
          <a:xfrm>
            <a:off x="6469029" y="1647402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7" name="Can 46"/>
          <p:cNvSpPr/>
          <p:nvPr/>
        </p:nvSpPr>
        <p:spPr bwMode="auto">
          <a:xfrm>
            <a:off x="6912358" y="1682394"/>
            <a:ext cx="360955" cy="377357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 bwMode="auto">
          <a:xfrm>
            <a:off x="335757" y="370285"/>
            <a:ext cx="8472487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aseline="0">
                <a:solidFill>
                  <a:srgbClr val="606060"/>
                </a:solidFill>
                <a:latin typeface="Century Gothic"/>
                <a:ea typeface="MS PGothic" pitchFamily="34" charset="-128"/>
                <a:cs typeface="Century Gothic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9pPr>
          </a:lstStyle>
          <a:p>
            <a:r>
              <a:rPr lang="en-US" sz="3600" dirty="0" smtClean="0"/>
              <a:t>This Gets us to the Biggest Challenge</a:t>
            </a:r>
            <a:endParaRPr lang="en-US" sz="36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>
            <a:spLocks noChangeArrowheads="1"/>
          </p:cNvSpPr>
          <p:nvPr/>
        </p:nvSpPr>
        <p:spPr bwMode="gray">
          <a:xfrm>
            <a:off x="4976813" y="1845156"/>
            <a:ext cx="3448050" cy="3049191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03200" sx="84000" sy="84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 bwMode="gray">
          <a:xfrm>
            <a:off x="5088454" y="2452163"/>
            <a:ext cx="344804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indent="-171450">
              <a:spcBef>
                <a:spcPts val="4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Any data, from anywhere</a:t>
            </a:r>
          </a:p>
        </p:txBody>
      </p:sp>
      <p:sp>
        <p:nvSpPr>
          <p:cNvPr id="38" name="Flowchart: Process 37"/>
          <p:cNvSpPr/>
          <p:nvPr/>
        </p:nvSpPr>
        <p:spPr bwMode="gray">
          <a:xfrm>
            <a:off x="4976813" y="1442726"/>
            <a:ext cx="3448050" cy="946547"/>
          </a:xfrm>
          <a:prstGeom prst="flowChartProcess">
            <a:avLst/>
          </a:prstGeom>
          <a:solidFill>
            <a:srgbClr val="399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gray">
          <a:xfrm>
            <a:off x="4976813" y="1456302"/>
            <a:ext cx="3448050" cy="9329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srgbClr val="808080">
                <a:alpha val="39999"/>
              </a:srgbClr>
            </a:outerShdw>
          </a:effectLst>
          <a:extLst/>
        </p:spPr>
        <p:txBody>
          <a:bodyPr anchor="t"/>
          <a:lstStyle>
            <a:defPPr>
              <a:defRPr lang="en-US"/>
            </a:defPPr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 sz="20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indent="-2286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Lucida Grande" pitchFamily="64" charset="0"/>
              <a:buChar char="-"/>
              <a:defRPr sz="2000"/>
            </a:lvl2pPr>
            <a:lvl3pPr marL="685800" indent="-2286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defRPr sz="1600"/>
            </a:lvl3pPr>
            <a:lvl4pPr marL="863600" indent="-1778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/>
            </a:lvl4pPr>
            <a:lvl5pPr marL="11430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5pPr>
            <a:lvl6pPr marL="16002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6pPr>
            <a:lvl7pPr marL="20574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7pPr>
            <a:lvl8pPr marL="25146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8pPr>
            <a:lvl9pPr marL="29718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Next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5 Years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ea typeface="ヒラギノ角ゴ Pro W3" pitchFamily="64" charset="-128"/>
              <a:cs typeface="Century Gothic"/>
            </a:endParaRPr>
          </a:p>
        </p:txBody>
      </p:sp>
      <p:sp>
        <p:nvSpPr>
          <p:cNvPr id="20" name="Flowchart: Process 35"/>
          <p:cNvSpPr>
            <a:spLocks noChangeArrowheads="1"/>
          </p:cNvSpPr>
          <p:nvPr/>
        </p:nvSpPr>
        <p:spPr bwMode="gray">
          <a:xfrm>
            <a:off x="868363" y="1847538"/>
            <a:ext cx="3448050" cy="3048000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03200" sx="84000" sy="84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 bwMode="gray">
          <a:xfrm>
            <a:off x="972065" y="2452163"/>
            <a:ext cx="3455988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>
              <a:spcBef>
                <a:spcPts val="4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Structured data</a:t>
            </a:r>
          </a:p>
        </p:txBody>
      </p:sp>
      <p:sp>
        <p:nvSpPr>
          <p:cNvPr id="25" name="Flowchart: Process 37"/>
          <p:cNvSpPr/>
          <p:nvPr/>
        </p:nvSpPr>
        <p:spPr bwMode="gray">
          <a:xfrm>
            <a:off x="868363" y="1443916"/>
            <a:ext cx="3448050" cy="946547"/>
          </a:xfrm>
          <a:prstGeom prst="flowChartProcess">
            <a:avLst/>
          </a:prstGeom>
          <a:solidFill>
            <a:srgbClr val="399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gray">
          <a:xfrm>
            <a:off x="868363" y="1442726"/>
            <a:ext cx="3448050" cy="9465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/>
        </p:spPr>
        <p:txBody>
          <a:bodyPr anchor="t"/>
          <a:lstStyle>
            <a:defPPr>
              <a:defRPr lang="en-US"/>
            </a:defPPr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 sz="20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indent="-2286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Lucida Grande" pitchFamily="64" charset="0"/>
              <a:buChar char="-"/>
              <a:defRPr sz="2000"/>
            </a:lvl2pPr>
            <a:lvl3pPr marL="685800" indent="-2286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defRPr sz="1600"/>
            </a:lvl3pPr>
            <a:lvl4pPr marL="863600" indent="-1778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/>
            </a:lvl4pPr>
            <a:lvl5pPr marL="11430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5pPr>
            <a:lvl6pPr marL="16002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6pPr>
            <a:lvl7pPr marL="20574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7pPr>
            <a:lvl8pPr marL="25146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8pPr>
            <a:lvl9pPr marL="2971800" indent="-1651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/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Last Decade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4273" y="3923731"/>
            <a:ext cx="328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Business users easily find, explore, visualize and </a:t>
            </a:r>
            <a:r>
              <a:rPr lang="en-US" sz="1800" b="1" dirty="0" smtClean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navigate insights.</a:t>
            </a:r>
            <a:endParaRPr lang="en-US" sz="1800" b="1" dirty="0">
              <a:solidFill>
                <a:srgbClr val="3996AA"/>
              </a:solidFill>
              <a:latin typeface="Century Gothic" pitchFamily="34" charset="0"/>
              <a:ea typeface="ヒラギノ角ゴ Pro W3" pitchFamily="64" charset="-128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823" y="3923731"/>
            <a:ext cx="328059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1800" b="1" dirty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A data architect built </a:t>
            </a:r>
            <a:r>
              <a:rPr lang="en-US" sz="1800" b="1" dirty="0" smtClean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/>
            </a:r>
            <a:br>
              <a:rPr lang="en-US" sz="1800" b="1" dirty="0" smtClean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</a:br>
            <a:r>
              <a:rPr lang="en-US" sz="1800" b="1" dirty="0" smtClean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a </a:t>
            </a:r>
            <a:r>
              <a:rPr lang="en-US" sz="1800" b="1" dirty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view to reach </a:t>
            </a:r>
            <a:r>
              <a:rPr lang="en-US" sz="1800" b="1" dirty="0" smtClean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a</a:t>
            </a:r>
            <a:br>
              <a:rPr lang="en-US" sz="1800" b="1" dirty="0" smtClean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</a:br>
            <a:r>
              <a:rPr lang="en-US" sz="1800" b="1" dirty="0" smtClean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specific </a:t>
            </a:r>
            <a:r>
              <a:rPr lang="en-US" sz="1800" b="1" dirty="0">
                <a:solidFill>
                  <a:srgbClr val="3996AA"/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conclusion.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0004" y="2878730"/>
            <a:ext cx="3455987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>
              <a:spcBef>
                <a:spcPts val="4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Conclusive dashboards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80004" y="3336987"/>
            <a:ext cx="3455987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>
              <a:spcBef>
                <a:spcPts val="4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Small scale / sampling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5088453" y="2878730"/>
            <a:ext cx="3448050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>
              <a:spcBef>
                <a:spcPts val="4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Intuitive exploration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Century Gothic" pitchFamily="34" charset="0"/>
              <a:ea typeface="ヒラギノ角ゴ Pro W3" pitchFamily="64" charset="-128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 bwMode="gray">
          <a:xfrm>
            <a:off x="5102408" y="3336987"/>
            <a:ext cx="3448050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>
              <a:spcBef>
                <a:spcPts val="4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M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64" charset="-128"/>
                <a:cs typeface="Century Gothic"/>
              </a:rPr>
              <a:t>aking sense of it at scale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Century Gothic" pitchFamily="34" charset="0"/>
              <a:ea typeface="ヒラギノ角ゴ Pro W3" pitchFamily="64" charset="-128"/>
              <a:cs typeface="Century Gothic"/>
            </a:endParaRPr>
          </a:p>
        </p:txBody>
      </p:sp>
      <p:sp>
        <p:nvSpPr>
          <p:cNvPr id="3" name="AutoShape 7" descr="https://unlockdata.jira.com/wiki/download/attachments/13271044/image2012-7-24+11%3A23%3A55.png?version=1&amp;modificationDate=1343154278535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9" descr="https://unlockdata.jira.com/wiki/download/attachments/13271044/image2012-7-24+11%3A23%3A55.png?version=1&amp;modificationDate=1343154278535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Can 27"/>
          <p:cNvSpPr/>
          <p:nvPr/>
        </p:nvSpPr>
        <p:spPr bwMode="auto">
          <a:xfrm>
            <a:off x="1960707" y="1901300"/>
            <a:ext cx="260474" cy="264479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29" name="Can 28"/>
          <p:cNvSpPr/>
          <p:nvPr/>
        </p:nvSpPr>
        <p:spPr bwMode="auto">
          <a:xfrm>
            <a:off x="2281239" y="1901300"/>
            <a:ext cx="260474" cy="264479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30" name="Can 29"/>
          <p:cNvSpPr/>
          <p:nvPr/>
        </p:nvSpPr>
        <p:spPr bwMode="auto">
          <a:xfrm>
            <a:off x="2100762" y="2051021"/>
            <a:ext cx="260474" cy="264479"/>
          </a:xfrm>
          <a:prstGeom prst="can">
            <a:avLst/>
          </a:prstGeom>
          <a:solidFill>
            <a:srgbClr val="50B3C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pic>
        <p:nvPicPr>
          <p:cNvPr id="31" name="Picture 4" descr="C:\Users\Ryan\Documents\ClearStory Data\Logos and icons\m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1075" y="1924870"/>
            <a:ext cx="317499" cy="4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Ryan\Documents\ClearStory Data\Logos and icons\me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0554" y="1910121"/>
            <a:ext cx="230456" cy="436511"/>
          </a:xfrm>
          <a:prstGeom prst="rect">
            <a:avLst/>
          </a:prstGeom>
          <a:noFill/>
          <a:scene3d>
            <a:camera prst="orthographicFront">
              <a:rot lat="21599969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Ryan\Desktop\mstr-scre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86" y="1884771"/>
            <a:ext cx="696464" cy="4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C:\Users\Ryan\Documents\ClearStory Data\Logos and icons\viz-chart-cle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66" y="1842448"/>
            <a:ext cx="566098" cy="5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238126" y="370285"/>
            <a:ext cx="8667750" cy="727472"/>
          </a:xfrm>
        </p:spPr>
        <p:txBody>
          <a:bodyPr/>
          <a:lstStyle/>
          <a:p>
            <a:pPr algn="ctr"/>
            <a:r>
              <a:rPr lang="en-US" sz="3600" dirty="0" smtClean="0"/>
              <a:t>New Solutions Must Aid Human Insight</a:t>
            </a:r>
            <a:br>
              <a:rPr lang="en-US" sz="3600" dirty="0" smtClean="0"/>
            </a:br>
            <a:r>
              <a:rPr lang="en-US" dirty="0" smtClean="0">
                <a:solidFill>
                  <a:srgbClr val="3996AA"/>
                </a:solidFill>
              </a:rPr>
              <a:t>Big Data + Amplified Human Intelligence</a:t>
            </a:r>
            <a:endParaRPr lang="en-US" dirty="0" smtClean="0">
              <a:solidFill>
                <a:srgbClr val="3996A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4" grpId="0"/>
      <p:bldP spid="4" grpId="0"/>
      <p:bldP spid="2" grpId="0"/>
      <p:bldP spid="13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for 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6" y="1841499"/>
            <a:ext cx="3508374" cy="3127375"/>
          </a:xfrm>
          <a:prstGeom prst="rect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 descr="Image_Right_100topentrepreneu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1436714"/>
            <a:ext cx="3232151" cy="2773736"/>
          </a:xfrm>
          <a:prstGeom prst="rect">
            <a:avLst/>
          </a:prstGeom>
          <a:ln w="57150" cmpd="sng">
            <a:solidFill>
              <a:srgbClr val="F7941D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00024" y="1377087"/>
            <a:ext cx="4143376" cy="2813914"/>
            <a:chOff x="47624" y="1377087"/>
            <a:chExt cx="4143376" cy="2813914"/>
          </a:xfrm>
        </p:grpSpPr>
        <p:pic>
          <p:nvPicPr>
            <p:cNvPr id="6" name="Picture 5" descr="Image_Left_CancerConvoDataViz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" y="1377087"/>
              <a:ext cx="4143376" cy="28139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8750" y="1460500"/>
              <a:ext cx="1301750" cy="349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-32" charset="-128"/>
              </a:endParaRPr>
            </a:p>
          </p:txBody>
        </p:sp>
      </p:grpSp>
      <p:sp>
        <p:nvSpPr>
          <p:cNvPr id="9" name="Title 2"/>
          <p:cNvSpPr txBox="1">
            <a:spLocks/>
          </p:cNvSpPr>
          <p:nvPr/>
        </p:nvSpPr>
        <p:spPr bwMode="auto">
          <a:xfrm>
            <a:off x="238126" y="370285"/>
            <a:ext cx="866775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/>
                <a:ea typeface="MS PGothic" pitchFamily="34" charset="-128"/>
                <a:cs typeface="Century Gothic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606060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  <a:ea typeface="ヒラギノ角ゴ Pro W3" pitchFamily="-32" charset="-128"/>
              </a:defRPr>
            </a:lvl9pPr>
          </a:lstStyle>
          <a:p>
            <a:pPr algn="ctr"/>
            <a:r>
              <a:rPr lang="en-US" sz="3600" dirty="0" smtClean="0"/>
              <a:t>Is This the Right Answer?</a:t>
            </a:r>
            <a:br>
              <a:rPr lang="en-US" sz="3600" dirty="0" smtClean="0"/>
            </a:br>
            <a:r>
              <a:rPr lang="en-US" sz="2400" dirty="0">
                <a:solidFill>
                  <a:srgbClr val="3996AA"/>
                </a:solidFill>
              </a:rPr>
              <a:t>N</a:t>
            </a:r>
            <a:r>
              <a:rPr lang="en-US" sz="2400" dirty="0" smtClean="0">
                <a:solidFill>
                  <a:srgbClr val="3996AA"/>
                </a:solidFill>
              </a:rPr>
              <a:t>ext Gen Visualizations – Only One Part of the Answer</a:t>
            </a:r>
            <a:endParaRPr lang="en-US" dirty="0" smtClean="0">
              <a:solidFill>
                <a:srgbClr val="3996AA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26082" r="1920" b="30357"/>
          <a:stretch>
            <a:fillRect/>
          </a:stretch>
        </p:blipFill>
        <p:spPr bwMode="auto">
          <a:xfrm>
            <a:off x="0" y="1071094"/>
            <a:ext cx="9144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>
            <a:spLocks noChangeArrowheads="1"/>
          </p:cNvSpPr>
          <p:nvPr/>
        </p:nvSpPr>
        <p:spPr bwMode="gray">
          <a:xfrm>
            <a:off x="495300" y="1502100"/>
            <a:ext cx="8172450" cy="3000375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79400" sx="92000" sy="92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 bwMode="gray">
          <a:xfrm>
            <a:off x="1267748" y="1714511"/>
            <a:ext cx="7408862" cy="239655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8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Knowing how to get to </a:t>
            </a:r>
            <a:r>
              <a:rPr lang="en-US" sz="2800" dirty="0" smtClean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diverse </a:t>
            </a:r>
            <a:r>
              <a:rPr lang="en-US" sz="28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data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endParaRPr lang="en-US" sz="2000" dirty="0">
              <a:solidFill>
                <a:srgbClr val="3996AA"/>
              </a:solidFill>
              <a:latin typeface="Century Gothic"/>
              <a:ea typeface="ヒラギノ角ゴ Pro W3" pitchFamily="64" charset="-128"/>
              <a:cs typeface="Century Gothic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8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Simplicity </a:t>
            </a:r>
            <a:r>
              <a:rPr lang="en-US" sz="2800" dirty="0" smtClean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and </a:t>
            </a:r>
            <a:r>
              <a:rPr lang="en-US" sz="28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progressive </a:t>
            </a:r>
            <a:r>
              <a:rPr lang="en-US" sz="2800" dirty="0" smtClean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insights</a:t>
            </a:r>
            <a:endParaRPr lang="en-US" sz="2800" dirty="0">
              <a:solidFill>
                <a:srgbClr val="3996AA"/>
              </a:solidFill>
              <a:latin typeface="Century Gothic"/>
              <a:ea typeface="ヒラギノ角ゴ Pro W3" pitchFamily="64" charset="-128"/>
              <a:cs typeface="Century Gothic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endParaRPr lang="en-US" sz="2000" dirty="0">
              <a:solidFill>
                <a:srgbClr val="3996AA"/>
              </a:solidFill>
              <a:latin typeface="Century Gothic"/>
              <a:ea typeface="ヒラギノ角ゴ Pro W3" pitchFamily="64" charset="-128"/>
              <a:cs typeface="Century Gothic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8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Re-defining </a:t>
            </a:r>
            <a:r>
              <a:rPr lang="en-US" sz="2800" dirty="0" smtClean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human judgment of insights</a:t>
            </a:r>
            <a:endParaRPr lang="en-US" sz="2800" dirty="0">
              <a:solidFill>
                <a:srgbClr val="3996AA"/>
              </a:solidFill>
              <a:latin typeface="Century Gothic"/>
              <a:ea typeface="ヒラギノ角ゴ Pro W3" pitchFamily="64" charset="-128"/>
              <a:cs typeface="Century Gothic"/>
            </a:endParaRPr>
          </a:p>
        </p:txBody>
      </p:sp>
      <p:sp>
        <p:nvSpPr>
          <p:cNvPr id="7" name="Isosceles Triangle 6"/>
          <p:cNvSpPr/>
          <p:nvPr/>
        </p:nvSpPr>
        <p:spPr bwMode="gray">
          <a:xfrm rot="5400000">
            <a:off x="985243" y="1935093"/>
            <a:ext cx="253603" cy="230188"/>
          </a:xfrm>
          <a:prstGeom prst="triangle">
            <a:avLst/>
          </a:prstGeom>
          <a:solidFill>
            <a:srgbClr val="39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996AA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gray">
          <a:xfrm rot="5400000">
            <a:off x="984448" y="2837989"/>
            <a:ext cx="253603" cy="228600"/>
          </a:xfrm>
          <a:prstGeom prst="triangle">
            <a:avLst/>
          </a:prstGeom>
          <a:solidFill>
            <a:srgbClr val="39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996AA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 bwMode="gray">
          <a:xfrm rot="5400000">
            <a:off x="983853" y="3740687"/>
            <a:ext cx="254794" cy="228600"/>
          </a:xfrm>
          <a:prstGeom prst="triangle">
            <a:avLst/>
          </a:prstGeom>
          <a:solidFill>
            <a:srgbClr val="39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996AA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35490" y="370332"/>
            <a:ext cx="8473020" cy="726948"/>
          </a:xfrm>
        </p:spPr>
        <p:txBody>
          <a:bodyPr/>
          <a:lstStyle/>
          <a:p>
            <a:pPr algn="ctr"/>
            <a:r>
              <a:rPr lang="en-US" sz="3600" dirty="0" smtClean="0"/>
              <a:t>Big Data’s Next Opportunity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2501" y="3660310"/>
            <a:ext cx="4683125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2800" dirty="0">
                <a:solidFill>
                  <a:srgbClr val="9F9F9F"/>
                </a:solidFill>
                <a:latin typeface="+mn-lt"/>
                <a:ea typeface="ヒラギノ角ゴ Pro W3" pitchFamily="64" charset="-128"/>
                <a:cs typeface="Arial" pitchFamily="34" charset="0"/>
              </a:rPr>
              <a:t>www.clearstorydata.com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772117"/>
            <a:ext cx="8458200" cy="81915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+mj-ea"/>
              </a:rPr>
              <a:t>The Insight Crisis In </a:t>
            </a:r>
            <a:br>
              <a:rPr lang="en-US" sz="3600" dirty="0" smtClean="0">
                <a:ea typeface="+mj-ea"/>
              </a:rPr>
            </a:br>
            <a:r>
              <a:rPr lang="en-US" sz="3600" dirty="0" smtClean="0">
                <a:ea typeface="+mj-ea"/>
              </a:rPr>
              <a:t>A Data-Soaked World</a:t>
            </a:r>
            <a:br>
              <a:rPr lang="en-US" sz="3600" dirty="0" smtClean="0">
                <a:ea typeface="+mj-ea"/>
              </a:rPr>
            </a:br>
            <a:r>
              <a:rPr lang="en-US" sz="3600" dirty="0">
                <a:ea typeface="+mj-ea"/>
              </a:rPr>
              <a:t/>
            </a:r>
            <a:br>
              <a:rPr lang="en-US" sz="3600" dirty="0">
                <a:ea typeface="+mj-ea"/>
              </a:rPr>
            </a:br>
            <a:r>
              <a:rPr lang="en-US" sz="2600" dirty="0" smtClean="0">
                <a:ea typeface="+mj-ea"/>
              </a:rPr>
              <a:t>Sharmila Shahani-Mulligan</a:t>
            </a:r>
            <a:br>
              <a:rPr lang="en-US" sz="2600" dirty="0" smtClean="0">
                <a:ea typeface="+mj-ea"/>
              </a:rPr>
            </a:br>
            <a:r>
              <a:rPr lang="en-US" sz="2600" dirty="0" smtClean="0">
                <a:ea typeface="+mj-ea"/>
              </a:rPr>
              <a:t>CEO &amp; Founder</a:t>
            </a:r>
            <a:br>
              <a:rPr lang="en-US" sz="2600" dirty="0" smtClean="0">
                <a:ea typeface="+mj-ea"/>
              </a:rPr>
            </a:br>
            <a:r>
              <a:rPr lang="en-US" sz="2600" dirty="0" smtClean="0">
                <a:ea typeface="+mj-ea"/>
              </a:rPr>
              <a:t> ClearStory Data</a:t>
            </a:r>
            <a:endParaRPr lang="en-US" sz="26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Ryan\Desktop\US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3" y="1060464"/>
            <a:ext cx="5505112" cy="36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Process 10"/>
          <p:cNvSpPr/>
          <p:nvPr/>
        </p:nvSpPr>
        <p:spPr bwMode="gray">
          <a:xfrm>
            <a:off x="5905024" y="1517758"/>
            <a:ext cx="3032196" cy="2657138"/>
          </a:xfrm>
          <a:prstGeom prst="flowChartProcess">
            <a:avLst/>
          </a:prstGeom>
          <a:solidFill>
            <a:srgbClr val="F4F4F4"/>
          </a:solidFill>
          <a:ln>
            <a:noFill/>
          </a:ln>
          <a:effectLst>
            <a:glow rad="127000">
              <a:schemeClr val="bg1">
                <a:lumMod val="65000"/>
                <a:alpha val="83000"/>
              </a:schemeClr>
            </a:glow>
            <a:outerShdw blurRad="279400" dir="600000" sx="92000" sy="92000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10124" y="4380875"/>
            <a:ext cx="41305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Source</a:t>
            </a: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: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 </a:t>
            </a: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“Big Data: The next frontier for innovation,</a:t>
            </a:r>
          </a:p>
          <a:p>
            <a:pPr algn="r" defTabSz="457200">
              <a:defRPr/>
            </a:pP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 competition and productivity”</a:t>
            </a:r>
            <a:endParaRPr lang="en-US" sz="1000" i="1" dirty="0">
              <a:solidFill>
                <a:schemeClr val="bg2">
                  <a:lumMod val="75000"/>
                </a:schemeClr>
              </a:solidFill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  <a:p>
            <a:pPr algn="r" defTabSz="457200">
              <a:defRPr/>
            </a:pP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McKinsey Global Institute, June 2011.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Century Gothic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5918201" y="1517758"/>
            <a:ext cx="3022509" cy="265713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sz="2000" dirty="0" smtClean="0">
                <a:solidFill>
                  <a:srgbClr val="3996AA"/>
                </a:solidFill>
                <a:latin typeface="Century Gothic" pitchFamily="34" charset="0"/>
              </a:rPr>
              <a:t>The average U.S. company is </a:t>
            </a:r>
            <a:r>
              <a:rPr lang="en-US" sz="2000" b="1" dirty="0">
                <a:solidFill>
                  <a:srgbClr val="3996AA"/>
                </a:solidFill>
                <a:latin typeface="Century Gothic" pitchFamily="34" charset="0"/>
              </a:rPr>
              <a:t>d</a:t>
            </a:r>
            <a:r>
              <a:rPr lang="en-US" sz="2000" b="1" dirty="0" smtClean="0">
                <a:solidFill>
                  <a:srgbClr val="3996AA"/>
                </a:solidFill>
                <a:latin typeface="Century Gothic" pitchFamily="34" charset="0"/>
              </a:rPr>
              <a:t>oubling its data annually.</a:t>
            </a:r>
            <a:endParaRPr lang="en-US" sz="2000" b="1" dirty="0">
              <a:solidFill>
                <a:srgbClr val="3996AA"/>
              </a:solidFill>
              <a:latin typeface="Century Gothic" pitchFamily="34" charset="0"/>
            </a:endParaRPr>
          </a:p>
          <a:p>
            <a:pPr eaLnBrk="1" hangingPunct="1">
              <a:spcBef>
                <a:spcPts val="400"/>
              </a:spcBef>
            </a:pPr>
            <a:endParaRPr lang="en-US" sz="2000" dirty="0">
              <a:solidFill>
                <a:srgbClr val="3996AA"/>
              </a:solidFill>
              <a:latin typeface="Century Gothic" pitchFamily="34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en-US" sz="2000" dirty="0" smtClean="0">
                <a:solidFill>
                  <a:srgbClr val="3996AA"/>
                </a:solidFill>
                <a:latin typeface="Century Gothic" pitchFamily="34" charset="0"/>
              </a:rPr>
              <a:t>The bigger challenge is </a:t>
            </a:r>
            <a:r>
              <a:rPr lang="en-US" sz="2000" b="1" dirty="0" smtClean="0">
                <a:solidFill>
                  <a:srgbClr val="3996AA"/>
                </a:solidFill>
                <a:latin typeface="Century Gothic" pitchFamily="34" charset="0"/>
              </a:rPr>
              <a:t>educating 1.5M managers to harness big data.</a:t>
            </a:r>
            <a:endParaRPr lang="en-US" sz="2000" b="1" dirty="0">
              <a:solidFill>
                <a:srgbClr val="3996AA"/>
              </a:solidFill>
              <a:latin typeface="Century Gothic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66901" y="2593006"/>
            <a:ext cx="2870199" cy="1066959"/>
            <a:chOff x="1867404" y="3330264"/>
            <a:chExt cx="2657371" cy="1031961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69713" y="3426949"/>
              <a:ext cx="2650711" cy="8211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79400" sx="92000" sy="92000" rotWithShape="0">
                <a:srgbClr val="808080">
                  <a:alpha val="56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7404" y="3330264"/>
              <a:ext cx="2657371" cy="10319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spcBef>
                  <a:spcPts val="400"/>
                </a:spcBef>
                <a:defRPr/>
              </a:pPr>
              <a:r>
                <a:rPr lang="en-US" sz="20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5. Data </a:t>
              </a:r>
              <a:r>
                <a:rPr lang="en-US" sz="2000" dirty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Science, USA</a:t>
              </a:r>
            </a:p>
            <a:p>
              <a:pPr>
                <a:spcBef>
                  <a:spcPts val="400"/>
                </a:spcBef>
                <a:defRPr/>
              </a:pPr>
              <a:r>
                <a:rPr lang="en-US" sz="2000" dirty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Population: </a:t>
              </a:r>
              <a:r>
                <a:rPr lang="en-US" sz="20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1.5M</a:t>
              </a:r>
              <a:endParaRPr lang="en-US" sz="2000" dirty="0">
                <a:solidFill>
                  <a:srgbClr val="F36100"/>
                </a:solidFill>
                <a:latin typeface="+mn-lt"/>
                <a:ea typeface="ヒラギノ角ゴ Pro W3" pitchFamily="64" charset="-128"/>
                <a:cs typeface="Arial" pitchFamily="34" charset="0"/>
              </a:endParaRPr>
            </a:p>
          </p:txBody>
        </p:sp>
      </p:grpSp>
      <p:sp>
        <p:nvSpPr>
          <p:cNvPr id="13325" name="Title 23"/>
          <p:cNvSpPr>
            <a:spLocks noGrp="1"/>
          </p:cNvSpPr>
          <p:nvPr>
            <p:ph type="title"/>
          </p:nvPr>
        </p:nvSpPr>
        <p:spPr>
          <a:xfrm>
            <a:off x="335758" y="370285"/>
            <a:ext cx="8472487" cy="727472"/>
          </a:xfrm>
        </p:spPr>
        <p:txBody>
          <a:bodyPr/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The Data Dilemma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07618" y="1995780"/>
            <a:ext cx="1808039" cy="569621"/>
            <a:chOff x="4274072" y="3870924"/>
            <a:chExt cx="1593934" cy="759494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366146" y="3967408"/>
              <a:ext cx="1428890" cy="2670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79400" sx="92000" sy="92000" rotWithShape="0">
                <a:srgbClr val="808080">
                  <a:alpha val="56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74072" y="3870924"/>
              <a:ext cx="1593934" cy="759494"/>
              <a:chOff x="4237108" y="2928036"/>
              <a:chExt cx="1593934" cy="75949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237108" y="2928036"/>
                <a:ext cx="1593934" cy="43089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spcBef>
                    <a:spcPts val="400"/>
                  </a:spcBef>
                </a:pPr>
                <a:r>
                  <a:rPr lang="en-US" sz="1500" dirty="0" smtClean="0">
                    <a:solidFill>
                      <a:srgbClr val="3996AA"/>
                    </a:solidFill>
                    <a:latin typeface="+mn-lt"/>
                  </a:rPr>
                  <a:t>1. New York City</a:t>
                </a:r>
              </a:p>
            </p:txBody>
          </p:sp>
          <p:sp>
            <p:nvSpPr>
              <p:cNvPr id="9" name="5-Point Star 8"/>
              <p:cNvSpPr/>
              <p:nvPr/>
            </p:nvSpPr>
            <p:spPr bwMode="auto">
              <a:xfrm>
                <a:off x="4959471" y="3279330"/>
                <a:ext cx="336400" cy="408200"/>
              </a:xfrm>
              <a:prstGeom prst="star5">
                <a:avLst/>
              </a:prstGeom>
              <a:solidFill>
                <a:srgbClr val="3996A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3996AA"/>
                  </a:solidFill>
                  <a:ea typeface="ヒラギノ角ゴ Pro W3" pitchFamily="-32" charset="-128"/>
                  <a:cs typeface="Arial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5702" y="2951086"/>
            <a:ext cx="1690321" cy="557288"/>
            <a:chOff x="103020" y="3756207"/>
            <a:chExt cx="1091821" cy="743051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1589" y="3838149"/>
              <a:ext cx="1014682" cy="26700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79400" sx="92000" sy="92000" rotWithShape="0">
                <a:srgbClr val="808080">
                  <a:alpha val="56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327188" y="4105151"/>
              <a:ext cx="218723" cy="394107"/>
            </a:xfrm>
            <a:prstGeom prst="star5">
              <a:avLst/>
            </a:prstGeom>
            <a:solidFill>
              <a:srgbClr val="3996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3996AA"/>
                </a:solidFill>
                <a:ea typeface="ヒラギノ角ゴ Pro W3" pitchFamily="-32" charset="-128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3020" y="3756207"/>
              <a:ext cx="1091821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1500" dirty="0" smtClean="0">
                  <a:solidFill>
                    <a:srgbClr val="3996AA"/>
                  </a:solidFill>
                  <a:latin typeface="+mn-lt"/>
                </a:rPr>
                <a:t>2. Los Angeles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68592" y="2133963"/>
            <a:ext cx="1243467" cy="571136"/>
            <a:chOff x="3319301" y="3001232"/>
            <a:chExt cx="848046" cy="761514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360804" y="3088269"/>
              <a:ext cx="806543" cy="26700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79400" sx="92000" sy="92000" rotWithShape="0">
                <a:srgbClr val="808080">
                  <a:alpha val="56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>
              <a:off x="3730741" y="3337182"/>
              <a:ext cx="257677" cy="425564"/>
            </a:xfrm>
            <a:prstGeom prst="star5">
              <a:avLst/>
            </a:prstGeom>
            <a:solidFill>
              <a:srgbClr val="3996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3996AA"/>
                </a:solidFill>
                <a:ea typeface="ヒラギノ角ゴ Pro W3" pitchFamily="-32" charset="-128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9301" y="3001232"/>
              <a:ext cx="848046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1500" dirty="0" smtClean="0">
                  <a:solidFill>
                    <a:srgbClr val="3996AA"/>
                  </a:solidFill>
                  <a:latin typeface="+mn-lt"/>
                </a:rPr>
                <a:t>3. Chicago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82638" y="3803092"/>
            <a:ext cx="1331866" cy="546659"/>
            <a:chOff x="2161310" y="4701027"/>
            <a:chExt cx="1331866" cy="728876"/>
          </a:xfrm>
        </p:grpSpPr>
        <p:grpSp>
          <p:nvGrpSpPr>
            <p:cNvPr id="28" name="Group 27"/>
            <p:cNvGrpSpPr/>
            <p:nvPr/>
          </p:nvGrpSpPr>
          <p:grpSpPr>
            <a:xfrm>
              <a:off x="2306236" y="4793515"/>
              <a:ext cx="1009458" cy="636388"/>
              <a:chOff x="2306236" y="4793515"/>
              <a:chExt cx="1009458" cy="636388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306236" y="4793515"/>
                <a:ext cx="1009458" cy="26700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279400" sx="92000" sy="92000" rotWithShape="0">
                  <a:srgbClr val="808080">
                    <a:alpha val="56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 bwMode="auto">
              <a:xfrm>
                <a:off x="2725047" y="4999550"/>
                <a:ext cx="390493" cy="430353"/>
              </a:xfrm>
              <a:prstGeom prst="star5">
                <a:avLst/>
              </a:prstGeom>
              <a:solidFill>
                <a:srgbClr val="3996A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3996AA"/>
                  </a:solidFill>
                  <a:ea typeface="ヒラギノ角ゴ Pro W3" pitchFamily="-32" charset="-128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61310" y="4701027"/>
              <a:ext cx="1331866" cy="43088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1500" dirty="0" smtClean="0">
                  <a:solidFill>
                    <a:srgbClr val="3996AA"/>
                  </a:solidFill>
                  <a:latin typeface="+mn-lt"/>
                </a:rPr>
                <a:t>4. Houston</a:t>
              </a:r>
            </a:p>
          </p:txBody>
        </p:sp>
      </p:grpSp>
      <p:sp>
        <p:nvSpPr>
          <p:cNvPr id="14" name="5-Point Star 13"/>
          <p:cNvSpPr/>
          <p:nvPr/>
        </p:nvSpPr>
        <p:spPr bwMode="auto">
          <a:xfrm>
            <a:off x="1587500" y="2791062"/>
            <a:ext cx="336798" cy="310913"/>
          </a:xfrm>
          <a:prstGeom prst="star5">
            <a:avLst/>
          </a:prstGeom>
          <a:solidFill>
            <a:srgbClr val="F36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35"/>
          <p:cNvSpPr>
            <a:spLocks noChangeArrowheads="1"/>
          </p:cNvSpPr>
          <p:nvPr/>
        </p:nvSpPr>
        <p:spPr bwMode="gray">
          <a:xfrm>
            <a:off x="312757" y="1686415"/>
            <a:ext cx="4046068" cy="2947620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03200" sx="84000" sy="84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17" name="Flowchart: Process 16"/>
          <p:cNvSpPr>
            <a:spLocks noChangeArrowheads="1"/>
          </p:cNvSpPr>
          <p:nvPr/>
        </p:nvSpPr>
        <p:spPr bwMode="gray">
          <a:xfrm>
            <a:off x="4762005" y="1685223"/>
            <a:ext cx="4046068" cy="2920895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03200" sx="84000" sy="84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14337" name="Text Placeholder 10"/>
          <p:cNvSpPr>
            <a:spLocks noGrp="1"/>
          </p:cNvSpPr>
          <p:nvPr>
            <p:ph type="body" sz="quarter" idx="12"/>
          </p:nvPr>
        </p:nvSpPr>
        <p:spPr bwMode="auto">
          <a:xfrm>
            <a:off x="291339" y="1307306"/>
            <a:ext cx="4119563" cy="331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475"/>
              </a:spcBef>
              <a:buNone/>
            </a:pPr>
            <a:endParaRPr lang="en-US" dirty="0"/>
          </a:p>
          <a:p>
            <a:pPr marL="0" indent="0" algn="ctr">
              <a:spcBef>
                <a:spcPts val="475"/>
              </a:spcBef>
              <a:buNone/>
            </a:pPr>
            <a:r>
              <a:rPr lang="en-US" sz="1800" dirty="0" smtClean="0"/>
              <a:t>Data created &amp; replicated</a:t>
            </a:r>
            <a:br>
              <a:rPr lang="en-US" sz="1800" dirty="0" smtClean="0"/>
            </a:br>
            <a:r>
              <a:rPr lang="en-US" sz="1800" dirty="0" smtClean="0"/>
              <a:t>in 2011 surpassed 1,800 </a:t>
            </a:r>
            <a:r>
              <a:rPr lang="en-US" sz="1800" dirty="0" err="1" smtClean="0"/>
              <a:t>Exabytes</a:t>
            </a:r>
            <a:endParaRPr lang="en-US" sz="18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auto">
          <a:xfrm>
            <a:off x="4718295" y="1307306"/>
            <a:ext cx="4119563" cy="331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475"/>
              </a:spcBef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spcBef>
                <a:spcPts val="475"/>
              </a:spcBef>
              <a:buFont typeface="Arial" pitchFamily="34" charset="0"/>
              <a:buNone/>
            </a:pPr>
            <a:r>
              <a:rPr lang="en-US" sz="1800" dirty="0" smtClean="0"/>
              <a:t>Today – 7000+ open data APIs </a:t>
            </a:r>
            <a:br>
              <a:rPr lang="en-US" sz="1800" dirty="0" smtClean="0"/>
            </a:br>
            <a:r>
              <a:rPr lang="en-US" sz="1800" dirty="0" smtClean="0"/>
              <a:t>and growing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107" y="1144024"/>
            <a:ext cx="3526401" cy="49244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600" b="1" dirty="0">
                <a:solidFill>
                  <a:srgbClr val="3996AA"/>
                </a:solidFill>
                <a:latin typeface="+mn-lt"/>
                <a:ea typeface="ヒラギノ角ゴ Pro W3" pitchFamily="64" charset="-128"/>
                <a:cs typeface="Arial" pitchFamily="34" charset="0"/>
              </a:rPr>
              <a:t>Private</a:t>
            </a:r>
            <a:r>
              <a:rPr lang="en-US" sz="2600" dirty="0">
                <a:solidFill>
                  <a:srgbClr val="3996AA"/>
                </a:solidFill>
                <a:latin typeface="+mn-lt"/>
                <a:ea typeface="ヒラギノ角ゴ Pro W3" pitchFamily="64" charset="-128"/>
                <a:cs typeface="Arial" pitchFamily="34" charset="0"/>
              </a:rPr>
              <a:t> Data 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2569" y="1159173"/>
            <a:ext cx="3413089" cy="49244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600" b="1" dirty="0">
                <a:solidFill>
                  <a:srgbClr val="3996AA"/>
                </a:solidFill>
                <a:latin typeface="+mn-lt"/>
                <a:ea typeface="ヒラギノ角ゴ Pro W3" pitchFamily="64" charset="-128"/>
                <a:cs typeface="Arial" pitchFamily="34" charset="0"/>
              </a:rPr>
              <a:t>Public</a:t>
            </a:r>
            <a:r>
              <a:rPr lang="en-US" sz="2600" dirty="0">
                <a:solidFill>
                  <a:srgbClr val="3996AA"/>
                </a:solidFill>
                <a:latin typeface="+mn-lt"/>
                <a:ea typeface="ヒラギノ角ゴ Pro W3" pitchFamily="64" charset="-128"/>
                <a:cs typeface="Arial" pitchFamily="34" charset="0"/>
              </a:rPr>
              <a:t> Data Sources</a:t>
            </a:r>
          </a:p>
        </p:txBody>
      </p:sp>
      <p:sp>
        <p:nvSpPr>
          <p:cNvPr id="14342" name="Title 13"/>
          <p:cNvSpPr>
            <a:spLocks noGrp="1"/>
          </p:cNvSpPr>
          <p:nvPr>
            <p:ph type="title"/>
          </p:nvPr>
        </p:nvSpPr>
        <p:spPr>
          <a:xfrm>
            <a:off x="187325" y="370285"/>
            <a:ext cx="8769350" cy="727472"/>
          </a:xfrm>
        </p:spPr>
        <p:txBody>
          <a:bodyPr/>
          <a:lstStyle/>
          <a:p>
            <a:r>
              <a:rPr lang="en-US" sz="3600" dirty="0" smtClean="0">
                <a:latin typeface="Century Gothic" pitchFamily="34" charset="0"/>
              </a:rPr>
              <a:t>Ever-Increasing Complexity of Sources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562100" y="4656078"/>
            <a:ext cx="276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  <a:cs typeface="Arial" pitchFamily="34" charset="0"/>
              </a:rPr>
              <a:t>Source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  <a:cs typeface="Arial" pitchFamily="34" charset="0"/>
              </a:rPr>
              <a:t>: </a:t>
            </a: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  <a:cs typeface="Arial" pitchFamily="34" charset="0"/>
              </a:rPr>
              <a:t>“</a:t>
            </a: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Extracting Value from Chaos” IDC, June 2011.</a:t>
            </a:r>
            <a:endParaRPr lang="en-US" sz="1000" i="1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Picture 17" descr="C:\Users\Ryan\Desktop\hadoo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4" y="2396825"/>
            <a:ext cx="1511207" cy="3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C:\Users\Ryan\Documents\ClearStory Data\Logos and icons\cloudera-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71" y="2430983"/>
            <a:ext cx="1263456" cy="26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Ryan\Documents\ClearStory Data\Logos and icons\hadap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9" y="2861196"/>
            <a:ext cx="1474620" cy="2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yan\Documents\ClearStory Data\Logos and icons\hortonwork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6" y="2756775"/>
            <a:ext cx="1046587" cy="3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Ryan\Documents\ClearStory Data\Logos and icons\exada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40" y="3205288"/>
            <a:ext cx="1174609" cy="4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C:\Users\Ryan\Desktop\td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87" y="3250331"/>
            <a:ext cx="1342757" cy="3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Ryan\Documents\ClearStory Data\Logos and icons\mongod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0" y="3549884"/>
            <a:ext cx="1345816" cy="4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Ryan\Documents\ClearStory Data\Logos and icons\IB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35" y="3652541"/>
            <a:ext cx="826788" cy="2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Ryan\Documents\ClearStory Data\logo\other\sqlserver2008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6"/>
          <a:stretch/>
        </p:blipFill>
        <p:spPr bwMode="auto">
          <a:xfrm>
            <a:off x="2538504" y="4014630"/>
            <a:ext cx="1356980" cy="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Ryan\Desktop\salesforc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3" y="4013872"/>
            <a:ext cx="1150267" cy="3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76" y="2318231"/>
            <a:ext cx="3323607" cy="2003939"/>
          </a:xfrm>
          <a:prstGeom prst="rect">
            <a:avLst/>
          </a:prstGeom>
          <a:noFill/>
          <a:ln w="9525">
            <a:solidFill>
              <a:srgbClr val="C6C6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511811" y="4664502"/>
            <a:ext cx="229087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1050" i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  <a:cs typeface="Arial" pitchFamily="34" charset="0"/>
              </a:rPr>
              <a:t>Source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  <a:cs typeface="Arial" pitchFamily="34" charset="0"/>
              </a:rPr>
              <a:t>: </a:t>
            </a:r>
            <a:r>
              <a:rPr lang="en-US" sz="1050" i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  <a:cs typeface="Arial" pitchFamily="34" charset="0"/>
              </a:rPr>
              <a:t>Programmable Web</a:t>
            </a:r>
            <a:r>
              <a:rPr lang="en-US" sz="105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r" defTabSz="457200">
              <a:defRPr/>
            </a:pPr>
            <a:r>
              <a:rPr lang="en-US" sz="105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August 2012.</a:t>
            </a:r>
            <a:endParaRPr lang="en-US" sz="1050" i="1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build="p"/>
      <p:bldP spid="1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0" y="1192710"/>
            <a:ext cx="4126674" cy="3513151"/>
          </a:xfrm>
          <a:prstGeom prst="rect">
            <a:avLst/>
          </a:prstGeom>
          <a:noFill/>
          <a:ln w="9525">
            <a:solidFill>
              <a:srgbClr val="C6C6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rocess 10"/>
          <p:cNvSpPr/>
          <p:nvPr/>
        </p:nvSpPr>
        <p:spPr bwMode="gray">
          <a:xfrm>
            <a:off x="5925680" y="1243947"/>
            <a:ext cx="2710321" cy="1283353"/>
          </a:xfrm>
          <a:prstGeom prst="flowChartProcess">
            <a:avLst/>
          </a:prstGeom>
          <a:solidFill>
            <a:srgbClr val="F4F4F4"/>
          </a:solidFill>
          <a:ln>
            <a:noFill/>
          </a:ln>
          <a:effectLst>
            <a:glow rad="127000">
              <a:schemeClr val="bg1">
                <a:lumMod val="65000"/>
                <a:alpha val="83000"/>
              </a:schemeClr>
            </a:glow>
            <a:outerShdw blurRad="279400" dir="600000" sx="92000" sy="92000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Merging Private and Public Data</a:t>
            </a:r>
            <a:br>
              <a:rPr lang="en-US" sz="3600" dirty="0" smtClean="0">
                <a:latin typeface="Century Gothic" pitchFamily="34" charset="0"/>
              </a:rPr>
            </a:br>
            <a:endParaRPr lang="en-US" sz="3600" dirty="0" smtClean="0">
              <a:latin typeface="Century Gothic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9700" y="4714385"/>
            <a:ext cx="35032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  <a:t>Source</a:t>
            </a:r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: </a:t>
            </a:r>
            <a:r>
              <a:rPr lang="en-US" altLang="en-US" sz="1000" i="1" dirty="0">
                <a:solidFill>
                  <a:srgbClr val="606060"/>
                </a:solidFill>
                <a:latin typeface="Century Gothic" pitchFamily="34" charset="0"/>
              </a:rPr>
              <a:t>“</a:t>
            </a:r>
            <a: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  <a:t>Denied Water Service Because </a:t>
            </a:r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of Race</a:t>
            </a:r>
            <a:r>
              <a:rPr lang="en-US" alt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”</a:t>
            </a:r>
            <a: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  <a:t> Journal of Poverty Law and </a:t>
            </a:r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Policy, Nov/Dec 2009.</a:t>
            </a:r>
            <a: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  <a:t/>
            </a:r>
            <a:b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</a:br>
            <a:endParaRPr lang="en-US" sz="1000" dirty="0">
              <a:solidFill>
                <a:srgbClr val="606060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5932249" y="1244037"/>
            <a:ext cx="2887297" cy="114903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2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Public data</a:t>
            </a:r>
          </a:p>
          <a:p>
            <a:pPr marL="342900" indent="-342900"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  <a:t>Water lines</a:t>
            </a:r>
          </a:p>
          <a:p>
            <a:pPr marL="342900" indent="-342900"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  <a:t>Household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  <a:t>census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entury Gothic"/>
              <a:ea typeface="ヒラギノ角ゴ Pro W3" pitchFamily="64" charset="-128"/>
              <a:cs typeface="Century Gothic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27910" y="1886380"/>
            <a:ext cx="4126674" cy="2239506"/>
            <a:chOff x="1867404" y="3281213"/>
            <a:chExt cx="2657371" cy="113006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869713" y="3426949"/>
              <a:ext cx="2650711" cy="8211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79400" sx="92000" sy="92000" rotWithShape="0">
                <a:srgbClr val="808080">
                  <a:alpha val="56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67404" y="3281213"/>
              <a:ext cx="2657371" cy="1130067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spcBef>
                  <a:spcPts val="400"/>
                </a:spcBef>
                <a:defRPr/>
              </a:pPr>
              <a:r>
                <a:rPr lang="en-US" sz="3200" b="1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Immediate insight</a:t>
              </a:r>
              <a:br>
                <a:rPr lang="en-US" sz="3200" b="1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</a:br>
              <a: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to the tune of</a:t>
              </a:r>
              <a:b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</a:br>
              <a:r>
                <a:rPr lang="en-US" sz="3200" b="1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$10.9 million</a:t>
              </a:r>
              <a:endParaRPr lang="en-US" sz="3200" b="1" dirty="0">
                <a:solidFill>
                  <a:srgbClr val="F36100"/>
                </a:solidFill>
                <a:latin typeface="+mn-lt"/>
                <a:ea typeface="ヒラギノ角ゴ Pro W3" pitchFamily="64" charset="-128"/>
                <a:cs typeface="Arial" pitchFamily="34" charset="0"/>
              </a:endParaRPr>
            </a:p>
          </p:txBody>
        </p:sp>
      </p:grpSp>
      <p:sp>
        <p:nvSpPr>
          <p:cNvPr id="2" name="Plus 1"/>
          <p:cNvSpPr>
            <a:spLocks noChangeAspect="1"/>
          </p:cNvSpPr>
          <p:nvPr/>
        </p:nvSpPr>
        <p:spPr bwMode="auto">
          <a:xfrm>
            <a:off x="7005581" y="2638876"/>
            <a:ext cx="557784" cy="557893"/>
          </a:xfrm>
          <a:prstGeom prst="mathPlus">
            <a:avLst/>
          </a:prstGeom>
          <a:solidFill>
            <a:srgbClr val="3996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6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25680" y="3312513"/>
            <a:ext cx="2710321" cy="893727"/>
            <a:chOff x="5925680" y="3312513"/>
            <a:chExt cx="2710321" cy="893727"/>
          </a:xfrm>
        </p:grpSpPr>
        <p:sp>
          <p:nvSpPr>
            <p:cNvPr id="15" name="Flowchart: Process 10"/>
            <p:cNvSpPr/>
            <p:nvPr/>
          </p:nvSpPr>
          <p:spPr bwMode="gray">
            <a:xfrm>
              <a:off x="5925680" y="3312513"/>
              <a:ext cx="2710321" cy="893727"/>
            </a:xfrm>
            <a:prstGeom prst="flowChartProcess">
              <a:avLst/>
            </a:prstGeom>
            <a:solidFill>
              <a:srgbClr val="F4F4F4"/>
            </a:solidFill>
            <a:ln>
              <a:noFill/>
            </a:ln>
            <a:effectLst>
              <a:glow rad="127000">
                <a:srgbClr val="3996AA">
                  <a:alpha val="83000"/>
                </a:srgbClr>
              </a:glow>
              <a:outerShdw blurRad="279400" dir="600000" sx="92000" sy="92000" rotWithShape="0">
                <a:schemeClr val="tx1">
                  <a:alpha val="5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 bwMode="gray">
            <a:xfrm>
              <a:off x="5935913" y="3323661"/>
              <a:ext cx="2688544" cy="752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400"/>
                </a:spcBef>
                <a:defRPr/>
              </a:pPr>
              <a:r>
                <a:rPr lang="en-US" sz="2200" dirty="0" smtClean="0">
                  <a:solidFill>
                    <a:srgbClr val="3996AA"/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Private </a:t>
              </a:r>
              <a:r>
                <a:rPr lang="en-US" sz="2200" dirty="0">
                  <a:solidFill>
                    <a:srgbClr val="3996AA"/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data</a:t>
              </a:r>
            </a:p>
            <a:p>
              <a:pPr marL="342900" indent="-342900">
                <a:spcBef>
                  <a:spcPts val="400"/>
                </a:spcBef>
                <a:buFont typeface="Arial"/>
                <a:buChar char="•"/>
                <a:defRPr/>
              </a:pPr>
              <a:r>
                <a:rPr lang="en-US" sz="2000" dirty="0">
                  <a:solidFill>
                    <a:schemeClr val="bg2">
                      <a:lumMod val="75000"/>
                    </a:schemeClr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Race </a:t>
              </a:r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survey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5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Process 10"/>
          <p:cNvSpPr/>
          <p:nvPr/>
        </p:nvSpPr>
        <p:spPr bwMode="gray">
          <a:xfrm>
            <a:off x="5951548" y="1232715"/>
            <a:ext cx="2676145" cy="943748"/>
          </a:xfrm>
          <a:prstGeom prst="flowChartProcess">
            <a:avLst/>
          </a:prstGeom>
          <a:solidFill>
            <a:srgbClr val="F4F4F4"/>
          </a:solidFill>
          <a:ln>
            <a:noFill/>
          </a:ln>
          <a:effectLst>
            <a:glow rad="127000">
              <a:srgbClr val="3996AA">
                <a:alpha val="83000"/>
              </a:srgbClr>
            </a:glow>
            <a:outerShdw blurRad="279400" dir="600000" sx="92000" sy="92000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3" y="1279842"/>
            <a:ext cx="5201722" cy="3277756"/>
          </a:xfrm>
          <a:prstGeom prst="rect">
            <a:avLst/>
          </a:prstGeom>
          <a:ln>
            <a:solidFill>
              <a:srgbClr val="9F9F9F"/>
            </a:solidFill>
          </a:ln>
        </p:spPr>
      </p:pic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Fusing Data from Private Sources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84400" y="4547628"/>
            <a:ext cx="3342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Source: </a:t>
            </a:r>
            <a:r>
              <a:rPr lang="en-US" alt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“</a:t>
            </a:r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Segmenting Data with a KPI Overlay</a:t>
            </a:r>
            <a:r>
              <a:rPr lang="en-US" alt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”</a:t>
            </a:r>
            <a:r>
              <a:rPr lang="en-US" sz="1000" i="1" dirty="0">
                <a:solidFill>
                  <a:srgbClr val="606060"/>
                </a:solidFill>
                <a:latin typeface="Century Gothic" pitchFamily="34" charset="0"/>
              </a:rPr>
              <a:t> Matt Smedley </a:t>
            </a:r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Blog, Feb 2, 2010.</a:t>
            </a:r>
            <a:endParaRPr lang="en-US" sz="1000" dirty="0">
              <a:solidFill>
                <a:srgbClr val="606060"/>
              </a:solidFill>
              <a:latin typeface="Century Gothic" pitchFamily="34" charset="0"/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6820" y="2171262"/>
            <a:ext cx="5052480" cy="1720734"/>
            <a:chOff x="777913" y="2158562"/>
            <a:chExt cx="5201722" cy="1720734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77913" y="2158562"/>
              <a:ext cx="5201722" cy="17207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79400" sx="92000" sy="92000" rotWithShape="0">
                <a:srgbClr val="808080">
                  <a:alpha val="56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841106" y="2183299"/>
              <a:ext cx="5100428" cy="156966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400"/>
                </a:spcBef>
                <a:defRPr/>
              </a:pPr>
              <a: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Immediate market basket optimization</a:t>
              </a:r>
              <a:r>
                <a:rPr lang="en-US" sz="3200" b="1" dirty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 </a:t>
              </a:r>
              <a: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to</a:t>
              </a:r>
              <a:b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</a:br>
              <a:r>
                <a:rPr lang="en-US" sz="3200" b="1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maximize profit margins</a:t>
              </a:r>
              <a:endParaRPr lang="en-US" sz="3200" b="1" dirty="0">
                <a:solidFill>
                  <a:srgbClr val="F36100"/>
                </a:solidFill>
                <a:latin typeface="+mn-lt"/>
                <a:ea typeface="ヒラギノ角ゴ Pro W3" pitchFamily="64" charset="-128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1548" y="3035341"/>
            <a:ext cx="2676145" cy="1379752"/>
            <a:chOff x="5972571" y="4566781"/>
            <a:chExt cx="2676145" cy="1532044"/>
          </a:xfrm>
        </p:grpSpPr>
        <p:sp>
          <p:nvSpPr>
            <p:cNvPr id="20" name="Flowchart: Process 10"/>
            <p:cNvSpPr/>
            <p:nvPr/>
          </p:nvSpPr>
          <p:spPr bwMode="gray">
            <a:xfrm>
              <a:off x="5972571" y="4717516"/>
              <a:ext cx="2676145" cy="1298947"/>
            </a:xfrm>
            <a:prstGeom prst="flowChartProcess">
              <a:avLst/>
            </a:prstGeom>
            <a:solidFill>
              <a:srgbClr val="F4F4F4"/>
            </a:solidFill>
            <a:ln>
              <a:noFill/>
            </a:ln>
            <a:effectLst>
              <a:glow rad="127000">
                <a:srgbClr val="3996AA">
                  <a:alpha val="83000"/>
                </a:srgbClr>
              </a:glow>
              <a:outerShdw blurRad="279400" dir="600000" sx="92000" sy="92000" rotWithShape="0">
                <a:schemeClr val="tx1">
                  <a:alpha val="5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 bwMode="gray">
            <a:xfrm>
              <a:off x="5988026" y="4566781"/>
              <a:ext cx="2455501" cy="1532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ts val="400"/>
                </a:spcBef>
                <a:defRPr/>
              </a:pPr>
              <a:r>
                <a:rPr lang="en-US" sz="2200" dirty="0" smtClean="0">
                  <a:solidFill>
                    <a:srgbClr val="3996AA"/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Private </a:t>
              </a:r>
              <a:r>
                <a:rPr lang="en-US" sz="2200" dirty="0">
                  <a:solidFill>
                    <a:srgbClr val="3996AA"/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data</a:t>
              </a:r>
            </a:p>
            <a:p>
              <a:pPr marL="342900" indent="-342900">
                <a:spcBef>
                  <a:spcPts val="400"/>
                </a:spcBef>
                <a:buFont typeface="Arial"/>
                <a:buChar char="•"/>
                <a:defRPr/>
              </a:pPr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Online sales</a:t>
              </a:r>
            </a:p>
            <a:p>
              <a:pPr marL="342900" indent="-342900">
                <a:spcBef>
                  <a:spcPts val="400"/>
                </a:spcBef>
                <a:buFont typeface="Arial"/>
                <a:buChar char="•"/>
                <a:defRPr/>
              </a:pPr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  <a:latin typeface="Century Gothic"/>
                  <a:ea typeface="ヒラギノ角ゴ Pro W3" pitchFamily="64" charset="-128"/>
                  <a:cs typeface="Century Gothic"/>
                </a:rPr>
                <a:t>Product SKU’s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endParaRPr>
            </a:p>
          </p:txBody>
        </p:sp>
      </p:grpSp>
      <p:sp>
        <p:nvSpPr>
          <p:cNvPr id="2" name="Plus 1"/>
          <p:cNvSpPr>
            <a:spLocks noChangeAspect="1"/>
          </p:cNvSpPr>
          <p:nvPr/>
        </p:nvSpPr>
        <p:spPr bwMode="auto">
          <a:xfrm>
            <a:off x="7010728" y="2379226"/>
            <a:ext cx="557784" cy="557893"/>
          </a:xfrm>
          <a:prstGeom prst="mathPlus">
            <a:avLst/>
          </a:prstGeom>
          <a:solidFill>
            <a:srgbClr val="3996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6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5925680" y="1256877"/>
            <a:ext cx="2710321" cy="7899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200" dirty="0" smtClean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Private </a:t>
            </a:r>
            <a:r>
              <a:rPr lang="en-US" sz="22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data</a:t>
            </a:r>
          </a:p>
          <a:p>
            <a:pPr marL="342900" indent="-342900"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  <a:t>Clickstream data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entury Gothic"/>
              <a:ea typeface="ヒラギノ角ゴ Pro W3" pitchFamily="64" charset="-128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510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0"/>
          <p:cNvSpPr/>
          <p:nvPr/>
        </p:nvSpPr>
        <p:spPr bwMode="gray">
          <a:xfrm>
            <a:off x="5951548" y="1232715"/>
            <a:ext cx="2676145" cy="1056460"/>
          </a:xfrm>
          <a:prstGeom prst="flowChartProcess">
            <a:avLst/>
          </a:prstGeom>
          <a:solidFill>
            <a:srgbClr val="F4F4F4"/>
          </a:solidFill>
          <a:ln>
            <a:noFill/>
          </a:ln>
          <a:effectLst>
            <a:glow rad="127000">
              <a:srgbClr val="3996AA">
                <a:alpha val="83000"/>
              </a:srgbClr>
            </a:glow>
            <a:outerShdw blurRad="279400" dir="600000" sx="92000" sy="92000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Ryan\Documents\ClearStory Data\Logos and icons\pangu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9" y="1212880"/>
            <a:ext cx="4999511" cy="32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ocess 10"/>
          <p:cNvSpPr/>
          <p:nvPr/>
        </p:nvSpPr>
        <p:spPr bwMode="gray">
          <a:xfrm>
            <a:off x="5957888" y="2962275"/>
            <a:ext cx="2710321" cy="1495426"/>
          </a:xfrm>
          <a:prstGeom prst="flowChartProcess">
            <a:avLst/>
          </a:prstGeom>
          <a:solidFill>
            <a:srgbClr val="F4F4F4"/>
          </a:solidFill>
          <a:ln>
            <a:noFill/>
          </a:ln>
          <a:effectLst>
            <a:glow rad="127000">
              <a:schemeClr val="bg1">
                <a:lumMod val="65000"/>
                <a:alpha val="83000"/>
              </a:schemeClr>
            </a:glow>
            <a:outerShdw blurRad="279400" dir="600000" sx="92000" sy="92000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5925680" y="1250695"/>
            <a:ext cx="2710321" cy="7899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200" dirty="0" smtClean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Private </a:t>
            </a:r>
            <a:r>
              <a:rPr lang="en-US" sz="22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data</a:t>
            </a:r>
          </a:p>
          <a:p>
            <a:pPr marL="342900" indent="-342900"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  <a:t>Website visitors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entury Gothic"/>
              <a:ea typeface="ヒラギノ角ゴ Pro W3" pitchFamily="64" charset="-128"/>
              <a:cs typeface="Century Gothic"/>
            </a:endParaRPr>
          </a:p>
        </p:txBody>
      </p:sp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Harnessing Web Data Sources</a:t>
            </a:r>
            <a:endParaRPr lang="en-US" sz="3600" dirty="0" smtClean="0"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5899" y="2177864"/>
            <a:ext cx="4250886" cy="1627123"/>
            <a:chOff x="1727199" y="2226313"/>
            <a:chExt cx="4250886" cy="1124991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90700" y="2226313"/>
              <a:ext cx="4187385" cy="112499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279400" sx="92000" sy="92000" rotWithShape="0">
                <a:srgbClr val="808080">
                  <a:alpha val="56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727199" y="2240080"/>
              <a:ext cx="4240645" cy="108526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400"/>
                </a:spcBef>
                <a:defRPr/>
              </a:pPr>
              <a: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Immediate</a:t>
              </a:r>
              <a:b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</a:br>
              <a:r>
                <a:rPr lang="en-US" sz="3200" b="1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insight and action</a:t>
              </a:r>
              <a:br>
                <a:rPr lang="en-US" sz="3200" b="1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</a:br>
              <a:r>
                <a:rPr lang="en-US" sz="320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on web/SEO </a:t>
              </a:r>
              <a:r>
                <a:rPr lang="en-US" sz="3200" dirty="0" smtClean="0">
                  <a:solidFill>
                    <a:srgbClr val="F36100"/>
                  </a:solidFill>
                  <a:latin typeface="+mn-lt"/>
                  <a:ea typeface="ヒラギノ角ゴ Pro W3" pitchFamily="64" charset="-128"/>
                  <a:cs typeface="Arial" pitchFamily="34" charset="0"/>
                </a:rPr>
                <a:t>trends</a:t>
              </a:r>
              <a:endParaRPr lang="en-US" sz="3200" dirty="0">
                <a:solidFill>
                  <a:srgbClr val="F36100"/>
                </a:solidFill>
                <a:latin typeface="+mn-lt"/>
                <a:ea typeface="ヒラギノ角ゴ Pro W3" pitchFamily="64" charset="-128"/>
                <a:cs typeface="Arial" pitchFamily="34" charset="0"/>
              </a:endParaRPr>
            </a:p>
          </p:txBody>
        </p:sp>
      </p:grpSp>
      <p:sp>
        <p:nvSpPr>
          <p:cNvPr id="2" name="Plus 1"/>
          <p:cNvSpPr>
            <a:spLocks noChangeAspect="1"/>
          </p:cNvSpPr>
          <p:nvPr/>
        </p:nvSpPr>
        <p:spPr bwMode="auto">
          <a:xfrm>
            <a:off x="7018650" y="2346935"/>
            <a:ext cx="557784" cy="557893"/>
          </a:xfrm>
          <a:prstGeom prst="mathPlus">
            <a:avLst/>
          </a:prstGeom>
          <a:solidFill>
            <a:srgbClr val="3996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6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84400" y="4547628"/>
            <a:ext cx="3342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Source: </a:t>
            </a:r>
            <a:r>
              <a:rPr lang="en-US" alt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Barracuda Digital</a:t>
            </a:r>
          </a:p>
          <a:p>
            <a:pPr algn="r" defTabSz="457200"/>
            <a:r>
              <a:rPr lang="en-US" sz="1000" i="1" dirty="0" smtClean="0">
                <a:solidFill>
                  <a:srgbClr val="606060"/>
                </a:solidFill>
                <a:latin typeface="Century Gothic" pitchFamily="34" charset="0"/>
              </a:rPr>
              <a:t>http://www.panguintool.com.</a:t>
            </a:r>
            <a:endParaRPr lang="en-US" sz="1000" dirty="0">
              <a:solidFill>
                <a:srgbClr val="606060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 bwMode="gray">
          <a:xfrm>
            <a:off x="5945188" y="2977077"/>
            <a:ext cx="2741612" cy="140551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200" dirty="0" smtClean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Public </a:t>
            </a:r>
            <a:r>
              <a:rPr lang="en-US" sz="2200" dirty="0">
                <a:solidFill>
                  <a:srgbClr val="3996AA"/>
                </a:solidFill>
                <a:latin typeface="Century Gothic"/>
                <a:ea typeface="ヒラギノ角ゴ Pro W3" pitchFamily="64" charset="-128"/>
                <a:cs typeface="Century Gothic"/>
              </a:rPr>
              <a:t>data</a:t>
            </a:r>
          </a:p>
          <a:p>
            <a:pPr marL="342900" indent="-342900"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  <a:t>Google 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ヒラギノ角ゴ Pro W3" pitchFamily="64" charset="-128"/>
                <a:cs typeface="Century Gothic"/>
              </a:rPr>
              <a:t>algorithm changes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entury Gothic"/>
              <a:ea typeface="ヒラギノ角ゴ Pro W3" pitchFamily="64" charset="-128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55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vercraftdoggy.files.wordpress.com/2012/10/google-data-cen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2" b="6860"/>
          <a:stretch/>
        </p:blipFill>
        <p:spPr bwMode="auto">
          <a:xfrm>
            <a:off x="-20637" y="1524941"/>
            <a:ext cx="916463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7976" y="5273279"/>
            <a:ext cx="8424863" cy="22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" name="Flowchart: Process 10"/>
          <p:cNvSpPr>
            <a:spLocks noChangeArrowheads="1"/>
          </p:cNvSpPr>
          <p:nvPr/>
        </p:nvSpPr>
        <p:spPr bwMode="gray">
          <a:xfrm>
            <a:off x="1617766" y="1755319"/>
            <a:ext cx="6041818" cy="2995628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79400" sx="92000" sy="92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5103" y="1847620"/>
            <a:ext cx="6026770" cy="281102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Vast farms of diverse data storage</a:t>
            </a:r>
            <a: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</a:br>
            <a: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Cheaper memory</a:t>
            </a:r>
            <a: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</a:br>
            <a: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Blazing computation speeds</a:t>
            </a:r>
            <a: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</a:br>
            <a: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Advanced algorithms</a:t>
            </a:r>
            <a:endParaRPr lang="en-US" sz="1800" dirty="0" smtClean="0">
              <a:solidFill>
                <a:srgbClr val="606060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sz="1800" dirty="0" smtClean="0">
                <a:solidFill>
                  <a:srgbClr val="606060"/>
                </a:solidFill>
                <a:latin typeface="Century Gothic" pitchFamily="34" charset="0"/>
              </a:rPr>
              <a:t> </a:t>
            </a:r>
            <a:endParaRPr lang="en-US" sz="1800" dirty="0">
              <a:solidFill>
                <a:srgbClr val="606060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Machine learning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35757" y="370285"/>
            <a:ext cx="8472487" cy="727472"/>
          </a:xfrm>
        </p:spPr>
        <p:txBody>
          <a:bodyPr/>
          <a:lstStyle/>
          <a:p>
            <a:pPr algn="ctr"/>
            <a:r>
              <a:rPr lang="en-US" sz="3600" dirty="0" smtClean="0"/>
              <a:t>And Everything that Brought us Here is Accelerating</a:t>
            </a:r>
            <a:endParaRPr lang="en-US" sz="36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eafwired.com/northcarolina/files/2011/07/crowd-of-peo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r="1747" b="9479"/>
          <a:stretch/>
        </p:blipFill>
        <p:spPr bwMode="auto">
          <a:xfrm>
            <a:off x="0" y="1442475"/>
            <a:ext cx="9134475" cy="35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7976" y="5273279"/>
            <a:ext cx="8424863" cy="22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" name="Flowchart: Process 10"/>
          <p:cNvSpPr>
            <a:spLocks noChangeArrowheads="1"/>
          </p:cNvSpPr>
          <p:nvPr/>
        </p:nvSpPr>
        <p:spPr bwMode="gray">
          <a:xfrm>
            <a:off x="755869" y="1672226"/>
            <a:ext cx="7505262" cy="3103658"/>
          </a:xfrm>
          <a:prstGeom prst="flowChartProcess">
            <a:avLst/>
          </a:prstGeom>
          <a:solidFill>
            <a:srgbClr val="F2F2F2"/>
          </a:solidFill>
          <a:ln>
            <a:noFill/>
          </a:ln>
          <a:effectLst>
            <a:outerShdw blurRad="279400" sx="92000" sy="92000" rotWithShape="0">
              <a:srgbClr val="808080">
                <a:alpha val="56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869" y="1764168"/>
            <a:ext cx="7505262" cy="291977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3996AA"/>
                </a:solidFill>
                <a:latin typeface="Century Gothic" pitchFamily="34" charset="0"/>
              </a:rPr>
              <a:t>37% of analysts </a:t>
            </a: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still rely on ‘gut feeling’ </a:t>
            </a:r>
            <a:b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to make decisions</a:t>
            </a:r>
            <a:endParaRPr lang="en-US" sz="1100" dirty="0" smtClean="0">
              <a:solidFill>
                <a:srgbClr val="606060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100" dirty="0" smtClean="0">
                <a:solidFill>
                  <a:srgbClr val="606060"/>
                </a:solidFill>
                <a:latin typeface="Century Gothic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3996AA"/>
                </a:solidFill>
                <a:latin typeface="Century Gothic" pitchFamily="34" charset="0"/>
              </a:rPr>
              <a:t>44% </a:t>
            </a: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have no transparency into how </a:t>
            </a:r>
            <a:b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decisions are made from insights</a:t>
            </a:r>
            <a:endParaRPr lang="en-US" sz="1100" dirty="0" smtClean="0">
              <a:solidFill>
                <a:srgbClr val="606060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1100" dirty="0" smtClean="0">
                <a:solidFill>
                  <a:srgbClr val="606060"/>
                </a:solidFill>
                <a:latin typeface="Century Gothic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3996AA"/>
                </a:solidFill>
                <a:latin typeface="Century Gothic" pitchFamily="34" charset="0"/>
              </a:rPr>
              <a:t>52% </a:t>
            </a:r>
            <a:r>
              <a:rPr lang="en-US" dirty="0" smtClean="0">
                <a:solidFill>
                  <a:srgbClr val="606060"/>
                </a:solidFill>
                <a:latin typeface="Century Gothic" pitchFamily="34" charset="0"/>
              </a:rPr>
              <a:t>of managers feel they need new training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55650" y="4709430"/>
            <a:ext cx="4108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en-US" sz="1000" i="1" dirty="0"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Source: </a:t>
            </a:r>
            <a:r>
              <a:rPr lang="en-US" sz="1000" i="1" dirty="0" smtClean="0"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“Evolution of Decision Making”</a:t>
            </a:r>
            <a:endParaRPr lang="en-US" sz="1000" i="1" dirty="0">
              <a:latin typeface="Century Gothic" pitchFamily="34" charset="0"/>
              <a:ea typeface="ヒラギノ角ゴ Pro W3" pitchFamily="-32" charset="-128"/>
              <a:cs typeface="Arial" pitchFamily="34" charset="0"/>
            </a:endParaRPr>
          </a:p>
          <a:p>
            <a:pPr algn="r" defTabSz="457200">
              <a:defRPr/>
            </a:pPr>
            <a:r>
              <a:rPr lang="en-US" sz="1000" i="1" dirty="0" smtClean="0">
                <a:latin typeface="Century Gothic" pitchFamily="34" charset="0"/>
                <a:ea typeface="ヒラギノ角ゴ Pro W3" pitchFamily="-32" charset="-128"/>
                <a:cs typeface="Arial" pitchFamily="34" charset="0"/>
              </a:rPr>
              <a:t>Harvard Business Review. 2012</a:t>
            </a:r>
            <a:endParaRPr lang="en-US" sz="1000" dirty="0">
              <a:latin typeface="Century Gothic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But the Most Valuable Thing is Human Insight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79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arStory_Presentation_StyleGuide_Template">
  <a:themeElements>
    <a:clrScheme name="Aster">
      <a:dk1>
        <a:srgbClr val="000000"/>
      </a:dk1>
      <a:lt1>
        <a:srgbClr val="FFFFFF"/>
      </a:lt1>
      <a:dk2>
        <a:srgbClr val="C41230"/>
      </a:dk2>
      <a:lt2>
        <a:srgbClr val="808080"/>
      </a:lt2>
      <a:accent1>
        <a:srgbClr val="82CEC1"/>
      </a:accent1>
      <a:accent2>
        <a:srgbClr val="50B3CF"/>
      </a:accent2>
      <a:accent3>
        <a:srgbClr val="54B948"/>
      </a:accent3>
      <a:accent4>
        <a:srgbClr val="C41230"/>
      </a:accent4>
      <a:accent5>
        <a:srgbClr val="EEB211"/>
      </a:accent5>
      <a:accent6>
        <a:srgbClr val="3399CC"/>
      </a:accent6>
      <a:hlink>
        <a:srgbClr val="3399CC"/>
      </a:hlink>
      <a:folHlink>
        <a:srgbClr val="54B94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spcBef>
            <a:spcPts val="400"/>
          </a:spcBef>
          <a:defRPr sz="11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30082</TotalTime>
  <Words>389</Words>
  <Application>Microsoft Office PowerPoint</Application>
  <PresentationFormat>On-screen Show (16:9)</PresentationFormat>
  <Paragraphs>100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ClearStory_Presentation_StyleGuide_Template</vt:lpstr>
      <vt:lpstr>PowerPoint Presentation</vt:lpstr>
      <vt:lpstr>The Insight Crisis In  A Data-Soaked World  Sharmila Shahani-Mulligan CEO &amp; Founder  ClearStory Data</vt:lpstr>
      <vt:lpstr>The Data Dilemma</vt:lpstr>
      <vt:lpstr>Ever-Increasing Complexity of Sources</vt:lpstr>
      <vt:lpstr>Merging Private and Public Data </vt:lpstr>
      <vt:lpstr>Fusing Data from Private Sources </vt:lpstr>
      <vt:lpstr>Harnessing Web Data Sources</vt:lpstr>
      <vt:lpstr>And Everything that Brought us Here is Accelerating</vt:lpstr>
      <vt:lpstr>But the Most Valuable Thing is Human Insight</vt:lpstr>
      <vt:lpstr>PowerPoint Presentation</vt:lpstr>
      <vt:lpstr>New Solutions Must Aid Human Insight Big Data + Amplified Human Intelligence</vt:lpstr>
      <vt:lpstr>PowerPoint Presentation</vt:lpstr>
      <vt:lpstr>Big Data’s Next Opportunity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Slides</dc:title>
  <dc:creator>Ryan Garrett</dc:creator>
  <cp:lastModifiedBy>Ryan</cp:lastModifiedBy>
  <cp:revision>1217</cp:revision>
  <cp:lastPrinted>2008-10-17T18:52:49Z</cp:lastPrinted>
  <dcterms:created xsi:type="dcterms:W3CDTF">2011-09-27T17:25:36Z</dcterms:created>
  <dcterms:modified xsi:type="dcterms:W3CDTF">2012-10-22T23:28:35Z</dcterms:modified>
</cp:coreProperties>
</file>