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3" r:id="rId12"/>
    <p:sldId id="281" r:id="rId13"/>
    <p:sldId id="282" r:id="rId14"/>
    <p:sldId id="285" r:id="rId15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0844" autoAdjust="0"/>
  </p:normalViewPr>
  <p:slideViewPr>
    <p:cSldViewPr>
      <p:cViewPr>
        <p:scale>
          <a:sx n="66" d="100"/>
          <a:sy n="66" d="100"/>
        </p:scale>
        <p:origin x="-1110" y="-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7FDC8FB-BFDA-4375-912A-6CE9E36E2004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12EE74E-D7E4-4C2A-B9CE-3106E6E90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11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0E650-7226-430F-8FF8-B6ED360BC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72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3E7E5-6D9E-4A65-ACA2-DDD9F1623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8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676275"/>
            <a:ext cx="2159000" cy="6097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24600" cy="6097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4B1D0-C54F-46E1-9C01-DC1DB0EE1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0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FBAFB-9ED0-4FF8-BC57-3666E8762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4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95378-D660-4AD4-9D4A-6EBE6FDD2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0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8EFAE-A9AD-4071-B21B-A0FECF0E5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11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11C66-D2F8-4A7E-8D7B-6777D179B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20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CCDFC-363F-46C3-A81D-CA94A7089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9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96136-1B6A-4F19-A33A-38158B159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5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D4F64-B86D-4E18-A1BF-6AAE2A54E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7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E6651-3EA4-4D86-A73D-650BF647A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0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360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36000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2138"/>
            <a:ext cx="211772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0275" y="6942138"/>
            <a:ext cx="321945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0275" y="6942138"/>
            <a:ext cx="2119313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A94A1AC-36AD-411B-911F-376AB6E4B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mmy\Documents\My Dropbox\Micello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152400"/>
            <a:ext cx="220503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889000" y="1905000"/>
            <a:ext cx="8443913" cy="19050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sz="6600" smtClean="0">
                <a:solidFill>
                  <a:schemeClr val="tx1"/>
                </a:solidFill>
                <a:latin typeface="Lucida Sans" pitchFamily="34" charset="0"/>
              </a:rPr>
              <a:t>How Do You Reverse Geocode Indoors?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7000" y="6858000"/>
            <a:ext cx="3352800" cy="685800"/>
          </a:xfrm>
        </p:spPr>
        <p:txBody>
          <a:bodyPr lIns="0" tIns="0" rIns="0" bIns="0"/>
          <a:lstStyle/>
          <a:p>
            <a:pPr algn="l"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Dave Sutter</a:t>
            </a: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sutter@micello.com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974850" y="4572000"/>
            <a:ext cx="613568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US" sz="2700" i="1">
                <a:latin typeface="Lucida Sans" pitchFamily="34" charset="0"/>
              </a:rPr>
              <a:t>Getting Started with an Indoor Map API</a:t>
            </a:r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>
          <a:xfrm>
            <a:off x="7670800" y="7010400"/>
            <a:ext cx="2370138" cy="406400"/>
          </a:xfrm>
          <a:prstGeom prst="rect">
            <a:avLst/>
          </a:prstGeom>
        </p:spPr>
        <p:txBody>
          <a:bodyPr lIns="101599" tIns="50799" rIns="101599" bIns="50799" anchor="ctr"/>
          <a:lstStyle/>
          <a:p>
            <a:pPr algn="r" defTabSz="1015990" fontAlgn="auto">
              <a:spcBef>
                <a:spcPts val="0"/>
              </a:spcBef>
              <a:spcAft>
                <a:spcPts val="0"/>
              </a:spcAft>
              <a:defRPr/>
            </a:pPr>
            <a:fld id="{9F533147-90E9-4944-B2BE-8D6D0EBF5084}" type="slidenum"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defTabSz="1015990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236538" y="301625"/>
            <a:ext cx="4840287" cy="1012825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300" smtClean="0">
                <a:solidFill>
                  <a:schemeClr val="tx1"/>
                </a:solidFill>
                <a:latin typeface="Arial" charset="0"/>
              </a:rPr>
              <a:t>POIs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6375" y="1611313"/>
            <a:ext cx="9096375" cy="2089150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mtClean="0">
                <a:latin typeface="Lucida Sans" pitchFamily="34" charset="0"/>
              </a:rPr>
              <a:t>Entities</a:t>
            </a:r>
            <a:r>
              <a:rPr lang="en-US" sz="2200" smtClean="0">
                <a:latin typeface="Lucida Sans" pitchFamily="34" charset="0"/>
              </a:rPr>
              <a:t> - </a:t>
            </a:r>
            <a:r>
              <a:rPr lang="en-US" sz="1800" smtClean="0">
                <a:latin typeface="Lucida Sans" pitchFamily="34" charset="0"/>
              </a:rPr>
              <a:t>Micello DB name for POIs</a:t>
            </a:r>
            <a:endParaRPr lang="en-US" smtClean="0">
              <a:latin typeface="Lucida Sans" pitchFamily="34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7F6000"/>
              </a:buClr>
              <a:buFont typeface="Wingdings" pitchFamily="2" charset="2"/>
              <a:buChar char="§"/>
            </a:pPr>
            <a:r>
              <a:rPr lang="en-US" sz="3200" i="1" smtClean="0">
                <a:latin typeface="Lucida Sans" pitchFamily="34" charset="0"/>
              </a:rPr>
              <a:t>NOT</a:t>
            </a:r>
            <a:r>
              <a:rPr lang="en-US" sz="3200" smtClean="0">
                <a:latin typeface="Lucida Sans" pitchFamily="34" charset="0"/>
              </a:rPr>
              <a:t> a part of the map</a:t>
            </a:r>
            <a:endParaRPr lang="en-US" smtClean="0">
              <a:latin typeface="Lucida Sans" pitchFamily="34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7F6000"/>
              </a:buClr>
              <a:buFont typeface="Wingdings" pitchFamily="2" charset="2"/>
              <a:buChar char="§"/>
            </a:pPr>
            <a:r>
              <a:rPr lang="en-US" sz="3200" smtClean="0">
                <a:latin typeface="Lucida Sans" pitchFamily="34" charset="0"/>
              </a:rPr>
              <a:t>Matched to Geometry using an Internal Address</a:t>
            </a: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3" y="3505200"/>
            <a:ext cx="283527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3505200"/>
            <a:ext cx="2841625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1365250" y="6197600"/>
            <a:ext cx="25733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US" sz="1600">
                <a:latin typeface="Lucida Sans" pitchFamily="34" charset="0"/>
              </a:rPr>
              <a:t>Map</a:t>
            </a:r>
            <a:r>
              <a:rPr lang="en-US" sz="2100" i="1">
                <a:latin typeface="Arial" charset="0"/>
              </a:rPr>
              <a:t> 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5835650" y="6299200"/>
            <a:ext cx="2586038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US" sz="1600">
                <a:latin typeface="Lucida Sans" pitchFamily="34" charset="0"/>
              </a:rPr>
              <a:t>Map with Entities Matched</a:t>
            </a:r>
          </a:p>
        </p:txBody>
      </p:sp>
      <p:pic>
        <p:nvPicPr>
          <p:cNvPr id="11272" name="Picture 2" descr="C:\Users\Tommy\Documents\My Dropbox\Micello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152400"/>
            <a:ext cx="220503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27000" y="6858000"/>
            <a:ext cx="335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5000"/>
              </a:lnSpc>
              <a:defRPr/>
            </a:pP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Dave Sutter</a:t>
            </a:r>
          </a:p>
          <a:p>
            <a:pPr>
              <a:lnSpc>
                <a:spcPct val="95000"/>
              </a:lnSpc>
              <a:defRPr/>
            </a:pP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sutter@micello.com</a:t>
            </a:r>
          </a:p>
        </p:txBody>
      </p:sp>
      <p:sp>
        <p:nvSpPr>
          <p:cNvPr id="11" name="Slide Number Placeholder 7"/>
          <p:cNvSpPr txBox="1">
            <a:spLocks/>
          </p:cNvSpPr>
          <p:nvPr/>
        </p:nvSpPr>
        <p:spPr>
          <a:xfrm>
            <a:off x="7670800" y="7010400"/>
            <a:ext cx="2370138" cy="406400"/>
          </a:xfrm>
          <a:prstGeom prst="rect">
            <a:avLst/>
          </a:prstGeom>
        </p:spPr>
        <p:txBody>
          <a:bodyPr lIns="101599" tIns="50799" rIns="101599" bIns="50799" anchor="ctr"/>
          <a:lstStyle/>
          <a:p>
            <a:pPr algn="r" defTabSz="1015990" fontAlgn="auto">
              <a:spcBef>
                <a:spcPts val="0"/>
              </a:spcBef>
              <a:spcAft>
                <a:spcPts val="0"/>
              </a:spcAft>
              <a:defRPr/>
            </a:pPr>
            <a:fld id="{37379BA7-6085-4881-A83D-ECA525C7E362}" type="slidenum"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defTabSz="1015990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236538" y="301625"/>
            <a:ext cx="4840287" cy="1012825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mtClean="0">
                <a:solidFill>
                  <a:schemeClr val="tx1"/>
                </a:solidFill>
                <a:latin typeface="Lucida Sans" pitchFamily="34" charset="0"/>
              </a:rPr>
              <a:t>Internal Address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4938" y="1263650"/>
            <a:ext cx="9096375" cy="2089150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7F6000"/>
              </a:buClr>
              <a:buFont typeface="Wingdings" pitchFamily="2" charset="2"/>
              <a:buChar char="§"/>
            </a:pPr>
            <a:r>
              <a:rPr lang="en-US" sz="3200" dirty="0" smtClean="0">
                <a:latin typeface="Lucida Sans" pitchFamily="34" charset="0"/>
              </a:rPr>
              <a:t>Defined by the </a:t>
            </a:r>
            <a:r>
              <a:rPr lang="en-US" sz="3200" i="1" dirty="0" smtClean="0">
                <a:solidFill>
                  <a:srgbClr val="003366"/>
                </a:solidFill>
                <a:latin typeface="Lucida Sans" pitchFamily="34" charset="0"/>
              </a:rPr>
              <a:t>Venue</a:t>
            </a:r>
            <a:endParaRPr lang="en-US" sz="3200" dirty="0" smtClean="0">
              <a:latin typeface="Lucida Sans" pitchFamily="34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7F6000"/>
              </a:buClr>
              <a:buFont typeface="Wingdings" pitchFamily="2" charset="2"/>
              <a:buChar char="§"/>
            </a:pPr>
            <a:r>
              <a:rPr lang="en-US" sz="3200" dirty="0" smtClean="0">
                <a:latin typeface="Lucida Sans" pitchFamily="34" charset="0"/>
              </a:rPr>
              <a:t>Key-Value Pairs Used to Identify Geometry</a:t>
            </a:r>
            <a:endParaRPr lang="en-US" dirty="0" smtClean="0">
              <a:latin typeface="Lucida Sans" pitchFamily="34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7F6000"/>
              </a:buClr>
              <a:buFont typeface="Wingdings" pitchFamily="2" charset="2"/>
              <a:buChar char="§"/>
            </a:pPr>
            <a:r>
              <a:rPr lang="en-US" sz="3200" dirty="0" smtClean="0">
                <a:latin typeface="Lucida Sans" pitchFamily="34" charset="0"/>
              </a:rPr>
              <a:t>Entities matched to Geometry with Internal Address</a:t>
            </a:r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1365250" y="6197600"/>
            <a:ext cx="25733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US" sz="1600">
                <a:latin typeface="Arial" charset="0"/>
              </a:rPr>
              <a:t>Map</a:t>
            </a:r>
            <a:r>
              <a:rPr lang="en-US" sz="2100" i="1">
                <a:latin typeface="Arial" charset="0"/>
              </a:rPr>
              <a:t> </a:t>
            </a:r>
          </a:p>
        </p:txBody>
      </p:sp>
      <p:pic>
        <p:nvPicPr>
          <p:cNvPr id="12293" name="Picture 2" descr="C:\Users\Tommy\Documents\My Dropbox\Micello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152400"/>
            <a:ext cx="220503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27000" y="6858000"/>
            <a:ext cx="335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5000"/>
              </a:lnSpc>
              <a:defRPr/>
            </a:pP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Dave Sutter</a:t>
            </a:r>
          </a:p>
          <a:p>
            <a:pPr>
              <a:lnSpc>
                <a:spcPct val="95000"/>
              </a:lnSpc>
              <a:defRPr/>
            </a:pP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sutter@micello.com</a:t>
            </a:r>
          </a:p>
        </p:txBody>
      </p:sp>
      <p:sp>
        <p:nvSpPr>
          <p:cNvPr id="11" name="Slide Number Placeholder 7"/>
          <p:cNvSpPr txBox="1">
            <a:spLocks/>
          </p:cNvSpPr>
          <p:nvPr/>
        </p:nvSpPr>
        <p:spPr>
          <a:xfrm>
            <a:off x="7670800" y="7010400"/>
            <a:ext cx="2370138" cy="406400"/>
          </a:xfrm>
          <a:prstGeom prst="rect">
            <a:avLst/>
          </a:prstGeom>
        </p:spPr>
        <p:txBody>
          <a:bodyPr lIns="101599" tIns="50799" rIns="101599" bIns="50799" anchor="ctr"/>
          <a:lstStyle/>
          <a:p>
            <a:pPr algn="r" defTabSz="1015990" fontAlgn="auto">
              <a:spcBef>
                <a:spcPts val="0"/>
              </a:spcBef>
              <a:spcAft>
                <a:spcPts val="0"/>
              </a:spcAft>
              <a:defRPr/>
            </a:pPr>
            <a:fld id="{07103423-84DB-4673-A1A8-89FBC1640012}" type="slidenum"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defTabSz="1015990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229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3036888"/>
            <a:ext cx="2560638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576086"/>
              </p:ext>
            </p:extLst>
          </p:nvPr>
        </p:nvGraphicFramePr>
        <p:xfrm>
          <a:off x="584200" y="3332762"/>
          <a:ext cx="5054600" cy="32966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9584"/>
                <a:gridCol w="1676312"/>
                <a:gridCol w="1828704"/>
              </a:tblGrid>
              <a:tr h="33507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Lucida Sans"/>
                        </a:rPr>
                        <a:t>Key</a:t>
                      </a:r>
                      <a:endParaRPr lang="en-US" sz="1800" dirty="0">
                        <a:latin typeface="Lucida Sans"/>
                      </a:endParaRPr>
                    </a:p>
                  </a:txBody>
                  <a:tcPr marL="91435" marR="91435" marT="45712" marB="45712"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Lucida Sans"/>
                        </a:rPr>
                        <a:t>Value</a:t>
                      </a:r>
                      <a:endParaRPr lang="en-US" sz="1800" dirty="0">
                        <a:latin typeface="Lucida Sans"/>
                      </a:endParaRPr>
                    </a:p>
                  </a:txBody>
                  <a:tcPr marL="91435" marR="91435" marT="45712" marB="45712"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Lucida Sans"/>
                        </a:rPr>
                        <a:t>Entity</a:t>
                      </a:r>
                      <a:endParaRPr lang="en-US" sz="1800" dirty="0">
                        <a:latin typeface="Lucida Sans"/>
                      </a:endParaRPr>
                    </a:p>
                  </a:txBody>
                  <a:tcPr marL="91435" marR="91435" marT="45712" marB="45712">
                    <a:solidFill>
                      <a:srgbClr val="003366"/>
                    </a:solidFill>
                  </a:tcPr>
                </a:tc>
              </a:tr>
              <a:tr h="33507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Lucida Sans"/>
                        </a:rPr>
                        <a:t>Unit</a:t>
                      </a:r>
                      <a:endParaRPr lang="en-US" sz="1800" dirty="0">
                        <a:latin typeface="Lucida Sans"/>
                      </a:endParaRP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Lucida Sans"/>
                        </a:rPr>
                        <a:t>100</a:t>
                      </a: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Lucida Sans"/>
                        </a:rPr>
                        <a:t>Macy’s</a:t>
                      </a:r>
                      <a:endParaRPr lang="en-US" sz="1800" dirty="0">
                        <a:latin typeface="Lucida Sans"/>
                      </a:endParaRPr>
                    </a:p>
                  </a:txBody>
                  <a:tcPr marL="91435" marR="91435" marT="45712" marB="45712"/>
                </a:tc>
              </a:tr>
              <a:tr h="57844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Lucida Sans"/>
                        </a:rPr>
                        <a:t>Level</a:t>
                      </a:r>
                    </a:p>
                    <a:p>
                      <a:r>
                        <a:rPr lang="en-US" sz="1800" dirty="0" smtClean="0">
                          <a:latin typeface="Lucida Sans"/>
                        </a:rPr>
                        <a:t>Salon</a:t>
                      </a:r>
                      <a:endParaRPr lang="en-US" sz="1800" dirty="0">
                        <a:latin typeface="Lucida Sans"/>
                      </a:endParaRP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Lucida Sans"/>
                        </a:rPr>
                        <a:t>Yerba Buena</a:t>
                      </a:r>
                    </a:p>
                    <a:p>
                      <a:r>
                        <a:rPr lang="en-US" sz="1800" dirty="0" smtClean="0">
                          <a:latin typeface="Lucida Sans"/>
                        </a:rPr>
                        <a:t>9</a:t>
                      </a:r>
                      <a:endParaRPr lang="en-US" sz="1800" dirty="0">
                        <a:latin typeface="Lucida Sans"/>
                      </a:endParaRP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Lucida Sans"/>
                        </a:rPr>
                        <a:t>“How Do You…”</a:t>
                      </a:r>
                      <a:endParaRPr lang="en-US" sz="1800" dirty="0">
                        <a:latin typeface="Lucida Sans"/>
                      </a:endParaRPr>
                    </a:p>
                  </a:txBody>
                  <a:tcPr marL="91435" marR="91435" marT="45712" marB="45712"/>
                </a:tc>
              </a:tr>
              <a:tr h="57844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Lucida Sans"/>
                        </a:rPr>
                        <a:t>Building</a:t>
                      </a:r>
                    </a:p>
                    <a:p>
                      <a:r>
                        <a:rPr lang="en-US" sz="1800" dirty="0" smtClean="0">
                          <a:latin typeface="Lucida Sans"/>
                        </a:rPr>
                        <a:t>Room</a:t>
                      </a:r>
                      <a:endParaRPr lang="en-US" sz="1800" dirty="0">
                        <a:latin typeface="Lucida Sans"/>
                      </a:endParaRP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Lucida Sans"/>
                        </a:rPr>
                        <a:t>McCullough</a:t>
                      </a:r>
                    </a:p>
                    <a:p>
                      <a:r>
                        <a:rPr lang="en-US" sz="1800" dirty="0" smtClean="0">
                          <a:latin typeface="Lucida Sans"/>
                        </a:rPr>
                        <a:t>126</a:t>
                      </a:r>
                      <a:endParaRPr lang="en-US" sz="1800" dirty="0">
                        <a:latin typeface="Lucida Sans"/>
                      </a:endParaRP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Lucida Sans"/>
                        </a:rPr>
                        <a:t>Phil 11N</a:t>
                      </a:r>
                      <a:endParaRPr lang="en-US" sz="1800" dirty="0">
                        <a:latin typeface="Lucida Sans"/>
                      </a:endParaRPr>
                    </a:p>
                  </a:txBody>
                  <a:tcPr marL="91435" marR="91435" marT="45712" marB="45712"/>
                </a:tc>
              </a:tr>
              <a:tr h="90402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Lucida Sans"/>
                        </a:rPr>
                        <a:t>Aisle</a:t>
                      </a:r>
                    </a:p>
                    <a:p>
                      <a:r>
                        <a:rPr lang="en-US" sz="1800" dirty="0" smtClean="0">
                          <a:latin typeface="Lucida Sans"/>
                        </a:rPr>
                        <a:t>Bin</a:t>
                      </a:r>
                    </a:p>
                    <a:p>
                      <a:r>
                        <a:rPr lang="en-US" sz="1800" dirty="0" smtClean="0">
                          <a:latin typeface="Lucida Sans"/>
                        </a:rPr>
                        <a:t>Shelf</a:t>
                      </a:r>
                      <a:endParaRPr lang="en-US" sz="1800" dirty="0" smtClean="0">
                        <a:latin typeface="Lucida Sans"/>
                      </a:endParaRP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Lucida Sans"/>
                        </a:rPr>
                        <a:t>8</a:t>
                      </a:r>
                    </a:p>
                    <a:p>
                      <a:r>
                        <a:rPr lang="en-US" sz="1800" dirty="0" smtClean="0">
                          <a:latin typeface="Lucida Sans"/>
                        </a:rPr>
                        <a:t>E</a:t>
                      </a:r>
                      <a:endParaRPr lang="en-US" sz="1800" dirty="0" smtClean="0">
                        <a:latin typeface="Lucida Sans"/>
                      </a:endParaRPr>
                    </a:p>
                    <a:p>
                      <a:r>
                        <a:rPr lang="en-US" sz="1800" smtClean="0">
                          <a:latin typeface="Lucida Sans"/>
                        </a:rPr>
                        <a:t>4</a:t>
                      </a:r>
                      <a:endParaRPr lang="en-US" sz="1800" dirty="0" smtClean="0">
                        <a:latin typeface="Lucida Sans"/>
                      </a:endParaRP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Lucida Sans"/>
                        </a:rPr>
                        <a:t>Colgate Total</a:t>
                      </a:r>
                      <a:endParaRPr lang="en-US" sz="1800" dirty="0">
                        <a:latin typeface="Lucida Sans"/>
                      </a:endParaRPr>
                    </a:p>
                  </a:txBody>
                  <a:tcPr marL="91435" marR="91435" marT="45712" marB="45712"/>
                </a:tc>
              </a:tr>
              <a:tr h="37063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Lucida Sans"/>
                        </a:rPr>
                        <a:t>$id</a:t>
                      </a:r>
                      <a:endParaRPr lang="en-US" sz="1800" dirty="0">
                        <a:latin typeface="Lucida Sans"/>
                      </a:endParaRP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Lucida Sans"/>
                        </a:rPr>
                        <a:t>24440</a:t>
                      </a:r>
                      <a:endParaRPr lang="en-US" sz="1800" dirty="0">
                        <a:latin typeface="Lucida Sans"/>
                      </a:endParaRP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Lucida Sans"/>
                        </a:rPr>
                        <a:t>Old Navy</a:t>
                      </a:r>
                      <a:endParaRPr lang="en-US" sz="1800" dirty="0">
                        <a:latin typeface="Lucida Sans"/>
                      </a:endParaRPr>
                    </a:p>
                  </a:txBody>
                  <a:tcPr marL="91435" marR="91435" marT="45712" marB="45712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236538" y="301625"/>
            <a:ext cx="4840287" cy="1012825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mtClean="0">
                <a:solidFill>
                  <a:schemeClr val="tx1"/>
                </a:solidFill>
                <a:latin typeface="Lucida Sans" pitchFamily="34" charset="0"/>
              </a:rPr>
              <a:t>Map Annotations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2088" y="1625600"/>
            <a:ext cx="4984750" cy="5634038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7F6000"/>
              </a:buClr>
              <a:buFont typeface="Wingdings" pitchFamily="2" charset="2"/>
              <a:buChar char="§"/>
            </a:pPr>
            <a:r>
              <a:rPr lang="en-US" sz="3200" dirty="0" smtClean="0">
                <a:latin typeface="Lucida Sans" pitchFamily="34" charset="0"/>
              </a:rPr>
              <a:t>Marker Overlay</a:t>
            </a:r>
            <a:r>
              <a:rPr lang="en-US" sz="2700" dirty="0" smtClean="0">
                <a:latin typeface="Lucida Sans" pitchFamily="34" charset="0"/>
              </a:rPr>
              <a:t> - </a:t>
            </a:r>
            <a:r>
              <a:rPr lang="en-US" sz="2100" dirty="0" smtClean="0">
                <a:latin typeface="Lucida Sans" pitchFamily="34" charset="0"/>
              </a:rPr>
              <a:t>An image placed on the map</a:t>
            </a:r>
            <a:endParaRPr lang="en-US" dirty="0" smtClean="0">
              <a:latin typeface="Lucida Sans" pitchFamily="34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7F6000"/>
              </a:buClr>
              <a:buFont typeface="Wingdings" pitchFamily="2" charset="2"/>
              <a:buChar char="§"/>
            </a:pPr>
            <a:r>
              <a:rPr lang="en-US" sz="3200" dirty="0" smtClean="0">
                <a:latin typeface="Lucida Sans" pitchFamily="34" charset="0"/>
              </a:rPr>
              <a:t>Geometry Inlay</a:t>
            </a:r>
            <a:r>
              <a:rPr lang="en-US" sz="2700" dirty="0" smtClean="0">
                <a:latin typeface="Lucida Sans" pitchFamily="34" charset="0"/>
              </a:rPr>
              <a:t> - </a:t>
            </a:r>
            <a:r>
              <a:rPr lang="en-US" sz="2100" dirty="0" smtClean="0">
                <a:latin typeface="Lucida Sans" pitchFamily="34" charset="0"/>
              </a:rPr>
              <a:t>A change to an existing piece of geometry</a:t>
            </a:r>
            <a:endParaRPr lang="en-US" dirty="0" smtClean="0">
              <a:latin typeface="Lucida Sans" pitchFamily="34" charset="0"/>
            </a:endParaRPr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1F497D"/>
              </a:buClr>
              <a:buSzPct val="80000"/>
              <a:buFont typeface="Wingdings" pitchFamily="2" charset="2"/>
              <a:buChar char="§"/>
            </a:pPr>
            <a:r>
              <a:rPr lang="en-US" sz="2100" dirty="0" smtClean="0">
                <a:latin typeface="Lucida Sans" pitchFamily="34" charset="0"/>
              </a:rPr>
              <a:t>Highlight</a:t>
            </a:r>
            <a:endParaRPr lang="en-US" dirty="0" smtClean="0">
              <a:latin typeface="Lucida Sans" pitchFamily="34" charset="0"/>
            </a:endParaRPr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1F497D"/>
              </a:buClr>
              <a:buSzPct val="80000"/>
              <a:buFont typeface="Wingdings" pitchFamily="2" charset="2"/>
              <a:buChar char="§"/>
            </a:pPr>
            <a:r>
              <a:rPr lang="en-US" sz="2100" dirty="0" smtClean="0">
                <a:latin typeface="Lucida Sans" pitchFamily="34" charset="0"/>
              </a:rPr>
              <a:t>Add/Change Text</a:t>
            </a:r>
            <a:endParaRPr lang="en-US" dirty="0" smtClean="0">
              <a:latin typeface="Lucida Sans" pitchFamily="34" charset="0"/>
            </a:endParaRPr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1F497D"/>
              </a:buClr>
              <a:buSzPct val="80000"/>
              <a:buFont typeface="Wingdings" pitchFamily="2" charset="2"/>
              <a:buChar char="§"/>
            </a:pPr>
            <a:r>
              <a:rPr lang="en-US" sz="2100" dirty="0" smtClean="0">
                <a:latin typeface="Lucida Sans" pitchFamily="34" charset="0"/>
              </a:rPr>
              <a:t>...</a:t>
            </a:r>
            <a:endParaRPr lang="en-US" sz="3200" dirty="0" smtClean="0">
              <a:latin typeface="Lucida Sans" pitchFamily="34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7F6000"/>
              </a:buClr>
              <a:buFont typeface="Wingdings" pitchFamily="2" charset="2"/>
              <a:buChar char="§"/>
            </a:pPr>
            <a:r>
              <a:rPr lang="en-US" sz="3200" dirty="0" smtClean="0">
                <a:latin typeface="Lucida Sans" pitchFamily="34" charset="0"/>
              </a:rPr>
              <a:t>Geometry Overlay</a:t>
            </a:r>
            <a:r>
              <a:rPr lang="en-US" sz="2700" dirty="0" smtClean="0">
                <a:latin typeface="Lucida Sans" pitchFamily="34" charset="0"/>
              </a:rPr>
              <a:t> - </a:t>
            </a:r>
            <a:r>
              <a:rPr lang="en-US" sz="2100" dirty="0" smtClean="0">
                <a:latin typeface="Lucida Sans" pitchFamily="34" charset="0"/>
              </a:rPr>
              <a:t>A new piece of geometry added to the map</a:t>
            </a:r>
            <a:endParaRPr lang="en-US" dirty="0" smtClean="0">
              <a:latin typeface="Lucida Sans" pitchFamily="34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22400"/>
            <a:ext cx="19812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43400"/>
            <a:ext cx="1984375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772" y="2976562"/>
            <a:ext cx="1970088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" descr="C:\Users\Tommy\Documents\My Dropbox\Micello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152400"/>
            <a:ext cx="220503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27000" y="6858000"/>
            <a:ext cx="335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5000"/>
              </a:lnSpc>
              <a:defRPr/>
            </a:pP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Dave Sutter</a:t>
            </a:r>
          </a:p>
          <a:p>
            <a:pPr>
              <a:lnSpc>
                <a:spcPct val="95000"/>
              </a:lnSpc>
              <a:defRPr/>
            </a:pP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sutter@micello.com</a:t>
            </a:r>
          </a:p>
        </p:txBody>
      </p:sp>
      <p:sp>
        <p:nvSpPr>
          <p:cNvPr id="11" name="Slide Number Placeholder 7"/>
          <p:cNvSpPr txBox="1">
            <a:spLocks/>
          </p:cNvSpPr>
          <p:nvPr/>
        </p:nvSpPr>
        <p:spPr>
          <a:xfrm>
            <a:off x="7670800" y="7010400"/>
            <a:ext cx="2370138" cy="406400"/>
          </a:xfrm>
          <a:prstGeom prst="rect">
            <a:avLst/>
          </a:prstGeom>
        </p:spPr>
        <p:txBody>
          <a:bodyPr lIns="101599" tIns="50799" rIns="101599" bIns="50799" anchor="ctr"/>
          <a:lstStyle/>
          <a:p>
            <a:pPr algn="r" defTabSz="1015990" fontAlgn="auto">
              <a:spcBef>
                <a:spcPts val="0"/>
              </a:spcBef>
              <a:spcAft>
                <a:spcPts val="0"/>
              </a:spcAft>
              <a:defRPr/>
            </a:pPr>
            <a:fld id="{3FF1415A-B089-4C33-BBFA-C87C55AEEBFD}" type="slidenum"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defTabSz="1015990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ctrTitle"/>
          </p:nvPr>
        </p:nvSpPr>
        <p:spPr>
          <a:xfrm>
            <a:off x="889000" y="3052762"/>
            <a:ext cx="8443913" cy="1214438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sz="4800" dirty="0" smtClean="0">
                <a:solidFill>
                  <a:srgbClr val="1F497D"/>
                </a:solidFill>
                <a:latin typeface="Lucida Sans" pitchFamily="34" charset="0"/>
              </a:rPr>
              <a:t>Examples</a:t>
            </a:r>
          </a:p>
        </p:txBody>
      </p:sp>
      <p:pic>
        <p:nvPicPr>
          <p:cNvPr id="14339" name="Picture 2" descr="C:\Users\Tommy\Documents\My Dropbox\Micello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152400"/>
            <a:ext cx="220503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7000" y="6858000"/>
            <a:ext cx="335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5000"/>
              </a:lnSpc>
              <a:defRPr/>
            </a:pP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Dave Sutter</a:t>
            </a:r>
          </a:p>
          <a:p>
            <a:pPr>
              <a:lnSpc>
                <a:spcPct val="95000"/>
              </a:lnSpc>
              <a:defRPr/>
            </a:pP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sutter@micello.com</a:t>
            </a:r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>
          <a:xfrm>
            <a:off x="7670800" y="7010400"/>
            <a:ext cx="2370138" cy="406400"/>
          </a:xfrm>
          <a:prstGeom prst="rect">
            <a:avLst/>
          </a:prstGeom>
        </p:spPr>
        <p:txBody>
          <a:bodyPr lIns="101599" tIns="50799" rIns="101599" bIns="50799" anchor="ctr"/>
          <a:lstStyle/>
          <a:p>
            <a:pPr algn="r" defTabSz="1015990" fontAlgn="auto">
              <a:spcBef>
                <a:spcPts val="0"/>
              </a:spcBef>
              <a:spcAft>
                <a:spcPts val="0"/>
              </a:spcAft>
              <a:defRPr/>
            </a:pPr>
            <a:fld id="{8B819FB0-37D6-4B94-97E5-759CEBE044F1}" type="slidenum"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defTabSz="1015990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236538" y="301625"/>
            <a:ext cx="4840287" cy="1012825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dirty="0" smtClean="0">
                <a:latin typeface="Lucida Sans"/>
              </a:rPr>
              <a:t>What Else?</a:t>
            </a:r>
            <a:endParaRPr lang="en-US" dirty="0" smtClean="0">
              <a:solidFill>
                <a:schemeClr val="tx1"/>
              </a:solidFill>
              <a:latin typeface="Lucida Sans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2088" y="1625600"/>
            <a:ext cx="9688512" cy="4699000"/>
          </a:xfrm>
        </p:spPr>
        <p:txBody>
          <a:bodyPr lIns="0" tIns="0" rIns="0" bIns="0"/>
          <a:lstStyle/>
          <a:p>
            <a:pPr marL="114300" lvl="1" indent="0" eaLnBrk="1" hangingPunct="1">
              <a:lnSpc>
                <a:spcPct val="95000"/>
              </a:lnSpc>
              <a:spcBef>
                <a:spcPct val="0"/>
              </a:spcBef>
              <a:buClr>
                <a:srgbClr val="7F6000"/>
              </a:buClr>
              <a:buNone/>
            </a:pPr>
            <a:r>
              <a:rPr lang="en-US" sz="3200" dirty="0" smtClean="0">
                <a:latin typeface="Lucida Sans" pitchFamily="34" charset="0"/>
              </a:rPr>
              <a:t>That’s Up to Developers…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7F6000"/>
              </a:buClr>
              <a:buFont typeface="Wingdings" pitchFamily="2" charset="2"/>
              <a:buChar char="§"/>
            </a:pPr>
            <a:endParaRPr lang="en-US" dirty="0" smtClean="0">
              <a:latin typeface="Lucida Sans" pitchFamily="34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7F6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Lucida Sans" pitchFamily="34" charset="0"/>
              </a:rPr>
              <a:t>Until Recently: </a:t>
            </a:r>
            <a:r>
              <a:rPr lang="en-US" sz="2400" i="1" dirty="0" smtClean="0">
                <a:solidFill>
                  <a:srgbClr val="003366"/>
                </a:solidFill>
                <a:latin typeface="Lucida Sans" pitchFamily="34" charset="0"/>
              </a:rPr>
              <a:t>Location was at a resolution appropriate for Cars</a:t>
            </a:r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1F497D"/>
              </a:buClr>
              <a:buSzPct val="80000"/>
              <a:buFont typeface="Wingdings" pitchFamily="2" charset="2"/>
              <a:buChar char="§"/>
            </a:pPr>
            <a:r>
              <a:rPr lang="en-US" dirty="0" smtClean="0">
                <a:latin typeface="Lucida Sans" pitchFamily="34" charset="0"/>
              </a:rPr>
              <a:t>Street Maps</a:t>
            </a:r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1F497D"/>
              </a:buClr>
              <a:buSzPct val="80000"/>
              <a:buFont typeface="Wingdings" pitchFamily="2" charset="2"/>
              <a:buChar char="§"/>
            </a:pPr>
            <a:r>
              <a:rPr lang="en-US" dirty="0" smtClean="0">
                <a:latin typeface="Lucida Sans" pitchFamily="34" charset="0"/>
              </a:rPr>
              <a:t>Outdoor GPS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7F6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Lucida Sans" pitchFamily="34" charset="0"/>
              </a:rPr>
              <a:t>Today: </a:t>
            </a:r>
            <a:r>
              <a:rPr lang="en-US" sz="2400" i="1" dirty="0" smtClean="0">
                <a:solidFill>
                  <a:srgbClr val="003366"/>
                </a:solidFill>
                <a:latin typeface="Lucida Sans" pitchFamily="34" charset="0"/>
              </a:rPr>
              <a:t>Location is at a resolution appropriate for People</a:t>
            </a:r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1F497D"/>
              </a:buClr>
              <a:buSzPct val="80000"/>
              <a:buFont typeface="Wingdings" pitchFamily="2" charset="2"/>
              <a:buChar char="§"/>
            </a:pPr>
            <a:r>
              <a:rPr lang="en-US" dirty="0" smtClean="0">
                <a:latin typeface="Lucida Sans" pitchFamily="34" charset="0"/>
              </a:rPr>
              <a:t>Smart Phones</a:t>
            </a:r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1F497D"/>
              </a:buClr>
              <a:buSzPct val="80000"/>
              <a:buFont typeface="Wingdings" pitchFamily="2" charset="2"/>
              <a:buChar char="§"/>
            </a:pPr>
            <a:r>
              <a:rPr lang="en-US" dirty="0" smtClean="0">
                <a:latin typeface="Lucida Sans" pitchFamily="34" charset="0"/>
              </a:rPr>
              <a:t>More Detailed Outdoor Maps + Indoor Maps</a:t>
            </a:r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1F497D"/>
              </a:buClr>
              <a:buSzPct val="80000"/>
              <a:buFont typeface="Wingdings" pitchFamily="2" charset="2"/>
              <a:buChar char="§"/>
            </a:pPr>
            <a:r>
              <a:rPr lang="en-US" dirty="0" smtClean="0">
                <a:latin typeface="Lucida Sans" pitchFamily="34" charset="0"/>
              </a:rPr>
              <a:t>Indoor GPS</a:t>
            </a:r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1F497D"/>
              </a:buClr>
              <a:buSzPct val="80000"/>
              <a:buFont typeface="Wingdings" pitchFamily="2" charset="2"/>
              <a:buChar char="§"/>
            </a:pPr>
            <a:endParaRPr lang="en-US" dirty="0">
              <a:latin typeface="Lucida Sans" pitchFamily="34" charset="0"/>
            </a:endParaRPr>
          </a:p>
          <a:p>
            <a:pPr marL="171450" lvl="1" indent="0" eaLnBrk="1" hangingPunct="1">
              <a:lnSpc>
                <a:spcPct val="95000"/>
              </a:lnSpc>
              <a:spcBef>
                <a:spcPct val="0"/>
              </a:spcBef>
              <a:buClr>
                <a:srgbClr val="1F497D"/>
              </a:buClr>
              <a:buSzPct val="80000"/>
              <a:buNone/>
            </a:pPr>
            <a:r>
              <a:rPr lang="en-US" i="1" dirty="0" smtClean="0">
                <a:solidFill>
                  <a:srgbClr val="003366"/>
                </a:solidFill>
                <a:latin typeface="Lucida Sans"/>
              </a:rPr>
              <a:t>This opens </a:t>
            </a:r>
            <a:r>
              <a:rPr lang="en-US" i="1" dirty="0" smtClean="0">
                <a:solidFill>
                  <a:srgbClr val="003366"/>
                </a:solidFill>
                <a:latin typeface="Lucida Sans"/>
              </a:rPr>
              <a:t>a whole new area for location applications</a:t>
            </a:r>
          </a:p>
          <a:p>
            <a:pPr marL="171450" lvl="1" indent="0" eaLnBrk="1" hangingPunct="1">
              <a:lnSpc>
                <a:spcPct val="95000"/>
              </a:lnSpc>
              <a:spcBef>
                <a:spcPct val="0"/>
              </a:spcBef>
              <a:buClr>
                <a:srgbClr val="1F497D"/>
              </a:buClr>
              <a:buSzPct val="80000"/>
              <a:buNone/>
            </a:pPr>
            <a:endParaRPr lang="en-US" dirty="0" smtClean="0">
              <a:latin typeface="Lucida Sans" pitchFamily="34" charset="0"/>
            </a:endParaRPr>
          </a:p>
        </p:txBody>
      </p:sp>
      <p:pic>
        <p:nvPicPr>
          <p:cNvPr id="13319" name="Picture 2" descr="C:\Users\Tommy\Documents\My Dropbox\Micello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152400"/>
            <a:ext cx="220503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27000" y="6858000"/>
            <a:ext cx="335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5000"/>
              </a:lnSpc>
              <a:defRPr/>
            </a:pP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Dave Sutter</a:t>
            </a:r>
          </a:p>
          <a:p>
            <a:pPr>
              <a:lnSpc>
                <a:spcPct val="95000"/>
              </a:lnSpc>
              <a:defRPr/>
            </a:pP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sutter@micello.com</a:t>
            </a:r>
          </a:p>
        </p:txBody>
      </p:sp>
      <p:sp>
        <p:nvSpPr>
          <p:cNvPr id="11" name="Slide Number Placeholder 7"/>
          <p:cNvSpPr txBox="1">
            <a:spLocks/>
          </p:cNvSpPr>
          <p:nvPr/>
        </p:nvSpPr>
        <p:spPr>
          <a:xfrm>
            <a:off x="7670800" y="7010400"/>
            <a:ext cx="2370138" cy="406400"/>
          </a:xfrm>
          <a:prstGeom prst="rect">
            <a:avLst/>
          </a:prstGeom>
        </p:spPr>
        <p:txBody>
          <a:bodyPr lIns="101599" tIns="50799" rIns="101599" bIns="50799" anchor="ctr"/>
          <a:lstStyle/>
          <a:p>
            <a:pPr algn="r" defTabSz="1015990" fontAlgn="auto">
              <a:spcBef>
                <a:spcPts val="0"/>
              </a:spcBef>
              <a:spcAft>
                <a:spcPts val="0"/>
              </a:spcAft>
              <a:defRPr/>
            </a:pPr>
            <a:fld id="{3FF1415A-B089-4C33-BBFA-C87C55AEEBFD}" type="slidenum"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defTabSz="1015990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811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ommy\Documents\My Dropbox\Micello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152400"/>
            <a:ext cx="220503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4419600" cy="1270000"/>
          </a:xfrm>
        </p:spPr>
        <p:txBody>
          <a:bodyPr/>
          <a:lstStyle/>
          <a:p>
            <a:pPr algn="l" eaLnBrk="1" hangingPunct="1"/>
            <a:r>
              <a:rPr lang="en-US" smtClean="0">
                <a:latin typeface="Lucida Sans" pitchFamily="34" charset="0"/>
              </a:rPr>
              <a:t>Overview</a:t>
            </a:r>
          </a:p>
        </p:txBody>
      </p:sp>
      <p:sp>
        <p:nvSpPr>
          <p:cNvPr id="3076" name="Content Placeholder 12"/>
          <p:cNvSpPr>
            <a:spLocks noGrp="1"/>
          </p:cNvSpPr>
          <p:nvPr>
            <p:ph idx="1"/>
          </p:nvPr>
        </p:nvSpPr>
        <p:spPr>
          <a:xfrm>
            <a:off x="508000" y="1827213"/>
            <a:ext cx="8636000" cy="4573587"/>
          </a:xfrm>
        </p:spPr>
        <p:txBody>
          <a:bodyPr/>
          <a:lstStyle/>
          <a:p>
            <a:pPr eaLnBrk="1" hangingPunct="1"/>
            <a:r>
              <a:rPr lang="en-US" smtClean="0">
                <a:latin typeface="Lucida Sans" pitchFamily="34" charset="0"/>
                <a:cs typeface="Arial" charset="0"/>
              </a:rPr>
              <a:t>Placing an Object on a Street Map</a:t>
            </a:r>
          </a:p>
          <a:p>
            <a:pPr eaLnBrk="1" hangingPunct="1"/>
            <a:r>
              <a:rPr lang="en-US" smtClean="0">
                <a:latin typeface="Lucida Sans" pitchFamily="34" charset="0"/>
                <a:cs typeface="Arial" charset="0"/>
              </a:rPr>
              <a:t>Translating to Indoors</a:t>
            </a:r>
          </a:p>
          <a:p>
            <a:pPr eaLnBrk="1" hangingPunct="1"/>
            <a:r>
              <a:rPr lang="en-US" smtClean="0">
                <a:latin typeface="Lucida Sans" pitchFamily="34" charset="0"/>
                <a:cs typeface="Arial" charset="0"/>
              </a:rPr>
              <a:t>Overview of Micello Indoor Map API</a:t>
            </a:r>
          </a:p>
          <a:p>
            <a:pPr eaLnBrk="1" hangingPunct="1"/>
            <a:r>
              <a:rPr lang="en-US" smtClean="0">
                <a:latin typeface="Lucida Sans" pitchFamily="34" charset="0"/>
                <a:cs typeface="Arial" charset="0"/>
              </a:rPr>
              <a:t>Examples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27000" y="6858000"/>
            <a:ext cx="335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5000"/>
              </a:lnSpc>
              <a:defRPr/>
            </a:pP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Dave Sutter</a:t>
            </a:r>
          </a:p>
          <a:p>
            <a:pPr>
              <a:lnSpc>
                <a:spcPct val="95000"/>
              </a:lnSpc>
              <a:defRPr/>
            </a:pP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sutter@micello.com</a:t>
            </a:r>
          </a:p>
        </p:txBody>
      </p:sp>
      <p:sp>
        <p:nvSpPr>
          <p:cNvPr id="18" name="Slide Number Placeholder 7"/>
          <p:cNvSpPr txBox="1">
            <a:spLocks/>
          </p:cNvSpPr>
          <p:nvPr/>
        </p:nvSpPr>
        <p:spPr>
          <a:xfrm>
            <a:off x="7670800" y="7010400"/>
            <a:ext cx="2370138" cy="406400"/>
          </a:xfrm>
          <a:prstGeom prst="rect">
            <a:avLst/>
          </a:prstGeom>
        </p:spPr>
        <p:txBody>
          <a:bodyPr lIns="101599" tIns="50799" rIns="101599" bIns="50799" anchor="ctr"/>
          <a:lstStyle/>
          <a:p>
            <a:pPr algn="r" defTabSz="1015990" fontAlgn="auto">
              <a:spcBef>
                <a:spcPts val="0"/>
              </a:spcBef>
              <a:spcAft>
                <a:spcPts val="0"/>
              </a:spcAft>
              <a:defRPr/>
            </a:pPr>
            <a:fld id="{EB1BD050-94E9-43A3-A5CC-3730C482CF24}" type="slidenum"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defTabSz="1015990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ommy\Documents\My Dropbox\Micello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152400"/>
            <a:ext cx="220503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/>
          <a:p>
            <a:pPr algn="l" eaLnBrk="1" hangingPunct="1"/>
            <a:r>
              <a:rPr lang="en-US" smtClean="0">
                <a:latin typeface="Lucida Sans" pitchFamily="34" charset="0"/>
              </a:rPr>
              <a:t>Placing an Object on </a:t>
            </a:r>
            <a:br>
              <a:rPr lang="en-US" smtClean="0">
                <a:latin typeface="Lucida Sans" pitchFamily="34" charset="0"/>
              </a:rPr>
            </a:br>
            <a:r>
              <a:rPr lang="en-US" smtClean="0">
                <a:latin typeface="Lucida Sans" pitchFamily="34" charset="0"/>
              </a:rPr>
              <a:t>a Street Map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1371600"/>
            <a:ext cx="3937000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7993063" y="6934200"/>
            <a:ext cx="1735137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sz="1200" i="1">
                <a:latin typeface="Arial" charset="0"/>
              </a:rPr>
              <a:t>Source: Google Maps</a:t>
            </a:r>
          </a:p>
        </p:txBody>
      </p:sp>
      <p:sp>
        <p:nvSpPr>
          <p:cNvPr id="11" name="Content Placeholder 8"/>
          <p:cNvSpPr txBox="1">
            <a:spLocks/>
          </p:cNvSpPr>
          <p:nvPr/>
        </p:nvSpPr>
        <p:spPr bwMode="auto">
          <a:xfrm>
            <a:off x="431800" y="1981200"/>
            <a:ext cx="51054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 indent="-342900">
              <a:lnSpc>
                <a:spcPct val="95000"/>
              </a:lnSpc>
              <a:buClr>
                <a:srgbClr val="7F6000"/>
              </a:buClr>
              <a:buFont typeface="Wingdings" pitchFamily="2" charset="2"/>
              <a:buChar char="§"/>
              <a:defRPr/>
            </a:pPr>
            <a:r>
              <a:rPr lang="en-US" sz="2700" kern="0" dirty="0">
                <a:latin typeface="Lucida Sans"/>
              </a:rPr>
              <a:t>Get a Map</a:t>
            </a:r>
            <a:endParaRPr lang="en-US" sz="2800" kern="0" dirty="0">
              <a:latin typeface="Lucida Sans"/>
            </a:endParaRPr>
          </a:p>
          <a:p>
            <a:pPr lvl="1" indent="-342900">
              <a:lnSpc>
                <a:spcPct val="95000"/>
              </a:lnSpc>
              <a:buClr>
                <a:srgbClr val="7F6000"/>
              </a:buClr>
              <a:buFont typeface="Wingdings" pitchFamily="2" charset="2"/>
              <a:buChar char="§"/>
              <a:defRPr/>
            </a:pPr>
            <a:r>
              <a:rPr lang="en-US" sz="2700" kern="0" dirty="0">
                <a:latin typeface="Lucida Sans"/>
              </a:rPr>
              <a:t>Get a Location: Marriot Marquis</a:t>
            </a:r>
            <a:endParaRPr lang="en-US" sz="2800" kern="0" dirty="0">
              <a:latin typeface="Lucida Sans"/>
            </a:endParaRPr>
          </a:p>
          <a:p>
            <a:pPr marL="857250" lvl="2" indent="-285750">
              <a:lnSpc>
                <a:spcPct val="95000"/>
              </a:lnSpc>
              <a:buClr>
                <a:srgbClr val="1F497D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100" kern="0" dirty="0">
                <a:latin typeface="Lucida Sans"/>
              </a:rPr>
              <a:t>55 4th St, San Francisco, CA</a:t>
            </a:r>
            <a:endParaRPr lang="en-US" kern="0" dirty="0">
              <a:latin typeface="Lucida Sans"/>
            </a:endParaRPr>
          </a:p>
          <a:p>
            <a:pPr lvl="1" indent="-342900">
              <a:lnSpc>
                <a:spcPct val="95000"/>
              </a:lnSpc>
              <a:buClr>
                <a:srgbClr val="7F6000"/>
              </a:buClr>
              <a:buFont typeface="Wingdings" pitchFamily="2" charset="2"/>
              <a:buChar char="§"/>
              <a:defRPr/>
            </a:pPr>
            <a:r>
              <a:rPr lang="en-US" sz="2700" kern="0" dirty="0">
                <a:latin typeface="Lucida Sans"/>
              </a:rPr>
              <a:t>Convert to Map Format</a:t>
            </a:r>
            <a:endParaRPr lang="en-US" sz="2800" kern="0" dirty="0">
              <a:latin typeface="Lucida Sans"/>
            </a:endParaRPr>
          </a:p>
          <a:p>
            <a:pPr marL="857250" lvl="2" indent="-285750">
              <a:lnSpc>
                <a:spcPct val="95000"/>
              </a:lnSpc>
              <a:buClr>
                <a:srgbClr val="1F497D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100" kern="0" dirty="0">
                <a:latin typeface="Lucida Sans"/>
              </a:rPr>
              <a:t>Lat=37.785094, </a:t>
            </a:r>
            <a:br>
              <a:rPr lang="en-US" sz="2100" kern="0" dirty="0">
                <a:latin typeface="Lucida Sans"/>
              </a:rPr>
            </a:br>
            <a:r>
              <a:rPr lang="en-US" sz="2100" kern="0" dirty="0">
                <a:latin typeface="Lucida Sans"/>
              </a:rPr>
              <a:t>Lon=-122.404687 </a:t>
            </a:r>
            <a:endParaRPr lang="en-US" kern="0" dirty="0">
              <a:latin typeface="Lucida Sans"/>
            </a:endParaRPr>
          </a:p>
          <a:p>
            <a:pPr lvl="1" indent="-342900">
              <a:lnSpc>
                <a:spcPct val="95000"/>
              </a:lnSpc>
              <a:buClr>
                <a:srgbClr val="7F6000"/>
              </a:buClr>
              <a:buFont typeface="Wingdings" pitchFamily="2" charset="2"/>
              <a:buChar char="§"/>
              <a:defRPr/>
            </a:pPr>
            <a:r>
              <a:rPr lang="en-US" sz="2700" kern="0" dirty="0">
                <a:latin typeface="Lucida Sans"/>
              </a:rPr>
              <a:t>Place Marker on Map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800" kern="0" dirty="0">
              <a:latin typeface="+mn-lt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27000" y="6858000"/>
            <a:ext cx="335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5000"/>
              </a:lnSpc>
              <a:defRPr/>
            </a:pP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Dave Sutter</a:t>
            </a:r>
          </a:p>
          <a:p>
            <a:pPr>
              <a:lnSpc>
                <a:spcPct val="95000"/>
              </a:lnSpc>
              <a:defRPr/>
            </a:pP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sutter@micello.com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ommy\Documents\My Dropbox\Micello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152400"/>
            <a:ext cx="220503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/>
          <a:p>
            <a:pPr algn="l" eaLnBrk="1" hangingPunct="1"/>
            <a:r>
              <a:rPr lang="en-US" smtClean="0">
                <a:latin typeface="Lucida Sans" pitchFamily="34" charset="0"/>
              </a:rPr>
              <a:t>Translating to Indoors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2438400"/>
            <a:ext cx="4964113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8"/>
          <p:cNvSpPr txBox="1">
            <a:spLocks/>
          </p:cNvSpPr>
          <p:nvPr/>
        </p:nvSpPr>
        <p:spPr bwMode="auto">
          <a:xfrm>
            <a:off x="279400" y="1828800"/>
            <a:ext cx="45720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 indent="-342900">
              <a:lnSpc>
                <a:spcPct val="95000"/>
              </a:lnSpc>
              <a:buClr>
                <a:srgbClr val="7F6000"/>
              </a:buClr>
              <a:buFont typeface="Wingdings" pitchFamily="2" charset="2"/>
              <a:buChar char="§"/>
              <a:defRPr/>
            </a:pPr>
            <a:r>
              <a:rPr lang="en-US" kern="0" dirty="0">
                <a:latin typeface="Lucida Sans"/>
              </a:rPr>
              <a:t>Get a Map </a:t>
            </a:r>
            <a:endParaRPr lang="en-US" sz="3200" kern="0" dirty="0">
              <a:latin typeface="Lucida Sans"/>
            </a:endParaRPr>
          </a:p>
          <a:p>
            <a:pPr lvl="1" indent="-342900">
              <a:lnSpc>
                <a:spcPct val="95000"/>
              </a:lnSpc>
              <a:buClr>
                <a:srgbClr val="7F6000"/>
              </a:buClr>
              <a:buFont typeface="Wingdings" pitchFamily="2" charset="2"/>
              <a:buChar char="§"/>
              <a:defRPr/>
            </a:pPr>
            <a:r>
              <a:rPr lang="en-US" kern="0" dirty="0">
                <a:latin typeface="Lucida Sans"/>
              </a:rPr>
              <a:t>Get Location: "How Do You Reverse </a:t>
            </a:r>
            <a:r>
              <a:rPr lang="en-US" kern="0" dirty="0" err="1">
                <a:latin typeface="Lucida Sans"/>
              </a:rPr>
              <a:t>Geocode</a:t>
            </a:r>
            <a:r>
              <a:rPr lang="en-US" kern="0" dirty="0">
                <a:latin typeface="Lucida Sans"/>
              </a:rPr>
              <a:t> Indoors?"</a:t>
            </a:r>
            <a:endParaRPr lang="en-US" sz="3200" kern="0" dirty="0">
              <a:latin typeface="Lucida Sans"/>
            </a:endParaRPr>
          </a:p>
          <a:p>
            <a:pPr marL="857250" lvl="2" indent="-285750">
              <a:lnSpc>
                <a:spcPct val="95000"/>
              </a:lnSpc>
              <a:buClr>
                <a:srgbClr val="1F497D"/>
              </a:buClr>
              <a:buSzPct val="80000"/>
              <a:buFont typeface="Wingdings" pitchFamily="2" charset="2"/>
              <a:buChar char="§"/>
              <a:defRPr/>
            </a:pPr>
            <a:r>
              <a:rPr lang="en-US" kern="0" dirty="0">
                <a:latin typeface="Lucida Sans"/>
              </a:rPr>
              <a:t>No Global Address Standard for Indoors</a:t>
            </a:r>
            <a:endParaRPr lang="en-US" sz="2800" kern="0" dirty="0">
              <a:latin typeface="Lucida Sans"/>
            </a:endParaRPr>
          </a:p>
          <a:p>
            <a:pPr marL="857250" lvl="2" indent="-285750">
              <a:lnSpc>
                <a:spcPct val="95000"/>
              </a:lnSpc>
              <a:buClr>
                <a:srgbClr val="1F497D"/>
              </a:buClr>
              <a:buSzPct val="80000"/>
              <a:buFont typeface="Wingdings" pitchFamily="2" charset="2"/>
              <a:buChar char="§"/>
              <a:defRPr/>
            </a:pPr>
            <a:r>
              <a:rPr lang="en-US" i="1" kern="0" dirty="0">
                <a:solidFill>
                  <a:srgbClr val="003366"/>
                </a:solidFill>
                <a:latin typeface="Lucida Sans"/>
              </a:rPr>
              <a:t>Local Address: Yerba Buena Salon 9</a:t>
            </a:r>
            <a:endParaRPr lang="en-US" sz="2800" kern="0" dirty="0">
              <a:solidFill>
                <a:srgbClr val="003366"/>
              </a:solidFill>
              <a:latin typeface="Lucida Sans"/>
            </a:endParaRPr>
          </a:p>
          <a:p>
            <a:pPr lvl="1" indent="-342900">
              <a:lnSpc>
                <a:spcPct val="95000"/>
              </a:lnSpc>
              <a:buClr>
                <a:srgbClr val="7F6000"/>
              </a:buClr>
              <a:buFont typeface="Wingdings" pitchFamily="2" charset="2"/>
              <a:buChar char="§"/>
              <a:defRPr/>
            </a:pPr>
            <a:r>
              <a:rPr lang="en-US" kern="0" dirty="0">
                <a:latin typeface="Lucida Sans"/>
              </a:rPr>
              <a:t>Convert to Map Format</a:t>
            </a:r>
            <a:endParaRPr lang="en-US" sz="3200" kern="0" dirty="0">
              <a:latin typeface="Lucida Sans"/>
            </a:endParaRPr>
          </a:p>
          <a:p>
            <a:pPr marL="857250" lvl="2" indent="-285750">
              <a:lnSpc>
                <a:spcPct val="95000"/>
              </a:lnSpc>
              <a:buClr>
                <a:srgbClr val="1F497D"/>
              </a:buClr>
              <a:buSzPct val="80000"/>
              <a:buFont typeface="Wingdings" pitchFamily="2" charset="2"/>
              <a:buChar char="§"/>
              <a:defRPr/>
            </a:pPr>
            <a:r>
              <a:rPr lang="en-US" kern="0" dirty="0">
                <a:latin typeface="Lucida Sans"/>
              </a:rPr>
              <a:t>Lat, Lon + Level</a:t>
            </a:r>
            <a:endParaRPr lang="en-US" sz="2800" kern="0" dirty="0">
              <a:solidFill>
                <a:srgbClr val="003366"/>
              </a:solidFill>
              <a:latin typeface="Lucida Sans"/>
            </a:endParaRPr>
          </a:p>
          <a:p>
            <a:pPr marL="857250" lvl="2" indent="-285750">
              <a:lnSpc>
                <a:spcPct val="95000"/>
              </a:lnSpc>
              <a:buClr>
                <a:srgbClr val="1F497D"/>
              </a:buClr>
              <a:buSzPct val="80000"/>
              <a:buFont typeface="Wingdings" pitchFamily="2" charset="2"/>
              <a:buChar char="§"/>
              <a:defRPr/>
            </a:pPr>
            <a:r>
              <a:rPr lang="en-US" i="1" kern="0" dirty="0">
                <a:solidFill>
                  <a:srgbClr val="003366"/>
                </a:solidFill>
                <a:latin typeface="Lucida Sans"/>
              </a:rPr>
              <a:t>Room Object</a:t>
            </a:r>
            <a:endParaRPr lang="en-US" sz="2800" kern="0" dirty="0">
              <a:solidFill>
                <a:srgbClr val="003366"/>
              </a:solidFill>
              <a:latin typeface="Lucida Sans"/>
            </a:endParaRPr>
          </a:p>
          <a:p>
            <a:pPr lvl="1" indent="-342900">
              <a:lnSpc>
                <a:spcPct val="95000"/>
              </a:lnSpc>
              <a:buClr>
                <a:srgbClr val="7F6000"/>
              </a:buClr>
              <a:buFont typeface="Wingdings" pitchFamily="2" charset="2"/>
              <a:buChar char="§"/>
              <a:defRPr/>
            </a:pPr>
            <a:r>
              <a:rPr lang="en-US" kern="0" dirty="0">
                <a:latin typeface="Lucida Sans"/>
              </a:rPr>
              <a:t>Annotate Map</a:t>
            </a:r>
            <a:endParaRPr lang="en-US" sz="2800" kern="0" dirty="0">
              <a:latin typeface="Lucida Sans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3200" kern="0" dirty="0">
              <a:latin typeface="+mn-lt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27000" y="6858000"/>
            <a:ext cx="335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5000"/>
              </a:lnSpc>
              <a:defRPr/>
            </a:pP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Dave Sutter</a:t>
            </a:r>
          </a:p>
          <a:p>
            <a:pPr>
              <a:lnSpc>
                <a:spcPct val="95000"/>
              </a:lnSpc>
              <a:defRPr/>
            </a:pP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sutter@micello.com</a:t>
            </a:r>
          </a:p>
        </p:txBody>
      </p:sp>
      <p:sp>
        <p:nvSpPr>
          <p:cNvPr id="16" name="Slide Number Placeholder 7"/>
          <p:cNvSpPr txBox="1">
            <a:spLocks/>
          </p:cNvSpPr>
          <p:nvPr/>
        </p:nvSpPr>
        <p:spPr>
          <a:xfrm>
            <a:off x="7670800" y="7010400"/>
            <a:ext cx="2370138" cy="406400"/>
          </a:xfrm>
          <a:prstGeom prst="rect">
            <a:avLst/>
          </a:prstGeom>
        </p:spPr>
        <p:txBody>
          <a:bodyPr lIns="101599" tIns="50799" rIns="101599" bIns="50799" anchor="ctr"/>
          <a:lstStyle/>
          <a:p>
            <a:pPr algn="r" defTabSz="1015990" fontAlgn="auto">
              <a:spcBef>
                <a:spcPts val="0"/>
              </a:spcBef>
              <a:spcAft>
                <a:spcPts val="0"/>
              </a:spcAft>
              <a:defRPr/>
            </a:pPr>
            <a:fld id="{9E0C2073-C0D4-40BF-88E8-91D59EF8EE1D}" type="slidenum"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defTabSz="1015990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128" name="Text Box 6"/>
          <p:cNvSpPr txBox="1">
            <a:spLocks noChangeArrowheads="1"/>
          </p:cNvSpPr>
          <p:nvPr/>
        </p:nvSpPr>
        <p:spPr bwMode="auto">
          <a:xfrm>
            <a:off x="7953375" y="5856288"/>
            <a:ext cx="209073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sz="1200" i="1">
                <a:latin typeface="Arial" charset="0"/>
              </a:rPr>
              <a:t>Source: Where Conference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ommy\Documents\My Dropbox\Micello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152400"/>
            <a:ext cx="220503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/>
          <a:p>
            <a:pPr algn="l" eaLnBrk="1" hangingPunct="1"/>
            <a:r>
              <a:rPr lang="en-US" dirty="0" smtClean="0">
                <a:latin typeface="Lucida Sans" pitchFamily="34" charset="0"/>
              </a:rPr>
              <a:t>Address and Map Examples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34963" y="1600200"/>
            <a:ext cx="8783637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5000"/>
              </a:lnSpc>
              <a:defRPr/>
            </a:pPr>
            <a:r>
              <a:rPr lang="en-US" kern="0" dirty="0">
                <a:latin typeface="Lucida Sans"/>
              </a:rPr>
              <a:t>Coming to the Where Conference:</a:t>
            </a:r>
            <a:endParaRPr lang="en-US" sz="2800" kern="0" dirty="0">
              <a:latin typeface="Lucida Sans"/>
            </a:endParaRPr>
          </a:p>
          <a:p>
            <a:pPr lvl="1" indent="-342900">
              <a:lnSpc>
                <a:spcPct val="95000"/>
              </a:lnSpc>
              <a:buClr>
                <a:srgbClr val="1F497D"/>
              </a:buClr>
              <a:buFont typeface="Wingdings" pitchFamily="2" charset="2"/>
              <a:buChar char="§"/>
              <a:defRPr/>
            </a:pPr>
            <a:r>
              <a:rPr lang="en-US" kern="0" dirty="0">
                <a:latin typeface="Lucida Sans"/>
              </a:rPr>
              <a:t>Flight UA5484 out of Boise, departs </a:t>
            </a:r>
            <a:r>
              <a:rPr lang="en-US" i="1" kern="0" dirty="0">
                <a:solidFill>
                  <a:srgbClr val="003366"/>
                </a:solidFill>
                <a:latin typeface="Lucida Sans"/>
              </a:rPr>
              <a:t>Gate C4</a:t>
            </a:r>
            <a:endParaRPr lang="en-US" kern="0" dirty="0">
              <a:solidFill>
                <a:srgbClr val="003366"/>
              </a:solidFill>
              <a:latin typeface="Lucida Sans"/>
            </a:endParaRPr>
          </a:p>
          <a:p>
            <a:pPr lvl="1" indent="-342900">
              <a:lnSpc>
                <a:spcPct val="95000"/>
              </a:lnSpc>
              <a:buClr>
                <a:srgbClr val="1F497D"/>
              </a:buClr>
              <a:buFont typeface="Wingdings" pitchFamily="2" charset="2"/>
              <a:buChar char="§"/>
              <a:defRPr/>
            </a:pPr>
            <a:r>
              <a:rPr lang="en-US" kern="0" dirty="0">
                <a:latin typeface="Lucida Sans"/>
              </a:rPr>
              <a:t>Sat in </a:t>
            </a:r>
            <a:r>
              <a:rPr lang="en-US" i="1" kern="0" dirty="0">
                <a:solidFill>
                  <a:srgbClr val="003366"/>
                </a:solidFill>
                <a:latin typeface="Lucida Sans"/>
              </a:rPr>
              <a:t>Seat 12D</a:t>
            </a:r>
            <a:endParaRPr lang="en-US" kern="0" dirty="0">
              <a:solidFill>
                <a:srgbClr val="003366"/>
              </a:solidFill>
              <a:latin typeface="Lucida Sans"/>
            </a:endParaRPr>
          </a:p>
          <a:p>
            <a:pPr lvl="1" indent="-342900">
              <a:lnSpc>
                <a:spcPct val="95000"/>
              </a:lnSpc>
              <a:buClr>
                <a:srgbClr val="1F497D"/>
              </a:buClr>
              <a:buFont typeface="Wingdings" pitchFamily="2" charset="2"/>
              <a:buChar char="§"/>
              <a:defRPr/>
            </a:pPr>
            <a:r>
              <a:rPr lang="en-US" kern="0" dirty="0">
                <a:latin typeface="Lucida Sans"/>
              </a:rPr>
              <a:t>Arrived SFO </a:t>
            </a:r>
            <a:r>
              <a:rPr lang="en-US" i="1" kern="0" dirty="0">
                <a:solidFill>
                  <a:srgbClr val="003366"/>
                </a:solidFill>
                <a:latin typeface="Lucida Sans"/>
              </a:rPr>
              <a:t>Gate 72</a:t>
            </a:r>
            <a:endParaRPr lang="en-US" kern="0" dirty="0">
              <a:solidFill>
                <a:srgbClr val="003366"/>
              </a:solidFill>
              <a:latin typeface="Lucida Sans"/>
            </a:endParaRPr>
          </a:p>
          <a:p>
            <a:pPr lvl="1" indent="-342900">
              <a:lnSpc>
                <a:spcPct val="95000"/>
              </a:lnSpc>
              <a:buClr>
                <a:srgbClr val="1F497D"/>
              </a:buClr>
              <a:buFont typeface="Wingdings" pitchFamily="2" charset="2"/>
              <a:buChar char="§"/>
              <a:defRPr/>
            </a:pPr>
            <a:r>
              <a:rPr lang="en-US" kern="0" dirty="0">
                <a:latin typeface="Lucida Sans"/>
              </a:rPr>
              <a:t>Picked up baggage at </a:t>
            </a:r>
            <a:r>
              <a:rPr lang="en-US" i="1" kern="0" dirty="0">
                <a:solidFill>
                  <a:srgbClr val="003366"/>
                </a:solidFill>
                <a:latin typeface="Lucida Sans"/>
              </a:rPr>
              <a:t>Carousel 17</a:t>
            </a:r>
            <a:endParaRPr lang="en-US" kern="0" dirty="0">
              <a:solidFill>
                <a:srgbClr val="003366"/>
              </a:solidFill>
              <a:latin typeface="Lucida Sans"/>
            </a:endParaRPr>
          </a:p>
          <a:p>
            <a:pPr lvl="1" indent="-342900">
              <a:lnSpc>
                <a:spcPct val="95000"/>
              </a:lnSpc>
              <a:buClr>
                <a:srgbClr val="1F497D"/>
              </a:buClr>
              <a:buFont typeface="Wingdings" pitchFamily="2" charset="2"/>
              <a:buChar char="§"/>
              <a:defRPr/>
            </a:pPr>
            <a:r>
              <a:rPr lang="en-US" kern="0" dirty="0">
                <a:latin typeface="Lucida Sans"/>
              </a:rPr>
              <a:t>Hertz rental car, </a:t>
            </a:r>
            <a:r>
              <a:rPr lang="en-US" i="1" kern="0" dirty="0">
                <a:solidFill>
                  <a:srgbClr val="003366"/>
                </a:solidFill>
                <a:latin typeface="Lucida Sans"/>
              </a:rPr>
              <a:t>Space 22-F</a:t>
            </a:r>
            <a:endParaRPr lang="en-US" kern="0" dirty="0">
              <a:solidFill>
                <a:srgbClr val="003366"/>
              </a:solidFill>
              <a:latin typeface="Lucida Sans"/>
            </a:endParaRPr>
          </a:p>
          <a:p>
            <a:pPr lvl="1" indent="-342900">
              <a:lnSpc>
                <a:spcPct val="95000"/>
              </a:lnSpc>
              <a:buClr>
                <a:srgbClr val="1F497D"/>
              </a:buClr>
              <a:buFont typeface="Wingdings" pitchFamily="2" charset="2"/>
              <a:buChar char="§"/>
              <a:defRPr/>
            </a:pPr>
            <a:r>
              <a:rPr lang="en-US" kern="0" dirty="0">
                <a:latin typeface="Lucida Sans"/>
              </a:rPr>
              <a:t>Marriott Hotel, </a:t>
            </a:r>
            <a:r>
              <a:rPr lang="en-US" i="1" kern="0" dirty="0">
                <a:solidFill>
                  <a:srgbClr val="003366"/>
                </a:solidFill>
                <a:latin typeface="Lucida Sans"/>
              </a:rPr>
              <a:t>Room 759</a:t>
            </a: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14600"/>
            <a:ext cx="4243388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4572000"/>
            <a:ext cx="370205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27000" y="6858000"/>
            <a:ext cx="335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5000"/>
              </a:lnSpc>
              <a:defRPr/>
            </a:pP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Dave Sutter</a:t>
            </a:r>
          </a:p>
          <a:p>
            <a:pPr>
              <a:lnSpc>
                <a:spcPct val="95000"/>
              </a:lnSpc>
              <a:defRPr/>
            </a:pP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sutter@micello.com</a:t>
            </a:r>
          </a:p>
        </p:txBody>
      </p:sp>
      <p:sp>
        <p:nvSpPr>
          <p:cNvPr id="17" name="Slide Number Placeholder 7"/>
          <p:cNvSpPr txBox="1">
            <a:spLocks/>
          </p:cNvSpPr>
          <p:nvPr/>
        </p:nvSpPr>
        <p:spPr>
          <a:xfrm>
            <a:off x="7670800" y="7010400"/>
            <a:ext cx="2370138" cy="406400"/>
          </a:xfrm>
          <a:prstGeom prst="rect">
            <a:avLst/>
          </a:prstGeom>
        </p:spPr>
        <p:txBody>
          <a:bodyPr lIns="101599" tIns="50799" rIns="101599" bIns="50799" anchor="ctr"/>
          <a:lstStyle/>
          <a:p>
            <a:pPr algn="r" defTabSz="1015990" fontAlgn="auto">
              <a:spcBef>
                <a:spcPts val="0"/>
              </a:spcBef>
              <a:spcAft>
                <a:spcPts val="0"/>
              </a:spcAft>
              <a:defRPr/>
            </a:pPr>
            <a:fld id="{8836D7D1-91A7-4F3B-81E6-D4A35F96CBFA}" type="slidenum"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defTabSz="1015990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153" name="Text Box 6"/>
          <p:cNvSpPr txBox="1">
            <a:spLocks noChangeArrowheads="1"/>
          </p:cNvSpPr>
          <p:nvPr/>
        </p:nvSpPr>
        <p:spPr bwMode="auto">
          <a:xfrm>
            <a:off x="2717800" y="6092825"/>
            <a:ext cx="1779588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sz="1200" i="1">
                <a:latin typeface="Arial" charset="0"/>
              </a:rPr>
              <a:t>Source: United Airlines</a:t>
            </a:r>
          </a:p>
        </p:txBody>
      </p:sp>
      <p:sp>
        <p:nvSpPr>
          <p:cNvPr id="6154" name="Text Box 6"/>
          <p:cNvSpPr txBox="1">
            <a:spLocks noChangeArrowheads="1"/>
          </p:cNvSpPr>
          <p:nvPr/>
        </p:nvSpPr>
        <p:spPr bwMode="auto">
          <a:xfrm>
            <a:off x="8456613" y="6477000"/>
            <a:ext cx="1323975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sz="1200" i="1">
                <a:latin typeface="Arial" charset="0"/>
              </a:rPr>
              <a:t>Source: SFO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ommy\Documents\My Dropbox\Micello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152400"/>
            <a:ext cx="220503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/>
          <a:p>
            <a:pPr algn="l" eaLnBrk="1" hangingPunct="1"/>
            <a:r>
              <a:rPr lang="en-US" dirty="0" smtClean="0">
                <a:latin typeface="Lucida Sans" pitchFamily="34" charset="0"/>
              </a:rPr>
              <a:t>More Examples…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79400" y="1657350"/>
            <a:ext cx="61595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lvl="1" indent="-342900">
              <a:buClr>
                <a:srgbClr val="1F497D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Lucida Sans"/>
              </a:rPr>
              <a:t>AT&amp;T Park</a:t>
            </a:r>
            <a:r>
              <a:rPr lang="en-US" sz="2000" i="1" kern="0" dirty="0">
                <a:latin typeface="Lucida Sans"/>
              </a:rPr>
              <a:t> </a:t>
            </a:r>
            <a:r>
              <a:rPr lang="en-US" sz="2000" i="1" kern="0" dirty="0">
                <a:solidFill>
                  <a:srgbClr val="003366"/>
                </a:solidFill>
                <a:latin typeface="Lucida Sans"/>
              </a:rPr>
              <a:t>Section 129 Row 25 Seat </a:t>
            </a:r>
            <a:r>
              <a:rPr lang="en-US" sz="2000" i="1" kern="0" dirty="0" smtClean="0">
                <a:solidFill>
                  <a:srgbClr val="003366"/>
                </a:solidFill>
                <a:latin typeface="Lucida Sans"/>
              </a:rPr>
              <a:t>H</a:t>
            </a:r>
            <a:endParaRPr lang="en-US" sz="2000" kern="0" dirty="0" smtClean="0">
              <a:latin typeface="Lucida Sans"/>
            </a:endParaRPr>
          </a:p>
          <a:p>
            <a:pPr lvl="1" indent="-342900">
              <a:buClr>
                <a:srgbClr val="1F497D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Lucida Sans"/>
              </a:rPr>
              <a:t>Plug </a:t>
            </a:r>
            <a:r>
              <a:rPr lang="en-US" sz="2000" kern="0" dirty="0">
                <a:latin typeface="Lucida Sans"/>
              </a:rPr>
              <a:t>N Play Tech Center </a:t>
            </a:r>
            <a:r>
              <a:rPr lang="en-US" sz="2000" i="1" kern="0" dirty="0">
                <a:solidFill>
                  <a:srgbClr val="003366"/>
                </a:solidFill>
                <a:latin typeface="Lucida Sans"/>
              </a:rPr>
              <a:t>Mount Diablo Conference </a:t>
            </a:r>
            <a:r>
              <a:rPr lang="en-US" sz="2000" i="1" kern="0" dirty="0" smtClean="0">
                <a:solidFill>
                  <a:srgbClr val="003366"/>
                </a:solidFill>
                <a:latin typeface="Lucida Sans"/>
              </a:rPr>
              <a:t>Room</a:t>
            </a:r>
          </a:p>
          <a:p>
            <a:pPr lvl="1" indent="-342900">
              <a:buClr>
                <a:srgbClr val="1F497D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Lucida Sans"/>
              </a:rPr>
              <a:t>Stanford Phil-11N "Skepticism” </a:t>
            </a:r>
            <a:r>
              <a:rPr lang="en-US" sz="2000" i="1" kern="0" dirty="0">
                <a:solidFill>
                  <a:srgbClr val="003366"/>
                </a:solidFill>
                <a:latin typeface="Lucida Sans"/>
              </a:rPr>
              <a:t>McCullough </a:t>
            </a:r>
            <a:r>
              <a:rPr lang="en-US" sz="2000" i="1" kern="0" dirty="0" smtClean="0">
                <a:solidFill>
                  <a:srgbClr val="003366"/>
                </a:solidFill>
                <a:latin typeface="Lucida Sans"/>
              </a:rPr>
              <a:t>126</a:t>
            </a:r>
            <a:endParaRPr lang="en-US" sz="2000" kern="0" dirty="0">
              <a:solidFill>
                <a:srgbClr val="003366"/>
              </a:solidFill>
              <a:latin typeface="Lucida Sans"/>
            </a:endParaRPr>
          </a:p>
          <a:p>
            <a:pPr lvl="1" indent="-342900">
              <a:buClr>
                <a:srgbClr val="1F497D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Lucida Sans"/>
              </a:rPr>
              <a:t>Whole </a:t>
            </a:r>
            <a:r>
              <a:rPr lang="en-US" sz="2000" kern="0" dirty="0">
                <a:latin typeface="Lucida Sans"/>
              </a:rPr>
              <a:t>Foods Organic Ice Cream Sandwiches </a:t>
            </a:r>
          </a:p>
          <a:p>
            <a:pPr marL="857250" lvl="2" indent="-285750">
              <a:buClr>
                <a:srgbClr val="FF0000"/>
              </a:buClr>
              <a:buSzPct val="80000"/>
              <a:defRPr/>
            </a:pPr>
            <a:r>
              <a:rPr lang="en-US" sz="2000" i="1" kern="0" dirty="0">
                <a:solidFill>
                  <a:srgbClr val="003366"/>
                </a:solidFill>
                <a:latin typeface="Lucida Sans"/>
              </a:rPr>
              <a:t>Aisle 4B Freezer 3</a:t>
            </a:r>
            <a:endParaRPr lang="en-US" sz="2000" kern="0" dirty="0">
              <a:solidFill>
                <a:srgbClr val="003366"/>
              </a:solidFill>
              <a:latin typeface="Lucida Sans"/>
            </a:endParaRPr>
          </a:p>
          <a:p>
            <a:pPr lvl="1" indent="-342900">
              <a:buClr>
                <a:srgbClr val="1F497D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Lucida Sans"/>
              </a:rPr>
              <a:t>CVS Colgate </a:t>
            </a:r>
            <a:r>
              <a:rPr lang="en-US" sz="2000" kern="0" dirty="0">
                <a:latin typeface="Lucida Sans"/>
              </a:rPr>
              <a:t>Total Plus Whitening Toothpaste in </a:t>
            </a:r>
            <a:r>
              <a:rPr lang="en-US" sz="2000" kern="0" dirty="0" smtClean="0">
                <a:latin typeface="Lucida Sans"/>
              </a:rPr>
              <a:t>5.8 </a:t>
            </a:r>
            <a:r>
              <a:rPr lang="en-US" sz="2000" kern="0" dirty="0">
                <a:latin typeface="Lucida Sans"/>
              </a:rPr>
              <a:t>Ounce Self Standing Tube </a:t>
            </a:r>
          </a:p>
          <a:p>
            <a:pPr marL="857250" lvl="2" indent="-285750">
              <a:buClr>
                <a:srgbClr val="FF0000"/>
              </a:buClr>
              <a:buSzPct val="80000"/>
              <a:defRPr/>
            </a:pPr>
            <a:r>
              <a:rPr lang="en-US" sz="2000" i="1" kern="0" dirty="0">
                <a:solidFill>
                  <a:srgbClr val="003366"/>
                </a:solidFill>
                <a:latin typeface="Lucida Sans"/>
              </a:rPr>
              <a:t>Aisle 8 </a:t>
            </a:r>
            <a:r>
              <a:rPr lang="en-US" sz="2000" i="1" kern="0" dirty="0">
                <a:solidFill>
                  <a:srgbClr val="003366"/>
                </a:solidFill>
                <a:latin typeface="Lucida Sans"/>
              </a:rPr>
              <a:t>Bin </a:t>
            </a:r>
            <a:r>
              <a:rPr lang="en-US" sz="2000" i="1" kern="0" dirty="0" smtClean="0">
                <a:solidFill>
                  <a:srgbClr val="003366"/>
                </a:solidFill>
                <a:latin typeface="Lucida Sans"/>
              </a:rPr>
              <a:t>E Shelf </a:t>
            </a:r>
            <a:r>
              <a:rPr lang="en-US" sz="2000" i="1" kern="0" dirty="0">
                <a:solidFill>
                  <a:srgbClr val="003366"/>
                </a:solidFill>
                <a:latin typeface="Lucida Sans"/>
              </a:rPr>
              <a:t>4</a:t>
            </a:r>
            <a:endParaRPr lang="en-US" sz="2000" kern="0" dirty="0" smtClean="0">
              <a:solidFill>
                <a:srgbClr val="003366"/>
              </a:solidFill>
              <a:latin typeface="Lucida Sans"/>
            </a:endParaRPr>
          </a:p>
          <a:p>
            <a:pPr lvl="1" indent="-342900">
              <a:buClr>
                <a:srgbClr val="1F497D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Lucida Sans"/>
              </a:rPr>
              <a:t>Carnival Cruise Lines "Fantasy" </a:t>
            </a:r>
            <a:br>
              <a:rPr lang="en-US" sz="2000" kern="0" dirty="0" smtClean="0">
                <a:latin typeface="Lucida Sans"/>
              </a:rPr>
            </a:br>
            <a:r>
              <a:rPr lang="en-US" sz="2000" i="1" kern="0" dirty="0" smtClean="0">
                <a:solidFill>
                  <a:srgbClr val="003366"/>
                </a:solidFill>
                <a:latin typeface="Lucida Sans"/>
              </a:rPr>
              <a:t>Stateroom E126</a:t>
            </a:r>
            <a:endParaRPr lang="en-US" sz="2000" i="1" kern="0" dirty="0">
              <a:solidFill>
                <a:srgbClr val="003366"/>
              </a:solidFill>
              <a:latin typeface="Lucida Sans"/>
            </a:endParaRP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5675313"/>
            <a:ext cx="60833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1320800"/>
            <a:ext cx="3084513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962400"/>
            <a:ext cx="255587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27000" y="6858000"/>
            <a:ext cx="335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5000"/>
              </a:lnSpc>
              <a:defRPr/>
            </a:pP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Dave Sutter</a:t>
            </a:r>
          </a:p>
          <a:p>
            <a:pPr>
              <a:lnSpc>
                <a:spcPct val="95000"/>
              </a:lnSpc>
              <a:defRPr/>
            </a:pP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sutter@micello.com</a:t>
            </a:r>
          </a:p>
        </p:txBody>
      </p:sp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5857875" y="6992938"/>
            <a:ext cx="230505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sz="1200" i="1">
                <a:latin typeface="Arial" charset="0"/>
              </a:rPr>
              <a:t>Source: Carnival Cruise Lines</a:t>
            </a:r>
          </a:p>
        </p:txBody>
      </p:sp>
      <p:sp>
        <p:nvSpPr>
          <p:cNvPr id="7178" name="Text Box 6"/>
          <p:cNvSpPr txBox="1">
            <a:spLocks noChangeArrowheads="1"/>
          </p:cNvSpPr>
          <p:nvPr/>
        </p:nvSpPr>
        <p:spPr bwMode="auto">
          <a:xfrm>
            <a:off x="6829425" y="3529013"/>
            <a:ext cx="1603375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sz="1200" i="1">
                <a:latin typeface="Arial" charset="0"/>
              </a:rPr>
              <a:t>Source: SF Giants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ommy\Documents\My Dropbox\Micello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152400"/>
            <a:ext cx="220503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/>
          <a:p>
            <a:pPr algn="l" eaLnBrk="1" hangingPunct="1"/>
            <a:r>
              <a:rPr lang="en-US" dirty="0" smtClean="0">
                <a:latin typeface="Lucida Sans" pitchFamily="34" charset="0"/>
              </a:rPr>
              <a:t>One More Example</a:t>
            </a: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1625600"/>
            <a:ext cx="3303588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4943475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244475" y="1531938"/>
            <a:ext cx="546735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lvl="1" indent="-342900">
              <a:lnSpc>
                <a:spcPct val="95000"/>
              </a:lnSpc>
              <a:buClr>
                <a:srgbClr val="1F497D"/>
              </a:buClr>
              <a:buFont typeface="Wingdings" pitchFamily="2" charset="2"/>
              <a:buChar char="§"/>
              <a:defRPr/>
            </a:pPr>
            <a:r>
              <a:rPr lang="en-US" sz="2100" kern="0" dirty="0">
                <a:latin typeface="Lucida Sans"/>
              </a:rPr>
              <a:t>Chapel Of Chimes Columbarium</a:t>
            </a:r>
            <a:endParaRPr lang="en-US" sz="2800" kern="0" dirty="0">
              <a:latin typeface="Lucida Sans"/>
            </a:endParaRPr>
          </a:p>
          <a:p>
            <a:pPr marL="857250" lvl="2" indent="-285750">
              <a:lnSpc>
                <a:spcPct val="95000"/>
              </a:lnSpc>
              <a:buClr>
                <a:srgbClr val="1F497D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100" i="1" kern="0" dirty="0">
                <a:solidFill>
                  <a:srgbClr val="003366"/>
                </a:solidFill>
                <a:latin typeface="Lucida Sans"/>
              </a:rPr>
              <a:t>Serenity Room, ???</a:t>
            </a:r>
            <a:endParaRPr lang="en-US" sz="2000" kern="0" dirty="0">
              <a:solidFill>
                <a:srgbClr val="003366"/>
              </a:solidFill>
              <a:latin typeface="Lucida Sans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27000" y="6858000"/>
            <a:ext cx="335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5000"/>
              </a:lnSpc>
              <a:defRPr/>
            </a:pP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Dave Sutter</a:t>
            </a:r>
          </a:p>
          <a:p>
            <a:pPr>
              <a:lnSpc>
                <a:spcPct val="95000"/>
              </a:lnSpc>
              <a:defRPr/>
            </a:pP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sutter@micello.com</a:t>
            </a:r>
          </a:p>
        </p:txBody>
      </p:sp>
      <p:sp>
        <p:nvSpPr>
          <p:cNvPr id="21" name="Slide Number Placeholder 7"/>
          <p:cNvSpPr txBox="1">
            <a:spLocks/>
          </p:cNvSpPr>
          <p:nvPr/>
        </p:nvSpPr>
        <p:spPr>
          <a:xfrm>
            <a:off x="7670800" y="7010400"/>
            <a:ext cx="2370138" cy="406400"/>
          </a:xfrm>
          <a:prstGeom prst="rect">
            <a:avLst/>
          </a:prstGeom>
        </p:spPr>
        <p:txBody>
          <a:bodyPr lIns="101599" tIns="50799" rIns="101599" bIns="50799" anchor="ctr"/>
          <a:lstStyle/>
          <a:p>
            <a:pPr algn="r" defTabSz="1015990" fontAlgn="auto">
              <a:spcBef>
                <a:spcPts val="0"/>
              </a:spcBef>
              <a:spcAft>
                <a:spcPts val="0"/>
              </a:spcAft>
              <a:defRPr/>
            </a:pPr>
            <a:fld id="{27219D04-BB13-4EB6-B918-78D72643EC88}" type="slidenum"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defTabSz="1015990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201" name="Text Box 6"/>
          <p:cNvSpPr txBox="1">
            <a:spLocks noChangeArrowheads="1"/>
          </p:cNvSpPr>
          <p:nvPr/>
        </p:nvSpPr>
        <p:spPr bwMode="auto">
          <a:xfrm>
            <a:off x="3621088" y="6083300"/>
            <a:ext cx="2090737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sz="1200" i="1">
                <a:latin typeface="Arial" charset="0"/>
              </a:rPr>
              <a:t>Source: Chapel of Chimes</a:t>
            </a:r>
          </a:p>
        </p:txBody>
      </p:sp>
      <p:sp>
        <p:nvSpPr>
          <p:cNvPr id="8202" name="Text Box 6"/>
          <p:cNvSpPr txBox="1">
            <a:spLocks noChangeArrowheads="1"/>
          </p:cNvSpPr>
          <p:nvPr/>
        </p:nvSpPr>
        <p:spPr bwMode="auto">
          <a:xfrm>
            <a:off x="8432800" y="6224588"/>
            <a:ext cx="12192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sz="1200" i="1">
                <a:latin typeface="Arial" charset="0"/>
              </a:rPr>
              <a:t>Source: Yelp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ommy\Documents\My Dropbox\Micello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152400"/>
            <a:ext cx="220503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355600" y="304800"/>
            <a:ext cx="9144000" cy="1270000"/>
          </a:xfrm>
        </p:spPr>
        <p:txBody>
          <a:bodyPr/>
          <a:lstStyle/>
          <a:p>
            <a:pPr algn="l" eaLnBrk="1" hangingPunct="1"/>
            <a:r>
              <a:rPr lang="en-US" smtClean="0">
                <a:latin typeface="Lucida Sans" pitchFamily="34" charset="0"/>
              </a:rPr>
              <a:t>Standardizing Indoor Maps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47650" y="1930400"/>
            <a:ext cx="9636125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lvl="1" indent="-342900">
              <a:lnSpc>
                <a:spcPct val="95000"/>
              </a:lnSpc>
              <a:buClr>
                <a:srgbClr val="1F497D"/>
              </a:buClr>
              <a:buFont typeface="Wingdings" pitchFamily="2" charset="2"/>
              <a:buChar char="§"/>
              <a:defRPr/>
            </a:pPr>
            <a:r>
              <a:rPr lang="en-US" sz="3200" kern="0" dirty="0">
                <a:latin typeface="Lucida Sans"/>
              </a:rPr>
              <a:t>No Shortage of Maps</a:t>
            </a:r>
            <a:endParaRPr lang="en-US" sz="2800" kern="0" dirty="0">
              <a:latin typeface="Lucida Sans"/>
            </a:endParaRPr>
          </a:p>
          <a:p>
            <a:pPr lvl="1" indent="-342900">
              <a:lnSpc>
                <a:spcPct val="95000"/>
              </a:lnSpc>
              <a:buClr>
                <a:srgbClr val="1F497D"/>
              </a:buClr>
              <a:buFont typeface="Wingdings" pitchFamily="2" charset="2"/>
              <a:buChar char="§"/>
              <a:defRPr/>
            </a:pPr>
            <a:r>
              <a:rPr lang="en-US" sz="3200" kern="0" dirty="0">
                <a:latin typeface="Lucida Sans"/>
              </a:rPr>
              <a:t>No Shortage of Local Addresses</a:t>
            </a:r>
          </a:p>
          <a:p>
            <a:pPr lvl="1" indent="-342900">
              <a:lnSpc>
                <a:spcPct val="95000"/>
              </a:lnSpc>
              <a:buClr>
                <a:srgbClr val="1F497D"/>
              </a:buClr>
              <a:buFont typeface="Wingdings" pitchFamily="2" charset="2"/>
              <a:buChar char="§"/>
              <a:defRPr/>
            </a:pPr>
            <a:r>
              <a:rPr lang="en-US" sz="3200" kern="0" dirty="0">
                <a:latin typeface="Lucida Sans"/>
              </a:rPr>
              <a:t>Challenge: Standardize Maps and Addressing</a:t>
            </a:r>
            <a:endParaRPr lang="en-US" sz="2800" kern="0" dirty="0">
              <a:latin typeface="Lucida Sans"/>
            </a:endParaRPr>
          </a:p>
          <a:p>
            <a:pPr marL="857250" lvl="2" indent="-285750">
              <a:lnSpc>
                <a:spcPct val="95000"/>
              </a:lnSpc>
              <a:buClr>
                <a:srgbClr val="BF9000"/>
              </a:buClr>
              <a:buSzPct val="80000"/>
              <a:buFont typeface="Wingdings" pitchFamily="2" charset="2"/>
              <a:buChar char="§"/>
              <a:defRPr/>
            </a:pPr>
            <a:r>
              <a:rPr lang="en-US" i="1" kern="0" dirty="0">
                <a:solidFill>
                  <a:srgbClr val="003366"/>
                </a:solidFill>
                <a:latin typeface="Lucida Sans"/>
              </a:rPr>
              <a:t>so developers can access lots of maps the same way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27000" y="6858000"/>
            <a:ext cx="335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5000"/>
              </a:lnSpc>
              <a:defRPr/>
            </a:pP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Dave Sutter</a:t>
            </a:r>
          </a:p>
          <a:p>
            <a:pPr>
              <a:lnSpc>
                <a:spcPct val="95000"/>
              </a:lnSpc>
              <a:defRPr/>
            </a:pP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sutter@micello.com</a:t>
            </a:r>
          </a:p>
        </p:txBody>
      </p:sp>
      <p:sp>
        <p:nvSpPr>
          <p:cNvPr id="13" name="Slide Number Placeholder 7"/>
          <p:cNvSpPr txBox="1">
            <a:spLocks/>
          </p:cNvSpPr>
          <p:nvPr/>
        </p:nvSpPr>
        <p:spPr>
          <a:xfrm>
            <a:off x="7670800" y="7010400"/>
            <a:ext cx="2370138" cy="406400"/>
          </a:xfrm>
          <a:prstGeom prst="rect">
            <a:avLst/>
          </a:prstGeom>
        </p:spPr>
        <p:txBody>
          <a:bodyPr lIns="101599" tIns="50799" rIns="101599" bIns="50799" anchor="ctr"/>
          <a:lstStyle/>
          <a:p>
            <a:pPr algn="r" defTabSz="1015990" fontAlgn="auto">
              <a:spcBef>
                <a:spcPts val="0"/>
              </a:spcBef>
              <a:spcAft>
                <a:spcPts val="0"/>
              </a:spcAft>
              <a:defRPr/>
            </a:pPr>
            <a:fld id="{6A840A2B-CC80-4255-9E75-69EACD7A62FD}" type="slidenum"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defTabSz="1015990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904875"/>
            <a:ext cx="5446713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1"/>
          <p:cNvSpPr>
            <a:spLocks noGrp="1" noChangeArrowheads="1"/>
          </p:cNvSpPr>
          <p:nvPr>
            <p:ph type="title"/>
          </p:nvPr>
        </p:nvSpPr>
        <p:spPr>
          <a:xfrm>
            <a:off x="234950" y="315913"/>
            <a:ext cx="3630613" cy="20447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mtClean="0">
                <a:solidFill>
                  <a:schemeClr val="tx1"/>
                </a:solidFill>
                <a:latin typeface="Lucida Sans" pitchFamily="34" charset="0"/>
              </a:rPr>
              <a:t>Micello Map Structure</a:t>
            </a: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6050" y="2338388"/>
            <a:ext cx="3535363" cy="4767262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2700" smtClean="0">
                <a:latin typeface="Lucida Sans" pitchFamily="34" charset="0"/>
              </a:rPr>
              <a:t>Community</a:t>
            </a:r>
            <a:endParaRPr lang="en-US" smtClean="0">
              <a:latin typeface="Lucida Sans" pitchFamily="34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2700" smtClean="0">
                <a:latin typeface="Lucida Sans" pitchFamily="34" charset="0"/>
              </a:rPr>
              <a:t>Drawing</a:t>
            </a:r>
            <a:endParaRPr lang="en-US" smtClean="0">
              <a:latin typeface="Lucida Sans" pitchFamily="34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2700" smtClean="0">
                <a:latin typeface="Lucida Sans" pitchFamily="34" charset="0"/>
              </a:rPr>
              <a:t>Drawing Level</a:t>
            </a:r>
            <a:endParaRPr lang="en-US" smtClean="0">
              <a:latin typeface="Lucida Sans" pitchFamily="34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2700" smtClean="0">
                <a:latin typeface="Lucida Sans" pitchFamily="34" charset="0"/>
              </a:rPr>
              <a:t>Geometry</a:t>
            </a:r>
          </a:p>
        </p:txBody>
      </p:sp>
      <p:pic>
        <p:nvPicPr>
          <p:cNvPr id="10245" name="Picture 2" descr="C:\Users\Tommy\Documents\My Dropbox\Micello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152400"/>
            <a:ext cx="220503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27000" y="6858000"/>
            <a:ext cx="335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5000"/>
              </a:lnSpc>
              <a:defRPr/>
            </a:pP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Dave Sutter</a:t>
            </a:r>
          </a:p>
          <a:p>
            <a:pPr>
              <a:lnSpc>
                <a:spcPct val="95000"/>
              </a:lnSpc>
              <a:defRPr/>
            </a:pP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sutter@micello.com</a:t>
            </a:r>
          </a:p>
        </p:txBody>
      </p:sp>
      <p:sp>
        <p:nvSpPr>
          <p:cNvPr id="8" name="Slide Number Placeholder 7"/>
          <p:cNvSpPr txBox="1">
            <a:spLocks/>
          </p:cNvSpPr>
          <p:nvPr/>
        </p:nvSpPr>
        <p:spPr>
          <a:xfrm>
            <a:off x="7670800" y="7010400"/>
            <a:ext cx="2370138" cy="406400"/>
          </a:xfrm>
          <a:prstGeom prst="rect">
            <a:avLst/>
          </a:prstGeom>
        </p:spPr>
        <p:txBody>
          <a:bodyPr lIns="101599" tIns="50799" rIns="101599" bIns="50799" anchor="ctr"/>
          <a:lstStyle/>
          <a:p>
            <a:pPr algn="r" defTabSz="1015990" fontAlgn="auto">
              <a:spcBef>
                <a:spcPts val="0"/>
              </a:spcBef>
              <a:spcAft>
                <a:spcPts val="0"/>
              </a:spcAft>
              <a:defRPr/>
            </a:pPr>
            <a:fld id="{60B916D8-DB83-4A0D-B07A-19F834D4710D}" type="slidenum"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defTabSz="1015990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401</Words>
  <Application>Microsoft Office PowerPoint</Application>
  <PresentationFormat>Custom</PresentationFormat>
  <Paragraphs>158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How Do You Reverse Geocode Indoors?</vt:lpstr>
      <vt:lpstr>Overview</vt:lpstr>
      <vt:lpstr>Placing an Object on  a Street Map</vt:lpstr>
      <vt:lpstr>Translating to Indoors</vt:lpstr>
      <vt:lpstr>Address and Map Examples</vt:lpstr>
      <vt:lpstr>More Examples…</vt:lpstr>
      <vt:lpstr>One More Example</vt:lpstr>
      <vt:lpstr>Standardizing Indoor Maps</vt:lpstr>
      <vt:lpstr>Micello Map Structure</vt:lpstr>
      <vt:lpstr>POIs</vt:lpstr>
      <vt:lpstr>Internal Address</vt:lpstr>
      <vt:lpstr>Map Annotations</vt:lpstr>
      <vt:lpstr>Examples</vt:lpstr>
      <vt:lpstr>What Else?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sutter</cp:lastModifiedBy>
  <cp:revision>35</cp:revision>
  <dcterms:created xsi:type="dcterms:W3CDTF">2004-05-06T09:28:21Z</dcterms:created>
  <dcterms:modified xsi:type="dcterms:W3CDTF">2012-04-04T17:43:18Z</dcterms:modified>
</cp:coreProperties>
</file>