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324" r:id="rId2"/>
    <p:sldId id="348" r:id="rId3"/>
    <p:sldId id="339" r:id="rId4"/>
    <p:sldId id="349" r:id="rId5"/>
    <p:sldId id="353" r:id="rId6"/>
    <p:sldId id="336" r:id="rId7"/>
    <p:sldId id="342" r:id="rId8"/>
    <p:sldId id="359" r:id="rId9"/>
    <p:sldId id="360" r:id="rId10"/>
    <p:sldId id="337" r:id="rId11"/>
    <p:sldId id="358" r:id="rId12"/>
    <p:sldId id="328" r:id="rId13"/>
    <p:sldId id="368" r:id="rId14"/>
    <p:sldId id="362" r:id="rId15"/>
    <p:sldId id="363" r:id="rId16"/>
    <p:sldId id="338" r:id="rId17"/>
    <p:sldId id="365" r:id="rId18"/>
    <p:sldId id="364" r:id="rId19"/>
    <p:sldId id="366" r:id="rId20"/>
    <p:sldId id="372" r:id="rId21"/>
    <p:sldId id="373" r:id="rId22"/>
    <p:sldId id="367" r:id="rId23"/>
    <p:sldId id="354" r:id="rId24"/>
    <p:sldId id="335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CC"/>
    <a:srgbClr val="FFFF99"/>
    <a:srgbClr val="006600"/>
    <a:srgbClr val="FFCC66"/>
    <a:srgbClr val="339999"/>
    <a:srgbClr val="74903C"/>
    <a:srgbClr val="E834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3" autoAdjust="0"/>
    <p:restoredTop sz="95088" autoAdjust="0"/>
  </p:normalViewPr>
  <p:slideViewPr>
    <p:cSldViewPr snapToGrid="0">
      <p:cViewPr>
        <p:scale>
          <a:sx n="90" d="100"/>
          <a:sy n="90" d="100"/>
        </p:scale>
        <p:origin x="-1536" y="2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16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DC2C30-27C0-46D0-8BFE-4E6DC4E1293C}" type="datetimeFigureOut">
              <a:rPr lang="en-US" smtClean="0"/>
              <a:t>2/27/12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3A4097-5C34-4DCF-8039-AC9C6DDB93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7574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8154E8-9B16-4918-9518-BDF7CE709DD4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8437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Task Starvation:</a:t>
            </a:r>
            <a:r>
              <a:rPr lang="en-US" baseline="0" dirty="0" smtClean="0"/>
              <a:t> A cluster has a finite number of tasks. The default scheduler will give a job as many tasks as possible. HIGH priority jobs can occupy all the tasks in a cluster.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Task </a:t>
            </a:r>
            <a:r>
              <a:rPr lang="en-US" baseline="0" dirty="0" err="1" smtClean="0"/>
              <a:t>Roadblocking</a:t>
            </a:r>
            <a:r>
              <a:rPr lang="en-US" baseline="0" dirty="0" smtClean="0"/>
              <a:t>: All the tasks for a given job have to complete for the job to finish. If all tasks complete in 2 min except for one that takes 60 min, the job takes 60 minutes.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Network Connection Waiting: Your cluster has the potential to generate N(odes) X T(asks) X C(</a:t>
            </a:r>
            <a:r>
              <a:rPr lang="en-US" baseline="0" dirty="0" err="1" smtClean="0"/>
              <a:t>onnections</a:t>
            </a:r>
            <a:r>
              <a:rPr lang="en-US" baseline="0" dirty="0" smtClean="0"/>
              <a:t>) to a given service.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3A4097-5C34-4DCF-8039-AC9C6DDB93F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6373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5356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404572"/>
            <a:ext cx="5486400" cy="4143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18456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888571"/>
            <a:ext cx="5486400" cy="58842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571973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9B0B43D-ABA2-204C-A483-AC67761D29FE}" type="datetimeFigureOut">
              <a:rPr lang="en-US" smtClean="0"/>
              <a:t>2/27/12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A3A5C6-9431-E14D-90A8-40B0D7683A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835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E8340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3753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>
            <a:lvl1pPr>
              <a:defRPr sz="2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rgbClr val="E8340A"/>
              </a:buClr>
              <a:buFont typeface="Arial" pitchFamily="34" charset="0"/>
              <a:buChar char="•"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9840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66918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1166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4327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24719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741" y="0"/>
            <a:ext cx="8229600" cy="9017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79403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8026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371600"/>
            <a:ext cx="5111750" cy="475456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590800"/>
            <a:ext cx="3008313" cy="35353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906036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4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3" descr="C:\Documents and Settings\peter\My Documents\Downloads\9.18_ppt_bg\9.18_ppt_bg\dark_header_slide_bg_v2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47" y="0"/>
            <a:ext cx="9209478" cy="90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0741" y="0"/>
            <a:ext cx="8229600" cy="9017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24578" name="Picture 2" descr="C:\Documents and Settings\peter\My Documents\Downloads\9.18_ppt_bg\9.18_ppt_bg\dark_footer_slide_bg_v2.jpg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3200"/>
            <a:ext cx="91440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7715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61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2800" b="1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514350" indent="-514350" algn="l" defTabSz="914400" rtl="0" eaLnBrk="1" latinLnBrk="0" hangingPunct="1">
        <a:spcBef>
          <a:spcPct val="20000"/>
        </a:spcBef>
        <a:buClr>
          <a:srgbClr val="E8340A"/>
        </a:buClr>
        <a:buFont typeface="+mj-lt"/>
        <a:buAutoNum type="arabicPeriod"/>
        <a:defRPr sz="2800" kern="1200">
          <a:solidFill>
            <a:schemeClr val="tx1">
              <a:lumMod val="85000"/>
              <a:lumOff val="15000"/>
            </a:schemeClr>
          </a:solidFill>
          <a:latin typeface="Arial" pitchFamily="34" charset="0"/>
          <a:ea typeface="+mn-ea"/>
          <a:cs typeface="Arial" pitchFamily="34" charset="0"/>
        </a:defRPr>
      </a:lvl1pPr>
      <a:lvl2pPr marL="914400" indent="-457200" algn="l" defTabSz="914400" rtl="0" eaLnBrk="1" latinLnBrk="0" hangingPunct="1">
        <a:spcBef>
          <a:spcPct val="20000"/>
        </a:spcBef>
        <a:buClr>
          <a:srgbClr val="E8340A"/>
        </a:buClr>
        <a:buFont typeface="+mj-lt"/>
        <a:buAutoNum type="arabicPeriod"/>
        <a:defRPr sz="2400" kern="1200">
          <a:solidFill>
            <a:schemeClr val="tx1">
              <a:lumMod val="85000"/>
              <a:lumOff val="15000"/>
            </a:schemeClr>
          </a:solidFill>
          <a:latin typeface="Arial" pitchFamily="34" charset="0"/>
          <a:ea typeface="+mn-ea"/>
          <a:cs typeface="Arial" pitchFamily="34" charset="0"/>
        </a:defRPr>
      </a:lvl2pPr>
      <a:lvl3pPr marL="1371600" indent="-457200" algn="l" defTabSz="914400" rtl="0" eaLnBrk="1" latinLnBrk="0" hangingPunct="1">
        <a:spcBef>
          <a:spcPct val="20000"/>
        </a:spcBef>
        <a:buClr>
          <a:srgbClr val="E8340A"/>
        </a:buClr>
        <a:buFont typeface="+mj-lt"/>
        <a:buAutoNum type="arabicPeriod"/>
        <a:defRPr sz="2000" kern="1200">
          <a:solidFill>
            <a:schemeClr val="tx1">
              <a:lumMod val="85000"/>
              <a:lumOff val="15000"/>
            </a:schemeClr>
          </a:solidFill>
          <a:latin typeface="Arial" pitchFamily="34" charset="0"/>
          <a:ea typeface="+mn-ea"/>
          <a:cs typeface="Arial" pitchFamily="34" charset="0"/>
        </a:defRPr>
      </a:lvl3pPr>
      <a:lvl4pPr marL="1714500" indent="-342900" algn="l" defTabSz="914400" rtl="0" eaLnBrk="1" latinLnBrk="0" hangingPunct="1">
        <a:spcBef>
          <a:spcPct val="20000"/>
        </a:spcBef>
        <a:buClr>
          <a:srgbClr val="E8340A"/>
        </a:buClr>
        <a:buFont typeface="+mj-lt"/>
        <a:buAutoNum type="arabicPeriod"/>
        <a:defRPr sz="1800" kern="1200">
          <a:solidFill>
            <a:schemeClr val="tx1">
              <a:lumMod val="85000"/>
              <a:lumOff val="15000"/>
            </a:schemeClr>
          </a:solidFill>
          <a:latin typeface="Arial" pitchFamily="34" charset="0"/>
          <a:ea typeface="+mn-ea"/>
          <a:cs typeface="Arial" pitchFamily="34" charset="0"/>
        </a:defRPr>
      </a:lvl4pPr>
      <a:lvl5pPr marL="2171700" indent="-342900" algn="l" defTabSz="914400" rtl="0" eaLnBrk="1" latinLnBrk="0" hangingPunct="1">
        <a:spcBef>
          <a:spcPct val="20000"/>
        </a:spcBef>
        <a:buClr>
          <a:srgbClr val="E8340A"/>
        </a:buClr>
        <a:buFont typeface="+mj-lt"/>
        <a:buAutoNum type="arabicPeriod"/>
        <a:defRPr sz="1800" kern="1200">
          <a:solidFill>
            <a:schemeClr val="tx1">
              <a:lumMod val="85000"/>
              <a:lumOff val="15000"/>
            </a:schemeClr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75097" y="2377706"/>
            <a:ext cx="503983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400" b="1" dirty="0">
                <a:solidFill>
                  <a:srgbClr val="E8340A"/>
                </a:solidFill>
                <a:latin typeface="Arial"/>
                <a:cs typeface="Arial"/>
              </a:rPr>
              <a:t>Analytics from 330 million smartphones</a:t>
            </a:r>
            <a:endParaRPr lang="en-US" sz="4400" b="1" dirty="0" smtClean="0">
              <a:solidFill>
                <a:srgbClr val="E8340A"/>
              </a:solidFill>
              <a:latin typeface="Arial"/>
              <a:cs typeface="Arial"/>
            </a:endParaRPr>
          </a:p>
          <a:p>
            <a:pPr algn="r"/>
            <a:endParaRPr lang="en-US" sz="1400" b="1" dirty="0" smtClean="0"/>
          </a:p>
          <a:p>
            <a:pPr algn="r"/>
            <a:endParaRPr lang="en-US" sz="1400" b="1" dirty="0"/>
          </a:p>
          <a:p>
            <a:pPr algn="r"/>
            <a:r>
              <a:rPr lang="en-US" sz="1600" b="1" dirty="0" smtClean="0">
                <a:solidFill>
                  <a:schemeClr val="bg1"/>
                </a:solidFill>
              </a:rPr>
              <a:t>Sean Byrnes</a:t>
            </a:r>
          </a:p>
          <a:p>
            <a:pPr algn="r"/>
            <a:r>
              <a:rPr lang="en-US" sz="1600" b="1" dirty="0" smtClean="0">
                <a:solidFill>
                  <a:schemeClr val="bg1"/>
                </a:solidFill>
              </a:rPr>
              <a:t>CTO &amp; Co-founder</a:t>
            </a:r>
            <a:endParaRPr lang="en-US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95591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data processing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00349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6943725" y="64325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833EE8D-FE81-4457-82E1-2B0FB9F4F712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839817" y="2963536"/>
            <a:ext cx="5563518" cy="4406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Normalization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37979" y="2388825"/>
            <a:ext cx="5563518" cy="4406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Data Correction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37980" y="4063388"/>
            <a:ext cx="2700969" cy="4406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Metrics Computation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18472" y="1320189"/>
            <a:ext cx="1426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Agent Report</a:t>
            </a:r>
            <a:endParaRPr lang="en-US" dirty="0"/>
          </a:p>
        </p:txBody>
      </p:sp>
      <p:sp>
        <p:nvSpPr>
          <p:cNvPr id="16" name="Right Brace 15"/>
          <p:cNvSpPr/>
          <p:nvPr/>
        </p:nvSpPr>
        <p:spPr>
          <a:xfrm rot="5400000">
            <a:off x="4362679" y="121188"/>
            <a:ext cx="440675" cy="3723701"/>
          </a:xfrm>
          <a:prstGeom prst="rightBrace">
            <a:avLst>
              <a:gd name="adj1" fmla="val 25833"/>
              <a:gd name="adj2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94114" y="1215528"/>
            <a:ext cx="693145" cy="693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Rectangle 29"/>
          <p:cNvSpPr/>
          <p:nvPr/>
        </p:nvSpPr>
        <p:spPr>
          <a:xfrm>
            <a:off x="1826964" y="3523560"/>
            <a:ext cx="5563518" cy="4406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De-duplication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682169" y="4072569"/>
            <a:ext cx="2686278" cy="4406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Portfolio Analysis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836145" y="4623412"/>
            <a:ext cx="1612134" cy="4406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Benchmarking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756314" y="4632593"/>
            <a:ext cx="1612134" cy="4406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Clustering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5" name="U-Turn Arrow 34"/>
          <p:cNvSpPr/>
          <p:nvPr/>
        </p:nvSpPr>
        <p:spPr>
          <a:xfrm rot="16200000" flipV="1">
            <a:off x="6861798" y="1764016"/>
            <a:ext cx="2162727" cy="892366"/>
          </a:xfrm>
          <a:prstGeom prst="uturnArrow">
            <a:avLst>
              <a:gd name="adj1" fmla="val 23765"/>
              <a:gd name="adj2" fmla="val 25000"/>
              <a:gd name="adj3" fmla="val 25000"/>
              <a:gd name="adj4" fmla="val 43750"/>
              <a:gd name="adj5" fmla="val 7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39547" y="2915800"/>
            <a:ext cx="159851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Identify Device, Country,</a:t>
            </a:r>
          </a:p>
          <a:p>
            <a:r>
              <a:rPr lang="en-US" sz="1100" dirty="0" smtClean="0"/>
              <a:t>Carrier, etc.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39547" y="2399843"/>
            <a:ext cx="148470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Bad Phone Clocks</a:t>
            </a:r>
          </a:p>
          <a:p>
            <a:r>
              <a:rPr lang="en-US" sz="1100" dirty="0" smtClean="0"/>
              <a:t>Partial Session Reports</a:t>
            </a:r>
            <a:endParaRPr lang="en-US" sz="1100" dirty="0"/>
          </a:p>
        </p:txBody>
      </p:sp>
      <p:cxnSp>
        <p:nvCxnSpPr>
          <p:cNvPr id="38" name="Straight Connector 37"/>
          <p:cNvCxnSpPr/>
          <p:nvPr/>
        </p:nvCxnSpPr>
        <p:spPr>
          <a:xfrm>
            <a:off x="163418" y="2886421"/>
            <a:ext cx="1586429" cy="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163418" y="3534580"/>
            <a:ext cx="1586429" cy="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139547" y="3552943"/>
            <a:ext cx="160172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Handle duplicate reports</a:t>
            </a:r>
          </a:p>
        </p:txBody>
      </p:sp>
      <p:cxnSp>
        <p:nvCxnSpPr>
          <p:cNvPr id="42" name="Straight Connector 41"/>
          <p:cNvCxnSpPr/>
          <p:nvPr/>
        </p:nvCxnSpPr>
        <p:spPr>
          <a:xfrm>
            <a:off x="172599" y="4017486"/>
            <a:ext cx="1586429" cy="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172599" y="4546296"/>
            <a:ext cx="1586429" cy="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139547" y="4079916"/>
            <a:ext cx="161133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Flexible calculation</a:t>
            </a:r>
          </a:p>
          <a:p>
            <a:r>
              <a:rPr lang="en-US" sz="1100" dirty="0" smtClean="0"/>
              <a:t>Configurable Dimensions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39547" y="4606889"/>
            <a:ext cx="159851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Data mining and analysis</a:t>
            </a:r>
          </a:p>
        </p:txBody>
      </p:sp>
      <p:sp>
        <p:nvSpPr>
          <p:cNvPr id="46" name="Down Arrow 45"/>
          <p:cNvSpPr/>
          <p:nvPr/>
        </p:nvSpPr>
        <p:spPr>
          <a:xfrm>
            <a:off x="2093202" y="5221995"/>
            <a:ext cx="661012" cy="45169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Down Arrow 46"/>
          <p:cNvSpPr/>
          <p:nvPr/>
        </p:nvSpPr>
        <p:spPr>
          <a:xfrm>
            <a:off x="3613531" y="4638101"/>
            <a:ext cx="661012" cy="1002536"/>
          </a:xfrm>
          <a:prstGeom prst="downArrow">
            <a:avLst>
              <a:gd name="adj1" fmla="val 50000"/>
              <a:gd name="adj2" fmla="val 3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Down Arrow 47"/>
          <p:cNvSpPr/>
          <p:nvPr/>
        </p:nvSpPr>
        <p:spPr>
          <a:xfrm>
            <a:off x="4823551" y="4647282"/>
            <a:ext cx="661012" cy="1002536"/>
          </a:xfrm>
          <a:prstGeom prst="downArrow">
            <a:avLst>
              <a:gd name="adj1" fmla="val 50000"/>
              <a:gd name="adj2" fmla="val 3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Down Arrow 49"/>
          <p:cNvSpPr/>
          <p:nvPr/>
        </p:nvSpPr>
        <p:spPr>
          <a:xfrm>
            <a:off x="6299812" y="5198125"/>
            <a:ext cx="661012" cy="45169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6114363" y="5684703"/>
            <a:ext cx="15974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tx2"/>
                </a:solidFill>
              </a:rPr>
              <a:t>Audience Segmentation</a:t>
            </a:r>
            <a:endParaRPr lang="en-US" sz="1600" b="1" dirty="0">
              <a:solidFill>
                <a:schemeClr val="tx2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650692" y="5684703"/>
            <a:ext cx="15073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tx2"/>
                </a:solidFill>
              </a:rPr>
              <a:t>Industry Trends</a:t>
            </a:r>
            <a:endParaRPr lang="en-US" sz="1600" b="1" dirty="0">
              <a:solidFill>
                <a:schemeClr val="tx2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400540" y="5684703"/>
            <a:ext cx="11934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tx2"/>
                </a:solidFill>
              </a:rPr>
              <a:t>Application Analytics</a:t>
            </a:r>
            <a:endParaRPr lang="en-US" sz="1600" b="1" dirty="0">
              <a:solidFill>
                <a:schemeClr val="tx2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500391" y="5684703"/>
            <a:ext cx="14707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tx2"/>
                </a:solidFill>
              </a:rPr>
              <a:t>Merchandising</a:t>
            </a:r>
            <a:endParaRPr lang="en-US" sz="1600" b="1" dirty="0">
              <a:solidFill>
                <a:schemeClr val="tx2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61580" y="5703066"/>
            <a:ext cx="10514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Analytics</a:t>
            </a:r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56" name="Straight Connector 55"/>
          <p:cNvCxnSpPr/>
          <p:nvPr/>
        </p:nvCxnSpPr>
        <p:spPr>
          <a:xfrm>
            <a:off x="148729" y="5447843"/>
            <a:ext cx="1586429" cy="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Analytics Processing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17400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Down Arrow 22"/>
          <p:cNvSpPr/>
          <p:nvPr/>
        </p:nvSpPr>
        <p:spPr>
          <a:xfrm>
            <a:off x="3456389" y="1396563"/>
            <a:ext cx="2032000" cy="738966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 rot="16200000" flipH="1">
            <a:off x="3165626" y="4050977"/>
            <a:ext cx="2643277" cy="28222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Large-scale Data Processing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39143" y="1051795"/>
            <a:ext cx="131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Input Data</a:t>
            </a:r>
            <a:endParaRPr lang="en-US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474087" y="1548506"/>
            <a:ext cx="203200" cy="203200"/>
          </a:xfrm>
          <a:prstGeom prst="roundRect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3575687" y="1887173"/>
            <a:ext cx="203200" cy="203200"/>
          </a:xfrm>
          <a:prstGeom prst="roundRect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4004664" y="1458194"/>
            <a:ext cx="203200" cy="203200"/>
          </a:xfrm>
          <a:prstGeom prst="roundRect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4761020" y="1774284"/>
            <a:ext cx="203200" cy="203200"/>
          </a:xfrm>
          <a:prstGeom prst="roundRect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4422355" y="1796862"/>
            <a:ext cx="203200" cy="203200"/>
          </a:xfrm>
          <a:prstGeom prst="roundRect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4817465" y="1435618"/>
            <a:ext cx="203200" cy="203200"/>
          </a:xfrm>
          <a:prstGeom prst="roundRect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5189999" y="1864595"/>
            <a:ext cx="203200" cy="203200"/>
          </a:xfrm>
          <a:prstGeom prst="roundRect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5257732" y="1401751"/>
            <a:ext cx="203200" cy="203200"/>
          </a:xfrm>
          <a:prstGeom prst="roundRect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1509820" y="2824150"/>
            <a:ext cx="2246488" cy="2359378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5094041" y="2784638"/>
            <a:ext cx="2534355" cy="2331157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an 15"/>
          <p:cNvSpPr/>
          <p:nvPr/>
        </p:nvSpPr>
        <p:spPr>
          <a:xfrm>
            <a:off x="3632131" y="5465750"/>
            <a:ext cx="1885244" cy="914400"/>
          </a:xfrm>
          <a:prstGeom prst="can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NoSQL</a:t>
            </a:r>
            <a:r>
              <a:rPr lang="en-US" dirty="0" smtClean="0"/>
              <a:t> </a:t>
            </a:r>
            <a:r>
              <a:rPr lang="en-US" dirty="0" err="1" smtClean="0"/>
              <a:t>DataStore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961224" y="5443172"/>
            <a:ext cx="1283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Real-Time</a:t>
            </a:r>
            <a:endParaRPr lang="en-US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031020" y="5448816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Batch</a:t>
            </a:r>
            <a:endParaRPr lang="en-US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3327330" y="2203262"/>
            <a:ext cx="2325512" cy="395111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Collectors</a:t>
            </a:r>
            <a:endParaRPr lang="en-US" dirty="0"/>
          </a:p>
        </p:txBody>
      </p:sp>
      <p:sp>
        <p:nvSpPr>
          <p:cNvPr id="24" name="Down Arrow 23"/>
          <p:cNvSpPr/>
          <p:nvPr/>
        </p:nvSpPr>
        <p:spPr>
          <a:xfrm rot="2586226">
            <a:off x="2830619" y="2553218"/>
            <a:ext cx="440267" cy="6660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Down Arrow 24"/>
          <p:cNvSpPr/>
          <p:nvPr/>
        </p:nvSpPr>
        <p:spPr>
          <a:xfrm rot="19013774" flipH="1">
            <a:off x="5726217" y="2513705"/>
            <a:ext cx="440267" cy="6660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Down Arrow 25"/>
          <p:cNvSpPr/>
          <p:nvPr/>
        </p:nvSpPr>
        <p:spPr>
          <a:xfrm rot="19013774" flipH="1">
            <a:off x="3327175" y="4835249"/>
            <a:ext cx="440267" cy="6660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Down Arrow 26"/>
          <p:cNvSpPr/>
          <p:nvPr/>
        </p:nvSpPr>
        <p:spPr>
          <a:xfrm rot="2586226">
            <a:off x="5058342" y="4807031"/>
            <a:ext cx="440267" cy="6660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Down Arrow 27"/>
          <p:cNvSpPr/>
          <p:nvPr/>
        </p:nvSpPr>
        <p:spPr>
          <a:xfrm rot="19013774" flipH="1">
            <a:off x="7052662" y="4901306"/>
            <a:ext cx="440267" cy="6660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Down Arrow 28"/>
          <p:cNvSpPr/>
          <p:nvPr/>
        </p:nvSpPr>
        <p:spPr>
          <a:xfrm rot="2586226">
            <a:off x="1334842" y="4873086"/>
            <a:ext cx="440267" cy="6660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Group 41"/>
          <p:cNvGrpSpPr/>
          <p:nvPr/>
        </p:nvGrpSpPr>
        <p:grpSpPr>
          <a:xfrm>
            <a:off x="6782960" y="4000199"/>
            <a:ext cx="465895" cy="616853"/>
            <a:chOff x="7529688" y="3868476"/>
            <a:chExt cx="465895" cy="616853"/>
          </a:xfrm>
        </p:grpSpPr>
        <p:cxnSp>
          <p:nvCxnSpPr>
            <p:cNvPr id="37" name="Straight Connector 36"/>
            <p:cNvCxnSpPr/>
            <p:nvPr/>
          </p:nvCxnSpPr>
          <p:spPr>
            <a:xfrm rot="16200000" flipH="1">
              <a:off x="7226333" y="4175443"/>
              <a:ext cx="613241" cy="6531"/>
            </a:xfrm>
            <a:prstGeom prst="line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7682088" y="4171831"/>
              <a:ext cx="613241" cy="6531"/>
            </a:xfrm>
            <a:prstGeom prst="line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7540550" y="4476660"/>
              <a:ext cx="455033" cy="0"/>
            </a:xfrm>
            <a:prstGeom prst="line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oup 42"/>
          <p:cNvGrpSpPr/>
          <p:nvPr/>
        </p:nvGrpSpPr>
        <p:grpSpPr>
          <a:xfrm>
            <a:off x="6770681" y="3177528"/>
            <a:ext cx="465895" cy="616853"/>
            <a:chOff x="7529688" y="3868476"/>
            <a:chExt cx="465895" cy="616853"/>
          </a:xfrm>
        </p:grpSpPr>
        <p:cxnSp>
          <p:nvCxnSpPr>
            <p:cNvPr id="44" name="Straight Connector 43"/>
            <p:cNvCxnSpPr/>
            <p:nvPr/>
          </p:nvCxnSpPr>
          <p:spPr>
            <a:xfrm rot="16200000" flipH="1">
              <a:off x="7226333" y="4175443"/>
              <a:ext cx="613241" cy="6531"/>
            </a:xfrm>
            <a:prstGeom prst="line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16200000" flipH="1">
              <a:off x="7682088" y="4171831"/>
              <a:ext cx="613241" cy="6531"/>
            </a:xfrm>
            <a:prstGeom prst="line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7540550" y="4476660"/>
              <a:ext cx="455033" cy="0"/>
            </a:xfrm>
            <a:prstGeom prst="line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Rounded Rectangle 49"/>
          <p:cNvSpPr/>
          <p:nvPr/>
        </p:nvSpPr>
        <p:spPr>
          <a:xfrm>
            <a:off x="1896541" y="3542063"/>
            <a:ext cx="203200" cy="203200"/>
          </a:xfrm>
          <a:prstGeom prst="roundRect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ounded Rectangle 50"/>
          <p:cNvSpPr/>
          <p:nvPr/>
        </p:nvSpPr>
        <p:spPr>
          <a:xfrm>
            <a:off x="1899287" y="3818946"/>
            <a:ext cx="203200" cy="203200"/>
          </a:xfrm>
          <a:prstGeom prst="roundRect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ounded Rectangle 51"/>
          <p:cNvSpPr/>
          <p:nvPr/>
        </p:nvSpPr>
        <p:spPr>
          <a:xfrm>
            <a:off x="1895778" y="3266400"/>
            <a:ext cx="203200" cy="203200"/>
          </a:xfrm>
          <a:prstGeom prst="roundRect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ounded Rectangle 53"/>
          <p:cNvSpPr/>
          <p:nvPr/>
        </p:nvSpPr>
        <p:spPr>
          <a:xfrm>
            <a:off x="1908898" y="4073403"/>
            <a:ext cx="203200" cy="203200"/>
          </a:xfrm>
          <a:prstGeom prst="roundRect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ounded Rectangle 54"/>
          <p:cNvSpPr/>
          <p:nvPr/>
        </p:nvSpPr>
        <p:spPr>
          <a:xfrm>
            <a:off x="2256411" y="3418343"/>
            <a:ext cx="1376483" cy="1215691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Consumer/ Producer</a:t>
            </a:r>
          </a:p>
          <a:p>
            <a:pPr algn="ctr"/>
            <a:r>
              <a:rPr lang="en-US" dirty="0" smtClean="0"/>
              <a:t>Systems</a:t>
            </a:r>
            <a:endParaRPr lang="en-US" dirty="0"/>
          </a:p>
        </p:txBody>
      </p:sp>
      <p:sp>
        <p:nvSpPr>
          <p:cNvPr id="56" name="Rounded Rectangle 55"/>
          <p:cNvSpPr/>
          <p:nvPr/>
        </p:nvSpPr>
        <p:spPr>
          <a:xfrm>
            <a:off x="5238508" y="3397749"/>
            <a:ext cx="1458861" cy="1215691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MapReduce</a:t>
            </a:r>
            <a:endParaRPr lang="en-US" dirty="0" smtClean="0"/>
          </a:p>
          <a:p>
            <a:pPr algn="ctr"/>
            <a:r>
              <a:rPr lang="en-US" dirty="0" smtClean="0"/>
              <a:t>(jobs)</a:t>
            </a:r>
            <a:endParaRPr lang="en-US" dirty="0"/>
          </a:p>
        </p:txBody>
      </p:sp>
      <p:sp>
        <p:nvSpPr>
          <p:cNvPr id="58" name="Rounded Rectangle 57"/>
          <p:cNvSpPr/>
          <p:nvPr/>
        </p:nvSpPr>
        <p:spPr>
          <a:xfrm>
            <a:off x="7475845" y="5560791"/>
            <a:ext cx="1173892" cy="679621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External Action</a:t>
            </a:r>
            <a:endParaRPr lang="en-US" dirty="0"/>
          </a:p>
        </p:txBody>
      </p:sp>
      <p:sp>
        <p:nvSpPr>
          <p:cNvPr id="60" name="Rounded Rectangle 59"/>
          <p:cNvSpPr/>
          <p:nvPr/>
        </p:nvSpPr>
        <p:spPr>
          <a:xfrm>
            <a:off x="535467" y="5651408"/>
            <a:ext cx="1173892" cy="679621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External Action</a:t>
            </a:r>
            <a:endParaRPr lang="en-US" dirty="0"/>
          </a:p>
        </p:txBody>
      </p:sp>
      <p:sp>
        <p:nvSpPr>
          <p:cNvPr id="32" name="Rounded Rectangle 31"/>
          <p:cNvSpPr/>
          <p:nvPr/>
        </p:nvSpPr>
        <p:spPr>
          <a:xfrm>
            <a:off x="6790163" y="4381990"/>
            <a:ext cx="203200" cy="203200"/>
          </a:xfrm>
          <a:prstGeom prst="roundRect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6800673" y="4135971"/>
            <a:ext cx="203200" cy="203200"/>
          </a:xfrm>
          <a:prstGeom prst="roundRect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ounded Rectangle 33"/>
          <p:cNvSpPr/>
          <p:nvPr/>
        </p:nvSpPr>
        <p:spPr>
          <a:xfrm>
            <a:off x="7035405" y="4381990"/>
            <a:ext cx="203200" cy="203200"/>
          </a:xfrm>
          <a:prstGeom prst="roundRect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ounded Rectangle 34"/>
          <p:cNvSpPr/>
          <p:nvPr/>
        </p:nvSpPr>
        <p:spPr>
          <a:xfrm>
            <a:off x="7035404" y="4135971"/>
            <a:ext cx="203200" cy="203200"/>
          </a:xfrm>
          <a:prstGeom prst="roundRect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1886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Map/Reduce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47333"/>
            <a:ext cx="8229600" cy="4178830"/>
          </a:xfrm>
        </p:spPr>
        <p:txBody>
          <a:bodyPr>
            <a:normAutofit/>
          </a:bodyPr>
          <a:lstStyle/>
          <a:p>
            <a:r>
              <a:rPr lang="en-US" i="1" dirty="0" smtClean="0"/>
              <a:t>Challenge</a:t>
            </a:r>
            <a:r>
              <a:rPr lang="en-US" dirty="0" smtClean="0"/>
              <a:t>: Task </a:t>
            </a:r>
            <a:r>
              <a:rPr lang="en-US" dirty="0"/>
              <a:t>S</a:t>
            </a:r>
            <a:r>
              <a:rPr lang="en-US" dirty="0" smtClean="0"/>
              <a:t>tarvation</a:t>
            </a:r>
          </a:p>
          <a:p>
            <a:endParaRPr lang="en-US" dirty="0"/>
          </a:p>
          <a:p>
            <a:r>
              <a:rPr lang="en-US" i="1" dirty="0"/>
              <a:t>Challenge</a:t>
            </a:r>
            <a:r>
              <a:rPr lang="en-US" dirty="0"/>
              <a:t>: Task </a:t>
            </a:r>
            <a:r>
              <a:rPr lang="en-US" dirty="0" err="1"/>
              <a:t>R</a:t>
            </a:r>
            <a:r>
              <a:rPr lang="en-US" dirty="0" err="1" smtClean="0"/>
              <a:t>oadblocking</a:t>
            </a:r>
            <a:endParaRPr lang="en-US" dirty="0" smtClean="0"/>
          </a:p>
          <a:p>
            <a:endParaRPr lang="en-US" dirty="0"/>
          </a:p>
          <a:p>
            <a:r>
              <a:rPr lang="en-US" i="1" dirty="0"/>
              <a:t>Challenge</a:t>
            </a:r>
            <a:r>
              <a:rPr lang="en-US" dirty="0"/>
              <a:t>: Network Connection Waiting</a:t>
            </a:r>
          </a:p>
          <a:p>
            <a:pPr marL="0" indent="0">
              <a:buNone/>
            </a:pPr>
            <a:endParaRPr lang="en-US" dirty="0" smtClean="0"/>
          </a:p>
          <a:p>
            <a:pPr lvl="2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679412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Topology</a:t>
            </a:r>
            <a:r>
              <a:rPr lang="en-US" smtClean="0"/>
              <a:t>: Chained</a:t>
            </a:r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1499286" y="2858529"/>
            <a:ext cx="1216152" cy="3065547"/>
            <a:chOff x="1507524" y="2858529"/>
            <a:chExt cx="1216152" cy="3065547"/>
          </a:xfrm>
        </p:grpSpPr>
        <p:sp>
          <p:nvSpPr>
            <p:cNvPr id="5" name="Cube 4"/>
            <p:cNvSpPr/>
            <p:nvPr/>
          </p:nvSpPr>
          <p:spPr>
            <a:xfrm>
              <a:off x="1507524" y="4707924"/>
              <a:ext cx="1216152" cy="1216152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Cube 5"/>
            <p:cNvSpPr/>
            <p:nvPr/>
          </p:nvSpPr>
          <p:spPr>
            <a:xfrm>
              <a:off x="1507524" y="3785286"/>
              <a:ext cx="1216152" cy="1216152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Cube 6"/>
            <p:cNvSpPr/>
            <p:nvPr/>
          </p:nvSpPr>
          <p:spPr>
            <a:xfrm>
              <a:off x="1507524" y="2858529"/>
              <a:ext cx="1216152" cy="1216152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836602" y="2862648"/>
            <a:ext cx="1216152" cy="3065547"/>
            <a:chOff x="3785286" y="2862648"/>
            <a:chExt cx="1216152" cy="3065547"/>
          </a:xfrm>
        </p:grpSpPr>
        <p:sp>
          <p:nvSpPr>
            <p:cNvPr id="8" name="Cube 7"/>
            <p:cNvSpPr/>
            <p:nvPr/>
          </p:nvSpPr>
          <p:spPr>
            <a:xfrm>
              <a:off x="3785286" y="4712043"/>
              <a:ext cx="1216152" cy="1216152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Cube 8"/>
            <p:cNvSpPr/>
            <p:nvPr/>
          </p:nvSpPr>
          <p:spPr>
            <a:xfrm>
              <a:off x="3785286" y="3789405"/>
              <a:ext cx="1216152" cy="1216152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Cube 9"/>
            <p:cNvSpPr/>
            <p:nvPr/>
          </p:nvSpPr>
          <p:spPr>
            <a:xfrm>
              <a:off x="3785286" y="2862648"/>
              <a:ext cx="1216152" cy="1216152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558705" y="5867782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Rack 1</a:t>
            </a:r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99928" y="5887766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Rack 2</a:t>
            </a:r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Cube 12"/>
          <p:cNvSpPr/>
          <p:nvPr/>
        </p:nvSpPr>
        <p:spPr>
          <a:xfrm>
            <a:off x="1499286" y="2130014"/>
            <a:ext cx="1216152" cy="350109"/>
          </a:xfrm>
          <a:prstGeom prst="cube">
            <a:avLst>
              <a:gd name="adj" fmla="val 6382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ube 13"/>
          <p:cNvSpPr/>
          <p:nvPr/>
        </p:nvSpPr>
        <p:spPr>
          <a:xfrm>
            <a:off x="3836602" y="2134133"/>
            <a:ext cx="1216152" cy="350109"/>
          </a:xfrm>
          <a:prstGeom prst="cube">
            <a:avLst>
              <a:gd name="adj" fmla="val 6382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495642" y="2431988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Switch 1</a:t>
            </a:r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13107" y="2424692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Switch 2</a:t>
            </a:r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 flipV="1">
            <a:off x="2743201" y="2356555"/>
            <a:ext cx="1025611" cy="1"/>
          </a:xfrm>
          <a:prstGeom prst="line">
            <a:avLst/>
          </a:prstGeom>
          <a:ln w="7620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oup 34"/>
          <p:cNvGrpSpPr/>
          <p:nvPr/>
        </p:nvGrpSpPr>
        <p:grpSpPr>
          <a:xfrm>
            <a:off x="5111046" y="2159533"/>
            <a:ext cx="2295442" cy="4122965"/>
            <a:chOff x="5111046" y="2159533"/>
            <a:chExt cx="2295442" cy="4122965"/>
          </a:xfrm>
        </p:grpSpPr>
        <p:grpSp>
          <p:nvGrpSpPr>
            <p:cNvPr id="21" name="Group 20"/>
            <p:cNvGrpSpPr/>
            <p:nvPr/>
          </p:nvGrpSpPr>
          <p:grpSpPr>
            <a:xfrm>
              <a:off x="6190336" y="2888048"/>
              <a:ext cx="1216152" cy="3065547"/>
              <a:chOff x="3785286" y="2862648"/>
              <a:chExt cx="1216152" cy="3065547"/>
            </a:xfrm>
          </p:grpSpPr>
          <p:sp>
            <p:nvSpPr>
              <p:cNvPr id="23" name="Cube 22"/>
              <p:cNvSpPr/>
              <p:nvPr/>
            </p:nvSpPr>
            <p:spPr>
              <a:xfrm>
                <a:off x="3785286" y="4712043"/>
                <a:ext cx="1216152" cy="1216152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Cube 23"/>
              <p:cNvSpPr/>
              <p:nvPr/>
            </p:nvSpPr>
            <p:spPr>
              <a:xfrm>
                <a:off x="3785286" y="3789405"/>
                <a:ext cx="1216152" cy="1216152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Cube 24"/>
              <p:cNvSpPr/>
              <p:nvPr/>
            </p:nvSpPr>
            <p:spPr>
              <a:xfrm>
                <a:off x="3785286" y="2862648"/>
                <a:ext cx="1216152" cy="1216152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6" name="TextBox 25"/>
            <p:cNvSpPr txBox="1"/>
            <p:nvPr/>
          </p:nvSpPr>
          <p:spPr>
            <a:xfrm>
              <a:off x="6253662" y="5913166"/>
              <a:ext cx="8051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>
                      <a:lumMod val="50000"/>
                    </a:schemeClr>
                  </a:solidFill>
                </a:rPr>
                <a:t>Rack </a:t>
              </a:r>
              <a:r>
                <a:rPr lang="en-US" b="1" dirty="0" smtClean="0">
                  <a:solidFill>
                    <a:schemeClr val="bg1">
                      <a:lumMod val="50000"/>
                    </a:schemeClr>
                  </a:solidFill>
                </a:rPr>
                <a:t>3</a:t>
              </a:r>
              <a:endParaRPr lang="en-US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7" name="Cube 26"/>
            <p:cNvSpPr/>
            <p:nvPr/>
          </p:nvSpPr>
          <p:spPr>
            <a:xfrm>
              <a:off x="6190336" y="2159533"/>
              <a:ext cx="1216152" cy="350109"/>
            </a:xfrm>
            <a:prstGeom prst="cube">
              <a:avLst>
                <a:gd name="adj" fmla="val 63824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266841" y="2450092"/>
              <a:ext cx="9925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>
                      <a:lumMod val="50000"/>
                    </a:schemeClr>
                  </a:solidFill>
                </a:rPr>
                <a:t>Switch </a:t>
              </a:r>
              <a:r>
                <a:rPr lang="en-US" b="1" dirty="0" smtClean="0">
                  <a:solidFill>
                    <a:schemeClr val="bg1">
                      <a:lumMod val="50000"/>
                    </a:schemeClr>
                  </a:solidFill>
                </a:rPr>
                <a:t>3</a:t>
              </a:r>
              <a:endParaRPr lang="en-US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cxnSp>
          <p:nvCxnSpPr>
            <p:cNvPr id="31" name="Straight Connector 30"/>
            <p:cNvCxnSpPr/>
            <p:nvPr/>
          </p:nvCxnSpPr>
          <p:spPr>
            <a:xfrm flipV="1">
              <a:off x="5111046" y="2325510"/>
              <a:ext cx="1025611" cy="1"/>
            </a:xfrm>
            <a:prstGeom prst="line">
              <a:avLst/>
            </a:prstGeom>
            <a:ln w="76200"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3" name="Curved Connector 32"/>
          <p:cNvCxnSpPr/>
          <p:nvPr/>
        </p:nvCxnSpPr>
        <p:spPr>
          <a:xfrm rot="16200000" flipV="1">
            <a:off x="4549855" y="-313639"/>
            <a:ext cx="29519" cy="4691050"/>
          </a:xfrm>
          <a:prstGeom prst="curvedConnector3">
            <a:avLst>
              <a:gd name="adj1" fmla="val 2451933"/>
            </a:avLst>
          </a:prstGeom>
          <a:ln w="57150" cmpd="sng"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7517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Topology: Star</a:t>
            </a:r>
            <a:endParaRPr lang="en-US" dirty="0"/>
          </a:p>
        </p:txBody>
      </p:sp>
      <p:sp>
        <p:nvSpPr>
          <p:cNvPr id="5" name="Cube 4"/>
          <p:cNvSpPr/>
          <p:nvPr/>
        </p:nvSpPr>
        <p:spPr>
          <a:xfrm>
            <a:off x="2369430" y="4770161"/>
            <a:ext cx="1216152" cy="1216152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ube 7"/>
          <p:cNvSpPr/>
          <p:nvPr/>
        </p:nvSpPr>
        <p:spPr>
          <a:xfrm>
            <a:off x="5647951" y="4774280"/>
            <a:ext cx="1216152" cy="1216152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434722" y="5958241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Rack 3</a:t>
            </a:r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34373" y="5964114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Rack 2</a:t>
            </a:r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Cube 12"/>
          <p:cNvSpPr/>
          <p:nvPr/>
        </p:nvSpPr>
        <p:spPr>
          <a:xfrm>
            <a:off x="2369430" y="3987566"/>
            <a:ext cx="1216152" cy="350109"/>
          </a:xfrm>
          <a:prstGeom prst="cube">
            <a:avLst>
              <a:gd name="adj" fmla="val 6382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ube 13"/>
          <p:cNvSpPr/>
          <p:nvPr/>
        </p:nvSpPr>
        <p:spPr>
          <a:xfrm>
            <a:off x="5647951" y="3991685"/>
            <a:ext cx="1216152" cy="350109"/>
          </a:xfrm>
          <a:prstGeom prst="cube">
            <a:avLst>
              <a:gd name="adj" fmla="val 6382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405355" y="4295953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Switch 3</a:t>
            </a:r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664503" y="4291223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Switch 4</a:t>
            </a:r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Cube 18"/>
          <p:cNvSpPr/>
          <p:nvPr/>
        </p:nvSpPr>
        <p:spPr>
          <a:xfrm>
            <a:off x="2369430" y="1244362"/>
            <a:ext cx="1216152" cy="1216152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ube 19"/>
          <p:cNvSpPr/>
          <p:nvPr/>
        </p:nvSpPr>
        <p:spPr>
          <a:xfrm>
            <a:off x="5647951" y="1227884"/>
            <a:ext cx="1216152" cy="1216152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ube 20"/>
          <p:cNvSpPr/>
          <p:nvPr/>
        </p:nvSpPr>
        <p:spPr>
          <a:xfrm>
            <a:off x="2369430" y="2793073"/>
            <a:ext cx="1216152" cy="350109"/>
          </a:xfrm>
          <a:prstGeom prst="cube">
            <a:avLst>
              <a:gd name="adj" fmla="val 6382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2386589" y="3087348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Switch 1</a:t>
            </a:r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4" name="Cube 23"/>
          <p:cNvSpPr/>
          <p:nvPr/>
        </p:nvSpPr>
        <p:spPr>
          <a:xfrm>
            <a:off x="5647951" y="2777741"/>
            <a:ext cx="1216152" cy="350109"/>
          </a:xfrm>
          <a:prstGeom prst="cube">
            <a:avLst>
              <a:gd name="adj" fmla="val 6382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5645739" y="3091390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Switch 2</a:t>
            </a:r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6" name="Cube 25"/>
          <p:cNvSpPr/>
          <p:nvPr/>
        </p:nvSpPr>
        <p:spPr>
          <a:xfrm>
            <a:off x="4074678" y="3365607"/>
            <a:ext cx="1216152" cy="350109"/>
          </a:xfrm>
          <a:prstGeom prst="cube">
            <a:avLst>
              <a:gd name="adj" fmla="val 6382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4272386" y="3707478"/>
            <a:ext cx="813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Trunk</a:t>
            </a:r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 flipV="1">
            <a:off x="5071458" y="2957834"/>
            <a:ext cx="568412" cy="333630"/>
          </a:xfrm>
          <a:prstGeom prst="line">
            <a:avLst/>
          </a:prstGeom>
          <a:ln w="7620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3695738" y="3822805"/>
            <a:ext cx="568412" cy="333630"/>
          </a:xfrm>
          <a:prstGeom prst="line">
            <a:avLst/>
          </a:prstGeom>
          <a:ln w="7620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 flipV="1">
            <a:off x="3695738" y="2957834"/>
            <a:ext cx="568412" cy="333630"/>
          </a:xfrm>
          <a:prstGeom prst="line">
            <a:avLst/>
          </a:prstGeom>
          <a:ln w="7620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 flipV="1">
            <a:off x="5071458" y="3822805"/>
            <a:ext cx="568412" cy="333630"/>
          </a:xfrm>
          <a:prstGeom prst="line">
            <a:avLst/>
          </a:prstGeom>
          <a:ln w="7620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2461878" y="2410631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Rack 1</a:t>
            </a:r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724610" y="2405902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Rack 2</a:t>
            </a:r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8002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mining at scale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6214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Stages of Data </a:t>
            </a:r>
            <a:endParaRPr lang="en-US" dirty="0"/>
          </a:p>
        </p:txBody>
      </p:sp>
      <p:sp>
        <p:nvSpPr>
          <p:cNvPr id="2" name="Document 1"/>
          <p:cNvSpPr/>
          <p:nvPr/>
        </p:nvSpPr>
        <p:spPr>
          <a:xfrm>
            <a:off x="3502363" y="1693253"/>
            <a:ext cx="2091157" cy="3322371"/>
          </a:xfrm>
          <a:prstGeom prst="flowChartDocumen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399731" y="1205799"/>
            <a:ext cx="16581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Normalized</a:t>
            </a:r>
            <a:endParaRPr lang="en-US" sz="2400" b="1" dirty="0"/>
          </a:p>
        </p:txBody>
      </p:sp>
      <p:sp>
        <p:nvSpPr>
          <p:cNvPr id="7" name="Document 6"/>
          <p:cNvSpPr/>
          <p:nvPr/>
        </p:nvSpPr>
        <p:spPr>
          <a:xfrm>
            <a:off x="6579822" y="1704549"/>
            <a:ext cx="1913098" cy="2182239"/>
          </a:xfrm>
          <a:prstGeom prst="flowChartDocumen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477189" y="1217095"/>
            <a:ext cx="15910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OLAP Cube</a:t>
            </a:r>
            <a:endParaRPr lang="en-US" sz="2400" b="1" dirty="0"/>
          </a:p>
        </p:txBody>
      </p:sp>
      <p:sp>
        <p:nvSpPr>
          <p:cNvPr id="9" name="Document 8"/>
          <p:cNvSpPr/>
          <p:nvPr/>
        </p:nvSpPr>
        <p:spPr>
          <a:xfrm>
            <a:off x="445918" y="1703017"/>
            <a:ext cx="2091157" cy="4672341"/>
          </a:xfrm>
          <a:prstGeom prst="flowChartDocumen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43286" y="1215563"/>
            <a:ext cx="14133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Raw Data</a:t>
            </a:r>
            <a:endParaRPr lang="en-US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684004" y="1847186"/>
            <a:ext cx="1646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80 Billion Rows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590621" y="1819998"/>
            <a:ext cx="1762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160 Billion Rows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98788" y="1832826"/>
            <a:ext cx="2009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500 Billion Records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Isosceles Triangle 2"/>
          <p:cNvSpPr/>
          <p:nvPr/>
        </p:nvSpPr>
        <p:spPr>
          <a:xfrm rot="5400000">
            <a:off x="2604324" y="3091472"/>
            <a:ext cx="808238" cy="218070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/>
          <p:cNvSpPr/>
          <p:nvPr/>
        </p:nvSpPr>
        <p:spPr>
          <a:xfrm rot="5400000">
            <a:off x="5681778" y="3102768"/>
            <a:ext cx="808238" cy="218070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6262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NoSQL</a:t>
            </a:r>
            <a:r>
              <a:rPr lang="en-US" dirty="0" smtClean="0"/>
              <a:t> Tables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84875" y="1693264"/>
            <a:ext cx="2527349" cy="295037"/>
          </a:xfrm>
          <a:prstGeom prst="rect">
            <a:avLst/>
          </a:prstGeom>
          <a:noFill/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  <a:effectLst/>
              </a:rPr>
              <a:t>111111111</a:t>
            </a:r>
            <a:endParaRPr lang="en-US" dirty="0">
              <a:solidFill>
                <a:schemeClr val="tx1"/>
              </a:solidFill>
              <a:effectLst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192916" y="1691732"/>
            <a:ext cx="2527349" cy="1040575"/>
          </a:xfrm>
          <a:prstGeom prst="rect">
            <a:avLst/>
          </a:prstGeom>
          <a:noFill/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dirty="0" smtClean="0">
                <a:solidFill>
                  <a:srgbClr val="000000"/>
                </a:solidFill>
                <a:effectLst/>
              </a:rPr>
              <a:t>Data</a:t>
            </a:r>
            <a:endParaRPr lang="en-US" dirty="0">
              <a:solidFill>
                <a:srgbClr val="000000"/>
              </a:solidFill>
              <a:effectLst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938361" y="1691732"/>
            <a:ext cx="2527349" cy="642917"/>
          </a:xfrm>
          <a:prstGeom prst="rect">
            <a:avLst/>
          </a:prstGeom>
          <a:noFill/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dirty="0" smtClean="0">
                <a:solidFill>
                  <a:srgbClr val="000000"/>
                </a:solidFill>
                <a:effectLst/>
              </a:rPr>
              <a:t>Data</a:t>
            </a:r>
            <a:endParaRPr lang="en-US" dirty="0">
              <a:solidFill>
                <a:srgbClr val="000000"/>
              </a:solidFill>
              <a:effectLst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4875" y="1167324"/>
            <a:ext cx="7002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Index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192916" y="1152964"/>
            <a:ext cx="1758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Column Family A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938361" y="1127308"/>
            <a:ext cx="17507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Column Family B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230925" y="1552151"/>
            <a:ext cx="8634040" cy="1372562"/>
          </a:xfrm>
          <a:prstGeom prst="roundRect">
            <a:avLst>
              <a:gd name="adj" fmla="val 10606"/>
            </a:avLst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83325" y="3333675"/>
            <a:ext cx="2527349" cy="295037"/>
          </a:xfrm>
          <a:prstGeom prst="rect">
            <a:avLst/>
          </a:prstGeom>
          <a:noFill/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000000"/>
                </a:solidFill>
                <a:effectLst/>
              </a:rPr>
              <a:t>222222222</a:t>
            </a:r>
            <a:endParaRPr lang="en-US" dirty="0">
              <a:solidFill>
                <a:srgbClr val="000000"/>
              </a:solidFill>
              <a:effectLst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191366" y="3332143"/>
            <a:ext cx="2527349" cy="1040575"/>
          </a:xfrm>
          <a:prstGeom prst="rect">
            <a:avLst/>
          </a:prstGeom>
          <a:noFill/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dirty="0" smtClean="0">
                <a:solidFill>
                  <a:srgbClr val="000000"/>
                </a:solidFill>
                <a:effectLst/>
              </a:rPr>
              <a:t>Data</a:t>
            </a:r>
            <a:endParaRPr lang="en-US" dirty="0">
              <a:solidFill>
                <a:srgbClr val="000000"/>
              </a:solidFill>
              <a:effectLst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936811" y="3332143"/>
            <a:ext cx="2527349" cy="642917"/>
          </a:xfrm>
          <a:prstGeom prst="rect">
            <a:avLst/>
          </a:prstGeom>
          <a:noFill/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dirty="0" smtClean="0">
                <a:solidFill>
                  <a:srgbClr val="000000"/>
                </a:solidFill>
                <a:effectLst/>
              </a:rPr>
              <a:t>Data</a:t>
            </a:r>
            <a:endParaRPr lang="en-US" dirty="0">
              <a:solidFill>
                <a:srgbClr val="000000"/>
              </a:solidFill>
              <a:effectLst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29375" y="3192562"/>
            <a:ext cx="8634040" cy="1372562"/>
          </a:xfrm>
          <a:prstGeom prst="roundRect">
            <a:avLst>
              <a:gd name="adj" fmla="val 10606"/>
            </a:avLst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68945" y="4884292"/>
            <a:ext cx="2527349" cy="295037"/>
          </a:xfrm>
          <a:prstGeom prst="rect">
            <a:avLst/>
          </a:prstGeom>
          <a:noFill/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000000"/>
                </a:solidFill>
                <a:effectLst/>
              </a:rPr>
              <a:t>333333333</a:t>
            </a:r>
            <a:endParaRPr lang="en-US" dirty="0">
              <a:solidFill>
                <a:srgbClr val="000000"/>
              </a:solidFill>
              <a:effectLst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176986" y="4882760"/>
            <a:ext cx="2527349" cy="1040575"/>
          </a:xfrm>
          <a:prstGeom prst="rect">
            <a:avLst/>
          </a:prstGeom>
          <a:noFill/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dirty="0" smtClean="0">
                <a:solidFill>
                  <a:srgbClr val="000000"/>
                </a:solidFill>
                <a:effectLst/>
              </a:rPr>
              <a:t>Data</a:t>
            </a:r>
            <a:endParaRPr lang="en-US" dirty="0">
              <a:solidFill>
                <a:srgbClr val="000000"/>
              </a:solidFill>
              <a:effectLst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922431" y="4882760"/>
            <a:ext cx="2527349" cy="642917"/>
          </a:xfrm>
          <a:prstGeom prst="rect">
            <a:avLst/>
          </a:prstGeom>
          <a:noFill/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dirty="0" smtClean="0">
                <a:solidFill>
                  <a:srgbClr val="000000"/>
                </a:solidFill>
                <a:effectLst/>
              </a:rPr>
              <a:t>Data</a:t>
            </a:r>
            <a:endParaRPr lang="en-US" dirty="0">
              <a:solidFill>
                <a:srgbClr val="000000"/>
              </a:solidFill>
              <a:effectLst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214995" y="4743179"/>
            <a:ext cx="8634040" cy="1372562"/>
          </a:xfrm>
          <a:prstGeom prst="roundRect">
            <a:avLst>
              <a:gd name="adj" fmla="val 10606"/>
            </a:avLst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1669171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NoSQL</a:t>
            </a:r>
            <a:r>
              <a:rPr lang="en-US" dirty="0" smtClean="0"/>
              <a:t> OLAP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84875" y="1693264"/>
            <a:ext cx="2527349" cy="295037"/>
          </a:xfrm>
          <a:prstGeom prst="rect">
            <a:avLst/>
          </a:prstGeom>
          <a:noFill/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>
                <a:solidFill>
                  <a:srgbClr val="000000"/>
                </a:solidFill>
                <a:latin typeface="Courier"/>
                <a:cs typeface="Courier"/>
              </a:rPr>
              <a:t>m</a:t>
            </a:r>
            <a:r>
              <a:rPr lang="en-US" dirty="0" err="1" smtClean="0">
                <a:solidFill>
                  <a:srgbClr val="000000"/>
                </a:solidFill>
                <a:latin typeface="Courier"/>
                <a:cs typeface="Courier"/>
              </a:rPr>
              <a:t>etric.dimension</a:t>
            </a:r>
            <a:endParaRPr lang="en-US" dirty="0">
              <a:solidFill>
                <a:srgbClr val="000000"/>
              </a:solidFill>
              <a:latin typeface="Courier"/>
              <a:cs typeface="Courier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4875" y="1167324"/>
            <a:ext cx="7002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Index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192916" y="1152964"/>
            <a:ext cx="1758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Column Family A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308379" y="1667600"/>
            <a:ext cx="335110" cy="306342"/>
          </a:xfrm>
          <a:prstGeom prst="rect">
            <a:avLst/>
          </a:prstGeom>
          <a:noFill/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#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82242" y="1577804"/>
            <a:ext cx="6696833" cy="590073"/>
          </a:xfrm>
          <a:prstGeom prst="roundRect">
            <a:avLst/>
          </a:prstGeom>
          <a:noFill/>
          <a:ln>
            <a:solidFill>
              <a:srgbClr val="A6A6A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859554" y="2527049"/>
            <a:ext cx="3326552" cy="1510452"/>
            <a:chOff x="859554" y="2527049"/>
            <a:chExt cx="3326552" cy="1510452"/>
          </a:xfrm>
        </p:grpSpPr>
        <p:sp>
          <p:nvSpPr>
            <p:cNvPr id="11" name="TextBox 10"/>
            <p:cNvSpPr txBox="1"/>
            <p:nvPr/>
          </p:nvSpPr>
          <p:spPr>
            <a:xfrm>
              <a:off x="859554" y="2527049"/>
              <a:ext cx="332655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>
                  <a:latin typeface="Courier"/>
                  <a:cs typeface="Courier"/>
                </a:rPr>
                <a:t>metric.dimensionA</a:t>
              </a:r>
              <a:endParaRPr lang="en-US" sz="2400" dirty="0">
                <a:latin typeface="Courier"/>
                <a:cs typeface="Courier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59554" y="3064261"/>
              <a:ext cx="332449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>
                  <a:latin typeface="Courier"/>
                  <a:cs typeface="Courier"/>
                </a:rPr>
                <a:t>m</a:t>
              </a:r>
              <a:r>
                <a:rPr lang="en-US" sz="2400" dirty="0" err="1" smtClean="0">
                  <a:latin typeface="Courier"/>
                  <a:cs typeface="Courier"/>
                </a:rPr>
                <a:t>etric.dimensionB</a:t>
              </a:r>
              <a:endParaRPr lang="en-US" sz="2400" dirty="0">
                <a:latin typeface="Courier"/>
                <a:cs typeface="Courier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59554" y="3575836"/>
              <a:ext cx="332449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>
                  <a:latin typeface="Courier"/>
                  <a:cs typeface="Courier"/>
                </a:rPr>
                <a:t>m</a:t>
              </a:r>
              <a:r>
                <a:rPr lang="en-US" sz="2400" dirty="0" err="1" smtClean="0">
                  <a:latin typeface="Courier"/>
                  <a:cs typeface="Courier"/>
                </a:rPr>
                <a:t>etric.dimensionC</a:t>
              </a:r>
              <a:endParaRPr lang="en-US" sz="2400" dirty="0">
                <a:latin typeface="Courier"/>
                <a:cs typeface="Courier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859554" y="5585191"/>
            <a:ext cx="73878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Courier"/>
                <a:cs typeface="Courier"/>
              </a:rPr>
              <a:t>metric.dimensionA.dimensionB.dimensionC</a:t>
            </a:r>
            <a:endParaRPr lang="en-US" sz="2400" dirty="0">
              <a:latin typeface="Courier"/>
              <a:cs typeface="Courier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859554" y="4061756"/>
            <a:ext cx="5356154" cy="1490962"/>
            <a:chOff x="859554" y="4061756"/>
            <a:chExt cx="5356154" cy="1490962"/>
          </a:xfrm>
        </p:grpSpPr>
        <p:sp>
          <p:nvSpPr>
            <p:cNvPr id="14" name="TextBox 13"/>
            <p:cNvSpPr txBox="1"/>
            <p:nvPr/>
          </p:nvSpPr>
          <p:spPr>
            <a:xfrm>
              <a:off x="859554" y="4061756"/>
              <a:ext cx="53561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>
                  <a:latin typeface="Courier"/>
                  <a:cs typeface="Courier"/>
                </a:rPr>
                <a:t>metric.dimensionA.dimensionB</a:t>
              </a:r>
              <a:endParaRPr lang="en-US" sz="2400" dirty="0">
                <a:latin typeface="Courier"/>
                <a:cs typeface="Courier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59554" y="4573329"/>
              <a:ext cx="53561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>
                  <a:latin typeface="Courier"/>
                  <a:cs typeface="Courier"/>
                </a:rPr>
                <a:t>metric.dimensionA.dimensionC</a:t>
              </a:r>
              <a:endParaRPr lang="en-US" sz="2400" dirty="0">
                <a:latin typeface="Courier"/>
                <a:cs typeface="Courier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204392" y="5091053"/>
              <a:ext cx="7387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Courier"/>
                  <a:cs typeface="Courier"/>
                </a:rPr>
                <a:t>...</a:t>
              </a:r>
              <a:endParaRPr lang="en-US" sz="2400" dirty="0">
                <a:latin typeface="Courier"/>
                <a:cs typeface="Courier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38161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angle 66"/>
          <p:cNvSpPr/>
          <p:nvPr/>
        </p:nvSpPr>
        <p:spPr>
          <a:xfrm>
            <a:off x="417617" y="4167250"/>
            <a:ext cx="3914899" cy="192875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417617" y="1347850"/>
            <a:ext cx="3914899" cy="2639229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Flurry Overview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238060" y="2047824"/>
            <a:ext cx="1987550" cy="369332"/>
          </a:xfrm>
          <a:prstGeom prst="rect">
            <a:avLst/>
          </a:prstGeom>
          <a:noFill/>
        </p:spPr>
        <p:txBody>
          <a:bodyPr>
            <a:prstTxWarp prst="textNoShape">
              <a:avLst/>
            </a:prstTxWarp>
            <a:spAutoFit/>
          </a:bodyPr>
          <a:lstStyle/>
          <a:p>
            <a:pPr algn="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rial" charset="0"/>
                <a:cs typeface="Arial" charset="0"/>
              </a:rPr>
              <a:t>60,000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ea typeface="Arial" charset="0"/>
              <a:cs typeface="Arial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2248347" y="2412078"/>
            <a:ext cx="1985963" cy="369332"/>
          </a:xfrm>
          <a:prstGeom prst="rect">
            <a:avLst/>
          </a:prstGeom>
          <a:noFill/>
        </p:spPr>
        <p:txBody>
          <a:bodyPr>
            <a:prstTxWarp prst="textNoShape">
              <a:avLst/>
            </a:prstTxWarp>
            <a:spAutoFit/>
          </a:bodyPr>
          <a:lstStyle/>
          <a:p>
            <a:pPr algn="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rial" charset="0"/>
                <a:cs typeface="Arial" charset="0"/>
              </a:rPr>
              <a:t>160,000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ea typeface="Arial" charset="0"/>
              <a:cs typeface="Arial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581705" y="2041435"/>
            <a:ext cx="2438400" cy="369332"/>
          </a:xfrm>
          <a:prstGeom prst="rect">
            <a:avLst/>
          </a:prstGeom>
          <a:noFill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a typeface="Arial" charset="0"/>
                <a:cs typeface="Arial" charset="0"/>
              </a:rPr>
              <a:t>App Developers: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581705" y="2408101"/>
            <a:ext cx="2479675" cy="369332"/>
          </a:xfrm>
          <a:prstGeom prst="rect">
            <a:avLst/>
          </a:prstGeom>
          <a:noFill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a typeface="Arial" charset="0"/>
                <a:cs typeface="Arial" charset="0"/>
              </a:rPr>
              <a:t>Live Applications: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437476" y="1365389"/>
            <a:ext cx="3982124" cy="646331"/>
          </a:xfrm>
          <a:prstGeom prst="rect">
            <a:avLst/>
          </a:prstGeom>
          <a:noFill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000" b="1" dirty="0" smtClean="0">
                <a:solidFill>
                  <a:srgbClr val="E8340A"/>
                </a:solidFill>
                <a:ea typeface="Arial" charset="0"/>
                <a:cs typeface="Arial" charset="0"/>
              </a:rPr>
              <a:t>Flurry Analytics </a:t>
            </a:r>
          </a:p>
          <a:p>
            <a:r>
              <a:rPr lang="en-US" sz="16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rial" charset="0"/>
                <a:cs typeface="Arial" charset="0"/>
              </a:rPr>
              <a:t>Better apps on iOS, Android, BB, WP, HTML5</a:t>
            </a:r>
            <a:endParaRPr lang="en-US" sz="1600" b="1" i="1" dirty="0">
              <a:solidFill>
                <a:schemeClr val="tx1">
                  <a:lumMod val="75000"/>
                  <a:lumOff val="25000"/>
                </a:schemeClr>
              </a:solidFill>
              <a:ea typeface="Arial" charset="0"/>
              <a:cs typeface="Arial" charset="0"/>
            </a:endParaRPr>
          </a:p>
        </p:txBody>
      </p:sp>
      <p:sp>
        <p:nvSpPr>
          <p:cNvPr id="73" name="TextBox 49"/>
          <p:cNvSpPr txBox="1">
            <a:spLocks noChangeArrowheads="1"/>
          </p:cNvSpPr>
          <p:nvPr/>
        </p:nvSpPr>
        <p:spPr bwMode="auto">
          <a:xfrm>
            <a:off x="2253935" y="2801840"/>
            <a:ext cx="19859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480M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576942" y="2796606"/>
            <a:ext cx="3079750" cy="369332"/>
          </a:xfrm>
          <a:prstGeom prst="rect">
            <a:avLst/>
          </a:prstGeom>
          <a:noFill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rial" charset="0"/>
                <a:cs typeface="Arial" charset="0"/>
              </a:rPr>
              <a:t>Devices per month: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ea typeface="Arial" charset="0"/>
              <a:cs typeface="Arial" charset="0"/>
            </a:endParaRPr>
          </a:p>
        </p:txBody>
      </p:sp>
      <p:sp>
        <p:nvSpPr>
          <p:cNvPr id="75" name="TextBox 57"/>
          <p:cNvSpPr txBox="1">
            <a:spLocks noChangeArrowheads="1"/>
          </p:cNvSpPr>
          <p:nvPr/>
        </p:nvSpPr>
        <p:spPr bwMode="auto">
          <a:xfrm>
            <a:off x="2240080" y="3187540"/>
            <a:ext cx="19859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33B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580660" y="3180412"/>
            <a:ext cx="2681287" cy="369332"/>
          </a:xfrm>
          <a:prstGeom prst="rect">
            <a:avLst/>
          </a:prstGeom>
          <a:noFill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rial" charset="0"/>
                <a:cs typeface="Arial" charset="0"/>
              </a:rPr>
              <a:t>Sessions per month: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ea typeface="Arial" charset="0"/>
              <a:cs typeface="Arial" charset="0"/>
            </a:endParaRPr>
          </a:p>
        </p:txBody>
      </p:sp>
      <p:sp>
        <p:nvSpPr>
          <p:cNvPr id="77" name="TextBox 59"/>
          <p:cNvSpPr txBox="1">
            <a:spLocks noChangeArrowheads="1"/>
          </p:cNvSpPr>
          <p:nvPr/>
        </p:nvSpPr>
        <p:spPr bwMode="auto">
          <a:xfrm>
            <a:off x="434442" y="4180959"/>
            <a:ext cx="389807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solidFill>
                  <a:srgbClr val="E8340A"/>
                </a:solidFill>
                <a:ea typeface="Arial" charset="0"/>
                <a:cs typeface="Arial" charset="0"/>
              </a:rPr>
              <a:t>AppCircle </a:t>
            </a:r>
            <a:r>
              <a:rPr lang="en-US" sz="2000" b="1" dirty="0" smtClean="0">
                <a:solidFill>
                  <a:srgbClr val="E8340A"/>
                </a:solidFill>
                <a:ea typeface="Arial" charset="0"/>
                <a:cs typeface="Arial" charset="0"/>
              </a:rPr>
              <a:t>Network</a:t>
            </a:r>
          </a:p>
          <a:p>
            <a:r>
              <a:rPr lang="en-US" sz="16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rial" charset="0"/>
                <a:cs typeface="Arial" charset="0"/>
              </a:rPr>
              <a:t>Acquisition &amp; Monetization: iOS, Android</a:t>
            </a:r>
            <a:endParaRPr lang="en-US" sz="1600" b="1" i="1" dirty="0">
              <a:solidFill>
                <a:schemeClr val="tx1">
                  <a:lumMod val="75000"/>
                  <a:lumOff val="25000"/>
                </a:schemeClr>
              </a:solidFill>
              <a:ea typeface="Arial" charset="0"/>
              <a:cs typeface="Arial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2053591" y="4838742"/>
            <a:ext cx="2184559" cy="369332"/>
          </a:xfrm>
          <a:prstGeom prst="rect">
            <a:avLst/>
          </a:prstGeom>
          <a:noFill/>
        </p:spPr>
        <p:txBody>
          <a:bodyPr>
            <a:prstTxWarp prst="textNoShape">
              <a:avLst/>
            </a:prstTxWarp>
            <a:spAutoFit/>
          </a:bodyPr>
          <a:lstStyle/>
          <a:p>
            <a:pPr algn="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rial" charset="0"/>
                <a:cs typeface="Arial" charset="0"/>
              </a:rPr>
              <a:t>6,200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ea typeface="Arial" charset="0"/>
              <a:cs typeface="Arial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569088" y="4856167"/>
            <a:ext cx="2679700" cy="369332"/>
          </a:xfrm>
          <a:prstGeom prst="rect">
            <a:avLst/>
          </a:prstGeom>
          <a:noFill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a typeface="Arial" charset="0"/>
                <a:cs typeface="Arial" charset="0"/>
              </a:rPr>
              <a:t>App Developers: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2259580" y="5226154"/>
            <a:ext cx="1985962" cy="369332"/>
          </a:xfrm>
          <a:prstGeom prst="rect">
            <a:avLst/>
          </a:prstGeom>
          <a:noFill/>
        </p:spPr>
        <p:txBody>
          <a:bodyPr>
            <a:prstTxWarp prst="textNoShape">
              <a:avLst/>
            </a:prstTxWarp>
            <a:spAutoFit/>
          </a:bodyPr>
          <a:lstStyle/>
          <a:p>
            <a:pPr algn="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rial" charset="0"/>
                <a:cs typeface="Arial" charset="0"/>
              </a:rPr>
              <a:t>200M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ea typeface="Arial" charset="0"/>
              <a:cs typeface="Arial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565067" y="5231705"/>
            <a:ext cx="2679700" cy="369332"/>
          </a:xfrm>
          <a:prstGeom prst="rect">
            <a:avLst/>
          </a:prstGeom>
          <a:noFill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rial" charset="0"/>
                <a:cs typeface="Arial" charset="0"/>
              </a:rPr>
              <a:t>Devices per month: 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ea typeface="Arial" charset="0"/>
              <a:cs typeface="Arial" charset="0"/>
            </a:endParaRPr>
          </a:p>
        </p:txBody>
      </p:sp>
      <p:sp>
        <p:nvSpPr>
          <p:cNvPr id="58" name="TextBox 57"/>
          <p:cNvSpPr txBox="1">
            <a:spLocks noChangeArrowheads="1"/>
          </p:cNvSpPr>
          <p:nvPr/>
        </p:nvSpPr>
        <p:spPr bwMode="auto">
          <a:xfrm>
            <a:off x="2249323" y="3556650"/>
            <a:ext cx="19859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300B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580008" y="3547281"/>
            <a:ext cx="2681287" cy="369332"/>
          </a:xfrm>
          <a:prstGeom prst="rect">
            <a:avLst/>
          </a:prstGeom>
          <a:noFill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rial" charset="0"/>
                <a:cs typeface="Arial" charset="0"/>
              </a:rPr>
              <a:t>Events per month: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ea typeface="Arial" charset="0"/>
              <a:cs typeface="Arial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2265839" y="5604943"/>
            <a:ext cx="1985962" cy="369332"/>
          </a:xfrm>
          <a:prstGeom prst="rect">
            <a:avLst/>
          </a:prstGeom>
          <a:noFill/>
        </p:spPr>
        <p:txBody>
          <a:bodyPr>
            <a:prstTxWarp prst="textNoShape">
              <a:avLst/>
            </a:prstTxWarp>
            <a:spAutoFit/>
          </a:bodyPr>
          <a:lstStyle/>
          <a:p>
            <a:pPr algn="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rial" charset="0"/>
                <a:cs typeface="Arial" charset="0"/>
              </a:rPr>
              <a:t>3M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ea typeface="Arial" charset="0"/>
              <a:cs typeface="Arial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567899" y="5609775"/>
            <a:ext cx="2679700" cy="369332"/>
          </a:xfrm>
          <a:prstGeom prst="rect">
            <a:avLst/>
          </a:prstGeom>
          <a:noFill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rial" charset="0"/>
                <a:cs typeface="Arial" charset="0"/>
              </a:rPr>
              <a:t>Daily Completed Views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ea typeface="Arial" charset="0"/>
              <a:cs typeface="Arial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5972" y="1333487"/>
            <a:ext cx="3573994" cy="4797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1749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Lexicographical Ordering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4527496"/>
              </p:ext>
            </p:extLst>
          </p:nvPr>
        </p:nvGraphicFramePr>
        <p:xfrm>
          <a:off x="776110" y="2752795"/>
          <a:ext cx="7831668" cy="1767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57917"/>
                <a:gridCol w="1957917"/>
                <a:gridCol w="1957917"/>
                <a:gridCol w="1957917"/>
              </a:tblGrid>
              <a:tr h="24384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Courier"/>
                          <a:cs typeface="Courier"/>
                        </a:rPr>
                        <a:t>metric</a:t>
                      </a:r>
                      <a:endParaRPr lang="en-US" sz="2000" b="1" dirty="0">
                        <a:latin typeface="Courier"/>
                        <a:cs typeface="Courier"/>
                      </a:endParaRPr>
                    </a:p>
                  </a:txBody>
                  <a:tcPr>
                    <a:lnB w="381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latin typeface="Courier"/>
                          <a:cs typeface="Courier"/>
                        </a:rPr>
                        <a:t>dimensionA</a:t>
                      </a:r>
                      <a:endParaRPr lang="en-US" sz="2000" b="1" dirty="0">
                        <a:latin typeface="Courier"/>
                        <a:cs typeface="Courier"/>
                      </a:endParaRPr>
                    </a:p>
                  </a:txBody>
                  <a:tcPr>
                    <a:lnB w="381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latin typeface="Courier"/>
                          <a:cs typeface="Courier"/>
                        </a:rPr>
                        <a:t>dimensionB</a:t>
                      </a:r>
                      <a:endParaRPr lang="en-US" sz="2000" b="1" dirty="0">
                        <a:latin typeface="Courier"/>
                        <a:cs typeface="Courier"/>
                      </a:endParaRPr>
                    </a:p>
                  </a:txBody>
                  <a:tcPr>
                    <a:lnB w="381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Courier"/>
                          <a:cs typeface="Courier"/>
                        </a:rPr>
                        <a:t>index</a:t>
                      </a:r>
                      <a:endParaRPr lang="en-US" sz="2000" b="1" dirty="0">
                        <a:latin typeface="Courier"/>
                        <a:cs typeface="Courier"/>
                      </a:endParaRPr>
                    </a:p>
                  </a:txBody>
                  <a:tcPr>
                    <a:lnB w="381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3</a:t>
                      </a:r>
                      <a:endParaRPr lang="en-US" sz="2400" dirty="0"/>
                    </a:p>
                  </a:txBody>
                  <a:tcPr>
                    <a:lnT w="381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>
                    <a:lnT w="381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>
                    <a:lnT w="381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311</a:t>
                      </a:r>
                      <a:endParaRPr lang="en-US" sz="2400" dirty="0"/>
                    </a:p>
                  </a:txBody>
                  <a:tcPr>
                    <a:lnT w="381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43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3111</a:t>
                      </a:r>
                      <a:endParaRPr lang="en-US" sz="2400" dirty="0"/>
                    </a:p>
                  </a:txBody>
                  <a:tcPr/>
                </a:tc>
              </a:tr>
              <a:tr h="243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3111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719666" y="4176885"/>
            <a:ext cx="7803444" cy="42333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30955" y="3750729"/>
            <a:ext cx="7803444" cy="42333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61442" y="1634644"/>
            <a:ext cx="53561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Courier"/>
                <a:cs typeface="Courier"/>
              </a:rPr>
              <a:t>metric.dimensionA.dimensionB</a:t>
            </a:r>
            <a:endParaRPr lang="en-US" sz="2400" dirty="0"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13464670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Lexicographical Ordering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1179336"/>
              </p:ext>
            </p:extLst>
          </p:nvPr>
        </p:nvGraphicFramePr>
        <p:xfrm>
          <a:off x="776110" y="2752795"/>
          <a:ext cx="7831668" cy="1767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57917"/>
                <a:gridCol w="1957917"/>
                <a:gridCol w="1957917"/>
                <a:gridCol w="1957917"/>
              </a:tblGrid>
              <a:tr h="24384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Courier"/>
                          <a:cs typeface="Courier"/>
                        </a:rPr>
                        <a:t>metric</a:t>
                      </a:r>
                      <a:endParaRPr lang="en-US" sz="2000" b="1" dirty="0">
                        <a:latin typeface="Courier"/>
                        <a:cs typeface="Courier"/>
                      </a:endParaRPr>
                    </a:p>
                  </a:txBody>
                  <a:tcPr>
                    <a:lnB w="381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latin typeface="Courier"/>
                          <a:cs typeface="Courier"/>
                        </a:rPr>
                        <a:t>dimensionA</a:t>
                      </a:r>
                      <a:endParaRPr lang="en-US" sz="2000" b="1" dirty="0">
                        <a:latin typeface="Courier"/>
                        <a:cs typeface="Courier"/>
                      </a:endParaRPr>
                    </a:p>
                  </a:txBody>
                  <a:tcPr>
                    <a:lnB w="381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latin typeface="Courier"/>
                          <a:cs typeface="Courier"/>
                        </a:rPr>
                        <a:t>dimensionB</a:t>
                      </a:r>
                      <a:endParaRPr lang="en-US" sz="2000" b="1" dirty="0">
                        <a:latin typeface="Courier"/>
                        <a:cs typeface="Courier"/>
                      </a:endParaRPr>
                    </a:p>
                  </a:txBody>
                  <a:tcPr>
                    <a:lnB w="381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Courier"/>
                          <a:cs typeface="Courier"/>
                        </a:rPr>
                        <a:t>index</a:t>
                      </a:r>
                      <a:endParaRPr lang="en-US" sz="2000" b="1" dirty="0">
                        <a:latin typeface="Courier"/>
                        <a:cs typeface="Courier"/>
                      </a:endParaRPr>
                    </a:p>
                  </a:txBody>
                  <a:tcPr>
                    <a:lnB w="381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3</a:t>
                      </a:r>
                      <a:endParaRPr lang="en-US" sz="2400" dirty="0"/>
                    </a:p>
                  </a:txBody>
                  <a:tcPr>
                    <a:lnT w="381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001</a:t>
                      </a:r>
                      <a:endParaRPr lang="en-US" sz="2400" dirty="0"/>
                    </a:p>
                  </a:txBody>
                  <a:tcPr>
                    <a:lnT w="381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001</a:t>
                      </a:r>
                      <a:endParaRPr lang="en-US" sz="2400" dirty="0"/>
                    </a:p>
                  </a:txBody>
                  <a:tcPr>
                    <a:lnT w="381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3001001</a:t>
                      </a:r>
                      <a:endParaRPr lang="en-US" sz="2400" dirty="0"/>
                    </a:p>
                  </a:txBody>
                  <a:tcPr>
                    <a:lnT w="381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43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001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011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3001011</a:t>
                      </a:r>
                      <a:endParaRPr lang="en-US" sz="2400" dirty="0"/>
                    </a:p>
                  </a:txBody>
                  <a:tcPr/>
                </a:tc>
              </a:tr>
              <a:tr h="243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011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001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3011001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861442" y="1634644"/>
            <a:ext cx="53561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Courier"/>
                <a:cs typeface="Courier"/>
              </a:rPr>
              <a:t>metric.dimensionA.dimensionB</a:t>
            </a:r>
            <a:endParaRPr lang="en-US" sz="2400" dirty="0"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19813693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NoSQL</a:t>
            </a:r>
            <a:r>
              <a:rPr lang="en-US" dirty="0" smtClean="0"/>
              <a:t> OLAP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3892" y="1860010"/>
            <a:ext cx="40632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Courier"/>
                <a:cs typeface="Courier"/>
              </a:rPr>
              <a:t>metric.dimension.date</a:t>
            </a:r>
            <a:endParaRPr lang="en-US" sz="2400" dirty="0">
              <a:latin typeface="Courier"/>
              <a:cs typeface="Courier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98038" y="3776487"/>
            <a:ext cx="4432674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ourier"/>
                <a:cs typeface="Courier"/>
              </a:rPr>
              <a:t>metric.dimension.1_1_12</a:t>
            </a:r>
          </a:p>
          <a:p>
            <a:r>
              <a:rPr lang="en-US" sz="2400" dirty="0">
                <a:latin typeface="Courier"/>
                <a:cs typeface="Courier"/>
              </a:rPr>
              <a:t>metric.dimension</a:t>
            </a:r>
            <a:r>
              <a:rPr lang="en-US" sz="2400" dirty="0" smtClean="0">
                <a:latin typeface="Courier"/>
                <a:cs typeface="Courier"/>
              </a:rPr>
              <a:t>.3_1_12</a:t>
            </a:r>
            <a:endParaRPr lang="en-US" sz="2400" dirty="0">
              <a:latin typeface="Courier"/>
              <a:cs typeface="Courier"/>
            </a:endParaRPr>
          </a:p>
          <a:p>
            <a:endParaRPr lang="en-US" sz="2400" dirty="0">
              <a:latin typeface="Courier"/>
              <a:cs typeface="Courier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821064" y="3732853"/>
            <a:ext cx="4605680" cy="962077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885210" y="1603461"/>
            <a:ext cx="7002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Index</a:t>
            </a:r>
            <a:endParaRPr lang="en-US" dirty="0"/>
          </a:p>
        </p:txBody>
      </p:sp>
      <p:sp>
        <p:nvSpPr>
          <p:cNvPr id="5" name="Isosceles Triangle 4"/>
          <p:cNvSpPr/>
          <p:nvPr/>
        </p:nvSpPr>
        <p:spPr>
          <a:xfrm rot="5400000">
            <a:off x="5619178" y="4156174"/>
            <a:ext cx="436193" cy="282209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883660" y="3372147"/>
            <a:ext cx="10844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Row Scan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6332965" y="3336729"/>
            <a:ext cx="1505662" cy="165227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6332965" y="3578925"/>
            <a:ext cx="1505662" cy="165227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6332965" y="3835477"/>
            <a:ext cx="1505662" cy="165227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6332965" y="4077673"/>
            <a:ext cx="1505662" cy="165227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6332965" y="4335756"/>
            <a:ext cx="1505662" cy="165227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6332965" y="4577952"/>
            <a:ext cx="1505662" cy="165227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6332965" y="4836035"/>
            <a:ext cx="1505662" cy="165227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6332965" y="5078231"/>
            <a:ext cx="1505662" cy="165227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6332965" y="5334783"/>
            <a:ext cx="1505662" cy="165227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6332965" y="5576979"/>
            <a:ext cx="1505662" cy="165227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6283196" y="2883165"/>
            <a:ext cx="79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metric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7898122" y="3202324"/>
            <a:ext cx="6873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1/1/12</a:t>
            </a:r>
            <a:endParaRPr lang="en-US" sz="1400" dirty="0"/>
          </a:p>
        </p:txBody>
      </p:sp>
      <p:sp>
        <p:nvSpPr>
          <p:cNvPr id="33" name="TextBox 32"/>
          <p:cNvSpPr txBox="1"/>
          <p:nvPr/>
        </p:nvSpPr>
        <p:spPr>
          <a:xfrm>
            <a:off x="7935061" y="5458464"/>
            <a:ext cx="6873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3</a:t>
            </a:r>
            <a:r>
              <a:rPr lang="en-US" sz="1400" dirty="0" smtClean="0"/>
              <a:t>/1/12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668106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blog.flurry.com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121" y="1014144"/>
            <a:ext cx="8312646" cy="5389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692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Sean Byrnes</a:t>
            </a:r>
            <a:br>
              <a:rPr lang="en-US" dirty="0" smtClean="0"/>
            </a:br>
            <a:r>
              <a:rPr lang="en-US" sz="2000" dirty="0" smtClean="0"/>
              <a:t>sean@flurry.com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397022" y="3832224"/>
            <a:ext cx="4495800" cy="165417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Flurry, Inc. </a:t>
            </a:r>
          </a:p>
          <a:p>
            <a:r>
              <a:rPr lang="en-US" dirty="0" smtClean="0"/>
              <a:t>282 2</a:t>
            </a:r>
            <a:r>
              <a:rPr lang="en-US" baseline="30000" dirty="0" smtClean="0"/>
              <a:t>nd</a:t>
            </a:r>
            <a:r>
              <a:rPr lang="en-US" dirty="0" smtClean="0"/>
              <a:t> St. Suite 202</a:t>
            </a:r>
          </a:p>
          <a:p>
            <a:r>
              <a:rPr lang="en-US" dirty="0" smtClean="0"/>
              <a:t>San Francisco, CA 94105</a:t>
            </a:r>
          </a:p>
          <a:p>
            <a:r>
              <a:rPr lang="en-US" dirty="0" smtClean="0"/>
              <a:t>http://www.flurry.com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76519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Flurry Works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4774" r="26122"/>
          <a:stretch/>
        </p:blipFill>
        <p:spPr>
          <a:xfrm>
            <a:off x="419210" y="1857878"/>
            <a:ext cx="1072682" cy="163626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r="49697"/>
          <a:stretch/>
        </p:blipFill>
        <p:spPr>
          <a:xfrm>
            <a:off x="1472396" y="2986207"/>
            <a:ext cx="764538" cy="15198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595" y="3887422"/>
            <a:ext cx="873866" cy="14200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93306" y="3162292"/>
            <a:ext cx="2349500" cy="584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5558" y="1664887"/>
            <a:ext cx="2416081" cy="111366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76788" y="3123789"/>
            <a:ext cx="2384851" cy="102101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49556" y="4445388"/>
            <a:ext cx="2382499" cy="1378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835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Flurry’s Scale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1.2 Billions Sessions / Day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900 Servers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1.56 PB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21816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407765" cy="4525963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600" b="1" dirty="0" smtClean="0"/>
              <a:t> Big Data Collection </a:t>
            </a:r>
          </a:p>
          <a:p>
            <a:pPr marL="571500" lvl="1" indent="0">
              <a:buNone/>
            </a:pPr>
            <a:r>
              <a:rPr lang="en-US" b="1" dirty="0" smtClean="0">
                <a:solidFill>
                  <a:srgbClr val="A6A6A6"/>
                </a:solidFill>
              </a:rPr>
              <a:t>(HDFS)</a:t>
            </a:r>
          </a:p>
          <a:p>
            <a:pPr marL="514350" indent="-514350">
              <a:buFont typeface="+mj-lt"/>
              <a:buAutoNum type="arabicPeriod"/>
            </a:pPr>
            <a:endParaRPr lang="en-US" sz="3600" b="1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3600" b="1" dirty="0" smtClean="0"/>
              <a:t> Big Data Processing </a:t>
            </a:r>
          </a:p>
          <a:p>
            <a:pPr marL="571500" lvl="1" indent="0">
              <a:buNone/>
            </a:pPr>
            <a:r>
              <a:rPr lang="en-US" sz="2400" b="1" dirty="0" smtClean="0">
                <a:solidFill>
                  <a:srgbClr val="A6A6A6"/>
                </a:solidFill>
              </a:rPr>
              <a:t>(</a:t>
            </a:r>
            <a:r>
              <a:rPr lang="en-US" sz="2400" b="1" dirty="0" err="1" smtClean="0">
                <a:solidFill>
                  <a:srgbClr val="A6A6A6"/>
                </a:solidFill>
              </a:rPr>
              <a:t>Hadoop</a:t>
            </a:r>
            <a:r>
              <a:rPr lang="en-US" sz="2400" b="1" dirty="0" smtClean="0">
                <a:solidFill>
                  <a:srgbClr val="A6A6A6"/>
                </a:solidFill>
              </a:rPr>
              <a:t>)</a:t>
            </a:r>
          </a:p>
          <a:p>
            <a:pPr marL="514350" indent="-514350">
              <a:buFont typeface="+mj-lt"/>
              <a:buAutoNum type="arabicPeriod"/>
            </a:pPr>
            <a:endParaRPr lang="en-US" sz="3600" b="1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3600" b="1" dirty="0" smtClean="0"/>
              <a:t> Data Mining at Scale </a:t>
            </a:r>
          </a:p>
          <a:p>
            <a:pPr marL="571500" lvl="1" indent="0">
              <a:buNone/>
            </a:pPr>
            <a:r>
              <a:rPr lang="en-US" b="1" dirty="0" smtClean="0">
                <a:solidFill>
                  <a:srgbClr val="A6A6A6"/>
                </a:solidFill>
              </a:rPr>
              <a:t>(</a:t>
            </a:r>
            <a:r>
              <a:rPr lang="en-US" b="1" dirty="0" err="1" smtClean="0">
                <a:solidFill>
                  <a:srgbClr val="A6A6A6"/>
                </a:solidFill>
              </a:rPr>
              <a:t>Hbase</a:t>
            </a:r>
            <a:r>
              <a:rPr lang="en-US" b="1" dirty="0" smtClean="0">
                <a:solidFill>
                  <a:srgbClr val="A6A6A6"/>
                </a:solidFill>
              </a:rPr>
              <a:t>)</a:t>
            </a:r>
            <a:endParaRPr lang="en-US" b="1" dirty="0">
              <a:solidFill>
                <a:srgbClr val="A6A6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3389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data collection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17148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Incoming Data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19344" y="5467085"/>
            <a:ext cx="48856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Peak Connections per Second: </a:t>
            </a:r>
            <a:r>
              <a:rPr lang="en-US" sz="2400" b="1" dirty="0" smtClean="0"/>
              <a:t>25,000 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988229" y="5841407"/>
            <a:ext cx="27223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Data per day: </a:t>
            </a:r>
            <a:r>
              <a:rPr lang="en-US" sz="2400" b="1" dirty="0" smtClean="0"/>
              <a:t>1.5 TB</a:t>
            </a:r>
            <a:endParaRPr lang="en-US" sz="2400" b="1" dirty="0"/>
          </a:p>
        </p:txBody>
      </p:sp>
      <p:pic>
        <p:nvPicPr>
          <p:cNvPr id="2" name="Picture 1" descr="pfm_6F765F6E65775F636F6E6E_BDJBNUU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0" t="2314" r="4464" b="12577"/>
          <a:stretch/>
        </p:blipFill>
        <p:spPr>
          <a:xfrm>
            <a:off x="474679" y="1205801"/>
            <a:ext cx="8043897" cy="3993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8704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Collection</a:t>
            </a:r>
            <a:endParaRPr lang="en-US" dirty="0"/>
          </a:p>
        </p:txBody>
      </p:sp>
      <p:sp>
        <p:nvSpPr>
          <p:cNvPr id="12" name="Down Arrow 11"/>
          <p:cNvSpPr/>
          <p:nvPr/>
        </p:nvSpPr>
        <p:spPr>
          <a:xfrm>
            <a:off x="3456389" y="1319364"/>
            <a:ext cx="2032000" cy="738966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025865" y="987423"/>
            <a:ext cx="9329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Reports</a:t>
            </a:r>
            <a:endParaRPr lang="en-US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474087" y="1471307"/>
            <a:ext cx="203200" cy="203200"/>
          </a:xfrm>
          <a:prstGeom prst="roundRect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3575687" y="1809974"/>
            <a:ext cx="203200" cy="203200"/>
          </a:xfrm>
          <a:prstGeom prst="roundRect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4004664" y="1380995"/>
            <a:ext cx="203200" cy="203200"/>
          </a:xfrm>
          <a:prstGeom prst="roundRect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4761020" y="1697085"/>
            <a:ext cx="203200" cy="203200"/>
          </a:xfrm>
          <a:prstGeom prst="roundRect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4422355" y="1719663"/>
            <a:ext cx="203200" cy="203200"/>
          </a:xfrm>
          <a:prstGeom prst="roundRect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4817465" y="1358419"/>
            <a:ext cx="203200" cy="203200"/>
          </a:xfrm>
          <a:prstGeom prst="roundRect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5189999" y="1787396"/>
            <a:ext cx="203200" cy="203200"/>
          </a:xfrm>
          <a:prstGeom prst="roundRect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5257732" y="1324552"/>
            <a:ext cx="203200" cy="203200"/>
          </a:xfrm>
          <a:prstGeom prst="roundRect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3630659" y="2360293"/>
            <a:ext cx="1770427" cy="577246"/>
          </a:xfrm>
          <a:prstGeom prst="roundRect">
            <a:avLst/>
          </a:prstGeom>
          <a:solidFill>
            <a:srgbClr val="37609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Load Balancer</a:t>
            </a:r>
            <a:endParaRPr lang="en-US" dirty="0"/>
          </a:p>
        </p:txBody>
      </p:sp>
      <p:sp>
        <p:nvSpPr>
          <p:cNvPr id="40" name="Rounded Rectangle 39"/>
          <p:cNvSpPr/>
          <p:nvPr/>
        </p:nvSpPr>
        <p:spPr>
          <a:xfrm>
            <a:off x="3500816" y="2268967"/>
            <a:ext cx="1770427" cy="577246"/>
          </a:xfrm>
          <a:prstGeom prst="roundRect">
            <a:avLst/>
          </a:prstGeom>
          <a:solidFill>
            <a:srgbClr val="37609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Load Balancer</a:t>
            </a:r>
            <a:endParaRPr lang="en-US" dirty="0"/>
          </a:p>
        </p:txBody>
      </p:sp>
      <p:sp>
        <p:nvSpPr>
          <p:cNvPr id="43" name="Rounded Rectangle 42"/>
          <p:cNvSpPr/>
          <p:nvPr/>
        </p:nvSpPr>
        <p:spPr>
          <a:xfrm>
            <a:off x="1525123" y="3577391"/>
            <a:ext cx="1770427" cy="577246"/>
          </a:xfrm>
          <a:prstGeom prst="roundRect">
            <a:avLst/>
          </a:prstGeom>
          <a:solidFill>
            <a:srgbClr val="37609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Load Balancer</a:t>
            </a:r>
            <a:endParaRPr lang="en-US" dirty="0"/>
          </a:p>
        </p:txBody>
      </p:sp>
      <p:sp>
        <p:nvSpPr>
          <p:cNvPr id="44" name="Rounded Rectangle 43"/>
          <p:cNvSpPr/>
          <p:nvPr/>
        </p:nvSpPr>
        <p:spPr>
          <a:xfrm>
            <a:off x="1395280" y="3486065"/>
            <a:ext cx="1770427" cy="577246"/>
          </a:xfrm>
          <a:prstGeom prst="roundRect">
            <a:avLst/>
          </a:prstGeom>
          <a:solidFill>
            <a:srgbClr val="37609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 Collector</a:t>
            </a:r>
            <a:endParaRPr lang="en-US" dirty="0"/>
          </a:p>
        </p:txBody>
      </p:sp>
      <p:sp>
        <p:nvSpPr>
          <p:cNvPr id="45" name="Rounded Rectangle 44"/>
          <p:cNvSpPr/>
          <p:nvPr/>
        </p:nvSpPr>
        <p:spPr>
          <a:xfrm>
            <a:off x="3640388" y="3575859"/>
            <a:ext cx="1770427" cy="577246"/>
          </a:xfrm>
          <a:prstGeom prst="roundRect">
            <a:avLst/>
          </a:prstGeom>
          <a:solidFill>
            <a:srgbClr val="37609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Load Balancer</a:t>
            </a:r>
            <a:endParaRPr lang="en-US" dirty="0"/>
          </a:p>
        </p:txBody>
      </p:sp>
      <p:sp>
        <p:nvSpPr>
          <p:cNvPr id="46" name="Rounded Rectangle 45"/>
          <p:cNvSpPr/>
          <p:nvPr/>
        </p:nvSpPr>
        <p:spPr>
          <a:xfrm>
            <a:off x="3510545" y="3484533"/>
            <a:ext cx="1770427" cy="577246"/>
          </a:xfrm>
          <a:prstGeom prst="roundRect">
            <a:avLst/>
          </a:prstGeom>
          <a:solidFill>
            <a:srgbClr val="37609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 Collector</a:t>
            </a:r>
            <a:endParaRPr lang="en-US" dirty="0"/>
          </a:p>
        </p:txBody>
      </p:sp>
      <p:sp>
        <p:nvSpPr>
          <p:cNvPr id="47" name="Rounded Rectangle 46"/>
          <p:cNvSpPr/>
          <p:nvPr/>
        </p:nvSpPr>
        <p:spPr>
          <a:xfrm>
            <a:off x="5744374" y="3575859"/>
            <a:ext cx="1770427" cy="577246"/>
          </a:xfrm>
          <a:prstGeom prst="roundRect">
            <a:avLst/>
          </a:prstGeom>
          <a:solidFill>
            <a:srgbClr val="37609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Load Balancer</a:t>
            </a:r>
            <a:endParaRPr lang="en-US" dirty="0"/>
          </a:p>
        </p:txBody>
      </p:sp>
      <p:sp>
        <p:nvSpPr>
          <p:cNvPr id="48" name="Rounded Rectangle 47"/>
          <p:cNvSpPr/>
          <p:nvPr/>
        </p:nvSpPr>
        <p:spPr>
          <a:xfrm>
            <a:off x="5614531" y="3484533"/>
            <a:ext cx="1770427" cy="577246"/>
          </a:xfrm>
          <a:prstGeom prst="roundRect">
            <a:avLst/>
          </a:prstGeom>
          <a:solidFill>
            <a:srgbClr val="37609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 Collector</a:t>
            </a:r>
            <a:endParaRPr lang="en-US" dirty="0"/>
          </a:p>
        </p:txBody>
      </p:sp>
      <p:sp>
        <p:nvSpPr>
          <p:cNvPr id="10" name="Can 9"/>
          <p:cNvSpPr/>
          <p:nvPr/>
        </p:nvSpPr>
        <p:spPr>
          <a:xfrm>
            <a:off x="2963541" y="3963754"/>
            <a:ext cx="436192" cy="346347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File</a:t>
            </a:r>
            <a:endParaRPr lang="en-US" sz="1400" dirty="0"/>
          </a:p>
        </p:txBody>
      </p:sp>
      <p:sp>
        <p:nvSpPr>
          <p:cNvPr id="49" name="Can 48"/>
          <p:cNvSpPr/>
          <p:nvPr/>
        </p:nvSpPr>
        <p:spPr>
          <a:xfrm>
            <a:off x="5040318" y="3949394"/>
            <a:ext cx="436192" cy="346347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File</a:t>
            </a:r>
            <a:endParaRPr lang="en-US" sz="1400" dirty="0"/>
          </a:p>
        </p:txBody>
      </p:sp>
      <p:sp>
        <p:nvSpPr>
          <p:cNvPr id="50" name="Can 49"/>
          <p:cNvSpPr/>
          <p:nvPr/>
        </p:nvSpPr>
        <p:spPr>
          <a:xfrm>
            <a:off x="7182792" y="3936567"/>
            <a:ext cx="436192" cy="346347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File</a:t>
            </a:r>
            <a:endParaRPr lang="en-US" sz="1400" dirty="0"/>
          </a:p>
        </p:txBody>
      </p:sp>
      <p:sp>
        <p:nvSpPr>
          <p:cNvPr id="51" name="Can 50"/>
          <p:cNvSpPr/>
          <p:nvPr/>
        </p:nvSpPr>
        <p:spPr>
          <a:xfrm>
            <a:off x="3295548" y="5026919"/>
            <a:ext cx="2439095" cy="1232990"/>
          </a:xfrm>
          <a:prstGeom prst="can">
            <a:avLst/>
          </a:prstGeom>
          <a:solidFill>
            <a:srgbClr val="37609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HDFS</a:t>
            </a:r>
            <a:endParaRPr lang="en-US" dirty="0"/>
          </a:p>
        </p:txBody>
      </p:sp>
      <p:cxnSp>
        <p:nvCxnSpPr>
          <p:cNvPr id="5" name="Curved Connector 4"/>
          <p:cNvCxnSpPr>
            <a:stCxn id="3" idx="2"/>
            <a:endCxn id="48" idx="0"/>
          </p:cNvCxnSpPr>
          <p:nvPr/>
        </p:nvCxnSpPr>
        <p:spPr>
          <a:xfrm rot="16200000" flipH="1">
            <a:off x="5234312" y="2219100"/>
            <a:ext cx="546994" cy="1983872"/>
          </a:xfrm>
          <a:prstGeom prst="curvedConnector3">
            <a:avLst/>
          </a:prstGeom>
          <a:ln w="57150" cmpd="sng"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Curved Connector 6"/>
          <p:cNvCxnSpPr>
            <a:stCxn id="3" idx="2"/>
            <a:endCxn id="44" idx="0"/>
          </p:cNvCxnSpPr>
          <p:nvPr/>
        </p:nvCxnSpPr>
        <p:spPr>
          <a:xfrm rot="5400000">
            <a:off x="3123921" y="2094113"/>
            <a:ext cx="548526" cy="2235379"/>
          </a:xfrm>
          <a:prstGeom prst="curvedConnector3">
            <a:avLst/>
          </a:prstGeom>
          <a:ln w="57150" cmpd="sng"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Elbow Connector 8"/>
          <p:cNvCxnSpPr>
            <a:stCxn id="43" idx="2"/>
            <a:endCxn id="51" idx="1"/>
          </p:cNvCxnSpPr>
          <p:nvPr/>
        </p:nvCxnSpPr>
        <p:spPr>
          <a:xfrm rot="16200000" flipH="1">
            <a:off x="3026575" y="3538398"/>
            <a:ext cx="872282" cy="2104759"/>
          </a:xfrm>
          <a:prstGeom prst="bentConnector3">
            <a:avLst/>
          </a:prstGeom>
          <a:ln w="38100" cmpd="sng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21"/>
          <p:cNvCxnSpPr>
            <a:stCxn id="47" idx="2"/>
            <a:endCxn id="51" idx="1"/>
          </p:cNvCxnSpPr>
          <p:nvPr/>
        </p:nvCxnSpPr>
        <p:spPr>
          <a:xfrm rot="5400000">
            <a:off x="5135435" y="3532766"/>
            <a:ext cx="873814" cy="2114492"/>
          </a:xfrm>
          <a:prstGeom prst="bentConnector3">
            <a:avLst/>
          </a:prstGeom>
          <a:ln w="38100" cmpd="sng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Elbow Connector 23"/>
          <p:cNvCxnSpPr>
            <a:stCxn id="45" idx="2"/>
            <a:endCxn id="51" idx="1"/>
          </p:cNvCxnSpPr>
          <p:nvPr/>
        </p:nvCxnSpPr>
        <p:spPr>
          <a:xfrm rot="5400000">
            <a:off x="4083442" y="4584759"/>
            <a:ext cx="873814" cy="10506"/>
          </a:xfrm>
          <a:prstGeom prst="bentConnector3">
            <a:avLst/>
          </a:prstGeom>
          <a:ln w="38100" cmpd="sng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3" idx="2"/>
          </p:cNvCxnSpPr>
          <p:nvPr/>
        </p:nvCxnSpPr>
        <p:spPr>
          <a:xfrm flipH="1">
            <a:off x="4515872" y="2937539"/>
            <a:ext cx="1" cy="538763"/>
          </a:xfrm>
          <a:prstGeom prst="straightConnector1">
            <a:avLst/>
          </a:prstGeom>
          <a:ln w="57150" cmpd="sng"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Isosceles Triangle 28"/>
          <p:cNvSpPr/>
          <p:nvPr/>
        </p:nvSpPr>
        <p:spPr>
          <a:xfrm flipV="1">
            <a:off x="4374751" y="4887348"/>
            <a:ext cx="269413" cy="141104"/>
          </a:xfrm>
          <a:prstGeom prst="triangl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5022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Collection</a:t>
            </a:r>
            <a:endParaRPr lang="en-US" dirty="0"/>
          </a:p>
        </p:txBody>
      </p:sp>
      <p:sp>
        <p:nvSpPr>
          <p:cNvPr id="4" name="Down Arrow 3"/>
          <p:cNvSpPr/>
          <p:nvPr/>
        </p:nvSpPr>
        <p:spPr>
          <a:xfrm>
            <a:off x="1288267" y="1473296"/>
            <a:ext cx="2032000" cy="738966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857743" y="1141355"/>
            <a:ext cx="9329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Reports</a:t>
            </a:r>
            <a:endParaRPr lang="en-US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305965" y="1625239"/>
            <a:ext cx="203200" cy="203200"/>
          </a:xfrm>
          <a:prstGeom prst="roundRect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1407565" y="1963906"/>
            <a:ext cx="203200" cy="203200"/>
          </a:xfrm>
          <a:prstGeom prst="roundRect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1836542" y="1534927"/>
            <a:ext cx="203200" cy="203200"/>
          </a:xfrm>
          <a:prstGeom prst="roundRect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2592898" y="1851017"/>
            <a:ext cx="203200" cy="203200"/>
          </a:xfrm>
          <a:prstGeom prst="roundRect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2254233" y="1873595"/>
            <a:ext cx="203200" cy="203200"/>
          </a:xfrm>
          <a:prstGeom prst="roundRect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2649343" y="1512351"/>
            <a:ext cx="203200" cy="203200"/>
          </a:xfrm>
          <a:prstGeom prst="roundRect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3021877" y="1941328"/>
            <a:ext cx="203200" cy="203200"/>
          </a:xfrm>
          <a:prstGeom prst="roundRect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3089610" y="1478484"/>
            <a:ext cx="203200" cy="203200"/>
          </a:xfrm>
          <a:prstGeom prst="roundRect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>
            <a:off x="5124176" y="1473296"/>
            <a:ext cx="2032000" cy="738966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693652" y="1141355"/>
            <a:ext cx="9329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Reports</a:t>
            </a:r>
            <a:endParaRPr lang="en-US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141874" y="1625239"/>
            <a:ext cx="203200" cy="203200"/>
          </a:xfrm>
          <a:prstGeom prst="roundRect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5243474" y="1963906"/>
            <a:ext cx="203200" cy="203200"/>
          </a:xfrm>
          <a:prstGeom prst="roundRect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5672451" y="1534927"/>
            <a:ext cx="203200" cy="203200"/>
          </a:xfrm>
          <a:prstGeom prst="roundRect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6428807" y="1851017"/>
            <a:ext cx="203200" cy="203200"/>
          </a:xfrm>
          <a:prstGeom prst="roundRect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6090142" y="1873595"/>
            <a:ext cx="203200" cy="203200"/>
          </a:xfrm>
          <a:prstGeom prst="roundRect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6485252" y="1512351"/>
            <a:ext cx="203200" cy="203200"/>
          </a:xfrm>
          <a:prstGeom prst="roundRect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6857786" y="1941328"/>
            <a:ext cx="203200" cy="203200"/>
          </a:xfrm>
          <a:prstGeom prst="roundRect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6925519" y="1478484"/>
            <a:ext cx="203200" cy="203200"/>
          </a:xfrm>
          <a:prstGeom prst="roundRect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Can 25"/>
          <p:cNvSpPr/>
          <p:nvPr/>
        </p:nvSpPr>
        <p:spPr>
          <a:xfrm>
            <a:off x="1486644" y="4731881"/>
            <a:ext cx="1720663" cy="796849"/>
          </a:xfrm>
          <a:prstGeom prst="can">
            <a:avLst/>
          </a:prstGeom>
          <a:solidFill>
            <a:srgbClr val="37609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HDFS</a:t>
            </a:r>
            <a:endParaRPr lang="en-US" dirty="0"/>
          </a:p>
        </p:txBody>
      </p:sp>
      <p:sp>
        <p:nvSpPr>
          <p:cNvPr id="27" name="Can 26"/>
          <p:cNvSpPr/>
          <p:nvPr/>
        </p:nvSpPr>
        <p:spPr>
          <a:xfrm>
            <a:off x="5346664" y="4691867"/>
            <a:ext cx="1720663" cy="796849"/>
          </a:xfrm>
          <a:prstGeom prst="can">
            <a:avLst/>
          </a:prstGeom>
          <a:solidFill>
            <a:srgbClr val="37609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HDFS</a:t>
            </a:r>
            <a:endParaRPr lang="en-US" dirty="0"/>
          </a:p>
        </p:txBody>
      </p:sp>
      <p:grpSp>
        <p:nvGrpSpPr>
          <p:cNvPr id="54" name="Group 53"/>
          <p:cNvGrpSpPr/>
          <p:nvPr/>
        </p:nvGrpSpPr>
        <p:grpSpPr>
          <a:xfrm>
            <a:off x="959098" y="2475744"/>
            <a:ext cx="2658736" cy="1192966"/>
            <a:chOff x="1395280" y="2371588"/>
            <a:chExt cx="5989678" cy="1691723"/>
          </a:xfrm>
        </p:grpSpPr>
        <p:sp>
          <p:nvSpPr>
            <p:cNvPr id="55" name="Rounded Rectangle 54"/>
            <p:cNvSpPr/>
            <p:nvPr/>
          </p:nvSpPr>
          <p:spPr>
            <a:xfrm>
              <a:off x="3564962" y="2371588"/>
              <a:ext cx="1770427" cy="577246"/>
            </a:xfrm>
            <a:prstGeom prst="roundRect">
              <a:avLst/>
            </a:prstGeom>
            <a:solidFill>
              <a:srgbClr val="37609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Rounded Rectangle 55"/>
            <p:cNvSpPr/>
            <p:nvPr/>
          </p:nvSpPr>
          <p:spPr>
            <a:xfrm>
              <a:off x="1395280" y="3486065"/>
              <a:ext cx="1770427" cy="577246"/>
            </a:xfrm>
            <a:prstGeom prst="roundRect">
              <a:avLst/>
            </a:prstGeom>
            <a:solidFill>
              <a:srgbClr val="37609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Rounded Rectangle 56"/>
            <p:cNvSpPr/>
            <p:nvPr/>
          </p:nvSpPr>
          <p:spPr>
            <a:xfrm>
              <a:off x="3510545" y="3484533"/>
              <a:ext cx="1770427" cy="577246"/>
            </a:xfrm>
            <a:prstGeom prst="roundRect">
              <a:avLst/>
            </a:prstGeom>
            <a:solidFill>
              <a:srgbClr val="37609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Rounded Rectangle 57"/>
            <p:cNvSpPr/>
            <p:nvPr/>
          </p:nvSpPr>
          <p:spPr>
            <a:xfrm>
              <a:off x="5614531" y="3484533"/>
              <a:ext cx="1770427" cy="577246"/>
            </a:xfrm>
            <a:prstGeom prst="roundRect">
              <a:avLst/>
            </a:prstGeom>
            <a:solidFill>
              <a:srgbClr val="37609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59" name="Curved Connector 58"/>
            <p:cNvCxnSpPr>
              <a:endCxn id="58" idx="0"/>
            </p:cNvCxnSpPr>
            <p:nvPr/>
          </p:nvCxnSpPr>
          <p:spPr>
            <a:xfrm rot="16200000" flipH="1">
              <a:off x="5234312" y="2219100"/>
              <a:ext cx="546994" cy="1983872"/>
            </a:xfrm>
            <a:prstGeom prst="curvedConnector3">
              <a:avLst/>
            </a:prstGeom>
            <a:ln w="57150" cmpd="sng"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Curved Connector 59"/>
            <p:cNvCxnSpPr>
              <a:endCxn id="56" idx="0"/>
            </p:cNvCxnSpPr>
            <p:nvPr/>
          </p:nvCxnSpPr>
          <p:spPr>
            <a:xfrm rot="5400000">
              <a:off x="3123921" y="2094113"/>
              <a:ext cx="548526" cy="2235379"/>
            </a:xfrm>
            <a:prstGeom prst="curvedConnector3">
              <a:avLst/>
            </a:prstGeom>
            <a:ln w="57150" cmpd="sng"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/>
            <p:cNvCxnSpPr/>
            <p:nvPr/>
          </p:nvCxnSpPr>
          <p:spPr>
            <a:xfrm flipH="1">
              <a:off x="4515872" y="2937539"/>
              <a:ext cx="1" cy="538763"/>
            </a:xfrm>
            <a:prstGeom prst="straightConnector1">
              <a:avLst/>
            </a:prstGeom>
            <a:ln w="57150" cmpd="sng"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2" name="Down Arrow 71"/>
          <p:cNvSpPr/>
          <p:nvPr/>
        </p:nvSpPr>
        <p:spPr>
          <a:xfrm>
            <a:off x="1616490" y="4015058"/>
            <a:ext cx="1475356" cy="564418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Down Arrow 72"/>
          <p:cNvSpPr/>
          <p:nvPr/>
        </p:nvSpPr>
        <p:spPr>
          <a:xfrm>
            <a:off x="5463679" y="3949387"/>
            <a:ext cx="1475356" cy="564418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TextBox 73"/>
          <p:cNvSpPr txBox="1"/>
          <p:nvPr/>
        </p:nvSpPr>
        <p:spPr>
          <a:xfrm>
            <a:off x="1565166" y="5746796"/>
            <a:ext cx="17517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1">
                    <a:lumMod val="65000"/>
                  </a:schemeClr>
                </a:solidFill>
              </a:rPr>
              <a:t>Location A</a:t>
            </a:r>
            <a:endParaRPr lang="en-US" sz="28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5438026" y="5732436"/>
            <a:ext cx="17517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1">
                    <a:lumMod val="65000"/>
                  </a:schemeClr>
                </a:solidFill>
              </a:rPr>
              <a:t>Location B</a:t>
            </a:r>
            <a:endParaRPr lang="en-US" sz="28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6" name="Rounded Rectangle 75"/>
          <p:cNvSpPr/>
          <p:nvPr/>
        </p:nvSpPr>
        <p:spPr>
          <a:xfrm>
            <a:off x="744097" y="1141664"/>
            <a:ext cx="3181638" cy="5118245"/>
          </a:xfrm>
          <a:prstGeom prst="roundRect">
            <a:avLst/>
          </a:prstGeom>
          <a:noFill/>
          <a:ln w="28575" cmpd="sng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ounded Rectangle 76"/>
          <p:cNvSpPr/>
          <p:nvPr/>
        </p:nvSpPr>
        <p:spPr>
          <a:xfrm>
            <a:off x="4655449" y="1152959"/>
            <a:ext cx="3181638" cy="5118245"/>
          </a:xfrm>
          <a:prstGeom prst="roundRect">
            <a:avLst/>
          </a:prstGeom>
          <a:noFill/>
          <a:ln w="28575" cmpd="sng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Left-Right Arrow 27"/>
          <p:cNvSpPr/>
          <p:nvPr/>
        </p:nvSpPr>
        <p:spPr>
          <a:xfrm>
            <a:off x="3361246" y="4925823"/>
            <a:ext cx="1757597" cy="346347"/>
          </a:xfrm>
          <a:prstGeom prst="left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9" name="Group 48"/>
          <p:cNvGrpSpPr/>
          <p:nvPr/>
        </p:nvGrpSpPr>
        <p:grpSpPr>
          <a:xfrm>
            <a:off x="4806302" y="2461384"/>
            <a:ext cx="2658736" cy="1192966"/>
            <a:chOff x="1395280" y="2371588"/>
            <a:chExt cx="5989678" cy="1691723"/>
          </a:xfrm>
        </p:grpSpPr>
        <p:sp>
          <p:nvSpPr>
            <p:cNvPr id="50" name="Rounded Rectangle 49"/>
            <p:cNvSpPr/>
            <p:nvPr/>
          </p:nvSpPr>
          <p:spPr>
            <a:xfrm>
              <a:off x="3564962" y="2371588"/>
              <a:ext cx="1770427" cy="577246"/>
            </a:xfrm>
            <a:prstGeom prst="roundRect">
              <a:avLst/>
            </a:prstGeom>
            <a:solidFill>
              <a:srgbClr val="37609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Rounded Rectangle 50"/>
            <p:cNvSpPr/>
            <p:nvPr/>
          </p:nvSpPr>
          <p:spPr>
            <a:xfrm>
              <a:off x="1395280" y="3486065"/>
              <a:ext cx="1770427" cy="577246"/>
            </a:xfrm>
            <a:prstGeom prst="roundRect">
              <a:avLst/>
            </a:prstGeom>
            <a:solidFill>
              <a:srgbClr val="37609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Rounded Rectangle 51"/>
            <p:cNvSpPr/>
            <p:nvPr/>
          </p:nvSpPr>
          <p:spPr>
            <a:xfrm>
              <a:off x="3510545" y="3484533"/>
              <a:ext cx="1770427" cy="577246"/>
            </a:xfrm>
            <a:prstGeom prst="roundRect">
              <a:avLst/>
            </a:prstGeom>
            <a:solidFill>
              <a:srgbClr val="37609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Rounded Rectangle 52"/>
            <p:cNvSpPr/>
            <p:nvPr/>
          </p:nvSpPr>
          <p:spPr>
            <a:xfrm>
              <a:off x="5614531" y="3484533"/>
              <a:ext cx="1770427" cy="577246"/>
            </a:xfrm>
            <a:prstGeom prst="roundRect">
              <a:avLst/>
            </a:prstGeom>
            <a:solidFill>
              <a:srgbClr val="37609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62" name="Curved Connector 61"/>
            <p:cNvCxnSpPr>
              <a:endCxn id="53" idx="0"/>
            </p:cNvCxnSpPr>
            <p:nvPr/>
          </p:nvCxnSpPr>
          <p:spPr>
            <a:xfrm rot="16200000" flipH="1">
              <a:off x="5234312" y="2219100"/>
              <a:ext cx="546994" cy="1983872"/>
            </a:xfrm>
            <a:prstGeom prst="curvedConnector3">
              <a:avLst/>
            </a:prstGeom>
            <a:ln w="57150" cmpd="sng"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Curved Connector 77"/>
            <p:cNvCxnSpPr>
              <a:endCxn id="51" idx="0"/>
            </p:cNvCxnSpPr>
            <p:nvPr/>
          </p:nvCxnSpPr>
          <p:spPr>
            <a:xfrm rot="5400000">
              <a:off x="3123921" y="2094113"/>
              <a:ext cx="548526" cy="2235379"/>
            </a:xfrm>
            <a:prstGeom prst="curvedConnector3">
              <a:avLst/>
            </a:prstGeom>
            <a:ln w="57150" cmpd="sng"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78"/>
            <p:cNvCxnSpPr/>
            <p:nvPr/>
          </p:nvCxnSpPr>
          <p:spPr>
            <a:xfrm flipH="1">
              <a:off x="4515872" y="2937539"/>
              <a:ext cx="1" cy="538763"/>
            </a:xfrm>
            <a:prstGeom prst="straightConnector1">
              <a:avLst/>
            </a:prstGeom>
            <a:ln w="57150" cmpd="sng"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Right Arrow 24"/>
          <p:cNvSpPr/>
          <p:nvPr/>
        </p:nvSpPr>
        <p:spPr>
          <a:xfrm>
            <a:off x="3502367" y="4938658"/>
            <a:ext cx="1603647" cy="320691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4677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11834</TotalTime>
  <Words>545</Words>
  <Application>Microsoft Macintosh PowerPoint</Application>
  <PresentationFormat>On-screen Show (4:3)</PresentationFormat>
  <Paragraphs>217</Paragraphs>
  <Slides>24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PowerPoint Presentation</vt:lpstr>
      <vt:lpstr>Flurry Overview</vt:lpstr>
      <vt:lpstr>How Flurry Works</vt:lpstr>
      <vt:lpstr>Flurry’s Scale</vt:lpstr>
      <vt:lpstr>Topics</vt:lpstr>
      <vt:lpstr>Big data collection</vt:lpstr>
      <vt:lpstr>Incoming Data</vt:lpstr>
      <vt:lpstr>Data Collection</vt:lpstr>
      <vt:lpstr>Data Collection</vt:lpstr>
      <vt:lpstr>Big data processing</vt:lpstr>
      <vt:lpstr>Analytics Processing</vt:lpstr>
      <vt:lpstr>Large-scale Data Processing</vt:lpstr>
      <vt:lpstr>Map/Reduce Management</vt:lpstr>
      <vt:lpstr>Network Topology: Chained</vt:lpstr>
      <vt:lpstr>Network Topology: Star</vt:lpstr>
      <vt:lpstr>Data mining at scale</vt:lpstr>
      <vt:lpstr>Stages of Data </vt:lpstr>
      <vt:lpstr>NoSQL Tables</vt:lpstr>
      <vt:lpstr>NoSQL OLAP</vt:lpstr>
      <vt:lpstr>Lexicographical Ordering</vt:lpstr>
      <vt:lpstr>Lexicographical Ordering</vt:lpstr>
      <vt:lpstr>NoSQL OLAP</vt:lpstr>
      <vt:lpstr>blog.flurry.com</vt:lpstr>
      <vt:lpstr>Sean Byrnes sean@flurry.com</vt:lpstr>
    </vt:vector>
  </TitlesOfParts>
  <Company>Flurry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 Farago</dc:creator>
  <cp:lastModifiedBy>Sean Byrnes</cp:lastModifiedBy>
  <cp:revision>404</cp:revision>
  <dcterms:created xsi:type="dcterms:W3CDTF">2011-08-22T04:55:12Z</dcterms:created>
  <dcterms:modified xsi:type="dcterms:W3CDTF">2012-02-28T05:50:02Z</dcterms:modified>
</cp:coreProperties>
</file>