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90" r:id="rId2"/>
    <p:sldId id="491" r:id="rId3"/>
    <p:sldId id="492" r:id="rId4"/>
    <p:sldId id="497" r:id="rId5"/>
    <p:sldId id="499" r:id="rId6"/>
    <p:sldId id="500" r:id="rId7"/>
    <p:sldId id="501" r:id="rId8"/>
    <p:sldId id="502" r:id="rId9"/>
    <p:sldId id="504" r:id="rId10"/>
    <p:sldId id="505" r:id="rId11"/>
    <p:sldId id="506" r:id="rId12"/>
    <p:sldId id="507" r:id="rId13"/>
  </p:sldIdLst>
  <p:sldSz cx="15544800" cy="10058400"/>
  <p:notesSz cx="7315200" cy="9601200"/>
  <p:defaultTextStyle>
    <a:defPPr>
      <a:defRPr lang="en-US"/>
    </a:defPPr>
    <a:lvl1pPr marL="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6600"/>
    <a:srgbClr val="383D4E"/>
    <a:srgbClr val="262262"/>
    <a:srgbClr val="FED360"/>
    <a:srgbClr val="0DB14B"/>
    <a:srgbClr val="009242"/>
    <a:srgbClr val="E2E2E2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7" autoAdjust="0"/>
    <p:restoredTop sz="71777" autoAdjust="0"/>
  </p:normalViewPr>
  <p:slideViewPr>
    <p:cSldViewPr>
      <p:cViewPr varScale="1">
        <p:scale>
          <a:sx n="72" d="100"/>
          <a:sy n="72" d="100"/>
        </p:scale>
        <p:origin x="-2104" y="-120"/>
      </p:cViewPr>
      <p:guideLst>
        <p:guide orient="horz" pos="3168"/>
        <p:guide pos="48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B36779F-B349-47E4-9AFA-684C65A9BD14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6300" y="720725"/>
            <a:ext cx="5562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1BC99CE-1DE6-40CF-AEED-D460254C7F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28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C99CE-1DE6-40CF-AEED-D460254C7FB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38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all know that things taste better when they’re fresh.</a:t>
            </a:r>
          </a:p>
          <a:p>
            <a:endParaRPr lang="en-US" dirty="0" smtClean="0"/>
          </a:p>
          <a:p>
            <a:r>
              <a:rPr lang="en-US" dirty="0" smtClean="0"/>
              <a:t>Data</a:t>
            </a:r>
            <a:r>
              <a:rPr lang="en-US" baseline="0" dirty="0" smtClean="0"/>
              <a:t> is no different.</a:t>
            </a:r>
          </a:p>
          <a:p>
            <a:endParaRPr lang="en-US" dirty="0" smtClean="0"/>
          </a:p>
          <a:p>
            <a:r>
              <a:rPr lang="en-US" dirty="0" smtClean="0"/>
              <a:t>Jeff Jonas says, no value is knowing</a:t>
            </a:r>
            <a:r>
              <a:rPr lang="en-US" baseline="0" dirty="0" smtClean="0"/>
              <a:t> where the traffic was five minutes ago.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pPr marL="342900" indent="-342900">
              <a:buFontTx/>
              <a:buChar char="•"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C99CE-1DE6-40CF-AEED-D460254C7FB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38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Dialogue</a:t>
            </a:r>
            <a:r>
              <a:rPr lang="en-US" baseline="0" dirty="0" smtClean="0"/>
              <a:t> with the data.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Eliminate the chain of data bureaucrats and put the data in the hand of the decision maker.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Get in the car &amp; drive yourself.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pPr marL="342900" indent="-342900">
              <a:buFontTx/>
              <a:buChar char="•"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C99CE-1DE6-40CF-AEED-D460254C7FB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38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C99CE-1DE6-40CF-AEED-D460254C7FB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38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Across traditional desktop, mobile,</a:t>
            </a:r>
            <a:r>
              <a:rPr lang="en-US" baseline="0" dirty="0" smtClean="0"/>
              <a:t> and now gaming platforms, there are billions of advertising events occurring ever day.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Many of these are priced and bought in real-time.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Willie</a:t>
            </a:r>
            <a:r>
              <a:rPr lang="en-US" baseline="0" dirty="0" smtClean="0"/>
              <a:t> Sutton was once asked, why do you rob banks?  That’s where the money is.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me, the reason I was enticed by this vertical is similar:  that’s where the data is.</a:t>
            </a:r>
          </a:p>
          <a:p>
            <a:endParaRPr lang="en-US" baseline="0" dirty="0" smtClean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C99CE-1DE6-40CF-AEED-D460254C7FB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38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Strategic</a:t>
            </a:r>
            <a:r>
              <a:rPr lang="en-US" baseline="0" dirty="0" smtClean="0"/>
              <a:t> implications: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C99CE-1DE6-40CF-AEED-D460254C7FB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38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Practically speaking, we define this as:</a:t>
            </a:r>
          </a:p>
          <a:p>
            <a:endParaRPr lang="en-US" dirty="0" smtClean="0"/>
          </a:p>
          <a:p>
            <a:pPr marL="342900" indent="-342900">
              <a:buFontTx/>
              <a:buChar char="•"/>
            </a:pPr>
            <a:r>
              <a:rPr lang="en-US" dirty="0" smtClean="0"/>
              <a:t>data freshness on the order of minutes</a:t>
            </a:r>
          </a:p>
          <a:p>
            <a:pPr marL="342900" indent="-342900">
              <a:buFontTx/>
              <a:buChar char="•"/>
            </a:pPr>
            <a:r>
              <a:rPr lang="en-US" dirty="0" smtClean="0"/>
              <a:t>but queries</a:t>
            </a:r>
            <a:r>
              <a:rPr lang="en-US" baseline="0" dirty="0" smtClean="0"/>
              <a:t> over the data, made through our dashboard, return in seconds</a:t>
            </a:r>
          </a:p>
          <a:p>
            <a:pPr marL="342900" indent="-342900">
              <a:buFontTx/>
              <a:buChar char="•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err="1" smtClean="0"/>
              <a:t>Hadoop</a:t>
            </a:r>
            <a:r>
              <a:rPr lang="en-US" baseline="0" dirty="0" smtClean="0"/>
              <a:t> isn’t enough.</a:t>
            </a:r>
          </a:p>
          <a:p>
            <a:pPr marL="342900" indent="-342900">
              <a:buFontTx/>
              <a:buChar char="•"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C99CE-1DE6-40CF-AEED-D460254C7FB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38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Practically speaking, we define this as:</a:t>
            </a:r>
          </a:p>
          <a:p>
            <a:endParaRPr lang="en-US" dirty="0" smtClean="0"/>
          </a:p>
          <a:p>
            <a:pPr marL="342900" indent="-342900">
              <a:buFontTx/>
              <a:buChar char="•"/>
            </a:pPr>
            <a:r>
              <a:rPr lang="en-US" dirty="0" smtClean="0"/>
              <a:t>data freshness on the order of minutes</a:t>
            </a:r>
          </a:p>
          <a:p>
            <a:pPr marL="342900" indent="-342900">
              <a:buFontTx/>
              <a:buChar char="•"/>
            </a:pPr>
            <a:r>
              <a:rPr lang="en-US" dirty="0" smtClean="0"/>
              <a:t>but queries</a:t>
            </a:r>
            <a:r>
              <a:rPr lang="en-US" baseline="0" dirty="0" smtClean="0"/>
              <a:t> over the data, made through our dashboard, return in seconds</a:t>
            </a:r>
          </a:p>
          <a:p>
            <a:pPr marL="342900" indent="-342900">
              <a:buFontTx/>
              <a:buChar char="•"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C99CE-1DE6-40CF-AEED-D460254C7FB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38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 summarizes and </a:t>
            </a:r>
            <a:r>
              <a:rPr lang="en-US" dirty="0" err="1" smtClean="0"/>
              <a:t>precomputes</a:t>
            </a:r>
            <a:r>
              <a:rPr lang="en-US" dirty="0" smtClean="0"/>
              <a:t> a ton.</a:t>
            </a:r>
            <a:endParaRPr lang="en-US" baseline="0" dirty="0" smtClean="0"/>
          </a:p>
          <a:p>
            <a:pPr marL="342900" indent="-342900">
              <a:buFontTx/>
              <a:buChar char="•"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C99CE-1DE6-40CF-AEED-D460254C7FB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38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 summarizes and </a:t>
            </a:r>
            <a:r>
              <a:rPr lang="en-US" dirty="0" err="1" smtClean="0"/>
              <a:t>precomputes</a:t>
            </a:r>
            <a:r>
              <a:rPr lang="en-US" dirty="0" smtClean="0"/>
              <a:t> a ton.</a:t>
            </a:r>
            <a:endParaRPr lang="en-US" baseline="0" dirty="0" smtClean="0"/>
          </a:p>
          <a:p>
            <a:pPr marL="342900" indent="-342900">
              <a:buFontTx/>
              <a:buChar char="•"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C99CE-1DE6-40CF-AEED-D460254C7FB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38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 summarizes and </a:t>
            </a:r>
            <a:r>
              <a:rPr lang="en-US" dirty="0" err="1" smtClean="0"/>
              <a:t>precomputes</a:t>
            </a:r>
            <a:r>
              <a:rPr lang="en-US" dirty="0" smtClean="0"/>
              <a:t> a ton.</a:t>
            </a:r>
            <a:endParaRPr lang="en-US" baseline="0" dirty="0" smtClean="0"/>
          </a:p>
          <a:p>
            <a:pPr marL="342900" indent="-342900">
              <a:buFontTx/>
              <a:buChar char="•"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C99CE-1DE6-40CF-AEED-D460254C7FB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38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all know that things taste better when they’re fresh.</a:t>
            </a:r>
          </a:p>
          <a:p>
            <a:endParaRPr lang="en-US" dirty="0" smtClean="0"/>
          </a:p>
          <a:p>
            <a:r>
              <a:rPr lang="en-US" dirty="0" smtClean="0"/>
              <a:t>Data</a:t>
            </a:r>
            <a:r>
              <a:rPr lang="en-US" baseline="0" dirty="0" smtClean="0"/>
              <a:t> is </a:t>
            </a:r>
            <a:r>
              <a:rPr lang="en-US" baseline="0" smtClean="0"/>
              <a:t>no different.</a:t>
            </a:r>
          </a:p>
          <a:p>
            <a:endParaRPr lang="en-US" smtClean="0"/>
          </a:p>
          <a:p>
            <a:r>
              <a:rPr lang="en-US" dirty="0" smtClean="0"/>
              <a:t>Jeff Jonas says, no value is knowing</a:t>
            </a:r>
            <a:r>
              <a:rPr lang="en-US" baseline="0" dirty="0" smtClean="0"/>
              <a:t> where the traffic was five minutes ago.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pPr marL="342900" indent="-342900">
              <a:buFontTx/>
              <a:buChar char="•"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C99CE-1DE6-40CF-AEED-D460254C7FB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38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3124637"/>
            <a:ext cx="1321308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0" y="5699760"/>
            <a:ext cx="1088136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98FF-7C91-4724-A80C-07DA39C968EF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EDED-F93D-40FF-8AE2-4B1627F35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98FF-7C91-4724-A80C-07DA39C968EF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EDED-F93D-40FF-8AE2-4B1627F35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69980" y="402816"/>
            <a:ext cx="3497580" cy="8582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7240" y="402816"/>
            <a:ext cx="10233660" cy="8582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98FF-7C91-4724-A80C-07DA39C968EF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EDED-F93D-40FF-8AE2-4B1627F35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98FF-7C91-4724-A80C-07DA39C968EF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EDED-F93D-40FF-8AE2-4B1627F35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32" y="6463454"/>
            <a:ext cx="13213080" cy="199771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932" y="4263181"/>
            <a:ext cx="13213080" cy="220027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98FF-7C91-4724-A80C-07DA39C968EF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EDED-F93D-40FF-8AE2-4B1627F35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" y="2346974"/>
            <a:ext cx="6865620" cy="6638079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1940" y="2346974"/>
            <a:ext cx="6865620" cy="6638079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98FF-7C91-4724-A80C-07DA39C968EF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EDED-F93D-40FF-8AE2-4B1627F35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2251499"/>
            <a:ext cx="6868320" cy="93831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3189817"/>
            <a:ext cx="6868320" cy="5795222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96543" y="2251499"/>
            <a:ext cx="6871018" cy="93831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96543" y="3189817"/>
            <a:ext cx="6871018" cy="5795222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98FF-7C91-4724-A80C-07DA39C968EF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EDED-F93D-40FF-8AE2-4B1627F35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98FF-7C91-4724-A80C-07DA39C968EF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EDED-F93D-40FF-8AE2-4B1627F35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98FF-7C91-4724-A80C-07DA39C968EF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EDED-F93D-40FF-8AE2-4B1627F35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4" y="400473"/>
            <a:ext cx="5114132" cy="170434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585" y="400475"/>
            <a:ext cx="8689975" cy="858456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4" y="2104815"/>
            <a:ext cx="5114132" cy="6880226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98FF-7C91-4724-A80C-07DA39C968EF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EDED-F93D-40FF-8AE2-4B1627F35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890" y="7040880"/>
            <a:ext cx="9326880" cy="83121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6890" y="898737"/>
            <a:ext cx="9326880" cy="6035040"/>
          </a:xfrm>
        </p:spPr>
        <p:txBody>
          <a:bodyPr/>
          <a:lstStyle>
            <a:lvl1pPr marL="0" indent="0">
              <a:buNone/>
              <a:defRPr sz="5100"/>
            </a:lvl1pPr>
            <a:lvl2pPr marL="731520" indent="0">
              <a:buNone/>
              <a:defRPr sz="4500"/>
            </a:lvl2pPr>
            <a:lvl3pPr marL="1463040" indent="0">
              <a:buNone/>
              <a:defRPr sz="380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6890" y="7872096"/>
            <a:ext cx="9326880" cy="1180464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98FF-7C91-4724-A80C-07DA39C968EF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EDED-F93D-40FF-8AE2-4B1627F35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02802"/>
            <a:ext cx="13990320" cy="1676400"/>
          </a:xfrm>
          <a:prstGeom prst="rect">
            <a:avLst/>
          </a:prstGeom>
        </p:spPr>
        <p:txBody>
          <a:bodyPr vert="horz" lIns="146304" tIns="73152" rIns="146304" bIns="731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2346974"/>
            <a:ext cx="13990320" cy="6638079"/>
          </a:xfrm>
          <a:prstGeom prst="rect">
            <a:avLst/>
          </a:prstGeom>
        </p:spPr>
        <p:txBody>
          <a:bodyPr vert="horz" lIns="146304" tIns="73152" rIns="146304" bIns="731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" y="9322660"/>
            <a:ext cx="3627120" cy="5355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498FF-7C91-4724-A80C-07DA39C968EF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11140" y="9322660"/>
            <a:ext cx="4922520" cy="5355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0440" y="9322660"/>
            <a:ext cx="3627120" cy="5355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CEDED-F93D-40FF-8AE2-4B1627F35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3040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1463040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defTabSz="1463040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146304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146304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3.tiff"/><Relationship Id="rId5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3.tiff"/><Relationship Id="rId5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3.tiff"/><Relationship Id="rId5" Type="http://schemas.openxmlformats.org/officeDocument/2006/relationships/image" Target="../media/image2.tiff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3.tiff"/><Relationship Id="rId5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mx_ft_black_shar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9272"/>
            <a:ext cx="15544800" cy="80671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4000" y="247471"/>
            <a:ext cx="1506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-240" dirty="0" smtClean="0">
                <a:latin typeface="Arial Black" pitchFamily="34" charset="0"/>
              </a:rPr>
              <a:t>One Billion Rows Per Second:</a:t>
            </a:r>
          </a:p>
          <a:p>
            <a:r>
              <a:rPr lang="en-US" sz="3600" spc="-2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Analytics for the Digital Media Markets</a:t>
            </a:r>
            <a:endParaRPr lang="en-US" sz="3600" spc="-24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7467600"/>
            <a:ext cx="4800600" cy="1981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7391400"/>
            <a:ext cx="6705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STRATA SUMMIT NYC</a:t>
            </a:r>
          </a:p>
          <a:p>
            <a:r>
              <a:rPr lang="en-US" dirty="0" smtClean="0">
                <a:latin typeface="Arial"/>
                <a:cs typeface="Arial"/>
              </a:rPr>
              <a:t>September 21, 2011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0" y="7391400"/>
            <a:ext cx="7010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/>
                <a:cs typeface="Arial"/>
              </a:rPr>
              <a:t>MICHAEL DRISCOLL</a:t>
            </a:r>
          </a:p>
          <a:p>
            <a:pPr algn="r"/>
            <a:r>
              <a:rPr lang="en-US" dirty="0" smtClean="0">
                <a:latin typeface="Arial"/>
                <a:cs typeface="Arial"/>
              </a:rPr>
              <a:t>CO-FOUNDER &amp; CTO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15800" y="9067800"/>
            <a:ext cx="2971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/>
                <a:cs typeface="Arial"/>
              </a:rPr>
              <a:t>@</a:t>
            </a:r>
            <a:r>
              <a:rPr lang="en-US" dirty="0" err="1" smtClean="0">
                <a:latin typeface="Arial"/>
                <a:cs typeface="Arial"/>
              </a:rPr>
              <a:t>medriscoll</a:t>
            </a:r>
            <a:endParaRPr lang="en-US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2004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609600" y="304800"/>
            <a:ext cx="1346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-2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Consequences of Speed:</a:t>
            </a:r>
            <a:r>
              <a:rPr lang="en-US" sz="3600" spc="-240" dirty="0" smtClean="0">
                <a:solidFill>
                  <a:srgbClr val="262626"/>
                </a:solidFill>
                <a:latin typeface="Arial Black" pitchFamily="34" charset="0"/>
              </a:rPr>
              <a:t>  Blue Sky Exploration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15544800" cy="891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7400" y="9601200"/>
            <a:ext cx="1013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photo credit:  </a:t>
            </a:r>
            <a:r>
              <a:rPr lang="en-US" sz="1600" dirty="0" err="1" smtClean="0"/>
              <a:t>MonkeyAt</a:t>
            </a:r>
            <a:r>
              <a:rPr lang="en-US" sz="1600" dirty="0"/>
              <a:t> Large http://</a:t>
            </a:r>
            <a:r>
              <a:rPr lang="en-US" sz="1600" dirty="0" err="1"/>
              <a:t>www.flickr.com</a:t>
            </a:r>
            <a:r>
              <a:rPr lang="en-US" sz="1600" dirty="0"/>
              <a:t>/photos/</a:t>
            </a:r>
            <a:r>
              <a:rPr lang="en-US" sz="1600" dirty="0" err="1"/>
              <a:t>monkeyatlarge</a:t>
            </a:r>
            <a:r>
              <a:rPr lang="en-US" sz="1600" dirty="0"/>
              <a:t>/16645379/sizes/l/in/</a:t>
            </a:r>
            <a:r>
              <a:rPr lang="en-US" sz="1600" dirty="0" err="1"/>
              <a:t>photostream</a:t>
            </a:r>
            <a:r>
              <a:rPr lang="en-US" sz="16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09363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609600" y="304800"/>
            <a:ext cx="1346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-2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Consequences of Speed:</a:t>
            </a:r>
            <a:r>
              <a:rPr lang="en-US" sz="3600" spc="-240" dirty="0" smtClean="0">
                <a:solidFill>
                  <a:srgbClr val="262626"/>
                </a:solidFill>
                <a:latin typeface="Arial Black" pitchFamily="34" charset="0"/>
              </a:rPr>
              <a:t>  Interactivity</a:t>
            </a:r>
          </a:p>
        </p:txBody>
      </p:sp>
      <p:pic>
        <p:nvPicPr>
          <p:cNvPr id="4" name="Picture 3" descr="ferrar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15697200" cy="883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7400" y="9601200"/>
            <a:ext cx="1013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photo </a:t>
            </a:r>
            <a:r>
              <a:rPr lang="en-US" sz="1600" dirty="0">
                <a:solidFill>
                  <a:schemeClr val="bg1"/>
                </a:solidFill>
              </a:rPr>
              <a:t>credit </a:t>
            </a:r>
            <a:r>
              <a:rPr lang="en-US" sz="1600" dirty="0" err="1" smtClean="0">
                <a:solidFill>
                  <a:schemeClr val="bg1"/>
                </a:solidFill>
              </a:rPr>
              <a:t>tonylanciabeta</a:t>
            </a:r>
            <a:r>
              <a:rPr lang="en-US" sz="1600" dirty="0">
                <a:solidFill>
                  <a:schemeClr val="bg1"/>
                </a:solidFill>
              </a:rPr>
              <a:t> http://</a:t>
            </a:r>
            <a:r>
              <a:rPr lang="en-US" sz="1600" dirty="0" err="1">
                <a:solidFill>
                  <a:schemeClr val="bg1"/>
                </a:solidFill>
              </a:rPr>
              <a:t>www.flickr.com</a:t>
            </a:r>
            <a:r>
              <a:rPr lang="en-US" sz="1600" dirty="0">
                <a:solidFill>
                  <a:schemeClr val="bg1"/>
                </a:solidFill>
              </a:rPr>
              <a:t>/photos/</a:t>
            </a:r>
            <a:r>
              <a:rPr lang="en-US" sz="1600" dirty="0" err="1">
                <a:solidFill>
                  <a:schemeClr val="bg1"/>
                </a:solidFill>
              </a:rPr>
              <a:t>tonysphotos</a:t>
            </a:r>
            <a:r>
              <a:rPr lang="en-US" sz="1600" dirty="0">
                <a:solidFill>
                  <a:schemeClr val="bg1"/>
                </a:solidFill>
              </a:rPr>
              <a:t>/3305157904/sizes/o/in/</a:t>
            </a:r>
            <a:r>
              <a:rPr lang="en-US" sz="1600" dirty="0" err="1">
                <a:solidFill>
                  <a:schemeClr val="bg1"/>
                </a:solidFill>
              </a:rPr>
              <a:t>photostream</a:t>
            </a:r>
            <a:r>
              <a:rPr lang="en-US" sz="16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14148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mx_ft_black_shar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9272"/>
            <a:ext cx="15544800" cy="80671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4000" y="247471"/>
            <a:ext cx="1506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-240" dirty="0" smtClean="0">
                <a:latin typeface="Arial Black" pitchFamily="34" charset="0"/>
              </a:rPr>
              <a:t>One Billion Rows Per Second:</a:t>
            </a:r>
          </a:p>
          <a:p>
            <a:r>
              <a:rPr lang="en-US" sz="3600" spc="-2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Analytics for the Digital Media Markets</a:t>
            </a:r>
            <a:endParaRPr lang="en-US" sz="3600" spc="-24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7467600"/>
            <a:ext cx="4800600" cy="1981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7391400"/>
            <a:ext cx="6705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QUESTIONS?  CONTACT ME AT MIKE@METAMARKETSGROUP.COM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0" y="7391400"/>
            <a:ext cx="7010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/>
                <a:cs typeface="Arial"/>
              </a:rPr>
              <a:t>MICHAEL DRISCOLL</a:t>
            </a:r>
          </a:p>
          <a:p>
            <a:pPr algn="r"/>
            <a:r>
              <a:rPr lang="en-US" dirty="0" smtClean="0">
                <a:latin typeface="Arial"/>
                <a:cs typeface="Arial"/>
              </a:rPr>
              <a:t>CO-FOUNDER &amp; CTO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15800" y="9067800"/>
            <a:ext cx="2971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/>
                <a:cs typeface="Arial"/>
              </a:rPr>
              <a:t>@</a:t>
            </a:r>
            <a:r>
              <a:rPr lang="en-US" dirty="0" err="1" smtClean="0">
                <a:latin typeface="Arial"/>
                <a:cs typeface="Arial"/>
              </a:rPr>
              <a:t>medriscoll</a:t>
            </a:r>
            <a:endParaRPr lang="en-US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6783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mx_ft_black_shar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9272"/>
            <a:ext cx="15544800" cy="80671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4000" y="268069"/>
            <a:ext cx="150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-240" dirty="0" smtClean="0">
                <a:latin typeface="Arial Black" pitchFamily="34" charset="0"/>
              </a:rPr>
              <a:t>Taming the Inferno of the Online Ad Markets</a:t>
            </a:r>
            <a:endParaRPr lang="en-US" sz="3600" spc="-240" dirty="0"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467600"/>
            <a:ext cx="15544800" cy="1981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7772400"/>
            <a:ext cx="1506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•"/>
            </a:pPr>
            <a:r>
              <a:rPr lang="en-US" sz="3600" spc="-2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billions of </a:t>
            </a:r>
            <a:r>
              <a:rPr lang="en-US" sz="3600" spc="-24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microtransactions</a:t>
            </a:r>
            <a:r>
              <a:rPr lang="en-US" sz="3600" spc="-2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per day</a:t>
            </a:r>
          </a:p>
          <a:p>
            <a:pPr marL="571500" indent="-571500">
              <a:buFontTx/>
              <a:buChar char="•"/>
            </a:pPr>
            <a:r>
              <a:rPr lang="en-US" sz="3600" spc="-2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dozens of publisher, advertiser, &amp; audience attributes</a:t>
            </a:r>
            <a:endParaRPr lang="en-US" sz="3600" spc="-24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676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467600"/>
            <a:ext cx="15544800" cy="1981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nferno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09800"/>
            <a:ext cx="5410200" cy="190187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919873">
            <a:off x="7326984" y="4589061"/>
            <a:ext cx="1964280" cy="607687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mmx_dashboards_clipart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3810000"/>
            <a:ext cx="4826000" cy="55944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" y="304800"/>
            <a:ext cx="1346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-2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Goal:  </a:t>
            </a:r>
            <a:r>
              <a:rPr lang="en-US" sz="3600" spc="-240" dirty="0" smtClean="0">
                <a:latin typeface="Arial Black" pitchFamily="34" charset="0"/>
              </a:rPr>
              <a:t>Fast Dashboards </a:t>
            </a:r>
          </a:p>
          <a:p>
            <a:r>
              <a:rPr lang="en-US" sz="3600" spc="-240" dirty="0" smtClean="0">
                <a:latin typeface="Arial Black" pitchFamily="34" charset="0"/>
              </a:rPr>
              <a:t>Over Big Data</a:t>
            </a:r>
            <a:endParaRPr lang="en-US" sz="3600" spc="-24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475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4001" y="7239000"/>
            <a:ext cx="25908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/>
                <a:cs typeface="Arial"/>
              </a:rPr>
              <a:t>data</a:t>
            </a:r>
          </a:p>
          <a:p>
            <a:pPr algn="r"/>
            <a:r>
              <a:rPr lang="en-US" dirty="0" smtClean="0">
                <a:latin typeface="Arial"/>
                <a:cs typeface="Arial"/>
              </a:rPr>
              <a:t>crunched in </a:t>
            </a:r>
            <a:r>
              <a:rPr lang="en-US" b="1" dirty="0" smtClean="0">
                <a:latin typeface="Arial"/>
                <a:cs typeface="Arial"/>
              </a:rPr>
              <a:t>minutes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1" y="3657600"/>
            <a:ext cx="2590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/>
                <a:cs typeface="Arial"/>
              </a:rPr>
              <a:t>queries in</a:t>
            </a:r>
          </a:p>
          <a:p>
            <a:pPr algn="r"/>
            <a:r>
              <a:rPr lang="en-US" b="1" dirty="0" smtClean="0">
                <a:latin typeface="Arial"/>
                <a:cs typeface="Arial"/>
              </a:rPr>
              <a:t>seconds</a:t>
            </a:r>
          </a:p>
        </p:txBody>
      </p:sp>
      <p:sp>
        <p:nvSpPr>
          <p:cNvPr id="14" name="Right Arrow 13"/>
          <p:cNvSpPr/>
          <p:nvPr/>
        </p:nvSpPr>
        <p:spPr>
          <a:xfrm rot="16200000">
            <a:off x="2856549" y="4306256"/>
            <a:ext cx="3124200" cy="60768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3047047" y="7697157"/>
            <a:ext cx="2743198" cy="607687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atabas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419600"/>
            <a:ext cx="4641332" cy="1841500"/>
          </a:xfrm>
          <a:prstGeom prst="rect">
            <a:avLst/>
          </a:prstGeom>
        </p:spPr>
      </p:pic>
      <p:pic>
        <p:nvPicPr>
          <p:cNvPr id="9" name="Picture 8" descr="mmx_dashboards_clipart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81000"/>
            <a:ext cx="2362200" cy="2738346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7924800" y="32766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8153400" y="32766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924800" y="6324600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n 7"/>
          <p:cNvSpPr/>
          <p:nvPr/>
        </p:nvSpPr>
        <p:spPr>
          <a:xfrm>
            <a:off x="7696200" y="7010400"/>
            <a:ext cx="381000" cy="1676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7010400" y="8382000"/>
            <a:ext cx="609600" cy="47413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8153400" y="8365066"/>
            <a:ext cx="609600" cy="47413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7543800" y="8517467"/>
            <a:ext cx="609600" cy="47413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/>
          <p:cNvSpPr/>
          <p:nvPr/>
        </p:nvSpPr>
        <p:spPr>
          <a:xfrm>
            <a:off x="8686800" y="8500533"/>
            <a:ext cx="609600" cy="47413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6400800" y="8534400"/>
            <a:ext cx="609600" cy="47413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7924800" y="9144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0363200" y="1524000"/>
            <a:ext cx="424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-2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dashboard</a:t>
            </a:r>
            <a:endParaRPr lang="en-US" sz="3600" spc="-240" dirty="0">
              <a:latin typeface="Arial Black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363200" y="4648200"/>
            <a:ext cx="424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-240" dirty="0" smtClean="0">
                <a:solidFill>
                  <a:srgbClr val="595959"/>
                </a:solidFill>
                <a:latin typeface="Arial Black" pitchFamily="34" charset="0"/>
              </a:rPr>
              <a:t>database</a:t>
            </a:r>
            <a:endParaRPr lang="en-US" sz="3600" spc="-240" dirty="0">
              <a:solidFill>
                <a:srgbClr val="595959"/>
              </a:solidFill>
              <a:latin typeface="Arial Black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363200" y="8001000"/>
            <a:ext cx="424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-240" dirty="0" smtClean="0">
                <a:solidFill>
                  <a:srgbClr val="595959"/>
                </a:solidFill>
                <a:latin typeface="Arial Black" pitchFamily="34" charset="0"/>
              </a:rPr>
              <a:t>ingestion</a:t>
            </a:r>
            <a:endParaRPr lang="en-US" sz="3600" spc="-240" dirty="0">
              <a:solidFill>
                <a:srgbClr val="595959"/>
              </a:solidFill>
              <a:latin typeface="Arial Black" pitchFamily="34" charset="0"/>
            </a:endParaRPr>
          </a:p>
        </p:txBody>
      </p:sp>
      <p:pic>
        <p:nvPicPr>
          <p:cNvPr id="33" name="Picture 32" descr="inferno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9656594"/>
            <a:ext cx="1143000" cy="401806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609600" y="304800"/>
            <a:ext cx="1346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-2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Goal:  </a:t>
            </a:r>
            <a:r>
              <a:rPr lang="en-US" sz="3600" spc="-240" dirty="0" smtClean="0">
                <a:latin typeface="Arial Black" pitchFamily="34" charset="0"/>
              </a:rPr>
              <a:t>Fast Dashboards </a:t>
            </a:r>
          </a:p>
          <a:p>
            <a:r>
              <a:rPr lang="en-US" sz="3600" spc="-240" dirty="0" smtClean="0">
                <a:latin typeface="Arial Black" pitchFamily="34" charset="0"/>
              </a:rPr>
              <a:t>Over Big Data</a:t>
            </a:r>
            <a:endParaRPr lang="en-US" sz="3600" spc="-24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482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4001" y="7239000"/>
            <a:ext cx="25908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/>
                <a:cs typeface="Arial"/>
              </a:rPr>
              <a:t>data</a:t>
            </a:r>
          </a:p>
          <a:p>
            <a:pPr algn="r"/>
            <a:r>
              <a:rPr lang="en-US" dirty="0" smtClean="0">
                <a:latin typeface="Arial"/>
                <a:cs typeface="Arial"/>
              </a:rPr>
              <a:t>crunched in </a:t>
            </a:r>
            <a:r>
              <a:rPr lang="en-US" b="1" dirty="0" smtClean="0">
                <a:latin typeface="Arial"/>
                <a:cs typeface="Arial"/>
              </a:rPr>
              <a:t>minutes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1" y="3657600"/>
            <a:ext cx="2590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/>
                <a:cs typeface="Arial"/>
              </a:rPr>
              <a:t>queries in</a:t>
            </a:r>
          </a:p>
          <a:p>
            <a:pPr algn="r"/>
            <a:r>
              <a:rPr lang="en-US" b="1" dirty="0" smtClean="0">
                <a:latin typeface="Arial"/>
                <a:cs typeface="Arial"/>
              </a:rPr>
              <a:t>minutes</a:t>
            </a:r>
          </a:p>
        </p:txBody>
      </p:sp>
      <p:sp>
        <p:nvSpPr>
          <p:cNvPr id="14" name="Right Arrow 13"/>
          <p:cNvSpPr/>
          <p:nvPr/>
        </p:nvSpPr>
        <p:spPr>
          <a:xfrm rot="16200000">
            <a:off x="2856549" y="4306256"/>
            <a:ext cx="3124200" cy="60768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3047047" y="7697157"/>
            <a:ext cx="2743198" cy="607687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atabas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419600"/>
            <a:ext cx="4641332" cy="1841500"/>
          </a:xfrm>
          <a:prstGeom prst="rect">
            <a:avLst/>
          </a:prstGeom>
        </p:spPr>
      </p:pic>
      <p:pic>
        <p:nvPicPr>
          <p:cNvPr id="9" name="Picture 8" descr="mmx_dashboards_clipart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81000"/>
            <a:ext cx="2362200" cy="2738346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7924800" y="32766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8153400" y="32766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924800" y="6324600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n 7"/>
          <p:cNvSpPr/>
          <p:nvPr/>
        </p:nvSpPr>
        <p:spPr>
          <a:xfrm>
            <a:off x="7696200" y="7010400"/>
            <a:ext cx="381000" cy="1676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7010400" y="8382000"/>
            <a:ext cx="609600" cy="47413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8153400" y="8365066"/>
            <a:ext cx="609600" cy="47413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7543800" y="8517467"/>
            <a:ext cx="609600" cy="47413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/>
          <p:cNvSpPr/>
          <p:nvPr/>
        </p:nvSpPr>
        <p:spPr>
          <a:xfrm>
            <a:off x="8686800" y="8500533"/>
            <a:ext cx="609600" cy="47413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6400800" y="8534400"/>
            <a:ext cx="609600" cy="47413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7924800" y="9144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0363200" y="1524000"/>
            <a:ext cx="424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-2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dashboard</a:t>
            </a:r>
            <a:endParaRPr lang="en-US" sz="3600" spc="-240" dirty="0">
              <a:latin typeface="Arial Black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363200" y="4648200"/>
            <a:ext cx="424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-240" dirty="0" smtClean="0">
                <a:solidFill>
                  <a:srgbClr val="595959"/>
                </a:solidFill>
                <a:latin typeface="Arial Black" pitchFamily="34" charset="0"/>
              </a:rPr>
              <a:t>database</a:t>
            </a:r>
            <a:endParaRPr lang="en-US" sz="3600" spc="-240" dirty="0">
              <a:solidFill>
                <a:srgbClr val="595959"/>
              </a:solidFill>
              <a:latin typeface="Arial Black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363200" y="8001000"/>
            <a:ext cx="424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-240" dirty="0" smtClean="0">
                <a:solidFill>
                  <a:srgbClr val="595959"/>
                </a:solidFill>
                <a:latin typeface="Arial Black" pitchFamily="34" charset="0"/>
              </a:rPr>
              <a:t>ingestion</a:t>
            </a:r>
            <a:endParaRPr lang="en-US" sz="3600" spc="-240" dirty="0">
              <a:solidFill>
                <a:srgbClr val="595959"/>
              </a:solidFill>
              <a:latin typeface="Arial Black" pitchFamily="34" charset="0"/>
            </a:endParaRPr>
          </a:p>
        </p:txBody>
      </p:sp>
      <p:pic>
        <p:nvPicPr>
          <p:cNvPr id="33" name="Picture 32" descr="inferno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9656594"/>
            <a:ext cx="1143000" cy="40180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09600" y="304800"/>
            <a:ext cx="134620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-2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Solution 1:  </a:t>
            </a:r>
          </a:p>
          <a:p>
            <a:r>
              <a:rPr lang="en-US" sz="3600" spc="-240" dirty="0" smtClean="0">
                <a:latin typeface="Arial Black" pitchFamily="34" charset="0"/>
              </a:rPr>
              <a:t>Relational </a:t>
            </a:r>
          </a:p>
          <a:p>
            <a:r>
              <a:rPr lang="en-US" sz="3600" spc="-240" dirty="0" smtClean="0">
                <a:latin typeface="Arial Black" pitchFamily="34" charset="0"/>
              </a:rPr>
              <a:t>Database</a:t>
            </a:r>
            <a:endParaRPr lang="en-US" sz="3600" spc="-240" dirty="0"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63200" y="5181600"/>
            <a:ext cx="4191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pc="-240" dirty="0" smtClean="0">
                <a:solidFill>
                  <a:schemeClr val="accent2"/>
                </a:solidFill>
                <a:latin typeface="Arial Black" pitchFamily="34" charset="0"/>
              </a:rPr>
              <a:t>MPP relational DB</a:t>
            </a:r>
            <a:endParaRPr lang="en-US" sz="3200" spc="-24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63200" y="8559224"/>
            <a:ext cx="4191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pc="-240" dirty="0" err="1" smtClean="0">
                <a:latin typeface="Arial Black" pitchFamily="34" charset="0"/>
              </a:rPr>
              <a:t>Hadoop</a:t>
            </a:r>
            <a:endParaRPr lang="en-US" sz="3200" spc="-24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678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Arrow Connector 36"/>
          <p:cNvCxnSpPr/>
          <p:nvPr/>
        </p:nvCxnSpPr>
        <p:spPr>
          <a:xfrm flipV="1">
            <a:off x="8077200" y="6324600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620000" y="6324600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ube 33"/>
          <p:cNvSpPr/>
          <p:nvPr/>
        </p:nvSpPr>
        <p:spPr>
          <a:xfrm>
            <a:off x="6172200" y="8382000"/>
            <a:ext cx="609600" cy="47413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/>
          <p:cNvSpPr/>
          <p:nvPr/>
        </p:nvSpPr>
        <p:spPr>
          <a:xfrm>
            <a:off x="5562600" y="8534400"/>
            <a:ext cx="609600" cy="47413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1" y="7239000"/>
            <a:ext cx="25908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/>
                <a:cs typeface="Arial"/>
              </a:rPr>
              <a:t>data</a:t>
            </a:r>
          </a:p>
          <a:p>
            <a:pPr algn="r"/>
            <a:r>
              <a:rPr lang="en-US" dirty="0" smtClean="0">
                <a:latin typeface="Arial"/>
                <a:cs typeface="Arial"/>
              </a:rPr>
              <a:t>crunched</a:t>
            </a:r>
          </a:p>
          <a:p>
            <a:pPr algn="r"/>
            <a:r>
              <a:rPr lang="en-US" b="1" dirty="0" smtClean="0">
                <a:latin typeface="Arial"/>
                <a:cs typeface="Arial"/>
              </a:rPr>
              <a:t>in hours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1" y="3657600"/>
            <a:ext cx="2590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/>
                <a:cs typeface="Arial"/>
              </a:rPr>
              <a:t>queries</a:t>
            </a:r>
          </a:p>
          <a:p>
            <a:pPr algn="r"/>
            <a:r>
              <a:rPr lang="en-US" dirty="0" smtClean="0">
                <a:latin typeface="Arial"/>
                <a:cs typeface="Arial"/>
              </a:rPr>
              <a:t>in seconds</a:t>
            </a:r>
          </a:p>
        </p:txBody>
      </p:sp>
      <p:sp>
        <p:nvSpPr>
          <p:cNvPr id="14" name="Right Arrow 13"/>
          <p:cNvSpPr/>
          <p:nvPr/>
        </p:nvSpPr>
        <p:spPr>
          <a:xfrm rot="16200000">
            <a:off x="2856549" y="4306256"/>
            <a:ext cx="3124200" cy="60768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3047047" y="7697157"/>
            <a:ext cx="2743198" cy="607687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atabas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419600"/>
            <a:ext cx="4641332" cy="1841500"/>
          </a:xfrm>
          <a:prstGeom prst="rect">
            <a:avLst/>
          </a:prstGeom>
        </p:spPr>
      </p:pic>
      <p:pic>
        <p:nvPicPr>
          <p:cNvPr id="9" name="Picture 8" descr="mmx_dashboards_clipart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81000"/>
            <a:ext cx="2362200" cy="2738346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7924800" y="32766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8153400" y="32766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848600" y="6324600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n 7"/>
          <p:cNvSpPr/>
          <p:nvPr/>
        </p:nvSpPr>
        <p:spPr>
          <a:xfrm>
            <a:off x="7315200" y="7010400"/>
            <a:ext cx="990600" cy="1676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7010400" y="8382000"/>
            <a:ext cx="609600" cy="47413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8153400" y="8365066"/>
            <a:ext cx="609600" cy="47413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7543800" y="8517467"/>
            <a:ext cx="609600" cy="47413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/>
          <p:cNvSpPr/>
          <p:nvPr/>
        </p:nvSpPr>
        <p:spPr>
          <a:xfrm>
            <a:off x="8686800" y="8500533"/>
            <a:ext cx="609600" cy="47413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6400800" y="8534400"/>
            <a:ext cx="609600" cy="47413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7924800" y="9144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0363200" y="1524000"/>
            <a:ext cx="424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-2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dashboard</a:t>
            </a:r>
            <a:endParaRPr lang="en-US" sz="3600" spc="-240" dirty="0">
              <a:latin typeface="Arial Black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363200" y="4648200"/>
            <a:ext cx="424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-240" dirty="0" smtClean="0">
                <a:solidFill>
                  <a:srgbClr val="595959"/>
                </a:solidFill>
                <a:latin typeface="Arial Black" pitchFamily="34" charset="0"/>
              </a:rPr>
              <a:t>database</a:t>
            </a:r>
            <a:endParaRPr lang="en-US" sz="3600" spc="-240" dirty="0">
              <a:solidFill>
                <a:srgbClr val="595959"/>
              </a:solidFill>
              <a:latin typeface="Arial Black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363200" y="8001000"/>
            <a:ext cx="424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-240" dirty="0" smtClean="0">
                <a:solidFill>
                  <a:srgbClr val="595959"/>
                </a:solidFill>
                <a:latin typeface="Arial Black" pitchFamily="34" charset="0"/>
              </a:rPr>
              <a:t>ingestion</a:t>
            </a:r>
            <a:endParaRPr lang="en-US" sz="3600" spc="-240" dirty="0">
              <a:solidFill>
                <a:srgbClr val="595959"/>
              </a:solidFill>
              <a:latin typeface="Arial Black" pitchFamily="34" charset="0"/>
            </a:endParaRPr>
          </a:p>
        </p:txBody>
      </p:sp>
      <p:pic>
        <p:nvPicPr>
          <p:cNvPr id="33" name="Picture 32" descr="inferno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9656594"/>
            <a:ext cx="1143000" cy="40180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09600" y="304800"/>
            <a:ext cx="1346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-2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Solution 2:  </a:t>
            </a:r>
          </a:p>
          <a:p>
            <a:r>
              <a:rPr lang="en-US" sz="3600" spc="-240" dirty="0" err="1" smtClean="0">
                <a:latin typeface="Arial Black" pitchFamily="34" charset="0"/>
              </a:rPr>
              <a:t>HBase</a:t>
            </a:r>
            <a:endParaRPr lang="en-US" sz="3600" spc="-240" dirty="0"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63200" y="5181600"/>
            <a:ext cx="4191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pc="-240" dirty="0" err="1" smtClean="0">
                <a:solidFill>
                  <a:schemeClr val="accent2"/>
                </a:solidFill>
                <a:latin typeface="Arial Black" pitchFamily="34" charset="0"/>
              </a:rPr>
              <a:t>HBase</a:t>
            </a:r>
            <a:endParaRPr lang="en-US" sz="3200" spc="-24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63200" y="8559224"/>
            <a:ext cx="4191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pc="-240" dirty="0" err="1" smtClean="0">
                <a:latin typeface="Arial Black" pitchFamily="34" charset="0"/>
              </a:rPr>
              <a:t>Hadoop</a:t>
            </a:r>
            <a:endParaRPr lang="en-US" sz="3200" spc="-240" dirty="0">
              <a:latin typeface="Arial Black" pitchFamily="34" charset="0"/>
            </a:endParaRPr>
          </a:p>
        </p:txBody>
      </p:sp>
      <p:pic>
        <p:nvPicPr>
          <p:cNvPr id="4" name="Picture 3" descr="exponential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400" y="7620000"/>
            <a:ext cx="1905000" cy="157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88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4001" y="7239000"/>
            <a:ext cx="25908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/>
                <a:cs typeface="Arial"/>
              </a:rPr>
              <a:t>data</a:t>
            </a:r>
          </a:p>
          <a:p>
            <a:pPr algn="r"/>
            <a:r>
              <a:rPr lang="en-US" dirty="0" smtClean="0">
                <a:latin typeface="Arial"/>
                <a:cs typeface="Arial"/>
              </a:rPr>
              <a:t>crunched</a:t>
            </a:r>
          </a:p>
          <a:p>
            <a:pPr algn="r"/>
            <a:r>
              <a:rPr lang="en-US" dirty="0" smtClean="0">
                <a:latin typeface="Arial"/>
                <a:cs typeface="Arial"/>
              </a:rPr>
              <a:t>in </a:t>
            </a:r>
            <a:r>
              <a:rPr lang="en-US" b="1" dirty="0" smtClean="0">
                <a:latin typeface="Arial"/>
                <a:cs typeface="Arial"/>
              </a:rPr>
              <a:t>minutes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1" y="3657600"/>
            <a:ext cx="2590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/>
                <a:cs typeface="Arial"/>
              </a:rPr>
              <a:t>queries</a:t>
            </a:r>
          </a:p>
          <a:p>
            <a:pPr algn="r"/>
            <a:r>
              <a:rPr lang="en-US" dirty="0" smtClean="0">
                <a:latin typeface="Arial"/>
                <a:cs typeface="Arial"/>
              </a:rPr>
              <a:t>in </a:t>
            </a:r>
            <a:r>
              <a:rPr lang="en-US" b="1" dirty="0" smtClean="0">
                <a:latin typeface="Arial"/>
                <a:cs typeface="Arial"/>
              </a:rPr>
              <a:t>seconds</a:t>
            </a:r>
          </a:p>
        </p:txBody>
      </p:sp>
      <p:sp>
        <p:nvSpPr>
          <p:cNvPr id="14" name="Right Arrow 13"/>
          <p:cNvSpPr/>
          <p:nvPr/>
        </p:nvSpPr>
        <p:spPr>
          <a:xfrm rot="16200000">
            <a:off x="2856549" y="4306256"/>
            <a:ext cx="3124200" cy="60768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3047047" y="7697157"/>
            <a:ext cx="2743198" cy="607687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atabas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668" y="4953000"/>
            <a:ext cx="2583932" cy="1025204"/>
          </a:xfrm>
          <a:prstGeom prst="rect">
            <a:avLst/>
          </a:prstGeom>
        </p:spPr>
      </p:pic>
      <p:pic>
        <p:nvPicPr>
          <p:cNvPr id="9" name="Picture 8" descr="mmx_dashboards_clipart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81000"/>
            <a:ext cx="2362200" cy="2738346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7924800" y="32766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8153400" y="32766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924800" y="9144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0363200" y="1524000"/>
            <a:ext cx="424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-2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dashboard</a:t>
            </a:r>
            <a:endParaRPr lang="en-US" sz="3600" spc="-240" dirty="0">
              <a:latin typeface="Arial Black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363200" y="4648200"/>
            <a:ext cx="424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-240" dirty="0" smtClean="0">
                <a:solidFill>
                  <a:srgbClr val="595959"/>
                </a:solidFill>
                <a:latin typeface="Arial Black" pitchFamily="34" charset="0"/>
              </a:rPr>
              <a:t>database</a:t>
            </a:r>
            <a:endParaRPr lang="en-US" sz="3600" spc="-240" dirty="0">
              <a:solidFill>
                <a:srgbClr val="595959"/>
              </a:solidFill>
              <a:latin typeface="Arial Black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363200" y="8001000"/>
            <a:ext cx="424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-240" dirty="0" smtClean="0">
                <a:solidFill>
                  <a:srgbClr val="595959"/>
                </a:solidFill>
                <a:latin typeface="Arial Black" pitchFamily="34" charset="0"/>
              </a:rPr>
              <a:t>ingestion</a:t>
            </a:r>
            <a:endParaRPr lang="en-US" sz="3600" spc="-240" dirty="0">
              <a:solidFill>
                <a:srgbClr val="595959"/>
              </a:solidFill>
              <a:latin typeface="Arial Black" pitchFamily="34" charset="0"/>
            </a:endParaRPr>
          </a:p>
        </p:txBody>
      </p:sp>
      <p:pic>
        <p:nvPicPr>
          <p:cNvPr id="33" name="Picture 32" descr="inferno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9656594"/>
            <a:ext cx="1143000" cy="40180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09600" y="304800"/>
            <a:ext cx="1346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-2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Solution 3:  </a:t>
            </a:r>
          </a:p>
          <a:p>
            <a:r>
              <a:rPr lang="en-US" sz="3600" spc="-240" dirty="0" smtClean="0">
                <a:latin typeface="Arial Black" pitchFamily="34" charset="0"/>
              </a:rPr>
              <a:t>Do It Ourselves:  Druid</a:t>
            </a:r>
            <a:endParaRPr lang="en-US" sz="3600" spc="-240" dirty="0"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63200" y="5181600"/>
            <a:ext cx="4191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pc="-240" dirty="0" smtClean="0">
                <a:solidFill>
                  <a:schemeClr val="accent2"/>
                </a:solidFill>
                <a:latin typeface="Arial Black" pitchFamily="34" charset="0"/>
              </a:rPr>
              <a:t>Druid</a:t>
            </a:r>
            <a:endParaRPr lang="en-US" sz="3200" spc="-24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63200" y="8559224"/>
            <a:ext cx="4191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pc="-240" dirty="0" err="1" smtClean="0">
                <a:latin typeface="Arial Black" pitchFamily="34" charset="0"/>
              </a:rPr>
              <a:t>Hadoop</a:t>
            </a:r>
            <a:endParaRPr lang="en-US" sz="3200" spc="-240" dirty="0">
              <a:latin typeface="Arial Black" pitchFamily="34" charset="0"/>
            </a:endParaRPr>
          </a:p>
        </p:txBody>
      </p:sp>
      <p:pic>
        <p:nvPicPr>
          <p:cNvPr id="38" name="Picture 37" descr="databas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136" y="4994596"/>
            <a:ext cx="2583932" cy="1025204"/>
          </a:xfrm>
          <a:prstGeom prst="rect">
            <a:avLst/>
          </a:prstGeom>
        </p:spPr>
      </p:pic>
      <p:pic>
        <p:nvPicPr>
          <p:cNvPr id="32" name="Picture 31" descr="databas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136" y="4724400"/>
            <a:ext cx="2583932" cy="1025204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>
          <a:xfrm flipV="1">
            <a:off x="7924800" y="6324600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Can 39"/>
          <p:cNvSpPr/>
          <p:nvPr/>
        </p:nvSpPr>
        <p:spPr>
          <a:xfrm>
            <a:off x="7696200" y="7010400"/>
            <a:ext cx="381000" cy="1676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7010400" y="8382000"/>
            <a:ext cx="609600" cy="47413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/>
          <p:cNvSpPr/>
          <p:nvPr/>
        </p:nvSpPr>
        <p:spPr>
          <a:xfrm>
            <a:off x="8153400" y="8365066"/>
            <a:ext cx="609600" cy="47413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7543800" y="8517467"/>
            <a:ext cx="609600" cy="47413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8686800" y="8500533"/>
            <a:ext cx="609600" cy="47413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6400800" y="8534400"/>
            <a:ext cx="609600" cy="47413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74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609600" y="304800"/>
            <a:ext cx="1346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-240" dirty="0" smtClean="0">
                <a:solidFill>
                  <a:srgbClr val="262626"/>
                </a:solidFill>
                <a:latin typeface="Arial Black" pitchFamily="34" charset="0"/>
              </a:rPr>
              <a:t>Four Principles of Performance at Scale</a:t>
            </a:r>
          </a:p>
        </p:txBody>
      </p:sp>
      <p:pic>
        <p:nvPicPr>
          <p:cNvPr id="38" name="Picture 37" descr="databas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10" y="6705600"/>
            <a:ext cx="3456990" cy="12954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066800" y="2133600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-2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SUMMARIZE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90600" y="3697069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-2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DISTRIBUTE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016000" y="5221069"/>
            <a:ext cx="378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-2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PARALLELIZE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90600" y="7010400"/>
            <a:ext cx="48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-2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STORE IN-MEMORY</a:t>
            </a:r>
          </a:p>
        </p:txBody>
      </p:sp>
      <p:sp>
        <p:nvSpPr>
          <p:cNvPr id="46" name="Cube 45"/>
          <p:cNvSpPr/>
          <p:nvPr/>
        </p:nvSpPr>
        <p:spPr>
          <a:xfrm>
            <a:off x="5638800" y="2286000"/>
            <a:ext cx="1524000" cy="48260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>
            <a:off x="7482827" y="2362200"/>
            <a:ext cx="1444080" cy="3048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ube 48"/>
          <p:cNvSpPr/>
          <p:nvPr/>
        </p:nvSpPr>
        <p:spPr>
          <a:xfrm>
            <a:off x="9180990" y="2362200"/>
            <a:ext cx="283037" cy="254002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Cube 49"/>
          <p:cNvSpPr/>
          <p:nvPr/>
        </p:nvSpPr>
        <p:spPr>
          <a:xfrm>
            <a:off x="6187427" y="3657600"/>
            <a:ext cx="594373" cy="5334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" name="Right Arrow 50"/>
          <p:cNvSpPr/>
          <p:nvPr/>
        </p:nvSpPr>
        <p:spPr>
          <a:xfrm>
            <a:off x="6949427" y="3810000"/>
            <a:ext cx="1444080" cy="3048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Cube 51"/>
          <p:cNvSpPr/>
          <p:nvPr/>
        </p:nvSpPr>
        <p:spPr>
          <a:xfrm>
            <a:off x="8702027" y="3810000"/>
            <a:ext cx="365773" cy="328251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" name="Cube 52"/>
          <p:cNvSpPr/>
          <p:nvPr/>
        </p:nvSpPr>
        <p:spPr>
          <a:xfrm>
            <a:off x="9235427" y="3810000"/>
            <a:ext cx="365773" cy="328251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4" name="Cube 53"/>
          <p:cNvSpPr/>
          <p:nvPr/>
        </p:nvSpPr>
        <p:spPr>
          <a:xfrm>
            <a:off x="9768827" y="3810000"/>
            <a:ext cx="365773" cy="328251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5" name="Cube 54"/>
          <p:cNvSpPr/>
          <p:nvPr/>
        </p:nvSpPr>
        <p:spPr>
          <a:xfrm>
            <a:off x="6781800" y="4800600"/>
            <a:ext cx="365773" cy="328251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6" name="Cube 55"/>
          <p:cNvSpPr/>
          <p:nvPr/>
        </p:nvSpPr>
        <p:spPr>
          <a:xfrm>
            <a:off x="6781800" y="5257800"/>
            <a:ext cx="365773" cy="328251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7" name="Cube 56"/>
          <p:cNvSpPr/>
          <p:nvPr/>
        </p:nvSpPr>
        <p:spPr>
          <a:xfrm>
            <a:off x="6781800" y="5791200"/>
            <a:ext cx="365773" cy="328251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6248400" y="49530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248400" y="54102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248400" y="59436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1" name="Cube 60"/>
          <p:cNvSpPr/>
          <p:nvPr/>
        </p:nvSpPr>
        <p:spPr>
          <a:xfrm>
            <a:off x="6296610" y="7139349"/>
            <a:ext cx="365773" cy="328251"/>
          </a:xfrm>
          <a:prstGeom prst="cub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2" name="Cube 61"/>
          <p:cNvSpPr/>
          <p:nvPr/>
        </p:nvSpPr>
        <p:spPr>
          <a:xfrm>
            <a:off x="6830010" y="7139349"/>
            <a:ext cx="365773" cy="328251"/>
          </a:xfrm>
          <a:prstGeom prst="cub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3" name="Cube 62"/>
          <p:cNvSpPr/>
          <p:nvPr/>
        </p:nvSpPr>
        <p:spPr>
          <a:xfrm>
            <a:off x="7363410" y="7139349"/>
            <a:ext cx="365773" cy="328251"/>
          </a:xfrm>
          <a:prstGeom prst="cub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01400" y="2286000"/>
            <a:ext cx="212188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100x smaller </a:t>
            </a:r>
          </a:p>
          <a:p>
            <a:r>
              <a:rPr lang="en-US" i="1" dirty="0"/>
              <a:t> </a:t>
            </a:r>
            <a:r>
              <a:rPr lang="en-US" i="1" dirty="0" smtClean="0"/>
              <a:t> </a:t>
            </a:r>
            <a:r>
              <a:rPr lang="en-US" i="1" dirty="0" err="1" smtClean="0"/>
              <a:t>vs</a:t>
            </a:r>
            <a:r>
              <a:rPr lang="en-US" i="1" dirty="0" smtClean="0"/>
              <a:t> raw data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1201400" y="4495800"/>
            <a:ext cx="290125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100x throughput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i="1" dirty="0" err="1" smtClean="0"/>
              <a:t>vs</a:t>
            </a:r>
            <a:r>
              <a:rPr lang="en-US" i="1" dirty="0" smtClean="0"/>
              <a:t> a single node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1201400" y="6858000"/>
            <a:ext cx="269306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100x faster</a:t>
            </a:r>
          </a:p>
          <a:p>
            <a:r>
              <a:rPr lang="en-US" i="1" dirty="0"/>
              <a:t> </a:t>
            </a:r>
            <a:r>
              <a:rPr lang="en-US" i="1" dirty="0" smtClean="0"/>
              <a:t>  </a:t>
            </a:r>
            <a:r>
              <a:rPr lang="en-US" i="1" dirty="0" err="1" smtClean="0"/>
              <a:t>vs</a:t>
            </a:r>
            <a:r>
              <a:rPr lang="en-US" i="1" dirty="0" smtClean="0"/>
              <a:t> reading disk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11277600" y="8153400"/>
            <a:ext cx="18909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solidFill>
                  <a:schemeClr val="accent2"/>
                </a:solidFill>
                <a:latin typeface="Arial Black"/>
                <a:cs typeface="Arial Black"/>
              </a:rPr>
              <a:t>10^6</a:t>
            </a:r>
            <a:endParaRPr lang="en-US" sz="5000" b="1" dirty="0">
              <a:solidFill>
                <a:schemeClr val="accent2"/>
              </a:solidFill>
              <a:latin typeface="Arial Black"/>
              <a:cs typeface="Arial Black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57200" y="8610600"/>
            <a:ext cx="975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pc="-2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Druid can filter and aggregate over 1 billion rows per second on a 50-core cluster, </a:t>
            </a:r>
          </a:p>
          <a:p>
            <a:r>
              <a:rPr lang="en-US" sz="2400" spc="-2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or 20m rows per core per second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299954" y="8991600"/>
            <a:ext cx="241604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pc="-2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factor increase</a:t>
            </a:r>
            <a:endParaRPr lang="en-US" sz="3200" spc="-24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8177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609600" y="304800"/>
            <a:ext cx="1346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-2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Consequences of Speed:</a:t>
            </a:r>
            <a:r>
              <a:rPr lang="en-US" sz="3600" spc="-240" dirty="0" smtClean="0">
                <a:solidFill>
                  <a:srgbClr val="262626"/>
                </a:solidFill>
                <a:latin typeface="Arial Black" pitchFamily="34" charset="0"/>
              </a:rPr>
              <a:t>  Data Freshness</a:t>
            </a:r>
          </a:p>
        </p:txBody>
      </p:sp>
      <p:pic>
        <p:nvPicPr>
          <p:cNvPr id="2" name="Picture 1" descr="fresh_vegetabl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15531116" cy="891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9000" y="9643646"/>
            <a:ext cx="906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photo credit:  Lars P. http</a:t>
            </a:r>
            <a:r>
              <a:rPr lang="en-US" sz="1600" dirty="0">
                <a:solidFill>
                  <a:schemeClr val="bg1"/>
                </a:solidFill>
              </a:rPr>
              <a:t>://</a:t>
            </a:r>
            <a:r>
              <a:rPr lang="en-US" sz="1600" dirty="0" err="1">
                <a:solidFill>
                  <a:schemeClr val="bg1"/>
                </a:solidFill>
              </a:rPr>
              <a:t>www.flickr.com</a:t>
            </a:r>
            <a:r>
              <a:rPr lang="en-US" sz="1600" dirty="0">
                <a:solidFill>
                  <a:schemeClr val="bg1"/>
                </a:solidFill>
              </a:rPr>
              <a:t>/photos/</a:t>
            </a:r>
            <a:r>
              <a:rPr lang="en-US" sz="1600" dirty="0" err="1">
                <a:solidFill>
                  <a:schemeClr val="bg1"/>
                </a:solidFill>
              </a:rPr>
              <a:t>lars_p</a:t>
            </a:r>
            <a:r>
              <a:rPr lang="en-US" sz="1600" dirty="0">
                <a:solidFill>
                  <a:schemeClr val="bg1"/>
                </a:solidFill>
              </a:rPr>
              <a:t>/4911238308/sizes/o/in/</a:t>
            </a:r>
            <a:r>
              <a:rPr lang="en-US" sz="1600" dirty="0" err="1">
                <a:solidFill>
                  <a:schemeClr val="bg1"/>
                </a:solidFill>
              </a:rPr>
              <a:t>photostream</a:t>
            </a:r>
            <a:r>
              <a:rPr lang="en-US" sz="16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64511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18033</TotalTime>
  <Words>576</Words>
  <Application>Microsoft Macintosh PowerPoint</Application>
  <PresentationFormat>Custom</PresentationFormat>
  <Paragraphs>142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MichaelDriscoll</dc:creator>
  <cp:lastModifiedBy>Michael Driscoll</cp:lastModifiedBy>
  <cp:revision>139</cp:revision>
  <cp:lastPrinted>2011-02-14T11:26:12Z</cp:lastPrinted>
  <dcterms:created xsi:type="dcterms:W3CDTF">2010-10-12T23:22:49Z</dcterms:created>
  <dcterms:modified xsi:type="dcterms:W3CDTF">2011-09-21T15:25:08Z</dcterms:modified>
</cp:coreProperties>
</file>