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256" r:id="rId2"/>
    <p:sldId id="312" r:id="rId3"/>
    <p:sldId id="315" r:id="rId4"/>
    <p:sldId id="280" r:id="rId5"/>
    <p:sldId id="281" r:id="rId6"/>
    <p:sldId id="303" r:id="rId7"/>
    <p:sldId id="321" r:id="rId8"/>
    <p:sldId id="282" r:id="rId9"/>
    <p:sldId id="283" r:id="rId10"/>
    <p:sldId id="284" r:id="rId11"/>
    <p:sldId id="297" r:id="rId12"/>
    <p:sldId id="298" r:id="rId13"/>
    <p:sldId id="288" r:id="rId14"/>
    <p:sldId id="299" r:id="rId15"/>
    <p:sldId id="332" r:id="rId16"/>
    <p:sldId id="333" r:id="rId17"/>
    <p:sldId id="334" r:id="rId18"/>
    <p:sldId id="335" r:id="rId19"/>
    <p:sldId id="285" r:id="rId20"/>
    <p:sldId id="286" r:id="rId21"/>
    <p:sldId id="289" r:id="rId22"/>
    <p:sldId id="290" r:id="rId23"/>
    <p:sldId id="322" r:id="rId24"/>
    <p:sldId id="318" r:id="rId25"/>
    <p:sldId id="319" r:id="rId26"/>
    <p:sldId id="320" r:id="rId27"/>
    <p:sldId id="291" r:id="rId28"/>
    <p:sldId id="287" r:id="rId29"/>
    <p:sldId id="292" r:id="rId30"/>
    <p:sldId id="316" r:id="rId31"/>
    <p:sldId id="317" r:id="rId32"/>
    <p:sldId id="293" r:id="rId33"/>
    <p:sldId id="323" r:id="rId34"/>
    <p:sldId id="326" r:id="rId35"/>
    <p:sldId id="296" r:id="rId36"/>
    <p:sldId id="324" r:id="rId37"/>
    <p:sldId id="325" r:id="rId38"/>
    <p:sldId id="311" r:id="rId39"/>
    <p:sldId id="336" r:id="rId40"/>
    <p:sldId id="301" r:id="rId41"/>
    <p:sldId id="313" r:id="rId42"/>
    <p:sldId id="309" r:id="rId43"/>
    <p:sldId id="327" r:id="rId44"/>
    <p:sldId id="328" r:id="rId45"/>
    <p:sldId id="302" r:id="rId46"/>
    <p:sldId id="306" r:id="rId47"/>
    <p:sldId id="310" r:id="rId48"/>
    <p:sldId id="329" r:id="rId49"/>
    <p:sldId id="330" r:id="rId50"/>
    <p:sldId id="331" r:id="rId51"/>
    <p:sldId id="307" r:id="rId52"/>
    <p:sldId id="314" r:id="rId53"/>
    <p:sldId id="308" r:id="rId54"/>
    <p:sldId id="294" r:id="rId55"/>
    <p:sldId id="295" r:id="rId56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6D6"/>
    <a:srgbClr val="2196C6"/>
    <a:srgbClr val="FF9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81" autoAdjust="0"/>
  </p:normalViewPr>
  <p:slideViewPr>
    <p:cSldViewPr snapToGrid="0">
      <p:cViewPr varScale="1">
        <p:scale>
          <a:sx n="88" d="100"/>
          <a:sy n="88" d="100"/>
        </p:scale>
        <p:origin x="-120" y="-456"/>
      </p:cViewPr>
      <p:guideLst>
        <p:guide orient="horz" pos="2592"/>
        <p:guide orient="horz" pos="980"/>
        <p:guide orient="horz" pos="529"/>
        <p:guide pos="4608"/>
        <p:guide pos="485"/>
        <p:guide pos="87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99016-F88A-4BD5-941D-B455B73AB02B}" type="datetimeFigureOut">
              <a:rPr lang="en-US" smtClean="0"/>
              <a:pPr/>
              <a:t>7/26/11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C09F6-2038-456A-9430-D3278C72B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6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point here is that performance of</a:t>
            </a:r>
            <a:r>
              <a:rPr lang="en-US" baseline="0" dirty="0" smtClean="0"/>
              <a:t> modern proxy servers is already ridiculous. Other things are more important, such as latency, or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0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Many,</a:t>
            </a:r>
            <a:r>
              <a:rPr lang="en-US" baseline="0" dirty="0" smtClean="0"/>
              <a:t> many configuration options for custom log formats, we’ll discuss a few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38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Many,</a:t>
            </a:r>
            <a:r>
              <a:rPr lang="en-US" baseline="0" dirty="0" smtClean="0"/>
              <a:t> many configuration options for custom log formats, we’ll discuss a few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38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Many,</a:t>
            </a:r>
            <a:r>
              <a:rPr lang="en-US" baseline="0" dirty="0" smtClean="0"/>
              <a:t> many configuration options for custom log formats, we’ll discuss a few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38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18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6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point here is that performance of</a:t>
            </a:r>
            <a:r>
              <a:rPr lang="en-US" baseline="0" dirty="0" smtClean="0"/>
              <a:t> modern proxy servers is already ridiculous. Other things are more important, such as latency, or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0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use DNS, or UCARP, or other router logic at the SLB layer – heck</a:t>
            </a:r>
            <a:r>
              <a:rPr lang="en-US" baseline="0" dirty="0" smtClean="0"/>
              <a:t>, even ATS on top of ATS is useful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2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•"/>
            </a:pPr>
            <a:r>
              <a:rPr lang="en-US" dirty="0" smtClean="0"/>
              <a:t>Binary packages preferred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Fetch source from </a:t>
            </a:r>
            <a:r>
              <a:rPr lang="en-US" dirty="0" err="1" smtClean="0"/>
              <a:t>trafficserver.apache.org</a:t>
            </a:r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smtClean="0"/>
              <a:t>Standard</a:t>
            </a:r>
            <a:r>
              <a:rPr lang="en-US" baseline="0" dirty="0" smtClean="0"/>
              <a:t> gnu configure build process (./configure &amp;&amp; make &amp;&amp; </a:t>
            </a:r>
            <a:r>
              <a:rPr lang="en-US" baseline="0" dirty="0" err="1" smtClean="0"/>
              <a:t>sudo</a:t>
            </a:r>
            <a:r>
              <a:rPr lang="en-US" baseline="0" dirty="0" smtClean="0"/>
              <a:t> make install)</a:t>
            </a:r>
          </a:p>
          <a:p>
            <a:pPr marL="285750" indent="-285750">
              <a:buFontTx/>
              <a:buChar char="•"/>
            </a:pPr>
            <a:r>
              <a:rPr lang="en-US" baseline="0" dirty="0" smtClean="0"/>
              <a:t>Default configuration is as a reverse proxy, with no remap rules. This renders it completely useless, and that’s intentional.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9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 Traffic Server comes with a fairly large number of configuration files.</a:t>
            </a:r>
          </a:p>
          <a:p>
            <a:pPr>
              <a:buFontTx/>
              <a:buChar char="•"/>
            </a:pPr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 Most of the configurations have reasonable </a:t>
            </a:r>
            <a:r>
              <a:rPr lang="ja-JP" altLang="en-US">
                <a:latin typeface="Gill Sans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defaults</a:t>
            </a:r>
            <a:r>
              <a:rPr lang="ja-JP" altLang="en-US">
                <a:latin typeface="Gill Sans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.</a:t>
            </a:r>
          </a:p>
          <a:p>
            <a:pPr>
              <a:buFontTx/>
              <a:buChar char="•"/>
            </a:pPr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 Most applications wouldn</a:t>
            </a:r>
            <a:r>
              <a:rPr lang="ja-JP" altLang="en-US">
                <a:latin typeface="Gill Sans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t use even a fraction of the available configuration options and features.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D9E975A-B767-0742-980B-4111A598B6B8}" type="slidenum">
              <a:rPr lang="en-US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 Getting started, only two or maybe three configuration files are necessary to tweak.</a:t>
            </a:r>
          </a:p>
          <a:p>
            <a:pPr>
              <a:buFontTx/>
              <a:buChar char="•"/>
            </a:pPr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 records.config is a key-value configuration format, holding most global application configuration settings</a:t>
            </a:r>
          </a:p>
          <a:p>
            <a:pPr>
              <a:buFontTx/>
              <a:buChar char="•"/>
            </a:pPr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 storage.config is used to specify disk storage configurations</a:t>
            </a:r>
          </a:p>
          <a:p>
            <a:pPr>
              <a:buFontTx/>
              <a:buChar char="•"/>
            </a:pPr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 remap.config is used to specify mapping rules for rewriting requests, typically in a reverse proxy setup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028E2181-F809-9940-94B2-BBEB75B3E211}" type="slidenum">
              <a:rPr lang="en-US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order matters in </a:t>
            </a:r>
            <a:r>
              <a:rPr lang="en-US" dirty="0" err="1" smtClean="0"/>
              <a:t>remap.config</a:t>
            </a:r>
            <a:r>
              <a:rPr lang="en-US" dirty="0" smtClean="0"/>
              <a:t>, and it’s currently (and unfortunately) not particularly</a:t>
            </a:r>
            <a:r>
              <a:rPr lang="en-US" baseline="0" dirty="0" smtClean="0"/>
              <a:t> logical.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Caveat: different mapping types have different priorities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“map” happens before “redirect” for example, which is rather unfortunate (and we’ll take patches to fix this)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88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45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4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Cover_16x9_BLACK_b2.png"/>
          <p:cNvPicPr>
            <a:picLocks/>
          </p:cNvPicPr>
          <p:nvPr userDrawn="1"/>
        </p:nvPicPr>
        <p:blipFill>
          <a:blip r:embed="rId2" cstate="print"/>
          <a:srcRect t="4727" b="11246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9938" y="3399778"/>
            <a:ext cx="12435840" cy="662940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9938" y="4254479"/>
            <a:ext cx="6096000" cy="422278"/>
          </a:xfrm>
        </p:spPr>
        <p:txBody>
          <a:bodyPr anchor="ctr" anchorCtr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42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51591" y="247301"/>
            <a:ext cx="1402842" cy="79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  <a:lvl3pPr marL="403658" indent="170081">
              <a:defRPr sz="2600">
                <a:solidFill>
                  <a:schemeClr val="bg1"/>
                </a:solidFill>
              </a:defRPr>
            </a:lvl3pPr>
            <a:lvl4pPr marL="818656" indent="158742">
              <a:tabLst/>
              <a:defRPr sz="2600">
                <a:solidFill>
                  <a:schemeClr val="bg1"/>
                </a:solidFill>
              </a:defRPr>
            </a:lvl4pPr>
            <a:lvl5pPr marL="1147478" indent="242649">
              <a:tabLst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414" y="1554480"/>
            <a:ext cx="6461760" cy="579691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 marL="403658" indent="170081">
              <a:defRPr sz="2600">
                <a:solidFill>
                  <a:schemeClr val="bg1"/>
                </a:solidFill>
              </a:defRPr>
            </a:lvl3pPr>
            <a:lvl4pPr marL="818656" indent="158742">
              <a:tabLst/>
              <a:defRPr sz="2600">
                <a:solidFill>
                  <a:schemeClr val="bg1"/>
                </a:solidFill>
              </a:defRPr>
            </a:lvl4pPr>
            <a:lvl5pPr marL="1222315" indent="167813">
              <a:tabLst/>
              <a:defRPr sz="2600">
                <a:solidFill>
                  <a:schemeClr val="bg1"/>
                </a:solidFill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1554480"/>
            <a:ext cx="6461760" cy="579691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 marL="403658" indent="170081">
              <a:defRPr sz="2600">
                <a:solidFill>
                  <a:schemeClr val="bg1"/>
                </a:solidFill>
              </a:defRPr>
            </a:lvl3pPr>
            <a:lvl4pPr marL="818656" indent="158742">
              <a:tabLst/>
              <a:defRPr sz="2600">
                <a:solidFill>
                  <a:schemeClr val="bg1"/>
                </a:solidFill>
              </a:defRPr>
            </a:lvl4pPr>
            <a:lvl5pPr marL="1222315" indent="167813">
              <a:tabLst/>
              <a:defRPr sz="2600">
                <a:solidFill>
                  <a:schemeClr val="bg1"/>
                </a:solidFill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756174" y="1554480"/>
            <a:ext cx="6461760" cy="5796916"/>
          </a:xfrm>
        </p:spPr>
        <p:txBody>
          <a:bodyPr/>
          <a:lstStyle>
            <a:lvl1pPr>
              <a:defRPr sz="3100"/>
            </a:lvl1pPr>
            <a:lvl2pPr>
              <a:tabLst>
                <a:tab pos="165546" algn="l"/>
              </a:tabLst>
              <a:defRPr sz="2600"/>
            </a:lvl2pPr>
            <a:lvl3pPr marL="403658" indent="170081">
              <a:tabLst/>
              <a:defRPr sz="2600">
                <a:solidFill>
                  <a:schemeClr val="bg1"/>
                </a:solidFill>
              </a:defRPr>
            </a:lvl3pPr>
            <a:lvl4pPr marL="818656" indent="158742">
              <a:tabLst/>
              <a:defRPr sz="2600">
                <a:solidFill>
                  <a:schemeClr val="bg1"/>
                </a:solidFill>
              </a:defRPr>
            </a:lvl4pPr>
            <a:lvl5pPr marL="1222315" indent="167813">
              <a:tabLst/>
              <a:defRPr sz="2600">
                <a:solidFill>
                  <a:schemeClr val="bg1"/>
                </a:solidFill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428207" y="356839"/>
            <a:ext cx="341414" cy="7136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62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31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578" y="1737360"/>
            <a:ext cx="8178800" cy="5614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 marL="403658" indent="170081">
              <a:defRPr sz="2600">
                <a:solidFill>
                  <a:schemeClr val="bg1"/>
                </a:solidFill>
              </a:defRPr>
            </a:lvl3pPr>
            <a:lvl4pPr marL="818656" indent="158742">
              <a:tabLst/>
              <a:defRPr sz="2600">
                <a:solidFill>
                  <a:schemeClr val="bg1"/>
                </a:solidFill>
              </a:defRPr>
            </a:lvl4pPr>
            <a:lvl5pPr marL="1222315" indent="167813">
              <a:tabLst/>
              <a:defRPr sz="2600">
                <a:solidFill>
                  <a:schemeClr val="bg1"/>
                </a:solidFill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T_Bottom_16x9_BLACK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 rot="10800000">
            <a:off x="0" y="6481818"/>
            <a:ext cx="14630400" cy="182145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62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457200"/>
            <a:ext cx="1060704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554480"/>
            <a:ext cx="13167360" cy="579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  <a:p>
            <a:pPr lvl="7"/>
            <a:r>
              <a:rPr lang="en-US" dirty="0" smtClean="0"/>
              <a:t>Fifth level</a:t>
            </a:r>
          </a:p>
        </p:txBody>
      </p:sp>
      <p:pic>
        <p:nvPicPr>
          <p:cNvPr id="7" name="Picture 42" descr="logo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651591" y="247301"/>
            <a:ext cx="1402842" cy="79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 bwMode="auto">
          <a:xfrm>
            <a:off x="535258" y="454969"/>
            <a:ext cx="142736" cy="548640"/>
          </a:xfrm>
          <a:prstGeom prst="rect">
            <a:avLst/>
          </a:prstGeom>
          <a:solidFill>
            <a:srgbClr val="0096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62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 userDrawn="1"/>
        </p:nvSpPr>
        <p:spPr bwMode="white">
          <a:xfrm>
            <a:off x="4511040" y="7854316"/>
            <a:ext cx="5608320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pPr algn="ctr">
              <a:defRPr/>
            </a:pPr>
            <a:r>
              <a:rPr lang="en-US" sz="1100" b="1" i="0" dirty="0" smtClean="0">
                <a:solidFill>
                  <a:schemeClr val="bg1"/>
                </a:solidFill>
                <a:latin typeface="Verdana" pitchFamily="34" charset="0"/>
                <a:ea typeface="ＭＳ Ｐゴシック" pitchFamily="-65" charset="-128"/>
              </a:rPr>
              <a:t>Powering</a:t>
            </a:r>
            <a:r>
              <a:rPr lang="en-US" sz="1100" b="1" i="0" baseline="0" dirty="0" smtClean="0">
                <a:solidFill>
                  <a:schemeClr val="bg1"/>
                </a:solidFill>
                <a:latin typeface="Verdana" pitchFamily="34" charset="0"/>
                <a:ea typeface="ＭＳ Ｐゴシック" pitchFamily="-65" charset="-128"/>
              </a:rPr>
              <a:t> a Better Internet</a:t>
            </a:r>
            <a:endParaRPr lang="en-US" sz="1100" b="1" i="0" dirty="0">
              <a:solidFill>
                <a:schemeClr val="bg1"/>
              </a:solidFill>
              <a:latin typeface="Verdana" pitchFamily="34" charset="0"/>
              <a:ea typeface="ＭＳ Ｐゴシック" pitchFamily="-6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6" r:id="rId4"/>
    <p:sldLayoutId id="2147483681" r:id="rId5"/>
    <p:sldLayoutId id="2147483679" r:id="rId6"/>
    <p:sldLayoutId id="2147483680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5pPr>
      <a:lvl6pPr marL="653110"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6pPr>
      <a:lvl7pPr marL="1306220"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7pPr>
      <a:lvl8pPr marL="1959331"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8pPr>
      <a:lvl9pPr marL="2612441" algn="l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Verdana" pitchFamily="34" charset="0"/>
        </a:defRPr>
      </a:lvl9pPr>
    </p:titleStyle>
    <p:bodyStyle>
      <a:lvl1pPr marL="0" indent="0" algn="l" defTabSz="902562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None/>
        <a:defRPr sz="3100" cap="none" baseline="0">
          <a:solidFill>
            <a:srgbClr val="0096D6"/>
          </a:solidFill>
          <a:latin typeface="Arial"/>
          <a:ea typeface="+mn-ea"/>
          <a:cs typeface="Arial"/>
        </a:defRPr>
      </a:lvl1pPr>
      <a:lvl2pPr marL="0" indent="165546" algn="l" defTabSz="902562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0" indent="16554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700">
          <a:solidFill>
            <a:schemeClr val="tx1"/>
          </a:solidFill>
          <a:latin typeface="Arial"/>
          <a:cs typeface="Arial"/>
        </a:defRPr>
      </a:lvl3pPr>
      <a:lvl4pPr marL="0" indent="16554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>
          <a:tab pos="487566" algn="l"/>
          <a:tab pos="1147478" algn="l"/>
        </a:tabLst>
        <a:defRPr sz="1700">
          <a:solidFill>
            <a:schemeClr val="tx1"/>
          </a:solidFill>
          <a:latin typeface="Arial"/>
          <a:cs typeface="Arial"/>
        </a:defRPr>
      </a:lvl4pPr>
      <a:lvl5pPr marL="0" indent="16554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>
          <a:tab pos="487566" algn="l"/>
          <a:tab pos="1147478" algn="l"/>
        </a:tabLst>
        <a:defRPr sz="1700">
          <a:solidFill>
            <a:schemeClr val="tx1"/>
          </a:solidFill>
          <a:latin typeface="Arial"/>
          <a:cs typeface="Arial"/>
        </a:defRPr>
      </a:lvl5pPr>
      <a:lvl6pPr marL="573740" indent="-170081" algn="l" defTabSz="902562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77398" indent="-158742" algn="l" defTabSz="902562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90128" indent="-167813" algn="l" defTabSz="902562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5551437" indent="-326555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Deploying Apache Traffic Server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938" y="4254479"/>
            <a:ext cx="6096000" cy="1654366"/>
          </a:xfrm>
        </p:spPr>
        <p:txBody>
          <a:bodyPr/>
          <a:lstStyle/>
          <a:p>
            <a:r>
              <a:rPr lang="en-US" dirty="0" smtClean="0"/>
              <a:t>Leif Hedstrom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zwoop</a:t>
            </a:r>
            <a:endParaRPr lang="en-US" dirty="0" smtClean="0"/>
          </a:p>
          <a:p>
            <a:r>
              <a:rPr lang="en-US" dirty="0" smtClean="0"/>
              <a:t>+</a:t>
            </a:r>
            <a:r>
              <a:rPr lang="en-US" dirty="0" err="1" smtClean="0"/>
              <a:t>lhedstrom</a:t>
            </a:r>
            <a:endParaRPr lang="en-US" dirty="0"/>
          </a:p>
        </p:txBody>
      </p:sp>
      <p:pic>
        <p:nvPicPr>
          <p:cNvPr id="4" name="Picture 8" descr="feath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508" y="3604270"/>
            <a:ext cx="3241172" cy="97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Intermediaries – </a:t>
            </a:r>
            <a:r>
              <a:rPr lang="en-US" dirty="0" smtClean="0"/>
              <a:t>Intercepting (transparent) Proxy</a:t>
            </a:r>
            <a:endParaRPr lang="en-US" dirty="0"/>
          </a:p>
        </p:txBody>
      </p:sp>
      <p:pic>
        <p:nvPicPr>
          <p:cNvPr id="8" name="Content Placeholder 7" descr="Proxy variant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5" t="7171" r="-3638" b="55635"/>
          <a:stretch/>
        </p:blipFill>
        <p:spPr/>
      </p:pic>
    </p:spTree>
    <p:extLst>
      <p:ext uri="{BB962C8B-B14F-4D97-AF65-F5344CB8AC3E}">
        <p14:creationId xmlns:p14="http://schemas.microsoft.com/office/powerpoint/2010/main" val="276706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deployment</a:t>
            </a:r>
            <a:endParaRPr lang="en-US" dirty="0"/>
          </a:p>
        </p:txBody>
      </p:sp>
      <p:pic>
        <p:nvPicPr>
          <p:cNvPr id="4" name="Content Placeholder 3" descr="Deployment type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5" t="8164" r="-4614" b="54522"/>
          <a:stretch/>
        </p:blipFill>
        <p:spPr>
          <a:xfrm>
            <a:off x="731838" y="1554163"/>
            <a:ext cx="13166725" cy="5797550"/>
          </a:xfrm>
        </p:spPr>
      </p:pic>
    </p:spTree>
    <p:extLst>
      <p:ext uri="{BB962C8B-B14F-4D97-AF65-F5344CB8AC3E}">
        <p14:creationId xmlns:p14="http://schemas.microsoft.com/office/powerpoint/2010/main" val="146696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deployments</a:t>
            </a:r>
            <a:endParaRPr lang="en-US" dirty="0"/>
          </a:p>
        </p:txBody>
      </p:sp>
      <p:pic>
        <p:nvPicPr>
          <p:cNvPr id="20" name="Content Placeholder 19" descr="Deployment types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83" t="15187" r="-21887" b="35488"/>
          <a:stretch/>
        </p:blipFill>
        <p:spPr/>
      </p:pic>
    </p:spTree>
    <p:extLst>
      <p:ext uri="{BB962C8B-B14F-4D97-AF65-F5344CB8AC3E}">
        <p14:creationId xmlns:p14="http://schemas.microsoft.com/office/powerpoint/2010/main" val="187585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or Building</a:t>
            </a:r>
            <a:endParaRPr lang="en-US" dirty="0"/>
          </a:p>
        </p:txBody>
      </p:sp>
      <p:pic>
        <p:nvPicPr>
          <p:cNvPr id="4" name="Content Placeholder 3" descr="4265749685_16f219e8d1_b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2" b="174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988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Recommended way</a:t>
            </a:r>
          </a:p>
          <a:p>
            <a:pPr lvl="2" indent="0">
              <a:buNone/>
            </a:pPr>
            <a:r>
              <a:rPr lang="en-US" dirty="0" smtClean="0"/>
              <a:t>	$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trafficserver</a:t>
            </a:r>
            <a:r>
              <a:rPr lang="en-US" dirty="0" smtClean="0"/>
              <a:t> start</a:t>
            </a:r>
          </a:p>
          <a:p>
            <a:pPr lvl="2" indent="0">
              <a:buNone/>
            </a:pPr>
            <a:r>
              <a:rPr lang="en-US" dirty="0" smtClean="0"/>
              <a:t>	$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trafficserver</a:t>
            </a:r>
            <a:r>
              <a:rPr lang="en-US" dirty="0" smtClean="0"/>
              <a:t> stop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“Manual” way</a:t>
            </a:r>
          </a:p>
          <a:p>
            <a:pPr lvl="2" indent="0">
              <a:buNone/>
            </a:pPr>
            <a:r>
              <a:rPr lang="en-US" dirty="0" smtClean="0"/>
              <a:t>	$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traffic_cop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For testing purposes</a:t>
            </a:r>
          </a:p>
          <a:p>
            <a:pPr lvl="2" indent="0">
              <a:buNone/>
            </a:pPr>
            <a:r>
              <a:rPr lang="en-US" dirty="0" smtClean="0"/>
              <a:t>	$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traffic_server</a:t>
            </a:r>
            <a:r>
              <a:rPr lang="en-US" dirty="0" smtClean="0"/>
              <a:t> [-T http.*]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For debugging</a:t>
            </a:r>
          </a:p>
          <a:p>
            <a:pPr lvl="2" indent="0">
              <a:buNone/>
            </a:pPr>
            <a:r>
              <a:rPr lang="en-US" dirty="0" smtClean="0"/>
              <a:t>	$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gdb</a:t>
            </a:r>
            <a:r>
              <a:rPr lang="en-US" dirty="0" smtClean="0"/>
              <a:t> </a:t>
            </a:r>
            <a:r>
              <a:rPr lang="en-US" dirty="0" err="1" smtClean="0"/>
              <a:t>traffic_server</a:t>
            </a:r>
            <a:endParaRPr lang="en-US" dirty="0" smtClean="0"/>
          </a:p>
          <a:p>
            <a:pPr lvl="2" indent="0">
              <a:buNone/>
            </a:pPr>
            <a:r>
              <a:rPr lang="en-US" dirty="0" smtClean="0"/>
              <a:t>	(</a:t>
            </a:r>
            <a:r>
              <a:rPr lang="en-US" dirty="0" err="1" smtClean="0"/>
              <a:t>gdb</a:t>
            </a:r>
            <a:r>
              <a:rPr lang="en-US" dirty="0"/>
              <a:t>) handle SIGPIPE </a:t>
            </a:r>
            <a:r>
              <a:rPr lang="en-US" dirty="0" err="1"/>
              <a:t>nopass</a:t>
            </a:r>
            <a:r>
              <a:rPr lang="en-US" dirty="0"/>
              <a:t> </a:t>
            </a:r>
            <a:r>
              <a:rPr lang="en-US" dirty="0" err="1"/>
              <a:t>nostop</a:t>
            </a:r>
            <a:r>
              <a:rPr lang="en-US" dirty="0"/>
              <a:t> </a:t>
            </a:r>
            <a:r>
              <a:rPr lang="en-US" dirty="0" err="1" smtClean="0"/>
              <a:t>noprint</a:t>
            </a:r>
            <a:endParaRPr lang="en-US" dirty="0" smtClean="0"/>
          </a:p>
          <a:p>
            <a:pPr lvl="2" indent="0">
              <a:buNone/>
            </a:pPr>
            <a:r>
              <a:rPr lang="en-US" dirty="0" smtClean="0"/>
              <a:t>	(</a:t>
            </a:r>
            <a:r>
              <a:rPr lang="en-US" dirty="0" err="1" smtClean="0"/>
              <a:t>gdb</a:t>
            </a:r>
            <a:r>
              <a:rPr lang="en-US" dirty="0" smtClean="0"/>
              <a:t>) run</a:t>
            </a:r>
            <a:endParaRPr lang="en-US" dirty="0"/>
          </a:p>
          <a:p>
            <a:pPr lvl="1" indent="0">
              <a:buNone/>
            </a:pPr>
            <a:r>
              <a:rPr lang="en-US" dirty="0"/>
              <a:t> </a:t>
            </a:r>
            <a:r>
              <a:rPr lang="en-US" dirty="0" smtClean="0"/>
              <a:t>(or attach to running </a:t>
            </a:r>
            <a:r>
              <a:rPr lang="en-US" dirty="0" err="1" smtClean="0"/>
              <a:t>traffic_server</a:t>
            </a:r>
            <a:r>
              <a:rPr lang="en-US" dirty="0" smtClean="0"/>
              <a:t> process)</a:t>
            </a:r>
          </a:p>
        </p:txBody>
      </p:sp>
    </p:spTree>
    <p:extLst>
      <p:ext uri="{BB962C8B-B14F-4D97-AF65-F5344CB8AC3E}">
        <p14:creationId xmlns:p14="http://schemas.microsoft.com/office/powerpoint/2010/main" val="254062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Recommended way</a:t>
            </a:r>
          </a:p>
          <a:p>
            <a:pPr lvl="2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$ </a:t>
            </a:r>
            <a:r>
              <a:rPr lang="en-US" dirty="0" err="1" smtClean="0">
                <a:solidFill>
                  <a:srgbClr val="FF0000"/>
                </a:solidFill>
              </a:rPr>
              <a:t>sudo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trafficserver</a:t>
            </a:r>
            <a:r>
              <a:rPr lang="en-US" dirty="0" smtClean="0">
                <a:solidFill>
                  <a:srgbClr val="FF0000"/>
                </a:solidFill>
              </a:rPr>
              <a:t> start</a:t>
            </a:r>
          </a:p>
          <a:p>
            <a:pPr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$ </a:t>
            </a:r>
            <a:r>
              <a:rPr lang="en-US" dirty="0" err="1" smtClean="0">
                <a:solidFill>
                  <a:srgbClr val="FF0000"/>
                </a:solidFill>
              </a:rPr>
              <a:t>sudo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trafficserver</a:t>
            </a:r>
            <a:r>
              <a:rPr lang="en-US" dirty="0" smtClean="0">
                <a:solidFill>
                  <a:srgbClr val="FF0000"/>
                </a:solidFill>
              </a:rPr>
              <a:t> stop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“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Manual” way</a:t>
            </a: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$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sudo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traffic_cop</a:t>
            </a:r>
            <a:endParaRPr lang="en-US" dirty="0">
              <a:solidFill>
                <a:schemeClr val="accent1">
                  <a:alpha val="30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For testing purposes</a:t>
            </a: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$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sudo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traffic_server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[-T http.*]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For debugging</a:t>
            </a: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$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sudo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gdb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traffic_server</a:t>
            </a:r>
            <a:endParaRPr lang="en-US" dirty="0" smtClean="0">
              <a:solidFill>
                <a:schemeClr val="accent1">
                  <a:alpha val="30000"/>
                </a:schemeClr>
              </a:solidFill>
            </a:endParaRP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(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gdb</a:t>
            </a:r>
            <a:r>
              <a:rPr lang="en-US" dirty="0">
                <a:solidFill>
                  <a:schemeClr val="accent1">
                    <a:alpha val="30000"/>
                  </a:schemeClr>
                </a:solidFill>
              </a:rPr>
              <a:t>) handle SIGPIPE </a:t>
            </a:r>
            <a:r>
              <a:rPr lang="en-US" dirty="0" err="1">
                <a:solidFill>
                  <a:schemeClr val="accent1">
                    <a:alpha val="30000"/>
                  </a:schemeClr>
                </a:solidFill>
              </a:rPr>
              <a:t>nopass</a:t>
            </a:r>
            <a:r>
              <a:rPr lang="en-US" dirty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alpha val="30000"/>
                  </a:schemeClr>
                </a:solidFill>
              </a:rPr>
              <a:t>nostop</a:t>
            </a:r>
            <a:r>
              <a:rPr lang="en-US" dirty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noprint</a:t>
            </a:r>
            <a:endParaRPr lang="en-US" dirty="0" smtClean="0">
              <a:solidFill>
                <a:schemeClr val="accent1">
                  <a:alpha val="30000"/>
                </a:schemeClr>
              </a:solidFill>
            </a:endParaRP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(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gdb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) run</a:t>
            </a:r>
            <a:endParaRPr lang="en-US" dirty="0">
              <a:solidFill>
                <a:schemeClr val="accent1">
                  <a:alpha val="30000"/>
                </a:schemeClr>
              </a:solidFill>
            </a:endParaRPr>
          </a:p>
          <a:p>
            <a:pPr lvl="1" indent="0">
              <a:buNone/>
            </a:pPr>
            <a:r>
              <a:rPr lang="en-US" dirty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(or attach to running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traffic_server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process)</a:t>
            </a:r>
          </a:p>
        </p:txBody>
      </p:sp>
    </p:spTree>
    <p:extLst>
      <p:ext uri="{BB962C8B-B14F-4D97-AF65-F5344CB8AC3E}">
        <p14:creationId xmlns:p14="http://schemas.microsoft.com/office/powerpoint/2010/main" val="198307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Recommended way</a:t>
            </a: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$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sudo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trafficserver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start</a:t>
            </a: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$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sudo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trafficserver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stop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“Manual” way</a:t>
            </a:r>
          </a:p>
          <a:p>
            <a:pPr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$ </a:t>
            </a:r>
            <a:r>
              <a:rPr lang="en-US" dirty="0" err="1" smtClean="0">
                <a:solidFill>
                  <a:srgbClr val="FF0000"/>
                </a:solidFill>
              </a:rPr>
              <a:t>sudo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traffic_cop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For testing purposes</a:t>
            </a: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$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sudo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traffic_server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[-T http.*]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For debugging</a:t>
            </a: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$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sudo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gdb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traffic_server</a:t>
            </a:r>
            <a:endParaRPr lang="en-US" dirty="0" smtClean="0">
              <a:solidFill>
                <a:schemeClr val="accent1">
                  <a:alpha val="30000"/>
                </a:schemeClr>
              </a:solidFill>
            </a:endParaRP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(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gdb</a:t>
            </a:r>
            <a:r>
              <a:rPr lang="en-US" dirty="0">
                <a:solidFill>
                  <a:schemeClr val="accent1">
                    <a:alpha val="30000"/>
                  </a:schemeClr>
                </a:solidFill>
              </a:rPr>
              <a:t>) handle SIGPIPE </a:t>
            </a:r>
            <a:r>
              <a:rPr lang="en-US" dirty="0" err="1">
                <a:solidFill>
                  <a:schemeClr val="accent1">
                    <a:alpha val="30000"/>
                  </a:schemeClr>
                </a:solidFill>
              </a:rPr>
              <a:t>nopass</a:t>
            </a:r>
            <a:r>
              <a:rPr lang="en-US" dirty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alpha val="30000"/>
                  </a:schemeClr>
                </a:solidFill>
              </a:rPr>
              <a:t>nostop</a:t>
            </a:r>
            <a:r>
              <a:rPr lang="en-US" dirty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noprint</a:t>
            </a:r>
            <a:endParaRPr lang="en-US" dirty="0" smtClean="0">
              <a:solidFill>
                <a:schemeClr val="accent1">
                  <a:alpha val="30000"/>
                </a:schemeClr>
              </a:solidFill>
            </a:endParaRP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(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gdb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) run</a:t>
            </a:r>
            <a:endParaRPr lang="en-US" dirty="0">
              <a:solidFill>
                <a:schemeClr val="accent1">
                  <a:alpha val="30000"/>
                </a:schemeClr>
              </a:solidFill>
            </a:endParaRPr>
          </a:p>
          <a:p>
            <a:pPr lvl="1" indent="0">
              <a:buNone/>
            </a:pPr>
            <a:r>
              <a:rPr lang="en-US" dirty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(or attach to running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traffic_server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process)</a:t>
            </a:r>
          </a:p>
        </p:txBody>
      </p:sp>
    </p:spTree>
    <p:extLst>
      <p:ext uri="{BB962C8B-B14F-4D97-AF65-F5344CB8AC3E}">
        <p14:creationId xmlns:p14="http://schemas.microsoft.com/office/powerpoint/2010/main" val="101436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Recommended way</a:t>
            </a: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$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sudo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trafficserver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start</a:t>
            </a: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$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sudo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trafficserver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stop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“Manual” way</a:t>
            </a: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$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sudo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traffic_cop</a:t>
            </a:r>
            <a:endParaRPr lang="en-US" dirty="0">
              <a:solidFill>
                <a:schemeClr val="accent1">
                  <a:alpha val="30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For testing purposes</a:t>
            </a:r>
          </a:p>
          <a:p>
            <a:pPr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$ </a:t>
            </a:r>
            <a:r>
              <a:rPr lang="en-US" dirty="0" err="1" smtClean="0">
                <a:solidFill>
                  <a:srgbClr val="FF0000"/>
                </a:solidFill>
              </a:rPr>
              <a:t>sudo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traffic_server</a:t>
            </a:r>
            <a:r>
              <a:rPr lang="en-US" dirty="0" smtClean="0">
                <a:solidFill>
                  <a:srgbClr val="FF0000"/>
                </a:solidFill>
              </a:rPr>
              <a:t> [-T http.*]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For debugging</a:t>
            </a: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$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sudo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gdb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traffic_server</a:t>
            </a:r>
            <a:endParaRPr lang="en-US" dirty="0" smtClean="0">
              <a:solidFill>
                <a:schemeClr val="accent1">
                  <a:alpha val="30000"/>
                </a:schemeClr>
              </a:solidFill>
            </a:endParaRP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(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gdb</a:t>
            </a:r>
            <a:r>
              <a:rPr lang="en-US" dirty="0">
                <a:solidFill>
                  <a:schemeClr val="accent1">
                    <a:alpha val="30000"/>
                  </a:schemeClr>
                </a:solidFill>
              </a:rPr>
              <a:t>) handle SIGPIPE </a:t>
            </a:r>
            <a:r>
              <a:rPr lang="en-US" dirty="0" err="1">
                <a:solidFill>
                  <a:schemeClr val="accent1">
                    <a:alpha val="30000"/>
                  </a:schemeClr>
                </a:solidFill>
              </a:rPr>
              <a:t>nopass</a:t>
            </a:r>
            <a:r>
              <a:rPr lang="en-US" dirty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alpha val="30000"/>
                  </a:schemeClr>
                </a:solidFill>
              </a:rPr>
              <a:t>nostop</a:t>
            </a:r>
            <a:r>
              <a:rPr lang="en-US" dirty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noprint</a:t>
            </a:r>
            <a:endParaRPr lang="en-US" dirty="0" smtClean="0">
              <a:solidFill>
                <a:schemeClr val="accent1">
                  <a:alpha val="30000"/>
                </a:schemeClr>
              </a:solidFill>
            </a:endParaRP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(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gdb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) run</a:t>
            </a:r>
            <a:endParaRPr lang="en-US" dirty="0">
              <a:solidFill>
                <a:schemeClr val="accent1">
                  <a:alpha val="30000"/>
                </a:schemeClr>
              </a:solidFill>
            </a:endParaRPr>
          </a:p>
          <a:p>
            <a:pPr lvl="1" indent="0">
              <a:buNone/>
            </a:pPr>
            <a:r>
              <a:rPr lang="en-US" dirty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(or attach to running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traffic_server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process)</a:t>
            </a:r>
          </a:p>
        </p:txBody>
      </p:sp>
    </p:spTree>
    <p:extLst>
      <p:ext uri="{BB962C8B-B14F-4D97-AF65-F5344CB8AC3E}">
        <p14:creationId xmlns:p14="http://schemas.microsoft.com/office/powerpoint/2010/main" val="352342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Recommended way</a:t>
            </a: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$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sudo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trafficserver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start</a:t>
            </a: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$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sudo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trafficserver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stop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“Manual” way</a:t>
            </a: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$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sudo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traffic_cop</a:t>
            </a:r>
            <a:endParaRPr lang="en-US" dirty="0">
              <a:solidFill>
                <a:schemeClr val="accent1">
                  <a:alpha val="30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For testing purposes</a:t>
            </a:r>
          </a:p>
          <a:p>
            <a:pPr lvl="2" indent="0">
              <a:buNone/>
            </a:pP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	$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sudo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alpha val="30000"/>
                  </a:schemeClr>
                </a:solidFill>
              </a:rPr>
              <a:t>traffic_server</a:t>
            </a:r>
            <a:r>
              <a:rPr lang="en-US" dirty="0" smtClean="0">
                <a:solidFill>
                  <a:schemeClr val="accent1">
                    <a:alpha val="30000"/>
                  </a:schemeClr>
                </a:solidFill>
              </a:rPr>
              <a:t> [-T http.*]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For debugging</a:t>
            </a:r>
          </a:p>
          <a:p>
            <a:pPr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$ </a:t>
            </a:r>
            <a:r>
              <a:rPr lang="en-US" dirty="0" err="1" smtClean="0">
                <a:solidFill>
                  <a:srgbClr val="FF0000"/>
                </a:solidFill>
              </a:rPr>
              <a:t>sudo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gdb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traffic_server</a:t>
            </a:r>
            <a:endParaRPr lang="en-US" dirty="0" smtClean="0">
              <a:solidFill>
                <a:srgbClr val="FF0000"/>
              </a:solidFill>
            </a:endParaRPr>
          </a:p>
          <a:p>
            <a:pPr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(</a:t>
            </a:r>
            <a:r>
              <a:rPr lang="en-US" dirty="0" err="1" smtClean="0">
                <a:solidFill>
                  <a:srgbClr val="FF0000"/>
                </a:solidFill>
              </a:rPr>
              <a:t>gdb</a:t>
            </a:r>
            <a:r>
              <a:rPr lang="en-US" dirty="0">
                <a:solidFill>
                  <a:srgbClr val="FF0000"/>
                </a:solidFill>
              </a:rPr>
              <a:t>) handle SIGPIPE </a:t>
            </a:r>
            <a:r>
              <a:rPr lang="en-US" dirty="0" err="1">
                <a:solidFill>
                  <a:srgbClr val="FF0000"/>
                </a:solidFill>
              </a:rPr>
              <a:t>nopass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nostop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noprint</a:t>
            </a:r>
            <a:endParaRPr lang="en-US" dirty="0" smtClean="0">
              <a:solidFill>
                <a:srgbClr val="FF0000"/>
              </a:solidFill>
            </a:endParaRPr>
          </a:p>
          <a:p>
            <a:pPr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(</a:t>
            </a:r>
            <a:r>
              <a:rPr lang="en-US" dirty="0" err="1" smtClean="0">
                <a:solidFill>
                  <a:srgbClr val="FF0000"/>
                </a:solidFill>
              </a:rPr>
              <a:t>gdb</a:t>
            </a:r>
            <a:r>
              <a:rPr lang="en-US" dirty="0" smtClean="0">
                <a:solidFill>
                  <a:srgbClr val="FF0000"/>
                </a:solidFill>
              </a:rPr>
              <a:t>) run</a:t>
            </a:r>
            <a:endParaRPr lang="en-US" dirty="0">
              <a:solidFill>
                <a:srgbClr val="FF0000"/>
              </a:solidFill>
            </a:endParaRPr>
          </a:p>
          <a:p>
            <a:pPr lvl="1" indent="0">
              <a:buNone/>
            </a:pPr>
            <a:r>
              <a:rPr lang="en-US" dirty="0"/>
              <a:t> </a:t>
            </a:r>
            <a:r>
              <a:rPr lang="en-US" dirty="0" smtClean="0"/>
              <a:t>(or attach to running </a:t>
            </a:r>
            <a:r>
              <a:rPr lang="en-US" dirty="0" err="1" smtClean="0"/>
              <a:t>traffic_server</a:t>
            </a:r>
            <a:r>
              <a:rPr lang="en-US" dirty="0" smtClean="0"/>
              <a:t> process)</a:t>
            </a:r>
          </a:p>
        </p:txBody>
      </p:sp>
    </p:spTree>
    <p:extLst>
      <p:ext uri="{BB962C8B-B14F-4D97-AF65-F5344CB8AC3E}">
        <p14:creationId xmlns:p14="http://schemas.microsoft.com/office/powerpoint/2010/main" val="292718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762" y="245277"/>
            <a:ext cx="13330238" cy="7536316"/>
          </a:xfrm>
          <a:ln w="12700">
            <a:miter lim="800000"/>
            <a:headEnd/>
            <a:tailEnd/>
          </a:ln>
        </p:spPr>
        <p:txBody>
          <a:bodyPr numCol="2"/>
          <a:lstStyle/>
          <a:p>
            <a:pPr>
              <a:spcAft>
                <a:spcPts val="2400"/>
              </a:spcAft>
              <a:buFont typeface="Wingdings" charset="2"/>
              <a:buNone/>
              <a:defRPr/>
            </a:pPr>
            <a:r>
              <a:rPr lang="en-US" sz="5400" dirty="0" err="1" smtClean="0"/>
              <a:t>plugin.config</a:t>
            </a:r>
            <a:endParaRPr lang="en-US" sz="5400" dirty="0" smtClean="0"/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r>
              <a:rPr lang="en-US" sz="5400" dirty="0" smtClean="0"/>
              <a:t>records.config</a:t>
            </a:r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r>
              <a:rPr lang="en-US" sz="5400" dirty="0" err="1" smtClean="0"/>
              <a:t>partition.config</a:t>
            </a:r>
            <a:endParaRPr lang="en-US" sz="5400" dirty="0" smtClean="0"/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r>
              <a:rPr lang="en-US" sz="5400" dirty="0" err="1" smtClean="0"/>
              <a:t>hosting.config</a:t>
            </a:r>
            <a:endParaRPr lang="en-US" sz="5400" dirty="0" smtClean="0"/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r>
              <a:rPr lang="en-US" sz="5400" dirty="0" err="1" smtClean="0"/>
              <a:t>cache.config</a:t>
            </a:r>
            <a:endParaRPr lang="en-US" sz="5400" dirty="0" smtClean="0"/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r>
              <a:rPr lang="en-US" sz="5400" dirty="0" err="1" smtClean="0"/>
              <a:t>update.config</a:t>
            </a:r>
            <a:endParaRPr lang="en-US" sz="5400" dirty="0" smtClean="0"/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r>
              <a:rPr lang="en-US" sz="5400" dirty="0" err="1" smtClean="0"/>
              <a:t>ip_allow.config</a:t>
            </a:r>
            <a:endParaRPr lang="en-US" sz="5400" dirty="0" smtClean="0"/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r>
              <a:rPr lang="en-US" sz="5400" dirty="0" err="1" smtClean="0"/>
              <a:t>storage.config</a:t>
            </a:r>
            <a:endParaRPr lang="en-US" sz="5400" dirty="0" smtClean="0"/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r>
              <a:rPr lang="en-US" sz="5400" dirty="0" err="1" smtClean="0"/>
              <a:t>logs_xml.config</a:t>
            </a:r>
            <a:endParaRPr lang="en-US" sz="5400" dirty="0" smtClean="0"/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r>
              <a:rPr lang="en-US" sz="5400" dirty="0" err="1" smtClean="0"/>
              <a:t>parent.config</a:t>
            </a:r>
            <a:endParaRPr lang="en-US" sz="5400" dirty="0" smtClean="0"/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r>
              <a:rPr lang="en-US" sz="5400" dirty="0" smtClean="0"/>
              <a:t>remap.config</a:t>
            </a:r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r>
              <a:rPr lang="en-US" sz="5400" dirty="0" err="1" smtClean="0"/>
              <a:t>icp.config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34263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Principal Architect at Akamai Technologies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Spending much of my time on Apache Traffic Server, and how it can best integrate with our Ghost infrastructure and services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Several projects at Akamai are made possible with Traffic Server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			</a:t>
            </a:r>
            <a:r>
              <a:rPr lang="en-US" dirty="0" err="1" smtClean="0"/>
              <a:t>lhedstro@akamai.com</a:t>
            </a:r>
            <a:endParaRPr lang="en-US" dirty="0" smtClean="0"/>
          </a:p>
        </p:txBody>
      </p:sp>
      <p:pic>
        <p:nvPicPr>
          <p:cNvPr id="5" name="Picture 4" descr="Akamai-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62" y="4964458"/>
            <a:ext cx="5312729" cy="181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3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y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61" y="256892"/>
            <a:ext cx="5057775" cy="350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is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7" y="331664"/>
            <a:ext cx="645795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app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09" y="4491219"/>
            <a:ext cx="5725716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78762" y="245277"/>
            <a:ext cx="13330238" cy="7536316"/>
          </a:xfrm>
          <a:ln w="12700">
            <a:miter lim="800000"/>
            <a:headEnd/>
            <a:tailEnd/>
          </a:ln>
        </p:spPr>
        <p:txBody>
          <a:bodyPr numCol="2"/>
          <a:lstStyle/>
          <a:p>
            <a:pPr>
              <a:spcAft>
                <a:spcPts val="2400"/>
              </a:spcAft>
              <a:buFont typeface="Wingdings" charset="2"/>
              <a:buNone/>
              <a:defRPr/>
            </a:pP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records.config</a:t>
            </a:r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storage.config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spcAft>
                <a:spcPts val="2400"/>
              </a:spcAft>
              <a:buFont typeface="Wingdings" charset="2"/>
              <a:buNone/>
              <a:defRPr/>
            </a:pP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remap.config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1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emap.config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This is the primary tool to “rewrite” URLs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Typically used with reverse </a:t>
            </a:r>
            <a:r>
              <a:rPr lang="en-US" dirty="0" err="1" smtClean="0"/>
              <a:t>proxying</a:t>
            </a:r>
            <a:r>
              <a:rPr lang="en-US" dirty="0" smtClean="0"/>
              <a:t>, but  can be used in forward proxy as well.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E.g. remap all traffic for http://twitter.com to https://twitter.com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Change can almost always be reloaded without server restart, except when a plugin changes.</a:t>
            </a:r>
          </a:p>
          <a:p>
            <a:pPr lvl="2" indent="0">
              <a:buNone/>
            </a:pPr>
            <a:r>
              <a:rPr lang="en-US" dirty="0" smtClean="0"/>
              <a:t>	$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traffic_line</a:t>
            </a:r>
            <a:r>
              <a:rPr lang="en-US" dirty="0" smtClean="0"/>
              <a:t> –x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Order matters! First match wins.</a:t>
            </a:r>
          </a:p>
        </p:txBody>
      </p:sp>
    </p:spTree>
    <p:extLst>
      <p:ext uri="{BB962C8B-B14F-4D97-AF65-F5344CB8AC3E}">
        <p14:creationId xmlns:p14="http://schemas.microsoft.com/office/powerpoint/2010/main" val="239643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emap.config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http://www.example.com/css http://</a:t>
            </a:r>
            <a:r>
              <a:rPr lang="en-US" dirty="0" err="1"/>
              <a:t>css.example.com</a:t>
            </a:r>
            <a:endParaRPr lang="en-US" dirty="0" smtClean="0"/>
          </a:p>
          <a:p>
            <a:r>
              <a:rPr lang="en-US" dirty="0" smtClean="0"/>
              <a:t>map http://www.example.com http://real.example.com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everse_map</a:t>
            </a:r>
            <a:r>
              <a:rPr lang="en-US" dirty="0" smtClean="0"/>
              <a:t> http://real.example.com http://www.example.com</a:t>
            </a:r>
          </a:p>
          <a:p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edirect http://example.com  http://www.example.com</a:t>
            </a:r>
          </a:p>
          <a:p>
            <a:endParaRPr lang="en-US" dirty="0"/>
          </a:p>
          <a:p>
            <a:r>
              <a:rPr lang="en-US" dirty="0" err="1" smtClean="0"/>
              <a:t>regex_map</a:t>
            </a:r>
            <a:r>
              <a:rPr lang="en-US" dirty="0" smtClean="0"/>
              <a:t> http://(.*)\.example.com http://other.example.com/$1</a:t>
            </a: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ap / http://</a:t>
            </a:r>
            <a:r>
              <a:rPr lang="en-US" dirty="0" err="1" smtClean="0"/>
              <a:t>kitchensink.example.com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5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emap.config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map http://www.example.com/css http://</a:t>
            </a:r>
            <a:r>
              <a:rPr lang="en-US" dirty="0" err="1">
                <a:solidFill>
                  <a:srgbClr val="FF0000"/>
                </a:solidFill>
              </a:rPr>
              <a:t>css.example.com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map http://www.example.com http://real.example.com</a:t>
            </a:r>
          </a:p>
          <a:p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r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everse_map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http://real.example.com http://www.example.com</a:t>
            </a:r>
          </a:p>
          <a:p>
            <a:endParaRPr lang="en-US" dirty="0" smtClean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r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edirect http://example.com  http://www.example.com</a:t>
            </a:r>
          </a:p>
          <a:p>
            <a:endParaRPr lang="en-US" dirty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regex_map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http://(.*)\.example.com http://other.example.com/$1</a:t>
            </a:r>
          </a:p>
          <a:p>
            <a:endParaRPr lang="en-US" dirty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m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ap / http://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kitchensink.example.com</a:t>
            </a:r>
            <a:endParaRPr lang="en-US" dirty="0">
              <a:solidFill>
                <a:srgbClr val="0096D6">
                  <a:alpha val="3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5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emap.config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map http://www.example.com/css http://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css.example.com</a:t>
            </a:r>
            <a:endParaRPr lang="en-US" dirty="0" smtClean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map http://www.example.com http://real.example.com</a:t>
            </a:r>
          </a:p>
          <a:p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dirty="0" err="1" smtClean="0">
                <a:solidFill>
                  <a:srgbClr val="FF0000"/>
                </a:solidFill>
              </a:rPr>
              <a:t>everse_map</a:t>
            </a:r>
            <a:r>
              <a:rPr lang="en-US" dirty="0" smtClean="0">
                <a:solidFill>
                  <a:srgbClr val="FF0000"/>
                </a:solidFill>
              </a:rPr>
              <a:t> http://real.example.com http://www.example.com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r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edirect http://example.com  http://www.example.com</a:t>
            </a:r>
          </a:p>
          <a:p>
            <a:endParaRPr lang="en-US" dirty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regex_map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http://(.*)\.example.com http://other.example.com/$1</a:t>
            </a:r>
          </a:p>
          <a:p>
            <a:endParaRPr lang="en-US" dirty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m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ap / http://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kitchensink.example.com</a:t>
            </a:r>
            <a:endParaRPr lang="en-US" dirty="0">
              <a:solidFill>
                <a:srgbClr val="0096D6">
                  <a:alpha val="3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5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emap.config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map http://www.example.com/css http://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css.example.com</a:t>
            </a:r>
            <a:endParaRPr lang="en-US" dirty="0" smtClean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map http://www.example.com http://real.example.com</a:t>
            </a:r>
          </a:p>
          <a:p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r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everse_map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http://real.example.com http://www.example.com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r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edirect http://example.com  http://www.example.com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regex_map</a:t>
            </a:r>
            <a:r>
              <a:rPr lang="en-US" dirty="0" smtClean="0">
                <a:solidFill>
                  <a:srgbClr val="FF0000"/>
                </a:solidFill>
              </a:rPr>
              <a:t> http://(.*)\.example.com http://other.example.com/$1</a:t>
            </a:r>
          </a:p>
          <a:p>
            <a:endParaRPr lang="en-US" dirty="0"/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m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ap / http://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kitchensink.example.com</a:t>
            </a:r>
            <a:endParaRPr lang="en-US" dirty="0">
              <a:solidFill>
                <a:srgbClr val="0096D6">
                  <a:alpha val="3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9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emap.config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map http://www.example.com/css http://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css.example.com</a:t>
            </a:r>
            <a:endParaRPr lang="en-US" dirty="0" smtClean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map http://www.example.com http://real.example.com</a:t>
            </a:r>
          </a:p>
          <a:p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r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everse_map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http://real.example.com http://www.example.com</a:t>
            </a:r>
          </a:p>
          <a:p>
            <a:endParaRPr lang="en-US" dirty="0" smtClean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r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edirect http://example.com  http://www.example.com</a:t>
            </a:r>
          </a:p>
          <a:p>
            <a:endParaRPr lang="en-US" dirty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regex_map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http://(.*)\.example.com http://other.example.com/$1</a:t>
            </a:r>
          </a:p>
          <a:p>
            <a:endParaRPr lang="en-US" dirty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ap / http://</a:t>
            </a:r>
            <a:r>
              <a:rPr lang="en-US" dirty="0" err="1" smtClean="0">
                <a:solidFill>
                  <a:srgbClr val="FF0000"/>
                </a:solidFill>
              </a:rPr>
              <a:t>kitchensink.example.com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torage.config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Configures disk storage.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At least one disk (or “file”) required for any caching to happen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Recommended usage is to use the raw devices</a:t>
            </a:r>
          </a:p>
          <a:p>
            <a:pPr lvl="4" indent="0">
              <a:buNone/>
            </a:pPr>
            <a:r>
              <a:rPr lang="en-US" dirty="0" smtClean="0"/>
              <a:t>/</a:t>
            </a:r>
            <a:r>
              <a:rPr lang="en-US" dirty="0" err="1"/>
              <a:t>dev</a:t>
            </a:r>
            <a:r>
              <a:rPr lang="en-US" dirty="0"/>
              <a:t>/</a:t>
            </a:r>
            <a:r>
              <a:rPr lang="en-US" dirty="0" smtClean="0"/>
              <a:t>sde1</a:t>
            </a:r>
          </a:p>
          <a:p>
            <a:pPr lvl="4" indent="0">
              <a:buNone/>
            </a:pPr>
            <a:r>
              <a:rPr lang="en-US" dirty="0"/>
              <a:t>	</a:t>
            </a:r>
            <a:r>
              <a:rPr lang="en-US" dirty="0" smtClean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sdf</a:t>
            </a:r>
            <a:endParaRPr lang="en-US" dirty="0"/>
          </a:p>
          <a:p>
            <a:pPr lvl="4" indent="0">
              <a:buNone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Can also create a cache file on file system, but not as efficient</a:t>
            </a:r>
          </a:p>
          <a:p>
            <a:pPr lvl="4" indent="0">
              <a:buNone/>
            </a:pPr>
            <a:r>
              <a:rPr lang="en-US" dirty="0" smtClean="0"/>
              <a:t>/some/path/</a:t>
            </a:r>
            <a:r>
              <a:rPr lang="en-US" dirty="0" err="1"/>
              <a:t>ts</a:t>
            </a:r>
            <a:r>
              <a:rPr lang="en-US" dirty="0"/>
              <a:t>-cache </a:t>
            </a:r>
            <a:r>
              <a:rPr lang="en-US" dirty="0" smtClean="0"/>
              <a:t>1GB</a:t>
            </a:r>
          </a:p>
          <a:p>
            <a:pPr lvl="4" indent="0">
              <a:buNone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RAM cache is configured separately, using </a:t>
            </a:r>
            <a:r>
              <a:rPr lang="en-US" dirty="0" err="1" smtClean="0"/>
              <a:t>records.config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Tiered caches coming (e.g. </a:t>
            </a:r>
            <a:r>
              <a:rPr lang="en-US" smtClean="0"/>
              <a:t>SSD disks </a:t>
            </a:r>
            <a:r>
              <a:rPr lang="en-US" dirty="0" smtClean="0"/>
              <a:t>on top </a:t>
            </a:r>
            <a:r>
              <a:rPr lang="en-US" smtClean="0"/>
              <a:t>of rotational disks)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988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ecords.config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Key-value configurations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Common configurations are in default </a:t>
            </a:r>
            <a:r>
              <a:rPr lang="en-US" dirty="0" err="1" smtClean="0"/>
              <a:t>config</a:t>
            </a:r>
            <a:r>
              <a:rPr lang="en-US" dirty="0" smtClean="0"/>
              <a:t> file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There are many more configurations available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 defaults are generally “good”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Default configurations are for a reverse proxy, aka “accelerator”. This requires at a minimum configuration changes to </a:t>
            </a:r>
            <a:r>
              <a:rPr lang="en-US" dirty="0" err="1" smtClean="0"/>
              <a:t>remap.config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Many configurations (but not all) can be reloaded without restart</a:t>
            </a:r>
          </a:p>
          <a:p>
            <a:pPr lvl="2" indent="0">
              <a:buNone/>
            </a:pPr>
            <a:r>
              <a:rPr lang="en-US" dirty="0" smtClean="0"/>
              <a:t>	$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traffic_line</a:t>
            </a:r>
            <a:r>
              <a:rPr lang="en-US" dirty="0" smtClean="0"/>
              <a:t> 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2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ecords.config</a:t>
            </a:r>
            <a:r>
              <a:rPr lang="en-US" dirty="0" smtClean="0"/>
              <a:t> for reverse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 </a:t>
            </a:r>
            <a:r>
              <a:rPr lang="en-US" dirty="0" err="1" smtClean="0"/>
              <a:t>proxy.config.http.server_port</a:t>
            </a:r>
            <a:r>
              <a:rPr lang="en-US" dirty="0" smtClean="0"/>
              <a:t> INT 80</a:t>
            </a:r>
            <a:endParaRPr lang="en-US" dirty="0"/>
          </a:p>
          <a:p>
            <a:r>
              <a:rPr lang="en-US" dirty="0" smtClean="0"/>
              <a:t>CONFIG </a:t>
            </a:r>
            <a:r>
              <a:rPr lang="en-US" dirty="0" err="1" smtClean="0"/>
              <a:t>proxy.config.cache.ram_cache.size</a:t>
            </a:r>
            <a:r>
              <a:rPr lang="en-US" dirty="0" smtClean="0"/>
              <a:t> INT 1G</a:t>
            </a:r>
          </a:p>
          <a:p>
            <a:r>
              <a:rPr lang="en-US" dirty="0"/>
              <a:t>CONFIG </a:t>
            </a:r>
            <a:r>
              <a:rPr lang="en-US" dirty="0" err="1" smtClean="0"/>
              <a:t>proxy.config.cache.ram_cache_cutoff</a:t>
            </a:r>
            <a:r>
              <a:rPr lang="en-US" dirty="0" smtClean="0"/>
              <a:t> INT 1M</a:t>
            </a:r>
          </a:p>
          <a:p>
            <a:r>
              <a:rPr lang="en-US" dirty="0"/>
              <a:t>CONFIG </a:t>
            </a:r>
            <a:r>
              <a:rPr lang="en-US" dirty="0" err="1" smtClean="0"/>
              <a:t>proxy.config.reverse_proxy.enabled</a:t>
            </a:r>
            <a:r>
              <a:rPr lang="en-US" dirty="0" smtClean="0"/>
              <a:t> INT 1</a:t>
            </a:r>
          </a:p>
          <a:p>
            <a:r>
              <a:rPr lang="en-US" dirty="0"/>
              <a:t>CONFIG </a:t>
            </a:r>
            <a:r>
              <a:rPr lang="en-US" dirty="0" err="1" smtClean="0"/>
              <a:t>proxy.config.url_remap.remap_required</a:t>
            </a:r>
            <a:r>
              <a:rPr lang="en-US" dirty="0" smtClean="0"/>
              <a:t> INT 1</a:t>
            </a:r>
          </a:p>
          <a:p>
            <a:r>
              <a:rPr lang="en-US" dirty="0"/>
              <a:t>CONFIG </a:t>
            </a:r>
            <a:r>
              <a:rPr lang="en-US" dirty="0" err="1" smtClean="0"/>
              <a:t>proxy.config.url_remap.pristine_host_hdr</a:t>
            </a:r>
            <a:r>
              <a:rPr lang="en-US" dirty="0" smtClean="0"/>
              <a:t> INT 0</a:t>
            </a:r>
          </a:p>
          <a:p>
            <a:r>
              <a:rPr lang="en-US" dirty="0"/>
              <a:t>CONFIG </a:t>
            </a:r>
            <a:r>
              <a:rPr lang="en-US" dirty="0" err="1" smtClean="0"/>
              <a:t>proxy.config.http.negative_caching_enabled</a:t>
            </a:r>
            <a:r>
              <a:rPr lang="en-US" dirty="0" smtClean="0"/>
              <a:t> INT 1</a:t>
            </a:r>
          </a:p>
          <a:p>
            <a:r>
              <a:rPr lang="en-US" dirty="0"/>
              <a:t>CONFIG </a:t>
            </a:r>
            <a:r>
              <a:rPr lang="en-US" dirty="0" err="1" smtClean="0"/>
              <a:t>proxy.config.http.negative_caching_lifetime</a:t>
            </a:r>
            <a:r>
              <a:rPr lang="en-US" dirty="0" smtClean="0"/>
              <a:t> INT 120</a:t>
            </a:r>
          </a:p>
          <a:p>
            <a:r>
              <a:rPr lang="en-US" dirty="0"/>
              <a:t>CONFIG </a:t>
            </a:r>
            <a:r>
              <a:rPr lang="en-US" dirty="0" err="1" smtClean="0"/>
              <a:t>proxy.config.http.cache.ignore_client_cc_max_age</a:t>
            </a:r>
            <a:r>
              <a:rPr lang="en-US" dirty="0" smtClean="0"/>
              <a:t> INT 1</a:t>
            </a:r>
          </a:p>
          <a:p>
            <a:r>
              <a:rPr lang="en-US" dirty="0" smtClean="0"/>
              <a:t>CONFIG </a:t>
            </a:r>
            <a:r>
              <a:rPr lang="en-US" dirty="0" err="1" smtClean="0"/>
              <a:t>proxy.config.http.normalize_ae_gzip</a:t>
            </a:r>
            <a:r>
              <a:rPr lang="en-US" dirty="0" smtClean="0"/>
              <a:t> INT 1</a:t>
            </a:r>
          </a:p>
        </p:txBody>
      </p:sp>
    </p:spTree>
    <p:extLst>
      <p:ext uri="{BB962C8B-B14F-4D97-AF65-F5344CB8AC3E}">
        <p14:creationId xmlns:p14="http://schemas.microsoft.com/office/powerpoint/2010/main" val="380175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One of the principals behind open sourcing Traffic Server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Committer for Apache Traffic Server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VP of Apache Traffic Server PMC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ASF member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			</a:t>
            </a:r>
            <a:r>
              <a:rPr lang="en-US" dirty="0" err="1" smtClean="0"/>
              <a:t>zwoop@apache.org</a:t>
            </a:r>
            <a:endParaRPr lang="en-US" dirty="0" smtClean="0"/>
          </a:p>
        </p:txBody>
      </p:sp>
      <p:pic>
        <p:nvPicPr>
          <p:cNvPr id="5" name="Picture 4" descr="feather-sm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560" y="5486296"/>
            <a:ext cx="3738391" cy="11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8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ecords.config</a:t>
            </a:r>
            <a:r>
              <a:rPr lang="en-US" dirty="0" smtClean="0"/>
              <a:t> for reverse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CONFIG </a:t>
            </a:r>
            <a:r>
              <a:rPr lang="en-US" dirty="0" err="1" smtClean="0">
                <a:solidFill>
                  <a:srgbClr val="FF0000"/>
                </a:solidFill>
              </a:rPr>
              <a:t>proxy.config.http.server_port</a:t>
            </a:r>
            <a:r>
              <a:rPr lang="en-US" dirty="0" smtClean="0">
                <a:solidFill>
                  <a:srgbClr val="FF0000"/>
                </a:solidFill>
              </a:rPr>
              <a:t> INT 80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proxy.config.cache.ram_cache.size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1G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proxy.config.cache.ram_cache_cutoff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1M</a:t>
            </a:r>
          </a:p>
          <a:p>
            <a:r>
              <a:rPr lang="en-US" dirty="0">
                <a:solidFill>
                  <a:srgbClr val="FF0000"/>
                </a:solidFill>
              </a:rPr>
              <a:t>CONFIG </a:t>
            </a:r>
            <a:r>
              <a:rPr lang="en-US" dirty="0" err="1" smtClean="0">
                <a:solidFill>
                  <a:srgbClr val="FF0000"/>
                </a:solidFill>
              </a:rPr>
              <a:t>proxy.config.reverse_proxy.enabled</a:t>
            </a:r>
            <a:r>
              <a:rPr lang="en-US" dirty="0" smtClean="0">
                <a:solidFill>
                  <a:srgbClr val="FF0000"/>
                </a:solidFill>
              </a:rPr>
              <a:t> INT 1</a:t>
            </a:r>
          </a:p>
          <a:p>
            <a:r>
              <a:rPr lang="en-US" dirty="0">
                <a:solidFill>
                  <a:srgbClr val="FF0000"/>
                </a:solidFill>
              </a:rPr>
              <a:t>CONFIG </a:t>
            </a:r>
            <a:r>
              <a:rPr lang="en-US" dirty="0" err="1" smtClean="0">
                <a:solidFill>
                  <a:srgbClr val="FF0000"/>
                </a:solidFill>
              </a:rPr>
              <a:t>proxy.config.url_remap.remap_required</a:t>
            </a:r>
            <a:r>
              <a:rPr lang="en-US" dirty="0" smtClean="0">
                <a:solidFill>
                  <a:srgbClr val="FF0000"/>
                </a:solidFill>
              </a:rPr>
              <a:t> INT 1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proxy.config.url_remap.pristine_host_hdr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0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proxy.config.http.negative_caching_enabled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proxy.config.http.negative_caching_lifetime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120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proxy.config.http.cache.ignore_client_cc_max_age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</a:t>
            </a:r>
          </a:p>
          <a:p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proxy.config.http.normalize_ae_gzip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</a:t>
            </a:r>
          </a:p>
        </p:txBody>
      </p:sp>
    </p:spTree>
    <p:extLst>
      <p:ext uri="{BB962C8B-B14F-4D97-AF65-F5344CB8AC3E}">
        <p14:creationId xmlns:p14="http://schemas.microsoft.com/office/powerpoint/2010/main" val="150228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ecords.config</a:t>
            </a:r>
            <a:r>
              <a:rPr lang="en-US" dirty="0" smtClean="0"/>
              <a:t> for reverse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proxy.config.http.server_port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80</a:t>
            </a:r>
            <a:endParaRPr lang="en-US" dirty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proxy.config.cache.ram_cache.size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1G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proxy.config.cache.ram_cache_cutoff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1M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proxy.config.reverse_proxy.enabled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proxy.config.url_remap.remap_required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proxy.config.url_remap.pristine_host_hdr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0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proxy.config.http.negative_caching_enabled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proxy.config.http.negative_caching_lifetime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120</a:t>
            </a:r>
          </a:p>
          <a:p>
            <a:r>
              <a:rPr lang="en-US" dirty="0">
                <a:solidFill>
                  <a:srgbClr val="FF0000"/>
                </a:solidFill>
              </a:rPr>
              <a:t>CONFIG </a:t>
            </a:r>
            <a:r>
              <a:rPr lang="en-US" dirty="0" err="1" smtClean="0">
                <a:solidFill>
                  <a:srgbClr val="FF0000"/>
                </a:solidFill>
              </a:rPr>
              <a:t>proxy.config.http.cache.ignore_client_cc_max_age</a:t>
            </a:r>
            <a:r>
              <a:rPr lang="en-US" dirty="0" smtClean="0">
                <a:solidFill>
                  <a:srgbClr val="FF0000"/>
                </a:solidFill>
              </a:rPr>
              <a:t> INT 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CONFIG </a:t>
            </a:r>
            <a:r>
              <a:rPr lang="en-US" dirty="0" err="1" smtClean="0">
                <a:solidFill>
                  <a:srgbClr val="FF0000"/>
                </a:solidFill>
              </a:rPr>
              <a:t>proxy.config.http.normalize_ae_gzip</a:t>
            </a:r>
            <a:r>
              <a:rPr lang="en-US" dirty="0" smtClean="0">
                <a:solidFill>
                  <a:srgbClr val="FF0000"/>
                </a:solidFill>
              </a:rPr>
              <a:t> INT 1</a:t>
            </a:r>
          </a:p>
        </p:txBody>
      </p:sp>
    </p:spTree>
    <p:extLst>
      <p:ext uri="{BB962C8B-B14F-4D97-AF65-F5344CB8AC3E}">
        <p14:creationId xmlns:p14="http://schemas.microsoft.com/office/powerpoint/2010/main" val="57985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ecords.config</a:t>
            </a:r>
            <a:r>
              <a:rPr lang="en-US" dirty="0" smtClean="0"/>
              <a:t> for forward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 </a:t>
            </a:r>
            <a:r>
              <a:rPr lang="en-US" dirty="0" err="1" smtClean="0"/>
              <a:t>proxy.config.cache.ram_cache.size</a:t>
            </a:r>
            <a:r>
              <a:rPr lang="en-US" dirty="0" smtClean="0"/>
              <a:t> INT 16G</a:t>
            </a:r>
          </a:p>
          <a:p>
            <a:r>
              <a:rPr lang="en-US" dirty="0"/>
              <a:t>CONFIG </a:t>
            </a:r>
            <a:r>
              <a:rPr lang="en-US" dirty="0" err="1" smtClean="0"/>
              <a:t>proxy.config.url_remap.remap_required</a:t>
            </a:r>
            <a:r>
              <a:rPr lang="en-US" dirty="0" smtClean="0"/>
              <a:t> INT 0</a:t>
            </a:r>
          </a:p>
          <a:p>
            <a:r>
              <a:rPr lang="en-US" dirty="0"/>
              <a:t>CONFIG </a:t>
            </a:r>
            <a:r>
              <a:rPr lang="en-US" dirty="0" err="1" smtClean="0"/>
              <a:t>proxy.config.reverse_proxy.enabled</a:t>
            </a:r>
            <a:r>
              <a:rPr lang="en-US" dirty="0" smtClean="0"/>
              <a:t> INT 0</a:t>
            </a:r>
          </a:p>
          <a:p>
            <a:endParaRPr lang="en-US" dirty="0" smtClean="0"/>
          </a:p>
          <a:p>
            <a:r>
              <a:rPr lang="en-US" dirty="0"/>
              <a:t>CONFIG </a:t>
            </a:r>
            <a:r>
              <a:rPr lang="en-US" dirty="0" err="1" smtClean="0"/>
              <a:t>proxy.config.http.transaction_active_timeout_in</a:t>
            </a:r>
            <a:r>
              <a:rPr lang="en-US" dirty="0" smtClean="0"/>
              <a:t> INT 1800</a:t>
            </a:r>
          </a:p>
          <a:p>
            <a:r>
              <a:rPr lang="en-US" dirty="0"/>
              <a:t>CONFIG </a:t>
            </a:r>
            <a:r>
              <a:rPr lang="en-US" dirty="0" err="1" smtClean="0"/>
              <a:t>proxy.config.http.normalize_ae_gzip</a:t>
            </a:r>
            <a:r>
              <a:rPr lang="en-US" dirty="0" smtClean="0"/>
              <a:t> INT 1</a:t>
            </a:r>
          </a:p>
          <a:p>
            <a:endParaRPr lang="en-US" dirty="0"/>
          </a:p>
          <a:p>
            <a:r>
              <a:rPr lang="en-US" dirty="0"/>
              <a:t>CONFIG </a:t>
            </a:r>
            <a:r>
              <a:rPr lang="en-US" dirty="0" err="1" smtClean="0"/>
              <a:t>proxy.config.dns.dedicated_thread</a:t>
            </a:r>
            <a:r>
              <a:rPr lang="en-US" dirty="0" smtClean="0"/>
              <a:t> INT 1</a:t>
            </a:r>
          </a:p>
          <a:p>
            <a:endParaRPr lang="en-US" dirty="0"/>
          </a:p>
          <a:p>
            <a:r>
              <a:rPr lang="en-US" dirty="0" smtClean="0"/>
              <a:t>(transparent proxy would be very similar)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9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ecords.config</a:t>
            </a:r>
            <a:r>
              <a:rPr lang="en-US" dirty="0" smtClean="0"/>
              <a:t> for forward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proxy.config.cache.ram_cache.size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16G</a:t>
            </a:r>
          </a:p>
          <a:p>
            <a:r>
              <a:rPr lang="en-US" dirty="0">
                <a:solidFill>
                  <a:srgbClr val="FF0000"/>
                </a:solidFill>
              </a:rPr>
              <a:t>CONFIG </a:t>
            </a:r>
            <a:r>
              <a:rPr lang="en-US" dirty="0" err="1" smtClean="0">
                <a:solidFill>
                  <a:srgbClr val="FF0000"/>
                </a:solidFill>
              </a:rPr>
              <a:t>proxy.config.url_remap.remap_required</a:t>
            </a:r>
            <a:r>
              <a:rPr lang="en-US" dirty="0" smtClean="0">
                <a:solidFill>
                  <a:srgbClr val="FF0000"/>
                </a:solidFill>
              </a:rPr>
              <a:t> INT 0</a:t>
            </a:r>
          </a:p>
          <a:p>
            <a:r>
              <a:rPr lang="en-US" dirty="0">
                <a:solidFill>
                  <a:srgbClr val="FF0000"/>
                </a:solidFill>
              </a:rPr>
              <a:t>CONFIG </a:t>
            </a:r>
            <a:r>
              <a:rPr lang="en-US" dirty="0" err="1" smtClean="0">
                <a:solidFill>
                  <a:srgbClr val="FF0000"/>
                </a:solidFill>
              </a:rPr>
              <a:t>proxy.config.reverse_proxy.enabled</a:t>
            </a:r>
            <a:r>
              <a:rPr lang="en-US" dirty="0" smtClean="0">
                <a:solidFill>
                  <a:srgbClr val="FF0000"/>
                </a:solidFill>
              </a:rPr>
              <a:t> INT 0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proxy.config.http.transaction_active_timeout_in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1800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proxy.config.http.normalize_ae_gzip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</a:t>
            </a:r>
          </a:p>
          <a:p>
            <a:endParaRPr lang="en-US" dirty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CONFIG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proxy.config.dns.dedicated_thread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INT 1</a:t>
            </a:r>
          </a:p>
          <a:p>
            <a:endParaRPr lang="en-US" dirty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(transparent proxy would be very similar)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8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debugging </a:t>
            </a:r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Headers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 smtClean="0"/>
              <a:t>proxy.config.http.insert_request_via_str</a:t>
            </a:r>
            <a:endParaRPr lang="en-US" dirty="0" smtClean="0"/>
          </a:p>
          <a:p>
            <a:pPr marL="860858" lvl="2" indent="-457200">
              <a:buFont typeface="Arial"/>
              <a:buChar char="•"/>
            </a:pPr>
            <a:r>
              <a:rPr lang="en-US" dirty="0" err="1" smtClean="0"/>
              <a:t>proxy.config.http.insert_response_via_str</a:t>
            </a:r>
            <a:endParaRPr lang="en-US" dirty="0" smtClean="0"/>
          </a:p>
          <a:p>
            <a:pPr marL="860858" lvl="2" indent="-457200">
              <a:buFont typeface="Arial"/>
              <a:buChar char="•"/>
            </a:pPr>
            <a:r>
              <a:rPr lang="en-US" dirty="0" err="1" smtClean="0"/>
              <a:t>proxy.config.http.verbose_via_str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Tracers (very, very slow)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 smtClean="0"/>
              <a:t>proxy.config.diags.debug.enabled</a:t>
            </a:r>
            <a:endParaRPr lang="en-US" dirty="0" smtClean="0"/>
          </a:p>
          <a:p>
            <a:pPr marL="860858" lvl="2" indent="-457200">
              <a:buFont typeface="Arial"/>
              <a:buChar char="•"/>
            </a:pPr>
            <a:r>
              <a:rPr lang="en-US" dirty="0" err="1"/>
              <a:t>proxy.config.diags.debug.tags</a:t>
            </a:r>
            <a:r>
              <a:rPr lang="en-US" dirty="0"/>
              <a:t>  </a:t>
            </a:r>
            <a:r>
              <a:rPr lang="en-US" dirty="0" smtClean="0"/>
              <a:t> (e.g. http</a:t>
            </a:r>
            <a:r>
              <a:rPr lang="en-US" dirty="0"/>
              <a:t>.*|</a:t>
            </a:r>
            <a:r>
              <a:rPr lang="en-US" dirty="0" err="1" smtClean="0"/>
              <a:t>dns</a:t>
            </a:r>
            <a:r>
              <a:rPr lang="en-US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Other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 smtClean="0"/>
              <a:t>proxy.config.dump_mem_info_frequency</a:t>
            </a:r>
            <a:endParaRPr lang="en-US" dirty="0" smtClean="0"/>
          </a:p>
          <a:p>
            <a:pPr marL="860858" lvl="2" indent="-457200">
              <a:buFont typeface="Arial"/>
              <a:buChar char="•"/>
            </a:pPr>
            <a:r>
              <a:rPr lang="en-US" dirty="0" err="1"/>
              <a:t>proxy.config.http.slow.log.threshold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7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debugging </a:t>
            </a:r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Headers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proxy.config.http.insert_request_via_str</a:t>
            </a:r>
            <a:endParaRPr lang="en-US" dirty="0" smtClean="0">
              <a:solidFill>
                <a:srgbClr val="FF0000"/>
              </a:solidFill>
            </a:endParaRPr>
          </a:p>
          <a:p>
            <a:pPr marL="860858" lvl="2" indent="-457200"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proxy.config.http.insert_response_via_str</a:t>
            </a:r>
            <a:endParaRPr lang="en-US" dirty="0" smtClean="0">
              <a:solidFill>
                <a:srgbClr val="FF0000"/>
              </a:solidFill>
            </a:endParaRPr>
          </a:p>
          <a:p>
            <a:pPr marL="860858" lvl="2" indent="-457200"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proxy.config.http.verbose_via_str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Tracers (very, very slow)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proxy.config.diags.debug.enabled</a:t>
            </a:r>
            <a:endParaRPr lang="en-US" dirty="0" smtClean="0">
              <a:solidFill>
                <a:srgbClr val="0096D6">
                  <a:alpha val="30000"/>
                </a:srgbClr>
              </a:solidFill>
            </a:endParaRPr>
          </a:p>
          <a:p>
            <a:pPr marL="860858" lvl="2" indent="-457200">
              <a:buFont typeface="Arial"/>
              <a:buChar char="•"/>
            </a:pP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proxy.config.diags.debug.tags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  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(e.g. http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.*|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dns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Other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proxy.config.dump_mem_info_frequency</a:t>
            </a:r>
            <a:endParaRPr lang="en-US" dirty="0" smtClean="0">
              <a:solidFill>
                <a:srgbClr val="0096D6">
                  <a:alpha val="30000"/>
                </a:srgbClr>
              </a:solidFill>
            </a:endParaRPr>
          </a:p>
          <a:p>
            <a:pPr marL="860858" lvl="2" indent="-457200">
              <a:buFont typeface="Arial"/>
              <a:buChar char="•"/>
            </a:pP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proxy.config.http.slow.log.threshold</a:t>
            </a:r>
            <a:endParaRPr lang="en-US" dirty="0">
              <a:solidFill>
                <a:srgbClr val="0096D6">
                  <a:alpha val="3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7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debugging </a:t>
            </a:r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Headers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proxy.config.http.insert_request_via_str</a:t>
            </a:r>
            <a:endParaRPr lang="en-US" dirty="0" smtClean="0">
              <a:solidFill>
                <a:srgbClr val="0096D6">
                  <a:alpha val="30000"/>
                </a:srgbClr>
              </a:solidFill>
            </a:endParaRPr>
          </a:p>
          <a:p>
            <a:pPr marL="860858" lvl="2" indent="-457200">
              <a:buFont typeface="Arial"/>
              <a:buChar char="•"/>
            </a:pP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proxy.config.http.insert_response_via_str</a:t>
            </a:r>
            <a:endParaRPr lang="en-US" dirty="0" smtClean="0">
              <a:solidFill>
                <a:srgbClr val="0096D6">
                  <a:alpha val="30000"/>
                </a:srgbClr>
              </a:solidFill>
            </a:endParaRPr>
          </a:p>
          <a:p>
            <a:pPr marL="860858" lvl="2" indent="-457200">
              <a:buFont typeface="Arial"/>
              <a:buChar char="•"/>
            </a:pP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proxy.config.http.verbose_via_str</a:t>
            </a:r>
            <a:endParaRPr lang="en-US" dirty="0" smtClean="0">
              <a:solidFill>
                <a:srgbClr val="0096D6">
                  <a:alpha val="30000"/>
                </a:srgb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Tracers (very, very slow)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proxy.config.diags.debug.enabled</a:t>
            </a:r>
            <a:endParaRPr lang="en-US" dirty="0" smtClean="0">
              <a:solidFill>
                <a:srgbClr val="FF0000"/>
              </a:solidFill>
            </a:endParaRPr>
          </a:p>
          <a:p>
            <a:pPr marL="860858" lvl="2" indent="-457200"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proxy.config.diags.debug.tags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 (e.g. http</a:t>
            </a:r>
            <a:r>
              <a:rPr lang="en-US" dirty="0">
                <a:solidFill>
                  <a:srgbClr val="FF0000"/>
                </a:solidFill>
              </a:rPr>
              <a:t>.*|</a:t>
            </a:r>
            <a:r>
              <a:rPr lang="en-US" dirty="0" err="1" smtClean="0">
                <a:solidFill>
                  <a:srgbClr val="FF0000"/>
                </a:solidFill>
              </a:rPr>
              <a:t>dns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Other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proxy.config.dump_mem_info_frequency</a:t>
            </a:r>
            <a:endParaRPr lang="en-US" dirty="0" smtClean="0">
              <a:solidFill>
                <a:srgbClr val="0096D6">
                  <a:alpha val="30000"/>
                </a:srgbClr>
              </a:solidFill>
            </a:endParaRPr>
          </a:p>
          <a:p>
            <a:pPr marL="860858" lvl="2" indent="-457200">
              <a:buFont typeface="Arial"/>
              <a:buChar char="•"/>
            </a:pP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proxy.config.http.slow.log.threshold</a:t>
            </a:r>
            <a:endParaRPr lang="en-US" dirty="0">
              <a:solidFill>
                <a:srgbClr val="0096D6">
                  <a:alpha val="3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0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debugging </a:t>
            </a:r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Headers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proxy.config.http.insert_request_via_str</a:t>
            </a:r>
            <a:endParaRPr lang="en-US" dirty="0" smtClean="0">
              <a:solidFill>
                <a:srgbClr val="0096D6">
                  <a:alpha val="30000"/>
                </a:srgbClr>
              </a:solidFill>
            </a:endParaRPr>
          </a:p>
          <a:p>
            <a:pPr marL="860858" lvl="2" indent="-457200">
              <a:buFont typeface="Arial"/>
              <a:buChar char="•"/>
            </a:pP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proxy.config.http.insert_response_via_str</a:t>
            </a:r>
            <a:endParaRPr lang="en-US" dirty="0" smtClean="0">
              <a:solidFill>
                <a:srgbClr val="0096D6">
                  <a:alpha val="30000"/>
                </a:srgbClr>
              </a:solidFill>
            </a:endParaRPr>
          </a:p>
          <a:p>
            <a:pPr marL="860858" lvl="2" indent="-457200">
              <a:buFont typeface="Arial"/>
              <a:buChar char="•"/>
            </a:pP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proxy.config.http.verbose_via_str</a:t>
            </a:r>
            <a:endParaRPr lang="en-US" dirty="0" smtClean="0">
              <a:solidFill>
                <a:srgbClr val="0096D6">
                  <a:alpha val="30000"/>
                </a:srgb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Tracers (very, very slow)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proxy.config.diags.debug.enabled</a:t>
            </a:r>
            <a:endParaRPr lang="en-US" dirty="0" smtClean="0">
              <a:solidFill>
                <a:srgbClr val="0096D6">
                  <a:alpha val="30000"/>
                </a:srgbClr>
              </a:solidFill>
            </a:endParaRPr>
          </a:p>
          <a:p>
            <a:pPr marL="860858" lvl="2" indent="-457200">
              <a:buFont typeface="Arial"/>
              <a:buChar char="•"/>
            </a:pP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proxy.config.diags.debug.tags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  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(e.g. http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.*|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dns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Other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proxy.config.dump_mem_info_frequency</a:t>
            </a:r>
            <a:endParaRPr lang="en-US" dirty="0" smtClean="0">
              <a:solidFill>
                <a:srgbClr val="FF0000"/>
              </a:solidFill>
            </a:endParaRPr>
          </a:p>
          <a:p>
            <a:pPr marL="860858" lvl="2" indent="-457200"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proxy.config.http.slow.log.threshold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9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user 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Debugging a request the “easy” way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First, make sure ATS is down (</a:t>
            </a:r>
            <a:r>
              <a:rPr lang="en-US" dirty="0" err="1" smtClean="0"/>
              <a:t>trafficserver</a:t>
            </a:r>
            <a:r>
              <a:rPr lang="en-US" dirty="0" smtClean="0"/>
              <a:t> stop)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Now start it from command line, using</a:t>
            </a:r>
          </a:p>
          <a:p>
            <a:pPr lvl="3" indent="0">
              <a:buNone/>
            </a:pPr>
            <a:r>
              <a:rPr lang="en-US" dirty="0" smtClean="0"/>
              <a:t>			$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traffic_server</a:t>
            </a:r>
            <a:r>
              <a:rPr lang="en-US" dirty="0" smtClean="0"/>
              <a:t> –T http.*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Send a request through the server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Watch the output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The argument to –T is a regular expression, telling the server which debug tracers you are interested in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This needs much better documentation</a:t>
            </a:r>
          </a:p>
          <a:p>
            <a:pPr marL="1275856" lvl="3" indent="-457200">
              <a:buFont typeface="Arial"/>
              <a:buChar char="•"/>
            </a:pPr>
            <a:r>
              <a:rPr lang="en-US" dirty="0" smtClean="0"/>
              <a:t>Volunteer!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8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73179"/>
            <a:ext cx="13167360" cy="7178217"/>
          </a:xfrm>
        </p:spPr>
        <p:txBody>
          <a:bodyPr/>
          <a:lstStyle/>
          <a:p>
            <a:r>
              <a:rPr lang="en-US" sz="1600" dirty="0">
                <a:solidFill>
                  <a:srgbClr val="008000"/>
                </a:solidFill>
              </a:rPr>
              <a:t>[Jul 27 09:28:47.132] Server {140541802645248} DEBUG: (http) NEXTDUP: 0x0, RAW: 1, RAWLEN: 13, F: 1]</a:t>
            </a:r>
          </a:p>
          <a:p>
            <a:r>
              <a:rPr lang="en-US" sz="1600" dirty="0">
                <a:solidFill>
                  <a:srgbClr val="008000"/>
                </a:solidFill>
              </a:rPr>
              <a:t>[Jul 27 09:28:47.132] Server {140541802645248} DEBUG: (http) </a:t>
            </a:r>
          </a:p>
          <a:p>
            <a:r>
              <a:rPr lang="en-US" sz="1600" dirty="0">
                <a:solidFill>
                  <a:srgbClr val="008000"/>
                </a:solidFill>
              </a:rPr>
              <a:t>+++++++++ Incoming Request +++++++++</a:t>
            </a:r>
          </a:p>
          <a:p>
            <a:r>
              <a:rPr lang="en-US" sz="1600" dirty="0">
                <a:solidFill>
                  <a:srgbClr val="008000"/>
                </a:solidFill>
              </a:rPr>
              <a:t>-- State Machine Id: 0</a:t>
            </a:r>
          </a:p>
          <a:p>
            <a:r>
              <a:rPr lang="en-US" sz="1600" dirty="0">
                <a:solidFill>
                  <a:srgbClr val="008000"/>
                </a:solidFill>
              </a:rPr>
              <a:t>GET http://</a:t>
            </a:r>
            <a:r>
              <a:rPr lang="en-US" sz="1600" dirty="0" err="1">
                <a:solidFill>
                  <a:srgbClr val="008000"/>
                </a:solidFill>
              </a:rPr>
              <a:t>l.yimg.com</a:t>
            </a:r>
            <a:r>
              <a:rPr lang="en-US" sz="1600" dirty="0">
                <a:solidFill>
                  <a:srgbClr val="008000"/>
                </a:solidFill>
              </a:rPr>
              <a:t>/a/lib/</a:t>
            </a:r>
            <a:r>
              <a:rPr lang="en-US" sz="1600" dirty="0" err="1">
                <a:solidFill>
                  <a:srgbClr val="008000"/>
                </a:solidFill>
              </a:rPr>
              <a:t>ycs</a:t>
            </a:r>
            <a:r>
              <a:rPr lang="en-US" sz="1600" dirty="0">
                <a:solidFill>
                  <a:srgbClr val="008000"/>
                </a:solidFill>
              </a:rPr>
              <a:t>/bench/500.bmp HTTP/1.1</a:t>
            </a:r>
          </a:p>
          <a:p>
            <a:r>
              <a:rPr lang="en-US" sz="1600" dirty="0">
                <a:solidFill>
                  <a:srgbClr val="008000"/>
                </a:solidFill>
              </a:rPr>
              <a:t>User-Agent: curl/7.21.0 (x86_64-redhat-linux-gnu) </a:t>
            </a:r>
            <a:r>
              <a:rPr lang="en-US" sz="1600" dirty="0" err="1">
                <a:solidFill>
                  <a:srgbClr val="008000"/>
                </a:solidFill>
              </a:rPr>
              <a:t>libcurl</a:t>
            </a:r>
            <a:r>
              <a:rPr lang="en-US" sz="1600" dirty="0">
                <a:solidFill>
                  <a:srgbClr val="008000"/>
                </a:solidFill>
              </a:rPr>
              <a:t>/7.21.0 NSS/3.12.10.0 </a:t>
            </a:r>
            <a:r>
              <a:rPr lang="en-US" sz="1600" dirty="0" err="1">
                <a:solidFill>
                  <a:srgbClr val="008000"/>
                </a:solidFill>
              </a:rPr>
              <a:t>zlib</a:t>
            </a:r>
            <a:r>
              <a:rPr lang="en-US" sz="1600" dirty="0">
                <a:solidFill>
                  <a:srgbClr val="008000"/>
                </a:solidFill>
              </a:rPr>
              <a:t>/1.2.5 </a:t>
            </a:r>
            <a:r>
              <a:rPr lang="en-US" sz="1600" dirty="0" err="1">
                <a:solidFill>
                  <a:srgbClr val="008000"/>
                </a:solidFill>
              </a:rPr>
              <a:t>libidn</a:t>
            </a:r>
            <a:r>
              <a:rPr lang="en-US" sz="1600" dirty="0">
                <a:solidFill>
                  <a:srgbClr val="008000"/>
                </a:solidFill>
              </a:rPr>
              <a:t>/1.18 libssh2/1.2.4</a:t>
            </a:r>
          </a:p>
          <a:p>
            <a:r>
              <a:rPr lang="en-US" sz="1600" dirty="0">
                <a:solidFill>
                  <a:srgbClr val="008000"/>
                </a:solidFill>
              </a:rPr>
              <a:t>Host: </a:t>
            </a:r>
            <a:r>
              <a:rPr lang="en-US" sz="1600" dirty="0" err="1">
                <a:solidFill>
                  <a:srgbClr val="008000"/>
                </a:solidFill>
              </a:rPr>
              <a:t>l.yimg.com</a:t>
            </a: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>
                <a:solidFill>
                  <a:srgbClr val="008000"/>
                </a:solidFill>
              </a:rPr>
              <a:t>Accept: */*</a:t>
            </a:r>
          </a:p>
          <a:p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>
                <a:solidFill>
                  <a:srgbClr val="008000"/>
                </a:solidFill>
              </a:rPr>
              <a:t>[Jul 27 09:28:47.132] Server {140541802645248} DEBUG: (</a:t>
            </a:r>
            <a:r>
              <a:rPr lang="en-US" sz="1600" dirty="0" err="1">
                <a:solidFill>
                  <a:srgbClr val="008000"/>
                </a:solidFill>
              </a:rPr>
              <a:t>http_trans</a:t>
            </a:r>
            <a:r>
              <a:rPr lang="en-US" sz="1600" dirty="0">
                <a:solidFill>
                  <a:srgbClr val="008000"/>
                </a:solidFill>
              </a:rPr>
              <a:t>) [</a:t>
            </a:r>
            <a:r>
              <a:rPr lang="en-US" sz="1600" dirty="0" err="1">
                <a:solidFill>
                  <a:srgbClr val="008000"/>
                </a:solidFill>
              </a:rPr>
              <a:t>DecideCacheLookup</a:t>
            </a:r>
            <a:r>
              <a:rPr lang="en-US" sz="1600" dirty="0">
                <a:solidFill>
                  <a:srgbClr val="008000"/>
                </a:solidFill>
              </a:rPr>
              <a:t>] Will do cache lookup.</a:t>
            </a:r>
          </a:p>
          <a:p>
            <a:r>
              <a:rPr lang="en-US" sz="1600" dirty="0">
                <a:solidFill>
                  <a:srgbClr val="008000"/>
                </a:solidFill>
              </a:rPr>
              <a:t>[Jul 27 09:28:47.132] Server {140541802645248} DEBUG: (</a:t>
            </a:r>
            <a:r>
              <a:rPr lang="en-US" sz="1600" dirty="0" err="1">
                <a:solidFill>
                  <a:srgbClr val="008000"/>
                </a:solidFill>
              </a:rPr>
              <a:t>http_seq</a:t>
            </a:r>
            <a:r>
              <a:rPr lang="en-US" sz="1600" dirty="0">
                <a:solidFill>
                  <a:srgbClr val="008000"/>
                </a:solidFill>
              </a:rPr>
              <a:t>) [</a:t>
            </a:r>
            <a:r>
              <a:rPr lang="en-US" sz="1600" dirty="0" err="1">
                <a:solidFill>
                  <a:srgbClr val="008000"/>
                </a:solidFill>
              </a:rPr>
              <a:t>DecideCacheLookup</a:t>
            </a:r>
            <a:r>
              <a:rPr lang="en-US" sz="1600" dirty="0">
                <a:solidFill>
                  <a:srgbClr val="008000"/>
                </a:solidFill>
              </a:rPr>
              <a:t>] Will do cache lookup</a:t>
            </a:r>
          </a:p>
          <a:p>
            <a:r>
              <a:rPr lang="en-US" sz="1600" dirty="0">
                <a:solidFill>
                  <a:srgbClr val="008000"/>
                </a:solidFill>
              </a:rPr>
              <a:t>[Jul 27 09:28:47.132] Server {140541802645248} DEBUG: (</a:t>
            </a:r>
            <a:r>
              <a:rPr lang="en-US" sz="1600" dirty="0" err="1">
                <a:solidFill>
                  <a:srgbClr val="008000"/>
                </a:solidFill>
              </a:rPr>
              <a:t>http_trans</a:t>
            </a:r>
            <a:r>
              <a:rPr lang="en-US" sz="1600" dirty="0">
                <a:solidFill>
                  <a:srgbClr val="008000"/>
                </a:solidFill>
              </a:rPr>
              <a:t>) Next action CACHE_LOOKUP; NULL</a:t>
            </a:r>
          </a:p>
          <a:p>
            <a:r>
              <a:rPr lang="en-US" sz="1600" dirty="0">
                <a:solidFill>
                  <a:srgbClr val="008000"/>
                </a:solidFill>
              </a:rPr>
              <a:t>[Jul 27 09:28:47.132] Server {140541802645248} DEBUG: (http) [0] State Transition: HTTP_API_POST_REMAP -&gt; CACHE_LOOKUP</a:t>
            </a:r>
          </a:p>
          <a:p>
            <a:r>
              <a:rPr lang="en-US" sz="1600" dirty="0">
                <a:solidFill>
                  <a:srgbClr val="008000"/>
                </a:solidFill>
              </a:rPr>
              <a:t>[Jul 27 09:28:47.132] Server {140541802645248} DEBUG: (</a:t>
            </a:r>
            <a:r>
              <a:rPr lang="en-US" sz="1600" dirty="0" err="1">
                <a:solidFill>
                  <a:srgbClr val="008000"/>
                </a:solidFill>
              </a:rPr>
              <a:t>http_seq</a:t>
            </a:r>
            <a:r>
              <a:rPr lang="en-US" sz="1600" dirty="0">
                <a:solidFill>
                  <a:srgbClr val="008000"/>
                </a:solidFill>
              </a:rPr>
              <a:t>) [</a:t>
            </a:r>
            <a:r>
              <a:rPr lang="en-US" sz="1600" dirty="0" err="1">
                <a:solidFill>
                  <a:srgbClr val="008000"/>
                </a:solidFill>
              </a:rPr>
              <a:t>HttpSM</a:t>
            </a:r>
            <a:r>
              <a:rPr lang="en-US" sz="1600" dirty="0">
                <a:solidFill>
                  <a:srgbClr val="008000"/>
                </a:solidFill>
              </a:rPr>
              <a:t>::</a:t>
            </a:r>
            <a:r>
              <a:rPr lang="en-US" sz="1600" dirty="0" err="1">
                <a:solidFill>
                  <a:srgbClr val="008000"/>
                </a:solidFill>
              </a:rPr>
              <a:t>do_cache_lookup_and_read</a:t>
            </a:r>
            <a:r>
              <a:rPr lang="en-US" sz="1600" dirty="0">
                <a:solidFill>
                  <a:srgbClr val="008000"/>
                </a:solidFill>
              </a:rPr>
              <a:t>] [0] Issuing cache lookup for URL </a:t>
            </a:r>
            <a:r>
              <a:rPr lang="en-US" sz="1600" dirty="0" smtClean="0">
                <a:solidFill>
                  <a:srgbClr val="008000"/>
                </a:solidFill>
              </a:rPr>
              <a:t>http</a:t>
            </a:r>
            <a:r>
              <a:rPr lang="en-US" sz="1600" dirty="0">
                <a:solidFill>
                  <a:srgbClr val="008000"/>
                </a:solidFill>
              </a:rPr>
              <a:t>://</a:t>
            </a:r>
            <a:r>
              <a:rPr lang="en-US" sz="1600" dirty="0" err="1">
                <a:solidFill>
                  <a:srgbClr val="008000"/>
                </a:solidFill>
              </a:rPr>
              <a:t>l.yimg.com</a:t>
            </a:r>
            <a:r>
              <a:rPr lang="en-US" sz="1600" dirty="0">
                <a:solidFill>
                  <a:srgbClr val="008000"/>
                </a:solidFill>
              </a:rPr>
              <a:t>/a/lib/</a:t>
            </a:r>
            <a:r>
              <a:rPr lang="en-US" sz="1600" dirty="0" err="1">
                <a:solidFill>
                  <a:srgbClr val="008000"/>
                </a:solidFill>
              </a:rPr>
              <a:t>ycs</a:t>
            </a:r>
            <a:r>
              <a:rPr lang="en-US" sz="1600" dirty="0">
                <a:solidFill>
                  <a:srgbClr val="008000"/>
                </a:solidFill>
              </a:rPr>
              <a:t>/bench/500.bmp</a:t>
            </a:r>
          </a:p>
          <a:p>
            <a:r>
              <a:rPr lang="en-US" sz="1600" dirty="0">
                <a:solidFill>
                  <a:srgbClr val="008000"/>
                </a:solidFill>
              </a:rPr>
              <a:t>[Jul 27 09:28:47.145] Server {140541802645248} DEBUG: (</a:t>
            </a:r>
            <a:r>
              <a:rPr lang="en-US" sz="1600" dirty="0" err="1">
                <a:solidFill>
                  <a:srgbClr val="008000"/>
                </a:solidFill>
              </a:rPr>
              <a:t>http_match</a:t>
            </a:r>
            <a:r>
              <a:rPr lang="en-US" sz="1600" dirty="0">
                <a:solidFill>
                  <a:srgbClr val="008000"/>
                </a:solidFill>
              </a:rPr>
              <a:t>) [</a:t>
            </a:r>
            <a:r>
              <a:rPr lang="en-US" sz="1600" dirty="0" err="1">
                <a:solidFill>
                  <a:srgbClr val="008000"/>
                </a:solidFill>
              </a:rPr>
              <a:t>SelectFromAlternates</a:t>
            </a:r>
            <a:r>
              <a:rPr lang="en-US" sz="1600" dirty="0">
                <a:solidFill>
                  <a:srgbClr val="008000"/>
                </a:solidFill>
              </a:rPr>
              <a:t>] # alternates = 1</a:t>
            </a:r>
          </a:p>
          <a:p>
            <a:r>
              <a:rPr lang="en-US" sz="1600" dirty="0">
                <a:solidFill>
                  <a:srgbClr val="008000"/>
                </a:solidFill>
              </a:rPr>
              <a:t>[Jul 27 09:28:47.145] Server {140541802645248} DEBUG: (</a:t>
            </a:r>
            <a:r>
              <a:rPr lang="en-US" sz="1600" dirty="0" err="1">
                <a:solidFill>
                  <a:srgbClr val="008000"/>
                </a:solidFill>
              </a:rPr>
              <a:t>http_seq</a:t>
            </a:r>
            <a:r>
              <a:rPr lang="en-US" sz="1600" dirty="0">
                <a:solidFill>
                  <a:srgbClr val="008000"/>
                </a:solidFill>
              </a:rPr>
              <a:t>) [</a:t>
            </a:r>
            <a:r>
              <a:rPr lang="en-US" sz="1600" dirty="0" err="1">
                <a:solidFill>
                  <a:srgbClr val="008000"/>
                </a:solidFill>
              </a:rPr>
              <a:t>SelectFromAlternates</a:t>
            </a:r>
            <a:r>
              <a:rPr lang="en-US" sz="1600" dirty="0">
                <a:solidFill>
                  <a:srgbClr val="008000"/>
                </a:solidFill>
              </a:rPr>
              <a:t>] 1 alternates for this cached doc</a:t>
            </a:r>
          </a:p>
          <a:p>
            <a:r>
              <a:rPr lang="en-US" sz="1600" dirty="0">
                <a:solidFill>
                  <a:srgbClr val="008000"/>
                </a:solidFill>
              </a:rPr>
              <a:t>[alts] There are 1 alternates for this request header.</a:t>
            </a:r>
          </a:p>
          <a:p>
            <a:r>
              <a:rPr lang="en-US" sz="1600" dirty="0">
                <a:solidFill>
                  <a:srgbClr val="008000"/>
                </a:solidFill>
              </a:rPr>
              <a:t>[Jul 27 09:28:47.145] Server {140541802645248} DEBUG: (</a:t>
            </a:r>
            <a:r>
              <a:rPr lang="en-US" sz="1600" dirty="0" err="1">
                <a:solidFill>
                  <a:srgbClr val="008000"/>
                </a:solidFill>
              </a:rPr>
              <a:t>http_alternate</a:t>
            </a:r>
            <a:r>
              <a:rPr lang="en-US" sz="1600" dirty="0">
                <a:solidFill>
                  <a:srgbClr val="008000"/>
                </a:solidFill>
              </a:rPr>
              <a:t>) Exact match for ACCEPT CHARSET</a:t>
            </a:r>
          </a:p>
          <a:p>
            <a:r>
              <a:rPr lang="en-US" sz="1600" dirty="0">
                <a:solidFill>
                  <a:srgbClr val="008000"/>
                </a:solidFill>
              </a:rPr>
              <a:t>[Jul 27 09:28:47.145] Server {140541802645248} DEBUG: (</a:t>
            </a:r>
            <a:r>
              <a:rPr lang="en-US" sz="1600" dirty="0" err="1">
                <a:solidFill>
                  <a:srgbClr val="008000"/>
                </a:solidFill>
              </a:rPr>
              <a:t>http_alternate</a:t>
            </a:r>
            <a:r>
              <a:rPr lang="en-US" sz="1600" dirty="0">
                <a:solidFill>
                  <a:srgbClr val="008000"/>
                </a:solidFill>
              </a:rPr>
              <a:t>) Exact match for ACCEPT ENCODING</a:t>
            </a:r>
          </a:p>
          <a:p>
            <a:r>
              <a:rPr lang="en-US" sz="1600" dirty="0">
                <a:solidFill>
                  <a:srgbClr val="008000"/>
                </a:solidFill>
              </a:rPr>
              <a:t>[Jul 27 09:28:47.145] Server {140541802645248} DEBUG: (</a:t>
            </a:r>
            <a:r>
              <a:rPr lang="en-US" sz="1600" dirty="0" err="1">
                <a:solidFill>
                  <a:srgbClr val="008000"/>
                </a:solidFill>
              </a:rPr>
              <a:t>http_alternate</a:t>
            </a:r>
            <a:r>
              <a:rPr lang="en-US" sz="1600" dirty="0">
                <a:solidFill>
                  <a:srgbClr val="008000"/>
                </a:solidFill>
              </a:rPr>
              <a:t>) Exact match for ACCEPT LANGUAGE</a:t>
            </a:r>
          </a:p>
          <a:p>
            <a:r>
              <a:rPr lang="en-US" sz="1600" dirty="0">
                <a:solidFill>
                  <a:srgbClr val="008000"/>
                </a:solidFill>
              </a:rPr>
              <a:t>[Jul 27 09:28:47.145] Server {140541802645248} DEBUG: (</a:t>
            </a:r>
            <a:r>
              <a:rPr lang="en-US" sz="1600" dirty="0" err="1">
                <a:solidFill>
                  <a:srgbClr val="008000"/>
                </a:solidFill>
              </a:rPr>
              <a:t>http_match</a:t>
            </a:r>
            <a:r>
              <a:rPr lang="en-US" sz="1600" dirty="0">
                <a:solidFill>
                  <a:srgbClr val="008000"/>
                </a:solidFill>
              </a:rPr>
              <a:t>)     </a:t>
            </a:r>
            <a:r>
              <a:rPr lang="en-US" sz="1600" dirty="0" err="1">
                <a:solidFill>
                  <a:srgbClr val="008000"/>
                </a:solidFill>
              </a:rPr>
              <a:t>CalcQualityOfMatch</a:t>
            </a:r>
            <a:r>
              <a:rPr lang="en-US" sz="1600" dirty="0">
                <a:solidFill>
                  <a:srgbClr val="008000"/>
                </a:solidFill>
              </a:rPr>
              <a:t>: Accept match = 1</a:t>
            </a:r>
          </a:p>
          <a:p>
            <a:r>
              <a:rPr lang="en-US" sz="1600" dirty="0">
                <a:solidFill>
                  <a:srgbClr val="008000"/>
                </a:solidFill>
              </a:rPr>
              <a:t>[Jul 27 09:28:47.145] Server {140541802645248} DEBUG: (</a:t>
            </a:r>
            <a:r>
              <a:rPr lang="en-US" sz="1600" dirty="0" err="1">
                <a:solidFill>
                  <a:srgbClr val="008000"/>
                </a:solidFill>
              </a:rPr>
              <a:t>http_seq</a:t>
            </a:r>
            <a:r>
              <a:rPr lang="en-US" sz="1600" dirty="0">
                <a:solidFill>
                  <a:srgbClr val="008000"/>
                </a:solidFill>
              </a:rPr>
              <a:t>)     </a:t>
            </a:r>
            <a:r>
              <a:rPr lang="en-US" sz="1600" dirty="0" err="1">
                <a:solidFill>
                  <a:srgbClr val="008000"/>
                </a:solidFill>
              </a:rPr>
              <a:t>CalcQualityOfMatch</a:t>
            </a:r>
            <a:r>
              <a:rPr lang="en-US" sz="1600" dirty="0">
                <a:solidFill>
                  <a:srgbClr val="008000"/>
                </a:solidFill>
              </a:rPr>
              <a:t>: Accept match = 1</a:t>
            </a:r>
          </a:p>
          <a:p>
            <a:r>
              <a:rPr lang="en-US" sz="1600" dirty="0">
                <a:solidFill>
                  <a:srgbClr val="008000"/>
                </a:solidFill>
              </a:rPr>
              <a:t>[Jul 27 09:28:47.145] Server {140541802645248} DEBUG: (</a:t>
            </a:r>
            <a:r>
              <a:rPr lang="en-US" sz="1600" dirty="0" err="1">
                <a:solidFill>
                  <a:srgbClr val="008000"/>
                </a:solidFill>
              </a:rPr>
              <a:t>http_alternate</a:t>
            </a:r>
            <a:r>
              <a:rPr lang="en-US" sz="1600" dirty="0">
                <a:solidFill>
                  <a:srgbClr val="008000"/>
                </a:solidFill>
              </a:rPr>
              <a:t>) Content-Type and Accept 1.000000</a:t>
            </a:r>
          </a:p>
          <a:p>
            <a:r>
              <a:rPr lang="en-US" sz="1600" dirty="0">
                <a:solidFill>
                  <a:srgbClr val="008000"/>
                </a:solidFill>
              </a:rPr>
              <a:t>[Jul 27 09:28:47.145] Server {140541802645248} DEBUG: (</a:t>
            </a:r>
            <a:r>
              <a:rPr lang="en-US" sz="1600" dirty="0" err="1">
                <a:solidFill>
                  <a:srgbClr val="008000"/>
                </a:solidFill>
              </a:rPr>
              <a:t>http_match</a:t>
            </a:r>
            <a:r>
              <a:rPr lang="en-US" sz="1600" dirty="0">
                <a:solidFill>
                  <a:srgbClr val="008000"/>
                </a:solidFill>
              </a:rPr>
              <a:t>)     </a:t>
            </a:r>
            <a:r>
              <a:rPr lang="en-US" sz="1600" dirty="0" err="1">
                <a:solidFill>
                  <a:srgbClr val="008000"/>
                </a:solidFill>
              </a:rPr>
              <a:t>CalcQualityOfMatch</a:t>
            </a:r>
            <a:r>
              <a:rPr lang="en-US" sz="1600" dirty="0">
                <a:solidFill>
                  <a:srgbClr val="008000"/>
                </a:solidFill>
              </a:rPr>
              <a:t>: </a:t>
            </a:r>
            <a:r>
              <a:rPr lang="en-US" sz="1600" dirty="0" err="1">
                <a:solidFill>
                  <a:srgbClr val="008000"/>
                </a:solidFill>
              </a:rPr>
              <a:t>AcceptCharset</a:t>
            </a:r>
            <a:r>
              <a:rPr lang="en-US" sz="1600" dirty="0">
                <a:solidFill>
                  <a:srgbClr val="008000"/>
                </a:solidFill>
              </a:rPr>
              <a:t> match = 1.0</a:t>
            </a:r>
          </a:p>
        </p:txBody>
      </p:sp>
    </p:spTree>
    <p:extLst>
      <p:ext uri="{BB962C8B-B14F-4D97-AF65-F5344CB8AC3E}">
        <p14:creationId xmlns:p14="http://schemas.microsoft.com/office/powerpoint/2010/main" val="179094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	Types </a:t>
            </a:r>
            <a:r>
              <a:rPr lang="en-US" dirty="0" smtClean="0"/>
              <a:t>of proxies</a:t>
            </a:r>
          </a:p>
          <a:p>
            <a:pPr lvl="2"/>
            <a:r>
              <a:rPr lang="en-US" dirty="0"/>
              <a:t>	</a:t>
            </a:r>
            <a:r>
              <a:rPr lang="en-US" dirty="0" smtClean="0"/>
              <a:t>Building and installation</a:t>
            </a:r>
            <a:endParaRPr lang="en-US" dirty="0"/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Configuration files – or – OMFG, why so many configurations?!?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Detailed configurations</a:t>
            </a:r>
          </a:p>
          <a:p>
            <a:pPr marL="1275856" lvl="3" indent="-457200">
              <a:buFont typeface="Arial"/>
              <a:buChar char="•"/>
            </a:pPr>
            <a:r>
              <a:rPr lang="en-US" dirty="0" smtClean="0"/>
              <a:t>Static Content (forward </a:t>
            </a:r>
            <a:r>
              <a:rPr lang="en-US" dirty="0" err="1" smtClean="0"/>
              <a:t>proxying</a:t>
            </a:r>
            <a:r>
              <a:rPr lang="en-US" dirty="0" smtClean="0"/>
              <a:t>)</a:t>
            </a:r>
          </a:p>
          <a:p>
            <a:pPr marL="1275856" lvl="3" indent="-457200">
              <a:buFont typeface="Arial"/>
              <a:buChar char="•"/>
            </a:pPr>
            <a:r>
              <a:rPr lang="en-US" dirty="0" smtClean="0"/>
              <a:t>Forward </a:t>
            </a:r>
            <a:r>
              <a:rPr lang="en-US" dirty="0" smtClean="0"/>
              <a:t>and transparent proxy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Advanced features</a:t>
            </a:r>
          </a:p>
          <a:p>
            <a:pPr marL="1275856" lvl="3" indent="-457200">
              <a:buFont typeface="Arial"/>
              <a:buChar char="•"/>
            </a:pPr>
            <a:r>
              <a:rPr lang="en-US" dirty="0" smtClean="0"/>
              <a:t>Cache, clustering, monitoring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logging in many systems</a:t>
            </a:r>
            <a:endParaRPr lang="en-US" dirty="0"/>
          </a:p>
        </p:txBody>
      </p:sp>
      <p:pic>
        <p:nvPicPr>
          <p:cNvPr id="4" name="Content Placeholder 3" descr="3329879294_5ac327ca34_b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6" b="20336"/>
          <a:stretch>
            <a:fillRect/>
          </a:stretch>
        </p:blipFill>
        <p:spPr>
          <a:xfrm>
            <a:off x="731838" y="1554163"/>
            <a:ext cx="13166725" cy="5797550"/>
          </a:xfrm>
        </p:spPr>
      </p:pic>
      <p:sp>
        <p:nvSpPr>
          <p:cNvPr id="5" name="TextBox 4"/>
          <p:cNvSpPr txBox="1"/>
          <p:nvPr/>
        </p:nvSpPr>
        <p:spPr>
          <a:xfrm>
            <a:off x="8976681" y="1583939"/>
            <a:ext cx="4906866" cy="30777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www.flickr.com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/photos/</a:t>
            </a:r>
            <a:r>
              <a:rPr lang="en-US" sz="1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osucommons</a:t>
            </a: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/3329879294/</a:t>
            </a:r>
          </a:p>
        </p:txBody>
      </p:sp>
    </p:spTree>
    <p:extLst>
      <p:ext uri="{BB962C8B-B14F-4D97-AF65-F5344CB8AC3E}">
        <p14:creationId xmlns:p14="http://schemas.microsoft.com/office/powerpoint/2010/main" val="380574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ging-spider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24" t="35989" r="-9058" b="12857"/>
          <a:stretch/>
        </p:blipFill>
        <p:spPr>
          <a:xfrm>
            <a:off x="731838" y="1554163"/>
            <a:ext cx="13166725" cy="5797550"/>
          </a:xfrm>
        </p:spPr>
      </p:pic>
      <p:sp>
        <p:nvSpPr>
          <p:cNvPr id="5" name="TextBox 4"/>
          <p:cNvSpPr txBox="1"/>
          <p:nvPr/>
        </p:nvSpPr>
        <p:spPr>
          <a:xfrm>
            <a:off x="4300726" y="1584158"/>
            <a:ext cx="8514857" cy="338554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www.newlaunches.com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/archives/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insectesque_machine_prototype_helps_logging.php</a:t>
            </a:r>
            <a:endParaRPr lang="en-US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logging in Apache Traffic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4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logging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</a:t>
            </a:r>
            <a:r>
              <a:rPr lang="en-US" dirty="0" err="1"/>
              <a:t>LogFormat</a:t>
            </a:r>
            <a:r>
              <a:rPr lang="en-US" dirty="0"/>
              <a:t>&gt;</a:t>
            </a:r>
          </a:p>
          <a:p>
            <a:r>
              <a:rPr lang="en-US" dirty="0"/>
              <a:t>  &lt;Name = </a:t>
            </a:r>
            <a:r>
              <a:rPr lang="en-US" dirty="0"/>
              <a:t>"</a:t>
            </a:r>
            <a:r>
              <a:rPr lang="en-US" dirty="0" err="1"/>
              <a:t>some_squid</a:t>
            </a:r>
            <a:r>
              <a:rPr lang="en-US" dirty="0" smtClean="0"/>
              <a:t>"</a:t>
            </a:r>
            <a:r>
              <a:rPr lang="en-US" dirty="0"/>
              <a:t>/&gt;</a:t>
            </a:r>
          </a:p>
          <a:p>
            <a:r>
              <a:rPr lang="en-US" dirty="0"/>
              <a:t>  &lt;Format = "%&lt;</a:t>
            </a:r>
            <a:r>
              <a:rPr lang="en-US" dirty="0" err="1"/>
              <a:t>cqts</a:t>
            </a:r>
            <a:r>
              <a:rPr lang="en-US" dirty="0"/>
              <a:t>&gt; %&lt;</a:t>
            </a:r>
            <a:r>
              <a:rPr lang="en-US" dirty="0" err="1"/>
              <a:t>ttms</a:t>
            </a:r>
            <a:r>
              <a:rPr lang="en-US" dirty="0"/>
              <a:t>&gt; %&lt;</a:t>
            </a:r>
            <a:r>
              <a:rPr lang="en-US" dirty="0" smtClean="0"/>
              <a:t>chi&gt; %</a:t>
            </a:r>
            <a:r>
              <a:rPr lang="en-US" dirty="0"/>
              <a:t>&lt;</a:t>
            </a:r>
            <a:r>
              <a:rPr lang="en-US" dirty="0" err="1"/>
              <a:t>psql</a:t>
            </a:r>
            <a:r>
              <a:rPr lang="en-US" dirty="0"/>
              <a:t>&gt; %&lt;</a:t>
            </a:r>
            <a:r>
              <a:rPr lang="en-US" dirty="0" err="1"/>
              <a:t>cqhm</a:t>
            </a:r>
            <a:r>
              <a:rPr lang="en-US" dirty="0"/>
              <a:t>&gt; %&lt;</a:t>
            </a:r>
            <a:r>
              <a:rPr lang="en-US" dirty="0" err="1"/>
              <a:t>cquc</a:t>
            </a:r>
            <a:r>
              <a:rPr lang="en-US" dirty="0" smtClean="0"/>
              <a:t>&gt;"</a:t>
            </a:r>
            <a:r>
              <a:rPr lang="en-US" dirty="0"/>
              <a:t>/&gt;</a:t>
            </a:r>
          </a:p>
          <a:p>
            <a:r>
              <a:rPr lang="en-US" dirty="0"/>
              <a:t>&lt;/</a:t>
            </a:r>
            <a:r>
              <a:rPr lang="en-US" dirty="0" err="1"/>
              <a:t>LogFormat</a:t>
            </a:r>
            <a:r>
              <a:rPr lang="en-US" dirty="0" smtClean="0"/>
              <a:t>&gt;</a:t>
            </a:r>
          </a:p>
          <a:p>
            <a:r>
              <a:rPr lang="en-US" dirty="0"/>
              <a:t> &lt;</a:t>
            </a:r>
            <a:r>
              <a:rPr lang="en-US" dirty="0" err="1"/>
              <a:t>LogObject</a:t>
            </a:r>
            <a:r>
              <a:rPr lang="en-US" dirty="0"/>
              <a:t>&gt;</a:t>
            </a:r>
          </a:p>
          <a:p>
            <a:r>
              <a:rPr lang="en-US" dirty="0"/>
              <a:t>      &lt;Format = </a:t>
            </a:r>
            <a:r>
              <a:rPr lang="en-US" dirty="0"/>
              <a:t>"</a:t>
            </a:r>
            <a:r>
              <a:rPr lang="en-US" dirty="0" err="1"/>
              <a:t>some_squid</a:t>
            </a:r>
            <a:r>
              <a:rPr lang="en-US" dirty="0" smtClean="0"/>
              <a:t>"</a:t>
            </a:r>
            <a:r>
              <a:rPr lang="en-US" dirty="0"/>
              <a:t>/&gt;</a:t>
            </a:r>
          </a:p>
          <a:p>
            <a:r>
              <a:rPr lang="en-US" dirty="0"/>
              <a:t>      &lt;Filename = </a:t>
            </a:r>
            <a:r>
              <a:rPr lang="en-US" dirty="0"/>
              <a:t>"</a:t>
            </a:r>
            <a:r>
              <a:rPr lang="en-US" dirty="0" err="1"/>
              <a:t>ssquid</a:t>
            </a:r>
            <a:r>
              <a:rPr lang="en-US" dirty="0"/>
              <a:t>"/&gt;</a:t>
            </a:r>
          </a:p>
          <a:p>
            <a:r>
              <a:rPr lang="en-US" dirty="0"/>
              <a:t>      &lt;Mode = "</a:t>
            </a:r>
            <a:r>
              <a:rPr lang="en-US" dirty="0" err="1"/>
              <a:t>ascii_pipe</a:t>
            </a:r>
            <a:r>
              <a:rPr lang="en-US" dirty="0"/>
              <a:t>"/&gt;</a:t>
            </a:r>
          </a:p>
          <a:p>
            <a:r>
              <a:rPr lang="en-US" dirty="0"/>
              <a:t>  &lt;/</a:t>
            </a:r>
            <a:r>
              <a:rPr lang="en-US" dirty="0" err="1"/>
              <a:t>LogObject</a:t>
            </a:r>
            <a:r>
              <a:rPr lang="en-US" dirty="0"/>
              <a:t>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1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logging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LogFormat</a:t>
            </a:r>
            <a:r>
              <a:rPr lang="en-US" dirty="0">
                <a:solidFill>
                  <a:srgbClr val="FF0000"/>
                </a:solidFill>
              </a:rPr>
              <a:t>&gt;</a:t>
            </a:r>
          </a:p>
          <a:p>
            <a:r>
              <a:rPr lang="en-US" dirty="0">
                <a:solidFill>
                  <a:srgbClr val="FF0000"/>
                </a:solidFill>
              </a:rPr>
              <a:t>  &lt;Name = 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 err="1">
                <a:solidFill>
                  <a:srgbClr val="FF0000"/>
                </a:solidFill>
              </a:rPr>
              <a:t>some_squid</a:t>
            </a:r>
            <a:r>
              <a:rPr lang="en-US" dirty="0" smtClean="0">
                <a:solidFill>
                  <a:srgbClr val="FF0000"/>
                </a:solidFill>
              </a:rPr>
              <a:t>"</a:t>
            </a:r>
            <a:r>
              <a:rPr lang="en-US" dirty="0">
                <a:solidFill>
                  <a:srgbClr val="FF0000"/>
                </a:solidFill>
              </a:rPr>
              <a:t>/&gt;</a:t>
            </a:r>
          </a:p>
          <a:p>
            <a:r>
              <a:rPr lang="en-US" dirty="0">
                <a:solidFill>
                  <a:srgbClr val="FF0000"/>
                </a:solidFill>
              </a:rPr>
              <a:t>  &lt;Format = </a:t>
            </a:r>
            <a:r>
              <a:rPr lang="en-US" dirty="0">
                <a:solidFill>
                  <a:srgbClr val="FF0000"/>
                </a:solidFill>
              </a:rPr>
              <a:t>"%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cqts</a:t>
            </a:r>
            <a:r>
              <a:rPr lang="en-US" dirty="0">
                <a:solidFill>
                  <a:srgbClr val="FF0000"/>
                </a:solidFill>
              </a:rPr>
              <a:t>&gt; %&lt;</a:t>
            </a:r>
            <a:r>
              <a:rPr lang="en-US" dirty="0" err="1">
                <a:solidFill>
                  <a:srgbClr val="FF0000"/>
                </a:solidFill>
              </a:rPr>
              <a:t>ttms</a:t>
            </a:r>
            <a:r>
              <a:rPr lang="en-US" dirty="0">
                <a:solidFill>
                  <a:srgbClr val="FF0000"/>
                </a:solidFill>
              </a:rPr>
              <a:t>&gt; %&lt;chi&gt; 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psql</a:t>
            </a:r>
            <a:r>
              <a:rPr lang="en-US" dirty="0">
                <a:solidFill>
                  <a:srgbClr val="FF0000"/>
                </a:solidFill>
              </a:rPr>
              <a:t>&gt; %&lt;</a:t>
            </a:r>
            <a:r>
              <a:rPr lang="en-US" dirty="0" err="1">
                <a:solidFill>
                  <a:srgbClr val="FF0000"/>
                </a:solidFill>
              </a:rPr>
              <a:t>cqhm</a:t>
            </a:r>
            <a:r>
              <a:rPr lang="en-US" dirty="0">
                <a:solidFill>
                  <a:srgbClr val="FF0000"/>
                </a:solidFill>
              </a:rPr>
              <a:t>&gt; %&lt;</a:t>
            </a:r>
            <a:r>
              <a:rPr lang="en-US" dirty="0" err="1">
                <a:solidFill>
                  <a:srgbClr val="FF0000"/>
                </a:solidFill>
              </a:rPr>
              <a:t>cquc</a:t>
            </a:r>
            <a:r>
              <a:rPr lang="en-US" dirty="0" smtClean="0">
                <a:solidFill>
                  <a:srgbClr val="FF0000"/>
                </a:solidFill>
              </a:rPr>
              <a:t>&gt;"/</a:t>
            </a:r>
            <a:r>
              <a:rPr lang="en-US" dirty="0">
                <a:solidFill>
                  <a:srgbClr val="FF0000"/>
                </a:solidFill>
              </a:rPr>
              <a:t>&gt;</a:t>
            </a:r>
          </a:p>
          <a:p>
            <a:r>
              <a:rPr lang="en-US" dirty="0">
                <a:solidFill>
                  <a:srgbClr val="FF0000"/>
                </a:solidFill>
              </a:rPr>
              <a:t>&lt;/</a:t>
            </a:r>
            <a:r>
              <a:rPr lang="en-US" dirty="0" err="1">
                <a:solidFill>
                  <a:srgbClr val="FF0000"/>
                </a:solidFill>
              </a:rPr>
              <a:t>LogFormat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 &lt;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LogObject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&gt;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      &lt;Format = 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"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some_squid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"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/&gt;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      &lt;Filename = 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"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ssquid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"/&gt;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      &lt;Mode = "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ascii_pipe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"/&gt;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  &lt;/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LogObject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7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logging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&lt;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LogFormat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&gt;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  &lt;Name = 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"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some_squid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"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/&gt;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  &lt;Format = 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"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%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&lt;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cqts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&gt; %&lt;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ttms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&gt; %&lt;chi&gt; %&lt;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psql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&gt; %&lt;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cqhm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&gt; %&lt;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cquc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&gt;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"/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&gt;</a:t>
            </a:r>
          </a:p>
          <a:p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&lt;/</a:t>
            </a:r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LogFormat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&gt;</a:t>
            </a:r>
          </a:p>
          <a:p>
            <a:r>
              <a:rPr lang="en-US" dirty="0">
                <a:solidFill>
                  <a:srgbClr val="FF0000"/>
                </a:solidFill>
              </a:rPr>
              <a:t> &lt;</a:t>
            </a:r>
            <a:r>
              <a:rPr lang="en-US" dirty="0" err="1">
                <a:solidFill>
                  <a:srgbClr val="FF0000"/>
                </a:solidFill>
              </a:rPr>
              <a:t>LogObject</a:t>
            </a:r>
            <a:r>
              <a:rPr lang="en-US" dirty="0">
                <a:solidFill>
                  <a:srgbClr val="FF0000"/>
                </a:solidFill>
              </a:rPr>
              <a:t>&gt;</a:t>
            </a:r>
          </a:p>
          <a:p>
            <a:r>
              <a:rPr lang="en-US" dirty="0">
                <a:solidFill>
                  <a:srgbClr val="FF0000"/>
                </a:solidFill>
              </a:rPr>
              <a:t>      &lt;Format = 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 err="1">
                <a:solidFill>
                  <a:srgbClr val="FF0000"/>
                </a:solidFill>
              </a:rPr>
              <a:t>some_squid</a:t>
            </a:r>
            <a:r>
              <a:rPr lang="en-US" dirty="0" smtClean="0">
                <a:solidFill>
                  <a:srgbClr val="FF0000"/>
                </a:solidFill>
              </a:rPr>
              <a:t>"</a:t>
            </a:r>
            <a:r>
              <a:rPr lang="en-US" dirty="0">
                <a:solidFill>
                  <a:srgbClr val="FF0000"/>
                </a:solidFill>
              </a:rPr>
              <a:t>/&gt;</a:t>
            </a:r>
          </a:p>
          <a:p>
            <a:r>
              <a:rPr lang="en-US" dirty="0">
                <a:solidFill>
                  <a:srgbClr val="FF0000"/>
                </a:solidFill>
              </a:rPr>
              <a:t>      &lt;Filename = 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 err="1">
                <a:solidFill>
                  <a:srgbClr val="FF0000"/>
                </a:solidFill>
              </a:rPr>
              <a:t>ssquid</a:t>
            </a:r>
            <a:r>
              <a:rPr lang="en-US" dirty="0">
                <a:solidFill>
                  <a:srgbClr val="FF0000"/>
                </a:solidFill>
              </a:rPr>
              <a:t>"/&gt;</a:t>
            </a:r>
          </a:p>
          <a:p>
            <a:r>
              <a:rPr lang="en-US" dirty="0">
                <a:solidFill>
                  <a:srgbClr val="FF0000"/>
                </a:solidFill>
              </a:rPr>
              <a:t>      &lt;Mode = "</a:t>
            </a:r>
            <a:r>
              <a:rPr lang="en-US" dirty="0" err="1">
                <a:solidFill>
                  <a:srgbClr val="FF0000"/>
                </a:solidFill>
              </a:rPr>
              <a:t>ascii_pipe</a:t>
            </a:r>
            <a:r>
              <a:rPr lang="en-US" dirty="0">
                <a:solidFill>
                  <a:srgbClr val="FF0000"/>
                </a:solidFill>
              </a:rPr>
              <a:t>"/&gt;</a:t>
            </a:r>
          </a:p>
          <a:p>
            <a:r>
              <a:rPr lang="en-US" dirty="0">
                <a:solidFill>
                  <a:srgbClr val="FF0000"/>
                </a:solidFill>
              </a:rPr>
              <a:t>  &lt;/</a:t>
            </a:r>
            <a:r>
              <a:rPr lang="en-US" dirty="0" err="1">
                <a:solidFill>
                  <a:srgbClr val="FF0000"/>
                </a:solidFill>
              </a:rPr>
              <a:t>LogObject</a:t>
            </a:r>
            <a:r>
              <a:rPr lang="en-US" dirty="0">
                <a:solidFill>
                  <a:srgbClr val="FF0000"/>
                </a:solidFill>
              </a:rPr>
              <a:t>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2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pic>
        <p:nvPicPr>
          <p:cNvPr id="5" name="Content Placeholder 4" descr="Theo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24" b="20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624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Used to override / force cache behavior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Highly flexible, with many configuration options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And still evolving and worked 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 general, you are better off using Cache-Control on the origin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7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ache.config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dest_domain</a:t>
            </a:r>
            <a:r>
              <a:rPr lang="en-US" dirty="0" smtClean="0"/>
              <a:t>=</a:t>
            </a:r>
            <a:r>
              <a:rPr lang="en-US" dirty="0" err="1" smtClean="0"/>
              <a:t>example.com</a:t>
            </a:r>
            <a:r>
              <a:rPr lang="en-US" dirty="0" smtClean="0"/>
              <a:t>   </a:t>
            </a:r>
            <a:r>
              <a:rPr lang="en-US" dirty="0"/>
              <a:t>scheme=http  revalidate=</a:t>
            </a:r>
            <a:r>
              <a:rPr lang="en-US" dirty="0" smtClean="0"/>
              <a:t>2h</a:t>
            </a:r>
          </a:p>
          <a:p>
            <a:endParaRPr lang="en-US" dirty="0"/>
          </a:p>
          <a:p>
            <a:r>
              <a:rPr lang="en-US" dirty="0" err="1" smtClean="0"/>
              <a:t>dest_host</a:t>
            </a:r>
            <a:r>
              <a:rPr lang="en-US" dirty="0" smtClean="0"/>
              <a:t>=server suffix=</a:t>
            </a:r>
            <a:r>
              <a:rPr lang="en-US" dirty="0"/>
              <a:t>.html </a:t>
            </a:r>
            <a:r>
              <a:rPr lang="en-US" dirty="0" smtClean="0"/>
              <a:t>method=PUT action</a:t>
            </a:r>
            <a:r>
              <a:rPr lang="en-US" dirty="0"/>
              <a:t>=never-</a:t>
            </a:r>
            <a:r>
              <a:rPr lang="en-US" dirty="0" smtClean="0"/>
              <a:t>cache</a:t>
            </a:r>
          </a:p>
          <a:p>
            <a:endParaRPr lang="en-US" dirty="0"/>
          </a:p>
          <a:p>
            <a:r>
              <a:rPr lang="en-US" dirty="0" err="1" smtClean="0"/>
              <a:t>url_regex</a:t>
            </a:r>
            <a:r>
              <a:rPr lang="en-US" dirty="0" smtClean="0"/>
              <a:t>=/static</a:t>
            </a:r>
            <a:r>
              <a:rPr lang="en-US" dirty="0"/>
              <a:t>/ </a:t>
            </a:r>
            <a:r>
              <a:rPr lang="en-US" dirty="0" err="1" smtClean="0"/>
              <a:t>ttl</a:t>
            </a:r>
            <a:r>
              <a:rPr lang="en-US" dirty="0"/>
              <a:t>-in-</a:t>
            </a:r>
            <a:r>
              <a:rPr lang="en-US" dirty="0" smtClean="0"/>
              <a:t>cache=86400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1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ache.config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dest_domain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example.com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</a:rPr>
              <a:t>scheme=http  revalidate=</a:t>
            </a:r>
            <a:r>
              <a:rPr lang="en-US" dirty="0" smtClean="0">
                <a:solidFill>
                  <a:srgbClr val="FF0000"/>
                </a:solidFill>
              </a:rPr>
              <a:t>2h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dest_host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=server suffix=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.html 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method=PUT action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=never-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cache</a:t>
            </a:r>
          </a:p>
          <a:p>
            <a:endParaRPr lang="en-US" dirty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url_regex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=/static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/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ttl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-in-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cache=86400</a:t>
            </a:r>
            <a:endParaRPr lang="en-US" dirty="0">
              <a:solidFill>
                <a:srgbClr val="0096D6">
                  <a:alpha val="3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3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ache.config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dest_domain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=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example.com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  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scheme=http  revalidate=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2h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dest_host</a:t>
            </a:r>
            <a:r>
              <a:rPr lang="en-US" dirty="0" smtClean="0">
                <a:solidFill>
                  <a:srgbClr val="FF0000"/>
                </a:solidFill>
              </a:rPr>
              <a:t>=server suffix=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xml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method=PUT action</a:t>
            </a:r>
            <a:r>
              <a:rPr lang="en-US" dirty="0">
                <a:solidFill>
                  <a:srgbClr val="FF0000"/>
                </a:solidFill>
              </a:rPr>
              <a:t>=never-</a:t>
            </a:r>
            <a:r>
              <a:rPr lang="en-US" dirty="0" smtClean="0">
                <a:solidFill>
                  <a:srgbClr val="FF0000"/>
                </a:solidFill>
              </a:rPr>
              <a:t>cache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url_regex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=/static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/ 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ttl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-in-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cache=86400</a:t>
            </a:r>
            <a:endParaRPr lang="en-US" dirty="0">
              <a:solidFill>
                <a:srgbClr val="0096D6">
                  <a:alpha val="3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4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and introduction</a:t>
            </a:r>
            <a:endParaRPr lang="en-US" dirty="0"/>
          </a:p>
        </p:txBody>
      </p:sp>
      <p:pic>
        <p:nvPicPr>
          <p:cNvPr id="11" name="Content Placeholder 10" descr="TS Timelin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t="11632" r="20551" b="64205"/>
          <a:stretch/>
        </p:blipFill>
        <p:spPr>
          <a:xfrm>
            <a:off x="731838" y="1554163"/>
            <a:ext cx="13166725" cy="5797550"/>
          </a:xfrm>
        </p:spPr>
      </p:pic>
    </p:spTree>
    <p:extLst>
      <p:ext uri="{BB962C8B-B14F-4D97-AF65-F5344CB8AC3E}">
        <p14:creationId xmlns:p14="http://schemas.microsoft.com/office/powerpoint/2010/main" val="296240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ache.config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96D6">
                    <a:alpha val="30000"/>
                  </a:srgbClr>
                </a:solidFill>
              </a:rPr>
              <a:t>dest_domain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=</a:t>
            </a:r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example.com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   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scheme=http  revalidate=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2h</a:t>
            </a:r>
          </a:p>
          <a:p>
            <a:endParaRPr lang="en-US" dirty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 err="1" smtClean="0">
                <a:solidFill>
                  <a:srgbClr val="0096D6">
                    <a:alpha val="30000"/>
                  </a:srgbClr>
                </a:solidFill>
              </a:rPr>
              <a:t>dest_host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=server suffix=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.html 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method=PUT action</a:t>
            </a:r>
            <a:r>
              <a:rPr lang="en-US" dirty="0">
                <a:solidFill>
                  <a:srgbClr val="0096D6">
                    <a:alpha val="30000"/>
                  </a:srgbClr>
                </a:solidFill>
              </a:rPr>
              <a:t>=never-</a:t>
            </a:r>
            <a:r>
              <a:rPr lang="en-US" dirty="0" smtClean="0">
                <a:solidFill>
                  <a:srgbClr val="0096D6">
                    <a:alpha val="30000"/>
                  </a:srgbClr>
                </a:solidFill>
              </a:rPr>
              <a:t>cache</a:t>
            </a:r>
          </a:p>
          <a:p>
            <a:endParaRPr lang="en-US" dirty="0">
              <a:solidFill>
                <a:srgbClr val="0096D6">
                  <a:alpha val="30000"/>
                </a:srgbClr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url_regex</a:t>
            </a:r>
            <a:r>
              <a:rPr lang="en-US" dirty="0" smtClean="0">
                <a:solidFill>
                  <a:srgbClr val="FF0000"/>
                </a:solidFill>
              </a:rPr>
              <a:t>=/static</a:t>
            </a:r>
            <a:r>
              <a:rPr lang="en-US" dirty="0">
                <a:solidFill>
                  <a:srgbClr val="FF0000"/>
                </a:solidFill>
              </a:rPr>
              <a:t>/ </a:t>
            </a:r>
            <a:r>
              <a:rPr lang="en-US" dirty="0" err="1" smtClean="0">
                <a:solidFill>
                  <a:srgbClr val="FF0000"/>
                </a:solidFill>
              </a:rPr>
              <a:t>ttl</a:t>
            </a:r>
            <a:r>
              <a:rPr lang="en-US" dirty="0">
                <a:solidFill>
                  <a:srgbClr val="FF0000"/>
                </a:solidFill>
              </a:rPr>
              <a:t>-in-</a:t>
            </a:r>
            <a:r>
              <a:rPr lang="en-US" dirty="0" smtClean="0">
                <a:solidFill>
                  <a:srgbClr val="FF0000"/>
                </a:solidFill>
              </a:rPr>
              <a:t>cache=86400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1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err="1" smtClean="0"/>
              <a:t>traffic_line</a:t>
            </a:r>
            <a:r>
              <a:rPr lang="en-US" dirty="0" smtClean="0"/>
              <a:t> [-h]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traffic_shell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Management APIs (C, but easily used from e.g. Python using </a:t>
            </a:r>
            <a:r>
              <a:rPr lang="en-US" dirty="0" err="1" smtClean="0"/>
              <a:t>ctype</a:t>
            </a:r>
            <a:r>
              <a:rPr lang="en-US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Perl APIs to read stats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Useful for monitoring, statistics etc.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Stats via HTTP (plugin producing JSON, or “text” via built-in URL)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Health checks supported (and used by </a:t>
            </a:r>
            <a:r>
              <a:rPr lang="en-US" dirty="0" err="1" smtClean="0"/>
              <a:t>traffic_cop</a:t>
            </a:r>
            <a:r>
              <a:rPr lang="en-US" dirty="0" smtClean="0"/>
              <a:t>)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curl -0 –x localhost:80 http://127.0.0.1:8084/</a:t>
            </a:r>
            <a:r>
              <a:rPr lang="en-US" dirty="0" err="1" smtClean="0"/>
              <a:t>synthetic.txt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6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kamai-logo.pdf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2" y="969794"/>
            <a:ext cx="14015462" cy="4789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167" y="587084"/>
            <a:ext cx="10607040" cy="4261922"/>
          </a:xfrm>
        </p:spPr>
        <p:txBody>
          <a:bodyPr/>
          <a:lstStyle/>
          <a:p>
            <a:pPr algn="ctr"/>
            <a:r>
              <a:rPr lang="en-US" dirty="0" smtClean="0"/>
              <a:t>Akamai is hiring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- on </a:t>
            </a:r>
            <a:r>
              <a:rPr lang="en-US" dirty="0" smtClean="0"/>
              <a:t>both coasts!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800" b="1" u="sng" dirty="0">
                <a:solidFill>
                  <a:srgbClr val="FF0000"/>
                </a:solidFill>
                <a:latin typeface="Consolas"/>
                <a:ea typeface="Consolas"/>
                <a:cs typeface="Consolas"/>
              </a:rPr>
              <a:t>http://</a:t>
            </a:r>
            <a:r>
              <a:rPr lang="en-US" sz="4800" b="1" u="sng" dirty="0" err="1">
                <a:solidFill>
                  <a:srgbClr val="FF0000"/>
                </a:solidFill>
                <a:latin typeface="Consolas"/>
                <a:ea typeface="Consolas"/>
                <a:cs typeface="Consolas"/>
              </a:rPr>
              <a:t>www.akamai.com</a:t>
            </a:r>
            <a:r>
              <a:rPr lang="en-US" sz="4800" b="1" u="sng" dirty="0">
                <a:solidFill>
                  <a:srgbClr val="FF0000"/>
                </a:solidFill>
                <a:latin typeface="Consolas"/>
                <a:ea typeface="Consolas"/>
                <a:cs typeface="Consolas"/>
              </a:rPr>
              <a:t>/</a:t>
            </a:r>
            <a:r>
              <a:rPr lang="en-US" sz="4800" b="1" u="sng" dirty="0" smtClean="0">
                <a:solidFill>
                  <a:srgbClr val="FF0000"/>
                </a:solidFill>
                <a:latin typeface="Consolas"/>
                <a:ea typeface="Consolas"/>
                <a:cs typeface="Consolas"/>
              </a:rPr>
              <a:t>careers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2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Header filtering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JSON stats via HTTP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Geo-location request ACLs (filter out requests by e.g. country)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Rewrite rules using </a:t>
            </a:r>
            <a:r>
              <a:rPr lang="en-US" dirty="0" err="1" smtClean="0"/>
              <a:t>mySQL</a:t>
            </a:r>
            <a:r>
              <a:rPr lang="en-US" dirty="0" smtClean="0"/>
              <a:t> or </a:t>
            </a:r>
            <a:r>
              <a:rPr lang="en-US" dirty="0" err="1" smtClean="0"/>
              <a:t>memcached</a:t>
            </a:r>
            <a:r>
              <a:rPr lang="en-US" dirty="0" smtClean="0"/>
              <a:t> “data”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Hopefully soon: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smtClean="0"/>
              <a:t>ATS plugins written in LUA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3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useful </a:t>
            </a:r>
            <a:r>
              <a:rPr lang="en-US" dirty="0" err="1" smtClean="0"/>
              <a:t>records.config</a:t>
            </a:r>
            <a:r>
              <a:rPr lang="en-US" dirty="0" smtClean="0"/>
              <a:t>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Control threads (performance)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 smtClean="0"/>
              <a:t>proxy.config.exec_thread.autoconfig</a:t>
            </a:r>
            <a:endParaRPr lang="en-US" dirty="0" smtClean="0"/>
          </a:p>
          <a:p>
            <a:pPr marL="860858" lvl="2" indent="-457200">
              <a:buFont typeface="Arial"/>
              <a:buChar char="•"/>
            </a:pPr>
            <a:r>
              <a:rPr lang="en-US" dirty="0" err="1" smtClean="0"/>
              <a:t>proxy.config.exec_thread.limit</a:t>
            </a:r>
            <a:endParaRPr lang="en-US" dirty="0" smtClean="0"/>
          </a:p>
          <a:p>
            <a:pPr marL="860858" lvl="2" indent="-457200">
              <a:buFont typeface="Arial"/>
              <a:buChar char="•"/>
            </a:pPr>
            <a:r>
              <a:rPr lang="en-US" dirty="0" err="1" smtClean="0"/>
              <a:t>proxy.config.accept_threads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Buffers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 smtClean="0"/>
              <a:t>proxy.config.net.sock_send_buffer_size_in</a:t>
            </a:r>
            <a:endParaRPr lang="en-US" dirty="0" smtClean="0"/>
          </a:p>
          <a:p>
            <a:pPr marL="860858" lvl="2" indent="-457200">
              <a:buFont typeface="Arial"/>
              <a:buChar char="•"/>
            </a:pPr>
            <a:r>
              <a:rPr lang="en-US" dirty="0" err="1" smtClean="0"/>
              <a:t>proxy.config.net.sock_recv_buffer_size_in</a:t>
            </a:r>
            <a:endParaRPr lang="en-US" dirty="0" smtClean="0"/>
          </a:p>
          <a:p>
            <a:pPr marL="860858" lvl="2" indent="-457200">
              <a:buFont typeface="Arial"/>
              <a:buChar char="•"/>
            </a:pPr>
            <a:r>
              <a:rPr lang="en-US" dirty="0" err="1" smtClean="0"/>
              <a:t>proxy.config.net.sock_send_buffer_size_out</a:t>
            </a:r>
            <a:endParaRPr lang="en-US" dirty="0" smtClean="0"/>
          </a:p>
          <a:p>
            <a:pPr marL="860858" lvl="2" indent="-457200">
              <a:buFont typeface="Arial"/>
              <a:buChar char="•"/>
            </a:pPr>
            <a:r>
              <a:rPr lang="en-US" dirty="0" err="1" smtClean="0"/>
              <a:t>proxy.config.net.sock_recv_buffer_size_out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47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useful </a:t>
            </a:r>
            <a:r>
              <a:rPr lang="en-US" dirty="0" err="1"/>
              <a:t>records.config</a:t>
            </a:r>
            <a:r>
              <a:rPr lang="en-US" dirty="0"/>
              <a:t>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Bind specific IP / interface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/>
              <a:t>proxy.local.incoming_ip_to_bind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Ports to bind</a:t>
            </a:r>
          </a:p>
          <a:p>
            <a:pPr marL="860858" lvl="2" indent="-457200">
              <a:buFont typeface="Arial"/>
              <a:buChar char="•"/>
            </a:pPr>
            <a:r>
              <a:rPr lang="en-US" dirty="0" err="1"/>
              <a:t>proxy.config.http.server_port</a:t>
            </a:r>
            <a:endParaRPr lang="en-US" dirty="0"/>
          </a:p>
          <a:p>
            <a:pPr marL="860858" lvl="2" indent="-457200">
              <a:buFont typeface="Arial"/>
              <a:buChar char="•"/>
            </a:pPr>
            <a:r>
              <a:rPr lang="en-US" dirty="0" err="1"/>
              <a:t>proxy.config.http.server_port_attr</a:t>
            </a:r>
            <a:endParaRPr lang="en-US" dirty="0"/>
          </a:p>
          <a:p>
            <a:pPr marL="860858" lvl="2" indent="-457200">
              <a:buFont typeface="Arial"/>
              <a:buChar char="•"/>
            </a:pPr>
            <a:r>
              <a:rPr lang="en-US" dirty="0" err="1"/>
              <a:t>proxy.config.http.server_other_ports</a:t>
            </a:r>
            <a:endParaRPr lang="en-US" dirty="0"/>
          </a:p>
          <a:p>
            <a:pPr marL="860858" lvl="2" indent="-457200">
              <a:buFont typeface="Arial"/>
              <a:buChar char="•"/>
            </a:pPr>
            <a:r>
              <a:rPr lang="en-US" dirty="0" err="1"/>
              <a:t>proxy.config.http.connect_ports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2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useless benchmark …</a:t>
            </a:r>
            <a:endParaRPr lang="en-US" dirty="0"/>
          </a:p>
        </p:txBody>
      </p:sp>
      <p:pic>
        <p:nvPicPr>
          <p:cNvPr id="4" name="Content Placeholder 3" descr="graph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94" r="-18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209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less useless benchmark …</a:t>
            </a:r>
            <a:endParaRPr lang="en-US" dirty="0"/>
          </a:p>
        </p:txBody>
      </p:sp>
      <p:pic>
        <p:nvPicPr>
          <p:cNvPr id="15" name="Content Placeholder 14" descr="perf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94" r="-18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205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 – Forward Proxy</a:t>
            </a:r>
            <a:endParaRPr lang="en-US" dirty="0"/>
          </a:p>
        </p:txBody>
      </p:sp>
      <p:pic>
        <p:nvPicPr>
          <p:cNvPr id="7" name="Content Placeholder 6" descr="Proxy variant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7" t="15665" r="1697" b="49495"/>
          <a:stretch/>
        </p:blipFill>
        <p:spPr>
          <a:xfrm>
            <a:off x="1183866" y="1651029"/>
            <a:ext cx="13166725" cy="5797550"/>
          </a:xfrm>
        </p:spPr>
      </p:pic>
    </p:spTree>
    <p:extLst>
      <p:ext uri="{BB962C8B-B14F-4D97-AF65-F5344CB8AC3E}">
        <p14:creationId xmlns:p14="http://schemas.microsoft.com/office/powerpoint/2010/main" val="277578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Intermediaries – </a:t>
            </a:r>
            <a:r>
              <a:rPr lang="en-US" dirty="0" smtClean="0"/>
              <a:t>Reverse Proxy</a:t>
            </a:r>
            <a:endParaRPr lang="en-US" dirty="0"/>
          </a:p>
        </p:txBody>
      </p:sp>
      <p:pic>
        <p:nvPicPr>
          <p:cNvPr id="5" name="Content Placeholder 4" descr="Proxy variant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19" t="22277" r="16484" b="42943"/>
          <a:stretch/>
        </p:blipFill>
        <p:spPr/>
      </p:pic>
    </p:spTree>
    <p:extLst>
      <p:ext uri="{BB962C8B-B14F-4D97-AF65-F5344CB8AC3E}">
        <p14:creationId xmlns:p14="http://schemas.microsoft.com/office/powerpoint/2010/main" val="423808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0 09 Sep 09 Pres-EVP 1-on-1">
  <a:themeElements>
    <a:clrScheme name="">
      <a:dk1>
        <a:srgbClr val="777777"/>
      </a:dk1>
      <a:lt1>
        <a:srgbClr val="FFFFFF"/>
      </a:lt1>
      <a:dk2>
        <a:srgbClr val="777777"/>
      </a:dk2>
      <a:lt2>
        <a:srgbClr val="003366"/>
      </a:lt2>
      <a:accent1>
        <a:srgbClr val="093678"/>
      </a:accent1>
      <a:accent2>
        <a:srgbClr val="FF8E11"/>
      </a:accent2>
      <a:accent3>
        <a:srgbClr val="FFFFFF"/>
      </a:accent3>
      <a:accent4>
        <a:srgbClr val="656565"/>
      </a:accent4>
      <a:accent5>
        <a:srgbClr val="AAAEBE"/>
      </a:accent5>
      <a:accent6>
        <a:srgbClr val="E7800E"/>
      </a:accent6>
      <a:hlink>
        <a:srgbClr val="2B85BB"/>
      </a:hlink>
      <a:folHlink>
        <a:srgbClr val="093678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 anchor="ctr" anchorCtr="0">
        <a:spAutoFit/>
      </a:bodyPr>
      <a:lstStyle>
        <a:defPPr>
          <a:defRPr dirty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DADADA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292929"/>
        </a:dk1>
        <a:lt1>
          <a:srgbClr val="FFFFFF"/>
        </a:lt1>
        <a:dk2>
          <a:srgbClr val="292929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212121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5F5F5F"/>
        </a:dk1>
        <a:lt1>
          <a:srgbClr val="FFFFFF"/>
        </a:lt1>
        <a:dk2>
          <a:srgbClr val="5F5F5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505050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09 Sep 09 Pres-EVP 1-on-1</Template>
  <TotalTime>18118</TotalTime>
  <Words>2514</Words>
  <Application>Microsoft Macintosh PowerPoint</Application>
  <PresentationFormat>Custom</PresentationFormat>
  <Paragraphs>468</Paragraphs>
  <Slides>55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2010 09 Sep 09 Pres-EVP 1-on-1</vt:lpstr>
      <vt:lpstr>Deploying Apache Traffic Server</vt:lpstr>
      <vt:lpstr>Who am I?</vt:lpstr>
      <vt:lpstr>Who am I?</vt:lpstr>
      <vt:lpstr>Agenda</vt:lpstr>
      <vt:lpstr>Brief history and introduction</vt:lpstr>
      <vt:lpstr>Mandatory useless benchmark …</vt:lpstr>
      <vt:lpstr>Mandatory less useless benchmark …</vt:lpstr>
      <vt:lpstr>Intermediaries – Forward Proxy</vt:lpstr>
      <vt:lpstr>Intermediaries – Reverse Proxy</vt:lpstr>
      <vt:lpstr>Intermediaries – Intercepting (transparent) Proxy</vt:lpstr>
      <vt:lpstr>Small deployment</vt:lpstr>
      <vt:lpstr>Large deployments</vt:lpstr>
      <vt:lpstr>Installation or Building</vt:lpstr>
      <vt:lpstr>Running it</vt:lpstr>
      <vt:lpstr>Running it</vt:lpstr>
      <vt:lpstr>Running it</vt:lpstr>
      <vt:lpstr>Running it</vt:lpstr>
      <vt:lpstr>Running it</vt:lpstr>
      <vt:lpstr>PowerPoint Presentation</vt:lpstr>
      <vt:lpstr>PowerPoint Presentation</vt:lpstr>
      <vt:lpstr>remap.config</vt:lpstr>
      <vt:lpstr>remap.config examples</vt:lpstr>
      <vt:lpstr>remap.config examples</vt:lpstr>
      <vt:lpstr>remap.config examples</vt:lpstr>
      <vt:lpstr>remap.config examples</vt:lpstr>
      <vt:lpstr>remap.config examples</vt:lpstr>
      <vt:lpstr>storage.config</vt:lpstr>
      <vt:lpstr>records.config</vt:lpstr>
      <vt:lpstr>records.config for reverse proxy</vt:lpstr>
      <vt:lpstr>records.config for reverse proxy</vt:lpstr>
      <vt:lpstr>records.config for reverse proxy</vt:lpstr>
      <vt:lpstr>records.config for forward proxy</vt:lpstr>
      <vt:lpstr>records.config for forward proxy</vt:lpstr>
      <vt:lpstr>Testing and debugging configurations</vt:lpstr>
      <vt:lpstr>Testing and debugging configurations</vt:lpstr>
      <vt:lpstr>Testing and debugging configurations</vt:lpstr>
      <vt:lpstr>Testing and debugging configurations</vt:lpstr>
      <vt:lpstr>Power user tip</vt:lpstr>
      <vt:lpstr>PowerPoint Presentation</vt:lpstr>
      <vt:lpstr>Advanced logging in many systems</vt:lpstr>
      <vt:lpstr>Advanced logging in Apache Traffic Server</vt:lpstr>
      <vt:lpstr>Advanced logging example</vt:lpstr>
      <vt:lpstr>Advanced logging example</vt:lpstr>
      <vt:lpstr>Advanced logging example</vt:lpstr>
      <vt:lpstr>Clustering</vt:lpstr>
      <vt:lpstr>Advanced caching</vt:lpstr>
      <vt:lpstr>cache.config example</vt:lpstr>
      <vt:lpstr>cache.config example</vt:lpstr>
      <vt:lpstr>cache.config example</vt:lpstr>
      <vt:lpstr>cache.config example</vt:lpstr>
      <vt:lpstr>Monitoring tools</vt:lpstr>
      <vt:lpstr>Akamai is hiring   - on both coasts!  http://www.akamai.com/careers</vt:lpstr>
      <vt:lpstr>Plugin examples</vt:lpstr>
      <vt:lpstr>Other useful records.config settings</vt:lpstr>
      <vt:lpstr>Other useful records.config settings</vt:lpstr>
    </vt:vector>
  </TitlesOfParts>
  <Company>Akamai Technologies,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Desktop Support</cp:lastModifiedBy>
  <cp:revision>326</cp:revision>
  <dcterms:created xsi:type="dcterms:W3CDTF">2010-09-07T16:08:44Z</dcterms:created>
  <dcterms:modified xsi:type="dcterms:W3CDTF">2011-07-27T16:47:36Z</dcterms:modified>
</cp:coreProperties>
</file>