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1"/>
    <p:sldMasterId id="2147483651" r:id="rId2"/>
  </p:sldMasterIdLst>
  <p:sldIdLst>
    <p:sldId id="258" r:id="rId3"/>
    <p:sldId id="318" r:id="rId4"/>
    <p:sldId id="291" r:id="rId5"/>
    <p:sldId id="298" r:id="rId6"/>
    <p:sldId id="262" r:id="rId7"/>
    <p:sldId id="299" r:id="rId8"/>
    <p:sldId id="301" r:id="rId9"/>
    <p:sldId id="302" r:id="rId10"/>
    <p:sldId id="303" r:id="rId11"/>
    <p:sldId id="292" r:id="rId12"/>
    <p:sldId id="325" r:id="rId13"/>
    <p:sldId id="326" r:id="rId14"/>
    <p:sldId id="322" r:id="rId15"/>
    <p:sldId id="334" r:id="rId16"/>
    <p:sldId id="313" r:id="rId17"/>
    <p:sldId id="308" r:id="rId18"/>
    <p:sldId id="307" r:id="rId19"/>
    <p:sldId id="272" r:id="rId20"/>
    <p:sldId id="312" r:id="rId21"/>
    <p:sldId id="323" r:id="rId22"/>
    <p:sldId id="324" r:id="rId23"/>
    <p:sldId id="274" r:id="rId24"/>
    <p:sldId id="289" r:id="rId25"/>
    <p:sldId id="279" r:id="rId26"/>
    <p:sldId id="331" r:id="rId27"/>
    <p:sldId id="333" r:id="rId28"/>
    <p:sldId id="332" r:id="rId29"/>
    <p:sldId id="290" r:id="rId30"/>
    <p:sldId id="327" r:id="rId31"/>
    <p:sldId id="314" r:id="rId32"/>
    <p:sldId id="277" r:id="rId33"/>
    <p:sldId id="280" r:id="rId34"/>
    <p:sldId id="281" r:id="rId35"/>
    <p:sldId id="285" r:id="rId36"/>
    <p:sldId id="286" r:id="rId37"/>
    <p:sldId id="287" r:id="rId38"/>
    <p:sldId id="320" r:id="rId39"/>
    <p:sldId id="268" r:id="rId40"/>
    <p:sldId id="321" r:id="rId41"/>
    <p:sldId id="261" r:id="rId42"/>
    <p:sldId id="305" r:id="rId43"/>
  </p:sldIdLst>
  <p:sldSz cx="24384000" cy="13716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5600" kern="1200">
        <a:solidFill>
          <a:srgbClr val="000000"/>
        </a:solidFill>
        <a:latin typeface="GillSans"/>
        <a:ea typeface="ヒラギノ角ゴ ProN W3"/>
        <a:cs typeface="Arial" charset="0"/>
        <a:sym typeface="GillSans"/>
      </a:defRPr>
    </a:lvl1pPr>
    <a:lvl2pPr marL="457200" algn="l" rtl="0" fontAlgn="base">
      <a:spcBef>
        <a:spcPct val="0"/>
      </a:spcBef>
      <a:spcAft>
        <a:spcPct val="0"/>
      </a:spcAft>
      <a:defRPr sz="5600" kern="1200">
        <a:solidFill>
          <a:srgbClr val="000000"/>
        </a:solidFill>
        <a:latin typeface="GillSans"/>
        <a:ea typeface="ヒラギノ角ゴ ProN W3"/>
        <a:cs typeface="Arial" charset="0"/>
        <a:sym typeface="GillSans"/>
      </a:defRPr>
    </a:lvl2pPr>
    <a:lvl3pPr marL="914400" algn="l" rtl="0" fontAlgn="base">
      <a:spcBef>
        <a:spcPct val="0"/>
      </a:spcBef>
      <a:spcAft>
        <a:spcPct val="0"/>
      </a:spcAft>
      <a:defRPr sz="5600" kern="1200">
        <a:solidFill>
          <a:srgbClr val="000000"/>
        </a:solidFill>
        <a:latin typeface="GillSans"/>
        <a:ea typeface="ヒラギノ角ゴ ProN W3"/>
        <a:cs typeface="Arial" charset="0"/>
        <a:sym typeface="GillSans"/>
      </a:defRPr>
    </a:lvl3pPr>
    <a:lvl4pPr marL="1371600" algn="l" rtl="0" fontAlgn="base">
      <a:spcBef>
        <a:spcPct val="0"/>
      </a:spcBef>
      <a:spcAft>
        <a:spcPct val="0"/>
      </a:spcAft>
      <a:defRPr sz="5600" kern="1200">
        <a:solidFill>
          <a:srgbClr val="000000"/>
        </a:solidFill>
        <a:latin typeface="GillSans"/>
        <a:ea typeface="ヒラギノ角ゴ ProN W3"/>
        <a:cs typeface="Arial" charset="0"/>
        <a:sym typeface="GillSans"/>
      </a:defRPr>
    </a:lvl4pPr>
    <a:lvl5pPr marL="1828800" algn="l" rtl="0" fontAlgn="base">
      <a:spcBef>
        <a:spcPct val="0"/>
      </a:spcBef>
      <a:spcAft>
        <a:spcPct val="0"/>
      </a:spcAft>
      <a:defRPr sz="5600" kern="1200">
        <a:solidFill>
          <a:srgbClr val="000000"/>
        </a:solidFill>
        <a:latin typeface="GillSans"/>
        <a:ea typeface="ヒラギノ角ゴ ProN W3"/>
        <a:cs typeface="Arial" charset="0"/>
        <a:sym typeface="GillSans"/>
      </a:defRPr>
    </a:lvl5pPr>
    <a:lvl6pPr marL="2286000" algn="l" defTabSz="914400" rtl="0" eaLnBrk="1" latinLnBrk="0" hangingPunct="1">
      <a:defRPr sz="5600" kern="1200">
        <a:solidFill>
          <a:srgbClr val="000000"/>
        </a:solidFill>
        <a:latin typeface="GillSans"/>
        <a:ea typeface="ヒラギノ角ゴ ProN W3"/>
        <a:cs typeface="Arial" charset="0"/>
        <a:sym typeface="GillSans"/>
      </a:defRPr>
    </a:lvl6pPr>
    <a:lvl7pPr marL="2743200" algn="l" defTabSz="914400" rtl="0" eaLnBrk="1" latinLnBrk="0" hangingPunct="1">
      <a:defRPr sz="5600" kern="1200">
        <a:solidFill>
          <a:srgbClr val="000000"/>
        </a:solidFill>
        <a:latin typeface="GillSans"/>
        <a:ea typeface="ヒラギノ角ゴ ProN W3"/>
        <a:cs typeface="Arial" charset="0"/>
        <a:sym typeface="GillSans"/>
      </a:defRPr>
    </a:lvl7pPr>
    <a:lvl8pPr marL="3200400" algn="l" defTabSz="914400" rtl="0" eaLnBrk="1" latinLnBrk="0" hangingPunct="1">
      <a:defRPr sz="5600" kern="1200">
        <a:solidFill>
          <a:srgbClr val="000000"/>
        </a:solidFill>
        <a:latin typeface="GillSans"/>
        <a:ea typeface="ヒラギノ角ゴ ProN W3"/>
        <a:cs typeface="Arial" charset="0"/>
        <a:sym typeface="GillSans"/>
      </a:defRPr>
    </a:lvl8pPr>
    <a:lvl9pPr marL="3657600" algn="l" defTabSz="914400" rtl="0" eaLnBrk="1" latinLnBrk="0" hangingPunct="1">
      <a:defRPr sz="5600" kern="1200">
        <a:solidFill>
          <a:srgbClr val="000000"/>
        </a:solidFill>
        <a:latin typeface="GillSans"/>
        <a:ea typeface="ヒラギノ角ゴ ProN W3"/>
        <a:cs typeface="Arial" charset="0"/>
        <a:sym typeface="GillSan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66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18" autoAdjust="0"/>
    <p:restoredTop sz="94640" autoAdjust="0"/>
  </p:normalViewPr>
  <p:slideViewPr>
    <p:cSldViewPr>
      <p:cViewPr varScale="1">
        <p:scale>
          <a:sx n="38" d="100"/>
          <a:sy n="38" d="100"/>
        </p:scale>
        <p:origin x="-156" y="-390"/>
      </p:cViewPr>
      <p:guideLst>
        <p:guide orient="horz" pos="4320"/>
        <p:guide pos="76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0"/>
            <a:ext cx="20726400" cy="29400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9218275" y="3009900"/>
            <a:ext cx="3832225" cy="7302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21600" y="3009900"/>
            <a:ext cx="11344275" cy="7302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0"/>
            <a:ext cx="20726400" cy="29400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638" y="8813800"/>
            <a:ext cx="20726400" cy="27241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5638" y="5813425"/>
            <a:ext cx="20726400" cy="30003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816100"/>
            <a:ext cx="11417300" cy="1031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93600" y="1816100"/>
            <a:ext cx="11417300" cy="1031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5"/>
            <a:ext cx="10774363" cy="1279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4363" cy="7902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7263" y="3070225"/>
            <a:ext cx="10777537" cy="1279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7263" y="4349750"/>
            <a:ext cx="10777537" cy="7902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6100"/>
            <a:ext cx="8021638" cy="23241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2938" y="546100"/>
            <a:ext cx="13631862" cy="117062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2870200"/>
            <a:ext cx="8021638" cy="93821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963" y="9601200"/>
            <a:ext cx="14630400" cy="1133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963" y="1225550"/>
            <a:ext cx="14630400" cy="8229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963" y="10734675"/>
            <a:ext cx="14630400" cy="16097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957800" y="355600"/>
            <a:ext cx="5753100" cy="11772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8500" y="355600"/>
            <a:ext cx="17106900" cy="11772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98500" y="355600"/>
            <a:ext cx="23012400" cy="11772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355600"/>
            <a:ext cx="22987000" cy="1270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816100"/>
            <a:ext cx="11417300" cy="10312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293600" y="1816100"/>
            <a:ext cx="11417300" cy="10312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638" y="8813800"/>
            <a:ext cx="20726400" cy="27241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5638" y="5813425"/>
            <a:ext cx="20726400" cy="30003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21600" y="7772400"/>
            <a:ext cx="7588250" cy="254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62250" y="7772400"/>
            <a:ext cx="7588250" cy="254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5"/>
            <a:ext cx="10774363" cy="1279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4363" cy="7902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7263" y="3070225"/>
            <a:ext cx="10777537" cy="1279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7263" y="4349750"/>
            <a:ext cx="10777537" cy="7902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6100"/>
            <a:ext cx="8021638" cy="23241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2938" y="546100"/>
            <a:ext cx="13631862" cy="117062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2870200"/>
            <a:ext cx="8021638" cy="93821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963" y="9601200"/>
            <a:ext cx="14630400" cy="113347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963" y="1225550"/>
            <a:ext cx="14630400" cy="8229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963" y="10734675"/>
            <a:ext cx="14630400" cy="16097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721600" y="3009900"/>
            <a:ext cx="15328900" cy="4635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charset="0"/>
              </a:rPr>
              <a:t>Click to edit Master title style</a:t>
            </a:r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21600" y="7772400"/>
            <a:ext cx="15328900" cy="254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charset="0"/>
              </a:rPr>
              <a:t>Click to edit Master text styles</a:t>
            </a:r>
          </a:p>
          <a:p>
            <a:pPr lvl="1"/>
            <a:r>
              <a:rPr lang="en-US" smtClean="0">
                <a:sym typeface="Arial" charset="0"/>
              </a:rPr>
              <a:t>Second level</a:t>
            </a:r>
          </a:p>
          <a:p>
            <a:pPr lvl="2"/>
            <a:r>
              <a:rPr lang="en-US" smtClean="0">
                <a:sym typeface="Arial" charset="0"/>
              </a:rPr>
              <a:t>Third level</a:t>
            </a:r>
          </a:p>
          <a:p>
            <a:pPr lvl="3"/>
            <a:r>
              <a:rPr lang="en-US" smtClean="0">
                <a:sym typeface="Arial" charset="0"/>
              </a:rPr>
              <a:t>Fourth level</a:t>
            </a:r>
          </a:p>
          <a:p>
            <a:pPr lvl="4"/>
            <a:r>
              <a:rPr lang="en-US" smtClean="0">
                <a:sym typeface="Arial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ransition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10000" b="1">
          <a:solidFill>
            <a:srgbClr val="357C7F"/>
          </a:solidFill>
          <a:latin typeface="+mj-lt"/>
          <a:ea typeface="+mj-ea"/>
          <a:cs typeface="ヒラギノ角ゴ ProN W6"/>
          <a:sym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0000" b="1">
          <a:solidFill>
            <a:srgbClr val="357C7F"/>
          </a:solidFill>
          <a:latin typeface="Arial" charset="0"/>
          <a:ea typeface="ヒラギノ角ゴ ProN W6" pitchFamily="1" charset="-128"/>
          <a:cs typeface="ヒラギノ角ゴ ProN W6"/>
          <a:sym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0000" b="1">
          <a:solidFill>
            <a:srgbClr val="357C7F"/>
          </a:solidFill>
          <a:latin typeface="Arial" charset="0"/>
          <a:ea typeface="ヒラギノ角ゴ ProN W6" pitchFamily="1" charset="-128"/>
          <a:cs typeface="ヒラギノ角ゴ ProN W6"/>
          <a:sym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0000" b="1">
          <a:solidFill>
            <a:srgbClr val="357C7F"/>
          </a:solidFill>
          <a:latin typeface="Arial" charset="0"/>
          <a:ea typeface="ヒラギノ角ゴ ProN W6" pitchFamily="1" charset="-128"/>
          <a:cs typeface="ヒラギノ角ゴ ProN W6"/>
          <a:sym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0000" b="1">
          <a:solidFill>
            <a:srgbClr val="357C7F"/>
          </a:solidFill>
          <a:latin typeface="Arial" charset="0"/>
          <a:ea typeface="ヒラギノ角ゴ ProN W6" pitchFamily="1" charset="-128"/>
          <a:cs typeface="ヒラギノ角ゴ ProN W6"/>
          <a:sym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0000" b="1">
          <a:solidFill>
            <a:srgbClr val="357C7F"/>
          </a:solidFill>
          <a:latin typeface="Arial" charset="0"/>
          <a:ea typeface="ヒラギノ角ゴ ProN W6" pitchFamily="1" charset="-128"/>
          <a:sym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0000" b="1">
          <a:solidFill>
            <a:srgbClr val="357C7F"/>
          </a:solidFill>
          <a:latin typeface="Arial" charset="0"/>
          <a:ea typeface="ヒラギノ角ゴ ProN W6" pitchFamily="1" charset="-128"/>
          <a:sym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0000" b="1">
          <a:solidFill>
            <a:srgbClr val="357C7F"/>
          </a:solidFill>
          <a:latin typeface="Arial" charset="0"/>
          <a:ea typeface="ヒラギノ角ゴ ProN W6" pitchFamily="1" charset="-128"/>
          <a:sym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0000" b="1">
          <a:solidFill>
            <a:srgbClr val="357C7F"/>
          </a:solidFill>
          <a:latin typeface="Arial" charset="0"/>
          <a:ea typeface="ヒラギノ角ゴ ProN W6" pitchFamily="1" charset="-128"/>
          <a:sym typeface="Arial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4800">
          <a:solidFill>
            <a:srgbClr val="357C7F"/>
          </a:solidFill>
          <a:latin typeface="+mn-lt"/>
          <a:ea typeface="+mn-ea"/>
          <a:cs typeface="ヒラギノ角ゴ ProN W3"/>
          <a:sym typeface="Arial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4800">
          <a:solidFill>
            <a:srgbClr val="357C7F"/>
          </a:solidFill>
          <a:latin typeface="+mn-lt"/>
          <a:ea typeface="+mn-ea"/>
          <a:cs typeface="ヒラギノ角ゴ ProN W3"/>
          <a:sym typeface="Arial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4800">
          <a:solidFill>
            <a:srgbClr val="357C7F"/>
          </a:solidFill>
          <a:latin typeface="+mn-lt"/>
          <a:ea typeface="+mn-ea"/>
          <a:cs typeface="ヒラギノ角ゴ ProN W3"/>
          <a:sym typeface="Arial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4800">
          <a:solidFill>
            <a:srgbClr val="357C7F"/>
          </a:solidFill>
          <a:latin typeface="+mn-lt"/>
          <a:ea typeface="+mn-ea"/>
          <a:cs typeface="ヒラギノ角ゴ ProN W3"/>
          <a:sym typeface="Arial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4800">
          <a:solidFill>
            <a:srgbClr val="357C7F"/>
          </a:solidFill>
          <a:latin typeface="+mn-lt"/>
          <a:ea typeface="+mn-ea"/>
          <a:cs typeface="ヒラギノ角ゴ ProN W3"/>
          <a:sym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rgbClr val="357C7F"/>
          </a:solidFill>
          <a:latin typeface="+mn-lt"/>
          <a:ea typeface="+mn-ea"/>
          <a:sym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rgbClr val="357C7F"/>
          </a:solidFill>
          <a:latin typeface="+mn-lt"/>
          <a:ea typeface="+mn-ea"/>
          <a:sym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rgbClr val="357C7F"/>
          </a:solidFill>
          <a:latin typeface="+mn-lt"/>
          <a:ea typeface="+mn-ea"/>
          <a:sym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rgbClr val="357C7F"/>
          </a:solidFill>
          <a:latin typeface="+mn-lt"/>
          <a:ea typeface="+mn-ea"/>
          <a:sym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98500" y="355600"/>
            <a:ext cx="22987000" cy="127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charset="0"/>
              </a:rPr>
              <a:t>Click to edit Master title style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3900" y="1816100"/>
            <a:ext cx="22987000" cy="10312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charset="0"/>
              </a:rPr>
              <a:t>Click to edit Master text styles</a:t>
            </a:r>
          </a:p>
          <a:p>
            <a:pPr lvl="1"/>
            <a:r>
              <a:rPr lang="en-US" smtClean="0">
                <a:sym typeface="Arial" charset="0"/>
              </a:rPr>
              <a:t>Second level</a:t>
            </a:r>
          </a:p>
          <a:p>
            <a:pPr lvl="2"/>
            <a:r>
              <a:rPr lang="en-US" smtClean="0">
                <a:sym typeface="Arial" charset="0"/>
              </a:rPr>
              <a:t>Third level</a:t>
            </a:r>
          </a:p>
          <a:p>
            <a:pPr lvl="3"/>
            <a:r>
              <a:rPr lang="en-US" smtClean="0">
                <a:sym typeface="Arial" charset="0"/>
              </a:rPr>
              <a:t>Fourth level</a:t>
            </a:r>
          </a:p>
          <a:p>
            <a:pPr lvl="4"/>
            <a:r>
              <a:rPr lang="en-US" smtClean="0">
                <a:sym typeface="Arial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ransition>
    <p:dissolv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6400" b="1">
          <a:solidFill>
            <a:srgbClr val="48B1B4"/>
          </a:solidFill>
          <a:latin typeface="+mj-lt"/>
          <a:ea typeface="+mj-ea"/>
          <a:cs typeface="ヒラギノ角ゴ ProN W6"/>
          <a:sym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6400" b="1">
          <a:solidFill>
            <a:srgbClr val="48B1B4"/>
          </a:solidFill>
          <a:latin typeface="Arial" charset="0"/>
          <a:ea typeface="ヒラギノ角ゴ ProN W6" pitchFamily="1" charset="-128"/>
          <a:cs typeface="ヒラギノ角ゴ ProN W6"/>
          <a:sym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6400" b="1">
          <a:solidFill>
            <a:srgbClr val="48B1B4"/>
          </a:solidFill>
          <a:latin typeface="Arial" charset="0"/>
          <a:ea typeface="ヒラギノ角ゴ ProN W6" pitchFamily="1" charset="-128"/>
          <a:cs typeface="ヒラギノ角ゴ ProN W6"/>
          <a:sym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6400" b="1">
          <a:solidFill>
            <a:srgbClr val="48B1B4"/>
          </a:solidFill>
          <a:latin typeface="Arial" charset="0"/>
          <a:ea typeface="ヒラギノ角ゴ ProN W6" pitchFamily="1" charset="-128"/>
          <a:cs typeface="ヒラギノ角ゴ ProN W6"/>
          <a:sym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6400" b="1">
          <a:solidFill>
            <a:srgbClr val="48B1B4"/>
          </a:solidFill>
          <a:latin typeface="Arial" charset="0"/>
          <a:ea typeface="ヒラギノ角ゴ ProN W6" pitchFamily="1" charset="-128"/>
          <a:cs typeface="ヒラギノ角ゴ ProN W6"/>
          <a:sym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6400" b="1">
          <a:solidFill>
            <a:srgbClr val="48B1B4"/>
          </a:solidFill>
          <a:latin typeface="Arial" charset="0"/>
          <a:ea typeface="ヒラギノ角ゴ ProN W6" pitchFamily="1" charset="-128"/>
          <a:sym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6400" b="1">
          <a:solidFill>
            <a:srgbClr val="48B1B4"/>
          </a:solidFill>
          <a:latin typeface="Arial" charset="0"/>
          <a:ea typeface="ヒラギノ角ゴ ProN W6" pitchFamily="1" charset="-128"/>
          <a:sym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6400" b="1">
          <a:solidFill>
            <a:srgbClr val="48B1B4"/>
          </a:solidFill>
          <a:latin typeface="Arial" charset="0"/>
          <a:ea typeface="ヒラギノ角ゴ ProN W6" pitchFamily="1" charset="-128"/>
          <a:sym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6400" b="1">
          <a:solidFill>
            <a:srgbClr val="48B1B4"/>
          </a:solidFill>
          <a:latin typeface="Arial" charset="0"/>
          <a:ea typeface="ヒラギノ角ゴ ProN W6" pitchFamily="1" charset="-128"/>
          <a:sym typeface="Arial" charset="0"/>
        </a:defRPr>
      </a:lvl9pPr>
    </p:titleStyle>
    <p:bodyStyle>
      <a:lvl1pPr marL="774700" indent="-457200" algn="l" rtl="0" eaLnBrk="0" fontAlgn="base" hangingPunct="0">
        <a:spcBef>
          <a:spcPts val="1800"/>
        </a:spcBef>
        <a:spcAft>
          <a:spcPct val="0"/>
        </a:spcAft>
        <a:buClr>
          <a:srgbClr val="48B1B4"/>
        </a:buClr>
        <a:buSzPct val="100000"/>
        <a:buFont typeface="Wingdings" pitchFamily="2" charset="2"/>
        <a:buChar char="§"/>
        <a:defRPr sz="4300">
          <a:solidFill>
            <a:srgbClr val="0C0F20"/>
          </a:solidFill>
          <a:latin typeface="+mn-lt"/>
          <a:ea typeface="+mn-ea"/>
          <a:cs typeface="ヒラギノ角ゴ ProN W3"/>
          <a:sym typeface="Arial" charset="0"/>
        </a:defRPr>
      </a:lvl1pPr>
      <a:lvl2pPr marL="1219200" indent="-457200" algn="l" rtl="0" eaLnBrk="0" fontAlgn="base" hangingPunct="0">
        <a:spcBef>
          <a:spcPts val="1800"/>
        </a:spcBef>
        <a:spcAft>
          <a:spcPct val="0"/>
        </a:spcAft>
        <a:buClr>
          <a:srgbClr val="48B1B4"/>
        </a:buClr>
        <a:buSzPct val="100000"/>
        <a:buFont typeface="Wingdings" pitchFamily="2" charset="2"/>
        <a:buChar char="§"/>
        <a:defRPr sz="4300">
          <a:solidFill>
            <a:srgbClr val="0C0F20"/>
          </a:solidFill>
          <a:latin typeface="+mn-lt"/>
          <a:ea typeface="+mn-ea"/>
          <a:cs typeface="ヒラギノ角ゴ ProN W3"/>
          <a:sym typeface="Arial" charset="0"/>
        </a:defRPr>
      </a:lvl2pPr>
      <a:lvl3pPr marL="1663700" indent="-457200" algn="l" rtl="0" eaLnBrk="0" fontAlgn="base" hangingPunct="0">
        <a:spcBef>
          <a:spcPts val="1800"/>
        </a:spcBef>
        <a:spcAft>
          <a:spcPct val="0"/>
        </a:spcAft>
        <a:buClr>
          <a:srgbClr val="48B1B4"/>
        </a:buClr>
        <a:buSzPct val="100000"/>
        <a:buFont typeface="Wingdings" pitchFamily="2" charset="2"/>
        <a:buChar char="§"/>
        <a:defRPr sz="4300">
          <a:solidFill>
            <a:srgbClr val="0C0F20"/>
          </a:solidFill>
          <a:latin typeface="+mn-lt"/>
          <a:ea typeface="+mn-ea"/>
          <a:cs typeface="ヒラギノ角ゴ ProN W3"/>
          <a:sym typeface="Arial" charset="0"/>
        </a:defRPr>
      </a:lvl3pPr>
      <a:lvl4pPr marL="2108200" indent="-457200" algn="l" rtl="0" eaLnBrk="0" fontAlgn="base" hangingPunct="0">
        <a:spcBef>
          <a:spcPts val="1800"/>
        </a:spcBef>
        <a:spcAft>
          <a:spcPct val="0"/>
        </a:spcAft>
        <a:buClr>
          <a:srgbClr val="48B1B4"/>
        </a:buClr>
        <a:buSzPct val="100000"/>
        <a:buFont typeface="Wingdings" pitchFamily="2" charset="2"/>
        <a:buChar char="§"/>
        <a:defRPr sz="4300">
          <a:solidFill>
            <a:srgbClr val="0C0F20"/>
          </a:solidFill>
          <a:latin typeface="+mn-lt"/>
          <a:ea typeface="+mn-ea"/>
          <a:cs typeface="ヒラギノ角ゴ ProN W3"/>
          <a:sym typeface="Arial" charset="0"/>
        </a:defRPr>
      </a:lvl4pPr>
      <a:lvl5pPr marL="2552700" indent="-457200" algn="l" rtl="0" eaLnBrk="0" fontAlgn="base" hangingPunct="0">
        <a:spcBef>
          <a:spcPts val="1800"/>
        </a:spcBef>
        <a:spcAft>
          <a:spcPct val="0"/>
        </a:spcAft>
        <a:buClr>
          <a:srgbClr val="48B1B4"/>
        </a:buClr>
        <a:buSzPct val="100000"/>
        <a:buFont typeface="Wingdings" pitchFamily="2" charset="2"/>
        <a:buChar char="§"/>
        <a:defRPr sz="4300">
          <a:solidFill>
            <a:srgbClr val="0C0F20"/>
          </a:solidFill>
          <a:latin typeface="+mn-lt"/>
          <a:ea typeface="+mn-ea"/>
          <a:cs typeface="ヒラギノ角ゴ ProN W3"/>
          <a:sym typeface="Arial" charset="0"/>
        </a:defRPr>
      </a:lvl5pPr>
      <a:lvl6pPr marL="3009900" indent="-457200" algn="l" rtl="0" fontAlgn="base">
        <a:spcBef>
          <a:spcPts val="1800"/>
        </a:spcBef>
        <a:spcAft>
          <a:spcPct val="0"/>
        </a:spcAft>
        <a:buClr>
          <a:srgbClr val="48B1B4"/>
        </a:buClr>
        <a:buSzPct val="100000"/>
        <a:buFont typeface="Wingdings" pitchFamily="2" charset="2"/>
        <a:buChar char="§"/>
        <a:defRPr sz="4300">
          <a:solidFill>
            <a:srgbClr val="0C0F20"/>
          </a:solidFill>
          <a:latin typeface="+mn-lt"/>
          <a:ea typeface="+mn-ea"/>
          <a:sym typeface="Arial" charset="0"/>
        </a:defRPr>
      </a:lvl6pPr>
      <a:lvl7pPr marL="3467100" indent="-457200" algn="l" rtl="0" fontAlgn="base">
        <a:spcBef>
          <a:spcPts val="1800"/>
        </a:spcBef>
        <a:spcAft>
          <a:spcPct val="0"/>
        </a:spcAft>
        <a:buClr>
          <a:srgbClr val="48B1B4"/>
        </a:buClr>
        <a:buSzPct val="100000"/>
        <a:buFont typeface="Wingdings" pitchFamily="2" charset="2"/>
        <a:buChar char="§"/>
        <a:defRPr sz="4300">
          <a:solidFill>
            <a:srgbClr val="0C0F20"/>
          </a:solidFill>
          <a:latin typeface="+mn-lt"/>
          <a:ea typeface="+mn-ea"/>
          <a:sym typeface="Arial" charset="0"/>
        </a:defRPr>
      </a:lvl7pPr>
      <a:lvl8pPr marL="3924300" indent="-457200" algn="l" rtl="0" fontAlgn="base">
        <a:spcBef>
          <a:spcPts val="1800"/>
        </a:spcBef>
        <a:spcAft>
          <a:spcPct val="0"/>
        </a:spcAft>
        <a:buClr>
          <a:srgbClr val="48B1B4"/>
        </a:buClr>
        <a:buSzPct val="100000"/>
        <a:buFont typeface="Wingdings" pitchFamily="2" charset="2"/>
        <a:buChar char="§"/>
        <a:defRPr sz="4300">
          <a:solidFill>
            <a:srgbClr val="0C0F20"/>
          </a:solidFill>
          <a:latin typeface="+mn-lt"/>
          <a:ea typeface="+mn-ea"/>
          <a:sym typeface="Arial" charset="0"/>
        </a:defRPr>
      </a:lvl8pPr>
      <a:lvl9pPr marL="4381500" indent="-457200" algn="l" rtl="0" fontAlgn="base">
        <a:spcBef>
          <a:spcPts val="1800"/>
        </a:spcBef>
        <a:spcAft>
          <a:spcPct val="0"/>
        </a:spcAft>
        <a:buClr>
          <a:srgbClr val="48B1B4"/>
        </a:buClr>
        <a:buSzPct val="100000"/>
        <a:buFont typeface="Wingdings" pitchFamily="2" charset="2"/>
        <a:buChar char="§"/>
        <a:defRPr sz="4300">
          <a:solidFill>
            <a:srgbClr val="0C0F20"/>
          </a:solidFill>
          <a:latin typeface="+mn-lt"/>
          <a:ea typeface="+mn-ea"/>
          <a:sym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twiki.corp.yahoo.com/view/Devel/CGDynamicReportGen?report=5972&amp;cat=All&amp;days=180" TargetMode="External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9200" smtClean="0"/>
              <a:t>The Impact of Ads on Performance and </a:t>
            </a:r>
            <a:r>
              <a:rPr lang="en-US" sz="9200" i="1" smtClean="0"/>
              <a:t>Improving Perceived Performance</a:t>
            </a: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</a:pPr>
            <a:r>
              <a:rPr lang="en-US" sz="4400" smtClean="0"/>
              <a:t>Julia Lee, Sr. Dir. of Engineering, Yahoo! Mail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en-US" sz="4400" smtClean="0"/>
              <a:t>Stevan Vlaovic, PhD, Ads Architect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en-US" sz="4400" smtClean="0"/>
              <a:t>Yahoo!, Inc.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en-US" sz="4400" smtClean="0"/>
              <a:t>June 2011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2" descr="DISPLAY-LUMAscape_full.jpg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7696200" y="0"/>
            <a:ext cx="16459200" cy="1233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It’s complicated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723900" y="1816100"/>
            <a:ext cx="6972300" cy="10312400"/>
          </a:xfrm>
        </p:spPr>
        <p:txBody>
          <a:bodyPr/>
          <a:lstStyle/>
          <a:p>
            <a:r>
              <a:rPr lang="en-US" sz="5700" smtClean="0"/>
              <a:t>Richer targeting: relevant is fast!</a:t>
            </a:r>
          </a:p>
          <a:p>
            <a:endParaRPr lang="en-US" sz="5700" smtClean="0"/>
          </a:p>
          <a:p>
            <a:r>
              <a:rPr lang="en-US" sz="5700" smtClean="0"/>
              <a:t>Better yield management</a:t>
            </a:r>
          </a:p>
          <a:p>
            <a:endParaRPr lang="en-US" sz="5700" smtClean="0"/>
          </a:p>
          <a:p>
            <a:r>
              <a:rPr lang="en-US" sz="5700" smtClean="0"/>
              <a:t>Real time bidding</a:t>
            </a:r>
          </a:p>
          <a:p>
            <a:endParaRPr lang="en-US" sz="5700" smtClean="0"/>
          </a:p>
          <a:p>
            <a:r>
              <a:rPr lang="en-US" sz="5700" smtClean="0"/>
              <a:t>Local deals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Old ad flow</a:t>
            </a:r>
          </a:p>
        </p:txBody>
      </p:sp>
      <p:sp>
        <p:nvSpPr>
          <p:cNvPr id="39938" name="Rectangle 2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6300" smtClean="0"/>
              <a:t>No redirection</a:t>
            </a:r>
          </a:p>
          <a:p>
            <a:r>
              <a:rPr lang="en-US" sz="6300" smtClean="0"/>
              <a:t>Premium ads</a:t>
            </a:r>
          </a:p>
        </p:txBody>
      </p:sp>
      <p:pic>
        <p:nvPicPr>
          <p:cNvPr id="39939" name="Picture 2" descr="C:\Documents and Settings\vlaovic\Local Settings\Temporary Internet Files\Content.IE5\OQMZBFL3\MC900432626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407188" y="1524000"/>
            <a:ext cx="2651125" cy="237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5" descr="C:\Documents and Settings\vlaovic\Local Settings\Temporary Internet Files\Content.IE5\MRIU26U4\MC900434845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407188" y="7591425"/>
            <a:ext cx="3187700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5" descr="C:\Documents and Settings\vlaovic\Local Settings\Temporary Internet Files\Content.IE5\MRIU26U4\MC900434845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139988" y="7696200"/>
            <a:ext cx="3187700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Down Arrow 11"/>
          <p:cNvSpPr/>
          <p:nvPr/>
        </p:nvSpPr>
        <p:spPr>
          <a:xfrm>
            <a:off x="20626388" y="4191000"/>
            <a:ext cx="406400" cy="3200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709" tIns="108855" rIns="217709" bIns="108855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Left Arrow 12"/>
          <p:cNvSpPr/>
          <p:nvPr/>
        </p:nvSpPr>
        <p:spPr>
          <a:xfrm>
            <a:off x="17895888" y="8739188"/>
            <a:ext cx="1422400" cy="304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709" tIns="108855" rIns="217709" bIns="108855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Up Arrow 14"/>
          <p:cNvSpPr/>
          <p:nvPr/>
        </p:nvSpPr>
        <p:spPr>
          <a:xfrm>
            <a:off x="19991388" y="4191000"/>
            <a:ext cx="431800" cy="32004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709" tIns="108855" rIns="217709" bIns="108855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945" name="TextBox 15"/>
          <p:cNvSpPr txBox="1">
            <a:spLocks noChangeArrowheads="1"/>
          </p:cNvSpPr>
          <p:nvPr/>
        </p:nvSpPr>
        <p:spPr bwMode="auto">
          <a:xfrm>
            <a:off x="19278600" y="10006013"/>
            <a:ext cx="4972050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217709" tIns="108855" rIns="217709" bIns="108855">
            <a:spAutoFit/>
          </a:bodyPr>
          <a:lstStyle/>
          <a:p>
            <a:r>
              <a:rPr lang="en-US" sz="4400">
                <a:cs typeface="ヒラギノ角ゴ ProN W3"/>
              </a:rPr>
              <a:t>Application Server</a:t>
            </a:r>
          </a:p>
        </p:txBody>
      </p:sp>
      <p:sp>
        <p:nvSpPr>
          <p:cNvPr id="39946" name="TextBox 17"/>
          <p:cNvSpPr txBox="1">
            <a:spLocks noChangeArrowheads="1"/>
          </p:cNvSpPr>
          <p:nvPr/>
        </p:nvSpPr>
        <p:spPr bwMode="auto">
          <a:xfrm>
            <a:off x="15011400" y="9982200"/>
            <a:ext cx="2949575" cy="89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217709" tIns="108855" rIns="217709" bIns="108855">
            <a:spAutoFit/>
          </a:bodyPr>
          <a:lstStyle/>
          <a:p>
            <a:r>
              <a:rPr lang="en-US" sz="4400">
                <a:cs typeface="ヒラギノ角ゴ ProN W3"/>
              </a:rPr>
              <a:t>Ad Server</a:t>
            </a:r>
          </a:p>
        </p:txBody>
      </p:sp>
      <p:sp>
        <p:nvSpPr>
          <p:cNvPr id="39947" name="TextBox 19"/>
          <p:cNvSpPr txBox="1">
            <a:spLocks noChangeArrowheads="1"/>
          </p:cNvSpPr>
          <p:nvPr/>
        </p:nvSpPr>
        <p:spPr bwMode="auto">
          <a:xfrm>
            <a:off x="11141075" y="9923463"/>
            <a:ext cx="1660525" cy="89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217709" tIns="108855" rIns="217709" bIns="108855">
            <a:spAutoFit/>
          </a:bodyPr>
          <a:lstStyle/>
          <a:p>
            <a:r>
              <a:rPr lang="en-US" sz="4400">
                <a:cs typeface="ヒラギノ角ゴ ProN W3"/>
              </a:rPr>
              <a:t>CDN</a:t>
            </a:r>
          </a:p>
        </p:txBody>
      </p:sp>
      <p:sp>
        <p:nvSpPr>
          <p:cNvPr id="21" name="Up Arrow 20"/>
          <p:cNvSpPr/>
          <p:nvPr/>
        </p:nvSpPr>
        <p:spPr>
          <a:xfrm rot="2820000">
            <a:off x="15646400" y="1273176"/>
            <a:ext cx="242887" cy="840581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709" tIns="108855" rIns="217709" bIns="108855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Down Arrow 21"/>
          <p:cNvSpPr/>
          <p:nvPr/>
        </p:nvSpPr>
        <p:spPr>
          <a:xfrm rot="2760000">
            <a:off x="15909131" y="2047082"/>
            <a:ext cx="263525" cy="74406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709" tIns="108855" rIns="217709" bIns="108855"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9950" name="Picture 10" descr="C:\Documents and Settings\vlaovic\Local Settings\Temporary Internet Files\Content.IE5\D8NXWUUV\MP900400422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872788" y="8153400"/>
            <a:ext cx="2305050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51" name="TextBox 26"/>
          <p:cNvSpPr txBox="1">
            <a:spLocks noChangeArrowheads="1"/>
          </p:cNvSpPr>
          <p:nvPr/>
        </p:nvSpPr>
        <p:spPr bwMode="auto">
          <a:xfrm>
            <a:off x="1016000" y="8839200"/>
            <a:ext cx="4630738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217709" tIns="108855" rIns="217709" bIns="108855">
            <a:spAutoFit/>
          </a:bodyPr>
          <a:lstStyle/>
          <a:p>
            <a:r>
              <a:rPr lang="en-US" sz="4800" b="1" i="1">
                <a:cs typeface="ヒラギノ角ゴ ProN W3"/>
              </a:rPr>
              <a:t>Latency Total</a:t>
            </a:r>
            <a:r>
              <a:rPr lang="en-US" b="1" i="1">
                <a:cs typeface="ヒラギノ角ゴ ProN W3"/>
              </a:rPr>
              <a:t>: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20829588" y="5257800"/>
            <a:ext cx="2290762" cy="89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217709" tIns="108855" rIns="217709" bIns="108855">
            <a:spAutoFit/>
          </a:bodyPr>
          <a:lstStyle/>
          <a:p>
            <a:r>
              <a:rPr lang="en-US" sz="4400" i="1">
                <a:cs typeface="ヒラギノ角ゴ ProN W3"/>
              </a:rPr>
              <a:t>100 ms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17726025" y="8915400"/>
            <a:ext cx="1663700" cy="89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217709" tIns="108855" rIns="217709" bIns="108855">
            <a:spAutoFit/>
          </a:bodyPr>
          <a:lstStyle/>
          <a:p>
            <a:r>
              <a:rPr lang="en-US" sz="4400" i="1">
                <a:cs typeface="ヒラギノ角ゴ ProN W3"/>
              </a:rPr>
              <a:t>2 ms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15468600" y="10591800"/>
            <a:ext cx="1957388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217709" tIns="108855" rIns="217709" bIns="108855">
            <a:spAutoFit/>
          </a:bodyPr>
          <a:lstStyle/>
          <a:p>
            <a:r>
              <a:rPr lang="en-US" sz="4400" i="1">
                <a:solidFill>
                  <a:schemeClr val="tx1"/>
                </a:solidFill>
                <a:cs typeface="ヒラギノ角ゴ ProN W3"/>
              </a:rPr>
              <a:t>10 ms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17710150" y="5410200"/>
            <a:ext cx="2290763" cy="89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217709" tIns="108855" rIns="217709" bIns="108855">
            <a:spAutoFit/>
          </a:bodyPr>
          <a:lstStyle/>
          <a:p>
            <a:r>
              <a:rPr lang="en-US" sz="4400" i="1">
                <a:cs typeface="ヒラギノ角ゴ ProN W3"/>
              </a:rPr>
              <a:t>100 ms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14936788" y="6324600"/>
            <a:ext cx="2290762" cy="89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217709" tIns="108855" rIns="217709" bIns="108855">
            <a:spAutoFit/>
          </a:bodyPr>
          <a:lstStyle/>
          <a:p>
            <a:r>
              <a:rPr lang="en-US" sz="4400" i="1">
                <a:cs typeface="ヒラギノ角ゴ ProN W3"/>
              </a:rPr>
              <a:t>100 ms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11053763" y="10456863"/>
            <a:ext cx="1976437" cy="89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217709" tIns="108855" rIns="217709" bIns="108855">
            <a:spAutoFit/>
          </a:bodyPr>
          <a:lstStyle/>
          <a:p>
            <a:r>
              <a:rPr lang="en-US" sz="4400" i="1">
                <a:cs typeface="ヒラギノ角ゴ ProN W3"/>
              </a:rPr>
              <a:t>50 ms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5259388" y="8840788"/>
            <a:ext cx="2852737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217709" tIns="108855" rIns="217709" bIns="108855">
            <a:spAutoFit/>
          </a:bodyPr>
          <a:lstStyle/>
          <a:p>
            <a:r>
              <a:rPr lang="en-US">
                <a:cs typeface="ヒラギノ角ゴ ProN W3"/>
              </a:rPr>
              <a:t>~</a:t>
            </a:r>
            <a:r>
              <a:rPr lang="en-US" sz="4800">
                <a:cs typeface="ヒラギノ角ゴ ProN W3"/>
              </a:rPr>
              <a:t>464 ms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13311188" y="4800600"/>
            <a:ext cx="2290762" cy="89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217709" tIns="108855" rIns="217709" bIns="108855">
            <a:spAutoFit/>
          </a:bodyPr>
          <a:lstStyle/>
          <a:p>
            <a:r>
              <a:rPr lang="en-US" sz="4400" i="1">
                <a:cs typeface="ヒラギノ角ゴ ProN W3"/>
              </a:rPr>
              <a:t>100 ms</a:t>
            </a:r>
          </a:p>
        </p:txBody>
      </p:sp>
      <p:sp>
        <p:nvSpPr>
          <p:cNvPr id="24" name="Right Arrow 23"/>
          <p:cNvSpPr/>
          <p:nvPr/>
        </p:nvSpPr>
        <p:spPr>
          <a:xfrm>
            <a:off x="17927638" y="8324850"/>
            <a:ext cx="1422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709" tIns="108855" rIns="217709" bIns="108855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17692688" y="7608888"/>
            <a:ext cx="1662112" cy="89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217709" tIns="108855" rIns="217709" bIns="108855">
            <a:spAutoFit/>
          </a:bodyPr>
          <a:lstStyle/>
          <a:p>
            <a:r>
              <a:rPr lang="en-US" sz="4400" i="1">
                <a:cs typeface="ヒラギノ角ゴ ProN W3"/>
              </a:rPr>
              <a:t>2 ms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21" grpId="0" animBg="1"/>
      <p:bldP spid="22" grpId="0" animBg="1"/>
      <p:bldP spid="39951" grpId="0"/>
      <p:bldP spid="33" grpId="0"/>
      <p:bldP spid="34" grpId="0"/>
      <p:bldP spid="35" grpId="0"/>
      <p:bldP spid="36" grpId="0"/>
      <p:bldP spid="37" grpId="0"/>
      <p:bldP spid="38" grpId="0"/>
      <p:bldP spid="40" grpId="0"/>
      <p:bldP spid="25" grpId="0"/>
      <p:bldP spid="24" grpId="0" animBg="1"/>
      <p:bldP spid="26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New ad flow</a:t>
            </a:r>
          </a:p>
        </p:txBody>
      </p:sp>
      <p:pic>
        <p:nvPicPr>
          <p:cNvPr id="40962" name="Picture 2" descr="C:\Documents and Settings\vlaovic\Local Settings\Temporary Internet Files\Content.IE5\OQMZBFL3\MC900432626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88200" y="2286000"/>
            <a:ext cx="2652713" cy="275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Picture 5" descr="C:\Documents and Settings\vlaovic\Local Settings\Temporary Internet Files\Content.IE5\MRIU26U4\MC900434845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88200" y="8734425"/>
            <a:ext cx="3187700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5" descr="C:\Documents and Settings\vlaovic\Local Settings\Temporary Internet Files\Content.IE5\MRIU26U4\MC900434845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621000" y="8839200"/>
            <a:ext cx="3187700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Down Arrow 11"/>
          <p:cNvSpPr/>
          <p:nvPr/>
        </p:nvSpPr>
        <p:spPr>
          <a:xfrm>
            <a:off x="21310600" y="5486400"/>
            <a:ext cx="406400" cy="2895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709" tIns="108855" rIns="217709" bIns="108855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Left Arrow 12"/>
          <p:cNvSpPr/>
          <p:nvPr/>
        </p:nvSpPr>
        <p:spPr>
          <a:xfrm>
            <a:off x="18465800" y="9925050"/>
            <a:ext cx="1422400" cy="304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709" tIns="108855" rIns="217709" bIns="108855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967" name="TextBox 15"/>
          <p:cNvSpPr txBox="1">
            <a:spLocks noChangeArrowheads="1"/>
          </p:cNvSpPr>
          <p:nvPr/>
        </p:nvSpPr>
        <p:spPr bwMode="auto">
          <a:xfrm>
            <a:off x="19354800" y="11125200"/>
            <a:ext cx="4972050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217709" tIns="108855" rIns="217709" bIns="108855">
            <a:spAutoFit/>
          </a:bodyPr>
          <a:lstStyle/>
          <a:p>
            <a:r>
              <a:rPr lang="en-US" sz="4400">
                <a:cs typeface="ヒラギノ角ゴ ProN W3"/>
              </a:rPr>
              <a:t>Application Server</a:t>
            </a:r>
          </a:p>
        </p:txBody>
      </p:sp>
      <p:sp>
        <p:nvSpPr>
          <p:cNvPr id="40968" name="TextBox 17"/>
          <p:cNvSpPr txBox="1">
            <a:spLocks noChangeArrowheads="1"/>
          </p:cNvSpPr>
          <p:nvPr/>
        </p:nvSpPr>
        <p:spPr bwMode="auto">
          <a:xfrm>
            <a:off x="15316200" y="10972800"/>
            <a:ext cx="2921000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217709" tIns="108855" rIns="217709" bIns="108855">
            <a:spAutoFit/>
          </a:bodyPr>
          <a:lstStyle/>
          <a:p>
            <a:r>
              <a:rPr lang="en-US" sz="4400">
                <a:cs typeface="ヒラギノ角ゴ ProN W3"/>
              </a:rPr>
              <a:t>Ad Server</a:t>
            </a:r>
          </a:p>
        </p:txBody>
      </p:sp>
      <p:pic>
        <p:nvPicPr>
          <p:cNvPr id="40969" name="Picture 5" descr="C:\Documents and Settings\vlaovic\Local Settings\Temporary Internet Files\Content.IE5\MRIU26U4\MC900434845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50600" y="8991600"/>
            <a:ext cx="3187700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70" name="TextBox 19"/>
          <p:cNvSpPr txBox="1">
            <a:spLocks noChangeArrowheads="1"/>
          </p:cNvSpPr>
          <p:nvPr/>
        </p:nvSpPr>
        <p:spPr bwMode="auto">
          <a:xfrm>
            <a:off x="11125200" y="11142663"/>
            <a:ext cx="4229100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217709" tIns="108855" rIns="217709" bIns="108855">
            <a:spAutoFit/>
          </a:bodyPr>
          <a:lstStyle/>
          <a:p>
            <a:r>
              <a:rPr lang="en-US" sz="4400">
                <a:cs typeface="ヒラギノ角ゴ ProN W3"/>
              </a:rPr>
              <a:t>Ad Exchange 1</a:t>
            </a:r>
          </a:p>
        </p:txBody>
      </p:sp>
      <p:sp>
        <p:nvSpPr>
          <p:cNvPr id="21" name="Up Arrow 20"/>
          <p:cNvSpPr>
            <a:spLocks noChangeArrowheads="1"/>
          </p:cNvSpPr>
          <p:nvPr/>
        </p:nvSpPr>
        <p:spPr bwMode="auto">
          <a:xfrm rot="2760000">
            <a:off x="16227425" y="2624138"/>
            <a:ext cx="357188" cy="8405812"/>
          </a:xfrm>
          <a:prstGeom prst="upArrow">
            <a:avLst>
              <a:gd name="adj1" fmla="val 50000"/>
              <a:gd name="adj2" fmla="val 50008"/>
            </a:avLst>
          </a:prstGeom>
          <a:solidFill>
            <a:schemeClr val="accent1"/>
          </a:solidFill>
          <a:ln w="25400" algn="ctr">
            <a:solidFill>
              <a:srgbClr val="89A4A7"/>
            </a:solidFill>
            <a:miter lim="800000"/>
            <a:headEnd/>
            <a:tailEnd/>
          </a:ln>
        </p:spPr>
        <p:txBody>
          <a:bodyPr rot="10800000" vert="eaVert" lIns="217709" tIns="108855" rIns="217709" bIns="108855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2" name="Down Arrow 21"/>
          <p:cNvSpPr>
            <a:spLocks noChangeArrowheads="1"/>
          </p:cNvSpPr>
          <p:nvPr/>
        </p:nvSpPr>
        <p:spPr bwMode="auto">
          <a:xfrm rot="2760000">
            <a:off x="16658432" y="3386931"/>
            <a:ext cx="363538" cy="7439025"/>
          </a:xfrm>
          <a:prstGeom prst="downArrow">
            <a:avLst>
              <a:gd name="adj1" fmla="val 50000"/>
              <a:gd name="adj2" fmla="val 50020"/>
            </a:avLst>
          </a:prstGeom>
          <a:solidFill>
            <a:schemeClr val="accent1"/>
          </a:solidFill>
          <a:ln w="25400" algn="ctr">
            <a:solidFill>
              <a:srgbClr val="89A4A7"/>
            </a:solidFill>
            <a:miter lim="800000"/>
            <a:headEnd/>
            <a:tailEnd/>
          </a:ln>
        </p:spPr>
        <p:txBody>
          <a:bodyPr rot="10800000" vert="eaVert" lIns="217709" tIns="108855" rIns="217709" bIns="108855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0973" name="Picture 5" descr="C:\Documents and Settings\vlaovic\Local Settings\Temporary Internet Files\Content.IE5\MRIU26U4\MC900434845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96200" y="6400800"/>
            <a:ext cx="3187700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74" name="TextBox 23"/>
          <p:cNvSpPr txBox="1">
            <a:spLocks noChangeArrowheads="1"/>
          </p:cNvSpPr>
          <p:nvPr/>
        </p:nvSpPr>
        <p:spPr bwMode="auto">
          <a:xfrm>
            <a:off x="7086600" y="8686800"/>
            <a:ext cx="4229100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217709" tIns="108855" rIns="217709" bIns="108855">
            <a:spAutoFit/>
          </a:bodyPr>
          <a:lstStyle/>
          <a:p>
            <a:r>
              <a:rPr lang="en-US" sz="4400">
                <a:cs typeface="ヒラギノ角ゴ ProN W3"/>
              </a:rPr>
              <a:t>Ad Exchange 2</a:t>
            </a:r>
          </a:p>
        </p:txBody>
      </p:sp>
      <p:pic>
        <p:nvPicPr>
          <p:cNvPr id="40975" name="Picture 10" descr="C:\Documents and Settings\vlaovic\Local Settings\Temporary Internet Files\Content.IE5\D8NXWUUV\MP900400422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89800" y="3048000"/>
            <a:ext cx="2305050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76" name="TextBox 27"/>
          <p:cNvSpPr txBox="1">
            <a:spLocks noChangeArrowheads="1"/>
          </p:cNvSpPr>
          <p:nvPr/>
        </p:nvSpPr>
        <p:spPr bwMode="auto">
          <a:xfrm>
            <a:off x="7493000" y="4724400"/>
            <a:ext cx="1644650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217709" tIns="108855" rIns="217709" bIns="108855">
            <a:spAutoFit/>
          </a:bodyPr>
          <a:lstStyle/>
          <a:p>
            <a:r>
              <a:rPr lang="en-US" sz="4400">
                <a:cs typeface="ヒラギノ角ゴ ProN W3"/>
              </a:rPr>
              <a:t>CDN</a:t>
            </a:r>
          </a:p>
        </p:txBody>
      </p:sp>
      <p:sp>
        <p:nvSpPr>
          <p:cNvPr id="29" name="Down Arrow 28"/>
          <p:cNvSpPr>
            <a:spLocks noChangeArrowheads="1"/>
          </p:cNvSpPr>
          <p:nvPr/>
        </p:nvSpPr>
        <p:spPr bwMode="auto">
          <a:xfrm rot="4140000">
            <a:off x="14577219" y="2099469"/>
            <a:ext cx="307975" cy="7513637"/>
          </a:xfrm>
          <a:prstGeom prst="downArrow">
            <a:avLst>
              <a:gd name="adj1" fmla="val 50000"/>
              <a:gd name="adj2" fmla="val 50036"/>
            </a:avLst>
          </a:prstGeom>
          <a:solidFill>
            <a:schemeClr val="accent1"/>
          </a:solidFill>
          <a:ln w="25400" algn="ctr">
            <a:solidFill>
              <a:srgbClr val="89A4A7"/>
            </a:solidFill>
            <a:miter lim="800000"/>
            <a:headEnd/>
            <a:tailEnd/>
          </a:ln>
        </p:spPr>
        <p:txBody>
          <a:bodyPr rot="10800000" vert="eaVert" lIns="217709" tIns="108855" rIns="217709" bIns="108855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0" name="Up Arrow 29"/>
          <p:cNvSpPr>
            <a:spLocks noChangeArrowheads="1"/>
          </p:cNvSpPr>
          <p:nvPr/>
        </p:nvSpPr>
        <p:spPr bwMode="auto">
          <a:xfrm rot="4140000">
            <a:off x="14530387" y="1671638"/>
            <a:ext cx="341313" cy="7545388"/>
          </a:xfrm>
          <a:prstGeom prst="upArrow">
            <a:avLst>
              <a:gd name="adj1" fmla="val 50000"/>
              <a:gd name="adj2" fmla="val 50048"/>
            </a:avLst>
          </a:prstGeom>
          <a:solidFill>
            <a:schemeClr val="accent1"/>
          </a:solidFill>
          <a:ln w="25400" algn="ctr">
            <a:solidFill>
              <a:srgbClr val="89A4A7"/>
            </a:solidFill>
            <a:miter lim="800000"/>
            <a:headEnd/>
            <a:tailEnd/>
          </a:ln>
        </p:spPr>
        <p:txBody>
          <a:bodyPr rot="10800000" vert="eaVert" lIns="217709" tIns="108855" rIns="217709" bIns="108855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5" name="Left Arrow 24"/>
          <p:cNvSpPr/>
          <p:nvPr/>
        </p:nvSpPr>
        <p:spPr>
          <a:xfrm>
            <a:off x="10337800" y="3657600"/>
            <a:ext cx="7924800" cy="304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709" tIns="108855" rIns="217709" bIns="108855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Right Arrow 25"/>
          <p:cNvSpPr/>
          <p:nvPr/>
        </p:nvSpPr>
        <p:spPr>
          <a:xfrm>
            <a:off x="10337800" y="3243263"/>
            <a:ext cx="8128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709" tIns="108855" rIns="217709" bIns="108855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981" name="TextBox 26"/>
          <p:cNvSpPr txBox="1">
            <a:spLocks noChangeArrowheads="1"/>
          </p:cNvSpPr>
          <p:nvPr/>
        </p:nvSpPr>
        <p:spPr bwMode="auto">
          <a:xfrm>
            <a:off x="1600200" y="11125200"/>
            <a:ext cx="4575175" cy="95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217709" tIns="108855" rIns="217709" bIns="108855">
            <a:spAutoFit/>
          </a:bodyPr>
          <a:lstStyle/>
          <a:p>
            <a:r>
              <a:rPr lang="en-US" sz="4800" b="1" i="1">
                <a:cs typeface="ヒラギノ角ゴ ProN W3"/>
              </a:rPr>
              <a:t>Latency Total: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21442363" y="6400800"/>
            <a:ext cx="2268537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217709" tIns="108855" rIns="217709" bIns="108855">
            <a:spAutoFit/>
          </a:bodyPr>
          <a:lstStyle/>
          <a:p>
            <a:r>
              <a:rPr lang="en-US" sz="4400" i="1">
                <a:cs typeface="ヒラギノ角ゴ ProN W3"/>
              </a:rPr>
              <a:t>100 ms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18262600" y="10169525"/>
            <a:ext cx="1646238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217709" tIns="108855" rIns="217709" bIns="108855">
            <a:spAutoFit/>
          </a:bodyPr>
          <a:lstStyle/>
          <a:p>
            <a:r>
              <a:rPr lang="en-US" sz="4400" i="1">
                <a:cs typeface="ヒラギノ角ゴ ProN W3"/>
              </a:rPr>
              <a:t>2 ms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15824200" y="11582400"/>
            <a:ext cx="1957388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217709" tIns="108855" rIns="217709" bIns="108855">
            <a:spAutoFit/>
          </a:bodyPr>
          <a:lstStyle/>
          <a:p>
            <a:r>
              <a:rPr lang="en-US" sz="4400" i="1">
                <a:solidFill>
                  <a:schemeClr val="tx1"/>
                </a:solidFill>
                <a:cs typeface="ヒラギノ角ゴ ProN W3"/>
              </a:rPr>
              <a:t>10 ms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18540413" y="7553325"/>
            <a:ext cx="2268537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217709" tIns="108855" rIns="217709" bIns="108855">
            <a:spAutoFit/>
          </a:bodyPr>
          <a:lstStyle/>
          <a:p>
            <a:r>
              <a:rPr lang="en-US" sz="4400" i="1">
                <a:cs typeface="ヒラギノ角ゴ ProN W3"/>
              </a:rPr>
              <a:t>100 ms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15346363" y="7948613"/>
            <a:ext cx="2268537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217709" tIns="108855" rIns="217709" bIns="108855">
            <a:spAutoFit/>
          </a:bodyPr>
          <a:lstStyle/>
          <a:p>
            <a:r>
              <a:rPr lang="en-US" sz="4400" i="1">
                <a:solidFill>
                  <a:srgbClr val="FF0000"/>
                </a:solidFill>
                <a:cs typeface="ヒラギノ角ゴ ProN W3"/>
              </a:rPr>
              <a:t>300 ms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11150600" y="5199063"/>
            <a:ext cx="2268538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217709" tIns="108855" rIns="217709" bIns="108855">
            <a:spAutoFit/>
          </a:bodyPr>
          <a:lstStyle/>
          <a:p>
            <a:r>
              <a:rPr lang="en-US" sz="4400" i="1">
                <a:solidFill>
                  <a:schemeClr val="tx1"/>
                </a:solidFill>
                <a:cs typeface="ヒラギノ角ゴ ProN W3"/>
              </a:rPr>
              <a:t>100 ms</a:t>
            </a: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5935663" y="11125200"/>
            <a:ext cx="3132137" cy="95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217709" tIns="108855" rIns="217709" bIns="108855">
            <a:spAutoFit/>
          </a:bodyPr>
          <a:lstStyle/>
          <a:p>
            <a:r>
              <a:rPr lang="en-US" sz="4800">
                <a:solidFill>
                  <a:srgbClr val="FF0000"/>
                </a:solidFill>
                <a:cs typeface="ヒラギノ角ゴ ProN W3"/>
              </a:rPr>
              <a:t>~2714 ms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5710238" y="7315200"/>
            <a:ext cx="2268537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217709" tIns="108855" rIns="217709" bIns="108855">
            <a:spAutoFit/>
          </a:bodyPr>
          <a:lstStyle/>
          <a:p>
            <a:r>
              <a:rPr lang="en-US" sz="4400" i="1">
                <a:solidFill>
                  <a:srgbClr val="FF0000"/>
                </a:solidFill>
                <a:cs typeface="ヒラギノ角ゴ ProN W3"/>
              </a:rPr>
              <a:t>300 ms</a:t>
            </a: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12704763" y="3810000"/>
            <a:ext cx="2268537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217709" tIns="108855" rIns="217709" bIns="108855">
            <a:spAutoFit/>
          </a:bodyPr>
          <a:lstStyle/>
          <a:p>
            <a:r>
              <a:rPr lang="en-US" sz="4400" i="1">
                <a:solidFill>
                  <a:srgbClr val="FF0000"/>
                </a:solidFill>
                <a:cs typeface="ヒラギノ角ゴ ProN W3"/>
              </a:rPr>
              <a:t>300 ms</a:t>
            </a: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6119813" y="5257800"/>
            <a:ext cx="1957387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217709" tIns="108855" rIns="217709" bIns="108855">
            <a:spAutoFit/>
          </a:bodyPr>
          <a:lstStyle/>
          <a:p>
            <a:r>
              <a:rPr lang="en-US" sz="4400" i="1">
                <a:cs typeface="ヒラギノ角ゴ ProN W3"/>
              </a:rPr>
              <a:t>50 ms</a:t>
            </a: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12704763" y="2633663"/>
            <a:ext cx="2268537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217709" tIns="108855" rIns="217709" bIns="108855">
            <a:spAutoFit/>
          </a:bodyPr>
          <a:lstStyle/>
          <a:p>
            <a:r>
              <a:rPr lang="en-US" sz="4400" i="1">
                <a:solidFill>
                  <a:srgbClr val="FF0000"/>
                </a:solidFill>
                <a:cs typeface="ヒラギノ角ゴ ProN W3"/>
              </a:rPr>
              <a:t>300 ms</a:t>
            </a: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13792200" y="5943600"/>
            <a:ext cx="2268538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217709" tIns="108855" rIns="217709" bIns="108855">
            <a:spAutoFit/>
          </a:bodyPr>
          <a:lstStyle/>
          <a:p>
            <a:r>
              <a:rPr lang="en-US" sz="4400" i="1">
                <a:solidFill>
                  <a:schemeClr val="tx1"/>
                </a:solidFill>
                <a:cs typeface="ヒラギノ角ゴ ProN W3"/>
              </a:rPr>
              <a:t>100 ms</a:t>
            </a: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11150600" y="11676063"/>
            <a:ext cx="2268538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217709" tIns="108855" rIns="217709" bIns="108855">
            <a:spAutoFit/>
          </a:bodyPr>
          <a:lstStyle/>
          <a:p>
            <a:r>
              <a:rPr lang="en-US" sz="4400" i="1">
                <a:solidFill>
                  <a:srgbClr val="FF0000"/>
                </a:solidFill>
                <a:cs typeface="ヒラギノ角ゴ ProN W3"/>
              </a:rPr>
              <a:t>650 ms</a:t>
            </a: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12644438" y="7485063"/>
            <a:ext cx="2268537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217709" tIns="108855" rIns="217709" bIns="108855">
            <a:spAutoFit/>
          </a:bodyPr>
          <a:lstStyle/>
          <a:p>
            <a:r>
              <a:rPr lang="en-US" sz="4400" i="1">
                <a:solidFill>
                  <a:srgbClr val="FF0000"/>
                </a:solidFill>
                <a:cs typeface="ヒラギノ角ゴ ProN W3"/>
              </a:rPr>
              <a:t>300 ms</a:t>
            </a:r>
          </a:p>
        </p:txBody>
      </p:sp>
      <p:sp>
        <p:nvSpPr>
          <p:cNvPr id="38" name="Up Arrow 37"/>
          <p:cNvSpPr/>
          <p:nvPr/>
        </p:nvSpPr>
        <p:spPr>
          <a:xfrm>
            <a:off x="20701000" y="5486400"/>
            <a:ext cx="406400" cy="28956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709" tIns="108855" rIns="217709" bIns="108855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7" name="Right Arrow 46"/>
          <p:cNvSpPr/>
          <p:nvPr/>
        </p:nvSpPr>
        <p:spPr>
          <a:xfrm>
            <a:off x="18522950" y="9532938"/>
            <a:ext cx="1422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709" tIns="108855" rIns="217709" bIns="108855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18262600" y="8882063"/>
            <a:ext cx="1646238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217709" tIns="108855" rIns="217709" bIns="108855">
            <a:spAutoFit/>
          </a:bodyPr>
          <a:lstStyle/>
          <a:p>
            <a:r>
              <a:rPr lang="en-US" sz="4400" i="1">
                <a:cs typeface="ヒラギノ角ゴ ProN W3"/>
              </a:rPr>
              <a:t>2 ms</a:t>
            </a:r>
          </a:p>
        </p:txBody>
      </p:sp>
      <p:sp>
        <p:nvSpPr>
          <p:cNvPr id="40999" name="Rectangle 42"/>
          <p:cNvSpPr>
            <a:spLocks noChangeArrowheads="1"/>
          </p:cNvSpPr>
          <p:nvPr/>
        </p:nvSpPr>
        <p:spPr bwMode="auto">
          <a:xfrm>
            <a:off x="381000" y="1816100"/>
            <a:ext cx="22987000" cy="10312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774700" indent="-457200" eaLnBrk="0" hangingPunct="0">
              <a:spcBef>
                <a:spcPts val="1800"/>
              </a:spcBef>
              <a:buClr>
                <a:srgbClr val="48B1B4"/>
              </a:buClr>
              <a:buSzPct val="100000"/>
              <a:buFont typeface="Wingdings" pitchFamily="2" charset="2"/>
              <a:buChar char="§"/>
            </a:pPr>
            <a:r>
              <a:rPr lang="en-US" sz="6300">
                <a:solidFill>
                  <a:srgbClr val="0C0F20"/>
                </a:solidFill>
                <a:latin typeface="Arial" charset="0"/>
                <a:cs typeface="ヒラギノ角ゴ ProN W3"/>
                <a:sym typeface="Arial" charset="0"/>
              </a:rPr>
              <a:t>Multiple ad redirection</a:t>
            </a:r>
          </a:p>
          <a:p>
            <a:pPr marL="774700" indent="-457200" eaLnBrk="0" hangingPunct="0">
              <a:spcBef>
                <a:spcPts val="1800"/>
              </a:spcBef>
              <a:buClr>
                <a:srgbClr val="48B1B4"/>
              </a:buClr>
              <a:buSzPct val="100000"/>
              <a:buFont typeface="Wingdings" pitchFamily="2" charset="2"/>
              <a:buChar char="§"/>
            </a:pPr>
            <a:r>
              <a:rPr lang="en-US" sz="6300">
                <a:solidFill>
                  <a:srgbClr val="0C0F20"/>
                </a:solidFill>
                <a:latin typeface="Arial" charset="0"/>
                <a:cs typeface="ヒラギノ角ゴ ProN W3"/>
                <a:sym typeface="Arial" charset="0"/>
              </a:rPr>
              <a:t>Highest bidder</a:t>
            </a:r>
          </a:p>
          <a:p>
            <a:pPr marL="774700" indent="-457200" eaLnBrk="0" hangingPunct="0">
              <a:spcBef>
                <a:spcPts val="1800"/>
              </a:spcBef>
              <a:buClr>
                <a:srgbClr val="48B1B4"/>
              </a:buClr>
              <a:buSzPct val="100000"/>
              <a:buFont typeface="Wingdings" pitchFamily="2" charset="2"/>
              <a:buChar char="§"/>
            </a:pPr>
            <a:r>
              <a:rPr lang="en-US" sz="6300">
                <a:solidFill>
                  <a:srgbClr val="0C0F20"/>
                </a:solidFill>
                <a:latin typeface="Arial" charset="0"/>
                <a:cs typeface="ヒラギノ角ゴ ProN W3"/>
                <a:sym typeface="Arial" charset="0"/>
              </a:rPr>
              <a:t>Most relevance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21" grpId="0" animBg="1"/>
      <p:bldP spid="22" grpId="0" animBg="1"/>
      <p:bldP spid="29" grpId="0" animBg="1"/>
      <p:bldP spid="30" grpId="0" animBg="1"/>
      <p:bldP spid="25" grpId="0" animBg="1"/>
      <p:bldP spid="26" grpId="0" animBg="1"/>
      <p:bldP spid="40981" grpId="0"/>
      <p:bldP spid="32" grpId="0"/>
      <p:bldP spid="33" grpId="0"/>
      <p:bldP spid="34" grpId="0"/>
      <p:bldP spid="35" grpId="0"/>
      <p:bldP spid="36" grpId="0"/>
      <p:bldP spid="37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38" grpId="0" animBg="1"/>
      <p:bldP spid="47" grpId="0" animBg="1"/>
      <p:bldP spid="4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6"/>
          <p:cNvSpPr>
            <a:spLocks noGrp="1" noChangeArrowheads="1"/>
          </p:cNvSpPr>
          <p:nvPr>
            <p:ph type="title" idx="4294967295"/>
          </p:nvPr>
        </p:nvSpPr>
        <p:spPr/>
        <p:txBody>
          <a:bodyPr lIns="217709" tIns="108855" rIns="217709" bIns="108855"/>
          <a:lstStyle/>
          <a:p>
            <a:pPr eaLnBrk="1" hangingPunct="1"/>
            <a:r>
              <a:rPr lang="en-US" sz="6100" smtClean="0"/>
              <a:t>Ad call sequence</a:t>
            </a:r>
          </a:p>
        </p:txBody>
      </p:sp>
      <p:cxnSp>
        <p:nvCxnSpPr>
          <p:cNvPr id="41986" name="Straight Connector 4"/>
          <p:cNvCxnSpPr>
            <a:cxnSpLocks noChangeShapeType="1"/>
          </p:cNvCxnSpPr>
          <p:nvPr/>
        </p:nvCxnSpPr>
        <p:spPr bwMode="auto">
          <a:xfrm rot="16200000" flipH="1">
            <a:off x="-209550" y="7105650"/>
            <a:ext cx="9182100" cy="76200"/>
          </a:xfrm>
          <a:prstGeom prst="line">
            <a:avLst/>
          </a:prstGeom>
          <a:noFill/>
          <a:ln w="25400">
            <a:solidFill>
              <a:srgbClr val="000000"/>
            </a:solidFill>
            <a:prstDash val="sysDash"/>
            <a:round/>
            <a:headEnd/>
            <a:tailEnd/>
          </a:ln>
        </p:spPr>
      </p:cxnSp>
      <p:cxnSp>
        <p:nvCxnSpPr>
          <p:cNvPr id="41987" name="Straight Connector 5"/>
          <p:cNvCxnSpPr>
            <a:cxnSpLocks noChangeShapeType="1"/>
          </p:cNvCxnSpPr>
          <p:nvPr/>
        </p:nvCxnSpPr>
        <p:spPr bwMode="auto">
          <a:xfrm rot="16200000" flipH="1">
            <a:off x="2914650" y="7105650"/>
            <a:ext cx="9182100" cy="76200"/>
          </a:xfrm>
          <a:prstGeom prst="line">
            <a:avLst/>
          </a:prstGeom>
          <a:noFill/>
          <a:ln w="25400">
            <a:solidFill>
              <a:srgbClr val="000000"/>
            </a:solidFill>
            <a:prstDash val="sysDash"/>
            <a:round/>
            <a:headEnd/>
            <a:tailEnd/>
          </a:ln>
        </p:spPr>
      </p:cxnSp>
      <p:cxnSp>
        <p:nvCxnSpPr>
          <p:cNvPr id="41988" name="Straight Connector 6"/>
          <p:cNvCxnSpPr>
            <a:cxnSpLocks noChangeShapeType="1"/>
          </p:cNvCxnSpPr>
          <p:nvPr/>
        </p:nvCxnSpPr>
        <p:spPr bwMode="auto">
          <a:xfrm rot="16200000" flipH="1">
            <a:off x="6076950" y="7143750"/>
            <a:ext cx="9258300" cy="76200"/>
          </a:xfrm>
          <a:prstGeom prst="line">
            <a:avLst/>
          </a:prstGeom>
          <a:noFill/>
          <a:ln w="25400">
            <a:solidFill>
              <a:srgbClr val="000000"/>
            </a:solidFill>
            <a:prstDash val="sysDash"/>
            <a:round/>
            <a:headEnd/>
            <a:tailEnd/>
          </a:ln>
        </p:spPr>
      </p:cxnSp>
      <p:cxnSp>
        <p:nvCxnSpPr>
          <p:cNvPr id="41989" name="Straight Connector 7"/>
          <p:cNvCxnSpPr>
            <a:cxnSpLocks noChangeShapeType="1"/>
          </p:cNvCxnSpPr>
          <p:nvPr/>
        </p:nvCxnSpPr>
        <p:spPr bwMode="auto">
          <a:xfrm rot="16200000" flipH="1">
            <a:off x="9201150" y="7181850"/>
            <a:ext cx="9258300" cy="76200"/>
          </a:xfrm>
          <a:prstGeom prst="line">
            <a:avLst/>
          </a:prstGeom>
          <a:noFill/>
          <a:ln w="25400">
            <a:solidFill>
              <a:srgbClr val="000000"/>
            </a:solidFill>
            <a:prstDash val="sysDash"/>
            <a:round/>
            <a:headEnd/>
            <a:tailEnd/>
          </a:ln>
        </p:spPr>
      </p:cxnSp>
      <p:cxnSp>
        <p:nvCxnSpPr>
          <p:cNvPr id="41990" name="Straight Connector 8"/>
          <p:cNvCxnSpPr>
            <a:cxnSpLocks noChangeShapeType="1"/>
          </p:cNvCxnSpPr>
          <p:nvPr/>
        </p:nvCxnSpPr>
        <p:spPr bwMode="auto">
          <a:xfrm rot="16200000" flipH="1">
            <a:off x="15487650" y="7143750"/>
            <a:ext cx="9182100" cy="76200"/>
          </a:xfrm>
          <a:prstGeom prst="line">
            <a:avLst/>
          </a:prstGeom>
          <a:noFill/>
          <a:ln w="25400">
            <a:solidFill>
              <a:srgbClr val="000000"/>
            </a:solidFill>
            <a:prstDash val="sysDash"/>
            <a:round/>
            <a:headEnd/>
            <a:tailEnd/>
          </a:ln>
        </p:spPr>
      </p:cxnSp>
      <p:cxnSp>
        <p:nvCxnSpPr>
          <p:cNvPr id="41991" name="Straight Connector 9"/>
          <p:cNvCxnSpPr>
            <a:cxnSpLocks noChangeShapeType="1"/>
          </p:cNvCxnSpPr>
          <p:nvPr/>
        </p:nvCxnSpPr>
        <p:spPr bwMode="auto">
          <a:xfrm rot="16200000" flipH="1">
            <a:off x="12325350" y="7181850"/>
            <a:ext cx="9258300" cy="76200"/>
          </a:xfrm>
          <a:prstGeom prst="line">
            <a:avLst/>
          </a:prstGeom>
          <a:noFill/>
          <a:ln w="25400">
            <a:solidFill>
              <a:srgbClr val="000000"/>
            </a:solidFill>
            <a:prstDash val="sysDash"/>
            <a:round/>
            <a:headEnd/>
            <a:tailEnd/>
          </a:ln>
        </p:spPr>
      </p:cxnSp>
      <p:sp>
        <p:nvSpPr>
          <p:cNvPr id="41992" name="Rounded Rectangle 12"/>
          <p:cNvSpPr>
            <a:spLocks noChangeArrowheads="1"/>
          </p:cNvSpPr>
          <p:nvPr/>
        </p:nvSpPr>
        <p:spPr bwMode="auto">
          <a:xfrm>
            <a:off x="6096000" y="2209800"/>
            <a:ext cx="2743200" cy="762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3600">
                <a:latin typeface="Arial" charset="0"/>
                <a:cs typeface="ヒラギノ角ゴ ProN W3"/>
              </a:rPr>
              <a:t>Application</a:t>
            </a:r>
          </a:p>
        </p:txBody>
      </p:sp>
      <p:sp>
        <p:nvSpPr>
          <p:cNvPr id="41993" name="Rounded Rectangle 13"/>
          <p:cNvSpPr>
            <a:spLocks noChangeArrowheads="1"/>
          </p:cNvSpPr>
          <p:nvPr/>
        </p:nvSpPr>
        <p:spPr bwMode="auto">
          <a:xfrm>
            <a:off x="2895600" y="2209800"/>
            <a:ext cx="2743200" cy="762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3600">
                <a:latin typeface="Arial" charset="0"/>
                <a:cs typeface="ヒラギノ角ゴ ProN W3"/>
              </a:rPr>
              <a:t>Client</a:t>
            </a:r>
          </a:p>
        </p:txBody>
      </p:sp>
      <p:sp>
        <p:nvSpPr>
          <p:cNvPr id="41994" name="Rounded Rectangle 14"/>
          <p:cNvSpPr>
            <a:spLocks noChangeArrowheads="1"/>
          </p:cNvSpPr>
          <p:nvPr/>
        </p:nvSpPr>
        <p:spPr bwMode="auto">
          <a:xfrm>
            <a:off x="12420600" y="2209800"/>
            <a:ext cx="2743200" cy="762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3600">
                <a:latin typeface="Arial" charset="0"/>
                <a:cs typeface="ヒラギノ角ゴ ProN W3"/>
              </a:rPr>
              <a:t>Ad network</a:t>
            </a:r>
          </a:p>
        </p:txBody>
      </p:sp>
      <p:sp>
        <p:nvSpPr>
          <p:cNvPr id="41995" name="Rounded Rectangle 15"/>
          <p:cNvSpPr>
            <a:spLocks noChangeArrowheads="1"/>
          </p:cNvSpPr>
          <p:nvPr/>
        </p:nvSpPr>
        <p:spPr bwMode="auto">
          <a:xfrm>
            <a:off x="9296400" y="2209800"/>
            <a:ext cx="2743200" cy="762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3600">
                <a:latin typeface="Arial" charset="0"/>
                <a:cs typeface="ヒラギノ角ゴ ProN W3"/>
              </a:rPr>
              <a:t>Ad server</a:t>
            </a:r>
          </a:p>
        </p:txBody>
      </p:sp>
      <p:sp>
        <p:nvSpPr>
          <p:cNvPr id="41996" name="Rounded Rectangle 16"/>
          <p:cNvSpPr>
            <a:spLocks noChangeArrowheads="1"/>
          </p:cNvSpPr>
          <p:nvPr/>
        </p:nvSpPr>
        <p:spPr bwMode="auto">
          <a:xfrm>
            <a:off x="15544800" y="2209800"/>
            <a:ext cx="2971800" cy="762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3600">
                <a:latin typeface="Arial" charset="0"/>
                <a:cs typeface="ヒラギノ角ゴ ProN W3"/>
              </a:rPr>
              <a:t>Ad exchange</a:t>
            </a:r>
          </a:p>
          <a:p>
            <a:pPr algn="ctr"/>
            <a:endParaRPr lang="en-US" sz="3600">
              <a:latin typeface="Arial" charset="0"/>
              <a:cs typeface="ヒラギノ角ゴ ProN W3"/>
            </a:endParaRPr>
          </a:p>
        </p:txBody>
      </p:sp>
      <p:sp>
        <p:nvSpPr>
          <p:cNvPr id="41997" name="Rounded Rectangle 17"/>
          <p:cNvSpPr>
            <a:spLocks noChangeArrowheads="1"/>
          </p:cNvSpPr>
          <p:nvPr/>
        </p:nvSpPr>
        <p:spPr bwMode="auto">
          <a:xfrm>
            <a:off x="18669000" y="2209800"/>
            <a:ext cx="4267200" cy="762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3600">
                <a:latin typeface="Arial" charset="0"/>
                <a:cs typeface="ヒラギノ角ゴ ProN W3"/>
              </a:rPr>
              <a:t>Ad content hosting</a:t>
            </a:r>
          </a:p>
        </p:txBody>
      </p:sp>
      <p:cxnSp>
        <p:nvCxnSpPr>
          <p:cNvPr id="41998" name="Straight Arrow Connector 83"/>
          <p:cNvCxnSpPr>
            <a:cxnSpLocks noChangeShapeType="1"/>
          </p:cNvCxnSpPr>
          <p:nvPr/>
        </p:nvCxnSpPr>
        <p:spPr bwMode="auto">
          <a:xfrm>
            <a:off x="4343400" y="3962400"/>
            <a:ext cx="3124200" cy="1588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arrow" w="med" len="med"/>
          </a:ln>
        </p:spPr>
      </p:cxnSp>
      <p:cxnSp>
        <p:nvCxnSpPr>
          <p:cNvPr id="41999" name="Straight Arrow Connector 85"/>
          <p:cNvCxnSpPr>
            <a:cxnSpLocks noChangeShapeType="1"/>
          </p:cNvCxnSpPr>
          <p:nvPr/>
        </p:nvCxnSpPr>
        <p:spPr bwMode="auto">
          <a:xfrm>
            <a:off x="7543800" y="4495800"/>
            <a:ext cx="3124200" cy="1588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arrow" w="med" len="med"/>
          </a:ln>
        </p:spPr>
      </p:cxnSp>
      <p:cxnSp>
        <p:nvCxnSpPr>
          <p:cNvPr id="12305" name="Straight Arrow Connector 86"/>
          <p:cNvCxnSpPr>
            <a:cxnSpLocks noChangeShapeType="1"/>
          </p:cNvCxnSpPr>
          <p:nvPr/>
        </p:nvCxnSpPr>
        <p:spPr bwMode="auto">
          <a:xfrm>
            <a:off x="4419600" y="6858000"/>
            <a:ext cx="9448800" cy="1588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arrow" w="med" len="med"/>
          </a:ln>
        </p:spPr>
      </p:cxnSp>
      <p:cxnSp>
        <p:nvCxnSpPr>
          <p:cNvPr id="12306" name="Straight Arrow Connector 87"/>
          <p:cNvCxnSpPr>
            <a:cxnSpLocks noChangeShapeType="1"/>
          </p:cNvCxnSpPr>
          <p:nvPr/>
        </p:nvCxnSpPr>
        <p:spPr bwMode="auto">
          <a:xfrm>
            <a:off x="4343400" y="7466013"/>
            <a:ext cx="9448800" cy="1587"/>
          </a:xfrm>
          <a:prstGeom prst="straightConnector1">
            <a:avLst/>
          </a:prstGeom>
          <a:noFill/>
          <a:ln w="38100">
            <a:solidFill>
              <a:srgbClr val="000000"/>
            </a:solidFill>
            <a:prstDash val="dash"/>
            <a:round/>
            <a:headEnd type="triangle" w="lg" len="lg"/>
            <a:tailEnd/>
          </a:ln>
        </p:spPr>
      </p:cxnSp>
      <p:cxnSp>
        <p:nvCxnSpPr>
          <p:cNvPr id="12307" name="Straight Arrow Connector 88"/>
          <p:cNvCxnSpPr>
            <a:cxnSpLocks noChangeShapeType="1"/>
          </p:cNvCxnSpPr>
          <p:nvPr/>
        </p:nvCxnSpPr>
        <p:spPr bwMode="auto">
          <a:xfrm>
            <a:off x="4419600" y="11047413"/>
            <a:ext cx="15697200" cy="158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arrow" w="med" len="med"/>
          </a:ln>
        </p:spPr>
      </p:cxnSp>
      <p:cxnSp>
        <p:nvCxnSpPr>
          <p:cNvPr id="42003" name="Straight Arrow Connector 91"/>
          <p:cNvCxnSpPr>
            <a:cxnSpLocks noChangeShapeType="1"/>
          </p:cNvCxnSpPr>
          <p:nvPr/>
        </p:nvCxnSpPr>
        <p:spPr bwMode="auto">
          <a:xfrm>
            <a:off x="7543800" y="5029200"/>
            <a:ext cx="3124200" cy="1588"/>
          </a:xfrm>
          <a:prstGeom prst="straightConnector1">
            <a:avLst/>
          </a:prstGeom>
          <a:noFill/>
          <a:ln w="38100">
            <a:solidFill>
              <a:srgbClr val="000000"/>
            </a:solidFill>
            <a:prstDash val="dash"/>
            <a:round/>
            <a:headEnd type="triangle" w="lg" len="lg"/>
            <a:tailEnd/>
          </a:ln>
        </p:spPr>
      </p:cxnSp>
      <p:cxnSp>
        <p:nvCxnSpPr>
          <p:cNvPr id="12309" name="Straight Arrow Connector 94"/>
          <p:cNvCxnSpPr>
            <a:cxnSpLocks noChangeShapeType="1"/>
          </p:cNvCxnSpPr>
          <p:nvPr/>
        </p:nvCxnSpPr>
        <p:spPr bwMode="auto">
          <a:xfrm>
            <a:off x="4419600" y="8305800"/>
            <a:ext cx="12573000" cy="1588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arrow" w="med" len="med"/>
          </a:ln>
        </p:spPr>
      </p:cxnSp>
      <p:cxnSp>
        <p:nvCxnSpPr>
          <p:cNvPr id="12310" name="Straight Arrow Connector 95"/>
          <p:cNvCxnSpPr>
            <a:cxnSpLocks noChangeShapeType="1"/>
          </p:cNvCxnSpPr>
          <p:nvPr/>
        </p:nvCxnSpPr>
        <p:spPr bwMode="auto">
          <a:xfrm>
            <a:off x="4419600" y="8991600"/>
            <a:ext cx="12649200" cy="1588"/>
          </a:xfrm>
          <a:prstGeom prst="straightConnector1">
            <a:avLst/>
          </a:prstGeom>
          <a:noFill/>
          <a:ln w="38100">
            <a:solidFill>
              <a:srgbClr val="000000"/>
            </a:solidFill>
            <a:prstDash val="dash"/>
            <a:round/>
            <a:headEnd type="triangle" w="lg" len="lg"/>
            <a:tailEnd/>
          </a:ln>
        </p:spPr>
      </p:cxnSp>
      <p:cxnSp>
        <p:nvCxnSpPr>
          <p:cNvPr id="12311" name="Straight Arrow Connector 102"/>
          <p:cNvCxnSpPr>
            <a:cxnSpLocks noChangeShapeType="1"/>
          </p:cNvCxnSpPr>
          <p:nvPr/>
        </p:nvCxnSpPr>
        <p:spPr bwMode="auto">
          <a:xfrm>
            <a:off x="4419600" y="11733213"/>
            <a:ext cx="15659100" cy="1587"/>
          </a:xfrm>
          <a:prstGeom prst="straightConnector1">
            <a:avLst/>
          </a:prstGeom>
          <a:noFill/>
          <a:ln w="38100">
            <a:solidFill>
              <a:srgbClr val="000000"/>
            </a:solidFill>
            <a:prstDash val="dash"/>
            <a:round/>
            <a:headEnd type="triangle" w="lg" len="lg"/>
            <a:tailEnd/>
          </a:ln>
        </p:spPr>
      </p:cxnSp>
      <p:pic>
        <p:nvPicPr>
          <p:cNvPr id="42007" name="Picture 15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2514600"/>
            <a:ext cx="1828800" cy="120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2008" name="Straight Arrow Connector 155"/>
          <p:cNvCxnSpPr>
            <a:cxnSpLocks noChangeShapeType="1"/>
          </p:cNvCxnSpPr>
          <p:nvPr/>
        </p:nvCxnSpPr>
        <p:spPr bwMode="auto">
          <a:xfrm>
            <a:off x="4419600" y="5638800"/>
            <a:ext cx="3124200" cy="1588"/>
          </a:xfrm>
          <a:prstGeom prst="straightConnector1">
            <a:avLst/>
          </a:prstGeom>
          <a:noFill/>
          <a:ln w="38100">
            <a:solidFill>
              <a:srgbClr val="000000"/>
            </a:solidFill>
            <a:prstDash val="dash"/>
            <a:round/>
            <a:headEnd type="triangle" w="lg" len="lg"/>
            <a:tailEnd/>
          </a:ln>
        </p:spPr>
      </p:cxnSp>
      <p:pic>
        <p:nvPicPr>
          <p:cNvPr id="42009" name="Picture 15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5029200"/>
            <a:ext cx="1828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010" name="Text Box 28"/>
          <p:cNvSpPr txBox="1">
            <a:spLocks/>
          </p:cNvSpPr>
          <p:nvPr/>
        </p:nvSpPr>
        <p:spPr bwMode="auto">
          <a:xfrm>
            <a:off x="4495800" y="3429000"/>
            <a:ext cx="28956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latin typeface="Arial" charset="0"/>
                <a:cs typeface="ヒラギノ角ゴ ProN W3"/>
              </a:rPr>
              <a:t>HTTP request for page</a:t>
            </a:r>
          </a:p>
        </p:txBody>
      </p:sp>
      <p:sp>
        <p:nvSpPr>
          <p:cNvPr id="42011" name="Text Box 29"/>
          <p:cNvSpPr txBox="1">
            <a:spLocks/>
          </p:cNvSpPr>
          <p:nvPr/>
        </p:nvSpPr>
        <p:spPr bwMode="auto">
          <a:xfrm>
            <a:off x="7620000" y="3962400"/>
            <a:ext cx="28956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latin typeface="Arial" charset="0"/>
                <a:cs typeface="ヒラギノ角ゴ ProN W3"/>
              </a:rPr>
              <a:t>Asynchronous ad call</a:t>
            </a:r>
          </a:p>
        </p:txBody>
      </p:sp>
      <p:sp>
        <p:nvSpPr>
          <p:cNvPr id="42012" name="Text Box 30"/>
          <p:cNvSpPr txBox="1">
            <a:spLocks/>
          </p:cNvSpPr>
          <p:nvPr/>
        </p:nvSpPr>
        <p:spPr bwMode="auto">
          <a:xfrm>
            <a:off x="4191000" y="5105400"/>
            <a:ext cx="35052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latin typeface="Arial" charset="0"/>
                <a:cs typeface="ヒラギノ角ゴ ProN W3"/>
              </a:rPr>
              <a:t>Page content with ads (tags)</a:t>
            </a:r>
          </a:p>
        </p:txBody>
      </p:sp>
      <p:sp>
        <p:nvSpPr>
          <p:cNvPr id="12318" name="Text Box 31"/>
          <p:cNvSpPr txBox="1">
            <a:spLocks/>
          </p:cNvSpPr>
          <p:nvPr/>
        </p:nvSpPr>
        <p:spPr bwMode="auto">
          <a:xfrm>
            <a:off x="7620000" y="6994525"/>
            <a:ext cx="29718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latin typeface="Arial" charset="0"/>
                <a:cs typeface="ヒラギノ角ゴ ProN W3"/>
              </a:rPr>
              <a:t>Ad creative/tags</a:t>
            </a:r>
          </a:p>
        </p:txBody>
      </p:sp>
      <p:sp>
        <p:nvSpPr>
          <p:cNvPr id="42014" name="Text Box 32"/>
          <p:cNvSpPr txBox="1">
            <a:spLocks/>
          </p:cNvSpPr>
          <p:nvPr/>
        </p:nvSpPr>
        <p:spPr bwMode="auto">
          <a:xfrm>
            <a:off x="7620000" y="4572000"/>
            <a:ext cx="28956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latin typeface="Arial" charset="0"/>
                <a:cs typeface="ヒラギノ角ゴ ProN W3"/>
              </a:rPr>
              <a:t>Ad creative/tags</a:t>
            </a:r>
          </a:p>
        </p:txBody>
      </p:sp>
      <p:sp>
        <p:nvSpPr>
          <p:cNvPr id="12320" name="Text Box 33"/>
          <p:cNvSpPr txBox="1">
            <a:spLocks/>
          </p:cNvSpPr>
          <p:nvPr/>
        </p:nvSpPr>
        <p:spPr bwMode="auto">
          <a:xfrm>
            <a:off x="4267200" y="6400800"/>
            <a:ext cx="35052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latin typeface="Arial" charset="0"/>
                <a:cs typeface="ヒラギノ角ゴ ProN W3"/>
              </a:rPr>
              <a:t>Ad request to ad network</a:t>
            </a:r>
          </a:p>
        </p:txBody>
      </p:sp>
      <p:sp>
        <p:nvSpPr>
          <p:cNvPr id="12321" name="Text Box 35"/>
          <p:cNvSpPr txBox="1">
            <a:spLocks/>
          </p:cNvSpPr>
          <p:nvPr/>
        </p:nvSpPr>
        <p:spPr bwMode="auto">
          <a:xfrm>
            <a:off x="4495800" y="7772400"/>
            <a:ext cx="29718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latin typeface="Arial" charset="0"/>
                <a:cs typeface="ヒラギノ角ゴ ProN W3"/>
              </a:rPr>
              <a:t>Ad request to 3</a:t>
            </a:r>
            <a:r>
              <a:rPr lang="en-US" sz="1800" baseline="30000">
                <a:latin typeface="Arial" charset="0"/>
                <a:cs typeface="ヒラギノ角ゴ ProN W3"/>
              </a:rPr>
              <a:t>rd</a:t>
            </a:r>
            <a:r>
              <a:rPr lang="en-US" sz="1800">
                <a:latin typeface="Arial" charset="0"/>
                <a:cs typeface="ヒラギノ角ゴ ProN W3"/>
              </a:rPr>
              <a:t> party</a:t>
            </a:r>
          </a:p>
        </p:txBody>
      </p:sp>
      <p:sp>
        <p:nvSpPr>
          <p:cNvPr id="12322" name="Text Box 36"/>
          <p:cNvSpPr txBox="1">
            <a:spLocks/>
          </p:cNvSpPr>
          <p:nvPr/>
        </p:nvSpPr>
        <p:spPr bwMode="auto">
          <a:xfrm>
            <a:off x="16992600" y="11276013"/>
            <a:ext cx="2971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latin typeface="Arial" charset="0"/>
                <a:cs typeface="ヒラギノ角ゴ ProN W3"/>
              </a:rPr>
              <a:t>Ad creative</a:t>
            </a:r>
          </a:p>
        </p:txBody>
      </p:sp>
      <p:sp>
        <p:nvSpPr>
          <p:cNvPr id="12323" name="Text Box 37"/>
          <p:cNvSpPr txBox="1">
            <a:spLocks/>
          </p:cNvSpPr>
          <p:nvPr/>
        </p:nvSpPr>
        <p:spPr bwMode="auto">
          <a:xfrm>
            <a:off x="4495800" y="10590213"/>
            <a:ext cx="2971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latin typeface="Arial" charset="0"/>
                <a:cs typeface="ヒラギノ角ゴ ProN W3"/>
              </a:rPr>
              <a:t>Ad creative request</a:t>
            </a:r>
          </a:p>
        </p:txBody>
      </p:sp>
      <p:sp>
        <p:nvSpPr>
          <p:cNvPr id="12324" name="Text Box 38"/>
          <p:cNvSpPr txBox="1">
            <a:spLocks/>
          </p:cNvSpPr>
          <p:nvPr/>
        </p:nvSpPr>
        <p:spPr bwMode="auto">
          <a:xfrm>
            <a:off x="10820400" y="8534400"/>
            <a:ext cx="29718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latin typeface="Arial" charset="0"/>
                <a:cs typeface="ヒラギノ角ゴ ProN W3"/>
              </a:rPr>
              <a:t>Ad creative/tags</a:t>
            </a:r>
          </a:p>
        </p:txBody>
      </p:sp>
      <p:cxnSp>
        <p:nvCxnSpPr>
          <p:cNvPr id="12325" name="Straight Arrow Connector 94"/>
          <p:cNvCxnSpPr>
            <a:cxnSpLocks noChangeShapeType="1"/>
          </p:cNvCxnSpPr>
          <p:nvPr/>
        </p:nvCxnSpPr>
        <p:spPr bwMode="auto">
          <a:xfrm>
            <a:off x="4419600" y="9675813"/>
            <a:ext cx="12573000" cy="1587"/>
          </a:xfrm>
          <a:prstGeom prst="straightConnector1">
            <a:avLst/>
          </a:prstGeom>
          <a:noFill/>
          <a:ln w="38100">
            <a:solidFill>
              <a:srgbClr val="FF6600"/>
            </a:solidFill>
            <a:round/>
            <a:headEnd/>
            <a:tailEnd type="arrow" w="med" len="med"/>
          </a:ln>
        </p:spPr>
      </p:cxnSp>
      <p:cxnSp>
        <p:nvCxnSpPr>
          <p:cNvPr id="12326" name="Straight Arrow Connector 95"/>
          <p:cNvCxnSpPr>
            <a:cxnSpLocks noChangeShapeType="1"/>
          </p:cNvCxnSpPr>
          <p:nvPr/>
        </p:nvCxnSpPr>
        <p:spPr bwMode="auto">
          <a:xfrm>
            <a:off x="4419600" y="10361613"/>
            <a:ext cx="12573000" cy="1587"/>
          </a:xfrm>
          <a:prstGeom prst="straightConnector1">
            <a:avLst/>
          </a:prstGeom>
          <a:noFill/>
          <a:ln w="38100">
            <a:solidFill>
              <a:srgbClr val="FF6600"/>
            </a:solidFill>
            <a:prstDash val="dash"/>
            <a:round/>
            <a:headEnd type="triangle" w="lg" len="lg"/>
            <a:tailEnd/>
          </a:ln>
        </p:spPr>
      </p:cxnSp>
      <p:sp>
        <p:nvSpPr>
          <p:cNvPr id="12327" name="Text Box 43"/>
          <p:cNvSpPr txBox="1">
            <a:spLocks/>
          </p:cNvSpPr>
          <p:nvPr/>
        </p:nvSpPr>
        <p:spPr bwMode="auto">
          <a:xfrm>
            <a:off x="4495800" y="9278938"/>
            <a:ext cx="2971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i="1">
                <a:latin typeface="Arial" charset="0"/>
                <a:cs typeface="ヒラギノ角ゴ ProN W3"/>
              </a:rPr>
              <a:t>Ad infinitum…</a:t>
            </a:r>
          </a:p>
        </p:txBody>
      </p:sp>
      <p:sp>
        <p:nvSpPr>
          <p:cNvPr id="12328" name="Text Box 44"/>
          <p:cNvSpPr txBox="1">
            <a:spLocks/>
          </p:cNvSpPr>
          <p:nvPr/>
        </p:nvSpPr>
        <p:spPr bwMode="auto">
          <a:xfrm>
            <a:off x="10820400" y="9904413"/>
            <a:ext cx="2971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i="1">
                <a:latin typeface="Arial" charset="0"/>
                <a:cs typeface="ヒラギノ角ゴ ProN W3"/>
              </a:rPr>
              <a:t>Ad infinitum…</a:t>
            </a:r>
          </a:p>
        </p:txBody>
      </p:sp>
      <p:sp>
        <p:nvSpPr>
          <p:cNvPr id="42024" name="AutoShape 45"/>
          <p:cNvSpPr>
            <a:spLocks/>
          </p:cNvSpPr>
          <p:nvPr/>
        </p:nvSpPr>
        <p:spPr bwMode="auto">
          <a:xfrm>
            <a:off x="20802600" y="3124200"/>
            <a:ext cx="685800" cy="3048000"/>
          </a:xfrm>
          <a:prstGeom prst="rightBrace">
            <a:avLst>
              <a:gd name="adj1" fmla="val 37037"/>
              <a:gd name="adj2" fmla="val 50000"/>
            </a:avLst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cs typeface="ヒラギノ角ゴ ProN W3"/>
            </a:endParaRPr>
          </a:p>
        </p:txBody>
      </p:sp>
      <p:sp>
        <p:nvSpPr>
          <p:cNvPr id="12330" name="AutoShape 46"/>
          <p:cNvSpPr>
            <a:spLocks/>
          </p:cNvSpPr>
          <p:nvPr/>
        </p:nvSpPr>
        <p:spPr bwMode="auto">
          <a:xfrm>
            <a:off x="20802600" y="6553200"/>
            <a:ext cx="838200" cy="5181600"/>
          </a:xfrm>
          <a:prstGeom prst="rightBrace">
            <a:avLst>
              <a:gd name="adj1" fmla="val 51515"/>
              <a:gd name="adj2" fmla="val 50000"/>
            </a:avLst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cs typeface="ヒラギノ角ゴ ProN W3"/>
            </a:endParaRPr>
          </a:p>
        </p:txBody>
      </p:sp>
      <p:sp>
        <p:nvSpPr>
          <p:cNvPr id="42026" name="Text Box 47"/>
          <p:cNvSpPr txBox="1">
            <a:spLocks/>
          </p:cNvSpPr>
          <p:nvPr/>
        </p:nvSpPr>
        <p:spPr bwMode="auto">
          <a:xfrm>
            <a:off x="21488400" y="4419600"/>
            <a:ext cx="236220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latin typeface="Arial" charset="0"/>
                <a:cs typeface="ヒラギノ角ゴ ProN W3"/>
              </a:rPr>
              <a:t>Server side</a:t>
            </a:r>
          </a:p>
        </p:txBody>
      </p:sp>
      <p:sp>
        <p:nvSpPr>
          <p:cNvPr id="12332" name="Text Box 48"/>
          <p:cNvSpPr txBox="1">
            <a:spLocks/>
          </p:cNvSpPr>
          <p:nvPr/>
        </p:nvSpPr>
        <p:spPr bwMode="auto">
          <a:xfrm>
            <a:off x="21793200" y="8915400"/>
            <a:ext cx="190500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latin typeface="Arial" charset="0"/>
                <a:cs typeface="ヒラギノ角ゴ ProN W3"/>
              </a:rPr>
              <a:t>Client side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18" grpId="0"/>
      <p:bldP spid="12320" grpId="0"/>
      <p:bldP spid="12321" grpId="0"/>
      <p:bldP spid="12322" grpId="0"/>
      <p:bldP spid="12323" grpId="0"/>
      <p:bldP spid="12324" grpId="0"/>
      <p:bldP spid="12327" grpId="0"/>
      <p:bldP spid="12328" grpId="0"/>
      <p:bldP spid="12330" grpId="0" animBg="1"/>
      <p:bldP spid="1233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1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9200" smtClean="0"/>
              <a:t>What next?</a:t>
            </a:r>
            <a:endParaRPr lang="en-US" sz="9200" i="1" smtClean="0"/>
          </a:p>
        </p:txBody>
      </p:sp>
      <p:sp>
        <p:nvSpPr>
          <p:cNvPr id="74755" name="Rectangle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0" indent="0" eaLnBrk="1" hangingPunct="1"/>
            <a:r>
              <a:rPr lang="en-US" i="1" smtClean="0"/>
              <a:t>Measure and monitor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Monitoring ad positions</a:t>
            </a:r>
          </a:p>
        </p:txBody>
      </p:sp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9944100" cy="4343400"/>
          </a:xfrm>
        </p:spPr>
        <p:txBody>
          <a:bodyPr/>
          <a:lstStyle/>
          <a:p>
            <a:r>
              <a:rPr lang="en-US" sz="3900" smtClean="0"/>
              <a:t>Many different profiles/positions</a:t>
            </a:r>
          </a:p>
          <a:p>
            <a:r>
              <a:rPr lang="en-US" sz="3900" smtClean="0"/>
              <a:t>Profiles change when campaigns change</a:t>
            </a:r>
          </a:p>
          <a:p>
            <a:r>
              <a:rPr lang="en-US" sz="3900" smtClean="0"/>
              <a:t>Latency transient</a:t>
            </a:r>
          </a:p>
          <a:p>
            <a:r>
              <a:rPr lang="en-US" sz="3900" smtClean="0"/>
              <a:t>What should alert threshold be?</a:t>
            </a:r>
          </a:p>
          <a:p>
            <a:r>
              <a:rPr lang="en-US" sz="3900" smtClean="0"/>
              <a:t>What triggered the alert?</a:t>
            </a:r>
          </a:p>
        </p:txBody>
      </p:sp>
      <p:pic>
        <p:nvPicPr>
          <p:cNvPr id="4301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6272213"/>
            <a:ext cx="8991600" cy="605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58400" y="76200"/>
            <a:ext cx="14249400" cy="122555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Vendor Ad Latency Monitoring</a:t>
            </a:r>
          </a:p>
        </p:txBody>
      </p:sp>
      <p:sp>
        <p:nvSpPr>
          <p:cNvPr id="44034" name="Rectangle 3"/>
          <p:cNvSpPr>
            <a:spLocks noChangeArrowheads="1"/>
          </p:cNvSpPr>
          <p:nvPr/>
        </p:nvSpPr>
        <p:spPr bwMode="auto">
          <a:xfrm>
            <a:off x="2184400" y="2359025"/>
            <a:ext cx="14579600" cy="95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17709" tIns="108855" rIns="217709" bIns="108855" anchor="ctr">
            <a:spAutoFit/>
          </a:bodyPr>
          <a:lstStyle/>
          <a:p>
            <a:pPr algn="ctr"/>
            <a:r>
              <a:rPr lang="en-US" sz="2400" b="1">
                <a:cs typeface="ヒラギノ角ゴ ProN W3"/>
              </a:rPr>
              <a:t>X Axis: Vendors Y Axis: Avg P95 Time(in ms), sorted on Avg Median Time</a:t>
            </a:r>
          </a:p>
          <a:p>
            <a:pPr algn="ctr"/>
            <a:r>
              <a:rPr lang="en-US" sz="2400" b="1">
                <a:cs typeface="ヒラギノ角ゴ ProN W3"/>
              </a:rPr>
              <a:t>Time periods below are rolling windows (e.g. Year-to-Date = 2/24/09 through 2/23/10) </a:t>
            </a:r>
          </a:p>
        </p:txBody>
      </p:sp>
      <p:pic>
        <p:nvPicPr>
          <p:cNvPr id="44035" name="Picture 7" descr="vendor performance 02232010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9575" y="1524000"/>
            <a:ext cx="23441025" cy="1074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6" name="Rectangle 49"/>
          <p:cNvSpPr>
            <a:spLocks noChangeArrowheads="1"/>
          </p:cNvSpPr>
          <p:nvPr/>
        </p:nvSpPr>
        <p:spPr bwMode="auto">
          <a:xfrm>
            <a:off x="381000" y="9677400"/>
            <a:ext cx="23622000" cy="2133600"/>
          </a:xfrm>
          <a:prstGeom prst="rect">
            <a:avLst/>
          </a:prstGeom>
          <a:solidFill>
            <a:schemeClr val="bg1"/>
          </a:solidFill>
          <a:ln w="25400" algn="ctr">
            <a:noFill/>
            <a:round/>
            <a:headEnd/>
            <a:tailEnd/>
          </a:ln>
        </p:spPr>
        <p:txBody>
          <a:bodyPr/>
          <a:lstStyle/>
          <a:p>
            <a:pPr algn="ctr"/>
            <a:endParaRPr lang="en-US">
              <a:cs typeface="ヒラギノ角ゴ ProN W3"/>
            </a:endParaRPr>
          </a:p>
        </p:txBody>
      </p:sp>
      <p:grpSp>
        <p:nvGrpSpPr>
          <p:cNvPr id="44037" name="Group 5"/>
          <p:cNvGrpSpPr>
            <a:grpSpLocks/>
          </p:cNvGrpSpPr>
          <p:nvPr/>
        </p:nvGrpSpPr>
        <p:grpSpPr bwMode="auto">
          <a:xfrm>
            <a:off x="381000" y="8158163"/>
            <a:ext cx="23469600" cy="2738437"/>
            <a:chOff x="28510" y="3781425"/>
            <a:chExt cx="9040670" cy="1130956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342830" y="3781425"/>
              <a:ext cx="8726350" cy="0"/>
            </a:xfrm>
            <a:prstGeom prst="line">
              <a:avLst/>
            </a:prstGeom>
            <a:ln w="12700">
              <a:solidFill>
                <a:srgbClr val="800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7"/>
            <p:cNvSpPr/>
            <p:nvPr/>
          </p:nvSpPr>
          <p:spPr>
            <a:xfrm>
              <a:off x="342900" y="4543414"/>
              <a:ext cx="365760" cy="118872"/>
            </a:xfrm>
            <a:prstGeom prst="rect">
              <a:avLst/>
            </a:prstGeom>
            <a:solidFill>
              <a:srgbClr val="FF0000">
                <a:alpha val="45000"/>
              </a:srgbClr>
            </a:solidFill>
            <a:ln w="3175">
              <a:noFill/>
            </a:ln>
            <a:scene3d>
              <a:camera prst="orthographicFront">
                <a:rot lat="0" lon="0" rev="27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>
              <a:normAutofit fontScale="40000" lnSpcReduction="20000"/>
            </a:bodyPr>
            <a:lstStyle/>
            <a:p>
              <a:pPr algn="ctr">
                <a:defRPr/>
              </a:pPr>
              <a:endParaRPr lang="en-US" sz="3800" dirty="0" err="1">
                <a:solidFill>
                  <a:schemeClr val="tx1"/>
                </a:solidFill>
                <a:cs typeface="Arial" pitchFamily="34" charset="0"/>
                <a:sym typeface="GillSans" pitchFamily="1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57219" y="4538635"/>
              <a:ext cx="365760" cy="118872"/>
            </a:xfrm>
            <a:prstGeom prst="rect">
              <a:avLst/>
            </a:prstGeom>
            <a:solidFill>
              <a:srgbClr val="FF0000">
                <a:alpha val="45000"/>
              </a:srgbClr>
            </a:solidFill>
            <a:ln w="3175">
              <a:noFill/>
            </a:ln>
            <a:scene3d>
              <a:camera prst="orthographicFront">
                <a:rot lat="0" lon="0" rev="27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>
              <a:normAutofit fontScale="40000" lnSpcReduction="20000"/>
            </a:bodyPr>
            <a:lstStyle/>
            <a:p>
              <a:pPr algn="ctr">
                <a:defRPr/>
              </a:pPr>
              <a:endParaRPr lang="en-US" sz="3800" dirty="0" err="1">
                <a:solidFill>
                  <a:schemeClr val="tx1"/>
                </a:solidFill>
                <a:cs typeface="Arial" pitchFamily="34" charset="0"/>
                <a:sym typeface="GillSans" pitchFamily="1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28641" y="4629132"/>
              <a:ext cx="640080" cy="118872"/>
            </a:xfrm>
            <a:prstGeom prst="rect">
              <a:avLst/>
            </a:prstGeom>
            <a:solidFill>
              <a:srgbClr val="FF0000">
                <a:alpha val="45000"/>
              </a:srgbClr>
            </a:solidFill>
            <a:ln w="3175">
              <a:noFill/>
            </a:ln>
            <a:scene3d>
              <a:camera prst="orthographicFront">
                <a:rot lat="0" lon="0" rev="27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>
              <a:normAutofit fontScale="40000" lnSpcReduction="20000"/>
            </a:bodyPr>
            <a:lstStyle/>
            <a:p>
              <a:pPr algn="ctr">
                <a:defRPr/>
              </a:pPr>
              <a:endParaRPr lang="en-US" sz="3800" dirty="0" err="1">
                <a:solidFill>
                  <a:schemeClr val="tx1"/>
                </a:solidFill>
                <a:cs typeface="Arial" pitchFamily="34" charset="0"/>
                <a:sym typeface="GillSans" pitchFamily="1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38197" y="4633879"/>
              <a:ext cx="640080" cy="118872"/>
            </a:xfrm>
            <a:prstGeom prst="rect">
              <a:avLst/>
            </a:prstGeom>
            <a:solidFill>
              <a:srgbClr val="FF0000">
                <a:alpha val="45000"/>
              </a:srgbClr>
            </a:solidFill>
            <a:ln w="3175">
              <a:noFill/>
            </a:ln>
            <a:scene3d>
              <a:camera prst="orthographicFront">
                <a:rot lat="0" lon="0" rev="27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>
              <a:normAutofit fontScale="40000" lnSpcReduction="20000"/>
            </a:bodyPr>
            <a:lstStyle/>
            <a:p>
              <a:pPr algn="ctr">
                <a:defRPr/>
              </a:pPr>
              <a:endParaRPr lang="en-US" sz="3800" dirty="0" err="1">
                <a:solidFill>
                  <a:schemeClr val="tx1"/>
                </a:solidFill>
                <a:cs typeface="Arial" pitchFamily="34" charset="0"/>
                <a:sym typeface="GillSans" pitchFamily="1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943006" y="4633879"/>
              <a:ext cx="640080" cy="118872"/>
            </a:xfrm>
            <a:prstGeom prst="rect">
              <a:avLst/>
            </a:prstGeom>
            <a:solidFill>
              <a:srgbClr val="FF0000">
                <a:alpha val="45000"/>
              </a:srgbClr>
            </a:solidFill>
            <a:ln w="3175">
              <a:noFill/>
            </a:ln>
            <a:scene3d>
              <a:camera prst="orthographicFront">
                <a:rot lat="0" lon="0" rev="27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>
              <a:normAutofit fontScale="40000" lnSpcReduction="20000"/>
            </a:bodyPr>
            <a:lstStyle/>
            <a:p>
              <a:pPr algn="ctr">
                <a:defRPr/>
              </a:pPr>
              <a:endParaRPr lang="en-US" sz="3800" dirty="0" err="1">
                <a:solidFill>
                  <a:schemeClr val="tx1"/>
                </a:solidFill>
                <a:cs typeface="Arial" pitchFamily="34" charset="0"/>
                <a:sym typeface="GillSans" pitchFamily="1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343098" y="4552908"/>
              <a:ext cx="402336" cy="118872"/>
            </a:xfrm>
            <a:prstGeom prst="rect">
              <a:avLst/>
            </a:prstGeom>
            <a:solidFill>
              <a:srgbClr val="FF0000">
                <a:alpha val="45000"/>
              </a:srgbClr>
            </a:solidFill>
            <a:ln w="3175">
              <a:noFill/>
            </a:ln>
            <a:scene3d>
              <a:camera prst="orthographicFront">
                <a:rot lat="0" lon="0" rev="27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>
              <a:normAutofit fontScale="40000" lnSpcReduction="20000"/>
            </a:bodyPr>
            <a:lstStyle/>
            <a:p>
              <a:pPr algn="ctr">
                <a:defRPr/>
              </a:pPr>
              <a:endParaRPr lang="en-US" sz="3800" dirty="0" err="1">
                <a:solidFill>
                  <a:schemeClr val="tx1"/>
                </a:solidFill>
                <a:cs typeface="Arial" pitchFamily="34" charset="0"/>
                <a:sym typeface="GillSans" pitchFamily="1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385965" y="4614827"/>
              <a:ext cx="594360" cy="118872"/>
            </a:xfrm>
            <a:prstGeom prst="rect">
              <a:avLst/>
            </a:prstGeom>
            <a:solidFill>
              <a:srgbClr val="FF0000">
                <a:alpha val="45000"/>
              </a:srgbClr>
            </a:solidFill>
            <a:ln w="3175">
              <a:noFill/>
            </a:ln>
            <a:scene3d>
              <a:camera prst="orthographicFront">
                <a:rot lat="0" lon="0" rev="27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>
              <a:normAutofit fontScale="40000" lnSpcReduction="20000"/>
            </a:bodyPr>
            <a:lstStyle/>
            <a:p>
              <a:pPr algn="ctr">
                <a:defRPr/>
              </a:pPr>
              <a:endParaRPr lang="en-US" sz="3800" dirty="0" err="1">
                <a:solidFill>
                  <a:schemeClr val="tx1"/>
                </a:solidFill>
                <a:cs typeface="Arial" pitchFamily="34" charset="0"/>
                <a:sym typeface="GillSans" pitchFamily="1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616427" y="4609877"/>
              <a:ext cx="576072" cy="118872"/>
            </a:xfrm>
            <a:prstGeom prst="rect">
              <a:avLst/>
            </a:prstGeom>
            <a:solidFill>
              <a:srgbClr val="FF0000">
                <a:alpha val="45000"/>
              </a:srgbClr>
            </a:solidFill>
            <a:ln w="3175">
              <a:noFill/>
            </a:ln>
            <a:scene3d>
              <a:camera prst="orthographicFront">
                <a:rot lat="0" lon="0" rev="27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>
              <a:normAutofit fontScale="40000" lnSpcReduction="20000"/>
            </a:bodyPr>
            <a:lstStyle/>
            <a:p>
              <a:pPr algn="ctr">
                <a:defRPr/>
              </a:pPr>
              <a:endParaRPr lang="en-US" sz="3800" dirty="0" err="1">
                <a:solidFill>
                  <a:schemeClr val="tx1"/>
                </a:solidFill>
                <a:cs typeface="Arial" pitchFamily="34" charset="0"/>
                <a:sym typeface="GillSans" pitchFamily="1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892665" y="4576520"/>
              <a:ext cx="484632" cy="118872"/>
            </a:xfrm>
            <a:prstGeom prst="rect">
              <a:avLst/>
            </a:prstGeom>
            <a:solidFill>
              <a:srgbClr val="FF0000">
                <a:alpha val="45000"/>
              </a:srgbClr>
            </a:solidFill>
            <a:ln w="3175">
              <a:noFill/>
            </a:ln>
            <a:scene3d>
              <a:camera prst="orthographicFront">
                <a:rot lat="0" lon="0" rev="27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>
              <a:normAutofit fontScale="40000" lnSpcReduction="20000"/>
            </a:bodyPr>
            <a:lstStyle/>
            <a:p>
              <a:pPr algn="ctr">
                <a:defRPr/>
              </a:pPr>
              <a:endParaRPr lang="en-US" sz="3800" dirty="0" err="1">
                <a:solidFill>
                  <a:schemeClr val="tx1"/>
                </a:solidFill>
                <a:cs typeface="Arial" pitchFamily="34" charset="0"/>
                <a:sym typeface="GillSans" pitchFamily="1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168903" y="4638423"/>
              <a:ext cx="640080" cy="118872"/>
            </a:xfrm>
            <a:prstGeom prst="rect">
              <a:avLst/>
            </a:prstGeom>
            <a:solidFill>
              <a:srgbClr val="FF0000">
                <a:alpha val="45000"/>
              </a:srgbClr>
            </a:solidFill>
            <a:ln w="3175">
              <a:noFill/>
            </a:ln>
            <a:scene3d>
              <a:camera prst="orthographicFront">
                <a:rot lat="0" lon="0" rev="27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>
              <a:normAutofit fontScale="40000" lnSpcReduction="20000"/>
            </a:bodyPr>
            <a:lstStyle/>
            <a:p>
              <a:pPr algn="ctr">
                <a:defRPr/>
              </a:pPr>
              <a:endParaRPr lang="en-US" sz="3800" dirty="0" err="1">
                <a:solidFill>
                  <a:schemeClr val="tx1"/>
                </a:solidFill>
                <a:cs typeface="Arial" pitchFamily="34" charset="0"/>
                <a:sym typeface="GillSans" pitchFamily="1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598033" y="4486007"/>
              <a:ext cx="228600" cy="118872"/>
            </a:xfrm>
            <a:prstGeom prst="rect">
              <a:avLst/>
            </a:prstGeom>
            <a:solidFill>
              <a:srgbClr val="FF0000">
                <a:alpha val="45000"/>
              </a:srgbClr>
            </a:solidFill>
            <a:ln w="3175">
              <a:noFill/>
            </a:ln>
            <a:scene3d>
              <a:camera prst="orthographicFront">
                <a:rot lat="0" lon="0" rev="27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>
              <a:normAutofit fontScale="40000" lnSpcReduction="20000"/>
            </a:bodyPr>
            <a:lstStyle/>
            <a:p>
              <a:pPr algn="ctr">
                <a:defRPr/>
              </a:pPr>
              <a:endParaRPr lang="en-US" sz="3800" dirty="0" err="1">
                <a:solidFill>
                  <a:schemeClr val="tx1"/>
                </a:solidFill>
                <a:cs typeface="Arial" pitchFamily="34" charset="0"/>
                <a:sym typeface="GillSans" pitchFamily="1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546002" y="4555391"/>
              <a:ext cx="411480" cy="118872"/>
            </a:xfrm>
            <a:prstGeom prst="rect">
              <a:avLst/>
            </a:prstGeom>
            <a:solidFill>
              <a:srgbClr val="00B050">
                <a:alpha val="45000"/>
              </a:srgbClr>
            </a:solidFill>
            <a:ln w="3175">
              <a:noFill/>
            </a:ln>
            <a:scene3d>
              <a:camera prst="orthographicFront">
                <a:rot lat="0" lon="0" rev="27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>
              <a:normAutofit fontScale="40000" lnSpcReduction="20000"/>
            </a:bodyPr>
            <a:lstStyle/>
            <a:p>
              <a:pPr algn="ctr">
                <a:defRPr/>
              </a:pPr>
              <a:endParaRPr lang="en-US" sz="3800" dirty="0" err="1">
                <a:solidFill>
                  <a:schemeClr val="tx1"/>
                </a:solidFill>
                <a:cs typeface="Arial" pitchFamily="34" charset="0"/>
                <a:sym typeface="GillSans" pitchFamily="1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141131" y="4545849"/>
              <a:ext cx="411480" cy="118872"/>
            </a:xfrm>
            <a:prstGeom prst="rect">
              <a:avLst/>
            </a:prstGeom>
            <a:solidFill>
              <a:srgbClr val="00B050">
                <a:alpha val="45000"/>
              </a:srgbClr>
            </a:solidFill>
            <a:ln w="3175">
              <a:noFill/>
            </a:ln>
            <a:scene3d>
              <a:camera prst="orthographicFront">
                <a:rot lat="0" lon="0" rev="27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>
              <a:normAutofit fontScale="40000" lnSpcReduction="20000"/>
            </a:bodyPr>
            <a:lstStyle/>
            <a:p>
              <a:pPr algn="ctr">
                <a:defRPr/>
              </a:pPr>
              <a:endParaRPr lang="en-US" sz="3800" dirty="0" err="1">
                <a:solidFill>
                  <a:schemeClr val="tx1"/>
                </a:solidFill>
                <a:cs typeface="Arial" pitchFamily="34" charset="0"/>
                <a:sym typeface="GillSans" pitchFamily="1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965146" y="4550628"/>
              <a:ext cx="411480" cy="118872"/>
            </a:xfrm>
            <a:prstGeom prst="rect">
              <a:avLst/>
            </a:prstGeom>
            <a:solidFill>
              <a:srgbClr val="00B050">
                <a:alpha val="45000"/>
              </a:srgbClr>
            </a:solidFill>
            <a:ln w="3175">
              <a:noFill/>
            </a:ln>
            <a:scene3d>
              <a:camera prst="orthographicFront">
                <a:rot lat="0" lon="0" rev="27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>
              <a:normAutofit fontScale="40000" lnSpcReduction="20000"/>
            </a:bodyPr>
            <a:lstStyle/>
            <a:p>
              <a:pPr algn="ctr">
                <a:defRPr/>
              </a:pPr>
              <a:endParaRPr lang="en-US" sz="3800" dirty="0" err="1">
                <a:solidFill>
                  <a:schemeClr val="tx1"/>
                </a:solidFill>
                <a:cs typeface="Arial" pitchFamily="34" charset="0"/>
                <a:sym typeface="GillSans" pitchFamily="1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179021" y="4607784"/>
              <a:ext cx="548640" cy="118872"/>
            </a:xfrm>
            <a:prstGeom prst="rect">
              <a:avLst/>
            </a:prstGeom>
            <a:solidFill>
              <a:srgbClr val="00B050">
                <a:alpha val="45000"/>
              </a:srgbClr>
            </a:solidFill>
            <a:ln w="3175">
              <a:noFill/>
            </a:ln>
            <a:scene3d>
              <a:camera prst="orthographicFront">
                <a:rot lat="0" lon="0" rev="27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>
              <a:normAutofit fontScale="40000" lnSpcReduction="20000"/>
            </a:bodyPr>
            <a:lstStyle/>
            <a:p>
              <a:pPr algn="ctr">
                <a:defRPr/>
              </a:pPr>
              <a:endParaRPr lang="en-US" sz="3800" dirty="0" err="1">
                <a:solidFill>
                  <a:schemeClr val="tx1"/>
                </a:solidFill>
                <a:cs typeface="Arial" pitchFamily="34" charset="0"/>
                <a:sym typeface="GillSans" pitchFamily="1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8169955" y="4550628"/>
              <a:ext cx="411480" cy="118872"/>
            </a:xfrm>
            <a:prstGeom prst="rect">
              <a:avLst/>
            </a:prstGeom>
            <a:solidFill>
              <a:srgbClr val="00B050">
                <a:alpha val="45000"/>
              </a:srgbClr>
            </a:solidFill>
            <a:ln w="3175">
              <a:noFill/>
            </a:ln>
            <a:scene3d>
              <a:camera prst="orthographicFront">
                <a:rot lat="0" lon="0" rev="27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>
              <a:normAutofit fontScale="40000" lnSpcReduction="20000"/>
            </a:bodyPr>
            <a:lstStyle/>
            <a:p>
              <a:pPr algn="ctr">
                <a:defRPr/>
              </a:pPr>
              <a:endParaRPr lang="en-US" sz="3800" dirty="0" err="1">
                <a:solidFill>
                  <a:schemeClr val="tx1"/>
                </a:solidFill>
                <a:cs typeface="Arial" pitchFamily="34" charset="0"/>
                <a:sym typeface="GillSans" pitchFamily="1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593862" y="4550628"/>
              <a:ext cx="411480" cy="118872"/>
            </a:xfrm>
            <a:prstGeom prst="rect">
              <a:avLst/>
            </a:prstGeom>
            <a:solidFill>
              <a:srgbClr val="00B050">
                <a:alpha val="45000"/>
              </a:srgbClr>
            </a:solidFill>
            <a:ln w="3175">
              <a:noFill/>
            </a:ln>
            <a:scene3d>
              <a:camera prst="orthographicFront">
                <a:rot lat="0" lon="0" rev="27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>
              <a:normAutofit fontScale="40000" lnSpcReduction="20000"/>
            </a:bodyPr>
            <a:lstStyle/>
            <a:p>
              <a:pPr algn="ctr">
                <a:defRPr/>
              </a:pPr>
              <a:endParaRPr lang="en-US" sz="3800" dirty="0" err="1">
                <a:solidFill>
                  <a:schemeClr val="tx1"/>
                </a:solidFill>
                <a:cs typeface="Arial" pitchFamily="34" charset="0"/>
                <a:sym typeface="GillSans" pitchFamily="1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8265199" y="4598242"/>
              <a:ext cx="548640" cy="118872"/>
            </a:xfrm>
            <a:prstGeom prst="rect">
              <a:avLst/>
            </a:prstGeom>
            <a:solidFill>
              <a:srgbClr val="00B050">
                <a:alpha val="45000"/>
              </a:srgbClr>
            </a:solidFill>
            <a:ln w="3175">
              <a:noFill/>
            </a:ln>
            <a:scene3d>
              <a:camera prst="orthographicFront">
                <a:rot lat="0" lon="0" rev="27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>
              <a:normAutofit fontScale="40000" lnSpcReduction="20000"/>
            </a:bodyPr>
            <a:lstStyle/>
            <a:p>
              <a:pPr algn="ctr">
                <a:defRPr/>
              </a:pPr>
              <a:endParaRPr lang="en-US" sz="3800" dirty="0" err="1">
                <a:solidFill>
                  <a:schemeClr val="tx1"/>
                </a:solidFill>
                <a:cs typeface="Arial" pitchFamily="34" charset="0"/>
                <a:sym typeface="GillSans" pitchFamily="1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078752" y="4631583"/>
              <a:ext cx="640080" cy="118872"/>
            </a:xfrm>
            <a:prstGeom prst="rect">
              <a:avLst/>
            </a:prstGeom>
            <a:solidFill>
              <a:srgbClr val="00B050">
                <a:alpha val="45000"/>
              </a:srgbClr>
            </a:solidFill>
            <a:ln w="3175">
              <a:noFill/>
            </a:ln>
            <a:scene3d>
              <a:camera prst="orthographicFront">
                <a:rot lat="0" lon="0" rev="27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>
              <a:normAutofit fontScale="40000" lnSpcReduction="20000"/>
            </a:bodyPr>
            <a:lstStyle/>
            <a:p>
              <a:pPr algn="ctr">
                <a:defRPr/>
              </a:pPr>
              <a:endParaRPr lang="en-US" sz="3800" dirty="0" err="1">
                <a:solidFill>
                  <a:schemeClr val="tx1"/>
                </a:solidFill>
                <a:cs typeface="Arial" pitchFamily="34" charset="0"/>
                <a:sym typeface="GillSans" pitchFamily="1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559815" y="4598242"/>
              <a:ext cx="548640" cy="118872"/>
            </a:xfrm>
            <a:prstGeom prst="rect">
              <a:avLst/>
            </a:prstGeom>
            <a:solidFill>
              <a:srgbClr val="00B050">
                <a:alpha val="45000"/>
              </a:srgbClr>
            </a:solidFill>
            <a:ln w="3175">
              <a:noFill/>
            </a:ln>
            <a:scene3d>
              <a:camera prst="orthographicFront">
                <a:rot lat="0" lon="0" rev="27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>
              <a:normAutofit fontScale="40000" lnSpcReduction="20000"/>
            </a:bodyPr>
            <a:lstStyle/>
            <a:p>
              <a:pPr algn="ctr">
                <a:defRPr/>
              </a:pPr>
              <a:endParaRPr lang="en-US" sz="3800" dirty="0" err="1">
                <a:solidFill>
                  <a:schemeClr val="tx1"/>
                </a:solidFill>
                <a:cs typeface="Arial" pitchFamily="34" charset="0"/>
                <a:sym typeface="GillSans" pitchFamily="1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697926" y="4626804"/>
              <a:ext cx="640080" cy="118872"/>
            </a:xfrm>
            <a:prstGeom prst="rect">
              <a:avLst/>
            </a:prstGeom>
            <a:solidFill>
              <a:srgbClr val="00B050">
                <a:alpha val="45000"/>
              </a:srgbClr>
            </a:solidFill>
            <a:ln w="3175">
              <a:noFill/>
            </a:ln>
            <a:scene3d>
              <a:camera prst="orthographicFront">
                <a:rot lat="0" lon="0" rev="27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>
              <a:normAutofit fontScale="40000" lnSpcReduction="20000"/>
            </a:bodyPr>
            <a:lstStyle/>
            <a:p>
              <a:pPr algn="ctr">
                <a:defRPr/>
              </a:pPr>
              <a:endParaRPr lang="en-US" sz="3800" dirty="0" err="1">
                <a:solidFill>
                  <a:schemeClr val="tx1"/>
                </a:solidFill>
                <a:cs typeface="Arial" pitchFamily="34" charset="0"/>
                <a:sym typeface="GillSans" pitchFamily="1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069210" y="4550596"/>
              <a:ext cx="411480" cy="118872"/>
            </a:xfrm>
            <a:prstGeom prst="rect">
              <a:avLst/>
            </a:prstGeom>
            <a:solidFill>
              <a:srgbClr val="00B050">
                <a:alpha val="45000"/>
              </a:srgbClr>
            </a:solidFill>
            <a:ln w="3175">
              <a:noFill/>
            </a:ln>
            <a:scene3d>
              <a:camera prst="orthographicFront">
                <a:rot lat="0" lon="0" rev="27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>
              <a:normAutofit fontScale="40000" lnSpcReduction="20000"/>
            </a:bodyPr>
            <a:lstStyle/>
            <a:p>
              <a:pPr algn="ctr">
                <a:defRPr/>
              </a:pPr>
              <a:endParaRPr lang="en-US" sz="3800" dirty="0" err="1">
                <a:solidFill>
                  <a:schemeClr val="tx1"/>
                </a:solidFill>
                <a:cs typeface="Arial" pitchFamily="34" charset="0"/>
                <a:sym typeface="GillSans" pitchFamily="1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345694" y="4793509"/>
              <a:ext cx="1097280" cy="118872"/>
            </a:xfrm>
            <a:prstGeom prst="rect">
              <a:avLst/>
            </a:prstGeom>
            <a:solidFill>
              <a:srgbClr val="00B050">
                <a:alpha val="45000"/>
              </a:srgbClr>
            </a:solidFill>
            <a:ln w="3175">
              <a:noFill/>
            </a:ln>
            <a:scene3d>
              <a:camera prst="orthographicFront">
                <a:rot lat="0" lon="0" rev="27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>
              <a:normAutofit fontScale="40000" lnSpcReduction="20000"/>
            </a:bodyPr>
            <a:lstStyle/>
            <a:p>
              <a:pPr algn="ctr">
                <a:defRPr/>
              </a:pPr>
              <a:endParaRPr lang="en-US" sz="3800" dirty="0" err="1">
                <a:solidFill>
                  <a:schemeClr val="tx1"/>
                </a:solidFill>
                <a:cs typeface="Arial" pitchFamily="34" charset="0"/>
                <a:sym typeface="GillSans" pitchFamily="1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7771725" y="4550457"/>
              <a:ext cx="384048" cy="118872"/>
            </a:xfrm>
            <a:prstGeom prst="rect">
              <a:avLst/>
            </a:prstGeom>
            <a:solidFill>
              <a:srgbClr val="FF0000">
                <a:alpha val="45000"/>
              </a:srgbClr>
            </a:solidFill>
            <a:ln w="3175">
              <a:noFill/>
            </a:ln>
            <a:scene3d>
              <a:camera prst="orthographicFront">
                <a:rot lat="0" lon="0" rev="27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>
              <a:normAutofit fontScale="40000" lnSpcReduction="20000"/>
            </a:bodyPr>
            <a:lstStyle/>
            <a:p>
              <a:pPr algn="ctr">
                <a:defRPr/>
              </a:pPr>
              <a:endParaRPr lang="en-US" sz="3800" dirty="0" err="1">
                <a:solidFill>
                  <a:schemeClr val="tx1"/>
                </a:solidFill>
                <a:cs typeface="Arial" pitchFamily="34" charset="0"/>
                <a:sym typeface="GillSans" pitchFamily="1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7362091" y="4550441"/>
              <a:ext cx="384048" cy="118872"/>
            </a:xfrm>
            <a:prstGeom prst="rect">
              <a:avLst/>
            </a:prstGeom>
            <a:solidFill>
              <a:srgbClr val="FF0000">
                <a:alpha val="45000"/>
              </a:srgbClr>
            </a:solidFill>
            <a:ln w="3175">
              <a:noFill/>
            </a:ln>
            <a:scene3d>
              <a:camera prst="orthographicFront">
                <a:rot lat="0" lon="0" rev="27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>
              <a:normAutofit fontScale="40000" lnSpcReduction="20000"/>
            </a:bodyPr>
            <a:lstStyle/>
            <a:p>
              <a:pPr algn="ctr">
                <a:defRPr/>
              </a:pPr>
              <a:endParaRPr lang="en-US" sz="3800" dirty="0" err="1">
                <a:solidFill>
                  <a:schemeClr val="tx1"/>
                </a:solidFill>
                <a:cs typeface="Arial" pitchFamily="34" charset="0"/>
                <a:sym typeface="GillSans" pitchFamily="1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6599995" y="4598055"/>
              <a:ext cx="548640" cy="118872"/>
            </a:xfrm>
            <a:prstGeom prst="rect">
              <a:avLst/>
            </a:prstGeom>
            <a:solidFill>
              <a:srgbClr val="FF0000">
                <a:alpha val="45000"/>
              </a:srgbClr>
            </a:solidFill>
            <a:ln w="3175">
              <a:noFill/>
            </a:ln>
            <a:scene3d>
              <a:camera prst="orthographicFront">
                <a:rot lat="0" lon="0" rev="27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>
              <a:normAutofit fontScale="40000" lnSpcReduction="20000"/>
            </a:bodyPr>
            <a:lstStyle/>
            <a:p>
              <a:pPr algn="ctr">
                <a:defRPr/>
              </a:pPr>
              <a:endParaRPr lang="en-US" sz="3800" dirty="0" err="1">
                <a:solidFill>
                  <a:schemeClr val="tx1"/>
                </a:solidFill>
                <a:cs typeface="Arial" pitchFamily="34" charset="0"/>
                <a:sym typeface="GillSans" pitchFamily="1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6196139" y="4676933"/>
              <a:ext cx="768096" cy="118872"/>
            </a:xfrm>
            <a:prstGeom prst="rect">
              <a:avLst/>
            </a:prstGeom>
            <a:solidFill>
              <a:srgbClr val="FF0000">
                <a:alpha val="45000"/>
              </a:srgbClr>
            </a:solidFill>
            <a:ln w="3175">
              <a:noFill/>
            </a:ln>
            <a:scene3d>
              <a:camera prst="orthographicFront">
                <a:rot lat="0" lon="0" rev="27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>
              <a:normAutofit fontScale="40000" lnSpcReduction="20000"/>
            </a:bodyPr>
            <a:lstStyle/>
            <a:p>
              <a:pPr algn="ctr">
                <a:defRPr/>
              </a:pPr>
              <a:endParaRPr lang="en-US" sz="3800" dirty="0" err="1">
                <a:solidFill>
                  <a:schemeClr val="tx1"/>
                </a:solidFill>
                <a:cs typeface="Arial" pitchFamily="34" charset="0"/>
                <a:sym typeface="GillSans" pitchFamily="1" charset="0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5912277" y="4631583"/>
              <a:ext cx="640080" cy="118872"/>
            </a:xfrm>
            <a:prstGeom prst="rect">
              <a:avLst/>
            </a:prstGeom>
            <a:solidFill>
              <a:srgbClr val="00B050">
                <a:alpha val="45000"/>
              </a:srgbClr>
            </a:solidFill>
            <a:ln w="3175">
              <a:noFill/>
            </a:ln>
            <a:scene3d>
              <a:camera prst="orthographicFront">
                <a:rot lat="0" lon="0" rev="27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>
              <a:normAutofit fontScale="40000" lnSpcReduction="20000"/>
            </a:bodyPr>
            <a:lstStyle/>
            <a:p>
              <a:pPr algn="ctr">
                <a:defRPr/>
              </a:pPr>
              <a:endParaRPr lang="en-US" sz="3800" dirty="0" err="1">
                <a:solidFill>
                  <a:schemeClr val="tx1"/>
                </a:solidFill>
                <a:cs typeface="Arial" pitchFamily="34" charset="0"/>
                <a:sym typeface="GillSans" pitchFamily="1" charset="0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5288308" y="4626804"/>
              <a:ext cx="640080" cy="118872"/>
            </a:xfrm>
            <a:prstGeom prst="rect">
              <a:avLst/>
            </a:prstGeom>
            <a:solidFill>
              <a:srgbClr val="00B050">
                <a:alpha val="45000"/>
              </a:srgbClr>
            </a:solidFill>
            <a:ln w="3175">
              <a:noFill/>
            </a:ln>
            <a:scene3d>
              <a:camera prst="orthographicFront">
                <a:rot lat="0" lon="0" rev="27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>
              <a:normAutofit fontScale="40000" lnSpcReduction="20000"/>
            </a:bodyPr>
            <a:lstStyle/>
            <a:p>
              <a:pPr algn="ctr">
                <a:defRPr/>
              </a:pPr>
              <a:endParaRPr lang="en-US" sz="3800" dirty="0" err="1">
                <a:solidFill>
                  <a:schemeClr val="tx1"/>
                </a:solidFill>
                <a:cs typeface="Arial" pitchFamily="34" charset="0"/>
                <a:sym typeface="GillSans" pitchFamily="1" charset="0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28510" y="4581486"/>
              <a:ext cx="493776" cy="118872"/>
            </a:xfrm>
            <a:prstGeom prst="rect">
              <a:avLst/>
            </a:prstGeom>
            <a:solidFill>
              <a:srgbClr val="00B050">
                <a:alpha val="45000"/>
              </a:srgbClr>
            </a:solidFill>
            <a:ln w="3175">
              <a:noFill/>
            </a:ln>
            <a:scene3d>
              <a:camera prst="orthographicFront">
                <a:rot lat="0" lon="0" rev="27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>
              <a:normAutofit fontScale="40000" lnSpcReduction="20000"/>
            </a:bodyPr>
            <a:lstStyle/>
            <a:p>
              <a:pPr algn="ctr">
                <a:defRPr/>
              </a:pPr>
              <a:endParaRPr lang="en-US" sz="3800" dirty="0" err="1">
                <a:solidFill>
                  <a:schemeClr val="tx1"/>
                </a:solidFill>
                <a:cs typeface="Arial" pitchFamily="34" charset="0"/>
                <a:sym typeface="GillSans" pitchFamily="1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2181370" y="4548129"/>
              <a:ext cx="402336" cy="118872"/>
            </a:xfrm>
            <a:prstGeom prst="rect">
              <a:avLst/>
            </a:prstGeom>
            <a:solidFill>
              <a:srgbClr val="FF0000">
                <a:alpha val="45000"/>
              </a:srgbClr>
            </a:solidFill>
            <a:ln w="3175">
              <a:noFill/>
            </a:ln>
            <a:scene3d>
              <a:camera prst="orthographicFront">
                <a:rot lat="0" lon="0" rev="27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>
              <a:normAutofit fontScale="40000" lnSpcReduction="20000"/>
            </a:bodyPr>
            <a:lstStyle/>
            <a:p>
              <a:pPr algn="ctr">
                <a:defRPr/>
              </a:pPr>
              <a:endParaRPr lang="en-US" sz="3800" dirty="0" err="1">
                <a:solidFill>
                  <a:schemeClr val="tx1"/>
                </a:solidFill>
                <a:cs typeface="Arial" pitchFamily="34" charset="0"/>
                <a:sym typeface="GillSans" pitchFamily="1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2538579" y="4571928"/>
              <a:ext cx="457200" cy="118872"/>
            </a:xfrm>
            <a:prstGeom prst="rect">
              <a:avLst/>
            </a:prstGeom>
            <a:solidFill>
              <a:srgbClr val="FF0000">
                <a:alpha val="45000"/>
              </a:srgbClr>
            </a:solidFill>
            <a:ln w="3175">
              <a:noFill/>
            </a:ln>
            <a:scene3d>
              <a:camera prst="orthographicFront">
                <a:rot lat="0" lon="0" rev="27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>
              <a:normAutofit fontScale="40000" lnSpcReduction="20000"/>
            </a:bodyPr>
            <a:lstStyle/>
            <a:p>
              <a:pPr algn="ctr">
                <a:defRPr/>
              </a:pPr>
              <a:endParaRPr lang="en-US" sz="3800" dirty="0" err="1">
                <a:solidFill>
                  <a:schemeClr val="tx1"/>
                </a:solidFill>
                <a:cs typeface="Arial" pitchFamily="34" charset="0"/>
                <a:sym typeface="GillSans" pitchFamily="1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2762424" y="4567149"/>
              <a:ext cx="457200" cy="118872"/>
            </a:xfrm>
            <a:prstGeom prst="rect">
              <a:avLst/>
            </a:prstGeom>
            <a:solidFill>
              <a:srgbClr val="FF0000">
                <a:alpha val="45000"/>
              </a:srgbClr>
            </a:solidFill>
            <a:ln w="3175">
              <a:noFill/>
            </a:ln>
            <a:scene3d>
              <a:camera prst="orthographicFront">
                <a:rot lat="0" lon="0" rev="27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>
              <a:normAutofit fontScale="40000" lnSpcReduction="20000"/>
            </a:bodyPr>
            <a:lstStyle/>
            <a:p>
              <a:pPr algn="ctr">
                <a:defRPr/>
              </a:pPr>
              <a:endParaRPr lang="en-US" sz="3800" dirty="0" err="1">
                <a:solidFill>
                  <a:schemeClr val="tx1"/>
                </a:solidFill>
                <a:cs typeface="Arial" pitchFamily="34" charset="0"/>
                <a:sym typeface="GillSans" pitchFamily="1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2721395" y="4666985"/>
              <a:ext cx="731520" cy="118872"/>
            </a:xfrm>
            <a:prstGeom prst="rect">
              <a:avLst/>
            </a:prstGeom>
            <a:solidFill>
              <a:srgbClr val="FF0000">
                <a:alpha val="45000"/>
              </a:srgbClr>
            </a:solidFill>
            <a:ln w="3175">
              <a:noFill/>
            </a:ln>
            <a:scene3d>
              <a:camera prst="orthographicFront">
                <a:rot lat="0" lon="0" rev="27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>
              <a:normAutofit fontScale="40000" lnSpcReduction="20000"/>
            </a:bodyPr>
            <a:lstStyle/>
            <a:p>
              <a:pPr algn="ctr">
                <a:defRPr/>
              </a:pPr>
              <a:endParaRPr lang="en-US" sz="3800" dirty="0" err="1">
                <a:solidFill>
                  <a:schemeClr val="tx1"/>
                </a:solidFill>
                <a:cs typeface="Arial" pitchFamily="34" charset="0"/>
                <a:sym typeface="GillSans" pitchFamily="1" charset="0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3172042" y="4562386"/>
              <a:ext cx="457200" cy="118872"/>
            </a:xfrm>
            <a:prstGeom prst="rect">
              <a:avLst/>
            </a:prstGeom>
            <a:solidFill>
              <a:srgbClr val="FF0000">
                <a:alpha val="45000"/>
              </a:srgbClr>
            </a:solidFill>
            <a:ln w="3175">
              <a:noFill/>
            </a:ln>
            <a:scene3d>
              <a:camera prst="orthographicFront">
                <a:rot lat="0" lon="0" rev="27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>
              <a:normAutofit fontScale="40000" lnSpcReduction="20000"/>
            </a:bodyPr>
            <a:lstStyle/>
            <a:p>
              <a:pPr algn="ctr">
                <a:defRPr/>
              </a:pPr>
              <a:endParaRPr lang="en-US" sz="3800" dirty="0" err="1">
                <a:solidFill>
                  <a:schemeClr val="tx1"/>
                </a:solidFill>
                <a:cs typeface="Arial" pitchFamily="34" charset="0"/>
                <a:sym typeface="GillSans" pitchFamily="1" charset="0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3533774" y="4498235"/>
              <a:ext cx="274320" cy="118872"/>
            </a:xfrm>
            <a:prstGeom prst="rect">
              <a:avLst/>
            </a:prstGeom>
            <a:solidFill>
              <a:srgbClr val="00B050">
                <a:alpha val="45000"/>
              </a:srgbClr>
            </a:solidFill>
            <a:ln w="3175">
              <a:noFill/>
            </a:ln>
            <a:scene3d>
              <a:camera prst="orthographicFront">
                <a:rot lat="0" lon="0" rev="27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>
              <a:normAutofit fontScale="40000" lnSpcReduction="20000"/>
            </a:bodyPr>
            <a:lstStyle/>
            <a:p>
              <a:pPr algn="ctr">
                <a:defRPr/>
              </a:pPr>
              <a:endParaRPr lang="en-US" sz="3800" dirty="0" err="1">
                <a:solidFill>
                  <a:schemeClr val="tx1"/>
                </a:solidFill>
                <a:cs typeface="Arial" pitchFamily="34" charset="0"/>
                <a:sym typeface="GillSans" pitchFamily="1" charset="0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3557845" y="4576675"/>
              <a:ext cx="457200" cy="118872"/>
            </a:xfrm>
            <a:prstGeom prst="rect">
              <a:avLst/>
            </a:prstGeom>
            <a:solidFill>
              <a:srgbClr val="FF0000">
                <a:alpha val="45000"/>
              </a:srgbClr>
            </a:solidFill>
            <a:ln w="3175">
              <a:noFill/>
            </a:ln>
            <a:scene3d>
              <a:camera prst="orthographicFront">
                <a:rot lat="0" lon="0" rev="27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>
              <a:normAutofit fontScale="40000" lnSpcReduction="20000"/>
            </a:bodyPr>
            <a:lstStyle/>
            <a:p>
              <a:pPr algn="ctr">
                <a:defRPr/>
              </a:pPr>
              <a:endParaRPr lang="en-US" sz="3800" dirty="0" err="1">
                <a:solidFill>
                  <a:schemeClr val="tx1"/>
                </a:solidFill>
                <a:cs typeface="Arial" pitchFamily="34" charset="0"/>
                <a:sym typeface="GillSans" pitchFamily="1" charset="0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3791216" y="4567133"/>
              <a:ext cx="457200" cy="118872"/>
            </a:xfrm>
            <a:prstGeom prst="rect">
              <a:avLst/>
            </a:prstGeom>
            <a:solidFill>
              <a:srgbClr val="00B050">
                <a:alpha val="45000"/>
              </a:srgbClr>
            </a:solidFill>
            <a:ln w="3175">
              <a:noFill/>
            </a:ln>
            <a:scene3d>
              <a:camera prst="orthographicFront">
                <a:rot lat="0" lon="0" rev="27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>
              <a:normAutofit fontScale="40000" lnSpcReduction="20000"/>
            </a:bodyPr>
            <a:lstStyle/>
            <a:p>
              <a:pPr algn="ctr">
                <a:defRPr/>
              </a:pPr>
              <a:endParaRPr lang="en-US" sz="3800" dirty="0" err="1">
                <a:solidFill>
                  <a:schemeClr val="tx1"/>
                </a:solidFill>
                <a:cs typeface="Arial" pitchFamily="34" charset="0"/>
                <a:sym typeface="GillSans" pitchFamily="1" charset="0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3612060" y="4728888"/>
              <a:ext cx="914400" cy="118872"/>
            </a:xfrm>
            <a:prstGeom prst="rect">
              <a:avLst/>
            </a:prstGeom>
            <a:solidFill>
              <a:srgbClr val="FF0000">
                <a:alpha val="45000"/>
              </a:srgbClr>
            </a:solidFill>
            <a:ln w="3175">
              <a:noFill/>
            </a:ln>
            <a:scene3d>
              <a:camera prst="orthographicFront">
                <a:rot lat="0" lon="0" rev="27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>
              <a:normAutofit fontScale="40000" lnSpcReduction="20000"/>
            </a:bodyPr>
            <a:lstStyle/>
            <a:p>
              <a:pPr algn="ctr">
                <a:defRPr/>
              </a:pPr>
              <a:endParaRPr lang="en-US" sz="3800" dirty="0" err="1">
                <a:solidFill>
                  <a:schemeClr val="tx1"/>
                </a:solidFill>
                <a:cs typeface="Arial" pitchFamily="34" charset="0"/>
                <a:sym typeface="GillSans" pitchFamily="1" charset="0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4134136" y="4600458"/>
              <a:ext cx="548640" cy="118872"/>
            </a:xfrm>
            <a:prstGeom prst="rect">
              <a:avLst/>
            </a:prstGeom>
            <a:solidFill>
              <a:srgbClr val="00B050">
                <a:alpha val="45000"/>
              </a:srgbClr>
            </a:solidFill>
            <a:ln w="3175">
              <a:noFill/>
            </a:ln>
            <a:scene3d>
              <a:camera prst="orthographicFront">
                <a:rot lat="0" lon="0" rev="27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>
              <a:normAutofit fontScale="40000" lnSpcReduction="20000"/>
            </a:bodyPr>
            <a:lstStyle/>
            <a:p>
              <a:pPr algn="ctr">
                <a:defRPr/>
              </a:pPr>
              <a:endParaRPr lang="en-US" sz="3800" dirty="0" err="1">
                <a:solidFill>
                  <a:schemeClr val="tx1"/>
                </a:solidFill>
                <a:cs typeface="Arial" pitchFamily="34" charset="0"/>
                <a:sym typeface="GillSans" pitchFamily="1" charset="0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4902505" y="4536307"/>
              <a:ext cx="365760" cy="118872"/>
            </a:xfrm>
            <a:prstGeom prst="rect">
              <a:avLst/>
            </a:prstGeom>
            <a:solidFill>
              <a:srgbClr val="00B050">
                <a:alpha val="45000"/>
              </a:srgbClr>
            </a:solidFill>
            <a:ln w="3175">
              <a:noFill/>
            </a:ln>
            <a:scene3d>
              <a:camera prst="orthographicFront">
                <a:rot lat="0" lon="0" rev="27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>
              <a:normAutofit fontScale="40000" lnSpcReduction="20000"/>
            </a:bodyPr>
            <a:lstStyle/>
            <a:p>
              <a:pPr algn="ctr">
                <a:defRPr/>
              </a:pPr>
              <a:endParaRPr lang="en-US" sz="3800" dirty="0" err="1">
                <a:solidFill>
                  <a:schemeClr val="tx1"/>
                </a:solidFill>
                <a:cs typeface="Arial" pitchFamily="34" charset="0"/>
                <a:sym typeface="GillSans" pitchFamily="1" charset="0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4664691" y="4548316"/>
              <a:ext cx="384048" cy="118872"/>
            </a:xfrm>
            <a:prstGeom prst="rect">
              <a:avLst/>
            </a:prstGeom>
            <a:solidFill>
              <a:srgbClr val="FF0000">
                <a:alpha val="45000"/>
              </a:srgbClr>
            </a:solidFill>
            <a:ln w="3175">
              <a:noFill/>
            </a:ln>
            <a:scene3d>
              <a:camera prst="orthographicFront">
                <a:rot lat="0" lon="0" rev="27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>
              <a:normAutofit fontScale="40000" lnSpcReduction="20000"/>
            </a:bodyPr>
            <a:lstStyle/>
            <a:p>
              <a:pPr algn="ctr">
                <a:defRPr/>
              </a:pPr>
              <a:endParaRPr lang="en-US" sz="3800" dirty="0" err="1">
                <a:solidFill>
                  <a:schemeClr val="tx1"/>
                </a:solidFill>
                <a:cs typeface="Arial" pitchFamily="34" charset="0"/>
                <a:sym typeface="GillSans" pitchFamily="1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Monitoring Challenges</a:t>
            </a:r>
          </a:p>
        </p:txBody>
      </p:sp>
      <p:sp>
        <p:nvSpPr>
          <p:cNvPr id="4505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23900" y="1600200"/>
            <a:ext cx="22987000" cy="10299700"/>
          </a:xfrm>
        </p:spPr>
        <p:txBody>
          <a:bodyPr/>
          <a:lstStyle/>
          <a:p>
            <a:r>
              <a:rPr lang="en-US" sz="6300" smtClean="0"/>
              <a:t>What is representative?</a:t>
            </a:r>
          </a:p>
          <a:p>
            <a:r>
              <a:rPr lang="en-US" sz="6300" smtClean="0"/>
              <a:t>Is it repeatable?</a:t>
            </a:r>
          </a:p>
          <a:p>
            <a:r>
              <a:rPr lang="en-US" sz="6300" smtClean="0"/>
              <a:t>What is actually slow? Decisioning? Serving? Network?</a:t>
            </a:r>
          </a:p>
          <a:p>
            <a:r>
              <a:rPr lang="en-US" sz="6300" smtClean="0"/>
              <a:t>Identifying ads == finding needle in a haystack</a:t>
            </a:r>
          </a:p>
          <a:p>
            <a:r>
              <a:rPr lang="en-US" sz="6300" smtClean="0"/>
              <a:t>Is this the right level of granularity?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 idx="4294967295"/>
          </p:nvPr>
        </p:nvSpPr>
        <p:spPr/>
        <p:txBody>
          <a:bodyPr lIns="217709" tIns="108855" rIns="217709" bIns="108855"/>
          <a:lstStyle/>
          <a:p>
            <a:pPr eaLnBrk="1" hangingPunct="1"/>
            <a:r>
              <a:rPr lang="en-US" smtClean="0"/>
              <a:t>Ad defensive strategies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Strategy #1: Ad handling library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3900" y="1524000"/>
            <a:ext cx="22987000" cy="10896600"/>
          </a:xfrm>
        </p:spPr>
        <p:txBody>
          <a:bodyPr/>
          <a:lstStyle/>
          <a:p>
            <a:r>
              <a:rPr lang="en-US" sz="5100" smtClean="0"/>
              <a:t>AD content (HTML, JavaScript, etc) is rendered in an IFRAME tag</a:t>
            </a:r>
          </a:p>
          <a:p>
            <a:r>
              <a:rPr lang="en-US" sz="5100" smtClean="0"/>
              <a:t>IFRAME has a cross-domain URL / not specific to property / publisher</a:t>
            </a:r>
          </a:p>
          <a:p>
            <a:r>
              <a:rPr lang="en-US" sz="5100" smtClean="0"/>
              <a:t>IFRAME is controlled by publisher / property</a:t>
            </a:r>
          </a:p>
          <a:p>
            <a:r>
              <a:rPr lang="en-US" sz="5100" smtClean="0"/>
              <a:t>Implements an API that publishers/vendors can use for rich functionality</a:t>
            </a:r>
          </a:p>
          <a:p>
            <a:r>
              <a:rPr lang="en-US" sz="5100" smtClean="0"/>
              <a:t>Uses cross-domain messaging to communicate between application and ad</a:t>
            </a:r>
          </a:p>
          <a:p>
            <a:endParaRPr lang="en-US" sz="5100" smtClean="0"/>
          </a:p>
          <a:p>
            <a:r>
              <a:rPr lang="en-US" sz="5100" smtClean="0"/>
              <a:t>Better security</a:t>
            </a:r>
          </a:p>
          <a:p>
            <a:r>
              <a:rPr lang="en-US" sz="5100" smtClean="0"/>
              <a:t>Better stability</a:t>
            </a:r>
          </a:p>
          <a:p>
            <a:r>
              <a:rPr lang="en-US" sz="5100" smtClean="0"/>
              <a:t>More control</a:t>
            </a:r>
          </a:p>
          <a:p>
            <a:r>
              <a:rPr lang="en-US" sz="5100" smtClean="0"/>
              <a:t>Faster performance</a:t>
            </a:r>
          </a:p>
          <a:p>
            <a:r>
              <a:rPr lang="en-US" sz="5100" smtClean="0"/>
              <a:t>Allows metrics gathering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Fast facts</a:t>
            </a: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22987000" cy="7162800"/>
          </a:xfrm>
        </p:spPr>
        <p:txBody>
          <a:bodyPr/>
          <a:lstStyle/>
          <a:p>
            <a:r>
              <a:rPr lang="en-US" sz="6300" smtClean="0"/>
              <a:t>Yahoo! Mail #1 in US</a:t>
            </a:r>
          </a:p>
          <a:p>
            <a:r>
              <a:rPr lang="en-US" sz="6300" smtClean="0"/>
              <a:t>284MM unique users</a:t>
            </a:r>
          </a:p>
          <a:p>
            <a:r>
              <a:rPr lang="en-US" sz="6300" smtClean="0"/>
              <a:t>1.9B pageviews/day</a:t>
            </a:r>
          </a:p>
          <a:p>
            <a:r>
              <a:rPr lang="en-US" sz="6300" smtClean="0"/>
              <a:t>Yahoo! Mail just went GA with new product</a:t>
            </a:r>
          </a:p>
          <a:p>
            <a:pPr marL="742950" lvl="1" indent="-285750"/>
            <a:r>
              <a:rPr lang="en-US" sz="6300" smtClean="0"/>
              <a:t>2x faster</a:t>
            </a:r>
          </a:p>
          <a:p>
            <a:pPr marL="742950" lvl="1" indent="-285750"/>
            <a:r>
              <a:rPr lang="en-US" sz="6300" smtClean="0"/>
              <a:t>New ad implementation</a:t>
            </a:r>
          </a:p>
        </p:txBody>
      </p:sp>
      <p:sp>
        <p:nvSpPr>
          <p:cNvPr id="28676" name="Title 1"/>
          <p:cNvSpPr>
            <a:spLocks/>
          </p:cNvSpPr>
          <p:nvPr/>
        </p:nvSpPr>
        <p:spPr bwMode="auto">
          <a:xfrm>
            <a:off x="685800" y="8839200"/>
            <a:ext cx="22987000" cy="127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50800" tIns="50800" rIns="50800" bIns="50800" anchor="ctr"/>
          <a:lstStyle/>
          <a:p>
            <a:pPr eaLnBrk="0" hangingPunct="0"/>
            <a:r>
              <a:rPr lang="en-US" sz="6400" b="1">
                <a:solidFill>
                  <a:srgbClr val="48B1B4"/>
                </a:solidFill>
                <a:latin typeface="Arial" charset="0"/>
                <a:ea typeface="ヒラギノ角ゴ ProN W6"/>
                <a:cs typeface="ヒラギノ角ゴ ProN W6"/>
                <a:sym typeface="Arial" charset="0"/>
              </a:rPr>
              <a:t>My goal today</a:t>
            </a:r>
          </a:p>
        </p:txBody>
      </p:sp>
      <p:sp>
        <p:nvSpPr>
          <p:cNvPr id="28677" name="Content Placeholder 2"/>
          <p:cNvSpPr>
            <a:spLocks/>
          </p:cNvSpPr>
          <p:nvPr/>
        </p:nvSpPr>
        <p:spPr bwMode="auto">
          <a:xfrm>
            <a:off x="635000" y="10134600"/>
            <a:ext cx="22987000" cy="1917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774700" indent="-457200" eaLnBrk="0" hangingPunct="0">
              <a:spcBef>
                <a:spcPts val="1800"/>
              </a:spcBef>
              <a:buClr>
                <a:srgbClr val="48B1B4"/>
              </a:buClr>
              <a:buSzPct val="100000"/>
              <a:buFont typeface="Wingdings" pitchFamily="2" charset="2"/>
              <a:buChar char="§"/>
            </a:pPr>
            <a:r>
              <a:rPr lang="en-US" sz="6300">
                <a:solidFill>
                  <a:srgbClr val="0C0F20"/>
                </a:solidFill>
                <a:latin typeface="Arial" charset="0"/>
                <a:cs typeface="ヒラギノ角ゴ ProN W3"/>
                <a:sym typeface="Arial" charset="0"/>
              </a:rPr>
              <a:t>Tell you about our ads journey</a:t>
            </a:r>
          </a:p>
          <a:p>
            <a:pPr marL="774700" indent="-457200" eaLnBrk="0" hangingPunct="0">
              <a:spcBef>
                <a:spcPts val="1800"/>
              </a:spcBef>
              <a:buClr>
                <a:srgbClr val="48B1B4"/>
              </a:buClr>
              <a:buSzPct val="100000"/>
              <a:buFont typeface="Wingdings" pitchFamily="2" charset="2"/>
              <a:buChar char="§"/>
            </a:pPr>
            <a:r>
              <a:rPr lang="en-US" sz="6300">
                <a:solidFill>
                  <a:srgbClr val="0C0F20"/>
                </a:solidFill>
                <a:latin typeface="Arial" charset="0"/>
                <a:cs typeface="ヒラギノ角ゴ ProN W3"/>
                <a:sym typeface="Arial" charset="0"/>
              </a:rPr>
              <a:t>Share some broad strategies to try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/>
      <p:bldP spid="2867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Strategy #2: Double buffering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1136650" indent="-819150">
              <a:buFont typeface="Wingdings" pitchFamily="2" charset="2"/>
              <a:buAutoNum type="arabicPeriod"/>
            </a:pPr>
            <a:r>
              <a:rPr lang="en-US" sz="5700" smtClean="0"/>
              <a:t>Requires ad handling library to hook into events</a:t>
            </a:r>
          </a:p>
          <a:p>
            <a:pPr marL="1136650" indent="-819150">
              <a:buFont typeface="Wingdings" pitchFamily="2" charset="2"/>
              <a:buAutoNum type="arabicPeriod"/>
            </a:pPr>
            <a:r>
              <a:rPr lang="en-US" sz="5700" smtClean="0"/>
              <a:t>Requires same ad position in same web2.0 “page view” to work</a:t>
            </a:r>
          </a:p>
          <a:p>
            <a:pPr marL="1136650" indent="-819150">
              <a:buFont typeface="Wingdings" pitchFamily="2" charset="2"/>
              <a:buAutoNum type="arabicPeriod"/>
            </a:pPr>
            <a:r>
              <a:rPr lang="en-US" sz="5700" smtClean="0"/>
              <a:t>Load first ad into iframe</a:t>
            </a:r>
          </a:p>
          <a:p>
            <a:pPr marL="1136650" indent="-819150">
              <a:buFont typeface="Wingdings" pitchFamily="2" charset="2"/>
              <a:buAutoNum type="arabicPeriod"/>
            </a:pPr>
            <a:r>
              <a:rPr lang="en-US" sz="5700" smtClean="0"/>
              <a:t>Load second ad into iframe underneath first iframe</a:t>
            </a:r>
          </a:p>
          <a:p>
            <a:pPr marL="1136650" indent="-819150">
              <a:buFont typeface="Wingdings" pitchFamily="2" charset="2"/>
              <a:buAutoNum type="arabicPeriod"/>
            </a:pPr>
            <a:r>
              <a:rPr lang="en-US" sz="5700" smtClean="0"/>
              <a:t>When second ad is loaded, destroy the first iframe</a:t>
            </a:r>
          </a:p>
          <a:p>
            <a:pPr marL="1136650" indent="-819150">
              <a:buFont typeface="Wingdings" pitchFamily="2" charset="2"/>
              <a:buAutoNum type="arabicPeriod"/>
            </a:pPr>
            <a:r>
              <a:rPr lang="en-US" sz="5700" smtClean="0"/>
              <a:t>Ad underneath gets shown, promote the second iframe z-index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Strategy #3: Fine grained ad loading</a:t>
            </a:r>
          </a:p>
        </p:txBody>
      </p:sp>
      <p:sp>
        <p:nvSpPr>
          <p:cNvPr id="512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6300" smtClean="0"/>
              <a:t>Server side vs. client side</a:t>
            </a:r>
          </a:p>
          <a:p>
            <a:r>
              <a:rPr lang="en-US" sz="6300" smtClean="0"/>
              <a:t>Combine ad requests with application requests</a:t>
            </a:r>
          </a:p>
          <a:p>
            <a:r>
              <a:rPr lang="en-US" sz="6300" smtClean="0"/>
              <a:t>Leverage Web2.0 techniques</a:t>
            </a:r>
          </a:p>
          <a:p>
            <a:r>
              <a:rPr lang="en-US" sz="6300" smtClean="0"/>
              <a:t>Delay ad loading to avoid browser contention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/>
          <p:cNvSpPr>
            <a:spLocks noGrp="1"/>
          </p:cNvSpPr>
          <p:nvPr>
            <p:ph type="title" idx="4294967295"/>
          </p:nvPr>
        </p:nvSpPr>
        <p:spPr/>
        <p:txBody>
          <a:bodyPr lIns="217709" tIns="108855" rIns="217709" bIns="108855" anchor="b"/>
          <a:lstStyle/>
          <a:p>
            <a:pPr eaLnBrk="1" hangingPunct="1"/>
            <a:r>
              <a:rPr lang="en-US" smtClean="0"/>
              <a:t>Web1.0 Ad Flow</a:t>
            </a:r>
          </a:p>
        </p:txBody>
      </p:sp>
      <p:sp>
        <p:nvSpPr>
          <p:cNvPr id="52226" name="Content Placeholder 2"/>
          <p:cNvSpPr txBox="1">
            <a:spLocks/>
          </p:cNvSpPr>
          <p:nvPr/>
        </p:nvSpPr>
        <p:spPr bwMode="gray">
          <a:xfrm>
            <a:off x="13335000" y="1981200"/>
            <a:ext cx="9931400" cy="929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17709" tIns="108855" rIns="217709" bIns="108855"/>
          <a:lstStyle/>
          <a:p>
            <a:pPr marL="815975" indent="-815975" defTabSz="2176463" eaLnBrk="0" hangingPunct="0">
              <a:spcBef>
                <a:spcPct val="35000"/>
              </a:spcBef>
              <a:buFontTx/>
              <a:buChar char="•"/>
            </a:pPr>
            <a:r>
              <a:rPr lang="en-US" sz="4300">
                <a:solidFill>
                  <a:schemeClr val="tx1"/>
                </a:solidFill>
                <a:latin typeface="Arial" charset="0"/>
                <a:ea typeface="MS PGothic" pitchFamily="34" charset="-128"/>
                <a:cs typeface="ヒラギノ角ゴ ProN W3"/>
              </a:rPr>
              <a:t>Application server inserts AD markup</a:t>
            </a:r>
          </a:p>
          <a:p>
            <a:pPr marL="815975" indent="-815975" defTabSz="2176463" eaLnBrk="0" hangingPunct="0">
              <a:spcBef>
                <a:spcPct val="35000"/>
              </a:spcBef>
              <a:buFontTx/>
              <a:buChar char="•"/>
            </a:pPr>
            <a:r>
              <a:rPr lang="en-US" sz="4300">
                <a:solidFill>
                  <a:schemeClr val="tx1"/>
                </a:solidFill>
                <a:latin typeface="Arial" charset="0"/>
                <a:ea typeface="PMingLiU" pitchFamily="18" charset="-120"/>
                <a:cs typeface="ヒラギノ角ゴ ProN W3"/>
              </a:rPr>
              <a:t>Synchronous/blocked loading</a:t>
            </a:r>
          </a:p>
          <a:p>
            <a:pPr marL="815975" indent="-815975" defTabSz="2176463" eaLnBrk="0" hangingPunct="0">
              <a:spcBef>
                <a:spcPct val="35000"/>
              </a:spcBef>
              <a:buFontTx/>
              <a:buChar char="•"/>
            </a:pPr>
            <a:r>
              <a:rPr lang="en-US" sz="4300">
                <a:solidFill>
                  <a:schemeClr val="tx1"/>
                </a:solidFill>
                <a:latin typeface="Arial" charset="0"/>
                <a:ea typeface="PMingLiU" pitchFamily="18" charset="-120"/>
                <a:cs typeface="ヒラギノ角ゴ ProN W3"/>
              </a:rPr>
              <a:t>Direct DOM access</a:t>
            </a:r>
          </a:p>
          <a:p>
            <a:pPr marL="815975" indent="-815975" defTabSz="2176463" eaLnBrk="0" hangingPunct="0">
              <a:spcBef>
                <a:spcPct val="35000"/>
              </a:spcBef>
              <a:buFontTx/>
              <a:buChar char="•"/>
            </a:pPr>
            <a:r>
              <a:rPr lang="en-US" sz="4300">
                <a:solidFill>
                  <a:schemeClr val="tx1"/>
                </a:solidFill>
                <a:latin typeface="Arial" charset="0"/>
                <a:ea typeface="PMingLiU" pitchFamily="18" charset="-120"/>
                <a:cs typeface="ヒラギノ角ゴ ProN W3"/>
              </a:rPr>
              <a:t>Cannot differentiate ad content from main content</a:t>
            </a:r>
          </a:p>
          <a:p>
            <a:pPr marL="815975" indent="-815975" defTabSz="2176463" eaLnBrk="0" hangingPunct="0">
              <a:spcBef>
                <a:spcPct val="35000"/>
              </a:spcBef>
              <a:buFontTx/>
              <a:buChar char="•"/>
            </a:pPr>
            <a:r>
              <a:rPr lang="en-US" sz="4300" b="1" i="1">
                <a:solidFill>
                  <a:schemeClr val="tx1"/>
                </a:solidFill>
                <a:latin typeface="Arial" charset="0"/>
                <a:ea typeface="MS PGothic" pitchFamily="34" charset="-128"/>
                <a:cs typeface="ヒラギノ角ゴ ProN W3"/>
              </a:rPr>
              <a:t>Best perceived user experience for premium ads in prominent positions</a:t>
            </a:r>
          </a:p>
        </p:txBody>
      </p:sp>
      <p:sp>
        <p:nvSpPr>
          <p:cNvPr id="52227" name="Rectangle 15"/>
          <p:cNvSpPr>
            <a:spLocks noChangeArrowheads="1"/>
          </p:cNvSpPr>
          <p:nvPr/>
        </p:nvSpPr>
        <p:spPr bwMode="auto">
          <a:xfrm>
            <a:off x="1447800" y="1905000"/>
            <a:ext cx="3775075" cy="1100138"/>
          </a:xfrm>
          <a:prstGeom prst="rect">
            <a:avLst/>
          </a:prstGeom>
          <a:solidFill>
            <a:schemeClr val="bg1"/>
          </a:solidFill>
          <a:ln w="222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 eaLnBrk="0" hangingPunct="0"/>
            <a:r>
              <a:rPr lang="en-US" sz="2800">
                <a:solidFill>
                  <a:schemeClr val="tx1"/>
                </a:solidFill>
                <a:latin typeface="Arial" charset="0"/>
                <a:ea typeface="PMingLiU" pitchFamily="18" charset="-120"/>
                <a:cs typeface="ヒラギノ角ゴ ProN W3"/>
              </a:rPr>
              <a:t>Web Browser</a:t>
            </a:r>
          </a:p>
        </p:txBody>
      </p:sp>
      <p:sp>
        <p:nvSpPr>
          <p:cNvPr id="52228" name="Rectangle 16"/>
          <p:cNvSpPr>
            <a:spLocks noChangeArrowheads="1"/>
          </p:cNvSpPr>
          <p:nvPr/>
        </p:nvSpPr>
        <p:spPr bwMode="auto">
          <a:xfrm>
            <a:off x="6215063" y="3319463"/>
            <a:ext cx="6357937" cy="1412875"/>
          </a:xfrm>
          <a:prstGeom prst="rect">
            <a:avLst/>
          </a:prstGeom>
          <a:solidFill>
            <a:schemeClr val="accent1"/>
          </a:solidFill>
          <a:ln w="222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 eaLnBrk="0" hangingPunct="0"/>
            <a:r>
              <a:rPr lang="en-US" sz="2800">
                <a:solidFill>
                  <a:schemeClr val="tx1"/>
                </a:solidFill>
                <a:latin typeface="Arial" charset="0"/>
                <a:ea typeface="PMingLiU" pitchFamily="18" charset="-120"/>
                <a:cs typeface="ヒラギノ角ゴ ProN W3"/>
              </a:rPr>
              <a:t>Application Server fetches application</a:t>
            </a:r>
          </a:p>
          <a:p>
            <a:pPr algn="ctr" eaLnBrk="0" hangingPunct="0"/>
            <a:r>
              <a:rPr lang="en-US" sz="2800">
                <a:solidFill>
                  <a:schemeClr val="tx1"/>
                </a:solidFill>
                <a:latin typeface="Arial" charset="0"/>
                <a:ea typeface="PMingLiU" pitchFamily="18" charset="-120"/>
                <a:cs typeface="ヒラギノ角ゴ ProN W3"/>
              </a:rPr>
              <a:t>and Ad content</a:t>
            </a:r>
          </a:p>
        </p:txBody>
      </p:sp>
      <p:sp>
        <p:nvSpPr>
          <p:cNvPr id="52229" name="Rectangle 17"/>
          <p:cNvSpPr>
            <a:spLocks noChangeArrowheads="1"/>
          </p:cNvSpPr>
          <p:nvPr/>
        </p:nvSpPr>
        <p:spPr bwMode="auto">
          <a:xfrm>
            <a:off x="1447800" y="5203825"/>
            <a:ext cx="3775075" cy="1257300"/>
          </a:xfrm>
          <a:prstGeom prst="rect">
            <a:avLst/>
          </a:prstGeom>
          <a:solidFill>
            <a:schemeClr val="bg1"/>
          </a:solidFill>
          <a:ln w="222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 eaLnBrk="0" hangingPunct="0"/>
            <a:r>
              <a:rPr lang="en-US" sz="2800">
                <a:solidFill>
                  <a:schemeClr val="tx1"/>
                </a:solidFill>
                <a:latin typeface="Arial" charset="0"/>
                <a:ea typeface="PMingLiU" pitchFamily="18" charset="-120"/>
                <a:cs typeface="ヒラギノ角ゴ ProN W3"/>
              </a:rPr>
              <a:t>HTML processed</a:t>
            </a:r>
          </a:p>
        </p:txBody>
      </p:sp>
      <p:sp>
        <p:nvSpPr>
          <p:cNvPr id="52230" name="Rectangle 18"/>
          <p:cNvSpPr>
            <a:spLocks noChangeArrowheads="1"/>
          </p:cNvSpPr>
          <p:nvPr/>
        </p:nvSpPr>
        <p:spPr bwMode="auto">
          <a:xfrm>
            <a:off x="1447800" y="7559675"/>
            <a:ext cx="3775075" cy="1100138"/>
          </a:xfrm>
          <a:prstGeom prst="rect">
            <a:avLst/>
          </a:prstGeom>
          <a:solidFill>
            <a:schemeClr val="bg1"/>
          </a:solidFill>
          <a:ln w="222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 eaLnBrk="0" hangingPunct="0"/>
            <a:r>
              <a:rPr lang="en-US" sz="2800">
                <a:solidFill>
                  <a:schemeClr val="tx1"/>
                </a:solidFill>
                <a:latin typeface="Arial" charset="0"/>
                <a:ea typeface="PMingLiU" pitchFamily="18" charset="-120"/>
                <a:cs typeface="ヒラギノ角ゴ ProN W3"/>
              </a:rPr>
              <a:t>Page rendered</a:t>
            </a:r>
          </a:p>
        </p:txBody>
      </p:sp>
      <p:cxnSp>
        <p:nvCxnSpPr>
          <p:cNvPr id="52231" name="AutoShape 19"/>
          <p:cNvCxnSpPr>
            <a:cxnSpLocks noChangeShapeType="1"/>
            <a:stCxn id="52227" idx="3"/>
            <a:endCxn id="52228" idx="0"/>
          </p:cNvCxnSpPr>
          <p:nvPr/>
        </p:nvCxnSpPr>
        <p:spPr bwMode="auto">
          <a:xfrm>
            <a:off x="5251450" y="2454275"/>
            <a:ext cx="4143375" cy="841375"/>
          </a:xfrm>
          <a:prstGeom prst="bentConnector2">
            <a:avLst/>
          </a:prstGeom>
          <a:noFill/>
          <a:ln w="222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52232" name="AutoShape 20"/>
          <p:cNvCxnSpPr>
            <a:cxnSpLocks noChangeShapeType="1"/>
            <a:stCxn id="52228" idx="1"/>
            <a:endCxn id="52229" idx="0"/>
          </p:cNvCxnSpPr>
          <p:nvPr/>
        </p:nvCxnSpPr>
        <p:spPr bwMode="auto">
          <a:xfrm rot="10800000" flipV="1">
            <a:off x="3335338" y="4025900"/>
            <a:ext cx="2868612" cy="1166813"/>
          </a:xfrm>
          <a:prstGeom prst="bentConnector2">
            <a:avLst/>
          </a:prstGeom>
          <a:noFill/>
          <a:ln w="222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52233" name="AutoShape 21"/>
          <p:cNvCxnSpPr>
            <a:cxnSpLocks noChangeShapeType="1"/>
            <a:stCxn id="52229" idx="2"/>
            <a:endCxn id="52230" idx="0"/>
          </p:cNvCxnSpPr>
          <p:nvPr/>
        </p:nvCxnSpPr>
        <p:spPr bwMode="auto">
          <a:xfrm rot="5400000">
            <a:off x="2808288" y="7010400"/>
            <a:ext cx="1054100" cy="0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52234" name="Line 22"/>
          <p:cNvSpPr>
            <a:spLocks noChangeShapeType="1"/>
          </p:cNvSpPr>
          <p:nvPr/>
        </p:nvSpPr>
        <p:spPr bwMode="auto">
          <a:xfrm>
            <a:off x="3235325" y="8659813"/>
            <a:ext cx="0" cy="3455987"/>
          </a:xfrm>
          <a:prstGeom prst="line">
            <a:avLst/>
          </a:prstGeom>
          <a:noFill/>
          <a:ln w="22225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52235" name="Text Box 23"/>
          <p:cNvSpPr txBox="1">
            <a:spLocks noChangeArrowheads="1"/>
          </p:cNvSpPr>
          <p:nvPr/>
        </p:nvSpPr>
        <p:spPr bwMode="auto">
          <a:xfrm>
            <a:off x="3832225" y="9726613"/>
            <a:ext cx="5167313" cy="427037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800">
                <a:solidFill>
                  <a:schemeClr val="tx1"/>
                </a:solidFill>
                <a:latin typeface="Arial" charset="0"/>
                <a:ea typeface="PMingLiU" pitchFamily="18" charset="-120"/>
                <a:cs typeface="ヒラギノ角ゴ ProN W3"/>
              </a:rPr>
              <a:t>User may now interact with page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title" idx="4294967295"/>
          </p:nvPr>
        </p:nvSpPr>
        <p:spPr/>
        <p:txBody>
          <a:bodyPr lIns="217709" tIns="108855" rIns="217709" bIns="108855" anchor="b"/>
          <a:lstStyle/>
          <a:p>
            <a:pPr eaLnBrk="1" hangingPunct="1"/>
            <a:r>
              <a:rPr lang="en-US" smtClean="0"/>
              <a:t>Web1.0/2.0 Client-side Ad Flow</a:t>
            </a:r>
          </a:p>
        </p:txBody>
      </p:sp>
      <p:sp>
        <p:nvSpPr>
          <p:cNvPr id="53250" name="Content Placeholder 2"/>
          <p:cNvSpPr txBox="1">
            <a:spLocks/>
          </p:cNvSpPr>
          <p:nvPr/>
        </p:nvSpPr>
        <p:spPr bwMode="gray">
          <a:xfrm>
            <a:off x="13335000" y="2286000"/>
            <a:ext cx="10515600" cy="792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17709" tIns="108855" rIns="217709" bIns="108855"/>
          <a:lstStyle/>
          <a:p>
            <a:pPr marL="815975" indent="-815975" defTabSz="2176463" eaLnBrk="0" hangingPunct="0">
              <a:spcBef>
                <a:spcPct val="35000"/>
              </a:spcBef>
              <a:buFontTx/>
              <a:buChar char="•"/>
            </a:pPr>
            <a:r>
              <a:rPr lang="en-US" sz="4300">
                <a:solidFill>
                  <a:schemeClr val="tx1"/>
                </a:solidFill>
                <a:latin typeface="Arial" charset="0"/>
                <a:ea typeface="MS PGothic" pitchFamily="34" charset="-128"/>
                <a:cs typeface="ヒラギノ角ゴ ProN W3"/>
              </a:rPr>
              <a:t>Fetch ad after application has loaded</a:t>
            </a:r>
          </a:p>
          <a:p>
            <a:pPr marL="815975" indent="-815975" defTabSz="2176463" eaLnBrk="0" hangingPunct="0">
              <a:spcBef>
                <a:spcPct val="35000"/>
              </a:spcBef>
              <a:buFontTx/>
              <a:buChar char="•"/>
            </a:pPr>
            <a:r>
              <a:rPr lang="en-US" sz="4300">
                <a:solidFill>
                  <a:schemeClr val="tx1"/>
                </a:solidFill>
                <a:latin typeface="Arial" charset="0"/>
                <a:ea typeface="MS PGothic" pitchFamily="34" charset="-128"/>
                <a:cs typeface="ヒラギノ角ゴ ProN W3"/>
              </a:rPr>
              <a:t>Fine grained ad-rotation in Web2.0/AJAX pages</a:t>
            </a:r>
          </a:p>
          <a:p>
            <a:pPr marL="815975" indent="-815975" defTabSz="2176463" eaLnBrk="0" hangingPunct="0">
              <a:spcBef>
                <a:spcPct val="35000"/>
              </a:spcBef>
              <a:buFontTx/>
              <a:buChar char="•"/>
            </a:pPr>
            <a:r>
              <a:rPr lang="en-US" sz="4300" b="1" i="1">
                <a:solidFill>
                  <a:schemeClr val="tx1"/>
                </a:solidFill>
                <a:latin typeface="Arial" charset="0"/>
                <a:ea typeface="MS PGothic" pitchFamily="34" charset="-128"/>
                <a:cs typeface="ヒラギノ角ゴ ProN W3"/>
              </a:rPr>
              <a:t>Prioritizes user actions first</a:t>
            </a:r>
          </a:p>
          <a:p>
            <a:pPr marL="815975" indent="-815975" defTabSz="2176463" eaLnBrk="0" hangingPunct="0">
              <a:spcBef>
                <a:spcPct val="35000"/>
              </a:spcBef>
              <a:buFontTx/>
              <a:buChar char="•"/>
            </a:pPr>
            <a:r>
              <a:rPr lang="en-US" sz="4300" b="1" i="1">
                <a:solidFill>
                  <a:schemeClr val="tx1"/>
                </a:solidFill>
                <a:latin typeface="Arial" charset="0"/>
                <a:ea typeface="MS PGothic" pitchFamily="34" charset="-128"/>
                <a:cs typeface="ヒラギノ角ゴ ProN W3"/>
              </a:rPr>
              <a:t>Requires extra roundtrip</a:t>
            </a:r>
          </a:p>
        </p:txBody>
      </p:sp>
      <p:sp>
        <p:nvSpPr>
          <p:cNvPr id="53251" name="Rectangle 4"/>
          <p:cNvSpPr>
            <a:spLocks noChangeArrowheads="1"/>
          </p:cNvSpPr>
          <p:nvPr/>
        </p:nvSpPr>
        <p:spPr bwMode="auto">
          <a:xfrm>
            <a:off x="1447800" y="1905000"/>
            <a:ext cx="3775075" cy="1100138"/>
          </a:xfrm>
          <a:prstGeom prst="rect">
            <a:avLst/>
          </a:prstGeom>
          <a:solidFill>
            <a:schemeClr val="bg1"/>
          </a:solidFill>
          <a:ln w="222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 eaLnBrk="0" hangingPunct="0"/>
            <a:r>
              <a:rPr lang="en-US" sz="2800">
                <a:solidFill>
                  <a:schemeClr val="tx1"/>
                </a:solidFill>
                <a:latin typeface="Arial" charset="0"/>
                <a:ea typeface="PMingLiU" pitchFamily="18" charset="-120"/>
                <a:cs typeface="ヒラギノ角ゴ ProN W3"/>
              </a:rPr>
              <a:t>Client</a:t>
            </a:r>
          </a:p>
        </p:txBody>
      </p:sp>
      <p:sp>
        <p:nvSpPr>
          <p:cNvPr id="53252" name="Rectangle 5"/>
          <p:cNvSpPr>
            <a:spLocks noChangeArrowheads="1"/>
          </p:cNvSpPr>
          <p:nvPr/>
        </p:nvSpPr>
        <p:spPr bwMode="auto">
          <a:xfrm>
            <a:off x="6215063" y="3319463"/>
            <a:ext cx="6357937" cy="1412875"/>
          </a:xfrm>
          <a:prstGeom prst="rect">
            <a:avLst/>
          </a:prstGeom>
          <a:solidFill>
            <a:schemeClr val="accent1"/>
          </a:solidFill>
          <a:ln w="222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 eaLnBrk="0" hangingPunct="0"/>
            <a:r>
              <a:rPr lang="en-US" sz="2800">
                <a:solidFill>
                  <a:schemeClr val="tx1"/>
                </a:solidFill>
                <a:latin typeface="Arial" charset="0"/>
                <a:ea typeface="PMingLiU" pitchFamily="18" charset="-120"/>
                <a:cs typeface="ヒラギノ角ゴ ProN W3"/>
              </a:rPr>
              <a:t>Application Server generates content</a:t>
            </a:r>
          </a:p>
        </p:txBody>
      </p:sp>
      <p:sp>
        <p:nvSpPr>
          <p:cNvPr id="53253" name="Rectangle 6"/>
          <p:cNvSpPr>
            <a:spLocks noChangeArrowheads="1"/>
          </p:cNvSpPr>
          <p:nvPr/>
        </p:nvSpPr>
        <p:spPr bwMode="auto">
          <a:xfrm>
            <a:off x="1447800" y="5203825"/>
            <a:ext cx="3775075" cy="1257300"/>
          </a:xfrm>
          <a:prstGeom prst="rect">
            <a:avLst/>
          </a:prstGeom>
          <a:solidFill>
            <a:schemeClr val="bg1"/>
          </a:solidFill>
          <a:ln w="222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 eaLnBrk="0" hangingPunct="0"/>
            <a:r>
              <a:rPr lang="en-US" sz="2800">
                <a:solidFill>
                  <a:schemeClr val="tx1"/>
                </a:solidFill>
                <a:latin typeface="Arial" charset="0"/>
                <a:ea typeface="PMingLiU" pitchFamily="18" charset="-120"/>
                <a:cs typeface="ヒラギノ角ゴ ProN W3"/>
              </a:rPr>
              <a:t>HTML processed</a:t>
            </a:r>
          </a:p>
        </p:txBody>
      </p:sp>
      <p:sp>
        <p:nvSpPr>
          <p:cNvPr id="53254" name="Rectangle 7"/>
          <p:cNvSpPr>
            <a:spLocks noChangeArrowheads="1"/>
          </p:cNvSpPr>
          <p:nvPr/>
        </p:nvSpPr>
        <p:spPr bwMode="auto">
          <a:xfrm>
            <a:off x="1447800" y="7559675"/>
            <a:ext cx="3775075" cy="1100138"/>
          </a:xfrm>
          <a:prstGeom prst="rect">
            <a:avLst/>
          </a:prstGeom>
          <a:solidFill>
            <a:schemeClr val="bg1"/>
          </a:solidFill>
          <a:ln w="222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 eaLnBrk="0" hangingPunct="0"/>
            <a:r>
              <a:rPr lang="en-US" sz="2800">
                <a:solidFill>
                  <a:schemeClr val="tx1"/>
                </a:solidFill>
                <a:latin typeface="Arial" charset="0"/>
                <a:ea typeface="PMingLiU" pitchFamily="18" charset="-120"/>
                <a:cs typeface="ヒラギノ角ゴ ProN W3"/>
              </a:rPr>
              <a:t>Page rendered</a:t>
            </a:r>
          </a:p>
        </p:txBody>
      </p:sp>
      <p:cxnSp>
        <p:nvCxnSpPr>
          <p:cNvPr id="53255" name="AutoShape 8"/>
          <p:cNvCxnSpPr>
            <a:cxnSpLocks noChangeShapeType="1"/>
            <a:stCxn id="53251" idx="3"/>
            <a:endCxn id="53252" idx="0"/>
          </p:cNvCxnSpPr>
          <p:nvPr/>
        </p:nvCxnSpPr>
        <p:spPr bwMode="auto">
          <a:xfrm>
            <a:off x="5251450" y="2454275"/>
            <a:ext cx="4143375" cy="841375"/>
          </a:xfrm>
          <a:prstGeom prst="bentConnector2">
            <a:avLst/>
          </a:prstGeom>
          <a:noFill/>
          <a:ln w="222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53256" name="AutoShape 9"/>
          <p:cNvCxnSpPr>
            <a:cxnSpLocks noChangeShapeType="1"/>
            <a:stCxn id="53252" idx="1"/>
            <a:endCxn id="53253" idx="0"/>
          </p:cNvCxnSpPr>
          <p:nvPr/>
        </p:nvCxnSpPr>
        <p:spPr bwMode="auto">
          <a:xfrm rot="10800000" flipV="1">
            <a:off x="3335338" y="4025900"/>
            <a:ext cx="2868612" cy="1166813"/>
          </a:xfrm>
          <a:prstGeom prst="bentConnector2">
            <a:avLst/>
          </a:prstGeom>
          <a:noFill/>
          <a:ln w="222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53257" name="AutoShape 10"/>
          <p:cNvCxnSpPr>
            <a:cxnSpLocks noChangeShapeType="1"/>
            <a:stCxn id="53253" idx="2"/>
            <a:endCxn id="53254" idx="0"/>
          </p:cNvCxnSpPr>
          <p:nvPr/>
        </p:nvCxnSpPr>
        <p:spPr bwMode="auto">
          <a:xfrm rot="5400000">
            <a:off x="2808288" y="7010400"/>
            <a:ext cx="1054100" cy="0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53258" name="Line 11"/>
          <p:cNvSpPr>
            <a:spLocks noChangeShapeType="1"/>
          </p:cNvSpPr>
          <p:nvPr/>
        </p:nvSpPr>
        <p:spPr bwMode="auto">
          <a:xfrm>
            <a:off x="3235325" y="8659813"/>
            <a:ext cx="0" cy="3455987"/>
          </a:xfrm>
          <a:prstGeom prst="line">
            <a:avLst/>
          </a:prstGeom>
          <a:noFill/>
          <a:ln w="22225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53259" name="Text Box 12"/>
          <p:cNvSpPr txBox="1">
            <a:spLocks noChangeArrowheads="1"/>
          </p:cNvSpPr>
          <p:nvPr/>
        </p:nvSpPr>
        <p:spPr bwMode="auto">
          <a:xfrm>
            <a:off x="3505200" y="8991600"/>
            <a:ext cx="5167313" cy="427038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800">
                <a:solidFill>
                  <a:schemeClr val="tx1"/>
                </a:solidFill>
                <a:latin typeface="Arial" charset="0"/>
                <a:ea typeface="PMingLiU" pitchFamily="18" charset="-120"/>
                <a:cs typeface="ヒラギノ角ゴ ProN W3"/>
              </a:rPr>
              <a:t>User may now interact with page</a:t>
            </a:r>
          </a:p>
        </p:txBody>
      </p:sp>
      <p:sp>
        <p:nvSpPr>
          <p:cNvPr id="53260" name="Rectangle 13"/>
          <p:cNvSpPr>
            <a:spLocks noChangeArrowheads="1"/>
          </p:cNvSpPr>
          <p:nvPr/>
        </p:nvSpPr>
        <p:spPr bwMode="auto">
          <a:xfrm>
            <a:off x="6248400" y="10702925"/>
            <a:ext cx="6357938" cy="1412875"/>
          </a:xfrm>
          <a:prstGeom prst="rect">
            <a:avLst/>
          </a:prstGeom>
          <a:solidFill>
            <a:schemeClr val="accent1"/>
          </a:solidFill>
          <a:ln w="222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 eaLnBrk="0" hangingPunct="0"/>
            <a:r>
              <a:rPr lang="en-US" sz="2800">
                <a:solidFill>
                  <a:schemeClr val="tx1"/>
                </a:solidFill>
                <a:latin typeface="Arial" charset="0"/>
                <a:ea typeface="PMingLiU" pitchFamily="18" charset="-120"/>
                <a:cs typeface="ヒラギノ角ゴ ProN W3"/>
              </a:rPr>
              <a:t>Client fetches and inserts ad content</a:t>
            </a:r>
          </a:p>
        </p:txBody>
      </p:sp>
      <p:cxnSp>
        <p:nvCxnSpPr>
          <p:cNvPr id="53261" name="AutoShape 14"/>
          <p:cNvCxnSpPr>
            <a:cxnSpLocks noChangeShapeType="1"/>
            <a:stCxn id="53258" idx="0"/>
            <a:endCxn id="53260" idx="0"/>
          </p:cNvCxnSpPr>
          <p:nvPr/>
        </p:nvCxnSpPr>
        <p:spPr bwMode="auto">
          <a:xfrm rot="5400000" flipV="1">
            <a:off x="5310187" y="6573838"/>
            <a:ext cx="2043113" cy="6192838"/>
          </a:xfrm>
          <a:prstGeom prst="bentConnector3">
            <a:avLst>
              <a:gd name="adj1" fmla="val 63088"/>
            </a:avLst>
          </a:prstGeom>
          <a:noFill/>
          <a:ln w="22225">
            <a:solidFill>
              <a:schemeClr val="tx1"/>
            </a:solidFill>
            <a:miter lim="800000"/>
            <a:headEnd/>
            <a:tailEnd type="triangle" w="med" len="med"/>
          </a:ln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/>
          <p:cNvSpPr>
            <a:spLocks noGrp="1"/>
          </p:cNvSpPr>
          <p:nvPr>
            <p:ph type="title" idx="4294967295"/>
          </p:nvPr>
        </p:nvSpPr>
        <p:spPr/>
        <p:txBody>
          <a:bodyPr lIns="217709" tIns="108855" rIns="217709" bIns="108855" anchor="b"/>
          <a:lstStyle/>
          <a:p>
            <a:pPr eaLnBrk="1" hangingPunct="1"/>
            <a:r>
              <a:rPr lang="en-US" smtClean="0"/>
              <a:t>Web2.0 Ad Flow</a:t>
            </a:r>
          </a:p>
        </p:txBody>
      </p:sp>
      <p:sp>
        <p:nvSpPr>
          <p:cNvPr id="54274" name="Content Placeholder 2"/>
          <p:cNvSpPr txBox="1">
            <a:spLocks/>
          </p:cNvSpPr>
          <p:nvPr/>
        </p:nvSpPr>
        <p:spPr bwMode="gray">
          <a:xfrm>
            <a:off x="11988800" y="2895600"/>
            <a:ext cx="11938000" cy="807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17709" tIns="108855" rIns="217709" bIns="108855"/>
          <a:lstStyle/>
          <a:p>
            <a:pPr marL="815975" indent="-815975" defTabSz="2176463" eaLnBrk="0" hangingPunct="0">
              <a:spcBef>
                <a:spcPct val="35000"/>
              </a:spcBef>
              <a:buFontTx/>
              <a:buChar char="•"/>
            </a:pPr>
            <a:r>
              <a:rPr lang="en-US" sz="4300">
                <a:solidFill>
                  <a:schemeClr val="tx1"/>
                </a:solidFill>
                <a:latin typeface="Arial" charset="0"/>
                <a:ea typeface="MS PGothic" pitchFamily="34" charset="-128"/>
                <a:cs typeface="ヒラギノ角ゴ ProN W3"/>
              </a:rPr>
              <a:t>Client runtime ad strategy</a:t>
            </a:r>
          </a:p>
          <a:p>
            <a:pPr marL="815975" indent="-815975" defTabSz="2176463" eaLnBrk="0" hangingPunct="0">
              <a:spcBef>
                <a:spcPct val="35000"/>
              </a:spcBef>
              <a:buFontTx/>
              <a:buChar char="•"/>
            </a:pPr>
            <a:r>
              <a:rPr lang="en-US" sz="4300">
                <a:solidFill>
                  <a:schemeClr val="tx1"/>
                </a:solidFill>
                <a:latin typeface="Arial" charset="0"/>
                <a:ea typeface="MS PGothic" pitchFamily="34" charset="-128"/>
                <a:cs typeface="ヒラギノ角ゴ ProN W3"/>
              </a:rPr>
              <a:t>AD content is simply data </a:t>
            </a:r>
          </a:p>
          <a:p>
            <a:pPr marL="815975" indent="-815975" defTabSz="2176463" eaLnBrk="0" hangingPunct="0">
              <a:spcBef>
                <a:spcPct val="35000"/>
              </a:spcBef>
              <a:buFontTx/>
              <a:buChar char="•"/>
            </a:pPr>
            <a:r>
              <a:rPr lang="en-US" sz="4300">
                <a:solidFill>
                  <a:schemeClr val="tx1"/>
                </a:solidFill>
                <a:latin typeface="Arial" charset="0"/>
                <a:ea typeface="MS PGothic" pitchFamily="34" charset="-128"/>
                <a:cs typeface="ヒラギノ角ゴ ProN W3"/>
              </a:rPr>
              <a:t>AD content render occurs after initial page load/render</a:t>
            </a:r>
          </a:p>
          <a:p>
            <a:pPr marL="815975" indent="-815975" defTabSz="2176463" eaLnBrk="0" hangingPunct="0">
              <a:spcBef>
                <a:spcPct val="35000"/>
              </a:spcBef>
              <a:buFontTx/>
              <a:buChar char="•"/>
            </a:pPr>
            <a:r>
              <a:rPr lang="en-US" sz="4300" b="1" i="1">
                <a:solidFill>
                  <a:schemeClr val="tx1"/>
                </a:solidFill>
                <a:latin typeface="Arial" charset="0"/>
                <a:ea typeface="MS PGothic" pitchFamily="34" charset="-128"/>
                <a:cs typeface="ヒラギノ角ゴ ProN W3"/>
              </a:rPr>
              <a:t>Prioritizes user actions first</a:t>
            </a:r>
          </a:p>
          <a:p>
            <a:pPr marL="815975" indent="-815975" defTabSz="2176463" eaLnBrk="0" hangingPunct="0">
              <a:spcBef>
                <a:spcPct val="35000"/>
              </a:spcBef>
              <a:buFontTx/>
              <a:buChar char="•"/>
            </a:pPr>
            <a:r>
              <a:rPr lang="en-US" sz="4300" b="1" i="1">
                <a:solidFill>
                  <a:schemeClr val="tx1"/>
                </a:solidFill>
                <a:latin typeface="Arial" charset="0"/>
                <a:ea typeface="MS PGothic" pitchFamily="34" charset="-128"/>
                <a:cs typeface="ヒラギノ角ゴ ProN W3"/>
              </a:rPr>
              <a:t>Saves one roundtrip for client side ad fetch</a:t>
            </a:r>
          </a:p>
        </p:txBody>
      </p:sp>
      <p:grpSp>
        <p:nvGrpSpPr>
          <p:cNvPr id="54275" name="Group 34"/>
          <p:cNvGrpSpPr>
            <a:grpSpLocks/>
          </p:cNvGrpSpPr>
          <p:nvPr/>
        </p:nvGrpSpPr>
        <p:grpSpPr bwMode="auto">
          <a:xfrm>
            <a:off x="152400" y="1905000"/>
            <a:ext cx="11353800" cy="10134600"/>
            <a:chOff x="96" y="720"/>
            <a:chExt cx="3024" cy="3312"/>
          </a:xfrm>
        </p:grpSpPr>
        <p:sp>
          <p:nvSpPr>
            <p:cNvPr id="54276" name="Rectangle 19"/>
            <p:cNvSpPr>
              <a:spLocks noChangeArrowheads="1"/>
            </p:cNvSpPr>
            <p:nvPr/>
          </p:nvSpPr>
          <p:spPr bwMode="auto">
            <a:xfrm>
              <a:off x="384" y="720"/>
              <a:ext cx="768" cy="288"/>
            </a:xfrm>
            <a:prstGeom prst="rect">
              <a:avLst/>
            </a:prstGeom>
            <a:solidFill>
              <a:schemeClr val="bg1"/>
            </a:solidFill>
            <a:ln w="222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 eaLnBrk="0" hangingPunct="0"/>
              <a:r>
                <a:rPr lang="en-US" sz="2800">
                  <a:solidFill>
                    <a:schemeClr val="tx1"/>
                  </a:solidFill>
                  <a:latin typeface="Arial" charset="0"/>
                  <a:ea typeface="PMingLiU" pitchFamily="18" charset="-120"/>
                  <a:cs typeface="ヒラギノ角ゴ ProN W3"/>
                </a:rPr>
                <a:t>Web Browser</a:t>
              </a:r>
            </a:p>
          </p:txBody>
        </p:sp>
        <p:sp>
          <p:nvSpPr>
            <p:cNvPr id="54277" name="Rectangle 20"/>
            <p:cNvSpPr>
              <a:spLocks noChangeArrowheads="1"/>
            </p:cNvSpPr>
            <p:nvPr/>
          </p:nvSpPr>
          <p:spPr bwMode="auto">
            <a:xfrm>
              <a:off x="1488" y="1056"/>
              <a:ext cx="1536" cy="384"/>
            </a:xfrm>
            <a:prstGeom prst="rect">
              <a:avLst/>
            </a:prstGeom>
            <a:solidFill>
              <a:schemeClr val="accent1"/>
            </a:solidFill>
            <a:ln w="222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 eaLnBrk="0" hangingPunct="0"/>
              <a:r>
                <a:rPr lang="en-US" sz="2800">
                  <a:solidFill>
                    <a:schemeClr val="tx1"/>
                  </a:solidFill>
                  <a:latin typeface="Arial" charset="0"/>
                  <a:ea typeface="PMingLiU" pitchFamily="18" charset="-120"/>
                  <a:cs typeface="ヒラギノ角ゴ ProN W3"/>
                </a:rPr>
                <a:t>Web server fetches AD HTML</a:t>
              </a:r>
            </a:p>
          </p:txBody>
        </p:sp>
        <p:sp>
          <p:nvSpPr>
            <p:cNvPr id="54278" name="Rectangle 21"/>
            <p:cNvSpPr>
              <a:spLocks noChangeArrowheads="1"/>
            </p:cNvSpPr>
            <p:nvPr/>
          </p:nvSpPr>
          <p:spPr bwMode="auto">
            <a:xfrm>
              <a:off x="1392" y="1680"/>
              <a:ext cx="1728" cy="336"/>
            </a:xfrm>
            <a:prstGeom prst="rect">
              <a:avLst/>
            </a:prstGeom>
            <a:solidFill>
              <a:schemeClr val="accent1"/>
            </a:solidFill>
            <a:ln w="222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 eaLnBrk="0" hangingPunct="0"/>
              <a:r>
                <a:rPr lang="en-US" sz="2800">
                  <a:solidFill>
                    <a:schemeClr val="tx1"/>
                  </a:solidFill>
                  <a:latin typeface="Arial" charset="0"/>
                  <a:ea typeface="PMingLiU" pitchFamily="18" charset="-120"/>
                  <a:cs typeface="ヒラギノ角ゴ ProN W3"/>
                </a:rPr>
                <a:t>AD HTML transformed into data, </a:t>
              </a:r>
            </a:p>
            <a:p>
              <a:pPr algn="ctr" eaLnBrk="0" hangingPunct="0"/>
              <a:r>
                <a:rPr lang="en-US" sz="2800">
                  <a:solidFill>
                    <a:schemeClr val="tx1"/>
                  </a:solidFill>
                  <a:latin typeface="Arial" charset="0"/>
                  <a:ea typeface="PMingLiU" pitchFamily="18" charset="-120"/>
                  <a:cs typeface="ヒラギノ角ゴ ProN W3"/>
                </a:rPr>
                <a:t>emits with page content</a:t>
              </a:r>
            </a:p>
          </p:txBody>
        </p:sp>
        <p:sp>
          <p:nvSpPr>
            <p:cNvPr id="54279" name="Rectangle 22"/>
            <p:cNvSpPr>
              <a:spLocks noChangeArrowheads="1"/>
            </p:cNvSpPr>
            <p:nvPr/>
          </p:nvSpPr>
          <p:spPr bwMode="auto">
            <a:xfrm>
              <a:off x="96" y="2208"/>
              <a:ext cx="1392" cy="288"/>
            </a:xfrm>
            <a:prstGeom prst="rect">
              <a:avLst/>
            </a:prstGeom>
            <a:solidFill>
              <a:schemeClr val="bg1"/>
            </a:solidFill>
            <a:ln w="222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 eaLnBrk="0" hangingPunct="0"/>
              <a:r>
                <a:rPr lang="en-US" sz="2800">
                  <a:solidFill>
                    <a:schemeClr val="tx1"/>
                  </a:solidFill>
                  <a:latin typeface="Arial" charset="0"/>
                  <a:ea typeface="PMingLiU" pitchFamily="18" charset="-120"/>
                  <a:cs typeface="ヒラギノ角ゴ ProN W3"/>
                </a:rPr>
                <a:t>Page HTML processed </a:t>
              </a:r>
            </a:p>
            <a:p>
              <a:pPr algn="ctr" eaLnBrk="0" hangingPunct="0"/>
              <a:r>
                <a:rPr lang="en-US" sz="2800">
                  <a:solidFill>
                    <a:schemeClr val="tx1"/>
                  </a:solidFill>
                  <a:latin typeface="Arial" charset="0"/>
                  <a:ea typeface="PMingLiU" pitchFamily="18" charset="-120"/>
                  <a:cs typeface="ヒラギノ角ゴ ProN W3"/>
                </a:rPr>
                <a:t>(ADs not rendered)</a:t>
              </a:r>
            </a:p>
          </p:txBody>
        </p:sp>
        <p:sp>
          <p:nvSpPr>
            <p:cNvPr id="54280" name="Rectangle 23"/>
            <p:cNvSpPr>
              <a:spLocks noChangeArrowheads="1"/>
            </p:cNvSpPr>
            <p:nvPr/>
          </p:nvSpPr>
          <p:spPr bwMode="auto">
            <a:xfrm>
              <a:off x="96" y="2688"/>
              <a:ext cx="1392" cy="288"/>
            </a:xfrm>
            <a:prstGeom prst="rect">
              <a:avLst/>
            </a:prstGeom>
            <a:solidFill>
              <a:schemeClr val="bg1"/>
            </a:solidFill>
            <a:ln w="222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 eaLnBrk="0" hangingPunct="0"/>
              <a:r>
                <a:rPr lang="en-US" sz="2800">
                  <a:solidFill>
                    <a:schemeClr val="tx1"/>
                  </a:solidFill>
                  <a:latin typeface="Arial" charset="0"/>
                  <a:ea typeface="PMingLiU" pitchFamily="18" charset="-120"/>
                  <a:cs typeface="ヒラギノ角ゴ ProN W3"/>
                </a:rPr>
                <a:t>Page rendered</a:t>
              </a:r>
            </a:p>
          </p:txBody>
        </p:sp>
        <p:sp>
          <p:nvSpPr>
            <p:cNvPr id="54281" name="Rectangle 24"/>
            <p:cNvSpPr>
              <a:spLocks noChangeArrowheads="1"/>
            </p:cNvSpPr>
            <p:nvPr/>
          </p:nvSpPr>
          <p:spPr bwMode="auto">
            <a:xfrm>
              <a:off x="1008" y="3072"/>
              <a:ext cx="1392" cy="288"/>
            </a:xfrm>
            <a:prstGeom prst="rect">
              <a:avLst/>
            </a:prstGeom>
            <a:solidFill>
              <a:schemeClr val="bg1"/>
            </a:solidFill>
            <a:ln w="222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 eaLnBrk="0" hangingPunct="0"/>
              <a:r>
                <a:rPr lang="en-US" sz="2800">
                  <a:solidFill>
                    <a:schemeClr val="tx1"/>
                  </a:solidFill>
                  <a:latin typeface="Arial" charset="0"/>
                  <a:ea typeface="PMingLiU" pitchFamily="18" charset="-120"/>
                  <a:cs typeface="ヒラギノ角ゴ ProN W3"/>
                </a:rPr>
                <a:t>JS process AD DATA, </a:t>
              </a:r>
            </a:p>
            <a:p>
              <a:pPr algn="ctr" eaLnBrk="0" hangingPunct="0"/>
              <a:r>
                <a:rPr lang="en-US" sz="2800">
                  <a:solidFill>
                    <a:schemeClr val="tx1"/>
                  </a:solidFill>
                  <a:latin typeface="Arial" charset="0"/>
                  <a:ea typeface="PMingLiU" pitchFamily="18" charset="-120"/>
                  <a:cs typeface="ヒラギノ角ゴ ProN W3"/>
                </a:rPr>
                <a:t>and emits sandbox</a:t>
              </a:r>
            </a:p>
          </p:txBody>
        </p:sp>
        <p:sp>
          <p:nvSpPr>
            <p:cNvPr id="54282" name="Rectangle 25"/>
            <p:cNvSpPr>
              <a:spLocks noChangeArrowheads="1"/>
            </p:cNvSpPr>
            <p:nvPr/>
          </p:nvSpPr>
          <p:spPr bwMode="auto">
            <a:xfrm>
              <a:off x="1008" y="3744"/>
              <a:ext cx="1392" cy="288"/>
            </a:xfrm>
            <a:prstGeom prst="rect">
              <a:avLst/>
            </a:prstGeom>
            <a:solidFill>
              <a:schemeClr val="bg1"/>
            </a:solidFill>
            <a:ln w="222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 eaLnBrk="0" hangingPunct="0"/>
              <a:r>
                <a:rPr lang="en-US" sz="2800">
                  <a:solidFill>
                    <a:schemeClr val="tx1"/>
                  </a:solidFill>
                  <a:latin typeface="Arial" charset="0"/>
                  <a:ea typeface="PMingLiU" pitchFamily="18" charset="-120"/>
                  <a:cs typeface="ヒラギノ角ゴ ProN W3"/>
                </a:rPr>
                <a:t>ADs rendered</a:t>
              </a:r>
            </a:p>
          </p:txBody>
        </p:sp>
        <p:cxnSp>
          <p:nvCxnSpPr>
            <p:cNvPr id="54283" name="AutoShape 26"/>
            <p:cNvCxnSpPr>
              <a:cxnSpLocks noChangeShapeType="1"/>
              <a:stCxn id="54276" idx="3"/>
              <a:endCxn id="54277" idx="0"/>
            </p:cNvCxnSpPr>
            <p:nvPr/>
          </p:nvCxnSpPr>
          <p:spPr bwMode="auto">
            <a:xfrm>
              <a:off x="1159" y="864"/>
              <a:ext cx="1097" cy="185"/>
            </a:xfrm>
            <a:prstGeom prst="bentConnector2">
              <a:avLst/>
            </a:prstGeom>
            <a:noFill/>
            <a:ln w="222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54284" name="AutoShape 27"/>
            <p:cNvCxnSpPr>
              <a:cxnSpLocks noChangeShapeType="1"/>
              <a:stCxn id="54277" idx="2"/>
              <a:endCxn id="54278" idx="0"/>
            </p:cNvCxnSpPr>
            <p:nvPr/>
          </p:nvCxnSpPr>
          <p:spPr bwMode="auto">
            <a:xfrm rot="5400000">
              <a:off x="2143" y="1560"/>
              <a:ext cx="226" cy="0"/>
            </a:xfrm>
            <a:prstGeom prst="straightConnector1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4285" name="AutoShape 28"/>
            <p:cNvCxnSpPr>
              <a:cxnSpLocks noChangeShapeType="1"/>
              <a:endCxn id="54279" idx="0"/>
            </p:cNvCxnSpPr>
            <p:nvPr/>
          </p:nvCxnSpPr>
          <p:spPr bwMode="auto">
            <a:xfrm rot="10800000" flipV="1">
              <a:off x="792" y="1872"/>
              <a:ext cx="552" cy="329"/>
            </a:xfrm>
            <a:prstGeom prst="bentConnector2">
              <a:avLst/>
            </a:prstGeom>
            <a:noFill/>
            <a:ln w="222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54286" name="AutoShape 29"/>
            <p:cNvCxnSpPr>
              <a:cxnSpLocks noChangeShapeType="1"/>
              <a:stCxn id="54279" idx="2"/>
              <a:endCxn id="54280" idx="0"/>
            </p:cNvCxnSpPr>
            <p:nvPr/>
          </p:nvCxnSpPr>
          <p:spPr bwMode="auto">
            <a:xfrm rot="5400000">
              <a:off x="703" y="2592"/>
              <a:ext cx="178" cy="0"/>
            </a:xfrm>
            <a:prstGeom prst="straightConnector1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54287" name="Line 30"/>
            <p:cNvSpPr>
              <a:spLocks noChangeShapeType="1"/>
            </p:cNvSpPr>
            <p:nvPr/>
          </p:nvSpPr>
          <p:spPr bwMode="auto">
            <a:xfrm>
              <a:off x="240" y="2976"/>
              <a:ext cx="0" cy="96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sp>
          <p:nvSpPr>
            <p:cNvPr id="54288" name="Text Box 31"/>
            <p:cNvSpPr txBox="1">
              <a:spLocks noChangeArrowheads="1"/>
            </p:cNvSpPr>
            <p:nvPr/>
          </p:nvSpPr>
          <p:spPr bwMode="auto">
            <a:xfrm>
              <a:off x="384" y="3399"/>
              <a:ext cx="1176" cy="140"/>
            </a:xfrm>
            <a:prstGeom prst="rect">
              <a:avLst/>
            </a:prstGeom>
            <a:noFill/>
            <a:ln w="22225" algn="ctr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2800">
                  <a:solidFill>
                    <a:schemeClr val="tx1"/>
                  </a:solidFill>
                  <a:latin typeface="Arial" charset="0"/>
                  <a:ea typeface="PMingLiU" pitchFamily="18" charset="-120"/>
                  <a:cs typeface="ヒラギノ角ゴ ProN W3"/>
                </a:rPr>
                <a:t>User may interact with page</a:t>
              </a:r>
            </a:p>
          </p:txBody>
        </p:sp>
        <p:cxnSp>
          <p:nvCxnSpPr>
            <p:cNvPr id="54289" name="AutoShape 32"/>
            <p:cNvCxnSpPr>
              <a:cxnSpLocks noChangeShapeType="1"/>
              <a:stCxn id="54280" idx="2"/>
              <a:endCxn id="54281" idx="1"/>
            </p:cNvCxnSpPr>
            <p:nvPr/>
          </p:nvCxnSpPr>
          <p:spPr bwMode="auto">
            <a:xfrm rot="16200000" flipH="1">
              <a:off x="780" y="2995"/>
              <a:ext cx="233" cy="209"/>
            </a:xfrm>
            <a:prstGeom prst="bentConnector2">
              <a:avLst/>
            </a:prstGeom>
            <a:noFill/>
            <a:ln w="222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54290" name="AutoShape 33"/>
            <p:cNvCxnSpPr>
              <a:cxnSpLocks noChangeShapeType="1"/>
              <a:stCxn id="54281" idx="3"/>
              <a:endCxn id="54282" idx="3"/>
            </p:cNvCxnSpPr>
            <p:nvPr/>
          </p:nvCxnSpPr>
          <p:spPr bwMode="auto">
            <a:xfrm>
              <a:off x="2407" y="3216"/>
              <a:ext cx="1" cy="672"/>
            </a:xfrm>
            <a:prstGeom prst="bentConnector3">
              <a:avLst>
                <a:gd name="adj1" fmla="val 13700005"/>
              </a:avLst>
            </a:prstGeom>
            <a:noFill/>
            <a:ln w="222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2"/>
          <p:cNvSpPr txBox="1">
            <a:spLocks noChangeArrowheads="1"/>
          </p:cNvSpPr>
          <p:nvPr/>
        </p:nvSpPr>
        <p:spPr bwMode="auto">
          <a:xfrm>
            <a:off x="10914063" y="2870200"/>
            <a:ext cx="9972675" cy="66992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2176463" eaLnBrk="0" hangingPunct="0"/>
            <a:r>
              <a:rPr lang="en-US" sz="4400">
                <a:solidFill>
                  <a:schemeClr val="tx1"/>
                </a:solidFill>
                <a:latin typeface="Arial" charset="0"/>
                <a:ea typeface="PMingLiU" pitchFamily="18" charset="-120"/>
                <a:cs typeface="ヒラギノ角ゴ ProN W3"/>
              </a:rPr>
              <a:t>*Old AD still visible until new one arrives</a:t>
            </a:r>
          </a:p>
        </p:txBody>
      </p:sp>
      <p:sp>
        <p:nvSpPr>
          <p:cNvPr id="55298" name="Rectangle 23"/>
          <p:cNvSpPr>
            <a:spLocks noChangeArrowheads="1"/>
          </p:cNvSpPr>
          <p:nvPr/>
        </p:nvSpPr>
        <p:spPr bwMode="auto">
          <a:xfrm>
            <a:off x="4073525" y="1981200"/>
            <a:ext cx="4198938" cy="874713"/>
          </a:xfrm>
          <a:prstGeom prst="rect">
            <a:avLst/>
          </a:prstGeom>
          <a:solidFill>
            <a:schemeClr val="bg1"/>
          </a:solidFill>
          <a:ln w="222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 eaLnBrk="0" hangingPunct="0"/>
            <a:r>
              <a:rPr lang="en-US" sz="4400">
                <a:solidFill>
                  <a:schemeClr val="tx1"/>
                </a:solidFill>
                <a:latin typeface="Arial" charset="0"/>
                <a:ea typeface="PMingLiU" pitchFamily="18" charset="-120"/>
                <a:cs typeface="ヒラギノ角ゴ ProN W3"/>
              </a:rPr>
              <a:t>Mail Inbox</a:t>
            </a:r>
          </a:p>
        </p:txBody>
      </p:sp>
      <p:sp>
        <p:nvSpPr>
          <p:cNvPr id="55299" name="Oval 24"/>
          <p:cNvSpPr>
            <a:spLocks noChangeArrowheads="1"/>
          </p:cNvSpPr>
          <p:nvPr/>
        </p:nvSpPr>
        <p:spPr bwMode="auto">
          <a:xfrm>
            <a:off x="4197350" y="3438525"/>
            <a:ext cx="3978275" cy="1165225"/>
          </a:xfrm>
          <a:prstGeom prst="ellipse">
            <a:avLst/>
          </a:prstGeom>
          <a:solidFill>
            <a:schemeClr val="bg1"/>
          </a:solidFill>
          <a:ln w="22225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eaLnBrk="0" hangingPunct="0"/>
            <a:r>
              <a:rPr lang="en-US" sz="4400">
                <a:solidFill>
                  <a:schemeClr val="tx1"/>
                </a:solidFill>
                <a:latin typeface="Arial" charset="0"/>
                <a:ea typeface="PMingLiU" pitchFamily="18" charset="-120"/>
                <a:cs typeface="ヒラギノ角ゴ ProN W3"/>
              </a:rPr>
              <a:t>Message Read</a:t>
            </a:r>
          </a:p>
        </p:txBody>
      </p:sp>
      <p:sp>
        <p:nvSpPr>
          <p:cNvPr id="55300" name="AutoShape 25"/>
          <p:cNvSpPr>
            <a:spLocks noChangeArrowheads="1"/>
          </p:cNvSpPr>
          <p:nvPr/>
        </p:nvSpPr>
        <p:spPr bwMode="auto">
          <a:xfrm>
            <a:off x="3884613" y="5040313"/>
            <a:ext cx="4640262" cy="10191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2225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eaLnBrk="0" hangingPunct="0"/>
            <a:r>
              <a:rPr lang="en-US" sz="4400">
                <a:solidFill>
                  <a:schemeClr val="tx1"/>
                </a:solidFill>
                <a:latin typeface="Arial" charset="0"/>
                <a:ea typeface="PMingLiU" pitchFamily="18" charset="-120"/>
                <a:cs typeface="ヒラギノ角ゴ ProN W3"/>
              </a:rPr>
              <a:t>Fetch Message</a:t>
            </a:r>
          </a:p>
        </p:txBody>
      </p:sp>
      <p:sp>
        <p:nvSpPr>
          <p:cNvPr id="55301" name="AutoShape 26"/>
          <p:cNvSpPr>
            <a:spLocks noChangeArrowheads="1"/>
          </p:cNvSpPr>
          <p:nvPr/>
        </p:nvSpPr>
        <p:spPr bwMode="auto">
          <a:xfrm>
            <a:off x="7010400" y="6497638"/>
            <a:ext cx="4576763" cy="10191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2225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eaLnBrk="0" hangingPunct="0"/>
            <a:r>
              <a:rPr lang="en-US" sz="4400">
                <a:solidFill>
                  <a:schemeClr val="tx1"/>
                </a:solidFill>
                <a:latin typeface="Arial" charset="0"/>
                <a:ea typeface="PMingLiU" pitchFamily="18" charset="-120"/>
                <a:cs typeface="ヒラギノ角ゴ ProN W3"/>
              </a:rPr>
              <a:t>Fetch AD Content</a:t>
            </a:r>
          </a:p>
        </p:txBody>
      </p:sp>
      <p:sp>
        <p:nvSpPr>
          <p:cNvPr id="55302" name="AutoShape 27"/>
          <p:cNvSpPr>
            <a:spLocks noChangeArrowheads="1"/>
          </p:cNvSpPr>
          <p:nvPr/>
        </p:nvSpPr>
        <p:spPr bwMode="auto">
          <a:xfrm>
            <a:off x="979488" y="6497638"/>
            <a:ext cx="4860925" cy="10191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2225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eaLnBrk="0" hangingPunct="0"/>
            <a:r>
              <a:rPr lang="en-US" sz="4400">
                <a:solidFill>
                  <a:schemeClr val="tx1"/>
                </a:solidFill>
                <a:latin typeface="Arial" charset="0"/>
                <a:ea typeface="PMingLiU" pitchFamily="18" charset="-120"/>
                <a:cs typeface="ヒラギノ角ゴ ProN W3"/>
              </a:rPr>
              <a:t>Process Message</a:t>
            </a:r>
          </a:p>
        </p:txBody>
      </p:sp>
      <p:sp>
        <p:nvSpPr>
          <p:cNvPr id="55303" name="Rectangle 28"/>
          <p:cNvSpPr>
            <a:spLocks noChangeArrowheads="1"/>
          </p:cNvSpPr>
          <p:nvPr/>
        </p:nvSpPr>
        <p:spPr bwMode="auto">
          <a:xfrm>
            <a:off x="838200" y="8077200"/>
            <a:ext cx="5083175" cy="1019175"/>
          </a:xfrm>
          <a:prstGeom prst="rect">
            <a:avLst/>
          </a:prstGeom>
          <a:solidFill>
            <a:schemeClr val="bg1"/>
          </a:solidFill>
          <a:ln w="222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 eaLnBrk="0" hangingPunct="0"/>
            <a:r>
              <a:rPr lang="en-US" sz="4400">
                <a:solidFill>
                  <a:schemeClr val="tx1"/>
                </a:solidFill>
                <a:latin typeface="Arial" charset="0"/>
                <a:ea typeface="PMingLiU" pitchFamily="18" charset="-120"/>
                <a:cs typeface="ヒラギノ角ゴ ProN W3"/>
              </a:rPr>
              <a:t>Message Rendered</a:t>
            </a:r>
          </a:p>
        </p:txBody>
      </p:sp>
      <p:sp>
        <p:nvSpPr>
          <p:cNvPr id="55304" name="AutoShape 29"/>
          <p:cNvSpPr>
            <a:spLocks noChangeArrowheads="1"/>
          </p:cNvSpPr>
          <p:nvPr/>
        </p:nvSpPr>
        <p:spPr bwMode="auto">
          <a:xfrm>
            <a:off x="6705600" y="9264650"/>
            <a:ext cx="5303838" cy="10207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2225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eaLnBrk="0" hangingPunct="0"/>
            <a:r>
              <a:rPr lang="en-US" sz="4400">
                <a:solidFill>
                  <a:schemeClr val="tx1"/>
                </a:solidFill>
                <a:latin typeface="Arial" charset="0"/>
                <a:ea typeface="PMingLiU" pitchFamily="18" charset="-120"/>
                <a:cs typeface="ヒラギノ角ゴ ProN W3"/>
              </a:rPr>
              <a:t>Process AD Content</a:t>
            </a:r>
          </a:p>
        </p:txBody>
      </p:sp>
      <p:sp>
        <p:nvSpPr>
          <p:cNvPr id="55305" name="Rectangle 30"/>
          <p:cNvSpPr>
            <a:spLocks noChangeArrowheads="1"/>
          </p:cNvSpPr>
          <p:nvPr/>
        </p:nvSpPr>
        <p:spPr bwMode="auto">
          <a:xfrm>
            <a:off x="6804025" y="10944225"/>
            <a:ext cx="5083175" cy="1019175"/>
          </a:xfrm>
          <a:prstGeom prst="rect">
            <a:avLst/>
          </a:prstGeom>
          <a:solidFill>
            <a:schemeClr val="bg1"/>
          </a:solidFill>
          <a:ln w="222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 eaLnBrk="0" hangingPunct="0"/>
            <a:r>
              <a:rPr lang="en-US" sz="4400">
                <a:solidFill>
                  <a:schemeClr val="tx1"/>
                </a:solidFill>
                <a:latin typeface="Arial" charset="0"/>
                <a:ea typeface="PMingLiU" pitchFamily="18" charset="-120"/>
                <a:cs typeface="ヒラギノ角ゴ ProN W3"/>
              </a:rPr>
              <a:t>AD Rendered</a:t>
            </a:r>
          </a:p>
        </p:txBody>
      </p:sp>
      <p:sp>
        <p:nvSpPr>
          <p:cNvPr id="55306" name="Line 31"/>
          <p:cNvSpPr>
            <a:spLocks noChangeShapeType="1"/>
          </p:cNvSpPr>
          <p:nvPr/>
        </p:nvSpPr>
        <p:spPr bwMode="auto">
          <a:xfrm flipH="1">
            <a:off x="8229600" y="2362200"/>
            <a:ext cx="11049000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55307" name="AutoShape 32"/>
          <p:cNvCxnSpPr>
            <a:cxnSpLocks noChangeShapeType="1"/>
          </p:cNvCxnSpPr>
          <p:nvPr/>
        </p:nvCxnSpPr>
        <p:spPr bwMode="auto">
          <a:xfrm rot="-5400000" flipH="1" flipV="1">
            <a:off x="11037094" y="3264694"/>
            <a:ext cx="9102725" cy="7380287"/>
          </a:xfrm>
          <a:prstGeom prst="bentConnector4">
            <a:avLst>
              <a:gd name="adj1" fmla="val 100259"/>
              <a:gd name="adj2" fmla="val 97051"/>
            </a:avLst>
          </a:prstGeom>
          <a:noFill/>
          <a:ln w="22225">
            <a:solidFill>
              <a:schemeClr val="tx1"/>
            </a:solidFill>
            <a:prstDash val="sysDot"/>
            <a:miter lim="800000"/>
            <a:headEnd/>
            <a:tailEnd type="triangle" w="med" len="med"/>
          </a:ln>
        </p:spPr>
      </p:cxnSp>
      <p:cxnSp>
        <p:nvCxnSpPr>
          <p:cNvPr id="55308" name="AutoShape 33"/>
          <p:cNvCxnSpPr>
            <a:cxnSpLocks noChangeShapeType="1"/>
            <a:stCxn id="55298" idx="2"/>
            <a:endCxn id="55299" idx="0"/>
          </p:cNvCxnSpPr>
          <p:nvPr/>
        </p:nvCxnSpPr>
        <p:spPr bwMode="auto">
          <a:xfrm rot="16200000" flipH="1">
            <a:off x="5909469" y="3139281"/>
            <a:ext cx="539750" cy="14288"/>
          </a:xfrm>
          <a:prstGeom prst="bentConnector3">
            <a:avLst>
              <a:gd name="adj1" fmla="val 50000"/>
            </a:avLst>
          </a:prstGeom>
          <a:noFill/>
          <a:ln w="222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55309" name="AutoShape 34"/>
          <p:cNvCxnSpPr>
            <a:cxnSpLocks noChangeShapeType="1"/>
            <a:stCxn id="55299" idx="4"/>
            <a:endCxn id="55300" idx="0"/>
          </p:cNvCxnSpPr>
          <p:nvPr/>
        </p:nvCxnSpPr>
        <p:spPr bwMode="auto">
          <a:xfrm rot="16200000" flipH="1">
            <a:off x="5997575" y="4813301"/>
            <a:ext cx="395287" cy="17462"/>
          </a:xfrm>
          <a:prstGeom prst="bentConnector3">
            <a:avLst>
              <a:gd name="adj1" fmla="val 50000"/>
            </a:avLst>
          </a:prstGeom>
          <a:noFill/>
          <a:ln w="222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55310" name="AutoShape 35"/>
          <p:cNvCxnSpPr>
            <a:cxnSpLocks noChangeShapeType="1"/>
            <a:stCxn id="55300" idx="1"/>
            <a:endCxn id="55302" idx="0"/>
          </p:cNvCxnSpPr>
          <p:nvPr/>
        </p:nvCxnSpPr>
        <p:spPr bwMode="auto">
          <a:xfrm rot="10800000" flipV="1">
            <a:off x="3409950" y="5549900"/>
            <a:ext cx="441325" cy="925513"/>
          </a:xfrm>
          <a:prstGeom prst="bentConnector2">
            <a:avLst/>
          </a:prstGeom>
          <a:noFill/>
          <a:ln w="222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55311" name="Rectangle 2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Example – Message Read Flow Attempt #1</a:t>
            </a:r>
          </a:p>
        </p:txBody>
      </p:sp>
      <p:sp>
        <p:nvSpPr>
          <p:cNvPr id="55312" name="Line 25"/>
          <p:cNvSpPr>
            <a:spLocks noChangeShapeType="1"/>
          </p:cNvSpPr>
          <p:nvPr/>
        </p:nvSpPr>
        <p:spPr bwMode="auto">
          <a:xfrm>
            <a:off x="9296400" y="10287000"/>
            <a:ext cx="0" cy="6096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5313" name="Line 26"/>
          <p:cNvSpPr>
            <a:spLocks noChangeShapeType="1"/>
          </p:cNvSpPr>
          <p:nvPr/>
        </p:nvSpPr>
        <p:spPr bwMode="auto">
          <a:xfrm>
            <a:off x="3429000" y="7543800"/>
            <a:ext cx="0" cy="5334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5314" name="Line 20"/>
          <p:cNvSpPr>
            <a:spLocks noChangeShapeType="1"/>
          </p:cNvSpPr>
          <p:nvPr/>
        </p:nvSpPr>
        <p:spPr bwMode="auto">
          <a:xfrm>
            <a:off x="9220200" y="7467600"/>
            <a:ext cx="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cxnSp>
        <p:nvCxnSpPr>
          <p:cNvPr id="55315" name="AutoShape 24"/>
          <p:cNvCxnSpPr>
            <a:cxnSpLocks noChangeShapeType="1"/>
            <a:stCxn id="55300" idx="3"/>
            <a:endCxn id="55301" idx="0"/>
          </p:cNvCxnSpPr>
          <p:nvPr/>
        </p:nvCxnSpPr>
        <p:spPr bwMode="auto">
          <a:xfrm>
            <a:off x="8535988" y="5549900"/>
            <a:ext cx="763587" cy="936625"/>
          </a:xfrm>
          <a:prstGeom prst="bentConnector2">
            <a:avLst/>
          </a:prstGeom>
          <a:noFill/>
          <a:ln w="28575">
            <a:solidFill>
              <a:srgbClr val="FF0000"/>
            </a:solidFill>
            <a:miter lim="800000"/>
            <a:headEnd/>
            <a:tailEnd type="triangle" w="med" len="med"/>
          </a:ln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ext Box 12"/>
          <p:cNvSpPr txBox="1">
            <a:spLocks noChangeArrowheads="1"/>
          </p:cNvSpPr>
          <p:nvPr/>
        </p:nvSpPr>
        <p:spPr bwMode="auto">
          <a:xfrm>
            <a:off x="10914063" y="2870200"/>
            <a:ext cx="9972675" cy="66992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2176463" eaLnBrk="0" hangingPunct="0"/>
            <a:r>
              <a:rPr lang="en-US" sz="4400">
                <a:solidFill>
                  <a:schemeClr val="tx1"/>
                </a:solidFill>
                <a:latin typeface="Arial" charset="0"/>
                <a:ea typeface="PMingLiU" pitchFamily="18" charset="-120"/>
                <a:cs typeface="ヒラギノ角ゴ ProN W3"/>
              </a:rPr>
              <a:t>*Old AD still visible until new one arrives</a:t>
            </a:r>
          </a:p>
        </p:txBody>
      </p:sp>
      <p:sp>
        <p:nvSpPr>
          <p:cNvPr id="56322" name="Rectangle 23"/>
          <p:cNvSpPr>
            <a:spLocks noChangeArrowheads="1"/>
          </p:cNvSpPr>
          <p:nvPr/>
        </p:nvSpPr>
        <p:spPr bwMode="auto">
          <a:xfrm>
            <a:off x="4073525" y="1981200"/>
            <a:ext cx="4198938" cy="874713"/>
          </a:xfrm>
          <a:prstGeom prst="rect">
            <a:avLst/>
          </a:prstGeom>
          <a:solidFill>
            <a:schemeClr val="bg1"/>
          </a:solidFill>
          <a:ln w="222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 eaLnBrk="0" hangingPunct="0"/>
            <a:r>
              <a:rPr lang="en-US" sz="4400">
                <a:solidFill>
                  <a:schemeClr val="tx1"/>
                </a:solidFill>
                <a:latin typeface="Arial" charset="0"/>
                <a:ea typeface="PMingLiU" pitchFamily="18" charset="-120"/>
                <a:cs typeface="ヒラギノ角ゴ ProN W3"/>
              </a:rPr>
              <a:t>Mail Inbox</a:t>
            </a:r>
          </a:p>
        </p:txBody>
      </p:sp>
      <p:sp>
        <p:nvSpPr>
          <p:cNvPr id="56323" name="Oval 24"/>
          <p:cNvSpPr>
            <a:spLocks noChangeArrowheads="1"/>
          </p:cNvSpPr>
          <p:nvPr/>
        </p:nvSpPr>
        <p:spPr bwMode="auto">
          <a:xfrm>
            <a:off x="4197350" y="3438525"/>
            <a:ext cx="3978275" cy="1165225"/>
          </a:xfrm>
          <a:prstGeom prst="ellipse">
            <a:avLst/>
          </a:prstGeom>
          <a:solidFill>
            <a:schemeClr val="bg1"/>
          </a:solidFill>
          <a:ln w="22225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eaLnBrk="0" hangingPunct="0"/>
            <a:r>
              <a:rPr lang="en-US" sz="4400">
                <a:solidFill>
                  <a:schemeClr val="tx1"/>
                </a:solidFill>
                <a:latin typeface="Arial" charset="0"/>
                <a:ea typeface="PMingLiU" pitchFamily="18" charset="-120"/>
                <a:cs typeface="ヒラギノ角ゴ ProN W3"/>
              </a:rPr>
              <a:t>Message Read</a:t>
            </a:r>
          </a:p>
        </p:txBody>
      </p:sp>
      <p:sp>
        <p:nvSpPr>
          <p:cNvPr id="56324" name="AutoShape 25"/>
          <p:cNvSpPr>
            <a:spLocks noChangeArrowheads="1"/>
          </p:cNvSpPr>
          <p:nvPr/>
        </p:nvSpPr>
        <p:spPr bwMode="auto">
          <a:xfrm>
            <a:off x="3884613" y="5040313"/>
            <a:ext cx="4640262" cy="10191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2225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eaLnBrk="0" hangingPunct="0"/>
            <a:r>
              <a:rPr lang="en-US" sz="4400">
                <a:solidFill>
                  <a:schemeClr val="tx1"/>
                </a:solidFill>
                <a:latin typeface="Arial" charset="0"/>
                <a:ea typeface="PMingLiU" pitchFamily="18" charset="-120"/>
                <a:cs typeface="ヒラギノ角ゴ ProN W3"/>
              </a:rPr>
              <a:t>Fetch Message</a:t>
            </a:r>
          </a:p>
        </p:txBody>
      </p:sp>
      <p:sp>
        <p:nvSpPr>
          <p:cNvPr id="56325" name="AutoShape 26"/>
          <p:cNvSpPr>
            <a:spLocks noChangeArrowheads="1"/>
          </p:cNvSpPr>
          <p:nvPr/>
        </p:nvSpPr>
        <p:spPr bwMode="auto">
          <a:xfrm>
            <a:off x="7010400" y="6497638"/>
            <a:ext cx="4576763" cy="10191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2225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eaLnBrk="0" hangingPunct="0"/>
            <a:r>
              <a:rPr lang="en-US" sz="4400">
                <a:solidFill>
                  <a:schemeClr val="tx1"/>
                </a:solidFill>
                <a:latin typeface="Arial" charset="0"/>
                <a:ea typeface="PMingLiU" pitchFamily="18" charset="-120"/>
                <a:cs typeface="ヒラギノ角ゴ ProN W3"/>
              </a:rPr>
              <a:t>Fetch AD Content</a:t>
            </a:r>
          </a:p>
        </p:txBody>
      </p:sp>
      <p:sp>
        <p:nvSpPr>
          <p:cNvPr id="56326" name="AutoShape 27"/>
          <p:cNvSpPr>
            <a:spLocks noChangeArrowheads="1"/>
          </p:cNvSpPr>
          <p:nvPr/>
        </p:nvSpPr>
        <p:spPr bwMode="auto">
          <a:xfrm>
            <a:off x="979488" y="6497638"/>
            <a:ext cx="4860925" cy="10191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2225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eaLnBrk="0" hangingPunct="0"/>
            <a:r>
              <a:rPr lang="en-US" sz="4400">
                <a:solidFill>
                  <a:schemeClr val="tx1"/>
                </a:solidFill>
                <a:latin typeface="Arial" charset="0"/>
                <a:ea typeface="PMingLiU" pitchFamily="18" charset="-120"/>
                <a:cs typeface="ヒラギノ角ゴ ProN W3"/>
              </a:rPr>
              <a:t>Process Message</a:t>
            </a:r>
          </a:p>
        </p:txBody>
      </p:sp>
      <p:sp>
        <p:nvSpPr>
          <p:cNvPr id="56327" name="Rectangle 28"/>
          <p:cNvSpPr>
            <a:spLocks noChangeArrowheads="1"/>
          </p:cNvSpPr>
          <p:nvPr/>
        </p:nvSpPr>
        <p:spPr bwMode="auto">
          <a:xfrm>
            <a:off x="838200" y="8077200"/>
            <a:ext cx="5083175" cy="1019175"/>
          </a:xfrm>
          <a:prstGeom prst="rect">
            <a:avLst/>
          </a:prstGeom>
          <a:solidFill>
            <a:schemeClr val="bg1"/>
          </a:solidFill>
          <a:ln w="222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 eaLnBrk="0" hangingPunct="0"/>
            <a:r>
              <a:rPr lang="en-US" sz="4400">
                <a:solidFill>
                  <a:schemeClr val="tx1"/>
                </a:solidFill>
                <a:latin typeface="Arial" charset="0"/>
                <a:ea typeface="PMingLiU" pitchFamily="18" charset="-120"/>
                <a:cs typeface="ヒラギノ角ゴ ProN W3"/>
              </a:rPr>
              <a:t>Message Rendered</a:t>
            </a:r>
          </a:p>
        </p:txBody>
      </p:sp>
      <p:sp>
        <p:nvSpPr>
          <p:cNvPr id="56328" name="AutoShape 29"/>
          <p:cNvSpPr>
            <a:spLocks noChangeArrowheads="1"/>
          </p:cNvSpPr>
          <p:nvPr/>
        </p:nvSpPr>
        <p:spPr bwMode="auto">
          <a:xfrm>
            <a:off x="6705600" y="9264650"/>
            <a:ext cx="5303838" cy="10207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2225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eaLnBrk="0" hangingPunct="0"/>
            <a:r>
              <a:rPr lang="en-US" sz="4400">
                <a:solidFill>
                  <a:schemeClr val="tx1"/>
                </a:solidFill>
                <a:latin typeface="Arial" charset="0"/>
                <a:ea typeface="PMingLiU" pitchFamily="18" charset="-120"/>
                <a:cs typeface="ヒラギノ角ゴ ProN W3"/>
              </a:rPr>
              <a:t>Process AD Content</a:t>
            </a:r>
          </a:p>
        </p:txBody>
      </p:sp>
      <p:sp>
        <p:nvSpPr>
          <p:cNvPr id="56329" name="Rectangle 30"/>
          <p:cNvSpPr>
            <a:spLocks noChangeArrowheads="1"/>
          </p:cNvSpPr>
          <p:nvPr/>
        </p:nvSpPr>
        <p:spPr bwMode="auto">
          <a:xfrm>
            <a:off x="6804025" y="10944225"/>
            <a:ext cx="5083175" cy="1019175"/>
          </a:xfrm>
          <a:prstGeom prst="rect">
            <a:avLst/>
          </a:prstGeom>
          <a:solidFill>
            <a:schemeClr val="bg1"/>
          </a:solidFill>
          <a:ln w="222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 eaLnBrk="0" hangingPunct="0"/>
            <a:r>
              <a:rPr lang="en-US" sz="4400">
                <a:solidFill>
                  <a:schemeClr val="tx1"/>
                </a:solidFill>
                <a:latin typeface="Arial" charset="0"/>
                <a:ea typeface="PMingLiU" pitchFamily="18" charset="-120"/>
                <a:cs typeface="ヒラギノ角ゴ ProN W3"/>
              </a:rPr>
              <a:t>AD Rendered</a:t>
            </a:r>
          </a:p>
        </p:txBody>
      </p:sp>
      <p:sp>
        <p:nvSpPr>
          <p:cNvPr id="56330" name="Line 31"/>
          <p:cNvSpPr>
            <a:spLocks noChangeShapeType="1"/>
          </p:cNvSpPr>
          <p:nvPr/>
        </p:nvSpPr>
        <p:spPr bwMode="auto">
          <a:xfrm flipH="1">
            <a:off x="8229600" y="2362200"/>
            <a:ext cx="11049000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56331" name="AutoShape 32"/>
          <p:cNvCxnSpPr>
            <a:cxnSpLocks noChangeShapeType="1"/>
          </p:cNvCxnSpPr>
          <p:nvPr/>
        </p:nvCxnSpPr>
        <p:spPr bwMode="auto">
          <a:xfrm rot="-5400000" flipH="1" flipV="1">
            <a:off x="11037094" y="3264694"/>
            <a:ext cx="9102725" cy="7380287"/>
          </a:xfrm>
          <a:prstGeom prst="bentConnector4">
            <a:avLst>
              <a:gd name="adj1" fmla="val 100259"/>
              <a:gd name="adj2" fmla="val 97051"/>
            </a:avLst>
          </a:prstGeom>
          <a:noFill/>
          <a:ln w="22225">
            <a:solidFill>
              <a:schemeClr val="tx1"/>
            </a:solidFill>
            <a:prstDash val="sysDot"/>
            <a:miter lim="800000"/>
            <a:headEnd/>
            <a:tailEnd type="triangle" w="med" len="med"/>
          </a:ln>
        </p:spPr>
      </p:cxnSp>
      <p:cxnSp>
        <p:nvCxnSpPr>
          <p:cNvPr id="56332" name="AutoShape 33"/>
          <p:cNvCxnSpPr>
            <a:cxnSpLocks noChangeShapeType="1"/>
            <a:stCxn id="56322" idx="2"/>
            <a:endCxn id="56323" idx="0"/>
          </p:cNvCxnSpPr>
          <p:nvPr/>
        </p:nvCxnSpPr>
        <p:spPr bwMode="auto">
          <a:xfrm rot="16200000" flipH="1">
            <a:off x="5909469" y="3139281"/>
            <a:ext cx="539750" cy="14288"/>
          </a:xfrm>
          <a:prstGeom prst="bentConnector3">
            <a:avLst>
              <a:gd name="adj1" fmla="val 50000"/>
            </a:avLst>
          </a:prstGeom>
          <a:noFill/>
          <a:ln w="222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56333" name="AutoShape 34"/>
          <p:cNvCxnSpPr>
            <a:cxnSpLocks noChangeShapeType="1"/>
            <a:stCxn id="56323" idx="4"/>
            <a:endCxn id="56324" idx="0"/>
          </p:cNvCxnSpPr>
          <p:nvPr/>
        </p:nvCxnSpPr>
        <p:spPr bwMode="auto">
          <a:xfrm rot="16200000" flipH="1">
            <a:off x="5997575" y="4813301"/>
            <a:ext cx="395287" cy="17462"/>
          </a:xfrm>
          <a:prstGeom prst="bentConnector3">
            <a:avLst>
              <a:gd name="adj1" fmla="val 50000"/>
            </a:avLst>
          </a:prstGeom>
          <a:noFill/>
          <a:ln w="222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56334" name="AutoShape 35"/>
          <p:cNvCxnSpPr>
            <a:cxnSpLocks noChangeShapeType="1"/>
            <a:stCxn id="56324" idx="1"/>
            <a:endCxn id="56326" idx="0"/>
          </p:cNvCxnSpPr>
          <p:nvPr/>
        </p:nvCxnSpPr>
        <p:spPr bwMode="auto">
          <a:xfrm rot="10800000" flipV="1">
            <a:off x="3409950" y="5549900"/>
            <a:ext cx="441325" cy="925513"/>
          </a:xfrm>
          <a:prstGeom prst="bentConnector2">
            <a:avLst/>
          </a:prstGeom>
          <a:noFill/>
          <a:ln w="222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56335" name="Rectangle 2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Example – Message Read Flow Attempt #2</a:t>
            </a:r>
          </a:p>
        </p:txBody>
      </p:sp>
      <p:sp>
        <p:nvSpPr>
          <p:cNvPr id="56336" name="Line 25"/>
          <p:cNvSpPr>
            <a:spLocks noChangeShapeType="1"/>
          </p:cNvSpPr>
          <p:nvPr/>
        </p:nvSpPr>
        <p:spPr bwMode="auto">
          <a:xfrm>
            <a:off x="9296400" y="10287000"/>
            <a:ext cx="0" cy="6096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6337" name="Line 26"/>
          <p:cNvSpPr>
            <a:spLocks noChangeShapeType="1"/>
          </p:cNvSpPr>
          <p:nvPr/>
        </p:nvSpPr>
        <p:spPr bwMode="auto">
          <a:xfrm>
            <a:off x="3429000" y="7543800"/>
            <a:ext cx="0" cy="5334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6338" name="Line 19"/>
          <p:cNvSpPr>
            <a:spLocks noChangeShapeType="1"/>
          </p:cNvSpPr>
          <p:nvPr/>
        </p:nvSpPr>
        <p:spPr bwMode="auto">
          <a:xfrm>
            <a:off x="9220200" y="7467600"/>
            <a:ext cx="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6339" name="Line 20"/>
          <p:cNvSpPr>
            <a:spLocks noChangeShapeType="1"/>
          </p:cNvSpPr>
          <p:nvPr/>
        </p:nvSpPr>
        <p:spPr bwMode="auto">
          <a:xfrm>
            <a:off x="5867400" y="7010400"/>
            <a:ext cx="1143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ext Box 12"/>
          <p:cNvSpPr txBox="1">
            <a:spLocks noChangeArrowheads="1"/>
          </p:cNvSpPr>
          <p:nvPr/>
        </p:nvSpPr>
        <p:spPr bwMode="auto">
          <a:xfrm>
            <a:off x="10914063" y="2870200"/>
            <a:ext cx="9972675" cy="66992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2176463" eaLnBrk="0" hangingPunct="0"/>
            <a:r>
              <a:rPr lang="en-US" sz="4400">
                <a:solidFill>
                  <a:schemeClr val="tx1"/>
                </a:solidFill>
                <a:latin typeface="Arial" charset="0"/>
                <a:ea typeface="PMingLiU" pitchFamily="18" charset="-120"/>
                <a:cs typeface="ヒラギノ角ゴ ProN W3"/>
              </a:rPr>
              <a:t>*Old AD still visible until new one arrives</a:t>
            </a:r>
          </a:p>
        </p:txBody>
      </p:sp>
      <p:sp>
        <p:nvSpPr>
          <p:cNvPr id="57346" name="Rectangle 23"/>
          <p:cNvSpPr>
            <a:spLocks noChangeArrowheads="1"/>
          </p:cNvSpPr>
          <p:nvPr/>
        </p:nvSpPr>
        <p:spPr bwMode="auto">
          <a:xfrm>
            <a:off x="4073525" y="1981200"/>
            <a:ext cx="4198938" cy="874713"/>
          </a:xfrm>
          <a:prstGeom prst="rect">
            <a:avLst/>
          </a:prstGeom>
          <a:solidFill>
            <a:schemeClr val="bg1"/>
          </a:solidFill>
          <a:ln w="222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 eaLnBrk="0" hangingPunct="0"/>
            <a:r>
              <a:rPr lang="en-US" sz="4400">
                <a:solidFill>
                  <a:schemeClr val="tx1"/>
                </a:solidFill>
                <a:latin typeface="Arial" charset="0"/>
                <a:ea typeface="PMingLiU" pitchFamily="18" charset="-120"/>
                <a:cs typeface="ヒラギノ角ゴ ProN W3"/>
              </a:rPr>
              <a:t>Mail Inbox</a:t>
            </a:r>
          </a:p>
        </p:txBody>
      </p:sp>
      <p:sp>
        <p:nvSpPr>
          <p:cNvPr id="57347" name="Oval 24"/>
          <p:cNvSpPr>
            <a:spLocks noChangeArrowheads="1"/>
          </p:cNvSpPr>
          <p:nvPr/>
        </p:nvSpPr>
        <p:spPr bwMode="auto">
          <a:xfrm>
            <a:off x="4197350" y="3438525"/>
            <a:ext cx="3978275" cy="1165225"/>
          </a:xfrm>
          <a:prstGeom prst="ellipse">
            <a:avLst/>
          </a:prstGeom>
          <a:solidFill>
            <a:schemeClr val="bg1"/>
          </a:solidFill>
          <a:ln w="22225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eaLnBrk="0" hangingPunct="0"/>
            <a:r>
              <a:rPr lang="en-US" sz="4400">
                <a:solidFill>
                  <a:schemeClr val="tx1"/>
                </a:solidFill>
                <a:latin typeface="Arial" charset="0"/>
                <a:ea typeface="PMingLiU" pitchFamily="18" charset="-120"/>
                <a:cs typeface="ヒラギノ角ゴ ProN W3"/>
              </a:rPr>
              <a:t>Message Read</a:t>
            </a:r>
          </a:p>
        </p:txBody>
      </p:sp>
      <p:sp>
        <p:nvSpPr>
          <p:cNvPr id="57348" name="AutoShape 25"/>
          <p:cNvSpPr>
            <a:spLocks noChangeArrowheads="1"/>
          </p:cNvSpPr>
          <p:nvPr/>
        </p:nvSpPr>
        <p:spPr bwMode="auto">
          <a:xfrm>
            <a:off x="3884613" y="5040313"/>
            <a:ext cx="4640262" cy="10191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2225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eaLnBrk="0" hangingPunct="0"/>
            <a:r>
              <a:rPr lang="en-US" sz="4400">
                <a:solidFill>
                  <a:schemeClr val="tx1"/>
                </a:solidFill>
                <a:latin typeface="Arial" charset="0"/>
                <a:ea typeface="PMingLiU" pitchFamily="18" charset="-120"/>
                <a:cs typeface="ヒラギノ角ゴ ProN W3"/>
              </a:rPr>
              <a:t>Fetch Message</a:t>
            </a:r>
          </a:p>
        </p:txBody>
      </p:sp>
      <p:sp>
        <p:nvSpPr>
          <p:cNvPr id="57349" name="AutoShape 26"/>
          <p:cNvSpPr>
            <a:spLocks noChangeArrowheads="1"/>
          </p:cNvSpPr>
          <p:nvPr/>
        </p:nvSpPr>
        <p:spPr bwMode="auto">
          <a:xfrm>
            <a:off x="7010400" y="6497638"/>
            <a:ext cx="4576763" cy="10191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2225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eaLnBrk="0" hangingPunct="0"/>
            <a:r>
              <a:rPr lang="en-US" sz="4400">
                <a:solidFill>
                  <a:schemeClr val="tx1"/>
                </a:solidFill>
                <a:latin typeface="Arial" charset="0"/>
                <a:ea typeface="PMingLiU" pitchFamily="18" charset="-120"/>
                <a:cs typeface="ヒラギノ角ゴ ProN W3"/>
              </a:rPr>
              <a:t>Fetch AD Content</a:t>
            </a:r>
          </a:p>
        </p:txBody>
      </p:sp>
      <p:sp>
        <p:nvSpPr>
          <p:cNvPr id="57350" name="AutoShape 27"/>
          <p:cNvSpPr>
            <a:spLocks noChangeArrowheads="1"/>
          </p:cNvSpPr>
          <p:nvPr/>
        </p:nvSpPr>
        <p:spPr bwMode="auto">
          <a:xfrm>
            <a:off x="979488" y="6497638"/>
            <a:ext cx="4860925" cy="10191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2225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eaLnBrk="0" hangingPunct="0"/>
            <a:r>
              <a:rPr lang="en-US" sz="4400">
                <a:solidFill>
                  <a:schemeClr val="tx1"/>
                </a:solidFill>
                <a:latin typeface="Arial" charset="0"/>
                <a:ea typeface="PMingLiU" pitchFamily="18" charset="-120"/>
                <a:cs typeface="ヒラギノ角ゴ ProN W3"/>
              </a:rPr>
              <a:t>Process Message</a:t>
            </a:r>
          </a:p>
        </p:txBody>
      </p:sp>
      <p:sp>
        <p:nvSpPr>
          <p:cNvPr id="57351" name="Rectangle 28"/>
          <p:cNvSpPr>
            <a:spLocks noChangeArrowheads="1"/>
          </p:cNvSpPr>
          <p:nvPr/>
        </p:nvSpPr>
        <p:spPr bwMode="auto">
          <a:xfrm>
            <a:off x="838200" y="8077200"/>
            <a:ext cx="5083175" cy="1019175"/>
          </a:xfrm>
          <a:prstGeom prst="rect">
            <a:avLst/>
          </a:prstGeom>
          <a:solidFill>
            <a:schemeClr val="bg1"/>
          </a:solidFill>
          <a:ln w="222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 eaLnBrk="0" hangingPunct="0"/>
            <a:r>
              <a:rPr lang="en-US" sz="4400">
                <a:solidFill>
                  <a:schemeClr val="tx1"/>
                </a:solidFill>
                <a:latin typeface="Arial" charset="0"/>
                <a:ea typeface="PMingLiU" pitchFamily="18" charset="-120"/>
                <a:cs typeface="ヒラギノ角ゴ ProN W3"/>
              </a:rPr>
              <a:t>Message Rendered</a:t>
            </a:r>
          </a:p>
        </p:txBody>
      </p:sp>
      <p:sp>
        <p:nvSpPr>
          <p:cNvPr id="57352" name="AutoShape 29"/>
          <p:cNvSpPr>
            <a:spLocks noChangeArrowheads="1"/>
          </p:cNvSpPr>
          <p:nvPr/>
        </p:nvSpPr>
        <p:spPr bwMode="auto">
          <a:xfrm>
            <a:off x="6705600" y="9264650"/>
            <a:ext cx="5303838" cy="10207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2225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eaLnBrk="0" hangingPunct="0"/>
            <a:r>
              <a:rPr lang="en-US" sz="4400">
                <a:solidFill>
                  <a:schemeClr val="tx1"/>
                </a:solidFill>
                <a:latin typeface="Arial" charset="0"/>
                <a:ea typeface="PMingLiU" pitchFamily="18" charset="-120"/>
                <a:cs typeface="ヒラギノ角ゴ ProN W3"/>
              </a:rPr>
              <a:t>Process AD Content</a:t>
            </a:r>
          </a:p>
        </p:txBody>
      </p:sp>
      <p:sp>
        <p:nvSpPr>
          <p:cNvPr id="57353" name="Rectangle 30"/>
          <p:cNvSpPr>
            <a:spLocks noChangeArrowheads="1"/>
          </p:cNvSpPr>
          <p:nvPr/>
        </p:nvSpPr>
        <p:spPr bwMode="auto">
          <a:xfrm>
            <a:off x="6804025" y="10944225"/>
            <a:ext cx="5083175" cy="1019175"/>
          </a:xfrm>
          <a:prstGeom prst="rect">
            <a:avLst/>
          </a:prstGeom>
          <a:solidFill>
            <a:schemeClr val="bg1"/>
          </a:solidFill>
          <a:ln w="222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 eaLnBrk="0" hangingPunct="0"/>
            <a:r>
              <a:rPr lang="en-US" sz="4400">
                <a:solidFill>
                  <a:schemeClr val="tx1"/>
                </a:solidFill>
                <a:latin typeface="Arial" charset="0"/>
                <a:ea typeface="PMingLiU" pitchFamily="18" charset="-120"/>
                <a:cs typeface="ヒラギノ角ゴ ProN W3"/>
              </a:rPr>
              <a:t>AD Rendered</a:t>
            </a:r>
          </a:p>
        </p:txBody>
      </p:sp>
      <p:sp>
        <p:nvSpPr>
          <p:cNvPr id="57354" name="Line 31"/>
          <p:cNvSpPr>
            <a:spLocks noChangeShapeType="1"/>
          </p:cNvSpPr>
          <p:nvPr/>
        </p:nvSpPr>
        <p:spPr bwMode="auto">
          <a:xfrm flipH="1">
            <a:off x="8229600" y="2362200"/>
            <a:ext cx="11049000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57355" name="AutoShape 32"/>
          <p:cNvCxnSpPr>
            <a:cxnSpLocks noChangeShapeType="1"/>
          </p:cNvCxnSpPr>
          <p:nvPr/>
        </p:nvCxnSpPr>
        <p:spPr bwMode="auto">
          <a:xfrm rot="-5400000" flipH="1" flipV="1">
            <a:off x="11037094" y="3264694"/>
            <a:ext cx="9102725" cy="7380287"/>
          </a:xfrm>
          <a:prstGeom prst="bentConnector4">
            <a:avLst>
              <a:gd name="adj1" fmla="val 100259"/>
              <a:gd name="adj2" fmla="val 97051"/>
            </a:avLst>
          </a:prstGeom>
          <a:noFill/>
          <a:ln w="22225">
            <a:solidFill>
              <a:schemeClr val="tx1"/>
            </a:solidFill>
            <a:prstDash val="sysDot"/>
            <a:miter lim="800000"/>
            <a:headEnd/>
            <a:tailEnd type="triangle" w="med" len="med"/>
          </a:ln>
        </p:spPr>
      </p:cxnSp>
      <p:cxnSp>
        <p:nvCxnSpPr>
          <p:cNvPr id="57356" name="AutoShape 33"/>
          <p:cNvCxnSpPr>
            <a:cxnSpLocks noChangeShapeType="1"/>
            <a:stCxn id="57346" idx="2"/>
            <a:endCxn id="57347" idx="0"/>
          </p:cNvCxnSpPr>
          <p:nvPr/>
        </p:nvCxnSpPr>
        <p:spPr bwMode="auto">
          <a:xfrm rot="16200000" flipH="1">
            <a:off x="5909469" y="3139281"/>
            <a:ext cx="539750" cy="14288"/>
          </a:xfrm>
          <a:prstGeom prst="bentConnector3">
            <a:avLst>
              <a:gd name="adj1" fmla="val 50000"/>
            </a:avLst>
          </a:prstGeom>
          <a:noFill/>
          <a:ln w="222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57357" name="AutoShape 34"/>
          <p:cNvCxnSpPr>
            <a:cxnSpLocks noChangeShapeType="1"/>
            <a:stCxn id="57347" idx="4"/>
            <a:endCxn id="57348" idx="0"/>
          </p:cNvCxnSpPr>
          <p:nvPr/>
        </p:nvCxnSpPr>
        <p:spPr bwMode="auto">
          <a:xfrm rot="16200000" flipH="1">
            <a:off x="5997575" y="4813301"/>
            <a:ext cx="395287" cy="17462"/>
          </a:xfrm>
          <a:prstGeom prst="bentConnector3">
            <a:avLst>
              <a:gd name="adj1" fmla="val 50000"/>
            </a:avLst>
          </a:prstGeom>
          <a:noFill/>
          <a:ln w="222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57358" name="AutoShape 35"/>
          <p:cNvCxnSpPr>
            <a:cxnSpLocks noChangeShapeType="1"/>
            <a:stCxn id="57348" idx="1"/>
            <a:endCxn id="57350" idx="0"/>
          </p:cNvCxnSpPr>
          <p:nvPr/>
        </p:nvCxnSpPr>
        <p:spPr bwMode="auto">
          <a:xfrm rot="10800000" flipV="1">
            <a:off x="3409950" y="5549900"/>
            <a:ext cx="441325" cy="925513"/>
          </a:xfrm>
          <a:prstGeom prst="bentConnector2">
            <a:avLst/>
          </a:prstGeom>
          <a:noFill/>
          <a:ln w="222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57359" name="Rectangle 2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Example – Message Read Flow Attempt #3</a:t>
            </a:r>
          </a:p>
        </p:txBody>
      </p:sp>
      <p:sp>
        <p:nvSpPr>
          <p:cNvPr id="57360" name="Line 25"/>
          <p:cNvSpPr>
            <a:spLocks noChangeShapeType="1"/>
          </p:cNvSpPr>
          <p:nvPr/>
        </p:nvSpPr>
        <p:spPr bwMode="auto">
          <a:xfrm>
            <a:off x="9296400" y="10287000"/>
            <a:ext cx="0" cy="6096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7361" name="Line 26"/>
          <p:cNvSpPr>
            <a:spLocks noChangeShapeType="1"/>
          </p:cNvSpPr>
          <p:nvPr/>
        </p:nvSpPr>
        <p:spPr bwMode="auto">
          <a:xfrm>
            <a:off x="3429000" y="7543800"/>
            <a:ext cx="0" cy="5334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7362" name="Line 19"/>
          <p:cNvSpPr>
            <a:spLocks noChangeShapeType="1"/>
          </p:cNvSpPr>
          <p:nvPr/>
        </p:nvSpPr>
        <p:spPr bwMode="auto">
          <a:xfrm>
            <a:off x="9220200" y="7467600"/>
            <a:ext cx="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cxnSp>
        <p:nvCxnSpPr>
          <p:cNvPr id="57363" name="AutoShape 21"/>
          <p:cNvCxnSpPr>
            <a:cxnSpLocks noChangeShapeType="1"/>
            <a:stCxn id="57351" idx="3"/>
            <a:endCxn id="57349" idx="1"/>
          </p:cNvCxnSpPr>
          <p:nvPr/>
        </p:nvCxnSpPr>
        <p:spPr bwMode="auto">
          <a:xfrm flipV="1">
            <a:off x="5932488" y="7007225"/>
            <a:ext cx="1066800" cy="1579563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rgbClr val="FF0000"/>
            </a:solidFill>
            <a:miter lim="800000"/>
            <a:headEnd/>
            <a:tailEnd type="triangle" w="med" len="med"/>
          </a:ln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5800" smtClean="0"/>
              <a:t>Demo</a:t>
            </a:r>
          </a:p>
        </p:txBody>
      </p:sp>
      <p:sp>
        <p:nvSpPr>
          <p:cNvPr id="5017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Summary</a:t>
            </a:r>
          </a:p>
        </p:txBody>
      </p:sp>
      <p:sp>
        <p:nvSpPr>
          <p:cNvPr id="58370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 sz="6300" smtClean="0"/>
              <a:t>Display advertising landscape is complex</a:t>
            </a:r>
          </a:p>
          <a:p>
            <a:r>
              <a:rPr lang="en-US" sz="6300" smtClean="0"/>
              <a:t>Measuring and monitoring ad performance is subtle</a:t>
            </a:r>
          </a:p>
          <a:p>
            <a:r>
              <a:rPr lang="en-US" sz="6300" smtClean="0"/>
              <a:t>Exercise defensive strategies to mitigate ad impact</a:t>
            </a:r>
          </a:p>
          <a:p>
            <a:r>
              <a:rPr lang="en-US" sz="6300" smtClean="0"/>
              <a:t>End user experience is qualitative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Definitions</a:t>
            </a:r>
          </a:p>
        </p:txBody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4700" smtClean="0"/>
              <a:t>Display Advertising – Not Search Advertising</a:t>
            </a:r>
          </a:p>
          <a:p>
            <a:pPr eaLnBrk="1" hangingPunct="1"/>
            <a:endParaRPr lang="en-US" sz="4700" smtClean="0"/>
          </a:p>
          <a:p>
            <a:pPr eaLnBrk="1" hangingPunct="1"/>
            <a:r>
              <a:rPr lang="en-US" sz="4700" smtClean="0"/>
              <a:t>Ad creative – Markup, images, assets, JS/CSS to show the ad </a:t>
            </a:r>
          </a:p>
          <a:p>
            <a:pPr eaLnBrk="1" hangingPunct="1"/>
            <a:endParaRPr lang="en-US" sz="4700" smtClean="0"/>
          </a:p>
          <a:p>
            <a:pPr eaLnBrk="1" hangingPunct="1"/>
            <a:r>
              <a:rPr lang="en-US" sz="4700" smtClean="0"/>
              <a:t>Ad decisioning time – Time to decide which ad to show the user</a:t>
            </a:r>
          </a:p>
          <a:p>
            <a:pPr eaLnBrk="1" hangingPunct="1"/>
            <a:endParaRPr lang="en-US" sz="4700" smtClean="0"/>
          </a:p>
          <a:p>
            <a:pPr eaLnBrk="1" hangingPunct="1"/>
            <a:r>
              <a:rPr lang="en-US" sz="4700" smtClean="0"/>
              <a:t>Ad serving time – Time to send the ad creatives/assets over the network to the user</a:t>
            </a:r>
          </a:p>
          <a:p>
            <a:pPr eaLnBrk="1" hangingPunct="1"/>
            <a:endParaRPr lang="en-US" sz="4700" smtClean="0"/>
          </a:p>
          <a:p>
            <a:pPr eaLnBrk="1" hangingPunct="1"/>
            <a:r>
              <a:rPr lang="en-US" sz="4700" smtClean="0"/>
              <a:t>Ad rendering time – Time to render the ad, including animation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5800" smtClean="0"/>
              <a:t>Appendix</a:t>
            </a:r>
          </a:p>
        </p:txBody>
      </p:sp>
      <p:sp>
        <p:nvSpPr>
          <p:cNvPr id="59394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/>
          <p:cNvSpPr>
            <a:spLocks noGrp="1"/>
          </p:cNvSpPr>
          <p:nvPr>
            <p:ph type="title" idx="4294967295"/>
          </p:nvPr>
        </p:nvSpPr>
        <p:spPr/>
        <p:txBody>
          <a:bodyPr lIns="217709" tIns="108855" rIns="217709" bIns="108855" anchor="b"/>
          <a:lstStyle/>
          <a:p>
            <a:pPr eaLnBrk="1" hangingPunct="1"/>
            <a:r>
              <a:rPr lang="en-US" smtClean="0"/>
              <a:t>Aren’t many ADs already rendered this way?</a:t>
            </a:r>
          </a:p>
        </p:txBody>
      </p:sp>
      <p:sp>
        <p:nvSpPr>
          <p:cNvPr id="60418" name="Text Box 3"/>
          <p:cNvSpPr txBox="1">
            <a:spLocks noChangeArrowheads="1"/>
          </p:cNvSpPr>
          <p:nvPr/>
        </p:nvSpPr>
        <p:spPr bwMode="auto">
          <a:xfrm>
            <a:off x="1054100" y="2330450"/>
            <a:ext cx="8496300" cy="60960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2176463" eaLnBrk="0" hangingPunct="0"/>
            <a:r>
              <a:rPr lang="en-US" sz="4800">
                <a:solidFill>
                  <a:schemeClr val="tx1"/>
                </a:solidFill>
                <a:latin typeface="Arial" charset="0"/>
                <a:ea typeface="PMingLiU" pitchFamily="18" charset="-120"/>
                <a:cs typeface="ヒラギノ角ゴ ProN W3"/>
              </a:rPr>
              <a:t>Web page</a:t>
            </a: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360363" y="10820400"/>
            <a:ext cx="23617237" cy="182880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2176463" eaLnBrk="0" hangingPunct="0">
              <a:buFontTx/>
              <a:buChar char="•"/>
            </a:pPr>
            <a:r>
              <a:rPr lang="en-US" sz="4800">
                <a:solidFill>
                  <a:schemeClr val="tx1"/>
                </a:solidFill>
                <a:latin typeface="Arial" charset="0"/>
                <a:ea typeface="PMingLiU" pitchFamily="18" charset="-120"/>
                <a:cs typeface="ヒラギノ角ゴ ProN W3"/>
              </a:rPr>
              <a:t> Many ADs already use their own IFRAME</a:t>
            </a:r>
          </a:p>
          <a:p>
            <a:pPr marL="1089025" lvl="1" defTabSz="2176463" eaLnBrk="0" hangingPunct="0">
              <a:buFontTx/>
              <a:buChar char="•"/>
            </a:pPr>
            <a:r>
              <a:rPr lang="en-US" sz="4800">
                <a:solidFill>
                  <a:schemeClr val="tx1"/>
                </a:solidFill>
                <a:latin typeface="Arial" charset="0"/>
                <a:ea typeface="PMingLiU" pitchFamily="18" charset="-120"/>
                <a:cs typeface="ヒラギノ角ゴ ProN W3"/>
              </a:rPr>
              <a:t> However, in this case the IFRAME is part of the AD itself</a:t>
            </a:r>
          </a:p>
          <a:p>
            <a:pPr marL="1089025" lvl="1" defTabSz="2176463" eaLnBrk="0" hangingPunct="0">
              <a:buFontTx/>
              <a:buChar char="•"/>
            </a:pPr>
            <a:r>
              <a:rPr lang="en-US" sz="4800">
                <a:solidFill>
                  <a:schemeClr val="tx1"/>
                </a:solidFill>
                <a:latin typeface="Arial" charset="0"/>
                <a:ea typeface="PMingLiU" pitchFamily="18" charset="-120"/>
                <a:cs typeface="ヒラギノ角ゴ ProN W3"/>
              </a:rPr>
              <a:t> This is both </a:t>
            </a:r>
            <a:r>
              <a:rPr lang="en-US" sz="4800" b="1">
                <a:solidFill>
                  <a:schemeClr val="tx1"/>
                </a:solidFill>
                <a:latin typeface="Arial" charset="0"/>
                <a:ea typeface="PMingLiU" pitchFamily="18" charset="-120"/>
                <a:cs typeface="ヒラギノ角ゴ ProN W3"/>
              </a:rPr>
              <a:t>GOOD </a:t>
            </a:r>
            <a:r>
              <a:rPr lang="en-US" sz="4800">
                <a:solidFill>
                  <a:schemeClr val="tx1"/>
                </a:solidFill>
                <a:latin typeface="Arial" charset="0"/>
                <a:ea typeface="PMingLiU" pitchFamily="18" charset="-120"/>
                <a:cs typeface="ヒラギノ角ゴ ProN W3"/>
              </a:rPr>
              <a:t>and </a:t>
            </a:r>
            <a:r>
              <a:rPr lang="en-US" sz="4800" b="1">
                <a:solidFill>
                  <a:schemeClr val="tx1"/>
                </a:solidFill>
                <a:latin typeface="Arial" charset="0"/>
                <a:ea typeface="PMingLiU" pitchFamily="18" charset="-120"/>
                <a:cs typeface="ヒラギノ角ゴ ProN W3"/>
              </a:rPr>
              <a:t>BAD</a:t>
            </a:r>
            <a:endParaRPr lang="en-US" sz="4800">
              <a:solidFill>
                <a:schemeClr val="tx1"/>
              </a:solidFill>
              <a:latin typeface="Arial" charset="0"/>
              <a:ea typeface="PMingLiU" pitchFamily="18" charset="-120"/>
              <a:cs typeface="ヒラギノ角ゴ ProN W3"/>
            </a:endParaRPr>
          </a:p>
        </p:txBody>
      </p:sp>
      <p:sp>
        <p:nvSpPr>
          <p:cNvPr id="60420" name="AutoShape 5"/>
          <p:cNvSpPr>
            <a:spLocks noChangeArrowheads="1"/>
          </p:cNvSpPr>
          <p:nvPr/>
        </p:nvSpPr>
        <p:spPr bwMode="auto">
          <a:xfrm>
            <a:off x="9956800" y="2743200"/>
            <a:ext cx="4876800" cy="6858000"/>
          </a:xfrm>
          <a:prstGeom prst="flowChartProcess">
            <a:avLst/>
          </a:prstGeom>
          <a:solidFill>
            <a:schemeClr val="accent1"/>
          </a:solidFill>
          <a:ln w="222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 defTabSz="2176463" eaLnBrk="0" hangingPunct="0"/>
            <a:r>
              <a:rPr lang="en-US" sz="3300">
                <a:solidFill>
                  <a:schemeClr val="tx1"/>
                </a:solidFill>
                <a:latin typeface="Arial" charset="0"/>
                <a:ea typeface="PMingLiU" pitchFamily="18" charset="-120"/>
                <a:cs typeface="ヒラギノ角ゴ ProN W3"/>
              </a:rPr>
              <a:t>IFRAME</a:t>
            </a:r>
            <a:br>
              <a:rPr lang="en-US" sz="3300">
                <a:solidFill>
                  <a:schemeClr val="tx1"/>
                </a:solidFill>
                <a:latin typeface="Arial" charset="0"/>
                <a:ea typeface="PMingLiU" pitchFamily="18" charset="-120"/>
                <a:cs typeface="ヒラギノ角ゴ ProN W3"/>
              </a:rPr>
            </a:br>
            <a:r>
              <a:rPr lang="en-US" sz="3300">
                <a:solidFill>
                  <a:schemeClr val="tx1"/>
                </a:solidFill>
                <a:latin typeface="Arial" charset="0"/>
                <a:ea typeface="PMingLiU" pitchFamily="18" charset="-120"/>
                <a:cs typeface="ヒラギノ角ゴ ProN W3"/>
              </a:rPr>
              <a:t>ad.yieldmanager.com</a:t>
            </a:r>
          </a:p>
          <a:p>
            <a:pPr algn="ctr" defTabSz="2176463" eaLnBrk="0" hangingPunct="0"/>
            <a:r>
              <a:rPr lang="en-US" sz="3300">
                <a:solidFill>
                  <a:schemeClr val="tx1"/>
                </a:solidFill>
                <a:latin typeface="Arial" charset="0"/>
                <a:ea typeface="PMingLiU" pitchFamily="18" charset="-120"/>
                <a:cs typeface="ヒラギノ角ゴ ProN W3"/>
              </a:rPr>
              <a:t>(RightMedia)</a:t>
            </a:r>
          </a:p>
        </p:txBody>
      </p:sp>
      <p:sp>
        <p:nvSpPr>
          <p:cNvPr id="60421" name="Rectangle 6"/>
          <p:cNvSpPr>
            <a:spLocks noChangeArrowheads="1"/>
          </p:cNvSpPr>
          <p:nvPr/>
        </p:nvSpPr>
        <p:spPr bwMode="auto">
          <a:xfrm>
            <a:off x="15036800" y="3048000"/>
            <a:ext cx="3657600" cy="6858000"/>
          </a:xfrm>
          <a:prstGeom prst="rect">
            <a:avLst/>
          </a:prstGeom>
          <a:solidFill>
            <a:schemeClr val="bg1"/>
          </a:solidFill>
          <a:ln w="22225" cap="rnd" algn="ctr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 defTabSz="2176463" eaLnBrk="0" hangingPunct="0"/>
            <a:r>
              <a:rPr lang="en-US" sz="3300">
                <a:solidFill>
                  <a:schemeClr val="tx1"/>
                </a:solidFill>
                <a:latin typeface="Arial" charset="0"/>
                <a:ea typeface="PMingLiU" pitchFamily="18" charset="-120"/>
                <a:cs typeface="ヒラギノ角ゴ ProN W3"/>
              </a:rPr>
              <a:t>HTML/CSS/JS</a:t>
            </a:r>
            <a:br>
              <a:rPr lang="en-US" sz="3300">
                <a:solidFill>
                  <a:schemeClr val="tx1"/>
                </a:solidFill>
                <a:latin typeface="Arial" charset="0"/>
                <a:ea typeface="PMingLiU" pitchFamily="18" charset="-120"/>
                <a:cs typeface="ヒラギノ角ゴ ProN W3"/>
              </a:rPr>
            </a:br>
            <a:r>
              <a:rPr lang="en-US" sz="3300">
                <a:solidFill>
                  <a:schemeClr val="tx1"/>
                </a:solidFill>
                <a:latin typeface="Arial" charset="0"/>
                <a:ea typeface="PMingLiU" pitchFamily="18" charset="-120"/>
                <a:cs typeface="ヒラギノ角ゴ ProN W3"/>
              </a:rPr>
              <a:t>ad content</a:t>
            </a:r>
          </a:p>
        </p:txBody>
      </p:sp>
      <p:sp>
        <p:nvSpPr>
          <p:cNvPr id="60422" name="Line 7"/>
          <p:cNvSpPr>
            <a:spLocks noChangeShapeType="1"/>
          </p:cNvSpPr>
          <p:nvPr/>
        </p:nvSpPr>
        <p:spPr bwMode="auto">
          <a:xfrm>
            <a:off x="609600" y="2286000"/>
            <a:ext cx="197104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60423" name="Line 8"/>
          <p:cNvSpPr>
            <a:spLocks noChangeShapeType="1"/>
          </p:cNvSpPr>
          <p:nvPr/>
        </p:nvSpPr>
        <p:spPr bwMode="auto">
          <a:xfrm>
            <a:off x="609600" y="2286000"/>
            <a:ext cx="0" cy="83820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60424" name="Line 9"/>
          <p:cNvSpPr>
            <a:spLocks noChangeShapeType="1"/>
          </p:cNvSpPr>
          <p:nvPr/>
        </p:nvSpPr>
        <p:spPr bwMode="auto">
          <a:xfrm>
            <a:off x="609600" y="10668000"/>
            <a:ext cx="197104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60425" name="Line 10"/>
          <p:cNvSpPr>
            <a:spLocks noChangeShapeType="1"/>
          </p:cNvSpPr>
          <p:nvPr/>
        </p:nvSpPr>
        <p:spPr bwMode="auto">
          <a:xfrm>
            <a:off x="20320000" y="2286000"/>
            <a:ext cx="0" cy="83820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60426" name="Text Box 11"/>
          <p:cNvSpPr txBox="1">
            <a:spLocks noChangeArrowheads="1"/>
          </p:cNvSpPr>
          <p:nvPr/>
        </p:nvSpPr>
        <p:spPr bwMode="auto">
          <a:xfrm>
            <a:off x="1422400" y="2552700"/>
            <a:ext cx="8737600" cy="60960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2176463" eaLnBrk="0" hangingPunct="0"/>
            <a:endParaRPr lang="en-US" sz="4800">
              <a:solidFill>
                <a:schemeClr val="tx1"/>
              </a:solidFill>
              <a:latin typeface="Arial" charset="0"/>
              <a:ea typeface="PMingLiU" pitchFamily="18" charset="-120"/>
              <a:cs typeface="ヒラギノ角ゴ ProN W3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/>
          <p:cNvSpPr>
            <a:spLocks noGrp="1"/>
          </p:cNvSpPr>
          <p:nvPr>
            <p:ph type="title" idx="4294967295"/>
          </p:nvPr>
        </p:nvSpPr>
        <p:spPr/>
        <p:txBody>
          <a:bodyPr lIns="217709" tIns="108855" rIns="217709" bIns="108855" anchor="b"/>
          <a:lstStyle/>
          <a:p>
            <a:pPr eaLnBrk="1" hangingPunct="1"/>
            <a:r>
              <a:rPr lang="en-US" smtClean="0"/>
              <a:t>Sandbox library resources</a:t>
            </a:r>
          </a:p>
        </p:txBody>
      </p:sp>
      <p:sp>
        <p:nvSpPr>
          <p:cNvPr id="61442" name="Text Box 3"/>
          <p:cNvSpPr txBox="1">
            <a:spLocks noChangeArrowheads="1"/>
          </p:cNvSpPr>
          <p:nvPr/>
        </p:nvSpPr>
        <p:spPr bwMode="auto">
          <a:xfrm>
            <a:off x="1054100" y="2330450"/>
            <a:ext cx="22852063" cy="60960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2176463" eaLnBrk="0" hangingPunct="0"/>
            <a:endParaRPr lang="en-US" sz="4800">
              <a:solidFill>
                <a:schemeClr val="tx1"/>
              </a:solidFill>
              <a:latin typeface="Arial" charset="0"/>
              <a:ea typeface="PMingLiU" pitchFamily="18" charset="-120"/>
              <a:cs typeface="ヒラギノ角ゴ ProN W3"/>
            </a:endParaRP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812800" y="2590800"/>
            <a:ext cx="18613438" cy="60960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2176463" eaLnBrk="0" hangingPunct="0">
              <a:buFontTx/>
              <a:buChar char="•"/>
            </a:pPr>
            <a:r>
              <a:rPr lang="en-US" sz="4800">
                <a:solidFill>
                  <a:schemeClr val="tx1"/>
                </a:solidFill>
                <a:latin typeface="Arial" charset="0"/>
                <a:ea typeface="PMingLiU" pitchFamily="18" charset="-120"/>
                <a:cs typeface="ヒラギノ角ゴ ProN W3"/>
              </a:rPr>
              <a:t> 2 ms or less of server time added to transform AD into DATA</a:t>
            </a: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812800" y="3505200"/>
            <a:ext cx="12911138" cy="60960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2176463" eaLnBrk="0" hangingPunct="0">
              <a:buFontTx/>
              <a:buChar char="•"/>
            </a:pPr>
            <a:r>
              <a:rPr lang="en-US" sz="4800">
                <a:solidFill>
                  <a:schemeClr val="tx1"/>
                </a:solidFill>
                <a:latin typeface="Arial" charset="0"/>
                <a:ea typeface="PMingLiU" pitchFamily="18" charset="-120"/>
                <a:cs typeface="ヒラギノ角ゴ ProN W3"/>
              </a:rPr>
              <a:t> Adds 2 client-side HTTP requests at most</a:t>
            </a:r>
          </a:p>
        </p:txBody>
      </p:sp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1625600" y="4419600"/>
            <a:ext cx="19685000" cy="60960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2176463" eaLnBrk="0" hangingPunct="0">
              <a:buFontTx/>
              <a:buChar char="•"/>
            </a:pPr>
            <a:r>
              <a:rPr lang="en-US" sz="4800">
                <a:solidFill>
                  <a:schemeClr val="tx1"/>
                </a:solidFill>
                <a:latin typeface="Arial" charset="0"/>
                <a:ea typeface="PMingLiU" pitchFamily="18" charset="-120"/>
                <a:cs typeface="ヒラギノ角ゴ ProN W3"/>
              </a:rPr>
              <a:t> 1 JavaScript file to build sandbox and receive calls from vendors</a:t>
            </a:r>
          </a:p>
        </p:txBody>
      </p:sp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1625600" y="5334000"/>
            <a:ext cx="8732838" cy="60960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2176463" eaLnBrk="0" hangingPunct="0">
              <a:buFontTx/>
              <a:buChar char="•"/>
            </a:pPr>
            <a:r>
              <a:rPr lang="en-US" sz="4800">
                <a:solidFill>
                  <a:schemeClr val="tx1"/>
                </a:solidFill>
                <a:latin typeface="Arial" charset="0"/>
                <a:ea typeface="PMingLiU" pitchFamily="18" charset="-120"/>
                <a:cs typeface="ヒラギノ角ゴ ProN W3"/>
              </a:rPr>
              <a:t> 1 HTML file for the sandbox</a:t>
            </a:r>
          </a:p>
        </p:txBody>
      </p:sp>
      <p:sp>
        <p:nvSpPr>
          <p:cNvPr id="37896" name="Text Box 8"/>
          <p:cNvSpPr txBox="1">
            <a:spLocks noChangeArrowheads="1"/>
          </p:cNvSpPr>
          <p:nvPr/>
        </p:nvSpPr>
        <p:spPr bwMode="auto">
          <a:xfrm>
            <a:off x="1625600" y="6248400"/>
            <a:ext cx="18178463" cy="121920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2176463" eaLnBrk="0" hangingPunct="0">
              <a:buFontTx/>
              <a:buChar char="•"/>
            </a:pPr>
            <a:r>
              <a:rPr lang="en-US" sz="4800">
                <a:solidFill>
                  <a:schemeClr val="tx1"/>
                </a:solidFill>
                <a:latin typeface="Arial" charset="0"/>
                <a:ea typeface="PMingLiU" pitchFamily="18" charset="-120"/>
                <a:cs typeface="ヒラギノ角ゴ ProN W3"/>
              </a:rPr>
              <a:t> Typically makes 0 HTTP requests, as both JavaScript, and </a:t>
            </a:r>
            <a:br>
              <a:rPr lang="en-US" sz="4800">
                <a:solidFill>
                  <a:schemeClr val="tx1"/>
                </a:solidFill>
                <a:latin typeface="Arial" charset="0"/>
                <a:ea typeface="PMingLiU" pitchFamily="18" charset="-120"/>
                <a:cs typeface="ヒラギノ角ゴ ProN W3"/>
              </a:rPr>
            </a:br>
            <a:r>
              <a:rPr lang="en-US" sz="4800">
                <a:solidFill>
                  <a:schemeClr val="tx1"/>
                </a:solidFill>
                <a:latin typeface="Arial" charset="0"/>
                <a:ea typeface="PMingLiU" pitchFamily="18" charset="-120"/>
                <a:cs typeface="ヒラギノ角ゴ ProN W3"/>
              </a:rPr>
              <a:t>  HTML files are cacheable </a:t>
            </a:r>
          </a:p>
        </p:txBody>
      </p:sp>
      <p:sp>
        <p:nvSpPr>
          <p:cNvPr id="37897" name="Text Box 9"/>
          <p:cNvSpPr txBox="1">
            <a:spLocks noChangeArrowheads="1"/>
          </p:cNvSpPr>
          <p:nvPr/>
        </p:nvSpPr>
        <p:spPr bwMode="auto">
          <a:xfrm>
            <a:off x="1531938" y="7772400"/>
            <a:ext cx="20616862" cy="121920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2176463" eaLnBrk="0" hangingPunct="0">
              <a:buFontTx/>
              <a:buChar char="•"/>
            </a:pPr>
            <a:r>
              <a:rPr lang="en-US" sz="4800">
                <a:solidFill>
                  <a:schemeClr val="tx1"/>
                </a:solidFill>
                <a:latin typeface="Arial" charset="0"/>
                <a:ea typeface="PMingLiU" pitchFamily="18" charset="-120"/>
                <a:cs typeface="ヒラギノ角ゴ ProN W3"/>
              </a:rPr>
              <a:t> Typically less than 50 ms of run time, client side impact in browser, </a:t>
            </a:r>
            <a:br>
              <a:rPr lang="en-US" sz="4800">
                <a:solidFill>
                  <a:schemeClr val="tx1"/>
                </a:solidFill>
                <a:latin typeface="Arial" charset="0"/>
                <a:ea typeface="PMingLiU" pitchFamily="18" charset="-120"/>
                <a:cs typeface="ヒラギノ角ゴ ProN W3"/>
              </a:rPr>
            </a:br>
            <a:r>
              <a:rPr lang="en-US" sz="4800">
                <a:solidFill>
                  <a:schemeClr val="tx1"/>
                </a:solidFill>
                <a:latin typeface="Arial" charset="0"/>
                <a:ea typeface="PMingLiU" pitchFamily="18" charset="-120"/>
                <a:cs typeface="ヒラギノ角ゴ ProN W3"/>
              </a:rPr>
              <a:t>  due to best practices in JavaScript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/>
      <p:bldP spid="37893" grpId="0"/>
      <p:bldP spid="37894" grpId="0"/>
      <p:bldP spid="37895" grpId="0"/>
      <p:bldP spid="37896" grpId="0"/>
      <p:bldP spid="3789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/>
          <p:cNvSpPr>
            <a:spLocks noGrp="1"/>
          </p:cNvSpPr>
          <p:nvPr>
            <p:ph type="title" idx="4294967295"/>
          </p:nvPr>
        </p:nvSpPr>
        <p:spPr/>
        <p:txBody>
          <a:bodyPr lIns="217709" tIns="108855" rIns="217709" bIns="108855" anchor="b"/>
          <a:lstStyle/>
          <a:p>
            <a:pPr eaLnBrk="1" hangingPunct="1"/>
            <a:r>
              <a:rPr lang="en-US" smtClean="0"/>
              <a:t>AD HTML as DATA</a:t>
            </a:r>
          </a:p>
        </p:txBody>
      </p:sp>
      <p:sp>
        <p:nvSpPr>
          <p:cNvPr id="62466" name="Text Box 3"/>
          <p:cNvSpPr txBox="1">
            <a:spLocks noChangeArrowheads="1"/>
          </p:cNvSpPr>
          <p:nvPr/>
        </p:nvSpPr>
        <p:spPr bwMode="auto">
          <a:xfrm>
            <a:off x="1054100" y="2330450"/>
            <a:ext cx="22852063" cy="60960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2176463" eaLnBrk="0" hangingPunct="0"/>
            <a:endParaRPr lang="en-US" sz="4800">
              <a:solidFill>
                <a:schemeClr val="tx1"/>
              </a:solidFill>
              <a:latin typeface="Arial" charset="0"/>
              <a:ea typeface="PMingLiU" pitchFamily="18" charset="-120"/>
              <a:cs typeface="ヒラギノ角ゴ ProN W3"/>
            </a:endParaRP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1016000" y="5334000"/>
            <a:ext cx="23368000" cy="304800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defTabSz="2176463" eaLnBrk="0" hangingPunct="0"/>
            <a:r>
              <a:rPr lang="en-US" sz="2900">
                <a:solidFill>
                  <a:schemeClr val="tx1"/>
                </a:solidFill>
                <a:latin typeface="Lucida Console" pitchFamily="49" charset="0"/>
                <a:ea typeface="PMingLiU" pitchFamily="18" charset="-120"/>
                <a:cs typeface="ヒラギノ角ゴ ProN W3"/>
              </a:rPr>
              <a:t>&lt;SCRIPT type="text/plain" _pos="LREC" _en="ISO-8859-1"&gt;</a:t>
            </a:r>
          </a:p>
          <a:p>
            <a:pPr defTabSz="2176463" eaLnBrk="0" hangingPunct="0"/>
            <a:r>
              <a:rPr lang="en-US" sz="2900">
                <a:solidFill>
                  <a:schemeClr val="tx1"/>
                </a:solidFill>
                <a:latin typeface="Lucida Console" pitchFamily="49" charset="0"/>
                <a:ea typeface="PMingLiU" pitchFamily="18" charset="-120"/>
                <a:cs typeface="ヒラギノ角ゴ ProN W3"/>
              </a:rPr>
              <a:t>	&lt;!-- Other meta-data attributes may be added --&gt;</a:t>
            </a:r>
          </a:p>
          <a:p>
            <a:pPr defTabSz="2176463" eaLnBrk="0" hangingPunct="0"/>
            <a:endParaRPr lang="en-US" sz="2900">
              <a:solidFill>
                <a:schemeClr val="tx1"/>
              </a:solidFill>
              <a:latin typeface="Lucida Console" pitchFamily="49" charset="0"/>
              <a:ea typeface="PMingLiU" pitchFamily="18" charset="-120"/>
              <a:cs typeface="ヒラギノ角ゴ ProN W3"/>
            </a:endParaRPr>
          </a:p>
          <a:p>
            <a:pPr defTabSz="2176463" eaLnBrk="0" hangingPunct="0"/>
            <a:r>
              <a:rPr lang="en-US" sz="2900">
                <a:solidFill>
                  <a:schemeClr val="tx1"/>
                </a:solidFill>
                <a:latin typeface="Lucida Console" pitchFamily="49" charset="0"/>
                <a:ea typeface="PMingLiU" pitchFamily="18" charset="-120"/>
                <a:cs typeface="ヒラギノ角ゴ ProN W3"/>
              </a:rPr>
              <a:t>"&lt;IFRAME SRC=\"http://ad.doubleclick.net/adi/N4912.153730.YAHOO.COM/B5177000.11; . . . \“ /&gt;” </a:t>
            </a:r>
          </a:p>
          <a:p>
            <a:pPr defTabSz="2176463" eaLnBrk="0" hangingPunct="0"/>
            <a:r>
              <a:rPr lang="en-US" sz="2900">
                <a:solidFill>
                  <a:schemeClr val="tx1"/>
                </a:solidFill>
                <a:latin typeface="Lucida Console" pitchFamily="49" charset="0"/>
                <a:ea typeface="PMingLiU" pitchFamily="18" charset="-120"/>
                <a:cs typeface="ヒラギノ角ゴ ProN W3"/>
              </a:rPr>
              <a:t>    &lt;!-- Original AD HTML above, JS safe string --&gt;	</a:t>
            </a:r>
          </a:p>
          <a:p>
            <a:pPr defTabSz="2176463" eaLnBrk="0" hangingPunct="0"/>
            <a:endParaRPr lang="en-US" sz="2900">
              <a:solidFill>
                <a:schemeClr val="tx1"/>
              </a:solidFill>
              <a:latin typeface="Lucida Console" pitchFamily="49" charset="0"/>
              <a:ea typeface="PMingLiU" pitchFamily="18" charset="-120"/>
              <a:cs typeface="ヒラギノ角ゴ ProN W3"/>
            </a:endParaRPr>
          </a:p>
          <a:p>
            <a:pPr defTabSz="2176463" eaLnBrk="0" hangingPunct="0"/>
            <a:r>
              <a:rPr lang="en-US" sz="2900">
                <a:solidFill>
                  <a:schemeClr val="tx1"/>
                </a:solidFill>
                <a:latin typeface="Lucida Console" pitchFamily="49" charset="0"/>
                <a:ea typeface="PMingLiU" pitchFamily="18" charset="-120"/>
                <a:cs typeface="ヒラギノ角ゴ ProN W3"/>
              </a:rPr>
              <a:t>&lt;/SCRIPT&gt;</a:t>
            </a:r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812800" y="2590800"/>
            <a:ext cx="15133638" cy="60960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2176463" eaLnBrk="0" hangingPunct="0">
              <a:buFontTx/>
              <a:buChar char="•"/>
            </a:pPr>
            <a:r>
              <a:rPr lang="en-US" sz="4800">
                <a:solidFill>
                  <a:schemeClr val="tx1"/>
                </a:solidFill>
                <a:latin typeface="Arial" charset="0"/>
                <a:ea typeface="PMingLiU" pitchFamily="18" charset="-120"/>
                <a:cs typeface="ヒラギノ角ゴ ProN W3"/>
              </a:rPr>
              <a:t> Original AD HTML is transformed into new HTML</a:t>
            </a:r>
          </a:p>
        </p:txBody>
      </p:sp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812800" y="3505200"/>
            <a:ext cx="12395200" cy="121920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2176463" eaLnBrk="0" hangingPunct="0">
              <a:buFontTx/>
              <a:buChar char="•"/>
            </a:pPr>
            <a:r>
              <a:rPr lang="en-US" sz="4800">
                <a:solidFill>
                  <a:schemeClr val="tx1"/>
                </a:solidFill>
                <a:latin typeface="Arial" charset="0"/>
                <a:ea typeface="PMingLiU" pitchFamily="18" charset="-120"/>
                <a:cs typeface="ヒラギノ角ゴ ProN W3"/>
              </a:rPr>
              <a:t> Is a “data-island”</a:t>
            </a:r>
          </a:p>
          <a:p>
            <a:pPr marL="1089025" lvl="1" defTabSz="2176463" eaLnBrk="0" hangingPunct="0">
              <a:buFontTx/>
              <a:buChar char="•"/>
            </a:pPr>
            <a:r>
              <a:rPr lang="en-US" sz="4800">
                <a:solidFill>
                  <a:schemeClr val="tx1"/>
                </a:solidFill>
                <a:latin typeface="Arial" charset="0"/>
                <a:ea typeface="PMingLiU" pitchFamily="18" charset="-120"/>
                <a:cs typeface="ヒラギノ角ゴ ProN W3"/>
              </a:rPr>
              <a:t> Not executed / rendered by browser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6" grpId="0"/>
      <p:bldP spid="38917" grpId="0"/>
      <p:bldP spid="3891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/>
          <p:cNvSpPr>
            <a:spLocks noGrp="1"/>
          </p:cNvSpPr>
          <p:nvPr>
            <p:ph type="title" idx="4294967295"/>
          </p:nvPr>
        </p:nvSpPr>
        <p:spPr/>
        <p:txBody>
          <a:bodyPr lIns="217709" tIns="108855" rIns="217709" bIns="108855" anchor="b"/>
          <a:lstStyle/>
          <a:p>
            <a:pPr eaLnBrk="1" hangingPunct="1"/>
            <a:r>
              <a:rPr lang="en-US" smtClean="0"/>
              <a:t>Metrics gathering</a:t>
            </a:r>
          </a:p>
        </p:txBody>
      </p:sp>
      <p:sp>
        <p:nvSpPr>
          <p:cNvPr id="63490" name="Text Box 3"/>
          <p:cNvSpPr txBox="1">
            <a:spLocks noChangeArrowheads="1"/>
          </p:cNvSpPr>
          <p:nvPr/>
        </p:nvSpPr>
        <p:spPr bwMode="auto">
          <a:xfrm>
            <a:off x="1054100" y="2330450"/>
            <a:ext cx="22852063" cy="60960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2176463" eaLnBrk="0" hangingPunct="0"/>
            <a:endParaRPr lang="en-US" sz="4800">
              <a:solidFill>
                <a:schemeClr val="tx1"/>
              </a:solidFill>
              <a:latin typeface="Arial" charset="0"/>
              <a:ea typeface="PMingLiU" pitchFamily="18" charset="-120"/>
              <a:cs typeface="ヒラギノ角ゴ ProN W3"/>
            </a:endParaRPr>
          </a:p>
        </p:txBody>
      </p:sp>
      <p:sp>
        <p:nvSpPr>
          <p:cNvPr id="63491" name="Text Box 4"/>
          <p:cNvSpPr txBox="1">
            <a:spLocks noChangeArrowheads="1"/>
          </p:cNvSpPr>
          <p:nvPr/>
        </p:nvSpPr>
        <p:spPr bwMode="auto">
          <a:xfrm>
            <a:off x="533400" y="1676400"/>
            <a:ext cx="21920200" cy="731838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2176463" eaLnBrk="0" hangingPunct="0">
              <a:buFontTx/>
              <a:buChar char="•"/>
            </a:pPr>
            <a:r>
              <a:rPr lang="en-US" sz="4800">
                <a:solidFill>
                  <a:schemeClr val="tx1"/>
                </a:solidFill>
                <a:latin typeface="Arial" charset="0"/>
                <a:ea typeface="PMingLiU" pitchFamily="18" charset="-120"/>
                <a:cs typeface="ヒラギノ角ゴ ProN W3"/>
              </a:rPr>
              <a:t> Ad library can be configured with a variety of “callback” functions</a:t>
            </a:r>
          </a:p>
        </p:txBody>
      </p:sp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2209800" y="2438400"/>
            <a:ext cx="17430750" cy="8691563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2176463" eaLnBrk="0" hangingPunct="0"/>
            <a:r>
              <a:rPr lang="en-US" sz="3800">
                <a:solidFill>
                  <a:schemeClr val="tx1"/>
                </a:solidFill>
                <a:latin typeface="Lucida Console" pitchFamily="49" charset="0"/>
                <a:ea typeface="PMingLiU" pitchFamily="18" charset="-120"/>
                <a:cs typeface="ヒラギノ角ゴ ProN W3"/>
              </a:rPr>
              <a:t>DARLA_CONFIG = </a:t>
            </a:r>
          </a:p>
          <a:p>
            <a:pPr defTabSz="2176463" eaLnBrk="0" hangingPunct="0"/>
            <a:r>
              <a:rPr lang="en-US" sz="3800">
                <a:solidFill>
                  <a:schemeClr val="tx1"/>
                </a:solidFill>
                <a:latin typeface="Lucida Console" pitchFamily="49" charset="0"/>
                <a:ea typeface="PMingLiU" pitchFamily="18" charset="-120"/>
                <a:cs typeface="ヒラギノ角ゴ ProN W3"/>
              </a:rPr>
              <a:t>{</a:t>
            </a:r>
          </a:p>
          <a:p>
            <a:pPr defTabSz="2176463" eaLnBrk="0" hangingPunct="0"/>
            <a:r>
              <a:rPr lang="en-US" sz="3800">
                <a:solidFill>
                  <a:schemeClr val="tx1"/>
                </a:solidFill>
                <a:latin typeface="Lucida Console" pitchFamily="49" charset="0"/>
                <a:ea typeface="PMingLiU" pitchFamily="18" charset="-120"/>
                <a:cs typeface="ヒラギノ角ゴ ProN W3"/>
              </a:rPr>
              <a:t>     /* . . . Other config options here . . . */</a:t>
            </a:r>
          </a:p>
          <a:p>
            <a:pPr defTabSz="2176463" eaLnBrk="0" hangingPunct="0"/>
            <a:endParaRPr lang="en-US" sz="3800">
              <a:solidFill>
                <a:schemeClr val="tx1"/>
              </a:solidFill>
              <a:latin typeface="Lucida Console" pitchFamily="49" charset="0"/>
              <a:ea typeface="PMingLiU" pitchFamily="18" charset="-120"/>
              <a:cs typeface="ヒラギノ角ゴ ProN W3"/>
            </a:endParaRPr>
          </a:p>
          <a:p>
            <a:pPr defTabSz="2176463" eaLnBrk="0" hangingPunct="0"/>
            <a:r>
              <a:rPr lang="en-US" sz="3800">
                <a:solidFill>
                  <a:schemeClr val="tx1"/>
                </a:solidFill>
                <a:latin typeface="Lucida Console" pitchFamily="49" charset="0"/>
                <a:ea typeface="PMingLiU" pitchFamily="18" charset="-120"/>
                <a:cs typeface="ヒラギノ角ゴ ProN W3"/>
              </a:rPr>
              <a:t>    onStartPosRender:     function()</a:t>
            </a:r>
          </a:p>
          <a:p>
            <a:pPr defTabSz="2176463" eaLnBrk="0" hangingPunct="0"/>
            <a:r>
              <a:rPr lang="en-US" sz="3800">
                <a:solidFill>
                  <a:schemeClr val="tx1"/>
                </a:solidFill>
                <a:latin typeface="Lucida Console" pitchFamily="49" charset="0"/>
                <a:ea typeface="PMingLiU" pitchFamily="18" charset="-120"/>
                <a:cs typeface="ヒラギノ角ゴ ProN W3"/>
              </a:rPr>
              <a:t>    {</a:t>
            </a:r>
          </a:p>
          <a:p>
            <a:pPr defTabSz="2176463" eaLnBrk="0" hangingPunct="0"/>
            <a:r>
              <a:rPr lang="en-US" sz="3800">
                <a:solidFill>
                  <a:schemeClr val="tx1"/>
                </a:solidFill>
                <a:latin typeface="Lucida Console" pitchFamily="49" charset="0"/>
                <a:ea typeface="PMingLiU" pitchFamily="18" charset="-120"/>
                <a:cs typeface="ヒラギノ角ゴ ProN W3"/>
              </a:rPr>
              <a:t>            /* Log the time of an AD starting render process */</a:t>
            </a:r>
          </a:p>
          <a:p>
            <a:pPr defTabSz="2176463" eaLnBrk="0" hangingPunct="0"/>
            <a:r>
              <a:rPr lang="en-US" sz="3800">
                <a:solidFill>
                  <a:schemeClr val="tx1"/>
                </a:solidFill>
                <a:latin typeface="Lucida Console" pitchFamily="49" charset="0"/>
                <a:ea typeface="PMingLiU" pitchFamily="18" charset="-120"/>
                <a:cs typeface="ヒラギノ角ゴ ProN W3"/>
              </a:rPr>
              <a:t>    },</a:t>
            </a:r>
          </a:p>
          <a:p>
            <a:pPr defTabSz="2176463" eaLnBrk="0" hangingPunct="0"/>
            <a:endParaRPr lang="en-US" sz="3800">
              <a:solidFill>
                <a:schemeClr val="tx1"/>
              </a:solidFill>
              <a:latin typeface="Lucida Console" pitchFamily="49" charset="0"/>
              <a:ea typeface="PMingLiU" pitchFamily="18" charset="-120"/>
              <a:cs typeface="ヒラギノ角ゴ ProN W3"/>
            </a:endParaRPr>
          </a:p>
          <a:p>
            <a:pPr defTabSz="2176463" eaLnBrk="0" hangingPunct="0"/>
            <a:r>
              <a:rPr lang="en-US" sz="3800">
                <a:solidFill>
                  <a:schemeClr val="tx1"/>
                </a:solidFill>
                <a:latin typeface="Lucida Console" pitchFamily="49" charset="0"/>
                <a:ea typeface="PMingLiU" pitchFamily="18" charset="-120"/>
                <a:cs typeface="ヒラギノ角ゴ ProN W3"/>
              </a:rPr>
              <a:t>    onFinishPosRender:   function()</a:t>
            </a:r>
          </a:p>
          <a:p>
            <a:pPr defTabSz="2176463" eaLnBrk="0" hangingPunct="0"/>
            <a:r>
              <a:rPr lang="en-US" sz="3800">
                <a:solidFill>
                  <a:schemeClr val="tx1"/>
                </a:solidFill>
                <a:latin typeface="Lucida Console" pitchFamily="49" charset="0"/>
                <a:ea typeface="PMingLiU" pitchFamily="18" charset="-120"/>
                <a:cs typeface="ヒラギノ角ゴ ProN W3"/>
              </a:rPr>
              <a:t>    {</a:t>
            </a:r>
          </a:p>
          <a:p>
            <a:pPr defTabSz="2176463" eaLnBrk="0" hangingPunct="0"/>
            <a:r>
              <a:rPr lang="en-US" sz="3800">
                <a:solidFill>
                  <a:schemeClr val="tx1"/>
                </a:solidFill>
                <a:latin typeface="Lucida Console" pitchFamily="49" charset="0"/>
                <a:ea typeface="PMingLiU" pitchFamily="18" charset="-120"/>
                <a:cs typeface="ヒラギノ角ゴ ProN W3"/>
              </a:rPr>
              <a:t>          /* Log when an AD has finished rendering */</a:t>
            </a:r>
          </a:p>
          <a:p>
            <a:pPr defTabSz="2176463" eaLnBrk="0" hangingPunct="0"/>
            <a:r>
              <a:rPr lang="en-US" sz="3800">
                <a:solidFill>
                  <a:schemeClr val="tx1"/>
                </a:solidFill>
                <a:latin typeface="Lucida Console" pitchFamily="49" charset="0"/>
                <a:ea typeface="PMingLiU" pitchFamily="18" charset="-120"/>
                <a:cs typeface="ヒラギノ角ゴ ProN W3"/>
              </a:rPr>
              <a:t>    }</a:t>
            </a:r>
          </a:p>
          <a:p>
            <a:pPr defTabSz="2176463" eaLnBrk="0" hangingPunct="0"/>
            <a:r>
              <a:rPr lang="en-US" sz="3800">
                <a:solidFill>
                  <a:schemeClr val="tx1"/>
                </a:solidFill>
                <a:latin typeface="Lucida Console" pitchFamily="49" charset="0"/>
                <a:ea typeface="PMingLiU" pitchFamily="18" charset="-120"/>
                <a:cs typeface="ヒラギノ角ゴ ProN W3"/>
              </a:rPr>
              <a:t>}</a:t>
            </a:r>
          </a:p>
        </p:txBody>
      </p:sp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609600" y="10972800"/>
            <a:ext cx="14052550" cy="731838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2176463" eaLnBrk="0" hangingPunct="0">
              <a:buFontTx/>
              <a:buChar char="•"/>
            </a:pPr>
            <a:r>
              <a:rPr lang="en-US" sz="4800">
                <a:solidFill>
                  <a:schemeClr val="tx1"/>
                </a:solidFill>
                <a:latin typeface="Arial" charset="0"/>
                <a:ea typeface="PMingLiU" pitchFamily="18" charset="-120"/>
                <a:cs typeface="ヒラギノ角ゴ ProN W3"/>
              </a:rPr>
              <a:t> This level of detail was not available without library</a:t>
            </a:r>
          </a:p>
        </p:txBody>
      </p:sp>
      <p:sp>
        <p:nvSpPr>
          <p:cNvPr id="43015" name="Text Box 7"/>
          <p:cNvSpPr txBox="1">
            <a:spLocks noChangeArrowheads="1"/>
          </p:cNvSpPr>
          <p:nvPr/>
        </p:nvSpPr>
        <p:spPr bwMode="auto">
          <a:xfrm>
            <a:off x="609600" y="11734800"/>
            <a:ext cx="23164800" cy="731838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2176463" eaLnBrk="0" hangingPunct="0">
              <a:buFontTx/>
              <a:buChar char="•"/>
            </a:pPr>
            <a:r>
              <a:rPr lang="en-US" sz="4800">
                <a:solidFill>
                  <a:schemeClr val="tx1"/>
                </a:solidFill>
                <a:latin typeface="Arial" charset="0"/>
                <a:ea typeface="PMingLiU" pitchFamily="18" charset="-120"/>
                <a:cs typeface="ヒラギノ角ゴ ProN W3"/>
              </a:rPr>
              <a:t> Allows properties like Yahoo! Mail to decide what info is   important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0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0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3" grpId="0"/>
      <p:bldP spid="4301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1"/>
          <p:cNvSpPr>
            <a:spLocks noGrp="1"/>
          </p:cNvSpPr>
          <p:nvPr>
            <p:ph type="title" idx="4294967295"/>
          </p:nvPr>
        </p:nvSpPr>
        <p:spPr/>
        <p:txBody>
          <a:bodyPr lIns="217709" tIns="108855" rIns="217709" bIns="108855" anchor="b"/>
          <a:lstStyle/>
          <a:p>
            <a:pPr eaLnBrk="1" hangingPunct="1"/>
            <a:r>
              <a:rPr lang="en-US" smtClean="0"/>
              <a:t>Metrics gathering</a:t>
            </a:r>
          </a:p>
        </p:txBody>
      </p:sp>
      <p:sp>
        <p:nvSpPr>
          <p:cNvPr id="64514" name="Text Box 3"/>
          <p:cNvSpPr txBox="1">
            <a:spLocks noChangeArrowheads="1"/>
          </p:cNvSpPr>
          <p:nvPr/>
        </p:nvSpPr>
        <p:spPr bwMode="auto">
          <a:xfrm>
            <a:off x="1054100" y="2330450"/>
            <a:ext cx="22852063" cy="60960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2176463" eaLnBrk="0" hangingPunct="0"/>
            <a:endParaRPr lang="en-US" sz="4800">
              <a:solidFill>
                <a:schemeClr val="tx1"/>
              </a:solidFill>
              <a:latin typeface="Arial" charset="0"/>
              <a:ea typeface="PMingLiU" pitchFamily="18" charset="-120"/>
              <a:cs typeface="ヒラギノ角ゴ ProN W3"/>
            </a:endParaRP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2032000" y="10012363"/>
            <a:ext cx="12738100" cy="731837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2176463" eaLnBrk="0" hangingPunct="0">
              <a:buFontTx/>
              <a:buChar char="•"/>
            </a:pPr>
            <a:r>
              <a:rPr lang="en-US" sz="4800">
                <a:solidFill>
                  <a:schemeClr val="tx1"/>
                </a:solidFill>
                <a:latin typeface="Arial" charset="0"/>
                <a:ea typeface="PMingLiU" pitchFamily="18" charset="-120"/>
                <a:cs typeface="ヒラギノ角ゴ ProN W3"/>
              </a:rPr>
              <a:t> Such as an AD taking too long to be rendered</a:t>
            </a:r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2125663" y="10926763"/>
            <a:ext cx="8894762" cy="731837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2176463" eaLnBrk="0" hangingPunct="0">
              <a:buFontTx/>
              <a:buChar char="•"/>
            </a:pPr>
            <a:r>
              <a:rPr lang="en-US" sz="4800">
                <a:solidFill>
                  <a:schemeClr val="tx1"/>
                </a:solidFill>
                <a:latin typeface="Arial" charset="0"/>
                <a:ea typeface="PMingLiU" pitchFamily="18" charset="-120"/>
                <a:cs typeface="ヒラギノ角ゴ ProN W3"/>
              </a:rPr>
              <a:t> JavaScript Errors found in ADs </a:t>
            </a:r>
          </a:p>
        </p:txBody>
      </p:sp>
      <p:sp>
        <p:nvSpPr>
          <p:cNvPr id="64517" name="Text Box 6"/>
          <p:cNvSpPr txBox="1">
            <a:spLocks noChangeArrowheads="1"/>
          </p:cNvSpPr>
          <p:nvPr/>
        </p:nvSpPr>
        <p:spPr bwMode="auto">
          <a:xfrm>
            <a:off x="1625600" y="2247900"/>
            <a:ext cx="0" cy="60960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2176463" eaLnBrk="0" hangingPunct="0"/>
            <a:endParaRPr lang="en-US" sz="4800">
              <a:solidFill>
                <a:schemeClr val="tx1"/>
              </a:solidFill>
              <a:latin typeface="Arial" charset="0"/>
              <a:ea typeface="PMingLiU" pitchFamily="18" charset="-120"/>
              <a:cs typeface="ヒラギノ角ゴ ProN W3"/>
            </a:endParaRPr>
          </a:p>
        </p:txBody>
      </p:sp>
      <p:sp>
        <p:nvSpPr>
          <p:cNvPr id="44039" name="Text Box 7"/>
          <p:cNvSpPr txBox="1">
            <a:spLocks noChangeArrowheads="1"/>
          </p:cNvSpPr>
          <p:nvPr/>
        </p:nvSpPr>
        <p:spPr bwMode="auto">
          <a:xfrm>
            <a:off x="812800" y="9097963"/>
            <a:ext cx="9102725" cy="731837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2176463" eaLnBrk="0" hangingPunct="0">
              <a:buFontTx/>
              <a:buChar char="•"/>
            </a:pPr>
            <a:r>
              <a:rPr lang="en-US" sz="4800">
                <a:solidFill>
                  <a:schemeClr val="tx1"/>
                </a:solidFill>
                <a:latin typeface="Arial" charset="0"/>
                <a:ea typeface="PMingLiU" pitchFamily="18" charset="-120"/>
                <a:cs typeface="ヒラギノ角ゴ ProN W3"/>
              </a:rPr>
              <a:t> Or to track and report “bad” ADs</a:t>
            </a:r>
          </a:p>
        </p:txBody>
      </p:sp>
      <p:sp>
        <p:nvSpPr>
          <p:cNvPr id="64519" name="Text Box 8"/>
          <p:cNvSpPr txBox="1">
            <a:spLocks noChangeArrowheads="1"/>
          </p:cNvSpPr>
          <p:nvPr/>
        </p:nvSpPr>
        <p:spPr bwMode="auto">
          <a:xfrm>
            <a:off x="609600" y="1828800"/>
            <a:ext cx="22479000" cy="14636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2176463" eaLnBrk="0" hangingPunct="0">
              <a:buFontTx/>
              <a:buChar char="•"/>
            </a:pPr>
            <a:r>
              <a:rPr lang="en-US" sz="4800">
                <a:solidFill>
                  <a:schemeClr val="tx1"/>
                </a:solidFill>
                <a:latin typeface="Arial" charset="0"/>
                <a:ea typeface="PMingLiU" pitchFamily="18" charset="-120"/>
                <a:cs typeface="ヒラギノ角ゴ ProN W3"/>
              </a:rPr>
              <a:t> Properties like Yahoo! Mail implement these callbacks </a:t>
            </a:r>
            <a:br>
              <a:rPr lang="en-US" sz="4800">
                <a:solidFill>
                  <a:schemeClr val="tx1"/>
                </a:solidFill>
                <a:latin typeface="Arial" charset="0"/>
                <a:ea typeface="PMingLiU" pitchFamily="18" charset="-120"/>
                <a:cs typeface="ヒラギノ角ゴ ProN W3"/>
              </a:rPr>
            </a:br>
            <a:r>
              <a:rPr lang="en-US" sz="4800">
                <a:solidFill>
                  <a:schemeClr val="tx1"/>
                </a:solidFill>
                <a:latin typeface="Arial" charset="0"/>
                <a:ea typeface="PMingLiU" pitchFamily="18" charset="-120"/>
                <a:cs typeface="ヒラギノ角ゴ ProN W3"/>
              </a:rPr>
              <a:t>  to collect their own statistics</a:t>
            </a:r>
          </a:p>
        </p:txBody>
      </p:sp>
      <p:sp>
        <p:nvSpPr>
          <p:cNvPr id="44041" name="Text Box 9"/>
          <p:cNvSpPr txBox="1">
            <a:spLocks noChangeArrowheads="1"/>
          </p:cNvSpPr>
          <p:nvPr/>
        </p:nvSpPr>
        <p:spPr bwMode="auto">
          <a:xfrm>
            <a:off x="1625600" y="3581400"/>
            <a:ext cx="5197475" cy="731838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2176463" eaLnBrk="0" hangingPunct="0">
              <a:buFontTx/>
              <a:buChar char="•"/>
            </a:pPr>
            <a:r>
              <a:rPr lang="en-US" sz="4800">
                <a:solidFill>
                  <a:schemeClr val="tx1"/>
                </a:solidFill>
                <a:latin typeface="Arial" charset="0"/>
                <a:ea typeface="PMingLiU" pitchFamily="18" charset="-120"/>
                <a:cs typeface="ヒラギノ角ゴ ProN W3"/>
              </a:rPr>
              <a:t> AD Request Time</a:t>
            </a:r>
          </a:p>
        </p:txBody>
      </p:sp>
      <p:sp>
        <p:nvSpPr>
          <p:cNvPr id="44042" name="Text Box 10"/>
          <p:cNvSpPr txBox="1">
            <a:spLocks noChangeArrowheads="1"/>
          </p:cNvSpPr>
          <p:nvPr/>
        </p:nvSpPr>
        <p:spPr bwMode="auto">
          <a:xfrm>
            <a:off x="1625600" y="4495800"/>
            <a:ext cx="4926013" cy="731838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2176463" eaLnBrk="0" hangingPunct="0">
              <a:buFontTx/>
              <a:buChar char="•"/>
            </a:pPr>
            <a:r>
              <a:rPr lang="en-US" sz="4800">
                <a:solidFill>
                  <a:schemeClr val="tx1"/>
                </a:solidFill>
                <a:latin typeface="Arial" charset="0"/>
                <a:ea typeface="PMingLiU" pitchFamily="18" charset="-120"/>
                <a:cs typeface="ヒラギノ角ゴ ProN W3"/>
              </a:rPr>
              <a:t> AD Render Time</a:t>
            </a:r>
          </a:p>
        </p:txBody>
      </p:sp>
      <p:sp>
        <p:nvSpPr>
          <p:cNvPr id="44043" name="Text Box 11"/>
          <p:cNvSpPr txBox="1">
            <a:spLocks noChangeArrowheads="1"/>
          </p:cNvSpPr>
          <p:nvPr/>
        </p:nvSpPr>
        <p:spPr bwMode="auto">
          <a:xfrm>
            <a:off x="2641600" y="5410200"/>
            <a:ext cx="9039225" cy="3659188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2176463" eaLnBrk="0" hangingPunct="0">
              <a:buFontTx/>
              <a:buChar char="•"/>
            </a:pPr>
            <a:r>
              <a:rPr lang="en-US" sz="4800">
                <a:solidFill>
                  <a:schemeClr val="tx1"/>
                </a:solidFill>
                <a:latin typeface="Arial" charset="0"/>
                <a:ea typeface="PMingLiU" pitchFamily="18" charset="-120"/>
                <a:cs typeface="ヒラギノ角ゴ ProN W3"/>
              </a:rPr>
              <a:t> Other data relevant to rendering</a:t>
            </a:r>
          </a:p>
          <a:p>
            <a:pPr marL="1089025" lvl="1" defTabSz="2176463" eaLnBrk="0" hangingPunct="0">
              <a:buFontTx/>
              <a:buChar char="•"/>
            </a:pPr>
            <a:r>
              <a:rPr lang="en-US" sz="4800">
                <a:solidFill>
                  <a:schemeClr val="tx1"/>
                </a:solidFill>
                <a:latin typeface="Arial" charset="0"/>
                <a:ea typeface="PMingLiU" pitchFamily="18" charset="-120"/>
                <a:cs typeface="ヒラギノ角ゴ ProN W3"/>
              </a:rPr>
              <a:t> Was JavaScript used</a:t>
            </a:r>
          </a:p>
          <a:p>
            <a:pPr marL="1089025" lvl="1" defTabSz="2176463" eaLnBrk="0" hangingPunct="0">
              <a:buFontTx/>
              <a:buChar char="•"/>
            </a:pPr>
            <a:r>
              <a:rPr lang="en-US" sz="4800">
                <a:solidFill>
                  <a:schemeClr val="tx1"/>
                </a:solidFill>
                <a:latin typeface="Arial" charset="0"/>
                <a:ea typeface="PMingLiU" pitchFamily="18" charset="-120"/>
                <a:cs typeface="ヒラギノ角ゴ ProN W3"/>
              </a:rPr>
              <a:t> Were IFRAMEs used</a:t>
            </a:r>
          </a:p>
          <a:p>
            <a:pPr marL="1089025" lvl="1" defTabSz="2176463" eaLnBrk="0" hangingPunct="0">
              <a:buFontTx/>
              <a:buChar char="•"/>
            </a:pPr>
            <a:r>
              <a:rPr lang="en-US" sz="4800">
                <a:solidFill>
                  <a:schemeClr val="tx1"/>
                </a:solidFill>
                <a:latin typeface="Arial" charset="0"/>
                <a:ea typeface="PMingLiU" pitchFamily="18" charset="-120"/>
                <a:cs typeface="ヒラギノ角ゴ ProN W3"/>
              </a:rPr>
              <a:t> Was the EAS used</a:t>
            </a:r>
          </a:p>
          <a:p>
            <a:pPr marL="1089025" lvl="1" defTabSz="2176463" eaLnBrk="0" hangingPunct="0">
              <a:buFontTx/>
              <a:buChar char="•"/>
            </a:pPr>
            <a:r>
              <a:rPr lang="en-US" sz="4800">
                <a:solidFill>
                  <a:schemeClr val="tx1"/>
                </a:solidFill>
                <a:latin typeface="Arial" charset="0"/>
                <a:ea typeface="PMingLiU" pitchFamily="18" charset="-120"/>
                <a:cs typeface="ヒラギノ角ゴ ProN W3"/>
              </a:rPr>
              <a:t> etc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6" grpId="0"/>
      <p:bldP spid="44037" grpId="0"/>
      <p:bldP spid="44039" grpId="0"/>
      <p:bldP spid="44041" grpId="0"/>
      <p:bldP spid="44042" grpId="0"/>
      <p:bldP spid="4404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le 1"/>
          <p:cNvSpPr>
            <a:spLocks noGrp="1"/>
          </p:cNvSpPr>
          <p:nvPr>
            <p:ph type="title" idx="4294967295"/>
          </p:nvPr>
        </p:nvSpPr>
        <p:spPr/>
        <p:txBody>
          <a:bodyPr lIns="217709" tIns="108855" rIns="217709" bIns="108855" anchor="b"/>
          <a:lstStyle/>
          <a:p>
            <a:pPr eaLnBrk="1" hangingPunct="1"/>
            <a:r>
              <a:rPr lang="en-US" sz="5800" smtClean="0"/>
              <a:t>Yahoo! Mail Usage of SecureDARLA – Business Rules</a:t>
            </a:r>
          </a:p>
        </p:txBody>
      </p:sp>
      <p:sp>
        <p:nvSpPr>
          <p:cNvPr id="65538" name="Text Box 3"/>
          <p:cNvSpPr txBox="1">
            <a:spLocks noChangeArrowheads="1"/>
          </p:cNvSpPr>
          <p:nvPr/>
        </p:nvSpPr>
        <p:spPr bwMode="auto">
          <a:xfrm>
            <a:off x="1054100" y="2330450"/>
            <a:ext cx="22852063" cy="60960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2176463" eaLnBrk="0" hangingPunct="0"/>
            <a:endParaRPr lang="en-US" sz="4800">
              <a:solidFill>
                <a:schemeClr val="tx1"/>
              </a:solidFill>
              <a:latin typeface="Arial" charset="0"/>
              <a:ea typeface="PMingLiU" pitchFamily="18" charset="-120"/>
              <a:cs typeface="ヒラギノ角ゴ ProN W3"/>
            </a:endParaRPr>
          </a:p>
        </p:txBody>
      </p:sp>
      <p:sp>
        <p:nvSpPr>
          <p:cNvPr id="65539" name="Text Box 4"/>
          <p:cNvSpPr txBox="1">
            <a:spLocks noChangeArrowheads="1"/>
          </p:cNvSpPr>
          <p:nvPr/>
        </p:nvSpPr>
        <p:spPr bwMode="auto">
          <a:xfrm>
            <a:off x="1625600" y="2247900"/>
            <a:ext cx="0" cy="60960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2176463" eaLnBrk="0" hangingPunct="0"/>
            <a:endParaRPr lang="en-US" sz="4800">
              <a:solidFill>
                <a:schemeClr val="tx1"/>
              </a:solidFill>
              <a:latin typeface="Arial" charset="0"/>
              <a:ea typeface="PMingLiU" pitchFamily="18" charset="-120"/>
              <a:cs typeface="ヒラギノ角ゴ ProN W3"/>
            </a:endParaRPr>
          </a:p>
        </p:txBody>
      </p:sp>
      <p:sp>
        <p:nvSpPr>
          <p:cNvPr id="65540" name="Rectangle 5"/>
          <p:cNvSpPr>
            <a:spLocks noChangeArrowheads="1"/>
          </p:cNvSpPr>
          <p:nvPr/>
        </p:nvSpPr>
        <p:spPr bwMode="auto">
          <a:xfrm>
            <a:off x="406400" y="2438400"/>
            <a:ext cx="23617238" cy="109855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2176463" eaLnBrk="0" hangingPunct="0">
              <a:buFontTx/>
              <a:buChar char="•"/>
            </a:pPr>
            <a:r>
              <a:rPr lang="en-US" sz="4800">
                <a:solidFill>
                  <a:schemeClr val="tx1"/>
                </a:solidFill>
                <a:latin typeface="Arial" charset="0"/>
                <a:ea typeface="PMingLiU" pitchFamily="18" charset="-120"/>
                <a:cs typeface="ヒラギノ角ゴ ProN W3"/>
              </a:rPr>
              <a:t> </a:t>
            </a:r>
            <a:r>
              <a:rPr lang="en-US" sz="4300">
                <a:solidFill>
                  <a:schemeClr val="tx1"/>
                </a:solidFill>
                <a:latin typeface="Arial" charset="0"/>
                <a:ea typeface="PMingLiU" pitchFamily="18" charset="-120"/>
                <a:cs typeface="ヒラギノ角ゴ ProN W3"/>
              </a:rPr>
              <a:t>Render time of LREC AD in Minty / Neo</a:t>
            </a:r>
            <a:r>
              <a:rPr lang="en-US" sz="4000">
                <a:solidFill>
                  <a:schemeClr val="tx1"/>
                </a:solidFill>
                <a:latin typeface="Arial" charset="0"/>
                <a:ea typeface="PMingLiU" pitchFamily="18" charset="-120"/>
                <a:cs typeface="ヒラギノ角ゴ ProN W3"/>
              </a:rPr>
              <a:t> </a:t>
            </a:r>
            <a:br>
              <a:rPr lang="en-US" sz="4000">
                <a:solidFill>
                  <a:schemeClr val="tx1"/>
                </a:solidFill>
                <a:latin typeface="Arial" charset="0"/>
                <a:ea typeface="PMingLiU" pitchFamily="18" charset="-120"/>
                <a:cs typeface="ヒラギノ角ゴ ProN W3"/>
              </a:rPr>
            </a:br>
            <a:r>
              <a:rPr lang="en-US" sz="3800">
                <a:solidFill>
                  <a:schemeClr val="tx1"/>
                </a:solidFill>
                <a:latin typeface="Arial" charset="0"/>
                <a:ea typeface="PMingLiU" pitchFamily="18" charset="-120"/>
                <a:cs typeface="ヒラギノ角ゴ ProN W3"/>
                <a:hlinkClick r:id="rId2"/>
              </a:rPr>
              <a:t>http://twiki.corp.yahoo.com/view/Devel/CGDynamicReportGen?report=5972&amp;cat=All&amp;days=180</a:t>
            </a:r>
            <a:endParaRPr lang="en-US" sz="3800">
              <a:solidFill>
                <a:schemeClr val="tx1"/>
              </a:solidFill>
              <a:latin typeface="Arial" charset="0"/>
              <a:ea typeface="PMingLiU" pitchFamily="18" charset="-120"/>
              <a:cs typeface="ヒラギノ角ゴ ProN W3"/>
            </a:endParaRPr>
          </a:p>
        </p:txBody>
      </p:sp>
      <p:pic>
        <p:nvPicPr>
          <p:cNvPr id="65541" name="Picture 6" descr="lrec-ad-render-tim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0400" y="3962400"/>
            <a:ext cx="22910800" cy="868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1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9200" smtClean="0"/>
              <a:t>Server side ad integration</a:t>
            </a:r>
            <a:endParaRPr lang="en-US" sz="9200" i="1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5800" smtClean="0"/>
              <a:t>Ad Call Flow – Server side</a:t>
            </a:r>
          </a:p>
        </p:txBody>
      </p:sp>
      <p:sp>
        <p:nvSpPr>
          <p:cNvPr id="67586" name="Rectangle 4"/>
          <p:cNvSpPr>
            <a:spLocks noChangeArrowheads="1"/>
          </p:cNvSpPr>
          <p:nvPr/>
        </p:nvSpPr>
        <p:spPr bwMode="auto">
          <a:xfrm>
            <a:off x="762000" y="5438775"/>
            <a:ext cx="3081338" cy="165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cs typeface="ヒラギノ角ゴ ProN W3"/>
            </a:endParaRPr>
          </a:p>
        </p:txBody>
      </p:sp>
      <p:sp>
        <p:nvSpPr>
          <p:cNvPr id="67587" name="Rectangle 5"/>
          <p:cNvSpPr>
            <a:spLocks noChangeArrowheads="1"/>
          </p:cNvSpPr>
          <p:nvPr/>
        </p:nvSpPr>
        <p:spPr bwMode="auto">
          <a:xfrm>
            <a:off x="762000" y="8029575"/>
            <a:ext cx="3243263" cy="1539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cs typeface="ヒラギノ角ゴ ProN W3"/>
            </a:endParaRPr>
          </a:p>
        </p:txBody>
      </p:sp>
      <p:grpSp>
        <p:nvGrpSpPr>
          <p:cNvPr id="67588" name="Group 6"/>
          <p:cNvGrpSpPr>
            <a:grpSpLocks/>
          </p:cNvGrpSpPr>
          <p:nvPr/>
        </p:nvGrpSpPr>
        <p:grpSpPr bwMode="auto">
          <a:xfrm>
            <a:off x="1236663" y="2838450"/>
            <a:ext cx="2247900" cy="1806575"/>
            <a:chOff x="2464" y="957"/>
            <a:chExt cx="531" cy="569"/>
          </a:xfrm>
        </p:grpSpPr>
        <p:sp>
          <p:nvSpPr>
            <p:cNvPr id="67610" name="Rectangle 7"/>
            <p:cNvSpPr>
              <a:spLocks noChangeArrowheads="1"/>
            </p:cNvSpPr>
            <p:nvPr/>
          </p:nvSpPr>
          <p:spPr bwMode="auto">
            <a:xfrm>
              <a:off x="2464" y="957"/>
              <a:ext cx="531" cy="56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cs typeface="ヒラギノ角ゴ ProN W3"/>
              </a:endParaRPr>
            </a:p>
          </p:txBody>
        </p:sp>
        <p:sp>
          <p:nvSpPr>
            <p:cNvPr id="67611" name="Line 8"/>
            <p:cNvSpPr>
              <a:spLocks noChangeShapeType="1"/>
            </p:cNvSpPr>
            <p:nvPr/>
          </p:nvSpPr>
          <p:spPr bwMode="auto">
            <a:xfrm>
              <a:off x="2464" y="1064"/>
              <a:ext cx="53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7612" name="Text Box 9"/>
            <p:cNvSpPr txBox="1">
              <a:spLocks noChangeArrowheads="1"/>
            </p:cNvSpPr>
            <p:nvPr/>
          </p:nvSpPr>
          <p:spPr bwMode="auto">
            <a:xfrm>
              <a:off x="2557" y="1201"/>
              <a:ext cx="325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217709" tIns="108855" rIns="217709" bIns="108855">
              <a:spAutoFit/>
            </a:bodyPr>
            <a:lstStyle/>
            <a:p>
              <a:pPr algn="ctr" defTabSz="2176463" eaLnBrk="0" hangingPunct="0"/>
              <a:r>
                <a:rPr lang="en-US" sz="2900">
                  <a:solidFill>
                    <a:schemeClr val="tx1"/>
                  </a:solidFill>
                  <a:latin typeface="Arial" charset="0"/>
                  <a:cs typeface="ヒラギノ角ゴ ProN W3"/>
                </a:rPr>
                <a:t>Client</a:t>
              </a:r>
            </a:p>
          </p:txBody>
        </p:sp>
      </p:grpSp>
      <p:sp>
        <p:nvSpPr>
          <p:cNvPr id="67589" name="Text Box 10"/>
          <p:cNvSpPr txBox="1">
            <a:spLocks noChangeArrowheads="1"/>
          </p:cNvSpPr>
          <p:nvPr/>
        </p:nvSpPr>
        <p:spPr bwMode="auto">
          <a:xfrm>
            <a:off x="560388" y="5789613"/>
            <a:ext cx="3424237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217709" tIns="108855" rIns="217709" bIns="108855">
            <a:spAutoFit/>
          </a:bodyPr>
          <a:lstStyle/>
          <a:p>
            <a:pPr algn="ctr" defTabSz="2176463" eaLnBrk="0" hangingPunct="0"/>
            <a:r>
              <a:rPr lang="en-US" sz="2900">
                <a:solidFill>
                  <a:schemeClr val="tx1"/>
                </a:solidFill>
                <a:latin typeface="Arial" charset="0"/>
                <a:cs typeface="ヒラギノ角ゴ ProN W3"/>
              </a:rPr>
              <a:t>Application Server</a:t>
            </a:r>
          </a:p>
        </p:txBody>
      </p:sp>
      <p:sp>
        <p:nvSpPr>
          <p:cNvPr id="67590" name="Text Box 11"/>
          <p:cNvSpPr txBox="1">
            <a:spLocks noChangeArrowheads="1"/>
          </p:cNvSpPr>
          <p:nvPr/>
        </p:nvSpPr>
        <p:spPr bwMode="auto">
          <a:xfrm>
            <a:off x="1389063" y="8418513"/>
            <a:ext cx="2071687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217709" tIns="108855" rIns="217709" bIns="108855">
            <a:spAutoFit/>
          </a:bodyPr>
          <a:lstStyle/>
          <a:p>
            <a:pPr algn="ctr" defTabSz="2176463" eaLnBrk="0" hangingPunct="0"/>
            <a:r>
              <a:rPr lang="en-US" sz="2900">
                <a:solidFill>
                  <a:schemeClr val="tx1"/>
                </a:solidFill>
                <a:latin typeface="Arial" charset="0"/>
                <a:cs typeface="ヒラギノ角ゴ ProN W3"/>
              </a:rPr>
              <a:t>Ad Server</a:t>
            </a:r>
          </a:p>
        </p:txBody>
      </p:sp>
      <p:sp>
        <p:nvSpPr>
          <p:cNvPr id="67591" name="Line 12"/>
          <p:cNvSpPr>
            <a:spLocks noChangeShapeType="1"/>
          </p:cNvSpPr>
          <p:nvPr/>
        </p:nvSpPr>
        <p:spPr bwMode="auto">
          <a:xfrm>
            <a:off x="1874838" y="4664075"/>
            <a:ext cx="0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67592" name="Line 13"/>
          <p:cNvSpPr>
            <a:spLocks noChangeShapeType="1"/>
          </p:cNvSpPr>
          <p:nvPr/>
        </p:nvSpPr>
        <p:spPr bwMode="auto">
          <a:xfrm flipV="1">
            <a:off x="2836863" y="4635500"/>
            <a:ext cx="0" cy="746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67593" name="Line 14"/>
          <p:cNvSpPr>
            <a:spLocks noChangeShapeType="1"/>
          </p:cNvSpPr>
          <p:nvPr/>
        </p:nvSpPr>
        <p:spPr bwMode="auto">
          <a:xfrm flipV="1">
            <a:off x="2997200" y="7115175"/>
            <a:ext cx="0" cy="93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67594" name="Text Box 15"/>
          <p:cNvSpPr txBox="1">
            <a:spLocks noChangeArrowheads="1"/>
          </p:cNvSpPr>
          <p:nvPr/>
        </p:nvSpPr>
        <p:spPr bwMode="auto">
          <a:xfrm>
            <a:off x="1112838" y="4760913"/>
            <a:ext cx="6048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217709" tIns="108855" rIns="217709" bIns="108855">
            <a:spAutoFit/>
          </a:bodyPr>
          <a:lstStyle/>
          <a:p>
            <a:pPr defTabSz="2176463" eaLnBrk="0" hangingPunct="0"/>
            <a:r>
              <a:rPr lang="en-US" sz="2400">
                <a:solidFill>
                  <a:schemeClr val="tx1"/>
                </a:solidFill>
                <a:latin typeface="Arial" charset="0"/>
                <a:cs typeface="ヒラギノ角ゴ ProN W3"/>
              </a:rPr>
              <a:t>1</a:t>
            </a:r>
          </a:p>
        </p:txBody>
      </p:sp>
      <p:sp>
        <p:nvSpPr>
          <p:cNvPr id="67595" name="Text Box 16"/>
          <p:cNvSpPr txBox="1">
            <a:spLocks noChangeArrowheads="1"/>
          </p:cNvSpPr>
          <p:nvPr/>
        </p:nvSpPr>
        <p:spPr bwMode="auto">
          <a:xfrm>
            <a:off x="2874963" y="4760913"/>
            <a:ext cx="6048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217709" tIns="108855" rIns="217709" bIns="108855">
            <a:spAutoFit/>
          </a:bodyPr>
          <a:lstStyle/>
          <a:p>
            <a:pPr defTabSz="2176463" eaLnBrk="0" hangingPunct="0"/>
            <a:r>
              <a:rPr lang="en-US" sz="2400">
                <a:solidFill>
                  <a:schemeClr val="tx1"/>
                </a:solidFill>
                <a:latin typeface="Arial" charset="0"/>
                <a:cs typeface="ヒラギノ角ゴ ProN W3"/>
              </a:rPr>
              <a:t>5</a:t>
            </a:r>
          </a:p>
        </p:txBody>
      </p:sp>
      <p:sp>
        <p:nvSpPr>
          <p:cNvPr id="67596" name="Text Box 17"/>
          <p:cNvSpPr txBox="1">
            <a:spLocks noChangeArrowheads="1"/>
          </p:cNvSpPr>
          <p:nvPr/>
        </p:nvSpPr>
        <p:spPr bwMode="auto">
          <a:xfrm>
            <a:off x="762000" y="7265988"/>
            <a:ext cx="6048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217709" tIns="108855" rIns="217709" bIns="108855">
            <a:spAutoFit/>
          </a:bodyPr>
          <a:lstStyle/>
          <a:p>
            <a:pPr defTabSz="2176463" eaLnBrk="0" hangingPunct="0"/>
            <a:r>
              <a:rPr lang="en-US" sz="2400">
                <a:solidFill>
                  <a:schemeClr val="tx1"/>
                </a:solidFill>
                <a:latin typeface="Arial" charset="0"/>
                <a:cs typeface="ヒラギノ角ゴ ProN W3"/>
              </a:rPr>
              <a:t>2</a:t>
            </a:r>
          </a:p>
        </p:txBody>
      </p:sp>
      <p:sp>
        <p:nvSpPr>
          <p:cNvPr id="67597" name="Text Box 18"/>
          <p:cNvSpPr txBox="1">
            <a:spLocks noChangeArrowheads="1"/>
          </p:cNvSpPr>
          <p:nvPr/>
        </p:nvSpPr>
        <p:spPr bwMode="auto">
          <a:xfrm>
            <a:off x="2997200" y="7265988"/>
            <a:ext cx="6048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217709" tIns="108855" rIns="217709" bIns="108855">
            <a:spAutoFit/>
          </a:bodyPr>
          <a:lstStyle/>
          <a:p>
            <a:pPr defTabSz="2176463" eaLnBrk="0" hangingPunct="0"/>
            <a:r>
              <a:rPr lang="en-US" sz="2400">
                <a:solidFill>
                  <a:schemeClr val="tx1"/>
                </a:solidFill>
                <a:latin typeface="Arial" charset="0"/>
                <a:cs typeface="ヒラギノ角ゴ ProN W3"/>
              </a:rPr>
              <a:t>4</a:t>
            </a:r>
          </a:p>
        </p:txBody>
      </p:sp>
      <p:sp>
        <p:nvSpPr>
          <p:cNvPr id="67598" name="Text Box 19"/>
          <p:cNvSpPr txBox="1">
            <a:spLocks noChangeArrowheads="1"/>
          </p:cNvSpPr>
          <p:nvPr/>
        </p:nvSpPr>
        <p:spPr bwMode="auto">
          <a:xfrm>
            <a:off x="3281363" y="9028113"/>
            <a:ext cx="6048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217709" tIns="108855" rIns="217709" bIns="108855">
            <a:spAutoFit/>
          </a:bodyPr>
          <a:lstStyle/>
          <a:p>
            <a:pPr defTabSz="2176463" eaLnBrk="0" hangingPunct="0"/>
            <a:r>
              <a:rPr lang="en-US" sz="2400">
                <a:solidFill>
                  <a:schemeClr val="tx1"/>
                </a:solidFill>
                <a:latin typeface="Arial" charset="0"/>
                <a:cs typeface="ヒラギノ角ゴ ProN W3"/>
              </a:rPr>
              <a:t>3</a:t>
            </a:r>
          </a:p>
        </p:txBody>
      </p:sp>
      <p:sp>
        <p:nvSpPr>
          <p:cNvPr id="67599" name="Text Box 20"/>
          <p:cNvSpPr txBox="1">
            <a:spLocks noChangeArrowheads="1"/>
          </p:cNvSpPr>
          <p:nvPr/>
        </p:nvSpPr>
        <p:spPr bwMode="auto">
          <a:xfrm>
            <a:off x="4135438" y="2716213"/>
            <a:ext cx="45370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217709" tIns="108855" rIns="217709" bIns="108855">
            <a:spAutoFit/>
          </a:bodyPr>
          <a:lstStyle/>
          <a:p>
            <a:pPr defTabSz="2176463" eaLnBrk="0" hangingPunct="0"/>
            <a:r>
              <a:rPr lang="en-US" sz="2400">
                <a:solidFill>
                  <a:schemeClr val="tx1"/>
                </a:solidFill>
                <a:latin typeface="Arial" charset="0"/>
                <a:cs typeface="ヒラギノ角ゴ ProN W3"/>
              </a:rPr>
              <a:t>6: Ad calls invoked from Client</a:t>
            </a:r>
          </a:p>
        </p:txBody>
      </p:sp>
      <p:sp>
        <p:nvSpPr>
          <p:cNvPr id="67600" name="Line 21"/>
          <p:cNvSpPr>
            <a:spLocks noChangeShapeType="1"/>
          </p:cNvSpPr>
          <p:nvPr/>
        </p:nvSpPr>
        <p:spPr bwMode="auto">
          <a:xfrm>
            <a:off x="3505200" y="4038600"/>
            <a:ext cx="548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67601" name="Line 22"/>
          <p:cNvSpPr>
            <a:spLocks noChangeShapeType="1"/>
          </p:cNvSpPr>
          <p:nvPr/>
        </p:nvSpPr>
        <p:spPr bwMode="auto">
          <a:xfrm>
            <a:off x="1371600" y="7115175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7602" name="Rectangle 23"/>
          <p:cNvSpPr>
            <a:spLocks noChangeArrowheads="1"/>
          </p:cNvSpPr>
          <p:nvPr/>
        </p:nvSpPr>
        <p:spPr bwMode="auto">
          <a:xfrm>
            <a:off x="8186738" y="8051800"/>
            <a:ext cx="3243262" cy="1539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cs typeface="ヒラギノ角ゴ ProN W3"/>
            </a:endParaRPr>
          </a:p>
        </p:txBody>
      </p:sp>
      <p:sp>
        <p:nvSpPr>
          <p:cNvPr id="67603" name="Text Box 24"/>
          <p:cNvSpPr txBox="1">
            <a:spLocks noChangeArrowheads="1"/>
          </p:cNvSpPr>
          <p:nvPr/>
        </p:nvSpPr>
        <p:spPr bwMode="auto">
          <a:xfrm>
            <a:off x="8628063" y="8507413"/>
            <a:ext cx="2276475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217709" tIns="108855" rIns="217709" bIns="108855">
            <a:spAutoFit/>
          </a:bodyPr>
          <a:lstStyle/>
          <a:p>
            <a:pPr algn="ctr" defTabSz="2176463" eaLnBrk="0" hangingPunct="0"/>
            <a:r>
              <a:rPr lang="en-US" sz="2900">
                <a:solidFill>
                  <a:schemeClr val="tx1"/>
                </a:solidFill>
                <a:latin typeface="Arial" charset="0"/>
                <a:cs typeface="ヒラギノ角ゴ ProN W3"/>
              </a:rPr>
              <a:t>Ad network</a:t>
            </a:r>
          </a:p>
        </p:txBody>
      </p:sp>
      <p:sp>
        <p:nvSpPr>
          <p:cNvPr id="67604" name="Line 25"/>
          <p:cNvSpPr>
            <a:spLocks noChangeShapeType="1"/>
          </p:cNvSpPr>
          <p:nvPr/>
        </p:nvSpPr>
        <p:spPr bwMode="auto">
          <a:xfrm flipV="1">
            <a:off x="8991600" y="4038600"/>
            <a:ext cx="0" cy="401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605" name="Line 26"/>
          <p:cNvSpPr>
            <a:spLocks noChangeShapeType="1"/>
          </p:cNvSpPr>
          <p:nvPr/>
        </p:nvSpPr>
        <p:spPr bwMode="auto">
          <a:xfrm>
            <a:off x="10617200" y="3327400"/>
            <a:ext cx="0" cy="472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7606" name="Line 27"/>
          <p:cNvSpPr>
            <a:spLocks noChangeShapeType="1"/>
          </p:cNvSpPr>
          <p:nvPr/>
        </p:nvSpPr>
        <p:spPr bwMode="auto">
          <a:xfrm>
            <a:off x="3505200" y="3327400"/>
            <a:ext cx="711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607" name="Text Box 28"/>
          <p:cNvSpPr txBox="1">
            <a:spLocks noChangeArrowheads="1"/>
          </p:cNvSpPr>
          <p:nvPr/>
        </p:nvSpPr>
        <p:spPr bwMode="auto">
          <a:xfrm>
            <a:off x="8382000" y="6373813"/>
            <a:ext cx="6048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217709" tIns="108855" rIns="217709" bIns="108855">
            <a:spAutoFit/>
          </a:bodyPr>
          <a:lstStyle/>
          <a:p>
            <a:pPr defTabSz="2176463" eaLnBrk="0" hangingPunct="0"/>
            <a:r>
              <a:rPr lang="en-US" sz="2400">
                <a:solidFill>
                  <a:schemeClr val="tx1"/>
                </a:solidFill>
                <a:latin typeface="Arial" charset="0"/>
                <a:cs typeface="ヒラギノ角ゴ ProN W3"/>
              </a:rPr>
              <a:t>8</a:t>
            </a:r>
          </a:p>
        </p:txBody>
      </p:sp>
      <p:sp>
        <p:nvSpPr>
          <p:cNvPr id="67608" name="Text Box 29"/>
          <p:cNvSpPr txBox="1">
            <a:spLocks noChangeArrowheads="1"/>
          </p:cNvSpPr>
          <p:nvPr/>
        </p:nvSpPr>
        <p:spPr bwMode="auto">
          <a:xfrm>
            <a:off x="10718800" y="8990013"/>
            <a:ext cx="6048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217709" tIns="108855" rIns="217709" bIns="108855">
            <a:spAutoFit/>
          </a:bodyPr>
          <a:lstStyle/>
          <a:p>
            <a:pPr defTabSz="2176463" eaLnBrk="0" hangingPunct="0"/>
            <a:r>
              <a:rPr lang="en-US" sz="2400">
                <a:solidFill>
                  <a:schemeClr val="tx1"/>
                </a:solidFill>
                <a:latin typeface="Arial" charset="0"/>
                <a:cs typeface="ヒラギノ角ゴ ProN W3"/>
              </a:rPr>
              <a:t>7</a:t>
            </a:r>
          </a:p>
        </p:txBody>
      </p:sp>
      <p:sp>
        <p:nvSpPr>
          <p:cNvPr id="67609" name="Rectangle 32"/>
          <p:cNvSpPr>
            <a:spLocks noChangeArrowheads="1"/>
          </p:cNvSpPr>
          <p:nvPr/>
        </p:nvSpPr>
        <p:spPr bwMode="auto">
          <a:xfrm>
            <a:off x="12344400" y="3352800"/>
            <a:ext cx="11506200" cy="6705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774700" indent="-457200">
              <a:lnSpc>
                <a:spcPct val="90000"/>
              </a:lnSpc>
              <a:spcBef>
                <a:spcPts val="1800"/>
              </a:spcBef>
              <a:buClr>
                <a:srgbClr val="48B1B4"/>
              </a:buClr>
              <a:buSzPct val="100000"/>
              <a:buFont typeface="Wingdings" pitchFamily="2" charset="2"/>
              <a:buChar char="§"/>
            </a:pPr>
            <a:r>
              <a:rPr lang="en-US" sz="4300">
                <a:solidFill>
                  <a:srgbClr val="0C0F20"/>
                </a:solidFill>
                <a:latin typeface="Arial" charset="0"/>
                <a:cs typeface="ヒラギノ角ゴ ProN W3"/>
                <a:sym typeface="Arial" charset="0"/>
              </a:rPr>
              <a:t>Ad call should be called asynchronously</a:t>
            </a:r>
          </a:p>
          <a:p>
            <a:pPr marL="774700" indent="-457200">
              <a:lnSpc>
                <a:spcPct val="90000"/>
              </a:lnSpc>
              <a:spcBef>
                <a:spcPts val="1800"/>
              </a:spcBef>
              <a:buClr>
                <a:srgbClr val="48B1B4"/>
              </a:buClr>
              <a:buSzPct val="100000"/>
              <a:buFont typeface="Wingdings" pitchFamily="2" charset="2"/>
              <a:buChar char="§"/>
            </a:pPr>
            <a:r>
              <a:rPr lang="en-US" sz="4300">
                <a:solidFill>
                  <a:srgbClr val="0C0F20"/>
                </a:solidFill>
                <a:latin typeface="Arial" charset="0"/>
                <a:cs typeface="ヒラギノ角ゴ ProN W3"/>
                <a:sym typeface="Arial" charset="0"/>
              </a:rPr>
              <a:t>Ad call must return before content needs to be flushed</a:t>
            </a:r>
          </a:p>
          <a:p>
            <a:pPr marL="774700" indent="-457200">
              <a:lnSpc>
                <a:spcPct val="90000"/>
              </a:lnSpc>
              <a:spcBef>
                <a:spcPts val="1800"/>
              </a:spcBef>
              <a:buClr>
                <a:srgbClr val="48B1B4"/>
              </a:buClr>
              <a:buSzPct val="100000"/>
              <a:buFont typeface="Wingdings" pitchFamily="2" charset="2"/>
              <a:buChar char="§"/>
            </a:pPr>
            <a:r>
              <a:rPr lang="en-US" sz="4300">
                <a:solidFill>
                  <a:srgbClr val="0C0F20"/>
                </a:solidFill>
                <a:latin typeface="Arial" charset="0"/>
                <a:cs typeface="ヒラギノ角ゴ ProN W3"/>
                <a:sym typeface="Arial" charset="0"/>
              </a:rPr>
              <a:t>Ad call should batch multiple ads</a:t>
            </a:r>
          </a:p>
          <a:p>
            <a:pPr marL="774700" indent="-457200">
              <a:lnSpc>
                <a:spcPct val="90000"/>
              </a:lnSpc>
              <a:spcBef>
                <a:spcPts val="1800"/>
              </a:spcBef>
              <a:buClr>
                <a:srgbClr val="48B1B4"/>
              </a:buClr>
              <a:buSzPct val="100000"/>
              <a:buFont typeface="Wingdings" pitchFamily="2" charset="2"/>
              <a:buChar char="§"/>
            </a:pPr>
            <a:r>
              <a:rPr lang="en-US" sz="4300">
                <a:solidFill>
                  <a:srgbClr val="0C0F20"/>
                </a:solidFill>
                <a:latin typeface="Arial" charset="0"/>
                <a:cs typeface="ヒラギノ角ゴ ProN W3"/>
                <a:sym typeface="Arial" charset="0"/>
              </a:rPr>
              <a:t>Ad decision time increasing to better target ads</a:t>
            </a:r>
          </a:p>
          <a:p>
            <a:pPr marL="774700" indent="-457200">
              <a:lnSpc>
                <a:spcPct val="90000"/>
              </a:lnSpc>
              <a:spcBef>
                <a:spcPts val="1800"/>
              </a:spcBef>
              <a:buClr>
                <a:srgbClr val="48B1B4"/>
              </a:buClr>
              <a:buSzPct val="100000"/>
              <a:buFont typeface="Wingdings" pitchFamily="2" charset="2"/>
              <a:buChar char="§"/>
            </a:pPr>
            <a:r>
              <a:rPr lang="en-US" sz="4300">
                <a:solidFill>
                  <a:srgbClr val="0C0F20"/>
                </a:solidFill>
                <a:latin typeface="Arial" charset="0"/>
                <a:cs typeface="ヒラギノ角ゴ ProN W3"/>
                <a:sym typeface="Arial" charset="0"/>
              </a:rPr>
              <a:t>~30s to 600ms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1"/>
          <p:cNvSpPr/>
          <p:nvPr/>
        </p:nvSpPr>
        <p:spPr bwMode="auto">
          <a:xfrm>
            <a:off x="9297987" y="2667000"/>
            <a:ext cx="2362200" cy="7391400"/>
          </a:xfrm>
          <a:prstGeom prst="downArrow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152400"/>
            <a:bevelB w="152400" h="152400"/>
          </a:sp3d>
        </p:spPr>
        <p:txBody>
          <a:bodyPr/>
          <a:lstStyle/>
          <a:p>
            <a:pPr algn="ctr">
              <a:defRPr/>
            </a:pPr>
            <a:endParaRPr lang="en-US">
              <a:latin typeface="GillSans" pitchFamily="1" charset="0"/>
              <a:ea typeface="ヒラギノ角ゴ ProN W3" pitchFamily="1" charset="-128"/>
              <a:cs typeface="+mn-cs"/>
              <a:sym typeface="GillSans" pitchFamily="1" charset="0"/>
            </a:endParaRPr>
          </a:p>
        </p:txBody>
      </p:sp>
      <p:sp>
        <p:nvSpPr>
          <p:cNvPr id="3" name="Down Arrow 2"/>
          <p:cNvSpPr/>
          <p:nvPr/>
        </p:nvSpPr>
        <p:spPr bwMode="auto">
          <a:xfrm>
            <a:off x="14708187" y="3657600"/>
            <a:ext cx="2362200" cy="3581400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152400"/>
            <a:bevelB w="152400" h="152400"/>
          </a:sp3d>
        </p:spPr>
        <p:txBody>
          <a:bodyPr/>
          <a:lstStyle/>
          <a:p>
            <a:pPr algn="ctr">
              <a:defRPr/>
            </a:pPr>
            <a:endParaRPr lang="en-US">
              <a:latin typeface="GillSans" pitchFamily="1" charset="0"/>
              <a:ea typeface="ヒラギノ角ゴ ProN W3" pitchFamily="1" charset="-128"/>
              <a:cs typeface="+mn-cs"/>
              <a:sym typeface="GillSans" pitchFamily="1" charset="0"/>
            </a:endParaRPr>
          </a:p>
        </p:txBody>
      </p:sp>
      <p:cxnSp>
        <p:nvCxnSpPr>
          <p:cNvPr id="68615" name="Straight Arrow Connector 4"/>
          <p:cNvCxnSpPr>
            <a:cxnSpLocks noChangeShapeType="1"/>
          </p:cNvCxnSpPr>
          <p:nvPr/>
        </p:nvCxnSpPr>
        <p:spPr bwMode="auto">
          <a:xfrm>
            <a:off x="11126788" y="2667000"/>
            <a:ext cx="4114800" cy="990600"/>
          </a:xfrm>
          <a:prstGeom prst="straightConnector1">
            <a:avLst/>
          </a:prstGeom>
          <a:noFill/>
          <a:ln w="38100" algn="ctr">
            <a:solidFill>
              <a:srgbClr val="000000"/>
            </a:solidFill>
            <a:round/>
            <a:headEnd/>
            <a:tailEnd type="triangle" w="lg" len="lg"/>
          </a:ln>
        </p:spPr>
      </p:cxnSp>
      <p:cxnSp>
        <p:nvCxnSpPr>
          <p:cNvPr id="7" name="Straight Arrow Connector 6"/>
          <p:cNvCxnSpPr>
            <a:cxnSpLocks noChangeShapeType="1"/>
          </p:cNvCxnSpPr>
          <p:nvPr/>
        </p:nvCxnSpPr>
        <p:spPr bwMode="auto">
          <a:xfrm rot="10800000" flipV="1">
            <a:off x="11050588" y="7315200"/>
            <a:ext cx="4800600" cy="609600"/>
          </a:xfrm>
          <a:prstGeom prst="straightConnector1">
            <a:avLst/>
          </a:prstGeom>
          <a:noFill/>
          <a:ln w="38100" algn="ctr">
            <a:solidFill>
              <a:srgbClr val="000000"/>
            </a:solidFill>
            <a:round/>
            <a:headEnd/>
            <a:tailEnd type="triangle" w="lg" len="lg"/>
          </a:ln>
        </p:spPr>
      </p:cxnSp>
      <p:cxnSp>
        <p:nvCxnSpPr>
          <p:cNvPr id="68617" name="Straight Arrow Connector 8"/>
          <p:cNvCxnSpPr>
            <a:cxnSpLocks noChangeShapeType="1"/>
          </p:cNvCxnSpPr>
          <p:nvPr/>
        </p:nvCxnSpPr>
        <p:spPr bwMode="auto">
          <a:xfrm>
            <a:off x="4344988" y="2057400"/>
            <a:ext cx="5562600" cy="609600"/>
          </a:xfrm>
          <a:prstGeom prst="straightConnector1">
            <a:avLst/>
          </a:prstGeom>
          <a:noFill/>
          <a:ln w="38100" algn="ctr">
            <a:solidFill>
              <a:srgbClr val="000000"/>
            </a:solidFill>
            <a:round/>
            <a:headEnd/>
            <a:tailEnd type="triangle" w="lg" len="lg"/>
          </a:ln>
        </p:spPr>
      </p:cxnSp>
      <p:cxnSp>
        <p:nvCxnSpPr>
          <p:cNvPr id="11" name="Straight Arrow Connector 10"/>
          <p:cNvCxnSpPr>
            <a:cxnSpLocks noChangeShapeType="1"/>
          </p:cNvCxnSpPr>
          <p:nvPr/>
        </p:nvCxnSpPr>
        <p:spPr bwMode="auto">
          <a:xfrm rot="10800000" flipV="1">
            <a:off x="4192588" y="10058400"/>
            <a:ext cx="6248400" cy="609600"/>
          </a:xfrm>
          <a:prstGeom prst="straightConnector1">
            <a:avLst/>
          </a:prstGeom>
          <a:noFill/>
          <a:ln w="38100" algn="ctr">
            <a:solidFill>
              <a:srgbClr val="000000"/>
            </a:solidFill>
            <a:round/>
            <a:headEnd/>
            <a:tailEnd type="triangle" w="lg" len="lg"/>
          </a:ln>
        </p:spPr>
      </p:cxnSp>
      <p:sp>
        <p:nvSpPr>
          <p:cNvPr id="68619" name="TextBox 13"/>
          <p:cNvSpPr txBox="1">
            <a:spLocks noChangeArrowheads="1"/>
          </p:cNvSpPr>
          <p:nvPr/>
        </p:nvSpPr>
        <p:spPr bwMode="auto">
          <a:xfrm>
            <a:off x="533400" y="1676400"/>
            <a:ext cx="3887788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400">
                <a:cs typeface="ヒラギノ角ゴ ProN W3"/>
              </a:rPr>
              <a:t>Client Request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915988" y="9898063"/>
            <a:ext cx="432752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400">
                <a:cs typeface="ヒラギノ角ゴ ProN W3"/>
              </a:rPr>
              <a:t>Client Response</a:t>
            </a:r>
          </a:p>
        </p:txBody>
      </p:sp>
      <p:sp>
        <p:nvSpPr>
          <p:cNvPr id="68621" name="TextBox 15"/>
          <p:cNvSpPr txBox="1">
            <a:spLocks noChangeArrowheads="1"/>
          </p:cNvSpPr>
          <p:nvPr/>
        </p:nvSpPr>
        <p:spPr bwMode="auto">
          <a:xfrm>
            <a:off x="13488988" y="2438400"/>
            <a:ext cx="200342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400">
                <a:cs typeface="ヒラギノ角ゴ ProN W3"/>
              </a:rPr>
              <a:t>Ad Call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2879388" y="7612063"/>
            <a:ext cx="357505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400">
                <a:cs typeface="ヒラギノ角ゴ ProN W3"/>
              </a:rPr>
              <a:t>Ad Response</a:t>
            </a:r>
          </a:p>
        </p:txBody>
      </p:sp>
      <p:sp>
        <p:nvSpPr>
          <p:cNvPr id="18" name="Down Arrow 17"/>
          <p:cNvSpPr/>
          <p:nvPr/>
        </p:nvSpPr>
        <p:spPr bwMode="auto">
          <a:xfrm>
            <a:off x="14708187" y="3657600"/>
            <a:ext cx="2362200" cy="5562600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152400"/>
            <a:bevelB w="152400" h="152400"/>
          </a:sp3d>
        </p:spPr>
        <p:txBody>
          <a:bodyPr/>
          <a:lstStyle/>
          <a:p>
            <a:pPr algn="ctr">
              <a:defRPr/>
            </a:pPr>
            <a:endParaRPr lang="en-US">
              <a:latin typeface="GillSans" pitchFamily="1" charset="0"/>
              <a:ea typeface="ヒラギノ角ゴ ProN W3" pitchFamily="1" charset="-128"/>
              <a:cs typeface="+mn-cs"/>
              <a:sym typeface="GillSans" pitchFamily="1" charset="0"/>
            </a:endParaRPr>
          </a:p>
        </p:txBody>
      </p:sp>
      <p:sp>
        <p:nvSpPr>
          <p:cNvPr id="19" name="Down Arrow 18"/>
          <p:cNvSpPr/>
          <p:nvPr/>
        </p:nvSpPr>
        <p:spPr bwMode="auto">
          <a:xfrm>
            <a:off x="9297987" y="2667000"/>
            <a:ext cx="2362200" cy="8686800"/>
          </a:xfrm>
          <a:prstGeom prst="downArrow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152400"/>
            <a:bevelB w="152400" h="152400"/>
          </a:sp3d>
        </p:spPr>
        <p:txBody>
          <a:bodyPr/>
          <a:lstStyle/>
          <a:p>
            <a:pPr algn="ctr">
              <a:defRPr/>
            </a:pPr>
            <a:endParaRPr lang="en-US">
              <a:latin typeface="GillSans" pitchFamily="1" charset="0"/>
              <a:ea typeface="ヒラギノ角ゴ ProN W3" pitchFamily="1" charset="-128"/>
              <a:cs typeface="+mn-cs"/>
              <a:sym typeface="GillSans" pitchFamily="1" charset="0"/>
            </a:endParaRPr>
          </a:p>
        </p:txBody>
      </p:sp>
      <p:cxnSp>
        <p:nvCxnSpPr>
          <p:cNvPr id="20" name="Straight Arrow Connector 19"/>
          <p:cNvCxnSpPr>
            <a:cxnSpLocks noChangeShapeType="1"/>
          </p:cNvCxnSpPr>
          <p:nvPr/>
        </p:nvCxnSpPr>
        <p:spPr bwMode="auto">
          <a:xfrm rot="10800000" flipV="1">
            <a:off x="11050588" y="9220200"/>
            <a:ext cx="4800600" cy="609600"/>
          </a:xfrm>
          <a:prstGeom prst="straightConnector1">
            <a:avLst/>
          </a:prstGeom>
          <a:noFill/>
          <a:ln w="38100" algn="ctr">
            <a:solidFill>
              <a:srgbClr val="000000"/>
            </a:solidFill>
            <a:round/>
            <a:headEnd/>
            <a:tailEnd type="triangle" w="lg" len="lg"/>
          </a:ln>
        </p:spPr>
      </p:cxnSp>
      <p:sp>
        <p:nvSpPr>
          <p:cNvPr id="68630" name="TextBox 20"/>
          <p:cNvSpPr txBox="1">
            <a:spLocks noChangeArrowheads="1"/>
          </p:cNvSpPr>
          <p:nvPr/>
        </p:nvSpPr>
        <p:spPr bwMode="auto">
          <a:xfrm>
            <a:off x="12803188" y="9745663"/>
            <a:ext cx="357505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400">
                <a:cs typeface="ヒラギノ角ゴ ProN W3"/>
              </a:rPr>
              <a:t>Ad Response</a:t>
            </a:r>
          </a:p>
        </p:txBody>
      </p:sp>
      <p:cxnSp>
        <p:nvCxnSpPr>
          <p:cNvPr id="22" name="Straight Arrow Connector 21"/>
          <p:cNvCxnSpPr>
            <a:cxnSpLocks noChangeShapeType="1"/>
          </p:cNvCxnSpPr>
          <p:nvPr/>
        </p:nvCxnSpPr>
        <p:spPr bwMode="auto">
          <a:xfrm rot="10800000" flipV="1">
            <a:off x="4192588" y="11353800"/>
            <a:ext cx="6248400" cy="609600"/>
          </a:xfrm>
          <a:prstGeom prst="straightConnector1">
            <a:avLst/>
          </a:prstGeom>
          <a:noFill/>
          <a:ln w="38100" algn="ctr">
            <a:solidFill>
              <a:srgbClr val="000000"/>
            </a:solidFill>
            <a:round/>
            <a:headEnd/>
            <a:tailEnd type="triangle" w="lg" len="lg"/>
          </a:ln>
        </p:spPr>
      </p:cxnSp>
      <p:sp>
        <p:nvSpPr>
          <p:cNvPr id="68632" name="TextBox 22"/>
          <p:cNvSpPr txBox="1">
            <a:spLocks noChangeArrowheads="1"/>
          </p:cNvSpPr>
          <p:nvPr/>
        </p:nvSpPr>
        <p:spPr bwMode="auto">
          <a:xfrm>
            <a:off x="992188" y="11049000"/>
            <a:ext cx="432752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400">
                <a:cs typeface="ヒラギノ角ゴ ProN W3"/>
              </a:rPr>
              <a:t>Client Response</a:t>
            </a:r>
          </a:p>
        </p:txBody>
      </p:sp>
      <p:sp>
        <p:nvSpPr>
          <p:cNvPr id="24" name="Title 1"/>
          <p:cNvSpPr txBox="1">
            <a:spLocks/>
          </p:cNvSpPr>
          <p:nvPr/>
        </p:nvSpPr>
        <p:spPr bwMode="auto">
          <a:xfrm>
            <a:off x="685800" y="330200"/>
            <a:ext cx="22987000" cy="127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217709" tIns="108855" rIns="217709" bIns="108855" anchor="ctr"/>
          <a:lstStyle/>
          <a:p>
            <a:pPr>
              <a:defRPr/>
            </a:pPr>
            <a:r>
              <a:rPr lang="en-US" sz="6400" b="1" kern="0" dirty="0">
                <a:solidFill>
                  <a:srgbClr val="48B1B4"/>
                </a:solidFill>
                <a:latin typeface="+mj-lt"/>
                <a:ea typeface="+mj-ea"/>
                <a:cs typeface="+mj-cs"/>
                <a:sym typeface="Arial" charset="0"/>
              </a:rPr>
              <a:t>Acceptable Server-side Ad Latency</a:t>
            </a:r>
          </a:p>
        </p:txBody>
      </p:sp>
      <p:sp>
        <p:nvSpPr>
          <p:cNvPr id="68634" name="Rectangle 32"/>
          <p:cNvSpPr>
            <a:spLocks noChangeArrowheads="1"/>
          </p:cNvSpPr>
          <p:nvPr/>
        </p:nvSpPr>
        <p:spPr bwMode="auto">
          <a:xfrm>
            <a:off x="16992600" y="2057400"/>
            <a:ext cx="7162800" cy="9753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774700" indent="-457200">
              <a:lnSpc>
                <a:spcPct val="90000"/>
              </a:lnSpc>
              <a:spcBef>
                <a:spcPts val="1800"/>
              </a:spcBef>
              <a:buClr>
                <a:srgbClr val="48B1B4"/>
              </a:buClr>
              <a:buSzPct val="100000"/>
              <a:buFont typeface="Wingdings" pitchFamily="2" charset="2"/>
              <a:buChar char="§"/>
            </a:pPr>
            <a:r>
              <a:rPr lang="en-US" sz="4300">
                <a:solidFill>
                  <a:srgbClr val="0C0F20"/>
                </a:solidFill>
                <a:latin typeface="Arial" charset="0"/>
                <a:cs typeface="ヒラギノ角ゴ ProN W3"/>
                <a:sym typeface="Arial" charset="0"/>
              </a:rPr>
              <a:t>Make ad call asynchronous</a:t>
            </a:r>
          </a:p>
          <a:p>
            <a:pPr marL="774700" indent="-457200">
              <a:lnSpc>
                <a:spcPct val="90000"/>
              </a:lnSpc>
              <a:spcBef>
                <a:spcPts val="1800"/>
              </a:spcBef>
              <a:buClr>
                <a:srgbClr val="48B1B4"/>
              </a:buClr>
              <a:buSzPct val="100000"/>
              <a:buFont typeface="Wingdings" pitchFamily="2" charset="2"/>
              <a:buChar char="§"/>
            </a:pPr>
            <a:r>
              <a:rPr lang="en-US" sz="4300">
                <a:solidFill>
                  <a:srgbClr val="0C0F20"/>
                </a:solidFill>
                <a:latin typeface="Arial" charset="0"/>
                <a:cs typeface="ヒラギノ角ゴ ProN W3"/>
                <a:sym typeface="Arial" charset="0"/>
              </a:rPr>
              <a:t>Ad call must return before content needs to be flushed</a:t>
            </a:r>
          </a:p>
          <a:p>
            <a:pPr marL="774700" indent="-457200">
              <a:lnSpc>
                <a:spcPct val="90000"/>
              </a:lnSpc>
              <a:spcBef>
                <a:spcPts val="1800"/>
              </a:spcBef>
              <a:buClr>
                <a:srgbClr val="48B1B4"/>
              </a:buClr>
              <a:buSzPct val="100000"/>
              <a:buFont typeface="Wingdings" pitchFamily="2" charset="2"/>
              <a:buChar char="§"/>
            </a:pPr>
            <a:r>
              <a:rPr lang="en-US" sz="4300">
                <a:solidFill>
                  <a:srgbClr val="0C0F20"/>
                </a:solidFill>
                <a:latin typeface="Arial" charset="0"/>
                <a:cs typeface="ヒラギノ角ゴ ProN W3"/>
                <a:sym typeface="Arial" charset="0"/>
              </a:rPr>
              <a:t>Ad call should batch multiple ads</a:t>
            </a:r>
          </a:p>
          <a:p>
            <a:pPr marL="774700" indent="-457200">
              <a:lnSpc>
                <a:spcPct val="90000"/>
              </a:lnSpc>
              <a:spcBef>
                <a:spcPts val="1800"/>
              </a:spcBef>
              <a:buClr>
                <a:srgbClr val="48B1B4"/>
              </a:buClr>
              <a:buSzPct val="100000"/>
              <a:buFont typeface="Wingdings" pitchFamily="2" charset="2"/>
              <a:buChar char="§"/>
            </a:pPr>
            <a:r>
              <a:rPr lang="en-US" sz="4300">
                <a:solidFill>
                  <a:srgbClr val="0C0F20"/>
                </a:solidFill>
                <a:latin typeface="Arial" charset="0"/>
                <a:cs typeface="ヒラギノ角ゴ ProN W3"/>
                <a:sym typeface="Arial" charset="0"/>
              </a:rPr>
              <a:t>Ad decisioning time increasing to better target ads</a:t>
            </a:r>
          </a:p>
          <a:p>
            <a:pPr marL="774700" indent="-457200">
              <a:lnSpc>
                <a:spcPct val="90000"/>
              </a:lnSpc>
              <a:spcBef>
                <a:spcPts val="1800"/>
              </a:spcBef>
              <a:buClr>
                <a:srgbClr val="48B1B4"/>
              </a:buClr>
              <a:buSzPct val="100000"/>
              <a:buFont typeface="Wingdings" pitchFamily="2" charset="2"/>
              <a:buChar char="§"/>
            </a:pPr>
            <a:r>
              <a:rPr lang="en-US" sz="4300">
                <a:solidFill>
                  <a:srgbClr val="0C0F20"/>
                </a:solidFill>
                <a:latin typeface="Arial" charset="0"/>
                <a:cs typeface="ヒラギノ角ゴ ProN W3"/>
                <a:sym typeface="Arial" charset="0"/>
              </a:rPr>
              <a:t>~30s to 600ms</a:t>
            </a:r>
          </a:p>
          <a:p>
            <a:pPr marL="774700" indent="-457200">
              <a:lnSpc>
                <a:spcPct val="90000"/>
              </a:lnSpc>
              <a:spcBef>
                <a:spcPts val="1800"/>
              </a:spcBef>
              <a:buClr>
                <a:srgbClr val="48B1B4"/>
              </a:buClr>
              <a:buSzPct val="100000"/>
              <a:buFont typeface="Wingdings" pitchFamily="2" charset="2"/>
              <a:buChar char="§"/>
            </a:pPr>
            <a:r>
              <a:rPr lang="en-US" sz="4300">
                <a:solidFill>
                  <a:srgbClr val="0C0F20"/>
                </a:solidFill>
                <a:latin typeface="Arial" charset="0"/>
                <a:cs typeface="ヒラギノ角ゴ ProN W3"/>
                <a:sym typeface="Arial" charset="0"/>
              </a:rPr>
              <a:t>Impacts server capacity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676400"/>
            <a:ext cx="22479000" cy="1067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Rectangle 6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Timeline</a:t>
            </a:r>
          </a:p>
        </p:txBody>
      </p:sp>
      <p:pic>
        <p:nvPicPr>
          <p:cNvPr id="59396" name="Picture 4" descr="MC900384174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06600" y="1752600"/>
            <a:ext cx="1046163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7" name="Picture 5" descr="MC900384174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193000" y="1066800"/>
            <a:ext cx="1046163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3" name="Picture 4"/>
          <p:cNvPicPr>
            <a:picLocks noChangeAspect="1" noChangeArrowheads="1"/>
          </p:cNvPicPr>
          <p:nvPr/>
        </p:nvPicPr>
        <p:blipFill>
          <a:blip r:embed="rId2"/>
          <a:srcRect l="20937" t="15678" r="25670" b="7892"/>
          <a:stretch>
            <a:fillRect/>
          </a:stretch>
        </p:blipFill>
        <p:spPr bwMode="auto">
          <a:xfrm>
            <a:off x="-1588" y="1681163"/>
            <a:ext cx="11888788" cy="106600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pSp>
        <p:nvGrpSpPr>
          <p:cNvPr id="69634" name="Group 6"/>
          <p:cNvGrpSpPr>
            <a:grpSpLocks/>
          </p:cNvGrpSpPr>
          <p:nvPr/>
        </p:nvGrpSpPr>
        <p:grpSpPr bwMode="auto">
          <a:xfrm>
            <a:off x="12039600" y="1676400"/>
            <a:ext cx="12344400" cy="10668000"/>
            <a:chOff x="-2692" y="-61"/>
            <a:chExt cx="5383" cy="4381"/>
          </a:xfrm>
        </p:grpSpPr>
        <p:grpSp>
          <p:nvGrpSpPr>
            <p:cNvPr id="69646" name="Group 7"/>
            <p:cNvGrpSpPr>
              <a:grpSpLocks/>
            </p:cNvGrpSpPr>
            <p:nvPr/>
          </p:nvGrpSpPr>
          <p:grpSpPr bwMode="auto">
            <a:xfrm>
              <a:off x="-2692" y="-61"/>
              <a:ext cx="5383" cy="4381"/>
              <a:chOff x="-2692" y="-61"/>
              <a:chExt cx="5383" cy="4381"/>
            </a:xfrm>
          </p:grpSpPr>
          <p:pic>
            <p:nvPicPr>
              <p:cNvPr id="69649" name="Picture 8"/>
              <p:cNvPicPr>
                <a:picLocks noChangeAspect="1" noChangeArrowheads="1"/>
              </p:cNvPicPr>
              <p:nvPr/>
            </p:nvPicPr>
            <p:blipFill>
              <a:blip r:embed="rId3"/>
              <a:srcRect l="21181" t="15445" r="25833" b="8000"/>
              <a:stretch>
                <a:fillRect/>
              </a:stretch>
            </p:blipFill>
            <p:spPr bwMode="auto">
              <a:xfrm>
                <a:off x="-2692" y="-61"/>
                <a:ext cx="5383" cy="438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</p:pic>
          <p:sp>
            <p:nvSpPr>
              <p:cNvPr id="69650" name="Rectangle 9"/>
              <p:cNvSpPr>
                <a:spLocks noChangeArrowheads="1"/>
              </p:cNvSpPr>
              <p:nvPr/>
            </p:nvSpPr>
            <p:spPr bwMode="auto">
              <a:xfrm>
                <a:off x="-2274" y="1746"/>
                <a:ext cx="4494" cy="462"/>
              </a:xfrm>
              <a:prstGeom prst="rect">
                <a:avLst/>
              </a:prstGeom>
              <a:solidFill>
                <a:srgbClr val="D3D3D3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cs typeface="ヒラギノ角ゴ ProN W3"/>
                </a:endParaRPr>
              </a:p>
            </p:txBody>
          </p:sp>
        </p:grpSp>
        <p:sp>
          <p:nvSpPr>
            <p:cNvPr id="69647" name="Rectangle 10"/>
            <p:cNvSpPr>
              <a:spLocks noChangeArrowheads="1"/>
            </p:cNvSpPr>
            <p:nvPr/>
          </p:nvSpPr>
          <p:spPr bwMode="auto">
            <a:xfrm>
              <a:off x="2301" y="1842"/>
              <a:ext cx="228" cy="174"/>
            </a:xfrm>
            <a:prstGeom prst="rect">
              <a:avLst/>
            </a:prstGeom>
            <a:solidFill>
              <a:srgbClr val="D3D3D3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cs typeface="ヒラギノ角ゴ ProN W3"/>
              </a:endParaRPr>
            </a:p>
          </p:txBody>
        </p:sp>
        <p:sp>
          <p:nvSpPr>
            <p:cNvPr id="69648" name="Rectangle 11"/>
            <p:cNvSpPr>
              <a:spLocks noChangeArrowheads="1"/>
            </p:cNvSpPr>
            <p:nvPr/>
          </p:nvSpPr>
          <p:spPr bwMode="auto">
            <a:xfrm>
              <a:off x="2049" y="2016"/>
              <a:ext cx="228" cy="186"/>
            </a:xfrm>
            <a:prstGeom prst="rect">
              <a:avLst/>
            </a:prstGeom>
            <a:solidFill>
              <a:srgbClr val="D3D3D3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cs typeface="ヒラギノ角ゴ ProN W3"/>
              </a:endParaRPr>
            </a:p>
          </p:txBody>
        </p:sp>
      </p:grpSp>
      <p:sp>
        <p:nvSpPr>
          <p:cNvPr id="69635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Web1.0 vs. Web2.0 Ad Impact</a:t>
            </a:r>
          </a:p>
        </p:txBody>
      </p:sp>
      <p:sp>
        <p:nvSpPr>
          <p:cNvPr id="69636" name="Text Box 15"/>
          <p:cNvSpPr txBox="1">
            <a:spLocks/>
          </p:cNvSpPr>
          <p:nvPr/>
        </p:nvSpPr>
        <p:spPr bwMode="auto">
          <a:xfrm>
            <a:off x="7543800" y="8534400"/>
            <a:ext cx="3429000" cy="8239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>
                <a:latin typeface="Arial" charset="0"/>
                <a:cs typeface="ヒラギノ角ゴ ProN W3"/>
              </a:rPr>
              <a:t>73% faster</a:t>
            </a:r>
          </a:p>
        </p:txBody>
      </p:sp>
      <p:sp>
        <p:nvSpPr>
          <p:cNvPr id="69637" name="Text Box 18"/>
          <p:cNvSpPr txBox="1">
            <a:spLocks/>
          </p:cNvSpPr>
          <p:nvPr/>
        </p:nvSpPr>
        <p:spPr bwMode="auto">
          <a:xfrm>
            <a:off x="19812000" y="6324600"/>
            <a:ext cx="3429000" cy="8239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>
                <a:latin typeface="Arial" charset="0"/>
                <a:cs typeface="ヒラギノ角ゴ ProN W3"/>
              </a:rPr>
              <a:t>37% faster</a:t>
            </a:r>
          </a:p>
        </p:txBody>
      </p:sp>
      <p:sp>
        <p:nvSpPr>
          <p:cNvPr id="12" name="Up Arrow 11"/>
          <p:cNvSpPr>
            <a:spLocks noChangeArrowheads="1"/>
          </p:cNvSpPr>
          <p:nvPr/>
        </p:nvSpPr>
        <p:spPr bwMode="auto">
          <a:xfrm rot="3240000">
            <a:off x="7219950" y="4113213"/>
            <a:ext cx="381000" cy="2971800"/>
          </a:xfrm>
          <a:prstGeom prst="upArrow">
            <a:avLst>
              <a:gd name="adj1" fmla="val 50000"/>
              <a:gd name="adj2" fmla="val 50014"/>
            </a:avLst>
          </a:prstGeom>
          <a:blipFill dpi="0" rotWithShape="0">
            <a:blip r:embed="rId4"/>
            <a:srcRect/>
            <a:tile tx="0" ty="0" sx="100000" sy="100000" flip="none" algn="tl"/>
          </a:blipFill>
          <a:ln w="25400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>
              <a:cs typeface="ヒラギノ角ゴ ProN W3"/>
            </a:endParaRPr>
          </a:p>
        </p:txBody>
      </p:sp>
      <p:sp>
        <p:nvSpPr>
          <p:cNvPr id="13" name="Up Arrow 12"/>
          <p:cNvSpPr>
            <a:spLocks noChangeArrowheads="1"/>
          </p:cNvSpPr>
          <p:nvPr/>
        </p:nvSpPr>
        <p:spPr bwMode="auto">
          <a:xfrm rot="4500000">
            <a:off x="9371013" y="8378825"/>
            <a:ext cx="381000" cy="2971800"/>
          </a:xfrm>
          <a:prstGeom prst="upArrow">
            <a:avLst>
              <a:gd name="adj1" fmla="val 50000"/>
              <a:gd name="adj2" fmla="val 50014"/>
            </a:avLst>
          </a:prstGeom>
          <a:blipFill dpi="0" rotWithShape="0">
            <a:blip r:embed="rId4"/>
            <a:srcRect/>
            <a:tile tx="0" ty="0" sx="100000" sy="100000" flip="none" algn="tl"/>
          </a:blipFill>
          <a:ln w="25400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>
              <a:cs typeface="ヒラギノ角ゴ ProN W3"/>
            </a:endParaRPr>
          </a:p>
        </p:txBody>
      </p:sp>
      <p:sp>
        <p:nvSpPr>
          <p:cNvPr id="14" name="Up Arrow 13"/>
          <p:cNvSpPr>
            <a:spLocks noChangeArrowheads="1"/>
          </p:cNvSpPr>
          <p:nvPr/>
        </p:nvSpPr>
        <p:spPr bwMode="auto">
          <a:xfrm rot="4500000">
            <a:off x="21791613" y="6175375"/>
            <a:ext cx="381000" cy="2971800"/>
          </a:xfrm>
          <a:prstGeom prst="upArrow">
            <a:avLst>
              <a:gd name="adj1" fmla="val 50000"/>
              <a:gd name="adj2" fmla="val 50014"/>
            </a:avLst>
          </a:prstGeom>
          <a:blipFill dpi="0" rotWithShape="0">
            <a:blip r:embed="rId4"/>
            <a:srcRect/>
            <a:tile tx="0" ty="0" sx="100000" sy="100000" flip="none" algn="tl"/>
          </a:blipFill>
          <a:ln w="25400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>
              <a:cs typeface="ヒラギノ角ゴ ProN W3"/>
            </a:endParaRPr>
          </a:p>
        </p:txBody>
      </p:sp>
      <p:sp>
        <p:nvSpPr>
          <p:cNvPr id="15" name="Up Arrow 14"/>
          <p:cNvSpPr>
            <a:spLocks noChangeArrowheads="1"/>
          </p:cNvSpPr>
          <p:nvPr/>
        </p:nvSpPr>
        <p:spPr bwMode="auto">
          <a:xfrm rot="5940000">
            <a:off x="19442113" y="2973388"/>
            <a:ext cx="381000" cy="2971800"/>
          </a:xfrm>
          <a:prstGeom prst="upArrow">
            <a:avLst>
              <a:gd name="adj1" fmla="val 50000"/>
              <a:gd name="adj2" fmla="val 50014"/>
            </a:avLst>
          </a:prstGeom>
          <a:blipFill dpi="0" rotWithShape="0">
            <a:blip r:embed="rId4"/>
            <a:srcRect/>
            <a:tile tx="0" ty="0" sx="100000" sy="100000" flip="none" algn="tl"/>
          </a:blipFill>
          <a:ln w="25400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>
              <a:cs typeface="ヒラギノ角ゴ ProN W3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429000" y="6324600"/>
            <a:ext cx="3017838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cs typeface="ヒラギノ角ゴ ProN W3"/>
              </a:rPr>
              <a:t>With Ads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5117763" y="3541713"/>
            <a:ext cx="3017837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cs typeface="ヒラギノ角ゴ ProN W3"/>
              </a:rPr>
              <a:t>With Ads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4062413" y="9753600"/>
            <a:ext cx="4014787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cs typeface="ヒラギノ角ゴ ProN W3"/>
              </a:rPr>
              <a:t>Without Ads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6559213" y="7580313"/>
            <a:ext cx="4014787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cs typeface="ヒラギノ角ゴ ProN W3"/>
              </a:rPr>
              <a:t>Without Ads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/>
      <p:bldP spid="17" grpId="0"/>
      <p:bldP spid="18" grpId="0"/>
      <p:bldP spid="1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Global challenges</a:t>
            </a:r>
          </a:p>
        </p:txBody>
      </p:sp>
      <p:sp>
        <p:nvSpPr>
          <p:cNvPr id="4608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23900" y="1816100"/>
            <a:ext cx="22987000" cy="10299700"/>
          </a:xfrm>
        </p:spPr>
        <p:txBody>
          <a:bodyPr/>
          <a:lstStyle/>
          <a:p>
            <a:pPr eaLnBrk="1" hangingPunct="1"/>
            <a:r>
              <a:rPr lang="en-US" sz="6300" smtClean="0"/>
              <a:t>Are ads locally decided?</a:t>
            </a:r>
          </a:p>
          <a:p>
            <a:pPr eaLnBrk="1" hangingPunct="1"/>
            <a:r>
              <a:rPr lang="en-US" sz="6300" smtClean="0"/>
              <a:t>Are ads geo-targeted?</a:t>
            </a:r>
          </a:p>
          <a:p>
            <a:pPr eaLnBrk="1" hangingPunct="1"/>
            <a:r>
              <a:rPr lang="en-US" sz="6300" smtClean="0"/>
              <a:t>What type of account is this?</a:t>
            </a:r>
          </a:p>
          <a:p>
            <a:pPr eaLnBrk="1" hangingPunct="1"/>
            <a:r>
              <a:rPr lang="en-US" sz="6300" smtClean="0"/>
              <a:t>What is the right user experience?</a:t>
            </a:r>
          </a:p>
          <a:p>
            <a:pPr eaLnBrk="1" hangingPunct="1"/>
            <a:r>
              <a:rPr lang="en-US" sz="6300" smtClean="0"/>
              <a:t>Are ad creatives served globally?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4"/>
          <p:cNvGraphicFramePr>
            <a:graphicFrameLocks noChangeAspect="1"/>
          </p:cNvGraphicFramePr>
          <p:nvPr>
            <p:ph/>
          </p:nvPr>
        </p:nvGraphicFramePr>
        <p:xfrm>
          <a:off x="334963" y="1308100"/>
          <a:ext cx="15560675" cy="11231563"/>
        </p:xfrm>
        <a:graphic>
          <a:graphicData uri="http://schemas.openxmlformats.org/presentationml/2006/ole">
            <p:oleObj spid="_x0000_s1026" name="Worksheet" r:id="rId3" imgW="3628949" imgH="2619451" progId="Excel.Sheet.8">
              <p:embed/>
            </p:oleObj>
          </a:graphicData>
        </a:graphic>
      </p:graphicFrame>
      <p:sp>
        <p:nvSpPr>
          <p:cNvPr id="1027" name="Rectangle 6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Text vs. Graphical Impact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4"/>
          <p:cNvPicPr>
            <a:picLocks noChangeAspect="1" noChangeArrowheads="1"/>
          </p:cNvPicPr>
          <p:nvPr/>
        </p:nvPicPr>
        <p:blipFill>
          <a:blip r:embed="rId2"/>
          <a:srcRect l="20937" t="15678" r="25670" b="7892"/>
          <a:stretch>
            <a:fillRect/>
          </a:stretch>
        </p:blipFill>
        <p:spPr bwMode="auto">
          <a:xfrm>
            <a:off x="228600" y="1600200"/>
            <a:ext cx="17603788" cy="106600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3794" name="Rectangle 1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Overall latency breakdown</a:t>
            </a:r>
          </a:p>
        </p:txBody>
      </p:sp>
      <p:sp>
        <p:nvSpPr>
          <p:cNvPr id="33795" name="Text Box 15"/>
          <p:cNvSpPr txBox="1">
            <a:spLocks/>
          </p:cNvSpPr>
          <p:nvPr/>
        </p:nvSpPr>
        <p:spPr bwMode="auto">
          <a:xfrm>
            <a:off x="18822988" y="6172200"/>
            <a:ext cx="4419600" cy="14652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>
                <a:latin typeface="Arial" charset="0"/>
                <a:cs typeface="ヒラギノ角ゴ ProN W3"/>
              </a:rPr>
              <a:t>73% latency</a:t>
            </a:r>
          </a:p>
          <a:p>
            <a:pPr algn="ctr">
              <a:spcBef>
                <a:spcPct val="50000"/>
              </a:spcBef>
            </a:pPr>
            <a:r>
              <a:rPr lang="en-US" sz="3600">
                <a:latin typeface="Arial" charset="0"/>
                <a:cs typeface="ヒラギノ角ゴ ProN W3"/>
              </a:rPr>
              <a:t>Due to ads</a:t>
            </a:r>
          </a:p>
        </p:txBody>
      </p:sp>
      <p:sp>
        <p:nvSpPr>
          <p:cNvPr id="33796" name="AutoShape 5"/>
          <p:cNvSpPr>
            <a:spLocks/>
          </p:cNvSpPr>
          <p:nvPr/>
        </p:nvSpPr>
        <p:spPr bwMode="auto">
          <a:xfrm>
            <a:off x="17832388" y="4038600"/>
            <a:ext cx="1295400" cy="5181600"/>
          </a:xfrm>
          <a:prstGeom prst="rightBrace">
            <a:avLst>
              <a:gd name="adj1" fmla="val 33333"/>
              <a:gd name="adj2" fmla="val 50000"/>
            </a:avLst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cs typeface="ヒラギノ角ゴ ProN W3"/>
            </a:endParaRPr>
          </a:p>
        </p:txBody>
      </p:sp>
      <p:sp>
        <p:nvSpPr>
          <p:cNvPr id="33797" name="AutoShape 6"/>
          <p:cNvSpPr>
            <a:spLocks/>
          </p:cNvSpPr>
          <p:nvPr/>
        </p:nvSpPr>
        <p:spPr bwMode="auto">
          <a:xfrm>
            <a:off x="17832388" y="9296400"/>
            <a:ext cx="1143000" cy="1981200"/>
          </a:xfrm>
          <a:prstGeom prst="rightBrace">
            <a:avLst>
              <a:gd name="adj1" fmla="val 14444"/>
              <a:gd name="adj2" fmla="val 50000"/>
            </a:avLst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cs typeface="ヒラギノ角ゴ ProN W3"/>
            </a:endParaRPr>
          </a:p>
        </p:txBody>
      </p:sp>
      <p:sp>
        <p:nvSpPr>
          <p:cNvPr id="33798" name="Text Box 15"/>
          <p:cNvSpPr txBox="1">
            <a:spLocks/>
          </p:cNvSpPr>
          <p:nvPr/>
        </p:nvSpPr>
        <p:spPr bwMode="auto">
          <a:xfrm>
            <a:off x="18213388" y="9677400"/>
            <a:ext cx="5867400" cy="14652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>
                <a:latin typeface="Arial" charset="0"/>
                <a:cs typeface="ヒラギノ角ゴ ProN W3"/>
              </a:rPr>
              <a:t>27% latency</a:t>
            </a:r>
          </a:p>
          <a:p>
            <a:pPr algn="ctr">
              <a:spcBef>
                <a:spcPct val="50000"/>
              </a:spcBef>
            </a:pPr>
            <a:r>
              <a:rPr lang="en-US" sz="3600">
                <a:latin typeface="Arial" charset="0"/>
                <a:cs typeface="ヒラギノ角ゴ ProN W3"/>
              </a:rPr>
              <a:t>Application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9200" smtClean="0"/>
              <a:t>What changed?</a:t>
            </a:r>
            <a:endParaRPr lang="en-US" sz="9200" i="1" smtClean="0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0" indent="0" eaLnBrk="1" hangingPunct="1"/>
            <a:r>
              <a:rPr lang="en-US" i="1" smtClean="0"/>
              <a:t>Display</a:t>
            </a:r>
          </a:p>
          <a:p>
            <a:pPr marL="0" indent="0" eaLnBrk="1" hangingPunct="1"/>
            <a:r>
              <a:rPr lang="en-US" i="1" smtClean="0"/>
              <a:t>Advertising</a:t>
            </a:r>
          </a:p>
          <a:p>
            <a:pPr marL="0" indent="0" eaLnBrk="1" hangingPunct="1"/>
            <a:r>
              <a:rPr lang="en-US" i="1" smtClean="0"/>
              <a:t>Landscape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6"/>
          <p:cNvSpPr>
            <a:spLocks noGrp="1" noChangeArrowheads="1"/>
          </p:cNvSpPr>
          <p:nvPr>
            <p:ph type="title" idx="4294967295"/>
          </p:nvPr>
        </p:nvSpPr>
        <p:spPr/>
        <p:txBody>
          <a:bodyPr lIns="217709" tIns="108855" rIns="217709" bIns="108855"/>
          <a:lstStyle/>
          <a:p>
            <a:pPr eaLnBrk="1" hangingPunct="1"/>
            <a:r>
              <a:rPr lang="en-US" sz="6000" smtClean="0"/>
              <a:t>Ad Marketplace + Ecosystem (~2006)</a:t>
            </a:r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7823200" y="9715500"/>
            <a:ext cx="1219200" cy="106680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none" lIns="217709" tIns="108855" rIns="217709" bIns="108855" anchor="ctr"/>
          <a:lstStyle/>
          <a:p>
            <a:pPr algn="ctr" defTabSz="2176463" eaLnBrk="0" hangingPunct="0"/>
            <a:endParaRPr lang="en-US" sz="2400">
              <a:solidFill>
                <a:schemeClr val="tx1"/>
              </a:solidFill>
              <a:latin typeface="Arial" charset="0"/>
              <a:cs typeface="ヒラギノ角ゴ ProN W3"/>
            </a:endParaRP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4851400" y="9525000"/>
            <a:ext cx="7112000" cy="152400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none" lIns="217709" tIns="108855" rIns="217709" bIns="108855" anchor="ctr"/>
          <a:lstStyle/>
          <a:p>
            <a:pPr algn="ctr" defTabSz="2176463" eaLnBrk="0" hangingPunct="0"/>
            <a:endParaRPr lang="en-US" sz="2400">
              <a:solidFill>
                <a:schemeClr val="tx1"/>
              </a:solidFill>
              <a:latin typeface="Arial" charset="0"/>
              <a:cs typeface="ヒラギノ角ゴ ProN W3"/>
            </a:endParaRP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6477000" y="6934200"/>
            <a:ext cx="3657600" cy="259080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none" lIns="217709" tIns="108855" rIns="217709" bIns="108855" anchor="ctr"/>
          <a:lstStyle/>
          <a:p>
            <a:pPr algn="ctr" defTabSz="2176463" eaLnBrk="0" hangingPunct="0"/>
            <a:endParaRPr lang="en-US" sz="2400">
              <a:solidFill>
                <a:schemeClr val="tx1"/>
              </a:solidFill>
              <a:latin typeface="Arial" charset="0"/>
              <a:cs typeface="ヒラギノ角ゴ ProN W3"/>
            </a:endParaRPr>
          </a:p>
        </p:txBody>
      </p:sp>
      <p:sp>
        <p:nvSpPr>
          <p:cNvPr id="35845" name="Rectangle 6"/>
          <p:cNvSpPr>
            <a:spLocks noChangeArrowheads="1"/>
          </p:cNvSpPr>
          <p:nvPr/>
        </p:nvSpPr>
        <p:spPr bwMode="auto">
          <a:xfrm>
            <a:off x="4851400" y="1752600"/>
            <a:ext cx="6908800" cy="167640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none" lIns="217709" tIns="108855" rIns="217709" bIns="108855" anchor="ctr"/>
          <a:lstStyle/>
          <a:p>
            <a:pPr algn="ctr" defTabSz="2176463" eaLnBrk="0" hangingPunct="0"/>
            <a:endParaRPr lang="en-US" sz="2400">
              <a:solidFill>
                <a:schemeClr val="tx1"/>
              </a:solidFill>
              <a:latin typeface="Arial" charset="0"/>
              <a:cs typeface="ヒラギノ角ゴ ProN W3"/>
            </a:endParaRPr>
          </a:p>
        </p:txBody>
      </p:sp>
      <p:sp>
        <p:nvSpPr>
          <p:cNvPr id="35846" name="Text Box 7"/>
          <p:cNvSpPr txBox="1">
            <a:spLocks noChangeArrowheads="1"/>
          </p:cNvSpPr>
          <p:nvPr/>
        </p:nvSpPr>
        <p:spPr bwMode="auto">
          <a:xfrm>
            <a:off x="990600" y="9826625"/>
            <a:ext cx="2832100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217709" tIns="108855" rIns="217709" bIns="108855" anchor="ctr">
            <a:spAutoFit/>
          </a:bodyPr>
          <a:lstStyle/>
          <a:p>
            <a:pPr defTabSz="2176463"/>
            <a:r>
              <a:rPr lang="en-US" sz="3300" b="1">
                <a:solidFill>
                  <a:schemeClr val="tx1"/>
                </a:solidFill>
                <a:latin typeface="Arial" charset="0"/>
                <a:cs typeface="ヒラギノ角ゴ ProN W3"/>
              </a:rPr>
              <a:t>Supply</a:t>
            </a:r>
          </a:p>
          <a:p>
            <a:pPr defTabSz="2176463"/>
            <a:r>
              <a:rPr lang="en-US" sz="3300" b="1">
                <a:solidFill>
                  <a:schemeClr val="tx1"/>
                </a:solidFill>
                <a:latin typeface="Arial" charset="0"/>
                <a:cs typeface="ヒラギノ角ゴ ProN W3"/>
              </a:rPr>
              <a:t>(publishers)</a:t>
            </a:r>
          </a:p>
        </p:txBody>
      </p:sp>
      <p:sp>
        <p:nvSpPr>
          <p:cNvPr id="35847" name="Text Box 9"/>
          <p:cNvSpPr txBox="1">
            <a:spLocks noChangeArrowheads="1"/>
          </p:cNvSpPr>
          <p:nvPr/>
        </p:nvSpPr>
        <p:spPr bwMode="auto">
          <a:xfrm>
            <a:off x="990600" y="4684713"/>
            <a:ext cx="2997200" cy="72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217709" tIns="108855" rIns="217709" bIns="108855" anchor="ctr">
            <a:spAutoFit/>
          </a:bodyPr>
          <a:lstStyle/>
          <a:p>
            <a:pPr defTabSz="2176463"/>
            <a:r>
              <a:rPr lang="en-US" sz="3300" b="1">
                <a:solidFill>
                  <a:schemeClr val="tx1"/>
                </a:solidFill>
                <a:latin typeface="Arial" charset="0"/>
                <a:cs typeface="ヒラギノ角ゴ ProN W3"/>
              </a:rPr>
              <a:t>Ad Networks</a:t>
            </a:r>
          </a:p>
        </p:txBody>
      </p:sp>
      <p:sp>
        <p:nvSpPr>
          <p:cNvPr id="35848" name="Text Box 10"/>
          <p:cNvSpPr txBox="1">
            <a:spLocks noChangeArrowheads="1"/>
          </p:cNvSpPr>
          <p:nvPr/>
        </p:nvSpPr>
        <p:spPr bwMode="auto">
          <a:xfrm>
            <a:off x="990600" y="1901825"/>
            <a:ext cx="2952750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217709" tIns="108855" rIns="217709" bIns="108855" anchor="ctr">
            <a:spAutoFit/>
          </a:bodyPr>
          <a:lstStyle/>
          <a:p>
            <a:pPr defTabSz="2176463"/>
            <a:r>
              <a:rPr lang="en-US" sz="3300" b="1">
                <a:solidFill>
                  <a:schemeClr val="tx1"/>
                </a:solidFill>
                <a:latin typeface="Arial" charset="0"/>
                <a:cs typeface="ヒラギノ角ゴ ProN W3"/>
              </a:rPr>
              <a:t>Demand</a:t>
            </a:r>
          </a:p>
          <a:p>
            <a:pPr defTabSz="2176463"/>
            <a:r>
              <a:rPr lang="en-US" sz="3300" b="1">
                <a:solidFill>
                  <a:schemeClr val="tx1"/>
                </a:solidFill>
                <a:latin typeface="Arial" charset="0"/>
                <a:cs typeface="ヒラギノ角ゴ ProN W3"/>
              </a:rPr>
              <a:t>(advertisers)</a:t>
            </a:r>
          </a:p>
        </p:txBody>
      </p:sp>
      <p:sp>
        <p:nvSpPr>
          <p:cNvPr id="35849" name="Line 11"/>
          <p:cNvSpPr>
            <a:spLocks noChangeShapeType="1"/>
          </p:cNvSpPr>
          <p:nvPr/>
        </p:nvSpPr>
        <p:spPr bwMode="auto">
          <a:xfrm>
            <a:off x="4267200" y="1524000"/>
            <a:ext cx="0" cy="1059180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50" name="Rectangle 12"/>
          <p:cNvSpPr>
            <a:spLocks noChangeArrowheads="1"/>
          </p:cNvSpPr>
          <p:nvPr/>
        </p:nvSpPr>
        <p:spPr bwMode="auto">
          <a:xfrm>
            <a:off x="4851400" y="11353800"/>
            <a:ext cx="7035800" cy="7620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217709" tIns="108855" rIns="217709" bIns="108855" anchor="ctr"/>
          <a:lstStyle/>
          <a:p>
            <a:pPr algn="ctr" defTabSz="2176463" eaLnBrk="0" hangingPunct="0"/>
            <a:r>
              <a:rPr lang="en-US" sz="2400" b="1">
                <a:solidFill>
                  <a:schemeClr val="tx1"/>
                </a:solidFill>
                <a:latin typeface="Arial" charset="0"/>
                <a:cs typeface="ヒラギノ角ゴ ProN W3"/>
              </a:rPr>
              <a:t>Ad Server</a:t>
            </a:r>
          </a:p>
        </p:txBody>
      </p:sp>
      <p:sp>
        <p:nvSpPr>
          <p:cNvPr id="35851" name="Text Box 22"/>
          <p:cNvSpPr txBox="1">
            <a:spLocks noChangeArrowheads="1"/>
          </p:cNvSpPr>
          <p:nvPr/>
        </p:nvSpPr>
        <p:spPr bwMode="auto">
          <a:xfrm>
            <a:off x="5130800" y="9750425"/>
            <a:ext cx="6418263" cy="993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217709" tIns="108855" rIns="217709" bIns="108855" anchor="ctr" anchorCtr="1"/>
          <a:lstStyle/>
          <a:p>
            <a:pPr algn="ctr" defTabSz="2176463"/>
            <a:r>
              <a:rPr lang="en-US" sz="2400" b="1">
                <a:solidFill>
                  <a:schemeClr val="tx1"/>
                </a:solidFill>
                <a:latin typeface="Arial" charset="0"/>
                <a:cs typeface="ヒラギノ角ゴ ProN W3"/>
              </a:rPr>
              <a:t>Y! O&amp;O</a:t>
            </a:r>
          </a:p>
        </p:txBody>
      </p:sp>
      <p:sp>
        <p:nvSpPr>
          <p:cNvPr id="35852" name="Text Box 31"/>
          <p:cNvSpPr txBox="1">
            <a:spLocks noChangeArrowheads="1"/>
          </p:cNvSpPr>
          <p:nvPr/>
        </p:nvSpPr>
        <p:spPr bwMode="auto">
          <a:xfrm>
            <a:off x="5130800" y="2057400"/>
            <a:ext cx="1143000" cy="993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217709" tIns="108855" rIns="217709" bIns="108855" anchor="ctr" anchorCtr="1"/>
          <a:lstStyle/>
          <a:p>
            <a:pPr algn="ctr" defTabSz="2176463"/>
            <a:r>
              <a:rPr lang="en-US" sz="2400" b="1">
                <a:solidFill>
                  <a:schemeClr val="tx1"/>
                </a:solidFill>
                <a:latin typeface="Arial" charset="0"/>
                <a:cs typeface="ヒラギノ角ゴ ProN W3"/>
              </a:rPr>
              <a:t>Ad</a:t>
            </a:r>
          </a:p>
        </p:txBody>
      </p:sp>
      <p:sp>
        <p:nvSpPr>
          <p:cNvPr id="35853" name="Text Box 32"/>
          <p:cNvSpPr txBox="1">
            <a:spLocks noChangeArrowheads="1"/>
          </p:cNvSpPr>
          <p:nvPr/>
        </p:nvSpPr>
        <p:spPr bwMode="auto">
          <a:xfrm>
            <a:off x="14605000" y="2057400"/>
            <a:ext cx="982663" cy="993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217709" tIns="108855" rIns="217709" bIns="108855" anchor="ctr" anchorCtr="1"/>
          <a:lstStyle/>
          <a:p>
            <a:pPr algn="ctr" defTabSz="2176463"/>
            <a:endParaRPr lang="en-US" sz="2400" b="1">
              <a:solidFill>
                <a:schemeClr val="tx1"/>
              </a:solidFill>
              <a:latin typeface="Arial" charset="0"/>
              <a:cs typeface="ヒラギノ角ゴ ProN W3"/>
            </a:endParaRPr>
          </a:p>
        </p:txBody>
      </p:sp>
      <p:sp>
        <p:nvSpPr>
          <p:cNvPr id="35854" name="Line 38"/>
          <p:cNvSpPr>
            <a:spLocks noChangeShapeType="1"/>
          </p:cNvSpPr>
          <p:nvPr/>
        </p:nvSpPr>
        <p:spPr bwMode="auto">
          <a:xfrm flipH="1">
            <a:off x="8272463" y="5562600"/>
            <a:ext cx="33337" cy="3997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855" name="Text Box 50"/>
          <p:cNvSpPr txBox="1">
            <a:spLocks noChangeArrowheads="1"/>
          </p:cNvSpPr>
          <p:nvPr/>
        </p:nvSpPr>
        <p:spPr bwMode="auto">
          <a:xfrm>
            <a:off x="9194800" y="2057400"/>
            <a:ext cx="1143000" cy="993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217709" tIns="108855" rIns="217709" bIns="108855" anchor="ctr" anchorCtr="1"/>
          <a:lstStyle/>
          <a:p>
            <a:pPr algn="ctr" defTabSz="2176463"/>
            <a:r>
              <a:rPr lang="en-US" sz="2400" b="1">
                <a:solidFill>
                  <a:schemeClr val="tx1"/>
                </a:solidFill>
                <a:latin typeface="Arial" charset="0"/>
                <a:cs typeface="ヒラギノ角ゴ ProN W3"/>
              </a:rPr>
              <a:t>Ad</a:t>
            </a:r>
          </a:p>
        </p:txBody>
      </p:sp>
      <p:sp>
        <p:nvSpPr>
          <p:cNvPr id="35856" name="Text Box 51"/>
          <p:cNvSpPr txBox="1">
            <a:spLocks noChangeArrowheads="1"/>
          </p:cNvSpPr>
          <p:nvPr/>
        </p:nvSpPr>
        <p:spPr bwMode="auto">
          <a:xfrm>
            <a:off x="10541000" y="2057400"/>
            <a:ext cx="1143000" cy="993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217709" tIns="108855" rIns="217709" bIns="108855" anchor="ctr" anchorCtr="1"/>
          <a:lstStyle/>
          <a:p>
            <a:pPr algn="ctr" defTabSz="2176463"/>
            <a:r>
              <a:rPr lang="en-US" sz="2400" b="1">
                <a:solidFill>
                  <a:schemeClr val="tx1"/>
                </a:solidFill>
                <a:latin typeface="Arial" charset="0"/>
                <a:cs typeface="ヒラギノ角ゴ ProN W3"/>
              </a:rPr>
              <a:t>Ad</a:t>
            </a:r>
          </a:p>
        </p:txBody>
      </p:sp>
      <p:sp>
        <p:nvSpPr>
          <p:cNvPr id="35857" name="Text Box 52"/>
          <p:cNvSpPr txBox="1">
            <a:spLocks noChangeArrowheads="1"/>
          </p:cNvSpPr>
          <p:nvPr/>
        </p:nvSpPr>
        <p:spPr bwMode="auto">
          <a:xfrm>
            <a:off x="11836400" y="2057400"/>
            <a:ext cx="1143000" cy="993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217709" tIns="108855" rIns="217709" bIns="108855" anchor="ctr" anchorCtr="1"/>
          <a:lstStyle/>
          <a:p>
            <a:pPr algn="ctr" defTabSz="2176463"/>
            <a:r>
              <a:rPr lang="en-US" sz="2400" b="1">
                <a:solidFill>
                  <a:schemeClr val="tx1"/>
                </a:solidFill>
                <a:latin typeface="Arial" charset="0"/>
                <a:cs typeface="ヒラギノ角ゴ ProN W3"/>
              </a:rPr>
              <a:t>Ad</a:t>
            </a:r>
          </a:p>
        </p:txBody>
      </p:sp>
      <p:sp>
        <p:nvSpPr>
          <p:cNvPr id="35858" name="Text Box 53"/>
          <p:cNvSpPr txBox="1">
            <a:spLocks noChangeArrowheads="1"/>
          </p:cNvSpPr>
          <p:nvPr/>
        </p:nvSpPr>
        <p:spPr bwMode="auto">
          <a:xfrm>
            <a:off x="13182600" y="2057400"/>
            <a:ext cx="1143000" cy="993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217709" tIns="108855" rIns="217709" bIns="108855" anchor="ctr" anchorCtr="1"/>
          <a:lstStyle/>
          <a:p>
            <a:pPr algn="ctr" defTabSz="2176463"/>
            <a:r>
              <a:rPr lang="en-US" sz="2400" b="1">
                <a:solidFill>
                  <a:schemeClr val="tx1"/>
                </a:solidFill>
                <a:latin typeface="Arial" charset="0"/>
                <a:cs typeface="ヒラギノ角ゴ ProN W3"/>
              </a:rPr>
              <a:t>Ad</a:t>
            </a:r>
          </a:p>
        </p:txBody>
      </p:sp>
      <p:sp>
        <p:nvSpPr>
          <p:cNvPr id="35859" name="Text Box 59"/>
          <p:cNvSpPr txBox="1">
            <a:spLocks noChangeArrowheads="1"/>
          </p:cNvSpPr>
          <p:nvPr/>
        </p:nvSpPr>
        <p:spPr bwMode="auto">
          <a:xfrm>
            <a:off x="6477000" y="2057400"/>
            <a:ext cx="1143000" cy="993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217709" tIns="108855" rIns="217709" bIns="108855" anchor="ctr" anchorCtr="1"/>
          <a:lstStyle/>
          <a:p>
            <a:pPr algn="ctr" defTabSz="2176463"/>
            <a:r>
              <a:rPr lang="en-US" sz="2400" b="1">
                <a:solidFill>
                  <a:schemeClr val="tx1"/>
                </a:solidFill>
                <a:latin typeface="Arial" charset="0"/>
                <a:cs typeface="ヒラギノ角ゴ ProN W3"/>
              </a:rPr>
              <a:t>Ad</a:t>
            </a:r>
          </a:p>
        </p:txBody>
      </p:sp>
      <p:sp>
        <p:nvSpPr>
          <p:cNvPr id="35860" name="Text Box 60"/>
          <p:cNvSpPr txBox="1">
            <a:spLocks noChangeArrowheads="1"/>
          </p:cNvSpPr>
          <p:nvPr/>
        </p:nvSpPr>
        <p:spPr bwMode="auto">
          <a:xfrm>
            <a:off x="7772400" y="2057400"/>
            <a:ext cx="1143000" cy="993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217709" tIns="108855" rIns="217709" bIns="108855" anchor="ctr" anchorCtr="1"/>
          <a:lstStyle/>
          <a:p>
            <a:pPr algn="ctr" defTabSz="2176463"/>
            <a:r>
              <a:rPr lang="en-US" sz="2400" b="1">
                <a:solidFill>
                  <a:schemeClr val="tx1"/>
                </a:solidFill>
                <a:latin typeface="Arial" charset="0"/>
                <a:cs typeface="ヒラギノ角ゴ ProN W3"/>
              </a:rPr>
              <a:t>Ad</a:t>
            </a:r>
          </a:p>
        </p:txBody>
      </p:sp>
      <p:sp>
        <p:nvSpPr>
          <p:cNvPr id="35861" name="Line 63"/>
          <p:cNvSpPr>
            <a:spLocks noChangeShapeType="1"/>
          </p:cNvSpPr>
          <p:nvPr/>
        </p:nvSpPr>
        <p:spPr bwMode="auto">
          <a:xfrm>
            <a:off x="5461000" y="3124200"/>
            <a:ext cx="0" cy="655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862" name="Line 65"/>
          <p:cNvSpPr>
            <a:spLocks noChangeShapeType="1"/>
          </p:cNvSpPr>
          <p:nvPr/>
        </p:nvSpPr>
        <p:spPr bwMode="auto">
          <a:xfrm>
            <a:off x="6680200" y="3124200"/>
            <a:ext cx="0" cy="655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863" name="AutoShape 66"/>
          <p:cNvSpPr>
            <a:spLocks/>
          </p:cNvSpPr>
          <p:nvPr/>
        </p:nvSpPr>
        <p:spPr bwMode="auto">
          <a:xfrm rot="-5400000">
            <a:off x="11201400" y="-177800"/>
            <a:ext cx="304800" cy="6908800"/>
          </a:xfrm>
          <a:prstGeom prst="leftBrace">
            <a:avLst>
              <a:gd name="adj1" fmla="val 73562"/>
              <a:gd name="adj2" fmla="val 8884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 wrap="none" lIns="217709" tIns="108855" rIns="217709" bIns="108855" anchor="ctr"/>
          <a:lstStyle/>
          <a:p>
            <a:pPr algn="ctr" defTabSz="2176463" eaLnBrk="0" hangingPunct="0"/>
            <a:endParaRPr lang="en-US" sz="2400">
              <a:solidFill>
                <a:schemeClr val="tx1"/>
              </a:solidFill>
              <a:latin typeface="Arial" charset="0"/>
              <a:cs typeface="ヒラギノ角ゴ ProN W3"/>
            </a:endParaRPr>
          </a:p>
        </p:txBody>
      </p:sp>
      <p:sp>
        <p:nvSpPr>
          <p:cNvPr id="35864" name="Line 71"/>
          <p:cNvSpPr>
            <a:spLocks noChangeShapeType="1"/>
          </p:cNvSpPr>
          <p:nvPr/>
        </p:nvSpPr>
        <p:spPr bwMode="auto">
          <a:xfrm>
            <a:off x="8509000" y="35814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865" name="Text Box 77"/>
          <p:cNvSpPr txBox="1">
            <a:spLocks noChangeArrowheads="1"/>
          </p:cNvSpPr>
          <p:nvPr/>
        </p:nvSpPr>
        <p:spPr bwMode="auto">
          <a:xfrm>
            <a:off x="7561263" y="4495800"/>
            <a:ext cx="1549400" cy="993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217709" tIns="108855" rIns="217709" bIns="108855" anchor="ctr" anchorCtr="1"/>
          <a:lstStyle/>
          <a:p>
            <a:pPr algn="ctr" defTabSz="2176463"/>
            <a:r>
              <a:rPr lang="en-US" sz="2400" b="1">
                <a:solidFill>
                  <a:schemeClr val="tx1"/>
                </a:solidFill>
                <a:latin typeface="Arial" charset="0"/>
                <a:cs typeface="ヒラギノ角ゴ ProN W3"/>
              </a:rPr>
              <a:t>Ad</a:t>
            </a:r>
          </a:p>
          <a:p>
            <a:pPr algn="ctr" defTabSz="2176463"/>
            <a:r>
              <a:rPr lang="en-US" sz="2400" b="1">
                <a:solidFill>
                  <a:schemeClr val="tx1"/>
                </a:solidFill>
                <a:latin typeface="Arial" charset="0"/>
                <a:cs typeface="ヒラギノ角ゴ ProN W3"/>
              </a:rPr>
              <a:t>Net</a:t>
            </a:r>
          </a:p>
        </p:txBody>
      </p:sp>
      <p:sp>
        <p:nvSpPr>
          <p:cNvPr id="35866" name="Rectangle 79"/>
          <p:cNvSpPr>
            <a:spLocks noChangeArrowheads="1"/>
          </p:cNvSpPr>
          <p:nvPr/>
        </p:nvSpPr>
        <p:spPr bwMode="auto">
          <a:xfrm>
            <a:off x="14898688" y="2393950"/>
            <a:ext cx="406400" cy="36512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2176463" eaLnBrk="0" hangingPunct="0"/>
            <a:r>
              <a:rPr lang="en-US" sz="2400" b="1">
                <a:solidFill>
                  <a:schemeClr val="tx1"/>
                </a:solidFill>
                <a:latin typeface="Arial" charset="0"/>
                <a:cs typeface="ヒラギノ角ゴ ProN W3"/>
              </a:rPr>
              <a:t>Ad</a:t>
            </a:r>
          </a:p>
        </p:txBody>
      </p:sp>
      <p:sp>
        <p:nvSpPr>
          <p:cNvPr id="35867" name="Line 30"/>
          <p:cNvSpPr>
            <a:spLocks noChangeShapeType="1"/>
          </p:cNvSpPr>
          <p:nvPr/>
        </p:nvSpPr>
        <p:spPr bwMode="auto">
          <a:xfrm>
            <a:off x="8229600" y="10744200"/>
            <a:ext cx="0" cy="6096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ChangeArrowheads="1"/>
          </p:cNvSpPr>
          <p:nvPr/>
        </p:nvSpPr>
        <p:spPr bwMode="auto">
          <a:xfrm>
            <a:off x="7518400" y="9867900"/>
            <a:ext cx="1219200" cy="106680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none" lIns="217709" tIns="108855" rIns="217709" bIns="108855" anchor="ctr"/>
          <a:lstStyle/>
          <a:p>
            <a:pPr algn="ctr" defTabSz="2176463" eaLnBrk="0" hangingPunct="0"/>
            <a:endParaRPr lang="en-US" sz="2400">
              <a:solidFill>
                <a:schemeClr val="tx1"/>
              </a:solidFill>
              <a:latin typeface="Arial" charset="0"/>
              <a:cs typeface="ヒラギノ角ゴ ProN W3"/>
            </a:endParaRPr>
          </a:p>
        </p:txBody>
      </p:sp>
      <p:sp>
        <p:nvSpPr>
          <p:cNvPr id="36866" name="Rectangle 3"/>
          <p:cNvSpPr>
            <a:spLocks noChangeArrowheads="1"/>
          </p:cNvSpPr>
          <p:nvPr/>
        </p:nvSpPr>
        <p:spPr bwMode="auto">
          <a:xfrm>
            <a:off x="4546600" y="9677400"/>
            <a:ext cx="7112000" cy="152400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none" lIns="217709" tIns="108855" rIns="217709" bIns="108855" anchor="ctr"/>
          <a:lstStyle/>
          <a:p>
            <a:pPr algn="ctr" defTabSz="2176463" eaLnBrk="0" hangingPunct="0"/>
            <a:endParaRPr lang="en-US" sz="2400">
              <a:solidFill>
                <a:schemeClr val="tx1"/>
              </a:solidFill>
              <a:latin typeface="Arial" charset="0"/>
              <a:cs typeface="ヒラギノ角ゴ ProN W3"/>
            </a:endParaRPr>
          </a:p>
        </p:txBody>
      </p:sp>
      <p:sp>
        <p:nvSpPr>
          <p:cNvPr id="36867" name="Rectangle 4"/>
          <p:cNvSpPr>
            <a:spLocks noChangeArrowheads="1"/>
          </p:cNvSpPr>
          <p:nvPr/>
        </p:nvSpPr>
        <p:spPr bwMode="auto">
          <a:xfrm>
            <a:off x="6172200" y="7086600"/>
            <a:ext cx="3657600" cy="259080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none" lIns="217709" tIns="108855" rIns="217709" bIns="108855" anchor="ctr"/>
          <a:lstStyle/>
          <a:p>
            <a:pPr algn="ctr" defTabSz="2176463" eaLnBrk="0" hangingPunct="0"/>
            <a:endParaRPr lang="en-US" sz="2400">
              <a:solidFill>
                <a:schemeClr val="tx1"/>
              </a:solidFill>
              <a:latin typeface="Arial" charset="0"/>
              <a:cs typeface="ヒラギノ角ゴ ProN W3"/>
            </a:endParaRPr>
          </a:p>
        </p:txBody>
      </p:sp>
      <p:sp>
        <p:nvSpPr>
          <p:cNvPr id="36868" name="Rectangle 5"/>
          <p:cNvSpPr>
            <a:spLocks noChangeArrowheads="1"/>
          </p:cNvSpPr>
          <p:nvPr/>
        </p:nvSpPr>
        <p:spPr bwMode="auto">
          <a:xfrm rot="5400000">
            <a:off x="6172200" y="3429000"/>
            <a:ext cx="3657600" cy="365760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rot="10800000" vert="eaVert" wrap="none" lIns="217709" tIns="108855" rIns="217709" bIns="108855" anchor="ctr"/>
          <a:lstStyle/>
          <a:p>
            <a:pPr algn="ctr" defTabSz="2176463" eaLnBrk="0" hangingPunct="0"/>
            <a:endParaRPr lang="en-US" sz="2400">
              <a:solidFill>
                <a:schemeClr val="tx1"/>
              </a:solidFill>
              <a:latin typeface="Arial" charset="0"/>
              <a:cs typeface="ヒラギノ角ゴ ProN W3"/>
            </a:endParaRPr>
          </a:p>
        </p:txBody>
      </p:sp>
      <p:sp>
        <p:nvSpPr>
          <p:cNvPr id="36869" name="Rectangle 6"/>
          <p:cNvSpPr>
            <a:spLocks noChangeArrowheads="1"/>
          </p:cNvSpPr>
          <p:nvPr/>
        </p:nvSpPr>
        <p:spPr bwMode="auto">
          <a:xfrm>
            <a:off x="4546600" y="1905000"/>
            <a:ext cx="6908800" cy="167640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none" lIns="217709" tIns="108855" rIns="217709" bIns="108855" anchor="ctr"/>
          <a:lstStyle/>
          <a:p>
            <a:pPr algn="ctr" defTabSz="2176463" eaLnBrk="0" hangingPunct="0"/>
            <a:endParaRPr lang="en-US" sz="2400">
              <a:solidFill>
                <a:schemeClr val="tx1"/>
              </a:solidFill>
              <a:latin typeface="Arial" charset="0"/>
              <a:cs typeface="ヒラギノ角ゴ ProN W3"/>
            </a:endParaRPr>
          </a:p>
        </p:txBody>
      </p:sp>
      <p:sp>
        <p:nvSpPr>
          <p:cNvPr id="36870" name="Text Box 7"/>
          <p:cNvSpPr txBox="1">
            <a:spLocks noChangeArrowheads="1"/>
          </p:cNvSpPr>
          <p:nvPr/>
        </p:nvSpPr>
        <p:spPr bwMode="auto">
          <a:xfrm>
            <a:off x="685800" y="9979025"/>
            <a:ext cx="2832100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217709" tIns="108855" rIns="217709" bIns="108855" anchor="ctr">
            <a:spAutoFit/>
          </a:bodyPr>
          <a:lstStyle/>
          <a:p>
            <a:pPr defTabSz="2176463"/>
            <a:r>
              <a:rPr lang="en-US" sz="3300" b="1">
                <a:solidFill>
                  <a:schemeClr val="tx1"/>
                </a:solidFill>
                <a:latin typeface="Arial" charset="0"/>
                <a:cs typeface="ヒラギノ角ゴ ProN W3"/>
              </a:rPr>
              <a:t>Supply</a:t>
            </a:r>
          </a:p>
          <a:p>
            <a:pPr defTabSz="2176463"/>
            <a:r>
              <a:rPr lang="en-US" sz="3300" b="1">
                <a:solidFill>
                  <a:schemeClr val="tx1"/>
                </a:solidFill>
                <a:latin typeface="Arial" charset="0"/>
                <a:cs typeface="ヒラギノ角ゴ ProN W3"/>
              </a:rPr>
              <a:t>(publishers)</a:t>
            </a:r>
          </a:p>
        </p:txBody>
      </p:sp>
      <p:sp>
        <p:nvSpPr>
          <p:cNvPr id="36871" name="Text Box 8"/>
          <p:cNvSpPr txBox="1">
            <a:spLocks noChangeArrowheads="1"/>
          </p:cNvSpPr>
          <p:nvPr/>
        </p:nvSpPr>
        <p:spPr bwMode="auto">
          <a:xfrm>
            <a:off x="685800" y="7427913"/>
            <a:ext cx="2647950" cy="72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217709" tIns="108855" rIns="217709" bIns="108855" anchor="ctr">
            <a:spAutoFit/>
          </a:bodyPr>
          <a:lstStyle/>
          <a:p>
            <a:pPr defTabSz="2176463"/>
            <a:r>
              <a:rPr lang="en-US" sz="3300" b="1">
                <a:solidFill>
                  <a:schemeClr val="tx1"/>
                </a:solidFill>
                <a:latin typeface="Arial" charset="0"/>
                <a:cs typeface="ヒラギノ角ゴ ProN W3"/>
              </a:rPr>
              <a:t>Exchanges</a:t>
            </a:r>
          </a:p>
        </p:txBody>
      </p:sp>
      <p:sp>
        <p:nvSpPr>
          <p:cNvPr id="36872" name="Text Box 9"/>
          <p:cNvSpPr txBox="1">
            <a:spLocks noChangeArrowheads="1"/>
          </p:cNvSpPr>
          <p:nvPr/>
        </p:nvSpPr>
        <p:spPr bwMode="auto">
          <a:xfrm>
            <a:off x="685800" y="4837113"/>
            <a:ext cx="2997200" cy="72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217709" tIns="108855" rIns="217709" bIns="108855" anchor="ctr">
            <a:spAutoFit/>
          </a:bodyPr>
          <a:lstStyle/>
          <a:p>
            <a:pPr defTabSz="2176463"/>
            <a:r>
              <a:rPr lang="en-US" sz="3300" b="1">
                <a:solidFill>
                  <a:schemeClr val="tx1"/>
                </a:solidFill>
                <a:latin typeface="Arial" charset="0"/>
                <a:cs typeface="ヒラギノ角ゴ ProN W3"/>
              </a:rPr>
              <a:t>Ad Networks</a:t>
            </a:r>
          </a:p>
        </p:txBody>
      </p:sp>
      <p:sp>
        <p:nvSpPr>
          <p:cNvPr id="36873" name="Text Box 10"/>
          <p:cNvSpPr txBox="1">
            <a:spLocks noChangeArrowheads="1"/>
          </p:cNvSpPr>
          <p:nvPr/>
        </p:nvSpPr>
        <p:spPr bwMode="auto">
          <a:xfrm>
            <a:off x="685800" y="2054225"/>
            <a:ext cx="2952750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217709" tIns="108855" rIns="217709" bIns="108855" anchor="ctr">
            <a:spAutoFit/>
          </a:bodyPr>
          <a:lstStyle/>
          <a:p>
            <a:pPr defTabSz="2176463"/>
            <a:r>
              <a:rPr lang="en-US" sz="3300" b="1">
                <a:solidFill>
                  <a:schemeClr val="tx1"/>
                </a:solidFill>
                <a:latin typeface="Arial" charset="0"/>
                <a:cs typeface="ヒラギノ角ゴ ProN W3"/>
              </a:rPr>
              <a:t>Demand</a:t>
            </a:r>
          </a:p>
          <a:p>
            <a:pPr defTabSz="2176463"/>
            <a:r>
              <a:rPr lang="en-US" sz="3300" b="1">
                <a:solidFill>
                  <a:schemeClr val="tx1"/>
                </a:solidFill>
                <a:latin typeface="Arial" charset="0"/>
                <a:cs typeface="ヒラギノ角ゴ ProN W3"/>
              </a:rPr>
              <a:t>(advertisers)</a:t>
            </a:r>
          </a:p>
        </p:txBody>
      </p:sp>
      <p:sp>
        <p:nvSpPr>
          <p:cNvPr id="36874" name="Line 11"/>
          <p:cNvSpPr>
            <a:spLocks noChangeShapeType="1"/>
          </p:cNvSpPr>
          <p:nvPr/>
        </p:nvSpPr>
        <p:spPr bwMode="auto">
          <a:xfrm>
            <a:off x="4114800" y="1600200"/>
            <a:ext cx="0" cy="1066800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75" name="Rectangle 16"/>
          <p:cNvSpPr>
            <a:spLocks noChangeArrowheads="1"/>
          </p:cNvSpPr>
          <p:nvPr/>
        </p:nvSpPr>
        <p:spPr bwMode="auto">
          <a:xfrm>
            <a:off x="4546600" y="11506200"/>
            <a:ext cx="7112000" cy="7620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217709" tIns="108855" rIns="217709" bIns="108855" anchor="ctr"/>
          <a:lstStyle/>
          <a:p>
            <a:pPr algn="ctr" defTabSz="2176463" eaLnBrk="0" hangingPunct="0"/>
            <a:r>
              <a:rPr lang="en-US" sz="2400" b="1">
                <a:solidFill>
                  <a:schemeClr val="tx1"/>
                </a:solidFill>
                <a:latin typeface="Arial" charset="0"/>
                <a:cs typeface="ヒラギノ角ゴ ProN W3"/>
              </a:rPr>
              <a:t>Ad Server</a:t>
            </a:r>
          </a:p>
        </p:txBody>
      </p:sp>
      <p:sp>
        <p:nvSpPr>
          <p:cNvPr id="36876" name="Text Box 18"/>
          <p:cNvSpPr txBox="1">
            <a:spLocks noChangeArrowheads="1"/>
          </p:cNvSpPr>
          <p:nvPr/>
        </p:nvSpPr>
        <p:spPr bwMode="auto">
          <a:xfrm>
            <a:off x="6985000" y="4648200"/>
            <a:ext cx="1828800" cy="993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217709" tIns="108855" rIns="217709" bIns="108855" anchor="ctr" anchorCtr="1"/>
          <a:lstStyle/>
          <a:p>
            <a:pPr algn="ctr" defTabSz="2176463"/>
            <a:r>
              <a:rPr lang="en-US" sz="2400" b="1">
                <a:solidFill>
                  <a:schemeClr val="tx1"/>
                </a:solidFill>
                <a:latin typeface="Arial" charset="0"/>
                <a:cs typeface="ヒラギノ角ゴ ProN W3"/>
              </a:rPr>
              <a:t>Y! </a:t>
            </a:r>
          </a:p>
          <a:p>
            <a:pPr algn="ctr" defTabSz="2176463"/>
            <a:r>
              <a:rPr lang="en-US" sz="2400" b="1">
                <a:solidFill>
                  <a:schemeClr val="tx1"/>
                </a:solidFill>
                <a:latin typeface="Arial" charset="0"/>
                <a:cs typeface="ヒラギノ角ゴ ProN W3"/>
              </a:rPr>
              <a:t>Network</a:t>
            </a:r>
          </a:p>
        </p:txBody>
      </p:sp>
      <p:sp>
        <p:nvSpPr>
          <p:cNvPr id="36877" name="Text Box 19"/>
          <p:cNvSpPr txBox="1">
            <a:spLocks noChangeArrowheads="1"/>
          </p:cNvSpPr>
          <p:nvPr/>
        </p:nvSpPr>
        <p:spPr bwMode="auto">
          <a:xfrm>
            <a:off x="6578600" y="7239000"/>
            <a:ext cx="3048000" cy="993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217709" tIns="108855" rIns="217709" bIns="108855" anchor="ctr" anchorCtr="1"/>
          <a:lstStyle/>
          <a:p>
            <a:pPr algn="ctr" defTabSz="2176463"/>
            <a:r>
              <a:rPr lang="en-US" sz="2900" b="1">
                <a:solidFill>
                  <a:schemeClr val="tx1"/>
                </a:solidFill>
                <a:latin typeface="Arial" charset="0"/>
                <a:cs typeface="ヒラギノ角ゴ ProN W3"/>
              </a:rPr>
              <a:t>Right Media</a:t>
            </a:r>
          </a:p>
        </p:txBody>
      </p:sp>
      <p:sp>
        <p:nvSpPr>
          <p:cNvPr id="36878" name="Text Box 20"/>
          <p:cNvSpPr txBox="1">
            <a:spLocks noChangeArrowheads="1"/>
          </p:cNvSpPr>
          <p:nvPr/>
        </p:nvSpPr>
        <p:spPr bwMode="auto">
          <a:xfrm>
            <a:off x="10515600" y="4648200"/>
            <a:ext cx="1549400" cy="993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217709" tIns="108855" rIns="217709" bIns="108855" anchor="ctr" anchorCtr="1"/>
          <a:lstStyle/>
          <a:p>
            <a:pPr algn="ctr" defTabSz="2176463"/>
            <a:r>
              <a:rPr lang="en-US" sz="2400" b="1">
                <a:solidFill>
                  <a:schemeClr val="tx1"/>
                </a:solidFill>
                <a:latin typeface="Arial" charset="0"/>
                <a:cs typeface="ヒラギノ角ゴ ProN W3"/>
              </a:rPr>
              <a:t>Ad</a:t>
            </a:r>
          </a:p>
          <a:p>
            <a:pPr algn="ctr" defTabSz="2176463"/>
            <a:r>
              <a:rPr lang="en-US" sz="2400" b="1">
                <a:solidFill>
                  <a:schemeClr val="tx1"/>
                </a:solidFill>
                <a:latin typeface="Arial" charset="0"/>
                <a:cs typeface="ヒラギノ角ゴ ProN W3"/>
              </a:rPr>
              <a:t>Net</a:t>
            </a:r>
          </a:p>
        </p:txBody>
      </p:sp>
      <p:sp>
        <p:nvSpPr>
          <p:cNvPr id="36879" name="Text Box 21"/>
          <p:cNvSpPr txBox="1">
            <a:spLocks noChangeArrowheads="1"/>
          </p:cNvSpPr>
          <p:nvPr/>
        </p:nvSpPr>
        <p:spPr bwMode="auto">
          <a:xfrm>
            <a:off x="12420600" y="4648200"/>
            <a:ext cx="939800" cy="993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217709" tIns="108855" rIns="217709" bIns="108855" anchor="ctr" anchorCtr="1"/>
          <a:lstStyle/>
          <a:p>
            <a:pPr algn="ctr" defTabSz="2176463"/>
            <a:r>
              <a:rPr lang="en-US" sz="2400" b="1">
                <a:solidFill>
                  <a:schemeClr val="tx1"/>
                </a:solidFill>
                <a:latin typeface="Arial" charset="0"/>
                <a:cs typeface="ヒラギノ角ゴ ProN W3"/>
              </a:rPr>
              <a:t>Ad</a:t>
            </a:r>
          </a:p>
          <a:p>
            <a:pPr algn="ctr" defTabSz="2176463"/>
            <a:r>
              <a:rPr lang="en-US" sz="2400" b="1">
                <a:solidFill>
                  <a:schemeClr val="tx1"/>
                </a:solidFill>
                <a:latin typeface="Arial" charset="0"/>
                <a:cs typeface="ヒラギノ角ゴ ProN W3"/>
              </a:rPr>
              <a:t>Net</a:t>
            </a:r>
          </a:p>
        </p:txBody>
      </p:sp>
      <p:sp>
        <p:nvSpPr>
          <p:cNvPr id="36880" name="Text Box 22"/>
          <p:cNvSpPr txBox="1">
            <a:spLocks noChangeArrowheads="1"/>
          </p:cNvSpPr>
          <p:nvPr/>
        </p:nvSpPr>
        <p:spPr bwMode="auto">
          <a:xfrm>
            <a:off x="13563600" y="4648200"/>
            <a:ext cx="939800" cy="993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217709" tIns="108855" rIns="217709" bIns="108855" anchor="ctr" anchorCtr="1"/>
          <a:lstStyle/>
          <a:p>
            <a:pPr algn="ctr" defTabSz="2176463"/>
            <a:r>
              <a:rPr lang="en-US" sz="2400" b="1">
                <a:solidFill>
                  <a:schemeClr val="tx1"/>
                </a:solidFill>
                <a:latin typeface="Arial" charset="0"/>
                <a:cs typeface="ヒラギノ角ゴ ProN W3"/>
              </a:rPr>
              <a:t>Ad </a:t>
            </a:r>
          </a:p>
          <a:p>
            <a:pPr algn="ctr" defTabSz="2176463"/>
            <a:r>
              <a:rPr lang="en-US" sz="2400" b="1">
                <a:solidFill>
                  <a:schemeClr val="tx1"/>
                </a:solidFill>
                <a:latin typeface="Arial" charset="0"/>
                <a:cs typeface="ヒラギノ角ゴ ProN W3"/>
              </a:rPr>
              <a:t>Net</a:t>
            </a:r>
          </a:p>
        </p:txBody>
      </p:sp>
      <p:sp>
        <p:nvSpPr>
          <p:cNvPr id="36881" name="Text Box 23"/>
          <p:cNvSpPr txBox="1">
            <a:spLocks noChangeArrowheads="1"/>
          </p:cNvSpPr>
          <p:nvPr/>
        </p:nvSpPr>
        <p:spPr bwMode="auto">
          <a:xfrm>
            <a:off x="14706600" y="4648200"/>
            <a:ext cx="889000" cy="993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217709" tIns="108855" rIns="217709" bIns="108855" anchor="ctr" anchorCtr="1"/>
          <a:lstStyle/>
          <a:p>
            <a:pPr algn="ctr" defTabSz="2176463"/>
            <a:r>
              <a:rPr lang="en-US" sz="2400" b="1">
                <a:solidFill>
                  <a:schemeClr val="tx1"/>
                </a:solidFill>
                <a:latin typeface="Arial" charset="0"/>
                <a:cs typeface="ヒラギノ角ゴ ProN W3"/>
              </a:rPr>
              <a:t>Ad</a:t>
            </a:r>
          </a:p>
          <a:p>
            <a:pPr algn="ctr" defTabSz="2176463"/>
            <a:r>
              <a:rPr lang="en-US" sz="2400" b="1">
                <a:solidFill>
                  <a:schemeClr val="tx1"/>
                </a:solidFill>
                <a:latin typeface="Arial" charset="0"/>
                <a:cs typeface="ヒラギノ角ゴ ProN W3"/>
              </a:rPr>
              <a:t>Net</a:t>
            </a:r>
          </a:p>
        </p:txBody>
      </p:sp>
      <p:sp>
        <p:nvSpPr>
          <p:cNvPr id="36882" name="Text Box 24"/>
          <p:cNvSpPr txBox="1">
            <a:spLocks noChangeArrowheads="1"/>
          </p:cNvSpPr>
          <p:nvPr/>
        </p:nvSpPr>
        <p:spPr bwMode="auto">
          <a:xfrm>
            <a:off x="15798800" y="4648200"/>
            <a:ext cx="1239838" cy="993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217709" tIns="108855" rIns="217709" bIns="108855" anchor="ctr" anchorCtr="1"/>
          <a:lstStyle/>
          <a:p>
            <a:pPr algn="ctr" defTabSz="2176463"/>
            <a:r>
              <a:rPr lang="en-US" sz="2400" b="1">
                <a:solidFill>
                  <a:schemeClr val="tx1"/>
                </a:solidFill>
                <a:latin typeface="Arial" charset="0"/>
                <a:cs typeface="ヒラギノ角ゴ ProN W3"/>
              </a:rPr>
              <a:t>Ad</a:t>
            </a:r>
          </a:p>
          <a:p>
            <a:pPr algn="ctr" defTabSz="2176463"/>
            <a:r>
              <a:rPr lang="en-US" sz="2400" b="1">
                <a:solidFill>
                  <a:schemeClr val="tx1"/>
                </a:solidFill>
                <a:latin typeface="Arial" charset="0"/>
                <a:cs typeface="ヒラギノ角ゴ ProN W3"/>
              </a:rPr>
              <a:t>Net</a:t>
            </a:r>
          </a:p>
        </p:txBody>
      </p:sp>
      <p:sp>
        <p:nvSpPr>
          <p:cNvPr id="36883" name="Text Box 25"/>
          <p:cNvSpPr txBox="1">
            <a:spLocks noChangeArrowheads="1"/>
          </p:cNvSpPr>
          <p:nvPr/>
        </p:nvSpPr>
        <p:spPr bwMode="auto">
          <a:xfrm>
            <a:off x="10033000" y="7239000"/>
            <a:ext cx="1350963" cy="993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217709" tIns="108855" rIns="217709" bIns="108855" anchor="ctr" anchorCtr="1"/>
          <a:lstStyle/>
          <a:p>
            <a:pPr algn="ctr" defTabSz="2176463"/>
            <a:r>
              <a:rPr lang="en-US" sz="2900">
                <a:solidFill>
                  <a:schemeClr val="tx1"/>
                </a:solidFill>
                <a:latin typeface="Arial" charset="0"/>
                <a:cs typeface="ヒラギノ角ゴ ProN W3"/>
              </a:rPr>
              <a:t>DCLK</a:t>
            </a:r>
          </a:p>
        </p:txBody>
      </p:sp>
      <p:sp>
        <p:nvSpPr>
          <p:cNvPr id="36884" name="Text Box 27"/>
          <p:cNvSpPr txBox="1">
            <a:spLocks noChangeArrowheads="1"/>
          </p:cNvSpPr>
          <p:nvPr/>
        </p:nvSpPr>
        <p:spPr bwMode="auto">
          <a:xfrm>
            <a:off x="4826000" y="9902825"/>
            <a:ext cx="2565400" cy="993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217709" tIns="108855" rIns="217709" bIns="108855" anchor="ctr" anchorCtr="1"/>
          <a:lstStyle/>
          <a:p>
            <a:pPr algn="ctr" defTabSz="2176463"/>
            <a:r>
              <a:rPr lang="en-US" sz="2400" b="1">
                <a:solidFill>
                  <a:schemeClr val="tx1"/>
                </a:solidFill>
                <a:latin typeface="Arial" charset="0"/>
                <a:cs typeface="ヒラギノ角ゴ ProN W3"/>
              </a:rPr>
              <a:t>Y! O&amp;O</a:t>
            </a:r>
          </a:p>
        </p:txBody>
      </p:sp>
      <p:sp>
        <p:nvSpPr>
          <p:cNvPr id="36885" name="Text Box 28"/>
          <p:cNvSpPr txBox="1">
            <a:spLocks noChangeArrowheads="1"/>
          </p:cNvSpPr>
          <p:nvPr/>
        </p:nvSpPr>
        <p:spPr bwMode="auto">
          <a:xfrm>
            <a:off x="7594600" y="9902825"/>
            <a:ext cx="1092200" cy="993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217709" tIns="108855" rIns="217709" bIns="108855" anchor="ctr" anchorCtr="1"/>
          <a:lstStyle/>
          <a:p>
            <a:pPr algn="ctr" defTabSz="2176463"/>
            <a:r>
              <a:rPr lang="en-US" sz="2400" b="1">
                <a:solidFill>
                  <a:schemeClr val="tx1"/>
                </a:solidFill>
                <a:latin typeface="Arial" charset="0"/>
                <a:cs typeface="ヒラギノ角ゴ ProN W3"/>
              </a:rPr>
              <a:t>NPC</a:t>
            </a:r>
          </a:p>
        </p:txBody>
      </p:sp>
      <p:sp>
        <p:nvSpPr>
          <p:cNvPr id="36886" name="Text Box 29"/>
          <p:cNvSpPr txBox="1">
            <a:spLocks noChangeArrowheads="1"/>
          </p:cNvSpPr>
          <p:nvPr/>
        </p:nvSpPr>
        <p:spPr bwMode="auto">
          <a:xfrm>
            <a:off x="8813800" y="9902825"/>
            <a:ext cx="1422400" cy="993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217709" tIns="108855" rIns="217709" bIns="108855" anchor="ctr" anchorCtr="1"/>
          <a:lstStyle/>
          <a:p>
            <a:pPr algn="ctr" defTabSz="2176463"/>
            <a:r>
              <a:rPr lang="en-US" sz="2400" b="1">
                <a:solidFill>
                  <a:schemeClr val="tx1"/>
                </a:solidFill>
                <a:latin typeface="Arial" charset="0"/>
                <a:cs typeface="ヒラギノ角ゴ ProN W3"/>
              </a:rPr>
              <a:t>Comcast</a:t>
            </a:r>
          </a:p>
        </p:txBody>
      </p:sp>
      <p:sp>
        <p:nvSpPr>
          <p:cNvPr id="36887" name="Text Box 30"/>
          <p:cNvSpPr txBox="1">
            <a:spLocks noChangeArrowheads="1"/>
          </p:cNvSpPr>
          <p:nvPr/>
        </p:nvSpPr>
        <p:spPr bwMode="auto">
          <a:xfrm>
            <a:off x="10439400" y="9902825"/>
            <a:ext cx="1092200" cy="993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217709" tIns="108855" rIns="217709" bIns="108855" anchor="ctr" anchorCtr="1"/>
          <a:lstStyle/>
          <a:p>
            <a:pPr algn="ctr" defTabSz="2176463"/>
            <a:r>
              <a:rPr lang="en-US" sz="2400" b="1">
                <a:solidFill>
                  <a:schemeClr val="tx1"/>
                </a:solidFill>
                <a:latin typeface="Arial" charset="0"/>
                <a:cs typeface="ヒラギノ角ゴ ProN W3"/>
              </a:rPr>
              <a:t>eBay</a:t>
            </a:r>
          </a:p>
        </p:txBody>
      </p:sp>
      <p:sp>
        <p:nvSpPr>
          <p:cNvPr id="36888" name="Text Box 31"/>
          <p:cNvSpPr txBox="1">
            <a:spLocks noChangeArrowheads="1"/>
          </p:cNvSpPr>
          <p:nvPr/>
        </p:nvSpPr>
        <p:spPr bwMode="auto">
          <a:xfrm>
            <a:off x="11734800" y="9902825"/>
            <a:ext cx="1219200" cy="993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217709" tIns="108855" rIns="217709" bIns="108855" anchor="ctr" anchorCtr="1"/>
          <a:lstStyle/>
          <a:p>
            <a:pPr algn="ctr" defTabSz="2176463"/>
            <a:endParaRPr lang="en-US" sz="2400" b="1">
              <a:solidFill>
                <a:schemeClr val="tx1"/>
              </a:solidFill>
              <a:latin typeface="Arial" charset="0"/>
              <a:cs typeface="ヒラギノ角ゴ ProN W3"/>
            </a:endParaRPr>
          </a:p>
        </p:txBody>
      </p:sp>
      <p:sp>
        <p:nvSpPr>
          <p:cNvPr id="36889" name="Text Box 32"/>
          <p:cNvSpPr txBox="1">
            <a:spLocks noChangeArrowheads="1"/>
          </p:cNvSpPr>
          <p:nvPr/>
        </p:nvSpPr>
        <p:spPr bwMode="auto">
          <a:xfrm>
            <a:off x="14097000" y="9902825"/>
            <a:ext cx="609600" cy="993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217709" tIns="108855" rIns="217709" bIns="108855" anchor="ctr" anchorCtr="1"/>
          <a:lstStyle/>
          <a:p>
            <a:pPr algn="ctr" defTabSz="2176463"/>
            <a:endParaRPr lang="en-US" sz="2400" b="1">
              <a:solidFill>
                <a:schemeClr val="tx1"/>
              </a:solidFill>
              <a:latin typeface="Arial" charset="0"/>
              <a:cs typeface="ヒラギノ角ゴ ProN W3"/>
            </a:endParaRPr>
          </a:p>
        </p:txBody>
      </p:sp>
      <p:sp>
        <p:nvSpPr>
          <p:cNvPr id="36890" name="Text Box 33"/>
          <p:cNvSpPr txBox="1">
            <a:spLocks noChangeArrowheads="1"/>
          </p:cNvSpPr>
          <p:nvPr/>
        </p:nvSpPr>
        <p:spPr bwMode="auto">
          <a:xfrm>
            <a:off x="17018000" y="9902825"/>
            <a:ext cx="203200" cy="993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217709" tIns="108855" rIns="217709" bIns="108855" anchor="ctr" anchorCtr="1"/>
          <a:lstStyle/>
          <a:p>
            <a:pPr algn="ctr" defTabSz="2176463"/>
            <a:endParaRPr lang="en-US" sz="2400" b="1">
              <a:solidFill>
                <a:schemeClr val="tx1"/>
              </a:solidFill>
              <a:latin typeface="Arial" charset="0"/>
              <a:cs typeface="ヒラギノ角ゴ ProN W3"/>
            </a:endParaRPr>
          </a:p>
        </p:txBody>
      </p:sp>
      <p:sp>
        <p:nvSpPr>
          <p:cNvPr id="36891" name="Text Box 34"/>
          <p:cNvSpPr txBox="1">
            <a:spLocks noChangeArrowheads="1"/>
          </p:cNvSpPr>
          <p:nvPr/>
        </p:nvSpPr>
        <p:spPr bwMode="auto">
          <a:xfrm>
            <a:off x="17424400" y="9902825"/>
            <a:ext cx="203200" cy="993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217709" tIns="108855" rIns="217709" bIns="108855" anchor="ctr" anchorCtr="1"/>
          <a:lstStyle/>
          <a:p>
            <a:pPr algn="ctr" defTabSz="2176463"/>
            <a:endParaRPr lang="en-US" sz="2400" b="1">
              <a:solidFill>
                <a:schemeClr val="tx1"/>
              </a:solidFill>
              <a:latin typeface="Arial" charset="0"/>
              <a:cs typeface="ヒラギノ角ゴ ProN W3"/>
            </a:endParaRPr>
          </a:p>
        </p:txBody>
      </p:sp>
      <p:sp>
        <p:nvSpPr>
          <p:cNvPr id="36892" name="Text Box 35"/>
          <p:cNvSpPr txBox="1">
            <a:spLocks noChangeArrowheads="1"/>
          </p:cNvSpPr>
          <p:nvPr/>
        </p:nvSpPr>
        <p:spPr bwMode="auto">
          <a:xfrm>
            <a:off x="15113000" y="2209800"/>
            <a:ext cx="203200" cy="993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217709" tIns="108855" rIns="217709" bIns="108855" anchor="ctr" anchorCtr="1"/>
          <a:lstStyle/>
          <a:p>
            <a:pPr algn="ctr" defTabSz="2176463"/>
            <a:endParaRPr lang="en-US" sz="2400" b="1">
              <a:solidFill>
                <a:schemeClr val="tx1"/>
              </a:solidFill>
              <a:latin typeface="Arial" charset="0"/>
              <a:cs typeface="ヒラギノ角ゴ ProN W3"/>
            </a:endParaRPr>
          </a:p>
        </p:txBody>
      </p:sp>
      <p:sp>
        <p:nvSpPr>
          <p:cNvPr id="36893" name="Text Box 36"/>
          <p:cNvSpPr txBox="1">
            <a:spLocks noChangeArrowheads="1"/>
          </p:cNvSpPr>
          <p:nvPr/>
        </p:nvSpPr>
        <p:spPr bwMode="auto">
          <a:xfrm>
            <a:off x="4826000" y="2209800"/>
            <a:ext cx="1143000" cy="993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217709" tIns="108855" rIns="217709" bIns="108855" anchor="ctr" anchorCtr="1"/>
          <a:lstStyle/>
          <a:p>
            <a:pPr algn="ctr" defTabSz="2176463"/>
            <a:r>
              <a:rPr lang="en-US" sz="2400" b="1">
                <a:solidFill>
                  <a:schemeClr val="tx1"/>
                </a:solidFill>
                <a:latin typeface="Arial" charset="0"/>
                <a:cs typeface="ヒラギノ角ゴ ProN W3"/>
              </a:rPr>
              <a:t>Ad</a:t>
            </a:r>
          </a:p>
        </p:txBody>
      </p:sp>
      <p:sp>
        <p:nvSpPr>
          <p:cNvPr id="36894" name="Text Box 37"/>
          <p:cNvSpPr txBox="1">
            <a:spLocks noChangeArrowheads="1"/>
          </p:cNvSpPr>
          <p:nvPr/>
        </p:nvSpPr>
        <p:spPr bwMode="auto">
          <a:xfrm>
            <a:off x="14300200" y="2209800"/>
            <a:ext cx="609600" cy="993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217709" tIns="108855" rIns="217709" bIns="108855" anchor="ctr" anchorCtr="1"/>
          <a:lstStyle/>
          <a:p>
            <a:pPr algn="ctr" defTabSz="2176463"/>
            <a:endParaRPr lang="en-US" sz="2400" b="1">
              <a:solidFill>
                <a:schemeClr val="tx1"/>
              </a:solidFill>
              <a:latin typeface="Arial" charset="0"/>
              <a:cs typeface="ヒラギノ角ゴ ProN W3"/>
            </a:endParaRPr>
          </a:p>
        </p:txBody>
      </p:sp>
      <p:sp>
        <p:nvSpPr>
          <p:cNvPr id="36895" name="Text Box 38"/>
          <p:cNvSpPr txBox="1">
            <a:spLocks noChangeArrowheads="1"/>
          </p:cNvSpPr>
          <p:nvPr/>
        </p:nvSpPr>
        <p:spPr bwMode="auto">
          <a:xfrm>
            <a:off x="15519400" y="2209800"/>
            <a:ext cx="203200" cy="993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217709" tIns="108855" rIns="217709" bIns="108855" anchor="ctr" anchorCtr="1"/>
          <a:lstStyle/>
          <a:p>
            <a:pPr algn="ctr" defTabSz="2176463"/>
            <a:endParaRPr lang="en-US" sz="2400" b="1">
              <a:solidFill>
                <a:schemeClr val="tx1"/>
              </a:solidFill>
              <a:latin typeface="Arial" charset="0"/>
              <a:cs typeface="ヒラギノ角ゴ ProN W3"/>
            </a:endParaRPr>
          </a:p>
        </p:txBody>
      </p:sp>
      <p:sp>
        <p:nvSpPr>
          <p:cNvPr id="36896" name="Text Box 39"/>
          <p:cNvSpPr txBox="1">
            <a:spLocks noChangeArrowheads="1"/>
          </p:cNvSpPr>
          <p:nvPr/>
        </p:nvSpPr>
        <p:spPr bwMode="auto">
          <a:xfrm>
            <a:off x="15925800" y="2209800"/>
            <a:ext cx="203200" cy="993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217709" tIns="108855" rIns="217709" bIns="108855" anchor="ctr" anchorCtr="1"/>
          <a:lstStyle/>
          <a:p>
            <a:pPr algn="ctr" defTabSz="2176463"/>
            <a:endParaRPr lang="en-US" sz="2400" b="1">
              <a:solidFill>
                <a:schemeClr val="tx1"/>
              </a:solidFill>
              <a:latin typeface="Arial" charset="0"/>
              <a:cs typeface="ヒラギノ角ゴ ProN W3"/>
            </a:endParaRPr>
          </a:p>
        </p:txBody>
      </p:sp>
      <p:sp>
        <p:nvSpPr>
          <p:cNvPr id="36897" name="Text Box 40"/>
          <p:cNvSpPr txBox="1">
            <a:spLocks noChangeArrowheads="1"/>
          </p:cNvSpPr>
          <p:nvPr/>
        </p:nvSpPr>
        <p:spPr bwMode="auto">
          <a:xfrm>
            <a:off x="16332200" y="2209800"/>
            <a:ext cx="203200" cy="993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217709" tIns="108855" rIns="217709" bIns="108855" anchor="ctr" anchorCtr="1"/>
          <a:lstStyle/>
          <a:p>
            <a:pPr algn="ctr" defTabSz="2176463"/>
            <a:endParaRPr lang="en-US" sz="2400" b="1">
              <a:solidFill>
                <a:schemeClr val="tx1"/>
              </a:solidFill>
              <a:latin typeface="Arial" charset="0"/>
              <a:cs typeface="ヒラギノ角ゴ ProN W3"/>
            </a:endParaRPr>
          </a:p>
        </p:txBody>
      </p:sp>
      <p:sp>
        <p:nvSpPr>
          <p:cNvPr id="36898" name="Text Box 41"/>
          <p:cNvSpPr txBox="1">
            <a:spLocks noChangeArrowheads="1"/>
          </p:cNvSpPr>
          <p:nvPr/>
        </p:nvSpPr>
        <p:spPr bwMode="auto">
          <a:xfrm>
            <a:off x="16738600" y="2209800"/>
            <a:ext cx="203200" cy="993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217709" tIns="108855" rIns="217709" bIns="108855" anchor="ctr" anchorCtr="1"/>
          <a:lstStyle/>
          <a:p>
            <a:pPr algn="ctr" defTabSz="2176463"/>
            <a:endParaRPr lang="en-US" sz="2400" b="1">
              <a:solidFill>
                <a:schemeClr val="tx1"/>
              </a:solidFill>
              <a:latin typeface="Arial" charset="0"/>
              <a:cs typeface="ヒラギノ角ゴ ProN W3"/>
            </a:endParaRPr>
          </a:p>
        </p:txBody>
      </p:sp>
      <p:sp>
        <p:nvSpPr>
          <p:cNvPr id="36899" name="Text Box 42"/>
          <p:cNvSpPr txBox="1">
            <a:spLocks noChangeArrowheads="1"/>
          </p:cNvSpPr>
          <p:nvPr/>
        </p:nvSpPr>
        <p:spPr bwMode="auto">
          <a:xfrm>
            <a:off x="17145000" y="2209800"/>
            <a:ext cx="203200" cy="993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217709" tIns="108855" rIns="217709" bIns="108855" anchor="ctr" anchorCtr="1"/>
          <a:lstStyle/>
          <a:p>
            <a:pPr algn="ctr" defTabSz="2176463"/>
            <a:endParaRPr lang="en-US" sz="2400" b="1">
              <a:solidFill>
                <a:schemeClr val="tx1"/>
              </a:solidFill>
              <a:latin typeface="Arial" charset="0"/>
              <a:cs typeface="ヒラギノ角ゴ ProN W3"/>
            </a:endParaRPr>
          </a:p>
        </p:txBody>
      </p:sp>
      <p:sp>
        <p:nvSpPr>
          <p:cNvPr id="36900" name="Line 43"/>
          <p:cNvSpPr>
            <a:spLocks noChangeShapeType="1"/>
          </p:cNvSpPr>
          <p:nvPr/>
        </p:nvSpPr>
        <p:spPr bwMode="auto">
          <a:xfrm>
            <a:off x="8001000" y="57150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6901" name="Line 44"/>
          <p:cNvSpPr>
            <a:spLocks noChangeShapeType="1"/>
          </p:cNvSpPr>
          <p:nvPr/>
        </p:nvSpPr>
        <p:spPr bwMode="auto">
          <a:xfrm flipH="1">
            <a:off x="8407400" y="5715000"/>
            <a:ext cx="304800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6902" name="Line 45"/>
          <p:cNvSpPr>
            <a:spLocks noChangeShapeType="1"/>
          </p:cNvSpPr>
          <p:nvPr/>
        </p:nvSpPr>
        <p:spPr bwMode="auto">
          <a:xfrm>
            <a:off x="11455400" y="5715000"/>
            <a:ext cx="0" cy="3505200"/>
          </a:xfrm>
          <a:prstGeom prst="line">
            <a:avLst/>
          </a:prstGeom>
          <a:noFill/>
          <a:ln w="9525">
            <a:solidFill>
              <a:schemeClr val="bg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03" name="Line 46"/>
          <p:cNvSpPr>
            <a:spLocks noChangeShapeType="1"/>
          </p:cNvSpPr>
          <p:nvPr/>
        </p:nvSpPr>
        <p:spPr bwMode="auto">
          <a:xfrm flipV="1">
            <a:off x="8407400" y="9220200"/>
            <a:ext cx="3048000" cy="609600"/>
          </a:xfrm>
          <a:prstGeom prst="line">
            <a:avLst/>
          </a:prstGeom>
          <a:noFill/>
          <a:ln w="9525">
            <a:solidFill>
              <a:srgbClr val="808080"/>
            </a:solidFill>
            <a:prstDash val="dash"/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04" name="Line 47"/>
          <p:cNvSpPr>
            <a:spLocks noChangeShapeType="1"/>
          </p:cNvSpPr>
          <p:nvPr/>
        </p:nvSpPr>
        <p:spPr bwMode="auto">
          <a:xfrm>
            <a:off x="11455400" y="9220200"/>
            <a:ext cx="0" cy="609600"/>
          </a:xfrm>
          <a:prstGeom prst="line">
            <a:avLst/>
          </a:prstGeom>
          <a:noFill/>
          <a:ln w="9525">
            <a:solidFill>
              <a:srgbClr val="808080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6905" name="Line 48"/>
          <p:cNvSpPr>
            <a:spLocks noChangeShapeType="1"/>
          </p:cNvSpPr>
          <p:nvPr/>
        </p:nvSpPr>
        <p:spPr bwMode="auto">
          <a:xfrm>
            <a:off x="11252200" y="9220200"/>
            <a:ext cx="3454400" cy="609600"/>
          </a:xfrm>
          <a:prstGeom prst="line">
            <a:avLst/>
          </a:prstGeom>
          <a:noFill/>
          <a:ln w="9525">
            <a:solidFill>
              <a:srgbClr val="808080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6906" name="Line 49"/>
          <p:cNvSpPr>
            <a:spLocks noChangeShapeType="1"/>
          </p:cNvSpPr>
          <p:nvPr/>
        </p:nvSpPr>
        <p:spPr bwMode="auto">
          <a:xfrm>
            <a:off x="13690600" y="5715000"/>
            <a:ext cx="3454400" cy="4114800"/>
          </a:xfrm>
          <a:prstGeom prst="line">
            <a:avLst/>
          </a:prstGeom>
          <a:noFill/>
          <a:ln w="9525">
            <a:solidFill>
              <a:srgbClr val="808080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6907" name="Line 50"/>
          <p:cNvSpPr>
            <a:spLocks noChangeShapeType="1"/>
          </p:cNvSpPr>
          <p:nvPr/>
        </p:nvSpPr>
        <p:spPr bwMode="auto">
          <a:xfrm flipH="1">
            <a:off x="10033000" y="8305800"/>
            <a:ext cx="609600" cy="1524000"/>
          </a:xfrm>
          <a:prstGeom prst="line">
            <a:avLst/>
          </a:prstGeom>
          <a:noFill/>
          <a:ln w="9525">
            <a:solidFill>
              <a:srgbClr val="808080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6908" name="Line 51"/>
          <p:cNvSpPr>
            <a:spLocks noChangeShapeType="1"/>
          </p:cNvSpPr>
          <p:nvPr/>
        </p:nvSpPr>
        <p:spPr bwMode="auto">
          <a:xfrm flipH="1">
            <a:off x="10439400" y="5715000"/>
            <a:ext cx="3251200" cy="1524000"/>
          </a:xfrm>
          <a:prstGeom prst="line">
            <a:avLst/>
          </a:prstGeom>
          <a:noFill/>
          <a:ln w="9525">
            <a:solidFill>
              <a:schemeClr val="bg2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6909" name="Line 53"/>
          <p:cNvSpPr>
            <a:spLocks noChangeShapeType="1"/>
          </p:cNvSpPr>
          <p:nvPr/>
        </p:nvSpPr>
        <p:spPr bwMode="auto">
          <a:xfrm>
            <a:off x="8001000" y="83058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6910" name="Line 54"/>
          <p:cNvSpPr>
            <a:spLocks noChangeShapeType="1"/>
          </p:cNvSpPr>
          <p:nvPr/>
        </p:nvSpPr>
        <p:spPr bwMode="auto">
          <a:xfrm>
            <a:off x="8001000" y="8305800"/>
            <a:ext cx="325120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6911" name="Line 55"/>
          <p:cNvSpPr>
            <a:spLocks noChangeShapeType="1"/>
          </p:cNvSpPr>
          <p:nvPr/>
        </p:nvSpPr>
        <p:spPr bwMode="auto">
          <a:xfrm>
            <a:off x="6985000" y="3276600"/>
            <a:ext cx="4064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6912" name="Text Box 56"/>
          <p:cNvSpPr txBox="1">
            <a:spLocks noChangeArrowheads="1"/>
          </p:cNvSpPr>
          <p:nvPr/>
        </p:nvSpPr>
        <p:spPr bwMode="auto">
          <a:xfrm>
            <a:off x="8890000" y="2209800"/>
            <a:ext cx="1143000" cy="993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217709" tIns="108855" rIns="217709" bIns="108855" anchor="ctr" anchorCtr="1"/>
          <a:lstStyle/>
          <a:p>
            <a:pPr algn="ctr" defTabSz="2176463"/>
            <a:r>
              <a:rPr lang="en-US" sz="2400" b="1">
                <a:solidFill>
                  <a:schemeClr val="tx1"/>
                </a:solidFill>
                <a:latin typeface="Arial" charset="0"/>
                <a:cs typeface="ヒラギノ角ゴ ProN W3"/>
              </a:rPr>
              <a:t>Ad</a:t>
            </a:r>
          </a:p>
        </p:txBody>
      </p:sp>
      <p:sp>
        <p:nvSpPr>
          <p:cNvPr id="36913" name="Text Box 57"/>
          <p:cNvSpPr txBox="1">
            <a:spLocks noChangeArrowheads="1"/>
          </p:cNvSpPr>
          <p:nvPr/>
        </p:nvSpPr>
        <p:spPr bwMode="auto">
          <a:xfrm>
            <a:off x="10236200" y="2209800"/>
            <a:ext cx="1143000" cy="993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217709" tIns="108855" rIns="217709" bIns="108855" anchor="ctr" anchorCtr="1"/>
          <a:lstStyle/>
          <a:p>
            <a:pPr algn="ctr" defTabSz="2176463"/>
            <a:r>
              <a:rPr lang="en-US" sz="2400" b="1">
                <a:solidFill>
                  <a:schemeClr val="tx1"/>
                </a:solidFill>
                <a:latin typeface="Arial" charset="0"/>
                <a:cs typeface="ヒラギノ角ゴ ProN W3"/>
              </a:rPr>
              <a:t>Ad</a:t>
            </a:r>
          </a:p>
        </p:txBody>
      </p:sp>
      <p:sp>
        <p:nvSpPr>
          <p:cNvPr id="36914" name="Text Box 58"/>
          <p:cNvSpPr txBox="1">
            <a:spLocks noChangeArrowheads="1"/>
          </p:cNvSpPr>
          <p:nvPr/>
        </p:nvSpPr>
        <p:spPr bwMode="auto">
          <a:xfrm>
            <a:off x="11531600" y="2209800"/>
            <a:ext cx="1143000" cy="993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217709" tIns="108855" rIns="217709" bIns="108855" anchor="ctr" anchorCtr="1"/>
          <a:lstStyle/>
          <a:p>
            <a:pPr algn="ctr" defTabSz="2176463"/>
            <a:r>
              <a:rPr lang="en-US" sz="2400" b="1">
                <a:solidFill>
                  <a:schemeClr val="tx1"/>
                </a:solidFill>
                <a:latin typeface="Arial" charset="0"/>
                <a:cs typeface="ヒラギノ角ゴ ProN W3"/>
              </a:rPr>
              <a:t>Ad</a:t>
            </a:r>
          </a:p>
        </p:txBody>
      </p:sp>
      <p:sp>
        <p:nvSpPr>
          <p:cNvPr id="36915" name="Text Box 59"/>
          <p:cNvSpPr txBox="1">
            <a:spLocks noChangeArrowheads="1"/>
          </p:cNvSpPr>
          <p:nvPr/>
        </p:nvSpPr>
        <p:spPr bwMode="auto">
          <a:xfrm>
            <a:off x="12877800" y="2209800"/>
            <a:ext cx="1143000" cy="993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217709" tIns="108855" rIns="217709" bIns="108855" anchor="ctr" anchorCtr="1"/>
          <a:lstStyle/>
          <a:p>
            <a:pPr algn="ctr" defTabSz="2176463"/>
            <a:r>
              <a:rPr lang="en-US" sz="2400" b="1">
                <a:solidFill>
                  <a:schemeClr val="tx1"/>
                </a:solidFill>
                <a:latin typeface="Arial" charset="0"/>
                <a:cs typeface="ヒラギノ角ゴ ProN W3"/>
              </a:rPr>
              <a:t>Ad</a:t>
            </a:r>
          </a:p>
        </p:txBody>
      </p:sp>
      <p:sp>
        <p:nvSpPr>
          <p:cNvPr id="36916" name="Text Box 60"/>
          <p:cNvSpPr txBox="1">
            <a:spLocks noChangeArrowheads="1"/>
          </p:cNvSpPr>
          <p:nvPr/>
        </p:nvSpPr>
        <p:spPr bwMode="auto">
          <a:xfrm>
            <a:off x="13081000" y="9902825"/>
            <a:ext cx="812800" cy="993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217709" tIns="108855" rIns="217709" bIns="108855" anchor="ctr" anchorCtr="1"/>
          <a:lstStyle/>
          <a:p>
            <a:pPr algn="ctr" defTabSz="2176463"/>
            <a:endParaRPr lang="en-US" sz="2400" b="1">
              <a:solidFill>
                <a:schemeClr val="tx1"/>
              </a:solidFill>
              <a:latin typeface="Arial" charset="0"/>
              <a:cs typeface="ヒラギノ角ゴ ProN W3"/>
            </a:endParaRPr>
          </a:p>
        </p:txBody>
      </p:sp>
      <p:sp>
        <p:nvSpPr>
          <p:cNvPr id="36917" name="Text Box 61"/>
          <p:cNvSpPr txBox="1">
            <a:spLocks noChangeArrowheads="1"/>
          </p:cNvSpPr>
          <p:nvPr/>
        </p:nvSpPr>
        <p:spPr bwMode="auto">
          <a:xfrm>
            <a:off x="14909800" y="9902825"/>
            <a:ext cx="609600" cy="993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217709" tIns="108855" rIns="217709" bIns="108855" anchor="ctr" anchorCtr="1"/>
          <a:lstStyle/>
          <a:p>
            <a:pPr algn="ctr" defTabSz="2176463"/>
            <a:endParaRPr lang="en-US" sz="2400" b="1">
              <a:solidFill>
                <a:schemeClr val="tx1"/>
              </a:solidFill>
              <a:latin typeface="Arial" charset="0"/>
              <a:cs typeface="ヒラギノ角ゴ ProN W3"/>
            </a:endParaRPr>
          </a:p>
        </p:txBody>
      </p:sp>
      <p:sp>
        <p:nvSpPr>
          <p:cNvPr id="36918" name="Text Box 62"/>
          <p:cNvSpPr txBox="1">
            <a:spLocks noChangeArrowheads="1"/>
          </p:cNvSpPr>
          <p:nvPr/>
        </p:nvSpPr>
        <p:spPr bwMode="auto">
          <a:xfrm>
            <a:off x="15722600" y="9902825"/>
            <a:ext cx="203200" cy="993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217709" tIns="108855" rIns="217709" bIns="108855" anchor="ctr" anchorCtr="1"/>
          <a:lstStyle/>
          <a:p>
            <a:pPr algn="ctr" defTabSz="2176463"/>
            <a:endParaRPr lang="en-US" sz="2400" b="1">
              <a:solidFill>
                <a:schemeClr val="tx1"/>
              </a:solidFill>
              <a:latin typeface="Arial" charset="0"/>
              <a:cs typeface="ヒラギノ角ゴ ProN W3"/>
            </a:endParaRPr>
          </a:p>
        </p:txBody>
      </p:sp>
      <p:sp>
        <p:nvSpPr>
          <p:cNvPr id="36919" name="Text Box 63"/>
          <p:cNvSpPr txBox="1">
            <a:spLocks noChangeArrowheads="1"/>
          </p:cNvSpPr>
          <p:nvPr/>
        </p:nvSpPr>
        <p:spPr bwMode="auto">
          <a:xfrm>
            <a:off x="16129000" y="9902825"/>
            <a:ext cx="203200" cy="993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217709" tIns="108855" rIns="217709" bIns="108855" anchor="ctr" anchorCtr="1"/>
          <a:lstStyle/>
          <a:p>
            <a:pPr algn="ctr" defTabSz="2176463"/>
            <a:endParaRPr lang="en-US" sz="2400" b="1">
              <a:solidFill>
                <a:schemeClr val="tx1"/>
              </a:solidFill>
              <a:latin typeface="Arial" charset="0"/>
              <a:cs typeface="ヒラギノ角ゴ ProN W3"/>
            </a:endParaRPr>
          </a:p>
        </p:txBody>
      </p:sp>
      <p:sp>
        <p:nvSpPr>
          <p:cNvPr id="36920" name="Text Box 64"/>
          <p:cNvSpPr txBox="1">
            <a:spLocks noChangeArrowheads="1"/>
          </p:cNvSpPr>
          <p:nvPr/>
        </p:nvSpPr>
        <p:spPr bwMode="auto">
          <a:xfrm>
            <a:off x="16535400" y="9902825"/>
            <a:ext cx="203200" cy="993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217709" tIns="108855" rIns="217709" bIns="108855" anchor="ctr" anchorCtr="1"/>
          <a:lstStyle/>
          <a:p>
            <a:pPr algn="ctr" defTabSz="2176463"/>
            <a:endParaRPr lang="en-US" sz="2400" b="1">
              <a:solidFill>
                <a:schemeClr val="tx1"/>
              </a:solidFill>
              <a:latin typeface="Arial" charset="0"/>
              <a:cs typeface="ヒラギノ角ゴ ProN W3"/>
            </a:endParaRPr>
          </a:p>
        </p:txBody>
      </p:sp>
      <p:sp>
        <p:nvSpPr>
          <p:cNvPr id="36921" name="Text Box 65"/>
          <p:cNvSpPr txBox="1">
            <a:spLocks noChangeArrowheads="1"/>
          </p:cNvSpPr>
          <p:nvPr/>
        </p:nvSpPr>
        <p:spPr bwMode="auto">
          <a:xfrm>
            <a:off x="6172200" y="2209800"/>
            <a:ext cx="1143000" cy="993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217709" tIns="108855" rIns="217709" bIns="108855" anchor="ctr" anchorCtr="1"/>
          <a:lstStyle/>
          <a:p>
            <a:pPr algn="ctr" defTabSz="2176463"/>
            <a:r>
              <a:rPr lang="en-US" sz="2400" b="1">
                <a:solidFill>
                  <a:schemeClr val="tx1"/>
                </a:solidFill>
                <a:latin typeface="Arial" charset="0"/>
                <a:cs typeface="ヒラギノ角ゴ ProN W3"/>
              </a:rPr>
              <a:t>Ad</a:t>
            </a:r>
          </a:p>
        </p:txBody>
      </p:sp>
      <p:sp>
        <p:nvSpPr>
          <p:cNvPr id="36922" name="Text Box 66"/>
          <p:cNvSpPr txBox="1">
            <a:spLocks noChangeArrowheads="1"/>
          </p:cNvSpPr>
          <p:nvPr/>
        </p:nvSpPr>
        <p:spPr bwMode="auto">
          <a:xfrm>
            <a:off x="7467600" y="2209800"/>
            <a:ext cx="1143000" cy="993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217709" tIns="108855" rIns="217709" bIns="108855" anchor="ctr" anchorCtr="1"/>
          <a:lstStyle/>
          <a:p>
            <a:pPr algn="ctr" defTabSz="2176463"/>
            <a:r>
              <a:rPr lang="en-US" sz="2400" b="1">
                <a:solidFill>
                  <a:schemeClr val="tx1"/>
                </a:solidFill>
                <a:latin typeface="Arial" charset="0"/>
                <a:cs typeface="ヒラギノ角ゴ ProN W3"/>
              </a:rPr>
              <a:t>Ad</a:t>
            </a:r>
          </a:p>
        </p:txBody>
      </p:sp>
      <p:sp>
        <p:nvSpPr>
          <p:cNvPr id="36923" name="Line 67"/>
          <p:cNvSpPr>
            <a:spLocks noChangeShapeType="1"/>
          </p:cNvSpPr>
          <p:nvPr/>
        </p:nvSpPr>
        <p:spPr bwMode="auto">
          <a:xfrm>
            <a:off x="5765800" y="3276600"/>
            <a:ext cx="121920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6924" name="Line 68"/>
          <p:cNvSpPr>
            <a:spLocks noChangeShapeType="1"/>
          </p:cNvSpPr>
          <p:nvPr/>
        </p:nvSpPr>
        <p:spPr bwMode="auto">
          <a:xfrm>
            <a:off x="5562600" y="3276600"/>
            <a:ext cx="1016000" cy="396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6925" name="Line 69"/>
          <p:cNvSpPr>
            <a:spLocks noChangeShapeType="1"/>
          </p:cNvSpPr>
          <p:nvPr/>
        </p:nvSpPr>
        <p:spPr bwMode="auto">
          <a:xfrm>
            <a:off x="5156200" y="3276600"/>
            <a:ext cx="0" cy="655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6926" name="Line 70"/>
          <p:cNvSpPr>
            <a:spLocks noChangeShapeType="1"/>
          </p:cNvSpPr>
          <p:nvPr/>
        </p:nvSpPr>
        <p:spPr bwMode="auto">
          <a:xfrm>
            <a:off x="6578600" y="3276600"/>
            <a:ext cx="406400" cy="396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6927" name="Line 71"/>
          <p:cNvSpPr>
            <a:spLocks noChangeShapeType="1"/>
          </p:cNvSpPr>
          <p:nvPr/>
        </p:nvSpPr>
        <p:spPr bwMode="auto">
          <a:xfrm>
            <a:off x="6375400" y="3276600"/>
            <a:ext cx="0" cy="655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6928" name="AutoShape 72"/>
          <p:cNvSpPr>
            <a:spLocks/>
          </p:cNvSpPr>
          <p:nvPr/>
        </p:nvSpPr>
        <p:spPr bwMode="auto">
          <a:xfrm rot="-5400000">
            <a:off x="10896600" y="-25400"/>
            <a:ext cx="304800" cy="6908800"/>
          </a:xfrm>
          <a:prstGeom prst="leftBrace">
            <a:avLst>
              <a:gd name="adj1" fmla="val 73562"/>
              <a:gd name="adj2" fmla="val 8884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 wrap="none" lIns="217709" tIns="108855" rIns="217709" bIns="108855" anchor="ctr"/>
          <a:lstStyle/>
          <a:p>
            <a:pPr algn="ctr" defTabSz="2176463" eaLnBrk="0" hangingPunct="0"/>
            <a:endParaRPr lang="en-US" sz="2400">
              <a:solidFill>
                <a:schemeClr val="tx1"/>
              </a:solidFill>
              <a:latin typeface="Arial" charset="0"/>
              <a:cs typeface="ヒラギノ角ゴ ProN W3"/>
            </a:endParaRPr>
          </a:p>
        </p:txBody>
      </p:sp>
      <p:sp>
        <p:nvSpPr>
          <p:cNvPr id="36929" name="AutoShape 73"/>
          <p:cNvSpPr>
            <a:spLocks/>
          </p:cNvSpPr>
          <p:nvPr/>
        </p:nvSpPr>
        <p:spPr bwMode="auto">
          <a:xfrm rot="-5400000">
            <a:off x="12827000" y="-635000"/>
            <a:ext cx="304800" cy="8737600"/>
          </a:xfrm>
          <a:prstGeom prst="leftBrace">
            <a:avLst>
              <a:gd name="adj1" fmla="val 151562"/>
              <a:gd name="adj2" fmla="val 56394"/>
            </a:avLst>
          </a:prstGeom>
          <a:noFill/>
          <a:ln w="9525">
            <a:solidFill>
              <a:schemeClr val="bg2"/>
            </a:solidFill>
            <a:prstDash val="lgDash"/>
            <a:round/>
            <a:headEnd/>
            <a:tailEnd/>
          </a:ln>
        </p:spPr>
        <p:txBody>
          <a:bodyPr vert="eaVert" wrap="none" lIns="217709" tIns="108855" rIns="217709" bIns="108855" anchor="ctr"/>
          <a:lstStyle/>
          <a:p>
            <a:pPr algn="ctr" defTabSz="2176463" eaLnBrk="0" hangingPunct="0"/>
            <a:endParaRPr lang="en-US" sz="2400">
              <a:solidFill>
                <a:schemeClr val="tx1"/>
              </a:solidFill>
              <a:latin typeface="Arial" charset="0"/>
              <a:cs typeface="ヒラギノ角ゴ ProN W3"/>
            </a:endParaRPr>
          </a:p>
        </p:txBody>
      </p:sp>
      <p:sp>
        <p:nvSpPr>
          <p:cNvPr id="36930" name="Line 74"/>
          <p:cNvSpPr>
            <a:spLocks noChangeShapeType="1"/>
          </p:cNvSpPr>
          <p:nvPr/>
        </p:nvSpPr>
        <p:spPr bwMode="auto">
          <a:xfrm flipH="1">
            <a:off x="10845800" y="4038600"/>
            <a:ext cx="2641600" cy="457200"/>
          </a:xfrm>
          <a:prstGeom prst="line">
            <a:avLst/>
          </a:prstGeom>
          <a:noFill/>
          <a:ln w="9525">
            <a:solidFill>
              <a:srgbClr val="808080"/>
            </a:solidFill>
            <a:prstDash val="lg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6931" name="Line 75"/>
          <p:cNvSpPr>
            <a:spLocks noChangeShapeType="1"/>
          </p:cNvSpPr>
          <p:nvPr/>
        </p:nvSpPr>
        <p:spPr bwMode="auto">
          <a:xfrm>
            <a:off x="13690600" y="4038600"/>
            <a:ext cx="2641600" cy="457200"/>
          </a:xfrm>
          <a:prstGeom prst="line">
            <a:avLst/>
          </a:prstGeom>
          <a:noFill/>
          <a:ln w="9525">
            <a:solidFill>
              <a:srgbClr val="808080"/>
            </a:solidFill>
            <a:prstDash val="lg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6932" name="Line 76"/>
          <p:cNvSpPr>
            <a:spLocks noChangeShapeType="1"/>
          </p:cNvSpPr>
          <p:nvPr/>
        </p:nvSpPr>
        <p:spPr bwMode="auto">
          <a:xfrm flipH="1">
            <a:off x="6985000" y="8153400"/>
            <a:ext cx="7518400" cy="1676400"/>
          </a:xfrm>
          <a:prstGeom prst="line">
            <a:avLst/>
          </a:prstGeom>
          <a:noFill/>
          <a:ln w="9525">
            <a:solidFill>
              <a:schemeClr val="bg2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6933" name="Line 77"/>
          <p:cNvSpPr>
            <a:spLocks noChangeShapeType="1"/>
          </p:cNvSpPr>
          <p:nvPr/>
        </p:nvSpPr>
        <p:spPr bwMode="auto">
          <a:xfrm>
            <a:off x="8204200" y="37338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6934" name="Line 78"/>
          <p:cNvSpPr>
            <a:spLocks noChangeShapeType="1"/>
          </p:cNvSpPr>
          <p:nvPr/>
        </p:nvSpPr>
        <p:spPr bwMode="auto">
          <a:xfrm>
            <a:off x="12674600" y="5715000"/>
            <a:ext cx="3251200" cy="4114800"/>
          </a:xfrm>
          <a:prstGeom prst="line">
            <a:avLst/>
          </a:prstGeom>
          <a:noFill/>
          <a:ln w="9525">
            <a:solidFill>
              <a:srgbClr val="808080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6935" name="Line 79"/>
          <p:cNvSpPr>
            <a:spLocks noChangeShapeType="1"/>
          </p:cNvSpPr>
          <p:nvPr/>
        </p:nvSpPr>
        <p:spPr bwMode="auto">
          <a:xfrm flipH="1">
            <a:off x="9017000" y="5715000"/>
            <a:ext cx="365760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6936" name="Line 81"/>
          <p:cNvSpPr>
            <a:spLocks noChangeShapeType="1"/>
          </p:cNvSpPr>
          <p:nvPr/>
        </p:nvSpPr>
        <p:spPr bwMode="auto">
          <a:xfrm>
            <a:off x="15113000" y="5715000"/>
            <a:ext cx="203200" cy="4114800"/>
          </a:xfrm>
          <a:prstGeom prst="line">
            <a:avLst/>
          </a:prstGeom>
          <a:noFill/>
          <a:ln w="9525">
            <a:solidFill>
              <a:srgbClr val="808080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6937" name="Line 82"/>
          <p:cNvSpPr>
            <a:spLocks noChangeShapeType="1"/>
          </p:cNvSpPr>
          <p:nvPr/>
        </p:nvSpPr>
        <p:spPr bwMode="auto">
          <a:xfrm>
            <a:off x="16129000" y="5715000"/>
            <a:ext cx="203200" cy="4114800"/>
          </a:xfrm>
          <a:prstGeom prst="line">
            <a:avLst/>
          </a:prstGeom>
          <a:noFill/>
          <a:ln w="9525">
            <a:solidFill>
              <a:srgbClr val="808080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6938" name="Rectangle 83"/>
          <p:cNvSpPr>
            <a:spLocks noGrp="1" noChangeArrowheads="1"/>
          </p:cNvSpPr>
          <p:nvPr>
            <p:ph type="title" idx="4294967295"/>
          </p:nvPr>
        </p:nvSpPr>
        <p:spPr/>
        <p:txBody>
          <a:bodyPr lIns="217709" tIns="108855" rIns="217709" bIns="108855"/>
          <a:lstStyle/>
          <a:p>
            <a:pPr eaLnBrk="1" hangingPunct="1"/>
            <a:r>
              <a:rPr lang="en-US" sz="5400" smtClean="0"/>
              <a:t>Ad Marketplace + Ecosystem (~2009)</a:t>
            </a:r>
          </a:p>
        </p:txBody>
      </p:sp>
      <p:sp>
        <p:nvSpPr>
          <p:cNvPr id="36939" name="Line 78"/>
          <p:cNvSpPr>
            <a:spLocks noChangeShapeType="1"/>
          </p:cNvSpPr>
          <p:nvPr/>
        </p:nvSpPr>
        <p:spPr bwMode="auto">
          <a:xfrm>
            <a:off x="8077200" y="10896600"/>
            <a:ext cx="0" cy="6096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tle &amp; Subtitle light">
  <a:themeElements>
    <a:clrScheme name="Title &amp; Subtitle ligh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 light">
      <a:majorFont>
        <a:latin typeface="Arial"/>
        <a:ea typeface="ヒラギノ角ゴ ProN W6"/>
        <a:cs typeface=""/>
      </a:majorFont>
      <a:minorFont>
        <a:latin typeface="Arial"/>
        <a:ea typeface="ヒラギノ角ゴ ProN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Sans" pitchFamily="1" charset="0"/>
            <a:ea typeface="ヒラギノ角ゴ ProN W3" pitchFamily="1" charset="-128"/>
            <a:sym typeface="GillSans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Sans" pitchFamily="1" charset="0"/>
            <a:ea typeface="ヒラギノ角ゴ ProN W3" pitchFamily="1" charset="-128"/>
            <a:sym typeface="GillSans" pitchFamily="1" charset="0"/>
          </a:defRPr>
        </a:defPPr>
      </a:lstStyle>
    </a:lnDef>
  </a:objectDefaults>
  <a:extraClrSchemeLst>
    <a:extraClrScheme>
      <a:clrScheme name="Title &amp; Subtitle l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&amp; Bullets light">
  <a:themeElements>
    <a:clrScheme name="Title &amp; Bullets ligh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light">
      <a:majorFont>
        <a:latin typeface="Arial"/>
        <a:ea typeface="ヒラギノ角ゴ ProN W6"/>
        <a:cs typeface=""/>
      </a:majorFont>
      <a:minorFont>
        <a:latin typeface="Arial"/>
        <a:ea typeface="ヒラギノ角ゴ ProN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Sans" pitchFamily="1" charset="0"/>
            <a:ea typeface="ヒラギノ角ゴ ProN W3" pitchFamily="1" charset="-128"/>
            <a:sym typeface="GillSans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Sans" pitchFamily="1" charset="0"/>
            <a:ea typeface="ヒラギノ角ゴ ProN W3" pitchFamily="1" charset="-128"/>
            <a:sym typeface="GillSans" pitchFamily="1" charset="0"/>
          </a:defRPr>
        </a:defPPr>
      </a:lstStyle>
    </a:lnDef>
  </a:objectDefaults>
  <a:extraClrSchemeLst>
    <a:extraClrScheme>
      <a:clrScheme name="Title &amp; Bullets l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2545</TotalTime>
  <Pages>0</Pages>
  <Words>1322</Words>
  <Characters>0</Characters>
  <Application>Microsoft Office PowerPoint</Application>
  <PresentationFormat>Custom</PresentationFormat>
  <Lines>0</Lines>
  <Paragraphs>379</Paragraphs>
  <Slides>41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Design Template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3" baseType="lpstr">
      <vt:lpstr>GillSans</vt:lpstr>
      <vt:lpstr>ヒラギノ角ゴ ProN W3</vt:lpstr>
      <vt:lpstr>Arial</vt:lpstr>
      <vt:lpstr>ヒラギノ角ゴ ProN W6</vt:lpstr>
      <vt:lpstr>Calibri</vt:lpstr>
      <vt:lpstr>Wingdings</vt:lpstr>
      <vt:lpstr>MS PGothic</vt:lpstr>
      <vt:lpstr>PMingLiU</vt:lpstr>
      <vt:lpstr>Lucida Console</vt:lpstr>
      <vt:lpstr>Title &amp; Subtitle light</vt:lpstr>
      <vt:lpstr>Title &amp; Bullets light</vt:lpstr>
      <vt:lpstr>Worksheet</vt:lpstr>
      <vt:lpstr>The Impact of Ads on Performance and Improving Perceived Performance</vt:lpstr>
      <vt:lpstr>Fast facts</vt:lpstr>
      <vt:lpstr>Definitions</vt:lpstr>
      <vt:lpstr>Timeline</vt:lpstr>
      <vt:lpstr>Text vs. Graphical Impact</vt:lpstr>
      <vt:lpstr>Overall latency breakdown</vt:lpstr>
      <vt:lpstr>What changed?</vt:lpstr>
      <vt:lpstr>Ad Marketplace + Ecosystem (~2006)</vt:lpstr>
      <vt:lpstr>Ad Marketplace + Ecosystem (~2009)</vt:lpstr>
      <vt:lpstr>It’s complicated</vt:lpstr>
      <vt:lpstr>Old ad flow</vt:lpstr>
      <vt:lpstr>New ad flow</vt:lpstr>
      <vt:lpstr>Ad call sequence</vt:lpstr>
      <vt:lpstr>What next?</vt:lpstr>
      <vt:lpstr>Monitoring ad positions</vt:lpstr>
      <vt:lpstr>Vendor Ad Latency Monitoring</vt:lpstr>
      <vt:lpstr>Monitoring Challenges</vt:lpstr>
      <vt:lpstr>Ad defensive strategies</vt:lpstr>
      <vt:lpstr>Strategy #1: Ad handling library</vt:lpstr>
      <vt:lpstr>Strategy #2: Double buffering</vt:lpstr>
      <vt:lpstr>Strategy #3: Fine grained ad loading</vt:lpstr>
      <vt:lpstr>Web1.0 Ad Flow</vt:lpstr>
      <vt:lpstr>Web1.0/2.0 Client-side Ad Flow</vt:lpstr>
      <vt:lpstr>Web2.0 Ad Flow</vt:lpstr>
      <vt:lpstr>Example – Message Read Flow Attempt #1</vt:lpstr>
      <vt:lpstr>Example – Message Read Flow Attempt #2</vt:lpstr>
      <vt:lpstr>Example – Message Read Flow Attempt #3</vt:lpstr>
      <vt:lpstr>Demo</vt:lpstr>
      <vt:lpstr>Summary</vt:lpstr>
      <vt:lpstr>Appendix</vt:lpstr>
      <vt:lpstr>Aren’t many ADs already rendered this way?</vt:lpstr>
      <vt:lpstr>Sandbox library resources</vt:lpstr>
      <vt:lpstr>AD HTML as DATA</vt:lpstr>
      <vt:lpstr>Metrics gathering</vt:lpstr>
      <vt:lpstr>Metrics gathering</vt:lpstr>
      <vt:lpstr>Yahoo! Mail Usage of SecureDARLA – Business Rules</vt:lpstr>
      <vt:lpstr>Server side ad integration</vt:lpstr>
      <vt:lpstr>Ad Call Flow – Server side</vt:lpstr>
      <vt:lpstr>Slide 39</vt:lpstr>
      <vt:lpstr>Web1.0 vs. Web2.0 Ad Impact</vt:lpstr>
      <vt:lpstr>Global challenges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keywords/>
  <dc:description/>
  <cp:lastModifiedBy>Yahoo</cp:lastModifiedBy>
  <cp:revision>117</cp:revision>
  <dcterms:modified xsi:type="dcterms:W3CDTF">2011-06-16T23:56:08Z</dcterms:modified>
</cp:coreProperties>
</file>