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54"/>
  </p:notesMasterIdLst>
  <p:handoutMasterIdLst>
    <p:handoutMasterId r:id="rId55"/>
  </p:handoutMasterIdLst>
  <p:sldIdLst>
    <p:sldId id="259" r:id="rId2"/>
    <p:sldId id="271" r:id="rId3"/>
    <p:sldId id="272" r:id="rId4"/>
    <p:sldId id="274" r:id="rId5"/>
    <p:sldId id="275" r:id="rId6"/>
    <p:sldId id="513" r:id="rId7"/>
    <p:sldId id="257" r:id="rId8"/>
    <p:sldId id="522" r:id="rId9"/>
    <p:sldId id="520" r:id="rId10"/>
    <p:sldId id="521" r:id="rId11"/>
    <p:sldId id="545" r:id="rId12"/>
    <p:sldId id="539" r:id="rId13"/>
    <p:sldId id="357" r:id="rId14"/>
    <p:sldId id="288" r:id="rId15"/>
    <p:sldId id="290" r:id="rId16"/>
    <p:sldId id="291" r:id="rId17"/>
    <p:sldId id="523" r:id="rId18"/>
    <p:sldId id="362" r:id="rId19"/>
    <p:sldId id="332" r:id="rId20"/>
    <p:sldId id="333" r:id="rId21"/>
    <p:sldId id="507" r:id="rId22"/>
    <p:sldId id="508" r:id="rId23"/>
    <p:sldId id="334" r:id="rId24"/>
    <p:sldId id="336" r:id="rId25"/>
    <p:sldId id="337" r:id="rId26"/>
    <p:sldId id="537" r:id="rId27"/>
    <p:sldId id="348" r:id="rId28"/>
    <p:sldId id="349" r:id="rId29"/>
    <p:sldId id="540" r:id="rId30"/>
    <p:sldId id="541" r:id="rId31"/>
    <p:sldId id="542" r:id="rId32"/>
    <p:sldId id="543" r:id="rId33"/>
    <p:sldId id="544" r:id="rId34"/>
    <p:sldId id="524" r:id="rId35"/>
    <p:sldId id="525" r:id="rId36"/>
    <p:sldId id="526" r:id="rId37"/>
    <p:sldId id="529" r:id="rId38"/>
    <p:sldId id="530" r:id="rId39"/>
    <p:sldId id="531" r:id="rId40"/>
    <p:sldId id="532" r:id="rId41"/>
    <p:sldId id="538" r:id="rId42"/>
    <p:sldId id="533" r:id="rId43"/>
    <p:sldId id="547" r:id="rId44"/>
    <p:sldId id="548" r:id="rId45"/>
    <p:sldId id="549" r:id="rId46"/>
    <p:sldId id="550" r:id="rId47"/>
    <p:sldId id="551" r:id="rId48"/>
    <p:sldId id="552" r:id="rId49"/>
    <p:sldId id="365" r:id="rId50"/>
    <p:sldId id="519" r:id="rId51"/>
    <p:sldId id="546" r:id="rId52"/>
    <p:sldId id="553" r:id="rId53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D7F6"/>
    <a:srgbClr val="B2B4B3"/>
    <a:srgbClr val="B71488"/>
    <a:srgbClr val="AD4B5C"/>
    <a:srgbClr val="3B8576"/>
    <a:srgbClr val="482A7F"/>
    <a:srgbClr val="C21E38"/>
    <a:srgbClr val="FDE96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21" autoAdjust="0"/>
    <p:restoredTop sz="81420" autoAdjust="0"/>
  </p:normalViewPr>
  <p:slideViewPr>
    <p:cSldViewPr>
      <p:cViewPr>
        <p:scale>
          <a:sx n="100" d="100"/>
          <a:sy n="100" d="100"/>
        </p:scale>
        <p:origin x="-78" y="-30"/>
      </p:cViewPr>
      <p:guideLst>
        <p:guide orient="horz" pos="2160"/>
        <p:guide orient="horz" pos="4201"/>
        <p:guide pos="2880"/>
        <p:guide pos="385"/>
        <p:guide pos="38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34984-9B25-4E9B-AED7-43789D041AFD}" type="datetimeFigureOut">
              <a:rPr lang="en-US" smtClean="0"/>
              <a:pPr/>
              <a:t>3/27/2011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C9695-0B47-4E2B-9E2B-DDD5DDBC5B2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69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6768" y="0"/>
            <a:ext cx="301169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01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5225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008" y="4387136"/>
            <a:ext cx="5560060" cy="415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668"/>
            <a:ext cx="301169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6768" y="8772668"/>
            <a:ext cx="301169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BB3276E-155C-4516-AF79-ADFA280C0F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0" dirty="0" smtClean="0">
              <a:solidFill>
                <a:srgbClr val="FF0000"/>
              </a:solidFill>
              <a:ea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 eaLnBrk="1" hangingPunct="1"/>
            <a:endParaRPr lang="en-US" b="0" dirty="0" smtClean="0">
              <a:ea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3CC838-F257-46CB-B206-C066DD98F5F2}" type="slidenum">
              <a:rPr lang="en-US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15A5B-601D-4A93-A3E3-1E66A3E03485}" type="slidenum">
              <a:rPr lang="en-US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E44B17-BD36-4532-AB23-D0226AEFC554}" type="slidenum">
              <a:rPr lang="en-US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1" dirty="0" smtClean="0">
              <a:ea typeface="ＭＳ Ｐゴシック" pitchFamily="-109" charset="-128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064EFC-396F-45EF-A894-A1BF816723E6}" type="slidenum">
              <a:rPr lang="en-US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1" dirty="0" smtClean="0">
              <a:ea typeface="ＭＳ Ｐゴシック" pitchFamily="-109" charset="-128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064EFC-396F-45EF-A894-A1BF816723E6}" type="slidenum">
              <a:rPr lang="en-US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D3B3CD-1610-4C48-984C-905CE5205E7D}" type="slidenum">
              <a:rPr lang="en-US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20DE9C-A556-4698-B242-0FFDA5E115F2}" type="slidenum">
              <a:rPr lang="en-US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BF9F98-70A9-443A-835A-3BBD87079656}" type="slidenum">
              <a:rPr lang="en-US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B7C07-71D0-4CAE-899B-24D7FDB0E927}" type="slidenum">
              <a:rPr lang="en-US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CC5586-13A7-47FB-B7AF-7A1D88E3423F}" type="slidenum">
              <a:rPr lang="en-US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00A7EC-2C2D-4F49-905C-E70FE31DB297}" type="slidenum">
              <a:rPr lang="en-US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F78430-425B-475E-9DDE-4EB5D1904DC3}" type="slidenum">
              <a:rPr lang="en-US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A480D6-4D96-417E-85AB-5241741678F4}" type="slidenum">
              <a:rPr lang="en-US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C91C4C-05E8-4081-A133-F28A991ECAFE}" type="slidenum">
              <a:rPr lang="en-US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02E28B-B986-4AE1-A4F6-AB09BD3BF27E}" type="slidenum">
              <a:rPr lang="en-US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737881-E5EA-4917-AEC1-E0AC741D0ADD}" type="slidenum">
              <a:rPr lang="en-US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6FFB6A-D1FD-448C-B266-47CC144C8943}" type="slidenum">
              <a:rPr lang="en-US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66E6FB-FAB2-4FE3-91FA-6AE706B3046E}" type="slidenum">
              <a:rPr lang="en-US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B97E2F-AB60-4858-A88E-4013CA044040}" type="slidenum">
              <a:rPr lang="en-US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1229" indent="-231229">
              <a:defRPr/>
            </a:pPr>
            <a:endParaRPr lang="en-US" dirty="0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F9A0C5-9892-4E32-96C4-1E6F80E622FB}" type="slidenum">
              <a:rPr lang="en-US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66CCB8-5C32-428F-9613-6EA91329DEED}" type="slidenum">
              <a:rPr lang="en-US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31229" indent="-231229"/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9B329A-8997-4F0C-895F-A56F3E833AB3}" type="slidenum">
              <a:rPr lang="en-US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31229" indent="-231229"/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511A5E-ED47-49F7-A137-C03ECF0302F8}" type="slidenum">
              <a:rPr lang="en-US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3C112-EA3B-426A-B1C0-1614FAC59D4E}" type="slidenum">
              <a:rPr lang="en-US"/>
              <a:pPr/>
              <a:t>34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690563"/>
            <a:ext cx="4619625" cy="3463925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008" y="4387135"/>
            <a:ext cx="5561669" cy="4157838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76A043-C1C2-4922-A637-983288870667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109" charset="-128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0AEEAD-3F53-4F31-8B6A-006DE2464FA6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76A043-C1C2-4922-A637-983288870667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76A043-C1C2-4922-A637-983288870667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76A043-C1C2-4922-A637-983288870667}" type="slidenum">
              <a:rPr lang="en-US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76A043-C1C2-4922-A637-983288870667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solidFill>
                <a:srgbClr val="FF0000"/>
              </a:solidFill>
              <a:ea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76A043-C1C2-4922-A637-983288870667}" type="slidenum">
              <a:rPr lang="en-US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FC5AD8-F089-4000-B2A8-967F175AC9A6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109" charset="-128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FC5AD8-F089-4000-B2A8-967F175AC9A6}" type="slidenum">
              <a:rPr lang="en-US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1F1C7-D196-43B1-B4C5-BB6021D11ED0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</a:rPr>
              <a:t> </a:t>
            </a: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E0D2F0-6F88-4261-BEB5-56B8FD769576}" type="slidenum">
              <a:rPr lang="en-US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</a:rPr>
              <a:t> </a:t>
            </a: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E0D2F0-6F88-4261-BEB5-56B8FD769576}" type="slidenum">
              <a:rPr lang="en-US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E0D2F0-6F88-4261-BEB5-56B8FD769576}" type="slidenum">
              <a:rPr lang="en-US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3C112-EA3B-426A-B1C0-1614FAC59D4E}" type="slidenum">
              <a:rPr lang="en-US"/>
              <a:pPr/>
              <a:t>49</a:t>
            </a:fld>
            <a:endParaRPr lang="en-US" dirty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690563"/>
            <a:ext cx="4619625" cy="3463925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008" y="4387135"/>
            <a:ext cx="5561669" cy="4157838"/>
          </a:xfrm>
          <a:noFill/>
          <a:ln/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035F35-06D0-4514-AFFF-D9D78D78FED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5B3363-B3DC-408D-914C-63BE25BFE2F5}" type="slidenum">
              <a:rPr lang="en-US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6F1081D6-EB6C-432C-A155-F58446BCA913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defRPr/>
            </a:pPr>
            <a:endParaRPr lang="en-US" dirty="0" smtClean="0">
              <a:latin typeface="+mn-lt"/>
              <a:ea typeface="+mn-ea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ED73BC-E074-4D8B-B989-274DF651EF74}" type="slidenum">
              <a:rPr lang="en-US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F26CD-74DB-4303-8059-568F181EA5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17712" cy="5284788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5" y="260350"/>
            <a:ext cx="5903913" cy="5284788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82B43-D1E1-4FC8-9824-328C03C5B7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260350"/>
            <a:ext cx="8064500" cy="941388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49275" y="1484313"/>
            <a:ext cx="3956050" cy="4060825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5" y="1484313"/>
            <a:ext cx="3956050" cy="4060825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6401B-5868-46F9-BA48-53AF161637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C42D-D7E9-4D4C-BA25-64BB38FC2A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484313"/>
            <a:ext cx="3956050" cy="4060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5" y="1484313"/>
            <a:ext cx="3956050" cy="4060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A789A-52CA-4FC0-AFC2-BA731292FC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7E43C-5E32-43A6-821F-BDEE282B9C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1E8D9-CA1C-49DF-AF02-50DB0635E0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17405-2BCF-44F6-A8DE-35CF2A239F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C3B8D-B4E6-4749-A302-EC05E2190E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7BF9A-4EBF-4BC2-BB46-6F9CBFD7D9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8AE03-2426-489C-A05A-977E0E2EA8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BlackBerry_Logo_Preferred_Black_New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23863" y="6343650"/>
            <a:ext cx="163353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8800" y="260350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484313"/>
            <a:ext cx="80645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7953375" y="6424613"/>
            <a:ext cx="874713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rgbClr val="000000"/>
                </a:solidFill>
                <a:latin typeface="Calibri" pitchFamily="-109" charset="0"/>
              </a:defRPr>
            </a:lvl1pPr>
          </a:lstStyle>
          <a:p>
            <a:pPr>
              <a:defRPr/>
            </a:pPr>
            <a:fld id="{F6E3B1E4-2317-4014-892F-1B8900A241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</a:defRPr>
      </a:lvl9pPr>
    </p:titleStyle>
    <p:bodyStyle>
      <a:lvl1pPr marL="452438" indent="-452438" algn="l" rtl="0" eaLnBrk="0" fontAlgn="base" hangingPunct="0">
        <a:spcBef>
          <a:spcPct val="20000"/>
        </a:spcBef>
        <a:spcAft>
          <a:spcPct val="0"/>
        </a:spcAft>
        <a:buFont typeface="Calibri" pitchFamily="-109" charset="0"/>
        <a:buChar char="•"/>
        <a:defRPr sz="26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862013" indent="-230188" algn="l" rtl="0" eaLnBrk="0" fontAlgn="base" hangingPunct="0">
        <a:spcBef>
          <a:spcPct val="20000"/>
        </a:spcBef>
        <a:spcAft>
          <a:spcPct val="0"/>
        </a:spcAft>
        <a:buSzPct val="80000"/>
        <a:buFont typeface="Calibri" pitchFamily="-109" charset="0"/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255713" indent="-214313" algn="l" rtl="0" eaLnBrk="0" fontAlgn="base" hangingPunct="0">
        <a:spcBef>
          <a:spcPct val="20000"/>
        </a:spcBef>
        <a:spcAft>
          <a:spcPct val="0"/>
        </a:spcAft>
        <a:buSzPct val="9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844675" indent="-228600" algn="l" rtl="0" eaLnBrk="0" fontAlgn="base" hangingPunct="0">
        <a:spcBef>
          <a:spcPct val="20000"/>
        </a:spcBef>
        <a:spcAft>
          <a:spcPct val="0"/>
        </a:spcAft>
        <a:buSzPct val="9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252663" indent="-228600" algn="l" rtl="0" eaLnBrk="0" fontAlgn="base" hangingPunct="0">
        <a:spcBef>
          <a:spcPct val="20000"/>
        </a:spcBef>
        <a:spcAft>
          <a:spcPct val="0"/>
        </a:spcAft>
        <a:buSzPct val="9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7098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31670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6242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40814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TR/widgets/#configuration-document0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bit.ly/fdOiO6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ackberry.com/developers/docs/widgetapi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dev.w3.org/html5/webstorage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TR/webdatabase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hz67JX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ackberry.com/developers" TargetMode="External"/><Relationship Id="rId7" Type="http://schemas.openxmlformats.org/officeDocument/2006/relationships/hyperlink" Target="http://www.github.com/blackberry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twitter.com/BlackBerryDev" TargetMode="External"/><Relationship Id="rId5" Type="http://schemas.openxmlformats.org/officeDocument/2006/relationships/hyperlink" Target="http://devblog.blackberry.com/" TargetMode="External"/><Relationship Id="rId4" Type="http://schemas.openxmlformats.org/officeDocument/2006/relationships/hyperlink" Target="http://bit.ly/8o5EMp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3D61957-0E9A-43AA-8F51-D25CF60C85AA}" type="slidenum">
              <a:rPr lang="en-US"/>
              <a:pPr/>
              <a:t>1</a:t>
            </a:fld>
            <a:endParaRPr lang="en-US" dirty="0"/>
          </a:p>
        </p:txBody>
      </p:sp>
      <p:pic>
        <p:nvPicPr>
          <p:cNvPr id="3075" name="Picture 5" descr="PPT_Multistream_Sect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975"/>
            <a:ext cx="9144000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black">
          <a:xfrm>
            <a:off x="4139952" y="3933056"/>
            <a:ext cx="523716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b="1" dirty="0" smtClean="0">
                <a:latin typeface="+mj-lt"/>
              </a:rPr>
              <a:t>Building Apps for BlackBerry PlayBook and </a:t>
            </a:r>
            <a:r>
              <a:rPr lang="en-US" sz="3200" b="1" dirty="0" err="1" smtClean="0">
                <a:latin typeface="+mj-lt"/>
              </a:rPr>
              <a:t>Smartphones</a:t>
            </a:r>
            <a:r>
              <a:rPr lang="en-US" sz="3200" b="1" dirty="0" smtClean="0">
                <a:latin typeface="+mj-lt"/>
              </a:rPr>
              <a:t> using the WebWorks SDK</a:t>
            </a:r>
            <a:endParaRPr lang="en-US" sz="32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1960" y="5776228"/>
            <a:ext cx="44644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Adam Stanley (@</a:t>
            </a:r>
            <a:r>
              <a:rPr lang="en-US" sz="2000" b="1" dirty="0" err="1" smtClean="0"/>
              <a:t>n_adam_stanley</a:t>
            </a:r>
            <a:r>
              <a:rPr lang="en-US" sz="2000" b="1" dirty="0" smtClean="0"/>
              <a:t>)</a:t>
            </a:r>
          </a:p>
          <a:p>
            <a:r>
              <a:rPr lang="en-US" dirty="0" smtClean="0"/>
              <a:t>Research In Motion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14950"/>
            <a:ext cx="91440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Grp="1"/>
          </p:cNvSpPr>
          <p:nvPr>
            <p:ph idx="1"/>
          </p:nvPr>
        </p:nvSpPr>
        <p:spPr>
          <a:xfrm>
            <a:off x="142875" y="1143000"/>
            <a:ext cx="8064500" cy="4060825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pitchFamily="-109" charset="-128"/>
              </a:rPr>
              <a:t>Improved high fidelity WebKit browser engine</a:t>
            </a:r>
          </a:p>
          <a:p>
            <a:pPr lvl="1" eaLnBrk="1" hangingPunct="1"/>
            <a:r>
              <a:rPr lang="en-US" sz="2000" dirty="0" smtClean="0">
                <a:ea typeface="ＭＳ Ｐゴシック" pitchFamily="-109" charset="-128"/>
              </a:rPr>
              <a:t>Very strong support for HTML5 and CSS3 Web standard</a:t>
            </a:r>
          </a:p>
          <a:p>
            <a:pPr eaLnBrk="1" hangingPunct="1"/>
            <a:endParaRPr lang="en-US" sz="2200" dirty="0" smtClean="0">
              <a:ea typeface="ＭＳ Ｐゴシック" pitchFamily="-109" charset="-128"/>
            </a:endParaRPr>
          </a:p>
          <a:p>
            <a:pPr eaLnBrk="1" hangingPunct="1"/>
            <a:r>
              <a:rPr lang="en-US" sz="2200" dirty="0" smtClean="0">
                <a:ea typeface="ＭＳ Ｐゴシック" pitchFamily="-109" charset="-128"/>
              </a:rPr>
              <a:t>Full support of Adobe Flash 10.1</a:t>
            </a:r>
          </a:p>
          <a:p>
            <a:pPr lvl="1"/>
            <a:r>
              <a:rPr lang="en-US" sz="1800" dirty="0" smtClean="0">
                <a:ea typeface="ＭＳ Ｐゴシック" pitchFamily="-109" charset="-128"/>
              </a:rPr>
              <a:t>Transform existing Flash content into standalone PlayBook applications</a:t>
            </a:r>
          </a:p>
          <a:p>
            <a:pPr lvl="1"/>
            <a:r>
              <a:rPr lang="en-US" sz="1800" dirty="0" smtClean="0">
                <a:ea typeface="ＭＳ Ｐゴシック" pitchFamily="-109" charset="-128"/>
              </a:rPr>
              <a:t>Develop Tablet OS Applications using Adobe Flash Builder</a:t>
            </a:r>
          </a:p>
          <a:p>
            <a:pPr lvl="1"/>
            <a:endParaRPr lang="en-US" sz="800" dirty="0" smtClean="0">
              <a:ea typeface="ＭＳ Ｐゴシック" pitchFamily="-109" charset="-128"/>
            </a:endParaRPr>
          </a:p>
          <a:p>
            <a:pPr eaLnBrk="1" hangingPunct="1"/>
            <a:r>
              <a:rPr lang="en-US" sz="2400" dirty="0" smtClean="0">
                <a:ea typeface="ＭＳ Ｐゴシック" pitchFamily="-109" charset="-128"/>
              </a:rPr>
              <a:t>Faster hardware</a:t>
            </a:r>
          </a:p>
          <a:p>
            <a:pPr lvl="1" eaLnBrk="1" hangingPunct="1"/>
            <a:r>
              <a:rPr lang="en-US" sz="2000" dirty="0" smtClean="0">
                <a:ea typeface="ＭＳ Ｐゴシック" pitchFamily="-109" charset="-128"/>
              </a:rPr>
              <a:t>1Ghz dual core processor</a:t>
            </a:r>
          </a:p>
          <a:p>
            <a:pPr lvl="1" eaLnBrk="1" hangingPunct="1"/>
            <a:r>
              <a:rPr lang="en-US" sz="2000" dirty="0" smtClean="0">
                <a:ea typeface="ＭＳ Ｐゴシック" pitchFamily="-109" charset="-128"/>
              </a:rPr>
              <a:t>1Gb Ram</a:t>
            </a:r>
          </a:p>
          <a:p>
            <a:pPr lvl="1" eaLnBrk="1" hangingPunct="1"/>
            <a:endParaRPr lang="en-US" sz="2000" dirty="0" smtClean="0">
              <a:ea typeface="ＭＳ Ｐゴシック" pitchFamily="-109" charset="-128"/>
            </a:endParaRPr>
          </a:p>
        </p:txBody>
      </p:sp>
      <p:pic>
        <p:nvPicPr>
          <p:cNvPr id="12292" name="Picture 2" descr="Adobe Flash Platfor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2204864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 descr="http://www.w3.org/html/logo/downloads/HTML5_Badge_25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11430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58800" y="44450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 smtClean="0">
                <a:solidFill>
                  <a:schemeClr val="hlink"/>
                </a:solidFill>
                <a:latin typeface="+mj-lt"/>
                <a:cs typeface="ＭＳ Ｐゴシック" charset="-128"/>
              </a:rPr>
              <a:t>Tablet OS: Web Development</a:t>
            </a:r>
            <a:endParaRPr lang="en-US" sz="4000" b="1" kern="0" dirty="0">
              <a:solidFill>
                <a:schemeClr val="hlink"/>
              </a:solidFill>
              <a:latin typeface="+mj-lt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13"/>
          <p:cNvSpPr>
            <a:spLocks noGrp="1"/>
          </p:cNvSpPr>
          <p:nvPr>
            <p:ph idx="1"/>
          </p:nvPr>
        </p:nvSpPr>
        <p:spPr>
          <a:xfrm>
            <a:off x="457200" y="1109663"/>
            <a:ext cx="8229600" cy="41910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9" charset="-128"/>
              </a:rPr>
              <a:t>Touch optimized Web frameworks support multiple platforms</a:t>
            </a:r>
          </a:p>
          <a:p>
            <a:pPr lvl="1"/>
            <a:r>
              <a:rPr lang="en-US" sz="2000" dirty="0" smtClean="0">
                <a:ea typeface="ＭＳ Ｐゴシック" pitchFamily="-109" charset="-128"/>
              </a:rPr>
              <a:t>Examples: jQuery Mobile/UI, Sencha Touch, Dojo, AlphaSoftware</a:t>
            </a:r>
          </a:p>
          <a:p>
            <a:endParaRPr lang="en-US" sz="1100" dirty="0" smtClean="0">
              <a:ea typeface="ＭＳ Ｐゴシック" pitchFamily="-109" charset="-128"/>
            </a:endParaRPr>
          </a:p>
          <a:p>
            <a:r>
              <a:rPr lang="en-US" sz="2400" dirty="0" smtClean="0">
                <a:ea typeface="ＭＳ Ｐゴシック" pitchFamily="-109" charset="-128"/>
              </a:rPr>
              <a:t>Improve the UI and functionality of your application</a:t>
            </a:r>
          </a:p>
          <a:p>
            <a:pPr lvl="1"/>
            <a:r>
              <a:rPr lang="en-US" sz="2000" dirty="0" smtClean="0">
                <a:ea typeface="ＭＳ Ｐゴシック" pitchFamily="-109" charset="-128"/>
              </a:rPr>
              <a:t>Save time and money by using existing code!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513" y="3943350"/>
            <a:ext cx="35242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950913" y="6011863"/>
            <a:ext cx="3198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http://touchsolitaire.mobi/app/</a:t>
            </a:r>
          </a:p>
        </p:txBody>
      </p:sp>
      <p:sp>
        <p:nvSpPr>
          <p:cNvPr id="31749" name="Rectangle 8"/>
          <p:cNvSpPr>
            <a:spLocks noChangeArrowheads="1"/>
          </p:cNvSpPr>
          <p:nvPr/>
        </p:nvSpPr>
        <p:spPr bwMode="auto">
          <a:xfrm>
            <a:off x="1712913" y="3562350"/>
            <a:ext cx="16430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Sencha Touch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3313" y="3895725"/>
            <a:ext cx="3544887" cy="2105025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31751" name="Rectangle 9"/>
          <p:cNvSpPr>
            <a:spLocks noChangeArrowheads="1"/>
          </p:cNvSpPr>
          <p:nvPr/>
        </p:nvSpPr>
        <p:spPr bwMode="auto">
          <a:xfrm>
            <a:off x="5895975" y="3486150"/>
            <a:ext cx="16081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jQuery Mobile</a:t>
            </a:r>
          </a:p>
        </p:txBody>
      </p:sp>
      <p:sp>
        <p:nvSpPr>
          <p:cNvPr id="31752" name="Rectangle 10"/>
          <p:cNvSpPr>
            <a:spLocks noChangeArrowheads="1"/>
          </p:cNvSpPr>
          <p:nvPr/>
        </p:nvSpPr>
        <p:spPr bwMode="auto">
          <a:xfrm>
            <a:off x="4989513" y="6000750"/>
            <a:ext cx="3390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http://jquerymobile.com/demos/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95288" y="111125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chemeClr val="hlink"/>
                </a:solidFill>
                <a:latin typeface="+mj-lt"/>
                <a:cs typeface="ＭＳ Ｐゴシック" charset="-128"/>
              </a:rPr>
              <a:t>3</a:t>
            </a:r>
            <a:r>
              <a:rPr lang="en-US" sz="4000" b="1" kern="0" baseline="30000" dirty="0">
                <a:solidFill>
                  <a:schemeClr val="hlink"/>
                </a:solidFill>
                <a:latin typeface="+mj-lt"/>
                <a:cs typeface="ＭＳ Ｐゴシック" charset="-128"/>
              </a:rPr>
              <a:t>rd</a:t>
            </a:r>
            <a:r>
              <a:rPr lang="en-US" sz="4000" b="1" kern="0" dirty="0">
                <a:solidFill>
                  <a:schemeClr val="hlink"/>
                </a:solidFill>
                <a:latin typeface="+mj-lt"/>
                <a:cs typeface="ＭＳ Ｐゴシック" charset="-128"/>
              </a:rPr>
              <a:t> Party Frameworks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Arrow Connector 47"/>
          <p:cNvCxnSpPr/>
          <p:nvPr/>
        </p:nvCxnSpPr>
        <p:spPr>
          <a:xfrm>
            <a:off x="1143000" y="4191000"/>
            <a:ext cx="20574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loud 5"/>
          <p:cNvSpPr/>
          <p:nvPr/>
        </p:nvSpPr>
        <p:spPr>
          <a:xfrm>
            <a:off x="381000" y="1252538"/>
            <a:ext cx="2057400" cy="16002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5000"/>
              </a:lnSpc>
              <a:defRPr/>
            </a:pPr>
            <a:r>
              <a:rPr lang="en-US" sz="1600" b="1" i="1" dirty="0">
                <a:solidFill>
                  <a:schemeClr val="accent1"/>
                </a:solidFill>
              </a:rPr>
              <a:t>Services &amp;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1600" b="1" i="1" dirty="0">
                <a:solidFill>
                  <a:schemeClr val="accent1"/>
                </a:solidFill>
              </a:rPr>
              <a:t>Content</a:t>
            </a:r>
          </a:p>
        </p:txBody>
      </p:sp>
      <p:sp>
        <p:nvSpPr>
          <p:cNvPr id="26627" name="TextBox 6"/>
          <p:cNvSpPr txBox="1">
            <a:spLocks noChangeArrowheads="1"/>
          </p:cNvSpPr>
          <p:nvPr/>
        </p:nvSpPr>
        <p:spPr bwMode="auto">
          <a:xfrm>
            <a:off x="4572000" y="5432425"/>
            <a:ext cx="6858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1600" b="1" dirty="0">
                <a:latin typeface="+mn-lt"/>
              </a:rPr>
              <a:t>GPS</a:t>
            </a:r>
          </a:p>
        </p:txBody>
      </p:sp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6300" y="3200400"/>
            <a:ext cx="10668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 flipV="1">
            <a:off x="5791200" y="2514600"/>
            <a:ext cx="1066800" cy="6096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2286000" y="2514600"/>
            <a:ext cx="1066800" cy="6096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V="1">
            <a:off x="4160044" y="2712244"/>
            <a:ext cx="814387" cy="9525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5" name="TextBox 32"/>
          <p:cNvSpPr txBox="1">
            <a:spLocks noChangeArrowheads="1"/>
          </p:cNvSpPr>
          <p:nvPr/>
        </p:nvSpPr>
        <p:spPr bwMode="auto">
          <a:xfrm>
            <a:off x="2209800" y="2743200"/>
            <a:ext cx="12192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1600" b="1" dirty="0">
                <a:latin typeface="+mn-lt"/>
              </a:rPr>
              <a:t>WEB</a:t>
            </a:r>
          </a:p>
          <a:p>
            <a:pPr>
              <a:lnSpc>
                <a:spcPct val="85000"/>
              </a:lnSpc>
              <a:defRPr/>
            </a:pPr>
            <a:r>
              <a:rPr lang="en-US" sz="1600" b="1" dirty="0">
                <a:latin typeface="+mn-lt"/>
              </a:rPr>
              <a:t>SERVICES</a:t>
            </a:r>
          </a:p>
        </p:txBody>
      </p:sp>
      <p:sp>
        <p:nvSpPr>
          <p:cNvPr id="26636" name="TextBox 33"/>
          <p:cNvSpPr txBox="1">
            <a:spLocks noChangeArrowheads="1"/>
          </p:cNvSpPr>
          <p:nvPr/>
        </p:nvSpPr>
        <p:spPr bwMode="auto">
          <a:xfrm>
            <a:off x="2209800" y="3889375"/>
            <a:ext cx="8382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1600" b="1" dirty="0">
                <a:latin typeface="+mn-lt"/>
              </a:rPr>
              <a:t>PUSH</a:t>
            </a:r>
          </a:p>
        </p:txBody>
      </p:sp>
      <p:sp>
        <p:nvSpPr>
          <p:cNvPr id="26637" name="TextBox 34"/>
          <p:cNvSpPr txBox="1">
            <a:spLocks noChangeArrowheads="1"/>
          </p:cNvSpPr>
          <p:nvPr/>
        </p:nvSpPr>
        <p:spPr bwMode="auto">
          <a:xfrm>
            <a:off x="2209800" y="5432425"/>
            <a:ext cx="10668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1600" b="1" dirty="0">
                <a:latin typeface="+mn-lt"/>
              </a:rPr>
              <a:t>MENUS</a:t>
            </a:r>
          </a:p>
        </p:txBody>
      </p:sp>
      <p:sp>
        <p:nvSpPr>
          <p:cNvPr id="26638" name="TextBox 36"/>
          <p:cNvSpPr txBox="1">
            <a:spLocks noChangeArrowheads="1"/>
          </p:cNvSpPr>
          <p:nvPr/>
        </p:nvSpPr>
        <p:spPr bwMode="auto">
          <a:xfrm>
            <a:off x="6096000" y="2994025"/>
            <a:ext cx="16002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1600" b="1" dirty="0">
                <a:latin typeface="+mn-lt"/>
              </a:rPr>
              <a:t>APPLICATION</a:t>
            </a:r>
          </a:p>
          <a:p>
            <a:pPr>
              <a:lnSpc>
                <a:spcPct val="85000"/>
              </a:lnSpc>
              <a:defRPr/>
            </a:pPr>
            <a:r>
              <a:rPr lang="en-US" sz="1600" b="1" dirty="0">
                <a:latin typeface="+mn-lt"/>
              </a:rPr>
              <a:t>INTEGRATION</a:t>
            </a:r>
          </a:p>
        </p:txBody>
      </p:sp>
      <p:sp>
        <p:nvSpPr>
          <p:cNvPr id="26639" name="TextBox 37"/>
          <p:cNvSpPr txBox="1">
            <a:spLocks noChangeArrowheads="1"/>
          </p:cNvSpPr>
          <p:nvPr/>
        </p:nvSpPr>
        <p:spPr bwMode="auto">
          <a:xfrm>
            <a:off x="6477000" y="5432425"/>
            <a:ext cx="1143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1600" b="1" dirty="0">
                <a:latin typeface="+mn-lt"/>
              </a:rPr>
              <a:t>STORAGE</a:t>
            </a:r>
          </a:p>
        </p:txBody>
      </p:sp>
      <p:sp>
        <p:nvSpPr>
          <p:cNvPr id="26640" name="TextBox 38"/>
          <p:cNvSpPr txBox="1">
            <a:spLocks noChangeArrowheads="1"/>
          </p:cNvSpPr>
          <p:nvPr/>
        </p:nvSpPr>
        <p:spPr bwMode="auto">
          <a:xfrm>
            <a:off x="7010400" y="4419600"/>
            <a:ext cx="10668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1600" b="1" dirty="0">
                <a:latin typeface="+mn-lt"/>
              </a:rPr>
              <a:t>SYSTEM </a:t>
            </a:r>
          </a:p>
          <a:p>
            <a:pPr>
              <a:lnSpc>
                <a:spcPct val="85000"/>
              </a:lnSpc>
              <a:defRPr/>
            </a:pPr>
            <a:r>
              <a:rPr lang="en-US" sz="1600" b="1" dirty="0">
                <a:latin typeface="+mn-lt"/>
              </a:rPr>
              <a:t>EVENTS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rot="5400000" flipH="1" flipV="1">
            <a:off x="4028282" y="5563394"/>
            <a:ext cx="10668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6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3200400"/>
            <a:ext cx="22637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600" y="4797152"/>
            <a:ext cx="1224136" cy="153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8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79888" y="5862638"/>
            <a:ext cx="7620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6743700" y="4972050"/>
            <a:ext cx="1981200" cy="1676400"/>
            <a:chOff x="6705600" y="4953000"/>
            <a:chExt cx="1981200" cy="1676400"/>
          </a:xfrm>
        </p:grpSpPr>
        <p:sp>
          <p:nvSpPr>
            <p:cNvPr id="10" name="Can 9"/>
            <p:cNvSpPr/>
            <p:nvPr/>
          </p:nvSpPr>
          <p:spPr>
            <a:xfrm>
              <a:off x="6705600" y="5715000"/>
              <a:ext cx="838200" cy="914400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sz="16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SQLite</a:t>
              </a:r>
            </a:p>
          </p:txBody>
        </p:sp>
        <p:pic>
          <p:nvPicPr>
            <p:cNvPr id="10273" name="Picture 1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620000" y="5934075"/>
              <a:ext cx="914400" cy="69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Flowchart: Multidocument 58"/>
            <p:cNvSpPr/>
            <p:nvPr/>
          </p:nvSpPr>
          <p:spPr>
            <a:xfrm>
              <a:off x="7620000" y="4953000"/>
              <a:ext cx="1066800" cy="914400"/>
            </a:xfrm>
            <a:prstGeom prst="flowChartMultidocumen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sz="16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File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sz="16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System</a:t>
              </a:r>
            </a:p>
          </p:txBody>
        </p:sp>
      </p:grpSp>
      <p:pic>
        <p:nvPicPr>
          <p:cNvPr id="10260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29438" y="1181100"/>
            <a:ext cx="160972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6934200" y="3581400"/>
            <a:ext cx="1489075" cy="787400"/>
            <a:chOff x="4038600" y="1314450"/>
            <a:chExt cx="1489075" cy="787400"/>
          </a:xfrm>
        </p:grpSpPr>
        <p:pic>
          <p:nvPicPr>
            <p:cNvPr id="10269" name="Picture 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038600" y="1314450"/>
              <a:ext cx="381000" cy="78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0" name="Picture 8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438650" y="1612900"/>
              <a:ext cx="647700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1" name="Picture 4" descr="Smartphone_Bold2.png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105400" y="1321594"/>
              <a:ext cx="422275" cy="773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67" name="Straight Arrow Connector 66"/>
          <p:cNvCxnSpPr/>
          <p:nvPr/>
        </p:nvCxnSpPr>
        <p:spPr>
          <a:xfrm>
            <a:off x="5791200" y="4800600"/>
            <a:ext cx="1066800" cy="6096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10800000" flipV="1">
            <a:off x="2286000" y="4800600"/>
            <a:ext cx="1066800" cy="6096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715000" y="3962400"/>
            <a:ext cx="1066800" cy="1588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6"/>
          <p:cNvSpPr txBox="1">
            <a:spLocks noChangeArrowheads="1"/>
          </p:cNvSpPr>
          <p:nvPr/>
        </p:nvSpPr>
        <p:spPr bwMode="auto">
          <a:xfrm>
            <a:off x="4648200" y="2536825"/>
            <a:ext cx="10668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1600" b="1" dirty="0">
                <a:latin typeface="+mn-lt"/>
              </a:rPr>
              <a:t>BROWSER ENGINE</a:t>
            </a:r>
          </a:p>
        </p:txBody>
      </p:sp>
      <p:pic>
        <p:nvPicPr>
          <p:cNvPr id="10266" name="Picture 2" descr="WebKit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962400" y="1143000"/>
            <a:ext cx="1143000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7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86200" y="2057400"/>
            <a:ext cx="124618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558800" y="44450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chemeClr val="hlink"/>
                </a:solidFill>
                <a:latin typeface="+mj-lt"/>
                <a:cs typeface="ＭＳ Ｐゴシック" charset="-128"/>
              </a:rPr>
              <a:t>What Can a WebWorks App Do?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30B6D32-784B-4273-B5AE-FD0E69666541}" type="slidenum">
              <a:rPr lang="en-US"/>
              <a:pPr/>
              <a:t>13</a:t>
            </a:fld>
            <a:endParaRPr lang="en-US" dirty="0"/>
          </a:p>
        </p:txBody>
      </p:sp>
      <p:pic>
        <p:nvPicPr>
          <p:cNvPr id="20483" name="Picture 5" descr="PPT_Multistream_Sect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975"/>
            <a:ext cx="9144000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black">
          <a:xfrm>
            <a:off x="4572000" y="4114800"/>
            <a:ext cx="4445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rgbClr val="000000"/>
                </a:solidFill>
                <a:latin typeface="+mj-lt"/>
                <a:cs typeface="ＭＳ Ｐゴシック" pitchFamily="-109" charset="-128"/>
              </a:rPr>
              <a:t>Development Tools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752600"/>
          </a:xfrm>
        </p:spPr>
        <p:txBody>
          <a:bodyPr/>
          <a:lstStyle/>
          <a:p>
            <a:pPr marL="457200" indent="-457200">
              <a:buFont typeface="Calibri" pitchFamily="-109" charset="0"/>
              <a:buAutoNum type="arabicPeriod"/>
            </a:pPr>
            <a:r>
              <a:rPr lang="en-US" dirty="0" smtClean="0">
                <a:ea typeface="ＭＳ Ｐゴシック" pitchFamily="-109" charset="-128"/>
              </a:rPr>
              <a:t>Setup Development Environment</a:t>
            </a:r>
          </a:p>
          <a:p>
            <a:pPr marL="457200" indent="-457200">
              <a:buFont typeface="Calibri" pitchFamily="-109" charset="0"/>
              <a:buAutoNum type="arabicPeriod"/>
            </a:pPr>
            <a:endParaRPr lang="en-US" dirty="0" smtClean="0">
              <a:ea typeface="ＭＳ Ｐゴシック" pitchFamily="-109" charset="-128"/>
            </a:endParaRPr>
          </a:p>
          <a:p>
            <a:pPr marL="457200" indent="-457200">
              <a:buFont typeface="Calibri" pitchFamily="-109" charset="0"/>
              <a:buAutoNum type="arabicPeriod"/>
            </a:pPr>
            <a:r>
              <a:rPr lang="en-US" dirty="0" smtClean="0">
                <a:ea typeface="ＭＳ Ｐゴシック" pitchFamily="-109" charset="-128"/>
              </a:rPr>
              <a:t>Write application content (HTML, CSS, JavaScript files)</a:t>
            </a:r>
          </a:p>
          <a:p>
            <a:pPr marL="457200" indent="-457200">
              <a:buFont typeface="Calibri" pitchFamily="-109" charset="0"/>
              <a:buAutoNum type="arabicPeriod"/>
            </a:pPr>
            <a:endParaRPr lang="en-US" dirty="0" smtClean="0">
              <a:ea typeface="ＭＳ Ｐゴシック" pitchFamily="-109" charset="-128"/>
            </a:endParaRPr>
          </a:p>
          <a:p>
            <a:pPr marL="457200" indent="-457200">
              <a:buFont typeface="Calibri" pitchFamily="-109" charset="0"/>
              <a:buAutoNum type="arabicPeriod"/>
            </a:pPr>
            <a:r>
              <a:rPr lang="en-US" dirty="0" smtClean="0">
                <a:ea typeface="ＭＳ Ｐゴシック" pitchFamily="-109" charset="-128"/>
              </a:rPr>
              <a:t>Create a ZIP archive containing these Web assets</a:t>
            </a:r>
          </a:p>
          <a:p>
            <a:pPr marL="457200" indent="-457200">
              <a:buFont typeface="Calibri" pitchFamily="-109" charset="0"/>
              <a:buAutoNum type="arabicPeriod"/>
            </a:pPr>
            <a:endParaRPr lang="en-US" dirty="0" smtClean="0">
              <a:ea typeface="ＭＳ Ｐゴシック" pitchFamily="-109" charset="-128"/>
            </a:endParaRPr>
          </a:p>
          <a:p>
            <a:pPr marL="457200" indent="-457200">
              <a:buFont typeface="Calibri" pitchFamily="-109" charset="0"/>
              <a:buAutoNum type="arabicPeriod"/>
            </a:pPr>
            <a:r>
              <a:rPr lang="en-US" dirty="0" smtClean="0">
                <a:ea typeface="ＭＳ Ｐゴシック" pitchFamily="-109" charset="-128"/>
              </a:rPr>
              <a:t>Package your application using the WebWorks SDK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9750" y="182563"/>
            <a:ext cx="80645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3600" b="1" kern="0" dirty="0">
                <a:solidFill>
                  <a:srgbClr val="3B8576"/>
                </a:solidFill>
                <a:latin typeface="+mj-lt"/>
                <a:cs typeface="ＭＳ Ｐゴシック" charset="-128"/>
              </a:rPr>
              <a:t>How do you build BlackBerry WebWorks Applications?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52400" y="2895600"/>
            <a:ext cx="990600" cy="1600200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971800" y="1143000"/>
            <a:ext cx="1905000" cy="2438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971800" y="4038600"/>
            <a:ext cx="1905000" cy="2667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3557" name="Picture 4" descr="http://gandalf.fcee.urv.es/professors/JosepMariaArauzo/WEB%20CLUSTERS/Jav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42672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1825" y="5314950"/>
            <a:ext cx="15525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Box 14"/>
          <p:cNvSpPr txBox="1">
            <a:spLocks noChangeArrowheads="1"/>
          </p:cNvSpPr>
          <p:nvPr/>
        </p:nvSpPr>
        <p:spPr bwMode="auto">
          <a:xfrm>
            <a:off x="3429000" y="4981575"/>
            <a:ext cx="990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Java SDK</a:t>
            </a:r>
          </a:p>
        </p:txBody>
      </p:sp>
      <p:sp>
        <p:nvSpPr>
          <p:cNvPr id="23560" name="TextBox 15"/>
          <p:cNvSpPr txBox="1">
            <a:spLocks noChangeArrowheads="1"/>
          </p:cNvSpPr>
          <p:nvPr/>
        </p:nvSpPr>
        <p:spPr bwMode="auto">
          <a:xfrm>
            <a:off x="3200400" y="6167438"/>
            <a:ext cx="152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/>
              <a:t>BlackBerry WebWorks SDK</a:t>
            </a:r>
          </a:p>
        </p:txBody>
      </p:sp>
      <p:pic>
        <p:nvPicPr>
          <p:cNvPr id="23561" name="Picture 8" descr="http://us.blackberry.com/developers/tablet/widget-6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8075" y="2362200"/>
            <a:ext cx="6191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Box 17"/>
          <p:cNvSpPr txBox="1">
            <a:spLocks noChangeArrowheads="1"/>
          </p:cNvSpPr>
          <p:nvPr/>
        </p:nvSpPr>
        <p:spPr bwMode="auto">
          <a:xfrm>
            <a:off x="3124200" y="3103563"/>
            <a:ext cx="16764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dirty="0"/>
              <a:t>BlackBerry WebWorks SDK for PlayBook</a:t>
            </a:r>
          </a:p>
        </p:txBody>
      </p:sp>
      <p:pic>
        <p:nvPicPr>
          <p:cNvPr id="23563" name="Picture 10" descr="http://images.intomobile.com/wp-content/uploads/2010/10/Adobe_Air_Log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1400" y="1295400"/>
            <a:ext cx="6111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4" name="TextBox 22"/>
          <p:cNvSpPr txBox="1">
            <a:spLocks noChangeArrowheads="1"/>
          </p:cNvSpPr>
          <p:nvPr/>
        </p:nvSpPr>
        <p:spPr bwMode="auto">
          <a:xfrm>
            <a:off x="3352800" y="1947863"/>
            <a:ext cx="12192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/>
              <a:t>Adobe AIR SDK</a:t>
            </a:r>
          </a:p>
        </p:txBody>
      </p:sp>
      <p:pic>
        <p:nvPicPr>
          <p:cNvPr id="23565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3989388"/>
            <a:ext cx="1219200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6" name="TextBox 25"/>
          <p:cNvSpPr txBox="1">
            <a:spLocks noChangeArrowheads="1"/>
          </p:cNvSpPr>
          <p:nvPr/>
        </p:nvSpPr>
        <p:spPr bwMode="auto">
          <a:xfrm>
            <a:off x="6248400" y="6257925"/>
            <a:ext cx="2362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/>
              <a:t>BlackBerry Smartphone</a:t>
            </a:r>
          </a:p>
        </p:txBody>
      </p:sp>
      <p:pic>
        <p:nvPicPr>
          <p:cNvPr id="23567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61113" y="1752600"/>
            <a:ext cx="225901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8" name="TextBox 27"/>
          <p:cNvSpPr txBox="1">
            <a:spLocks noChangeArrowheads="1"/>
          </p:cNvSpPr>
          <p:nvPr/>
        </p:nvSpPr>
        <p:spPr bwMode="auto">
          <a:xfrm>
            <a:off x="6324600" y="1368425"/>
            <a:ext cx="2362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/>
              <a:t>BlackBerry PlayBook</a:t>
            </a:r>
          </a:p>
        </p:txBody>
      </p:sp>
      <p:sp>
        <p:nvSpPr>
          <p:cNvPr id="29" name="Right Arrow 28"/>
          <p:cNvSpPr/>
          <p:nvPr/>
        </p:nvSpPr>
        <p:spPr>
          <a:xfrm rot="1596815">
            <a:off x="1198563" y="4741863"/>
            <a:ext cx="1746250" cy="533400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Packaging Process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5105400" y="2133600"/>
            <a:ext cx="1066800" cy="533400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*.bar</a:t>
            </a:r>
          </a:p>
        </p:txBody>
      </p:sp>
      <p:sp>
        <p:nvSpPr>
          <p:cNvPr id="34" name="Right Arrow 33"/>
          <p:cNvSpPr/>
          <p:nvPr/>
        </p:nvSpPr>
        <p:spPr>
          <a:xfrm rot="20308152">
            <a:off x="1187450" y="2289175"/>
            <a:ext cx="1747838" cy="533400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</a:t>
            </a:r>
            <a:r>
              <a:rPr lang="en-US" sz="1400" dirty="0"/>
              <a:t>ackaging Process</a:t>
            </a:r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1981200" y="3810000"/>
            <a:ext cx="6858000" cy="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73" name="Picture 14" descr="http://www.pltrp.com/resources/WinZip_icon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30480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4" name="TextBox 37"/>
          <p:cNvSpPr txBox="1">
            <a:spLocks noChangeArrowheads="1"/>
          </p:cNvSpPr>
          <p:nvPr/>
        </p:nvSpPr>
        <p:spPr bwMode="auto">
          <a:xfrm>
            <a:off x="136525" y="3810000"/>
            <a:ext cx="10048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WebWorks 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Application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Archive (ZIP)</a:t>
            </a:r>
          </a:p>
        </p:txBody>
      </p:sp>
      <p:cxnSp>
        <p:nvCxnSpPr>
          <p:cNvPr id="24" name="Straight Connector 23"/>
          <p:cNvCxnSpPr/>
          <p:nvPr/>
        </p:nvCxnSpPr>
        <p:spPr>
          <a:xfrm rot="5400000">
            <a:off x="1752600" y="3810000"/>
            <a:ext cx="457200" cy="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/>
          <p:cNvSpPr/>
          <p:nvPr/>
        </p:nvSpPr>
        <p:spPr>
          <a:xfrm>
            <a:off x="5105400" y="4876800"/>
            <a:ext cx="1066800" cy="533400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*.cod</a:t>
            </a:r>
          </a:p>
        </p:txBody>
      </p:sp>
      <p:sp>
        <p:nvSpPr>
          <p:cNvPr id="23577" name="TextBox 27"/>
          <p:cNvSpPr txBox="1">
            <a:spLocks noChangeArrowheads="1"/>
          </p:cNvSpPr>
          <p:nvPr/>
        </p:nvSpPr>
        <p:spPr bwMode="auto">
          <a:xfrm>
            <a:off x="899592" y="1536973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/>
              <a:t>PlayBook Development</a:t>
            </a:r>
          </a:p>
        </p:txBody>
      </p:sp>
      <p:sp>
        <p:nvSpPr>
          <p:cNvPr id="23578" name="TextBox 30"/>
          <p:cNvSpPr txBox="1">
            <a:spLocks noChangeArrowheads="1"/>
          </p:cNvSpPr>
          <p:nvPr/>
        </p:nvSpPr>
        <p:spPr bwMode="auto">
          <a:xfrm>
            <a:off x="815752" y="5445224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/>
              <a:t>Smartphone Development</a:t>
            </a: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323850" y="44450"/>
            <a:ext cx="705643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3600" b="1" kern="0" dirty="0">
                <a:solidFill>
                  <a:srgbClr val="3B8576"/>
                </a:solidFill>
                <a:latin typeface="+mj-lt"/>
                <a:cs typeface="ＭＳ Ｐゴシック" charset="-128"/>
              </a:rPr>
              <a:t>BlackBerry WebWorks SDK </a:t>
            </a:r>
          </a:p>
          <a:p>
            <a:pPr>
              <a:lnSpc>
                <a:spcPct val="80000"/>
              </a:lnSpc>
              <a:defRPr/>
            </a:pPr>
            <a:r>
              <a:rPr lang="en-US" sz="3600" b="1" kern="0" dirty="0">
                <a:solidFill>
                  <a:srgbClr val="3B8576"/>
                </a:solidFill>
                <a:latin typeface="+mj-lt"/>
                <a:cs typeface="ＭＳ Ｐゴシック" charset="-128"/>
              </a:rPr>
              <a:t>Development Tools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381000" y="1388368"/>
            <a:ext cx="9303568" cy="1752600"/>
          </a:xfrm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</a:rPr>
              <a:t>Compile Application: </a:t>
            </a:r>
          </a:p>
          <a:p>
            <a:pPr lvl="1"/>
            <a:r>
              <a:rPr lang="en-US" dirty="0" smtClean="0">
                <a:ea typeface="ＭＳ Ｐゴシック" pitchFamily="-109" charset="-128"/>
              </a:rPr>
              <a:t>Java SDK</a:t>
            </a:r>
          </a:p>
          <a:p>
            <a:pPr lvl="2"/>
            <a:r>
              <a:rPr lang="en-US" sz="1800" dirty="0" smtClean="0"/>
              <a:t>http://www.oracle.com/technetwork/java/javase/downloads/index.html</a:t>
            </a:r>
            <a:endParaRPr lang="en-US" sz="18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pPr lvl="1"/>
            <a:r>
              <a:rPr lang="en-US" dirty="0" smtClean="0">
                <a:ea typeface="ＭＳ Ｐゴシック" pitchFamily="-109" charset="-128"/>
              </a:rPr>
              <a:t>BlackBerry WebWorks SDK</a:t>
            </a:r>
          </a:p>
          <a:p>
            <a:pPr lvl="2"/>
            <a:r>
              <a:rPr lang="en-US" sz="1800" dirty="0" smtClean="0"/>
              <a:t>http://us.blackberry.com/developers/browserdev/widgetsdk.jsp</a:t>
            </a:r>
            <a:endParaRPr lang="en-US" sz="1800" dirty="0" smtClean="0">
              <a:ea typeface="ＭＳ Ｐゴシック" pitchFamily="-109" charset="-128"/>
            </a:endParaRPr>
          </a:p>
          <a:p>
            <a:endParaRPr lang="en-US" dirty="0" smtClean="0">
              <a:ea typeface="ＭＳ Ｐゴシック" pitchFamily="-109" charset="-128"/>
            </a:endParaRPr>
          </a:p>
          <a:p>
            <a:r>
              <a:rPr lang="en-US" dirty="0" smtClean="0">
                <a:ea typeface="ＭＳ Ｐゴシック" pitchFamily="-109" charset="-128"/>
              </a:rPr>
              <a:t>Device Simulator: </a:t>
            </a:r>
          </a:p>
          <a:p>
            <a:pPr lvl="1"/>
            <a:r>
              <a:rPr lang="en-US" dirty="0" smtClean="0">
                <a:ea typeface="ＭＳ Ｐゴシック" pitchFamily="-109" charset="-128"/>
              </a:rPr>
              <a:t>BlackBerry Smartphone Simulators</a:t>
            </a:r>
          </a:p>
          <a:p>
            <a:pPr lvl="2"/>
            <a:r>
              <a:rPr lang="en-US" sz="1800" dirty="0" smtClean="0"/>
              <a:t>http://us.blackberry.com/developers/resources/simulators.jsp</a:t>
            </a:r>
            <a:endParaRPr lang="en-US" sz="1800" dirty="0" smtClean="0">
              <a:ea typeface="ＭＳ Ｐゴシック" pitchFamily="-109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9750" y="183356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rgbClr val="3B8576"/>
                </a:solidFill>
                <a:latin typeface="+mj-lt"/>
                <a:cs typeface="ＭＳ Ｐゴシック" charset="-128"/>
              </a:rPr>
              <a:t>Required Development </a:t>
            </a:r>
            <a:r>
              <a:rPr lang="en-US" sz="4000" b="1" kern="0" dirty="0" smtClean="0">
                <a:solidFill>
                  <a:srgbClr val="3B8576"/>
                </a:solidFill>
                <a:latin typeface="+mj-lt"/>
                <a:cs typeface="ＭＳ Ｐゴシック" charset="-128"/>
              </a:rPr>
              <a:t>Tools: Smartphone SDK</a:t>
            </a:r>
            <a:endParaRPr lang="en-US" sz="4000" b="1" kern="0" dirty="0">
              <a:solidFill>
                <a:srgbClr val="3B8576"/>
              </a:solidFill>
              <a:latin typeface="+mj-lt"/>
              <a:cs typeface="ＭＳ Ｐゴシック" charset="-128"/>
            </a:endParaRPr>
          </a:p>
        </p:txBody>
      </p:sp>
      <p:pic>
        <p:nvPicPr>
          <p:cNvPr id="5" name="Picture 4" descr="http://gandalf.fcee.urv.es/professors/JosepMariaArauzo/WEB%20CLUSTERS/Jav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1484784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4288" y="2780928"/>
            <a:ext cx="15525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1752600"/>
          </a:xfrm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</a:rPr>
              <a:t>Compile Application:</a:t>
            </a:r>
          </a:p>
          <a:p>
            <a:pPr lvl="1"/>
            <a:r>
              <a:rPr lang="en-US" dirty="0" smtClean="0">
                <a:ea typeface="ＭＳ Ｐゴシック" pitchFamily="-109" charset="-128"/>
              </a:rPr>
              <a:t>Adobe AIR SDK</a:t>
            </a:r>
          </a:p>
          <a:p>
            <a:pPr lvl="2"/>
            <a:r>
              <a:rPr lang="en-US" sz="1800" dirty="0" smtClean="0">
                <a:ea typeface="ＭＳ Ｐゴシック" pitchFamily="-109" charset="-128"/>
              </a:rPr>
              <a:t>http://www.adobe.com/products/air/sdk/</a:t>
            </a:r>
          </a:p>
          <a:p>
            <a:pPr lvl="1"/>
            <a:endParaRPr lang="en-US" sz="1100" dirty="0" smtClean="0">
              <a:ea typeface="ＭＳ Ｐゴシック" pitchFamily="-109" charset="-128"/>
            </a:endParaRPr>
          </a:p>
          <a:p>
            <a:pPr lvl="1"/>
            <a:r>
              <a:rPr lang="en-US" dirty="0" smtClean="0">
                <a:ea typeface="ＭＳ Ｐゴシック" pitchFamily="-109" charset="-128"/>
              </a:rPr>
              <a:t>BlackBerry WebWorks SDK for Tablet OS</a:t>
            </a:r>
          </a:p>
          <a:p>
            <a:pPr lvl="2"/>
            <a:r>
              <a:rPr lang="en-US" sz="1800" dirty="0" smtClean="0">
                <a:ea typeface="ＭＳ Ｐゴシック" pitchFamily="-109" charset="-128"/>
              </a:rPr>
              <a:t>http://us.blackberry.com/developers/tablet/webworks.jsp</a:t>
            </a:r>
          </a:p>
          <a:p>
            <a:endParaRPr lang="en-US" sz="1100" dirty="0" smtClean="0">
              <a:ea typeface="ＭＳ Ｐゴシック" pitchFamily="-109" charset="-128"/>
            </a:endParaRPr>
          </a:p>
          <a:p>
            <a:r>
              <a:rPr lang="en-US" dirty="0" smtClean="0">
                <a:ea typeface="ＭＳ Ｐゴシック" pitchFamily="-109" charset="-128"/>
              </a:rPr>
              <a:t>Device Simulator:</a:t>
            </a:r>
          </a:p>
          <a:p>
            <a:pPr lvl="1"/>
            <a:r>
              <a:rPr lang="en-US" dirty="0" smtClean="0">
                <a:ea typeface="ＭＳ Ｐゴシック" pitchFamily="-109" charset="-128"/>
              </a:rPr>
              <a:t>VMware Player</a:t>
            </a:r>
          </a:p>
          <a:p>
            <a:pPr lvl="2"/>
            <a:r>
              <a:rPr lang="en-US" sz="1800" dirty="0" smtClean="0">
                <a:ea typeface="ＭＳ Ｐゴシック" pitchFamily="-109" charset="-128"/>
              </a:rPr>
              <a:t>http://www.vmware.com/products/player/</a:t>
            </a:r>
          </a:p>
          <a:p>
            <a:pPr lvl="1"/>
            <a:endParaRPr lang="en-US" sz="1600" dirty="0" smtClean="0">
              <a:ea typeface="ＭＳ Ｐゴシック" pitchFamily="-109" charset="-128"/>
            </a:endParaRPr>
          </a:p>
          <a:p>
            <a:pPr lvl="1"/>
            <a:r>
              <a:rPr lang="en-US" dirty="0" smtClean="0">
                <a:ea typeface="ＭＳ Ｐゴシック" pitchFamily="-109" charset="-128"/>
              </a:rPr>
              <a:t>BlackBerry PlayBook Simulator</a:t>
            </a:r>
          </a:p>
          <a:p>
            <a:pPr lvl="2"/>
            <a:r>
              <a:rPr lang="en-US" sz="1800" dirty="0" smtClean="0">
                <a:ea typeface="ＭＳ Ｐゴシック" pitchFamily="-109" charset="-128"/>
              </a:rPr>
              <a:t>http://us.blackberry.com/developers/tablet/webworks.jsp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9750" y="44450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rgbClr val="3B8576"/>
                </a:solidFill>
                <a:latin typeface="+mj-lt"/>
                <a:cs typeface="ＭＳ Ｐゴシック" charset="-128"/>
              </a:rPr>
              <a:t>Required Development </a:t>
            </a:r>
            <a:r>
              <a:rPr lang="en-US" sz="4000" b="1" kern="0" dirty="0" smtClean="0">
                <a:solidFill>
                  <a:srgbClr val="3B8576"/>
                </a:solidFill>
                <a:latin typeface="+mj-lt"/>
                <a:cs typeface="ＭＳ Ｐゴシック" charset="-128"/>
              </a:rPr>
              <a:t>Tools: PlayBook SDK</a:t>
            </a:r>
            <a:endParaRPr lang="en-US" sz="4000" b="1" kern="0" dirty="0">
              <a:solidFill>
                <a:srgbClr val="3B8576"/>
              </a:solidFill>
              <a:latin typeface="+mj-lt"/>
              <a:cs typeface="ＭＳ Ｐゴシック" charset="-128"/>
            </a:endParaRPr>
          </a:p>
        </p:txBody>
      </p:sp>
      <p:pic>
        <p:nvPicPr>
          <p:cNvPr id="5" name="Picture 10" descr="http://images.intomobile.com/wp-content/uploads/2010/10/Adobe_Air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2360" y="1772816"/>
            <a:ext cx="6111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ttp://us.blackberry.com/developers/tablet/widget-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2360" y="2852936"/>
            <a:ext cx="6191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5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9D1BA70-BA49-4B9F-B9BB-C1A201E3C768}" type="slidenum">
              <a:rPr lang="en-US"/>
              <a:pPr/>
              <a:t>18</a:t>
            </a:fld>
            <a:endParaRPr lang="en-US" dirty="0"/>
          </a:p>
        </p:txBody>
      </p:sp>
      <p:pic>
        <p:nvPicPr>
          <p:cNvPr id="65539" name="Picture 4" descr="PPT_Multistream_Sect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Rectangle 3"/>
          <p:cNvSpPr>
            <a:spLocks noGrp="1" noChangeArrowheads="1"/>
          </p:cNvSpPr>
          <p:nvPr>
            <p:ph type="ctrTitle" idx="4294967295"/>
          </p:nvPr>
        </p:nvSpPr>
        <p:spPr bwMode="black">
          <a:xfrm>
            <a:off x="4572000" y="4114800"/>
            <a:ext cx="4445000" cy="14700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pitchFamily="-109" charset="-128"/>
              </a:rPr>
              <a:t>Writing An App:</a:t>
            </a:r>
            <a:br>
              <a:rPr lang="en-US" dirty="0" smtClean="0">
                <a:solidFill>
                  <a:srgbClr val="000000"/>
                </a:solidFill>
                <a:ea typeface="ＭＳ Ｐゴシック" pitchFamily="-109" charset="-128"/>
              </a:rPr>
            </a:br>
            <a:r>
              <a:rPr lang="en-US" dirty="0" smtClean="0">
                <a:solidFill>
                  <a:srgbClr val="000000"/>
                </a:solidFill>
                <a:ea typeface="ＭＳ Ｐゴシック" pitchFamily="-109" charset="-128"/>
              </a:rPr>
              <a:t>“Hello World”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/>
          <p:cNvSpPr>
            <a:spLocks noGrp="1"/>
          </p:cNvSpPr>
          <p:nvPr>
            <p:ph idx="1"/>
          </p:nvPr>
        </p:nvSpPr>
        <p:spPr>
          <a:xfrm>
            <a:off x="381000" y="908050"/>
            <a:ext cx="8229600" cy="1752600"/>
          </a:xfrm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</a:rPr>
              <a:t>Open your favorite text editor</a:t>
            </a:r>
          </a:p>
          <a:p>
            <a:r>
              <a:rPr lang="en-US" dirty="0" smtClean="0">
                <a:ea typeface="ＭＳ Ｐゴシック" pitchFamily="-109" charset="-128"/>
              </a:rPr>
              <a:t>Create a new file named index.html</a:t>
            </a:r>
          </a:p>
          <a:p>
            <a:r>
              <a:rPr lang="en-US" dirty="0" smtClean="0">
                <a:ea typeface="ＭＳ Ｐゴシック" pitchFamily="-109" charset="-128"/>
              </a:rPr>
              <a:t>Add the following HTML content:</a:t>
            </a:r>
          </a:p>
        </p:txBody>
      </p:sp>
      <p:sp>
        <p:nvSpPr>
          <p:cNvPr id="7" name="Rectangle 6"/>
          <p:cNvSpPr/>
          <p:nvPr/>
        </p:nvSpPr>
        <p:spPr>
          <a:xfrm>
            <a:off x="1447800" y="2538413"/>
            <a:ext cx="5715000" cy="3554412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&lt;html&gt;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&lt;head&gt;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  &lt;style type=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"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text/css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"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      body { font-size: 5em; }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  &lt;/style&gt;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&lt;/head&gt;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&lt;body&gt;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  &lt;p&gt; Hello World &lt;/p&gt;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&lt;/body&gt;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&lt;/html&gt;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8313" y="115888"/>
            <a:ext cx="80645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chemeClr val="folHlink"/>
                </a:solidFill>
                <a:latin typeface="+mj-lt"/>
                <a:cs typeface="ＭＳ Ｐゴシック" charset="-128"/>
              </a:rPr>
              <a:t>Start Writing </a:t>
            </a:r>
            <a:r>
              <a:rPr lang="en-US" sz="4000" b="1" kern="0" dirty="0" smtClean="0">
                <a:solidFill>
                  <a:schemeClr val="folHlink"/>
                </a:solidFill>
                <a:latin typeface="+mj-lt"/>
                <a:cs typeface="ＭＳ Ｐゴシック" charset="-128"/>
              </a:rPr>
              <a:t>Code: Landing page</a:t>
            </a:r>
            <a:endParaRPr lang="en-US" sz="4000" b="1" kern="0" dirty="0">
              <a:solidFill>
                <a:schemeClr val="folHlink"/>
              </a:solidFill>
              <a:latin typeface="+mj-lt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/>
          </p:cNvSpPr>
          <p:nvPr>
            <p:ph idx="4294967295"/>
          </p:nvPr>
        </p:nvSpPr>
        <p:spPr>
          <a:xfrm>
            <a:off x="2844800" y="1905000"/>
            <a:ext cx="6019800" cy="1295400"/>
          </a:xfrm>
        </p:spPr>
        <p:txBody>
          <a:bodyPr anchor="ctr" anchorCtr="1"/>
          <a:lstStyle/>
          <a:p>
            <a:pPr marL="119063" indent="-119063" eaLnBrk="1" hangingPunct="1">
              <a:lnSpc>
                <a:spcPct val="85000"/>
              </a:lnSpc>
              <a:spcBef>
                <a:spcPct val="0"/>
              </a:spcBef>
              <a:buFont typeface="Arial" charset="0"/>
              <a:buNone/>
            </a:pPr>
            <a:r>
              <a:rPr lang="en-US" sz="2000" dirty="0" smtClean="0">
                <a:ea typeface="ＭＳ Ｐゴシック" pitchFamily="-109" charset="-128"/>
              </a:rPr>
              <a:t>BlackBerry WebWorks is an application platform that enables developers to create standalone applications using modern and standardized web technologies.  </a:t>
            </a:r>
          </a:p>
          <a:p>
            <a:pPr marL="119063" indent="-119063" eaLnBrk="1" hangingPunct="1">
              <a:lnSpc>
                <a:spcPct val="85000"/>
              </a:lnSpc>
              <a:spcBef>
                <a:spcPct val="0"/>
              </a:spcBef>
              <a:buFont typeface="Arial" charset="0"/>
              <a:buNone/>
            </a:pPr>
            <a:endParaRPr lang="en-US" sz="2000" dirty="0" smtClean="0">
              <a:ea typeface="ＭＳ Ｐゴシック" pitchFamily="-109" charset="-128"/>
            </a:endParaRPr>
          </a:p>
          <a:p>
            <a:pPr marL="119063" indent="-119063" eaLnBrk="1" hangingPunct="1">
              <a:lnSpc>
                <a:spcPct val="85000"/>
              </a:lnSpc>
              <a:spcBef>
                <a:spcPct val="0"/>
              </a:spcBef>
              <a:buFont typeface="Arial" charset="0"/>
              <a:buNone/>
            </a:pPr>
            <a:r>
              <a:rPr lang="en-US" sz="2000" dirty="0" smtClean="0">
                <a:ea typeface="ＭＳ Ｐゴシック" pitchFamily="-109" charset="-128"/>
              </a:rPr>
              <a:t>WebWorks applications can be fully-featured “Super Apps” through their ability to integrate with native BlackBerry and PlayBook features.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3886200"/>
            <a:ext cx="3884613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371600"/>
            <a:ext cx="2151063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2" descr="http://devblog.blackberry.com/wp-content/uploads/playbook_whit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3657600"/>
            <a:ext cx="5867400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11200" y="188913"/>
            <a:ext cx="80645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rgbClr val="3B8576"/>
                </a:solidFill>
                <a:latin typeface="+mj-lt"/>
                <a:cs typeface="ＭＳ Ｐゴシック" charset="-128"/>
              </a:rPr>
              <a:t>What is BlackBerry WebWorks?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ontent Placeholder 2"/>
          <p:cNvSpPr>
            <a:spLocks noGrp="1"/>
          </p:cNvSpPr>
          <p:nvPr>
            <p:ph idx="1"/>
          </p:nvPr>
        </p:nvSpPr>
        <p:spPr>
          <a:xfrm>
            <a:off x="381000" y="1052736"/>
            <a:ext cx="8229600" cy="1752600"/>
          </a:xfrm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</a:rPr>
              <a:t>Create a second file named config.xml</a:t>
            </a:r>
          </a:p>
          <a:p>
            <a:r>
              <a:rPr lang="en-US" dirty="0" smtClean="0">
                <a:ea typeface="ＭＳ Ｐゴシック" pitchFamily="-109" charset="-128"/>
              </a:rPr>
              <a:t>Add the following XML content to this file:</a:t>
            </a:r>
          </a:p>
        </p:txBody>
      </p:sp>
      <p:sp>
        <p:nvSpPr>
          <p:cNvPr id="6" name="Rectangle 5"/>
          <p:cNvSpPr/>
          <p:nvPr/>
        </p:nvSpPr>
        <p:spPr>
          <a:xfrm>
            <a:off x="673224" y="2492896"/>
            <a:ext cx="7931224" cy="295433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&lt;?xml version="1.0" encoding="UTF-8"?&gt;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&lt;widget xmlns="http://www.w3.org/ns/widgets" 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	 xmlns:rim="http://www.blackberry.com/ns/widgets" 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	 version="1.0.0.0"&gt;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&lt;name&gt;helloWorld&lt;/name&gt;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&lt;content src="index.html"/&gt;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&lt;/widget&gt;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8313" y="115888"/>
            <a:ext cx="80645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chemeClr val="folHlink"/>
                </a:solidFill>
                <a:latin typeface="+mj-lt"/>
                <a:cs typeface="ＭＳ Ｐゴシック" charset="-128"/>
              </a:rPr>
              <a:t>Start Writing </a:t>
            </a:r>
            <a:r>
              <a:rPr lang="en-US" sz="4000" b="1" kern="0" dirty="0" smtClean="0">
                <a:solidFill>
                  <a:schemeClr val="folHlink"/>
                </a:solidFill>
                <a:latin typeface="+mj-lt"/>
                <a:cs typeface="ＭＳ Ｐゴシック" charset="-128"/>
              </a:rPr>
              <a:t>Code: </a:t>
            </a:r>
            <a:r>
              <a:rPr lang="en-US" sz="4000" b="1" kern="0" dirty="0" err="1" smtClean="0">
                <a:solidFill>
                  <a:schemeClr val="folHlink"/>
                </a:solidFill>
                <a:latin typeface="+mj-lt"/>
                <a:cs typeface="ＭＳ Ｐゴシック" charset="-128"/>
              </a:rPr>
              <a:t>Config</a:t>
            </a:r>
            <a:endParaRPr lang="en-US" sz="4000" b="1" kern="0" dirty="0">
              <a:solidFill>
                <a:schemeClr val="folHlink"/>
              </a:solidFill>
              <a:latin typeface="+mj-lt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3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72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XML document based on W3C spec</a:t>
            </a:r>
          </a:p>
          <a:p>
            <a:pPr lvl="1">
              <a:defRPr/>
            </a:pPr>
            <a:r>
              <a:rPr lang="en-US" dirty="0" smtClean="0">
                <a:hlinkClick r:id="rId3"/>
              </a:rPr>
              <a:t>http://www.w3.org/TR/widgets/#configuration-document0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Used to define system properties and application permissions</a:t>
            </a:r>
          </a:p>
          <a:p>
            <a:pPr lvl="1">
              <a:defRPr/>
            </a:pPr>
            <a:r>
              <a:rPr lang="en-US" dirty="0" smtClean="0"/>
              <a:t>Application name, description, version and icon</a:t>
            </a:r>
          </a:p>
          <a:p>
            <a:pPr lvl="1">
              <a:defRPr/>
            </a:pPr>
            <a:r>
              <a:rPr lang="en-US" dirty="0" smtClean="0"/>
              <a:t>Maintains a list of domain and feature permissions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See “Code sample: Creating a BlackBerry WebWorks configuration document” for full details</a:t>
            </a:r>
          </a:p>
          <a:p>
            <a:pPr lvl="1">
              <a:defRPr/>
            </a:pPr>
            <a:r>
              <a:rPr lang="en-US" dirty="0" smtClean="0">
                <a:hlinkClick r:id="rId4"/>
              </a:rPr>
              <a:t>http://bit.ly/fdOiO6</a:t>
            </a:r>
            <a:r>
              <a:rPr lang="en-US" dirty="0" smtClean="0"/>
              <a:t>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95288" y="111125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chemeClr val="hlink"/>
                </a:solidFill>
                <a:latin typeface="+mj-lt"/>
                <a:cs typeface="ＭＳ Ｐゴシック" charset="-128"/>
              </a:rPr>
              <a:t>Configuration Document (config.xml)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3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124200"/>
          </a:xfrm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</a:rPr>
              <a:t>Define visual characteristics for your application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1905000"/>
            <a:ext cx="7391400" cy="215423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&lt;?xml version="1.0" encoding="UTF-8"?&gt;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&lt;widget xmlns="http://www.w3.org/ns/widgets" version="1.0.0.0"&gt;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F47B20"/>
                </a:solidFill>
                <a:latin typeface="Courier New" pitchFamily="49" charset="0"/>
                <a:cs typeface="Courier New" pitchFamily="49" charset="0"/>
              </a:rPr>
              <a:t>  &lt;name&gt;helloWorld&lt;/name&gt;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F47B20"/>
                </a:solidFill>
                <a:latin typeface="Courier New" pitchFamily="49" charset="0"/>
                <a:cs typeface="Courier New" pitchFamily="49" charset="0"/>
              </a:rPr>
              <a:t>  &lt;icon src="icon.png"/&gt;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&lt;content src="index.html"/&gt;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&lt;/widget&gt;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302125"/>
            <a:ext cx="86106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5288" y="111125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chemeClr val="hlink"/>
                </a:solidFill>
                <a:latin typeface="+mj-lt"/>
                <a:cs typeface="ＭＳ Ｐゴシック" charset="-128"/>
              </a:rPr>
              <a:t>Configuration Document (config.xml)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09800"/>
            <a:ext cx="4419600" cy="340518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533400" y="1052513"/>
            <a:ext cx="8229600" cy="17526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9" charset="-128"/>
              </a:rPr>
              <a:t>Create an archive (ZIP) named helloWorld.zip containing the index.html and config.xml files</a:t>
            </a:r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18088" y="3048000"/>
            <a:ext cx="3916362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68313" y="115888"/>
            <a:ext cx="80645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chemeClr val="folHlink"/>
                </a:solidFill>
                <a:latin typeface="+mj-lt"/>
                <a:cs typeface="ＭＳ Ｐゴシック" charset="-128"/>
              </a:rPr>
              <a:t>Start Writing </a:t>
            </a:r>
            <a:r>
              <a:rPr lang="en-US" sz="4000" b="1" kern="0" dirty="0" smtClean="0">
                <a:solidFill>
                  <a:schemeClr val="folHlink"/>
                </a:solidFill>
                <a:latin typeface="+mj-lt"/>
                <a:cs typeface="ＭＳ Ｐゴシック" charset="-128"/>
              </a:rPr>
              <a:t>Code: Create Archive</a:t>
            </a:r>
            <a:endParaRPr lang="en-US" sz="4000" b="1" kern="0" dirty="0">
              <a:solidFill>
                <a:schemeClr val="folHlink"/>
              </a:solidFill>
              <a:latin typeface="+mj-lt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3"/>
          <p:cNvSpPr txBox="1">
            <a:spLocks noChangeArrowheads="1"/>
          </p:cNvSpPr>
          <p:nvPr/>
        </p:nvSpPr>
        <p:spPr bwMode="auto">
          <a:xfrm>
            <a:off x="381000" y="1285875"/>
            <a:ext cx="646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2428875"/>
            <a:ext cx="8153400" cy="3540125"/>
          </a:xfrm>
          <a:prstGeom prst="rect">
            <a:avLst/>
          </a:prstGeom>
          <a:ln w="22225">
            <a:solidFill>
              <a:schemeClr val="bg1">
                <a:lumMod val="50000"/>
              </a:schemeClr>
            </a:solidFill>
            <a:prstDash val="sysDash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C:\Program Files\Research In Motion\BlackBerry WebWorks Pack</a:t>
            </a:r>
          </a:p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ager for PlayBook\bbwp&gt;</a:t>
            </a:r>
            <a:r>
              <a:rPr lang="en-US" sz="1600" b="1" dirty="0">
                <a:solidFill>
                  <a:srgbClr val="F47B20"/>
                </a:solidFill>
                <a:latin typeface="Courier New" pitchFamily="49" charset="0"/>
                <a:cs typeface="Courier New" pitchFamily="49" charset="0"/>
              </a:rPr>
              <a:t>bbwp "c:\sandbox\web apps\helloWorld\</a:t>
            </a:r>
          </a:p>
          <a:p>
            <a:pPr>
              <a:defRPr/>
            </a:pPr>
            <a:r>
              <a:rPr lang="en-US" sz="1600" b="1" dirty="0">
                <a:solidFill>
                  <a:srgbClr val="F47B20"/>
                </a:solidFill>
                <a:latin typeface="Courier New" pitchFamily="49" charset="0"/>
                <a:cs typeface="Courier New" pitchFamily="49" charset="0"/>
              </a:rPr>
              <a:t>helloWorld.zip"</a:t>
            </a:r>
          </a:p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[INFO]                  Parsing command line options</a:t>
            </a:r>
          </a:p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[INFO]                  Parsing bbwp.properties</a:t>
            </a:r>
          </a:p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[INFO]                  Validating WebWorks archive</a:t>
            </a:r>
          </a:p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[INFO]                  Parsing config.xml</a:t>
            </a:r>
          </a:p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[WARNING]               Failed to find a &lt;feature&gt; element</a:t>
            </a:r>
          </a:p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[WARNING]               Failed to find the &lt;author&gt; element</a:t>
            </a:r>
          </a:p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[INFO]                  Populating application source</a:t>
            </a:r>
          </a:p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[INFO]                  Compiling WebWorks application</a:t>
            </a:r>
          </a:p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[INFO]                  Packaging the bar file</a:t>
            </a:r>
          </a:p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[INFO]                  Bar packaging complete</a:t>
            </a:r>
          </a:p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[INFO]                  WebWorks application packaging complete</a:t>
            </a:r>
          </a:p>
        </p:txBody>
      </p:sp>
      <p:sp>
        <p:nvSpPr>
          <p:cNvPr id="70660" name="Content Placeholder 2"/>
          <p:cNvSpPr>
            <a:spLocks noGrp="1"/>
          </p:cNvSpPr>
          <p:nvPr>
            <p:ph idx="1"/>
          </p:nvPr>
        </p:nvSpPr>
        <p:spPr>
          <a:xfrm>
            <a:off x="323850" y="1062038"/>
            <a:ext cx="86106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</a:rPr>
              <a:t>Run the BlackBerry WebWorks Packager (bbwp.exe)</a:t>
            </a:r>
          </a:p>
          <a:p>
            <a:pPr lvl="1"/>
            <a:r>
              <a:rPr lang="en-US" sz="1800" dirty="0" smtClean="0">
                <a:ea typeface="ＭＳ Ｐゴシック" pitchFamily="-109" charset="-128"/>
              </a:rPr>
              <a:t>Packages the </a:t>
            </a:r>
            <a:r>
              <a:rPr lang="en-US" sz="1800" b="1" dirty="0" smtClean="0">
                <a:ea typeface="ＭＳ Ｐゴシック" pitchFamily="-109" charset="-128"/>
              </a:rPr>
              <a:t>helloWorld.zip</a:t>
            </a:r>
            <a:r>
              <a:rPr lang="en-US" sz="1800" dirty="0" smtClean="0">
                <a:ea typeface="ＭＳ Ｐゴシック" pitchFamily="-109" charset="-128"/>
              </a:rPr>
              <a:t> file into a </a:t>
            </a:r>
            <a:r>
              <a:rPr lang="en-US" sz="1800" b="1" dirty="0" smtClean="0">
                <a:ea typeface="ＭＳ Ｐゴシック" pitchFamily="-109" charset="-128"/>
              </a:rPr>
              <a:t>helloWorld.bar</a:t>
            </a:r>
            <a:r>
              <a:rPr lang="en-US" sz="1800" dirty="0" smtClean="0">
                <a:ea typeface="ＭＳ Ｐゴシック" pitchFamily="-109" charset="-128"/>
              </a:rPr>
              <a:t> PlayBook application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68313" y="115888"/>
            <a:ext cx="80645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chemeClr val="folHlink"/>
                </a:solidFill>
                <a:latin typeface="+mj-lt"/>
                <a:cs typeface="ＭＳ Ｐゴシック" charset="-128"/>
              </a:rPr>
              <a:t>Start Writing </a:t>
            </a:r>
            <a:r>
              <a:rPr lang="en-US" sz="4000" b="1" kern="0" dirty="0" smtClean="0">
                <a:solidFill>
                  <a:schemeClr val="folHlink"/>
                </a:solidFill>
                <a:latin typeface="+mj-lt"/>
                <a:cs typeface="ＭＳ Ｐゴシック" charset="-128"/>
              </a:rPr>
              <a:t>Code: Compile</a:t>
            </a:r>
            <a:endParaRPr lang="en-US" sz="4000" b="1" kern="0" dirty="0">
              <a:solidFill>
                <a:schemeClr val="folHlink"/>
              </a:solidFill>
              <a:latin typeface="+mj-lt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3"/>
          <p:cNvSpPr txBox="1">
            <a:spLocks noChangeArrowheads="1"/>
          </p:cNvSpPr>
          <p:nvPr/>
        </p:nvSpPr>
        <p:spPr bwMode="auto">
          <a:xfrm>
            <a:off x="381000" y="1524000"/>
            <a:ext cx="646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268760"/>
            <a:ext cx="51816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8313" y="115888"/>
            <a:ext cx="80645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chemeClr val="folHlink"/>
                </a:solidFill>
                <a:latin typeface="+mj-lt"/>
                <a:cs typeface="ＭＳ Ｐゴシック" charset="-128"/>
              </a:rPr>
              <a:t>Start Writing </a:t>
            </a:r>
            <a:r>
              <a:rPr lang="en-US" sz="4000" b="1" kern="0" dirty="0" smtClean="0">
                <a:solidFill>
                  <a:schemeClr val="folHlink"/>
                </a:solidFill>
                <a:latin typeface="+mj-lt"/>
                <a:cs typeface="ＭＳ Ｐゴシック" charset="-128"/>
              </a:rPr>
              <a:t>Code: Complete</a:t>
            </a:r>
            <a:endParaRPr lang="en-US" sz="4000" b="1" kern="0" dirty="0">
              <a:solidFill>
                <a:schemeClr val="folHlink"/>
              </a:solidFill>
              <a:latin typeface="+mj-lt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17526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9" charset="-128"/>
              </a:rPr>
              <a:t>Use “blackberry-deploy” from the BlackBerry Tablet OS SDK</a:t>
            </a:r>
          </a:p>
          <a:p>
            <a:pPr lvl="1"/>
            <a:r>
              <a:rPr lang="en-US" sz="2000" dirty="0" smtClean="0">
                <a:ea typeface="ＭＳ Ｐゴシック" pitchFamily="-109" charset="-128"/>
              </a:rPr>
              <a:t>Installed as part of the BlackBerry WebWorks SDK for PlayBook</a:t>
            </a:r>
          </a:p>
          <a:p>
            <a:endParaRPr lang="en-US" sz="2400" dirty="0" smtClean="0">
              <a:ea typeface="ＭＳ Ｐゴシック" pitchFamily="-109" charset="-128"/>
            </a:endParaRPr>
          </a:p>
          <a:p>
            <a:pPr>
              <a:buFont typeface="Arial" charset="0"/>
              <a:buNone/>
            </a:pPr>
            <a:endParaRPr lang="en-US" sz="2400" dirty="0" smtClean="0">
              <a:ea typeface="ＭＳ Ｐゴシック" pitchFamily="-109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9750" y="44450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rgbClr val="3B8576"/>
                </a:solidFill>
                <a:latin typeface="+mj-lt"/>
                <a:cs typeface="ＭＳ Ｐゴシック" charset="-128"/>
              </a:rPr>
              <a:t>Deploying Your Application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2416175"/>
            <a:ext cx="7848600" cy="3540125"/>
          </a:xfrm>
          <a:prstGeom prst="rect">
            <a:avLst/>
          </a:prstGeom>
          <a:ln w="22225">
            <a:solidFill>
              <a:schemeClr val="bg1">
                <a:lumMod val="50000"/>
              </a:schemeClr>
            </a:solidFill>
            <a:prstDash val="sysDash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C:\Program Files\Research In Motion\BlackBerry WebWorks Pack</a:t>
            </a:r>
          </a:p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ager for PlayBook\bbwp\blackberry-tablet-sdk&gt;</a:t>
            </a:r>
            <a:r>
              <a:rPr lang="en-US" sz="1600" b="1" dirty="0">
                <a:solidFill>
                  <a:srgbClr val="F47B20"/>
                </a:solidFill>
                <a:latin typeface="Courier New" pitchFamily="49" charset="0"/>
                <a:cs typeface="Courier New" pitchFamily="49" charset="0"/>
              </a:rPr>
              <a:t>blackberry-deploy -installApp -device 192.168.198.134 -package "c:\sandbox\</a:t>
            </a:r>
          </a:p>
          <a:p>
            <a:pPr>
              <a:defRPr/>
            </a:pPr>
            <a:r>
              <a:rPr lang="en-US" sz="1600" b="1" dirty="0">
                <a:solidFill>
                  <a:srgbClr val="F47B20"/>
                </a:solidFill>
                <a:latin typeface="Courier New" pitchFamily="49" charset="0"/>
                <a:cs typeface="Courier New" pitchFamily="49" charset="0"/>
              </a:rPr>
              <a:t>web apps\helloWorld\bin\helloWorld.bar" -password pass</a:t>
            </a:r>
          </a:p>
          <a:p>
            <a:pPr>
              <a:defRPr/>
            </a:pPr>
            <a:endParaRPr lang="en-US" sz="1600" b="1" dirty="0">
              <a:latin typeface="Courier New" pitchFamily="49" charset="0"/>
              <a:cs typeface="Courier New" pitchFamily="49" charset="0"/>
            </a:endParaRPr>
          </a:p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Sending Install request...</a:t>
            </a:r>
          </a:p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Info: Action: Install</a:t>
            </a:r>
          </a:p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Info: File size: 40731</a:t>
            </a:r>
          </a:p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Info: Installing ...</a:t>
            </a:r>
          </a:p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actual_dname::helloWorld1a833da63a6b7e2098dae6d0662e1.MjA5OG</a:t>
            </a:r>
          </a:p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RhZTZkMDY2MmUxICAgICA</a:t>
            </a:r>
          </a:p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actual_id::MjA5OGRhZTZkMDY2MmUxICAgICA</a:t>
            </a:r>
          </a:p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actual_version::1.0.0.0</a:t>
            </a:r>
          </a:p>
          <a:p>
            <a:pPr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result::success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Box 3"/>
          <p:cNvSpPr txBox="1">
            <a:spLocks noChangeArrowheads="1"/>
          </p:cNvSpPr>
          <p:nvPr/>
        </p:nvSpPr>
        <p:spPr bwMode="auto">
          <a:xfrm>
            <a:off x="381000" y="1524000"/>
            <a:ext cx="646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294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196975"/>
            <a:ext cx="7334250" cy="470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9750" y="44450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rgbClr val="3B8576"/>
                </a:solidFill>
                <a:latin typeface="+mj-lt"/>
                <a:cs typeface="ＭＳ Ｐゴシック" charset="-128"/>
              </a:rPr>
              <a:t>Deploying Your Application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Box 3"/>
          <p:cNvSpPr txBox="1">
            <a:spLocks noChangeArrowheads="1"/>
          </p:cNvSpPr>
          <p:nvPr/>
        </p:nvSpPr>
        <p:spPr bwMode="auto">
          <a:xfrm>
            <a:off x="381000" y="1524000"/>
            <a:ext cx="646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397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19200"/>
            <a:ext cx="5105400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2924175"/>
            <a:ext cx="556260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9750" y="44450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rgbClr val="3B8576"/>
                </a:solidFill>
                <a:latin typeface="+mj-lt"/>
                <a:cs typeface="ＭＳ Ｐゴシック" charset="-128"/>
              </a:rPr>
              <a:t>Deploying Your Application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BBB7646-FB90-4AF4-8653-ACC6C0C2BDDF}" type="slidenum">
              <a:rPr lang="en-US"/>
              <a:pPr/>
              <a:t>29</a:t>
            </a:fld>
            <a:endParaRPr lang="en-US" dirty="0"/>
          </a:p>
        </p:txBody>
      </p:sp>
      <p:pic>
        <p:nvPicPr>
          <p:cNvPr id="33795" name="Picture 4" descr="PPT_Multistream_Sect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3"/>
          <p:cNvSpPr>
            <a:spLocks noGrp="1" noChangeArrowheads="1"/>
          </p:cNvSpPr>
          <p:nvPr>
            <p:ph type="ctrTitle" idx="4294967295"/>
          </p:nvPr>
        </p:nvSpPr>
        <p:spPr bwMode="black">
          <a:xfrm>
            <a:off x="4572000" y="4114800"/>
            <a:ext cx="4445000" cy="1470025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9" charset="-128"/>
              </a:rPr>
              <a:t>Exercise: Migrating content to the BlackBerry PlayBook Platform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 rot="5400000">
            <a:off x="4765104" y="2796952"/>
            <a:ext cx="3200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336104" y="2034952"/>
            <a:ext cx="6324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193898" y="2797746"/>
            <a:ext cx="3200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107504" y="4166965"/>
            <a:ext cx="65532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1854" y="2644552"/>
            <a:ext cx="13652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Application</a:t>
            </a:r>
          </a:p>
          <a:p>
            <a:pPr algn="ctr">
              <a:defRPr/>
            </a:pPr>
            <a:r>
              <a:rPr lang="en-US" sz="2000" dirty="0">
                <a:latin typeface="+mn-lt"/>
              </a:rPr>
              <a:t>power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53767" y="4205065"/>
            <a:ext cx="290512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Simplicity of development</a:t>
            </a:r>
          </a:p>
          <a:p>
            <a:pPr algn="ctr">
              <a:defRPr/>
            </a:pPr>
            <a:r>
              <a:rPr lang="en-US" sz="2000" dirty="0">
                <a:latin typeface="+mn-lt"/>
              </a:rPr>
              <a:t>and maintenance</a:t>
            </a:r>
          </a:p>
        </p:txBody>
      </p:sp>
      <p:sp>
        <p:nvSpPr>
          <p:cNvPr id="15" name="Oval 14"/>
          <p:cNvSpPr/>
          <p:nvPr/>
        </p:nvSpPr>
        <p:spPr>
          <a:xfrm>
            <a:off x="5603304" y="3025552"/>
            <a:ext cx="1447800" cy="990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Browser</a:t>
            </a:r>
          </a:p>
        </p:txBody>
      </p:sp>
      <p:sp>
        <p:nvSpPr>
          <p:cNvPr id="16" name="Oval 15"/>
          <p:cNvSpPr/>
          <p:nvPr/>
        </p:nvSpPr>
        <p:spPr>
          <a:xfrm>
            <a:off x="5672246" y="1577752"/>
            <a:ext cx="1455057" cy="91440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noFill/>
          </a:ln>
          <a:effectLst>
            <a:outerShdw blurRad="127000" dist="38100" dir="2700000" algn="ctr">
              <a:schemeClr val="accent2">
                <a:lumMod val="20000"/>
                <a:lumOff val="80000"/>
                <a:alpha val="45000"/>
              </a:schemeClr>
            </a:outerShdw>
          </a:effectLst>
          <a:scene3d>
            <a:camera prst="perspectiveFront" fov="2700000">
              <a:rot lat="20376000" lon="1938000" rev="20112001"/>
            </a:camera>
            <a:lightRig rig="threePt" dir="t"/>
          </a:scene3d>
          <a:sp3d extrusionH="76200" prstMaterial="softEdge">
            <a:bevelT w="203200" h="50800" prst="softRound"/>
            <a:extrusionClr>
              <a:schemeClr val="accent2"/>
            </a:extrusion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BlackBerryLove Bold" pitchFamily="34" charset="0"/>
              </a:rPr>
              <a:t>Hybrid</a:t>
            </a:r>
          </a:p>
        </p:txBody>
      </p:sp>
      <p:sp>
        <p:nvSpPr>
          <p:cNvPr id="13" name="Oval 12"/>
          <p:cNvSpPr/>
          <p:nvPr/>
        </p:nvSpPr>
        <p:spPr>
          <a:xfrm>
            <a:off x="2326704" y="1577752"/>
            <a:ext cx="1600200" cy="990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Runtime </a:t>
            </a:r>
          </a:p>
          <a:p>
            <a:pPr algn="ctr">
              <a:defRPr/>
            </a:pPr>
            <a:r>
              <a:rPr lang="en-US" dirty="0"/>
              <a:t>Java / AIR</a:t>
            </a:r>
          </a:p>
        </p:txBody>
      </p:sp>
      <p:sp>
        <p:nvSpPr>
          <p:cNvPr id="5131" name="Content Placeholder 2"/>
          <p:cNvSpPr>
            <a:spLocks noGrp="1"/>
          </p:cNvSpPr>
          <p:nvPr>
            <p:ph idx="1"/>
          </p:nvPr>
        </p:nvSpPr>
        <p:spPr>
          <a:xfrm>
            <a:off x="878904" y="5006752"/>
            <a:ext cx="8229600" cy="10668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9" charset="-128"/>
              </a:rPr>
              <a:t>Hitting the sweet spot means</a:t>
            </a:r>
          </a:p>
          <a:p>
            <a:pPr lvl="1"/>
            <a:r>
              <a:rPr lang="en-US" sz="2000" dirty="0" smtClean="0">
                <a:ea typeface="ＭＳ Ｐゴシック" pitchFamily="-109" charset="-128"/>
              </a:rPr>
              <a:t>The richness of device access and reuse of assets</a:t>
            </a:r>
          </a:p>
          <a:p>
            <a:pPr lvl="1"/>
            <a:r>
              <a:rPr lang="en-US" sz="2000" dirty="0" smtClean="0">
                <a:ea typeface="ＭＳ Ｐゴシック" pitchFamily="-109" charset="-128"/>
              </a:rPr>
              <a:t>The simplicity of the browser programming model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11200" y="188913"/>
            <a:ext cx="80645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rgbClr val="3B8576"/>
                </a:solidFill>
                <a:latin typeface="+mj-lt"/>
                <a:cs typeface="ＭＳ Ｐゴシック" charset="-128"/>
              </a:rPr>
              <a:t>BlackBerry Programming Models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13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31242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9" charset="-128"/>
              </a:rPr>
              <a:t>Step 1: Create a Web Launcher application</a:t>
            </a:r>
          </a:p>
          <a:p>
            <a:pPr lvl="1"/>
            <a:r>
              <a:rPr lang="en-US" sz="2000" dirty="0" smtClean="0">
                <a:ea typeface="ＭＳ Ｐゴシック" pitchFamily="-109" charset="-128"/>
              </a:rPr>
              <a:t>Configure your app to directly load your Website</a:t>
            </a:r>
          </a:p>
          <a:p>
            <a:pPr lvl="1"/>
            <a:endParaRPr lang="en-US" sz="2000" dirty="0" smtClean="0">
              <a:ea typeface="ＭＳ Ｐゴシック" pitchFamily="-109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2286000"/>
            <a:ext cx="7330008" cy="252376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&lt;?xml version="1.0" encoding="UTF-8"?&gt;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&lt;widget xmlns="http://www.w3.org/ns/widgets" version="1.0.0.0"&gt;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&lt;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name&gt;</a:t>
            </a:r>
            <a:r>
              <a:rPr lang="en-US" sz="1400" b="1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DevBlog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&lt;/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name&gt;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&lt;icon src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="icon.png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"/&gt;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>
                <a:solidFill>
                  <a:srgbClr val="F47B20"/>
                </a:solidFill>
                <a:latin typeface="Courier New" pitchFamily="49" charset="0"/>
                <a:cs typeface="Courier New" pitchFamily="49" charset="0"/>
              </a:rPr>
              <a:t>&lt;content src="http</a:t>
            </a:r>
            <a:r>
              <a:rPr lang="en-US" sz="1400" b="1" dirty="0" smtClean="0">
                <a:solidFill>
                  <a:srgbClr val="F47B20"/>
                </a:solidFill>
                <a:latin typeface="Courier New" pitchFamily="49" charset="0"/>
                <a:cs typeface="Courier New" pitchFamily="49" charset="0"/>
              </a:rPr>
              <a:t>://devblog.blackberry.com</a:t>
            </a:r>
            <a:r>
              <a:rPr lang="en-US" sz="1400" b="1" dirty="0">
                <a:solidFill>
                  <a:srgbClr val="F47B20"/>
                </a:solidFill>
                <a:latin typeface="Courier New" pitchFamily="49" charset="0"/>
                <a:cs typeface="Courier New" pitchFamily="49" charset="0"/>
              </a:rPr>
              <a:t>"/&gt;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F47B20"/>
                </a:solidFill>
                <a:latin typeface="Courier New" pitchFamily="49" charset="0"/>
                <a:cs typeface="Courier New" pitchFamily="49" charset="0"/>
              </a:rPr>
              <a:t>  &lt;access uri="http</a:t>
            </a:r>
            <a:r>
              <a:rPr lang="en-US" sz="1400" b="1" dirty="0" smtClean="0">
                <a:solidFill>
                  <a:srgbClr val="F47B20"/>
                </a:solidFill>
                <a:latin typeface="Courier New" pitchFamily="49" charset="0"/>
                <a:cs typeface="Courier New" pitchFamily="49" charset="0"/>
              </a:rPr>
              <a:t>://devblog.blackberry.com</a:t>
            </a:r>
            <a:r>
              <a:rPr lang="en-US" sz="1400" b="1" dirty="0">
                <a:solidFill>
                  <a:srgbClr val="F47B20"/>
                </a:solidFill>
                <a:latin typeface="Courier New" pitchFamily="49" charset="0"/>
                <a:cs typeface="Courier New" pitchFamily="49" charset="0"/>
              </a:rPr>
              <a:t>" subdomains="true"/&gt;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&lt;/widget&gt;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11188" y="188913"/>
            <a:ext cx="80645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chemeClr val="folHlink"/>
                </a:solidFill>
                <a:latin typeface="+mj-lt"/>
                <a:cs typeface="ＭＳ Ｐゴシック" charset="-128"/>
              </a:rPr>
              <a:t>Re-Using Your Existing Web Assets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832" y="5098508"/>
            <a:ext cx="6084168" cy="175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13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31242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9" charset="-128"/>
              </a:rPr>
              <a:t>Step 2: Move remote Web content into standalone application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400" y="1870953"/>
            <a:ext cx="7391400" cy="2062103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&lt;?xml version="1.0" encoding="UTF-8"?&gt;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&lt;widget xmlns="http://www.w3.org/ns/widgets" version="1.0.0.0"&gt;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&lt;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name&gt;</a:t>
            </a:r>
            <a:r>
              <a:rPr lang="en-US" sz="1400" b="1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DevBlog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&lt;/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name&gt;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&lt;icon src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="icon.png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"/&gt;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400" b="1" strike="dblStrike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strike="dblStrike" dirty="0" smtClean="0">
                <a:solidFill>
                  <a:srgbClr val="F47B20"/>
                </a:solidFill>
                <a:latin typeface="Courier New" pitchFamily="49" charset="0"/>
                <a:cs typeface="Courier New" pitchFamily="49" charset="0"/>
              </a:rPr>
              <a:t>&lt;content src="http://devblog.blackberry.com"/&gt;</a:t>
            </a:r>
            <a:endParaRPr lang="en-US" sz="1400" b="1" strike="dblStrike" dirty="0" smtClean="0">
              <a:solidFill>
                <a:schemeClr val="bg1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>
                <a:solidFill>
                  <a:srgbClr val="F47B20"/>
                </a:solidFill>
                <a:latin typeface="Courier New" pitchFamily="49" charset="0"/>
                <a:cs typeface="Courier New" pitchFamily="49" charset="0"/>
              </a:rPr>
              <a:t>&lt;content src="index.html"/&gt;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&lt;/widget&gt;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33400" y="4460875"/>
            <a:ext cx="2209800" cy="18288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Curved Down Arrow 8"/>
          <p:cNvSpPr/>
          <p:nvPr/>
        </p:nvSpPr>
        <p:spPr>
          <a:xfrm rot="1321567">
            <a:off x="2728913" y="4122738"/>
            <a:ext cx="1798637" cy="633412"/>
          </a:xfrm>
          <a:prstGeom prst="curvedDownArrow">
            <a:avLst>
              <a:gd name="adj1" fmla="val 25000"/>
              <a:gd name="adj2" fmla="val 47310"/>
              <a:gd name="adj3" fmla="val 2633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870" name="TextBox 9"/>
          <p:cNvSpPr txBox="1">
            <a:spLocks noChangeArrowheads="1"/>
          </p:cNvSpPr>
          <p:nvPr/>
        </p:nvSpPr>
        <p:spPr bwMode="auto">
          <a:xfrm>
            <a:off x="838200" y="41560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Web Server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29000" y="5146675"/>
            <a:ext cx="1600200" cy="114300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872" name="TextBox 11"/>
          <p:cNvSpPr txBox="1">
            <a:spLocks noChangeArrowheads="1"/>
          </p:cNvSpPr>
          <p:nvPr/>
        </p:nvSpPr>
        <p:spPr bwMode="auto">
          <a:xfrm>
            <a:off x="3568824" y="6289675"/>
            <a:ext cx="1363216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/>
              <a:t>devBlog.bar</a:t>
            </a:r>
            <a:endParaRPr lang="en-US" sz="1600" b="1" dirty="0"/>
          </a:p>
        </p:txBody>
      </p:sp>
      <p:pic>
        <p:nvPicPr>
          <p:cNvPr id="36873" name="Picture 12" descr="http://www.w3.org/html/logo/downloads/HTML5_Badge_25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726111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13" descr="http://www.w3.org/html/logo/downloads/HTML5_Badge_25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5222875"/>
            <a:ext cx="4127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2" descr="http://t3.gstatic.com/images?q=tbn:ANd9GcRR40Of4uX2oUX5Mnobb6kBU5d3I3F0u1k5W0jEq7MrADS_cjM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5411911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6" name="Picture 4" descr="http://t3.gstatic.com/images?q=tbn:ANd9GcRR40Of4uX2oUX5Mnobb6kBU5d3I3F0u1k5W0jEq7MrADS_cjM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6850" y="5222875"/>
            <a:ext cx="4127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http://joeysikes.com/img/sm/icons/html_fi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4725888"/>
            <a:ext cx="609600" cy="60960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17" name="Picture 9" descr="http://joeysikes.com/img/sm/icons/html_fi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7701" y="5222652"/>
            <a:ext cx="495300" cy="49530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18" name="Picture 11" descr="http://cdn-cn.easyicon.cn/png/5011/4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5335487"/>
            <a:ext cx="685800" cy="685801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19" name="Picture 11" descr="http://cdn-cn.easyicon.cn/png/5011/4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1" y="5679851"/>
            <a:ext cx="533400" cy="533401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20" name="Picture 15" descr="http://www.gettyicons.com/free-icons/103/pretty-office-2/png/256/audio_file_25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5106888"/>
            <a:ext cx="609600" cy="60960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21" name="Picture 15" descr="http://www.gettyicons.com/free-icons/103/pretty-office-2/png/256/audio_file_25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1" y="5756052"/>
            <a:ext cx="457200" cy="45720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sp>
        <p:nvSpPr>
          <p:cNvPr id="22" name="Right Arrow 21"/>
          <p:cNvSpPr/>
          <p:nvPr/>
        </p:nvSpPr>
        <p:spPr>
          <a:xfrm>
            <a:off x="5105400" y="5527675"/>
            <a:ext cx="609600" cy="304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 rot="5400000" flipH="1" flipV="1">
            <a:off x="1905000" y="5527675"/>
            <a:ext cx="22860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611188" y="188913"/>
            <a:ext cx="80645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chemeClr val="folHlink"/>
                </a:solidFill>
                <a:latin typeface="+mj-lt"/>
                <a:cs typeface="ＭＳ Ｐゴシック" charset="-128"/>
              </a:rPr>
              <a:t>Re-Using Your Existing Web Assets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96136" y="4637087"/>
            <a:ext cx="3030732" cy="188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13"/>
          <p:cNvSpPr>
            <a:spLocks noGrp="1"/>
          </p:cNvSpPr>
          <p:nvPr>
            <p:ph idx="1"/>
          </p:nvPr>
        </p:nvSpPr>
        <p:spPr>
          <a:xfrm>
            <a:off x="457200" y="1052513"/>
            <a:ext cx="8435280" cy="44958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9" charset="-128"/>
              </a:rPr>
              <a:t>Step 3: Start taking advantage of local features</a:t>
            </a:r>
          </a:p>
          <a:p>
            <a:pPr lvl="1"/>
            <a:r>
              <a:rPr lang="en-US" sz="2000" dirty="0" smtClean="0">
                <a:ea typeface="ＭＳ Ｐゴシック" pitchFamily="-109" charset="-128"/>
              </a:rPr>
              <a:t>Support platform-specific capabilities using JavaScript WebWorks APIs</a:t>
            </a: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2195513"/>
            <a:ext cx="8134672" cy="2062103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if (</a:t>
            </a:r>
            <a:r>
              <a:rPr lang="en-US" sz="1400" b="1" dirty="0" err="1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blackberry.system.hasDataCoverage</a:t>
            </a:r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()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if (confirm(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Network unavailable. Would you like to try again later?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))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{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blackberry.app.exit()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}</a:t>
            </a:r>
            <a:endParaRPr lang="en-US" sz="1400" b="1" dirty="0">
              <a:solidFill>
                <a:schemeClr val="bg1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11188" y="188913"/>
            <a:ext cx="80645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chemeClr val="folHlink"/>
                </a:solidFill>
                <a:latin typeface="+mj-lt"/>
                <a:cs typeface="ＭＳ Ｐゴシック" charset="-128"/>
              </a:rPr>
              <a:t>Re-Using Your Existing Web Assets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1560" y="4509120"/>
            <a:ext cx="8064500" cy="1728192"/>
          </a:xfrm>
        </p:spPr>
        <p:txBody>
          <a:bodyPr/>
          <a:lstStyle/>
          <a:p>
            <a:pPr eaLnBrk="1" hangingPunct="1"/>
            <a:r>
              <a:rPr lang="en-US" dirty="0" smtClean="0"/>
              <a:t>Explore other WebWorks API features</a:t>
            </a:r>
          </a:p>
          <a:p>
            <a:pPr lvl="1" eaLnBrk="1" hangingPunct="1"/>
            <a:r>
              <a:rPr lang="en-US" dirty="0" smtClean="0"/>
              <a:t>Integrate platform capabilities into your Web content</a:t>
            </a:r>
          </a:p>
          <a:p>
            <a:pPr lvl="1" eaLnBrk="1" hangingPunct="1"/>
            <a:r>
              <a:rPr lang="en-US" dirty="0" smtClean="0">
                <a:hlinkClick r:id="rId3"/>
              </a:rPr>
              <a:t>http://www.blackberry.com/developers/docs/widgetapi</a:t>
            </a:r>
            <a:r>
              <a:rPr lang="en-US" dirty="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3"/>
          <p:cNvSpPr>
            <a:spLocks noGrp="1"/>
          </p:cNvSpPr>
          <p:nvPr>
            <p:ph idx="1"/>
          </p:nvPr>
        </p:nvSpPr>
        <p:spPr>
          <a:xfrm>
            <a:off x="179512" y="1196752"/>
            <a:ext cx="9289032" cy="50405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Step 4: Publish your content in BlackBerry App World</a:t>
            </a:r>
          </a:p>
          <a:p>
            <a:pPr lvl="1">
              <a:defRPr/>
            </a:pPr>
            <a:r>
              <a:rPr lang="en-US" dirty="0" smtClean="0"/>
              <a:t>http://us.blackberry.com/developers/appworld/distribution.jsp</a:t>
            </a:r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BlackBerry App World</a:t>
            </a:r>
          </a:p>
          <a:p>
            <a:pPr lvl="1">
              <a:defRPr/>
            </a:pPr>
            <a:r>
              <a:rPr lang="en-US" dirty="0" smtClean="0"/>
              <a:t>Free to register and submit apps</a:t>
            </a:r>
          </a:p>
          <a:p>
            <a:pPr lvl="1">
              <a:defRPr/>
            </a:pPr>
            <a:r>
              <a:rPr lang="en-US" dirty="0" smtClean="0"/>
              <a:t>70 Countries, 21 Currencies, 6 Languages</a:t>
            </a:r>
          </a:p>
          <a:p>
            <a:pPr lvl="1">
              <a:defRPr/>
            </a:pPr>
            <a:r>
              <a:rPr lang="en-US" dirty="0" smtClean="0"/>
              <a:t>PayPal, Credit Card, Carrier Billing</a:t>
            </a:r>
          </a:p>
          <a:p>
            <a:pPr lvl="1">
              <a:defRPr/>
            </a:pPr>
            <a:r>
              <a:rPr lang="en-US" dirty="0" smtClean="0"/>
              <a:t>Over 35 million App World users (2+ million app downloads per day)</a:t>
            </a:r>
          </a:p>
          <a:p>
            <a:pPr lvl="1">
              <a:defRPr/>
            </a:pPr>
            <a:r>
              <a:rPr lang="en-US" dirty="0" smtClean="0"/>
              <a:t>Over 75% of app downloads are OS 5.0+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/>
          <a:srcRect l="9721" t="20082" r="9293" b="21165"/>
          <a:stretch>
            <a:fillRect/>
          </a:stretch>
        </p:blipFill>
        <p:spPr bwMode="auto">
          <a:xfrm>
            <a:off x="5724128" y="2348880"/>
            <a:ext cx="2819400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11188" y="188913"/>
            <a:ext cx="80645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chemeClr val="folHlink"/>
                </a:solidFill>
                <a:latin typeface="+mj-lt"/>
                <a:cs typeface="ＭＳ Ｐゴシック" charset="-128"/>
              </a:rPr>
              <a:t>Re-Using Your Existing Web Assets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CFB7BA0-3FDE-431A-97C5-2DCEC1E37DB8}" type="slidenum">
              <a:rPr lang="en-US"/>
              <a:pPr/>
              <a:t>34</a:t>
            </a:fld>
            <a:endParaRPr lang="en-US"/>
          </a:p>
        </p:txBody>
      </p:sp>
      <p:pic>
        <p:nvPicPr>
          <p:cNvPr id="2051" name="Picture 7" descr="BlackBerry_PPT_Titlepag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8"/>
          <p:cNvSpPr>
            <a:spLocks noGrp="1" noChangeArrowheads="1"/>
          </p:cNvSpPr>
          <p:nvPr>
            <p:ph type="subTitle" idx="4294967295"/>
          </p:nvPr>
        </p:nvSpPr>
        <p:spPr bwMode="black">
          <a:xfrm>
            <a:off x="2133600" y="4293022"/>
            <a:ext cx="5576888" cy="792162"/>
          </a:xfrm>
          <a:noFill/>
        </p:spPr>
        <p:txBody>
          <a:bodyPr/>
          <a:lstStyle/>
          <a:p>
            <a:pPr marL="0" indent="0" algn="r" eaLnBrk="1" hangingPunct="1">
              <a:buFont typeface="Calibri" pitchFamily="-109" charset="0"/>
              <a:buNone/>
            </a:pPr>
            <a:r>
              <a:rPr lang="en-US" sz="4000" dirty="0" smtClean="0">
                <a:ea typeface="ＭＳ Ｐゴシック" pitchFamily="-109" charset="-128"/>
              </a:rPr>
              <a:t>BlackBerry PlayBook Integration</a:t>
            </a:r>
          </a:p>
          <a:p>
            <a:pPr marL="0" indent="0" algn="r" eaLnBrk="1" hangingPunct="1">
              <a:buFont typeface="Calibri" pitchFamily="-109" charset="0"/>
              <a:buNone/>
            </a:pPr>
            <a:endParaRPr lang="en-US" sz="3200" b="0" dirty="0" smtClean="0">
              <a:ea typeface="ＭＳ Ｐゴシック" pitchFamily="-109" charset="-128"/>
            </a:endParaRPr>
          </a:p>
        </p:txBody>
      </p:sp>
      <p:sp>
        <p:nvSpPr>
          <p:cNvPr id="2055" name="TextBox 8"/>
          <p:cNvSpPr txBox="1">
            <a:spLocks noChangeArrowheads="1"/>
          </p:cNvSpPr>
          <p:nvPr/>
        </p:nvSpPr>
        <p:spPr bwMode="auto">
          <a:xfrm>
            <a:off x="1231900" y="65405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/>
          </p:cNvSpPr>
          <p:nvPr>
            <p:ph idx="1"/>
          </p:nvPr>
        </p:nvSpPr>
        <p:spPr>
          <a:xfrm>
            <a:off x="457200" y="908050"/>
            <a:ext cx="8001000" cy="4525963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9" charset="-128"/>
              </a:rPr>
              <a:t>Custom objects that can connect browser engine with underlying platform</a:t>
            </a:r>
          </a:p>
          <a:p>
            <a:pPr lvl="1"/>
            <a:r>
              <a:rPr lang="en-US" sz="2000" dirty="0" smtClean="0">
                <a:ea typeface="ＭＳ Ｐゴシック" pitchFamily="-109" charset="-128"/>
              </a:rPr>
              <a:t>BlackBerry WebWorks apps can be more than just web content</a:t>
            </a:r>
          </a:p>
          <a:p>
            <a:pPr lvl="1"/>
            <a:r>
              <a:rPr lang="en-US" sz="2000" dirty="0" smtClean="0">
                <a:ea typeface="ＭＳ Ｐゴシック" pitchFamily="-109" charset="-128"/>
              </a:rPr>
              <a:t>Enables “Super App” functionality</a:t>
            </a:r>
          </a:p>
          <a:p>
            <a:pPr lvl="2"/>
            <a:endParaRPr lang="en-US" sz="1800" dirty="0" smtClean="0">
              <a:ea typeface="ＭＳ Ｐゴシック" pitchFamily="-109" charset="-128"/>
            </a:endParaRPr>
          </a:p>
          <a:p>
            <a:pPr lvl="1"/>
            <a:endParaRPr lang="en-US" sz="2000" dirty="0" smtClean="0">
              <a:ea typeface="ＭＳ Ｐゴシック" pitchFamily="-109" charset="-128"/>
            </a:endParaRP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838200" y="5772150"/>
            <a:ext cx="716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http://www.blackberry.com/developers/docs/webworks/api/playbook/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636838"/>
            <a:ext cx="6629400" cy="302736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5288" y="111125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chemeClr val="hlink"/>
                </a:solidFill>
                <a:latin typeface="+mj-lt"/>
                <a:cs typeface="ＭＳ Ｐゴシック" charset="-128"/>
              </a:rPr>
              <a:t>Web Works JavaScript APIs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13"/>
          <p:cNvSpPr>
            <a:spLocks noGrp="1"/>
          </p:cNvSpPr>
          <p:nvPr>
            <p:ph idx="1"/>
          </p:nvPr>
        </p:nvSpPr>
        <p:spPr>
          <a:xfrm>
            <a:off x="457200" y="980728"/>
            <a:ext cx="8578850" cy="52578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9" charset="-128"/>
              </a:rPr>
              <a:t>Use blackberry.app to read data from config.xml file</a:t>
            </a:r>
          </a:p>
          <a:p>
            <a:pPr lvl="1"/>
            <a:r>
              <a:rPr lang="en-US" sz="2000" dirty="0" smtClean="0">
                <a:ea typeface="ＭＳ Ｐゴシック" pitchFamily="-109" charset="-128"/>
              </a:rPr>
              <a:t>Example: Styling an ‘About’ feature in your app with CSS3</a:t>
            </a: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1988840"/>
            <a:ext cx="7391400" cy="259301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txBody>
          <a:bodyPr>
            <a:sp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function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setValue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(id, message) {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document.getElementById(id).innerHTML = message;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function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showAbout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() 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setValue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("version",   "v" + </a:t>
            </a:r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blackberry.app.version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setValue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("copyright", "&amp;copy; " + blackberry.app.copyright);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setValue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("author",    "By: " + blackberry.app.author);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setValue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("name",      blackberry.app.name);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}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111125"/>
            <a:ext cx="85692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 smtClean="0">
                <a:solidFill>
                  <a:schemeClr val="hlink"/>
                </a:solidFill>
                <a:latin typeface="+mj-lt"/>
                <a:cs typeface="ＭＳ Ｐゴシック" charset="-128"/>
              </a:rPr>
              <a:t>JavaScript API: Application Info</a:t>
            </a:r>
            <a:endParaRPr lang="en-US" sz="4000" b="1" kern="0" dirty="0">
              <a:solidFill>
                <a:schemeClr val="hlink"/>
              </a:solidFill>
              <a:latin typeface="+mj-lt"/>
              <a:cs typeface="ＭＳ Ｐゴシック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040" y="4838557"/>
            <a:ext cx="216024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1680" y="4838556"/>
            <a:ext cx="2137594" cy="147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ight Arrow 9"/>
          <p:cNvSpPr/>
          <p:nvPr/>
        </p:nvSpPr>
        <p:spPr>
          <a:xfrm>
            <a:off x="3923928" y="5558636"/>
            <a:ext cx="936104" cy="288032"/>
          </a:xfrm>
          <a:prstGeom prst="rightArrow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13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10200"/>
          </a:xfrm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</a:rPr>
              <a:t>Grant API permission in config.xml file</a:t>
            </a:r>
          </a:p>
          <a:p>
            <a:pPr lvl="1"/>
            <a:r>
              <a:rPr lang="en-US" dirty="0" smtClean="0">
                <a:ea typeface="ＭＳ Ｐゴシック" pitchFamily="-109" charset="-128"/>
              </a:rPr>
              <a:t>Create an &lt;feature&gt; element for any required APIs</a:t>
            </a:r>
          </a:p>
          <a:p>
            <a:endParaRPr lang="en-US" dirty="0" smtClean="0">
              <a:ea typeface="ＭＳ Ｐゴシック" pitchFamily="-109" charset="-128"/>
            </a:endParaRPr>
          </a:p>
          <a:p>
            <a:endParaRPr lang="en-US" dirty="0" smtClean="0">
              <a:ea typeface="ＭＳ Ｐゴシック" pitchFamily="-109" charset="-128"/>
            </a:endParaRPr>
          </a:p>
          <a:p>
            <a:endParaRPr lang="en-US" dirty="0" smtClean="0">
              <a:ea typeface="ＭＳ Ｐゴシック" pitchFamily="-109" charset="-128"/>
            </a:endParaRPr>
          </a:p>
          <a:p>
            <a:endParaRPr lang="en-US" dirty="0" smtClean="0">
              <a:ea typeface="ＭＳ Ｐゴシック" pitchFamily="-109" charset="-128"/>
            </a:endParaRPr>
          </a:p>
          <a:p>
            <a:endParaRPr lang="en-US" dirty="0" smtClean="0">
              <a:ea typeface="ＭＳ Ｐゴシック" pitchFamily="-109" charset="-128"/>
            </a:endParaRPr>
          </a:p>
          <a:p>
            <a:endParaRPr lang="en-US" sz="1600" dirty="0" smtClean="0">
              <a:ea typeface="ＭＳ Ｐゴシック" pitchFamily="-109" charset="-128"/>
            </a:endParaRPr>
          </a:p>
          <a:p>
            <a:endParaRPr lang="en-US" sz="1600" dirty="0" smtClean="0">
              <a:ea typeface="ＭＳ Ｐゴシック" pitchFamily="-109" charset="-128"/>
            </a:endParaRPr>
          </a:p>
          <a:p>
            <a:r>
              <a:rPr lang="en-US" dirty="0" smtClean="0">
                <a:ea typeface="ＭＳ Ｐゴシック" pitchFamily="-109" charset="-128"/>
              </a:rPr>
              <a:t>Missing &lt;feature&gt; definitions may result in runtime ‘undefined’ errors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" y="2204864"/>
            <a:ext cx="7391400" cy="252253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&lt;?xml version="1.0" encoding="UTF-8"?&gt;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&lt;widget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xmlns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="http://www.w3.org/ns/widgets" version="1.0.0.0"&gt;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&lt;name&gt;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helloWorld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&lt;/name&gt;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&lt;icon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="icon.png"/&gt;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&lt;content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="index.html"/&gt;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F47B20"/>
                </a:solidFill>
                <a:latin typeface="Courier New" pitchFamily="49" charset="0"/>
                <a:cs typeface="Courier New" pitchFamily="49" charset="0"/>
              </a:rPr>
              <a:t>  &lt;feature id="blackberry.app" required="true" version="1.0.0.0"/&gt;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&lt;/widget&gt;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111125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chemeClr val="hlink"/>
                </a:solidFill>
                <a:latin typeface="+mj-lt"/>
                <a:cs typeface="ＭＳ Ｐゴシック" charset="-128"/>
              </a:rPr>
              <a:t>Web Works JavaScript APIs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13"/>
          <p:cNvSpPr>
            <a:spLocks noGrp="1"/>
          </p:cNvSpPr>
          <p:nvPr>
            <p:ph idx="1"/>
          </p:nvPr>
        </p:nvSpPr>
        <p:spPr>
          <a:xfrm>
            <a:off x="457200" y="980728"/>
            <a:ext cx="8578850" cy="2880320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9" charset="-128"/>
              </a:rPr>
              <a:t>Detect when user has moved the application to the background and/or foreground</a:t>
            </a:r>
          </a:p>
          <a:p>
            <a:pPr lvl="1"/>
            <a:endParaRPr lang="en-US" sz="20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pPr>
              <a:buNone/>
            </a:pPr>
            <a:endParaRPr lang="en-US" sz="2400" dirty="0" smtClean="0">
              <a:ea typeface="ＭＳ Ｐゴシック" pitchFamily="-109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111125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 smtClean="0">
                <a:solidFill>
                  <a:schemeClr val="hlink"/>
                </a:solidFill>
                <a:latin typeface="+mj-lt"/>
                <a:cs typeface="ＭＳ Ｐゴシック" charset="-128"/>
              </a:rPr>
              <a:t>JavaScript API: Application Events</a:t>
            </a:r>
            <a:endParaRPr lang="en-US" sz="4000" b="1" kern="0" dirty="0">
              <a:solidFill>
                <a:schemeClr val="hlink"/>
              </a:solidFill>
              <a:latin typeface="+mj-lt"/>
              <a:cs typeface="ＭＳ Ｐゴシック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9592" y="1988840"/>
            <a:ext cx="7391400" cy="2085186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txBody>
          <a:bodyPr>
            <a:sp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function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handleBackground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() {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document.getElementById("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mainElement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").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className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= "background";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function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handleForeground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() {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document.getElementById("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mainElement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").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className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= "normal";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blackberry.app.event.onBackground</a:t>
            </a:r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 err="1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handleBackground</a:t>
            </a:r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blackberry.app.event.onForeground</a:t>
            </a:r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 err="1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handleForeground</a:t>
            </a:r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064" y="4437112"/>
            <a:ext cx="3779912" cy="231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1" y="4437112"/>
            <a:ext cx="3777470" cy="229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ight Arrow 9"/>
          <p:cNvSpPr/>
          <p:nvPr/>
        </p:nvSpPr>
        <p:spPr>
          <a:xfrm>
            <a:off x="4067944" y="5445224"/>
            <a:ext cx="936104" cy="288032"/>
          </a:xfrm>
          <a:prstGeom prst="rightArrow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13"/>
          <p:cNvSpPr>
            <a:spLocks noGrp="1"/>
          </p:cNvSpPr>
          <p:nvPr>
            <p:ph idx="1"/>
          </p:nvPr>
        </p:nvSpPr>
        <p:spPr>
          <a:xfrm>
            <a:off x="457200" y="980728"/>
            <a:ext cx="8578850" cy="52578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9" charset="-128"/>
              </a:rPr>
              <a:t>Launch other Tablet OS applications</a:t>
            </a:r>
          </a:p>
          <a:p>
            <a:pPr>
              <a:buNone/>
            </a:pPr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7584" y="1628800"/>
            <a:ext cx="7391400" cy="2339102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function openVideoCamera()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var args = new blackberry.invoke.CameraArguments();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args.view = blackberry.invoke.CameraArguments.VIEW_RECORDER;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   blackberry.invoke.invoke(id, args);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...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&lt;button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onclick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="openVideoCamera()"&gt;Open Video Camera&lt;/button&gt;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endParaRPr lang="en-US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111125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 smtClean="0">
                <a:solidFill>
                  <a:schemeClr val="hlink"/>
                </a:solidFill>
                <a:latin typeface="+mj-lt"/>
                <a:cs typeface="ＭＳ Ｐゴシック" charset="-128"/>
              </a:rPr>
              <a:t>JavaScript API: Invoke Applications</a:t>
            </a:r>
            <a:endParaRPr lang="en-US" sz="4000" b="1" kern="0" dirty="0">
              <a:solidFill>
                <a:schemeClr val="hlink"/>
              </a:solidFill>
              <a:latin typeface="+mj-lt"/>
              <a:cs typeface="ＭＳ Ｐゴシック" charset="-128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744" y="4221088"/>
            <a:ext cx="4064248" cy="243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blackberry46"/>
          <p:cNvPicPr>
            <a:picLocks noChangeAspect="1" noChangeArrowheads="1"/>
          </p:cNvPicPr>
          <p:nvPr/>
        </p:nvPicPr>
        <p:blipFill>
          <a:blip r:embed="rId3"/>
          <a:srcRect l="5869"/>
          <a:stretch>
            <a:fillRect/>
          </a:stretch>
        </p:blipFill>
        <p:spPr bwMode="auto">
          <a:xfrm>
            <a:off x="755576" y="1500659"/>
            <a:ext cx="1022953" cy="159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Content Placeholder 13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31242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9" charset="-128"/>
              </a:rPr>
              <a:t>It’s a diverse world out there for developers!</a:t>
            </a:r>
          </a:p>
          <a:p>
            <a:r>
              <a:rPr lang="en-US" sz="2400" dirty="0" smtClean="0">
                <a:ea typeface="ＭＳ Ｐゴシック" pitchFamily="-109" charset="-128"/>
              </a:rPr>
              <a:t>Strong Web standards offer support across multiple platforms</a:t>
            </a:r>
          </a:p>
          <a:p>
            <a:pPr lvl="1"/>
            <a:r>
              <a:rPr lang="en-US" sz="2000" dirty="0" smtClean="0">
                <a:ea typeface="ＭＳ Ｐゴシック" pitchFamily="-109" charset="-128"/>
              </a:rPr>
              <a:t>Reuse Web assets and developer skills to create BlackBerry apps</a:t>
            </a:r>
          </a:p>
          <a:p>
            <a:r>
              <a:rPr lang="en-US" sz="2400" dirty="0" smtClean="0">
                <a:ea typeface="ＭＳ Ｐゴシック" pitchFamily="-109" charset="-128"/>
              </a:rPr>
              <a:t>Each platform seeing growth in access to native functionality</a:t>
            </a:r>
          </a:p>
          <a:p>
            <a:pPr lvl="1"/>
            <a:r>
              <a:rPr lang="en-US" sz="2000" dirty="0" smtClean="0">
                <a:ea typeface="ＭＳ Ｐゴシック" pitchFamily="-109" charset="-128"/>
              </a:rPr>
              <a:t>Access the richness and differentiators of each platform</a:t>
            </a:r>
          </a:p>
        </p:txBody>
      </p:sp>
      <p:sp>
        <p:nvSpPr>
          <p:cNvPr id="7172" name="TextBox 17"/>
          <p:cNvSpPr txBox="1">
            <a:spLocks noChangeArrowheads="1"/>
          </p:cNvSpPr>
          <p:nvPr/>
        </p:nvSpPr>
        <p:spPr bwMode="auto">
          <a:xfrm>
            <a:off x="914400" y="1143000"/>
            <a:ext cx="2620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BlackBerry Smartphone</a:t>
            </a:r>
          </a:p>
        </p:txBody>
      </p:sp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38389" y="1484784"/>
            <a:ext cx="910711" cy="170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20072" y="1534118"/>
            <a:ext cx="2515245" cy="1678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57301" y="1500659"/>
            <a:ext cx="923499" cy="163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TextBox 17"/>
          <p:cNvSpPr txBox="1">
            <a:spLocks noChangeArrowheads="1"/>
          </p:cNvSpPr>
          <p:nvPr/>
        </p:nvSpPr>
        <p:spPr bwMode="auto">
          <a:xfrm>
            <a:off x="5357813" y="1154113"/>
            <a:ext cx="23383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BlackBerry PlayBook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11200" y="260350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rgbClr val="3B8576"/>
                </a:solidFill>
                <a:latin typeface="+mj-lt"/>
                <a:cs typeface="ＭＳ Ｐゴシック" charset="-128"/>
              </a:rPr>
              <a:t>Web = Platform Plurality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13"/>
          <p:cNvSpPr>
            <a:spLocks noGrp="1"/>
          </p:cNvSpPr>
          <p:nvPr>
            <p:ph idx="1"/>
          </p:nvPr>
        </p:nvSpPr>
        <p:spPr>
          <a:xfrm>
            <a:off x="457200" y="980728"/>
            <a:ext cx="8578850" cy="52578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9" charset="-128"/>
              </a:rPr>
              <a:t>Retrieve information about the current state of the Tablet OS</a:t>
            </a: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pPr>
              <a:buNone/>
            </a:pPr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1658411"/>
            <a:ext cx="8136904" cy="4370427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function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getNHLscores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() {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var data;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//Get live data when network connection is available 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//   Otherwise, use last saved values.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// 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hasDataCoverage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() is similar to "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navigator.onLine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"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if (</a:t>
            </a:r>
            <a:r>
              <a:rPr lang="en-US" sz="1400" b="1" dirty="0" err="1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blackberry.system.hasDataCoverage</a:t>
            </a:r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()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) 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{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   data =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callWebService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("http://test.sports.com/ws?t=NHL");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saveToDB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("NHL", data);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else {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   data =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getFromDB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("NHL");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displayScores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(data);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111125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 smtClean="0">
                <a:solidFill>
                  <a:schemeClr val="hlink"/>
                </a:solidFill>
                <a:latin typeface="+mj-lt"/>
                <a:cs typeface="ＭＳ Ｐゴシック" charset="-128"/>
              </a:rPr>
              <a:t>JavaScript API: System Info</a:t>
            </a:r>
            <a:endParaRPr lang="en-US" sz="4000" b="1" kern="0" dirty="0">
              <a:solidFill>
                <a:schemeClr val="hlink"/>
              </a:solidFill>
              <a:latin typeface="+mj-lt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13"/>
          <p:cNvSpPr>
            <a:spLocks noGrp="1"/>
          </p:cNvSpPr>
          <p:nvPr>
            <p:ph idx="1"/>
          </p:nvPr>
        </p:nvSpPr>
        <p:spPr>
          <a:xfrm>
            <a:off x="457200" y="980728"/>
            <a:ext cx="8578850" cy="52578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9" charset="-128"/>
              </a:rPr>
              <a:t>Read information about battery level and state</a:t>
            </a:r>
          </a:p>
          <a:p>
            <a:pPr>
              <a:buNone/>
            </a:pPr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772086"/>
            <a:ext cx="7776864" cy="259301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function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handleBatteryLevel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(level)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document.getElementById("level").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style.width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= level + "%";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...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blackberry.system.event.deviceBatteryLevelChange(</a:t>
            </a:r>
            <a:r>
              <a:rPr lang="en-US" sz="1400" b="1" dirty="0" err="1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handleBatteryLevel</a:t>
            </a:r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...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&lt;div class="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batteryLevelBar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"&gt;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&lt;div id="level" class="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batteryLevel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"&gt;&amp;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nbsp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;&lt;/div&gt;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&lt;/div&gt;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111125"/>
            <a:ext cx="8748712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 smtClean="0">
                <a:solidFill>
                  <a:schemeClr val="hlink"/>
                </a:solidFill>
                <a:latin typeface="+mj-lt"/>
                <a:cs typeface="ＭＳ Ｐゴシック" charset="-128"/>
              </a:rPr>
              <a:t>JavaScript API: System Events</a:t>
            </a:r>
            <a:endParaRPr lang="en-US" sz="4000" b="1" kern="0" dirty="0">
              <a:solidFill>
                <a:schemeClr val="hlink"/>
              </a:solidFill>
              <a:latin typeface="+mj-lt"/>
              <a:cs typeface="ＭＳ Ｐゴシック" charset="-128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1959" y="4517935"/>
            <a:ext cx="6118473" cy="2367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13"/>
          <p:cNvSpPr>
            <a:spLocks noGrp="1"/>
          </p:cNvSpPr>
          <p:nvPr>
            <p:ph idx="1"/>
          </p:nvPr>
        </p:nvSpPr>
        <p:spPr>
          <a:xfrm>
            <a:off x="457200" y="836712"/>
            <a:ext cx="8578850" cy="52578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9" charset="-128"/>
              </a:rPr>
              <a:t>Display custom and standard Tablet OS Dialog windows</a:t>
            </a:r>
          </a:p>
          <a:p>
            <a:pPr>
              <a:buNone/>
            </a:pPr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  <a:p>
            <a:endParaRPr lang="en-US" sz="2400" dirty="0" smtClean="0">
              <a:ea typeface="ＭＳ Ｐゴシック" pitchFamily="-109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1412776"/>
            <a:ext cx="8136904" cy="3100849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function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dialogCallBack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(index) {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alert("Button index selected: " + index);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function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customDialog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()  {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var question = "Have you created a BlackBerry PlayBook application?";     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var buttons = new Array("Yes", "No", "Soon");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var ops = { title : "Answer:", size :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blackberry.ui.dialog.SIZE_MEDIUM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, 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	      position :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blackberry.ui.dialog.LOC_CENTER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};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400" b="1" dirty="0" err="1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blackberry.ui.dialog.customAsk</a:t>
            </a:r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(question, buttons, </a:t>
            </a:r>
            <a:r>
              <a:rPr lang="en-US" sz="1400" b="1" dirty="0" err="1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dialogCallBack</a:t>
            </a:r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, ops);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...</a:t>
            </a:r>
          </a:p>
          <a:p>
            <a:pPr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&lt;button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onclick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="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customDialog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()"&gt;Ask Question (Custom Dialog)&lt;/button&gt;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111125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 smtClean="0">
                <a:solidFill>
                  <a:schemeClr val="hlink"/>
                </a:solidFill>
                <a:latin typeface="+mj-lt"/>
                <a:cs typeface="ＭＳ Ｐゴシック" charset="-128"/>
              </a:rPr>
              <a:t>JavaScript API: Tablet OS UI</a:t>
            </a:r>
            <a:endParaRPr lang="en-US" sz="4000" b="1" kern="0" dirty="0">
              <a:solidFill>
                <a:schemeClr val="hlink"/>
              </a:solidFill>
              <a:latin typeface="+mj-lt"/>
              <a:cs typeface="ＭＳ Ｐゴシック" charset="-128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355976" y="5589240"/>
            <a:ext cx="936104" cy="288032"/>
          </a:xfrm>
          <a:prstGeom prst="rightArrow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4596621"/>
            <a:ext cx="3563887" cy="226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6624" y="4651346"/>
            <a:ext cx="3131840" cy="220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3"/>
          <p:cNvSpPr>
            <a:spLocks noGrp="1"/>
          </p:cNvSpPr>
          <p:nvPr>
            <p:ph idx="1"/>
          </p:nvPr>
        </p:nvSpPr>
        <p:spPr>
          <a:xfrm>
            <a:off x="158750" y="908720"/>
            <a:ext cx="8229600" cy="5105400"/>
          </a:xfrm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</a:rPr>
              <a:t>Save name-value pairs (String) for offline use</a:t>
            </a:r>
          </a:p>
          <a:p>
            <a:pPr lvl="1"/>
            <a:r>
              <a:rPr lang="en-US" dirty="0" smtClean="0">
                <a:ea typeface="ＭＳ Ｐゴシック" pitchFamily="-109" charset="-128"/>
              </a:rPr>
              <a:t>Session data persists while application remains open</a:t>
            </a:r>
          </a:p>
          <a:p>
            <a:pPr lvl="1"/>
            <a:r>
              <a:rPr lang="en-US" dirty="0" smtClean="0">
                <a:ea typeface="ＭＳ Ｐゴシック" pitchFamily="-109" charset="-128"/>
              </a:rPr>
              <a:t>Local data persists even after restarting application</a:t>
            </a:r>
          </a:p>
          <a:p>
            <a:pPr lvl="1"/>
            <a:r>
              <a:rPr lang="en-US" dirty="0" smtClean="0">
                <a:hlinkClick r:id="rId3"/>
              </a:rPr>
              <a:t>http://dev.w3.org/html5/webstorage/</a:t>
            </a:r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288" y="111125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 smtClean="0">
                <a:solidFill>
                  <a:schemeClr val="hlink"/>
                </a:solidFill>
                <a:latin typeface="+mj-lt"/>
                <a:cs typeface="ＭＳ Ｐゴシック" charset="-128"/>
              </a:rPr>
              <a:t>Offline Storage: HTML5 </a:t>
            </a:r>
            <a:r>
              <a:rPr lang="en-US" sz="4000" b="1" kern="0" dirty="0" err="1" smtClean="0">
                <a:solidFill>
                  <a:schemeClr val="hlink"/>
                </a:solidFill>
                <a:latin typeface="+mj-lt"/>
                <a:cs typeface="ＭＳ Ｐゴシック" charset="-128"/>
              </a:rPr>
              <a:t>LocalStorage</a:t>
            </a:r>
            <a:endParaRPr lang="en-US" sz="4000" b="1" kern="0" dirty="0">
              <a:solidFill>
                <a:schemeClr val="hlink"/>
              </a:solidFill>
              <a:latin typeface="+mj-lt"/>
              <a:cs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544" y="2913325"/>
            <a:ext cx="7902624" cy="3323987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function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saveSession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()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window.sessionStorage.clear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();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	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window.sessionStorage.setItem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("Greeting", "Hello World");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	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var key =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window.sessionStorage.key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(0);	           //"Greeting"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var value =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window.sessionStorage.getItem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(key);	  //"Hello World"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	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key = key + "_FR";	                            //"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Greeting_FR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"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value = "Bonjour Monde";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window.sessionStorage.setItem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(key, value);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var num =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window.sessionStorage.length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;	           //2 entries	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}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3"/>
          <p:cNvSpPr>
            <a:spLocks noGrp="1"/>
          </p:cNvSpPr>
          <p:nvPr>
            <p:ph idx="1"/>
          </p:nvPr>
        </p:nvSpPr>
        <p:spPr>
          <a:xfrm>
            <a:off x="158750" y="980728"/>
            <a:ext cx="8229600" cy="5105400"/>
          </a:xfrm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</a:rPr>
              <a:t>Relational database powered by </a:t>
            </a:r>
            <a:r>
              <a:rPr lang="en-US" dirty="0" err="1" smtClean="0">
                <a:ea typeface="ＭＳ Ｐゴシック" pitchFamily="-109" charset="-128"/>
              </a:rPr>
              <a:t>SQLite</a:t>
            </a:r>
            <a:endParaRPr lang="en-US" dirty="0" smtClean="0">
              <a:ea typeface="ＭＳ Ｐゴシック" pitchFamily="-109" charset="-128"/>
            </a:endParaRPr>
          </a:p>
          <a:p>
            <a:pPr lvl="1"/>
            <a:r>
              <a:rPr lang="en-US" dirty="0" smtClean="0">
                <a:hlinkClick r:id="rId3"/>
              </a:rPr>
              <a:t>http://www.w3.org/TR/webdatabase/</a:t>
            </a:r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288" y="111125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 smtClean="0">
                <a:solidFill>
                  <a:schemeClr val="hlink"/>
                </a:solidFill>
                <a:latin typeface="+mj-lt"/>
                <a:cs typeface="ＭＳ Ｐゴシック" charset="-128"/>
              </a:rPr>
              <a:t>Offline Storage: HTML5 Web DB</a:t>
            </a:r>
            <a:endParaRPr lang="en-US" sz="4000" b="1" kern="0" dirty="0">
              <a:solidFill>
                <a:schemeClr val="hlink"/>
              </a:solidFill>
              <a:latin typeface="+mj-lt"/>
              <a:cs typeface="ＭＳ Ｐゴシック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2051551"/>
            <a:ext cx="8496944" cy="4185761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function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initDBSchema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(database)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if (database)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{</a:t>
            </a:r>
          </a:p>
          <a:p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1400" b="1" dirty="0" err="1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database.transaction</a:t>
            </a:r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(function(</a:t>
            </a:r>
            <a:r>
              <a:rPr lang="en-US" sz="1400" b="1" dirty="0" err="1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tx</a:t>
            </a:r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) {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      var SQL = "CREATE TABLE IF NOT EXISTS Messages (id INTEGER " +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                " PRIMARY KEY, message TEXT, created TIMESTAMP)";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      //The following method occurs asynchronously.  Requires callback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      // methods to correctly perform next actions (e.g. INSERT statements)</a:t>
            </a:r>
          </a:p>
          <a:p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         </a:t>
            </a:r>
            <a:r>
              <a:rPr lang="en-US" sz="1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tx.executeSql</a:t>
            </a:r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(SQL, [], </a:t>
            </a:r>
            <a:r>
              <a:rPr lang="en-US" sz="1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firstCreateComplete</a:t>
            </a:r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handleSQLError</a:t>
            </a:r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 }, </a:t>
            </a:r>
            <a:r>
              <a:rPr lang="en-US" sz="1400" b="1" dirty="0" err="1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handleTransactionError</a:t>
            </a:r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   }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function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createDB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()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var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dbSize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= 2 * 1024 * 1024;	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db =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window.openDatabase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("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WebDB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", "1.0", "Example",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dbSize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initDBSchema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13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626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9" charset="-128"/>
              </a:rPr>
              <a:t>Take advantage of Flash 10.1 support on PlayBook</a:t>
            </a:r>
          </a:p>
          <a:p>
            <a:pPr lvl="1"/>
            <a:r>
              <a:rPr lang="en-US" sz="2000" dirty="0" smtClean="0">
                <a:ea typeface="ＭＳ Ｐゴシック" pitchFamily="-109" charset="-128"/>
              </a:rPr>
              <a:t>Embed local or remote content directly your Web application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95288" y="111125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 smtClean="0">
                <a:solidFill>
                  <a:schemeClr val="hlink"/>
                </a:solidFill>
                <a:latin typeface="+mj-lt"/>
                <a:cs typeface="ＭＳ Ｐゴシック" charset="-128"/>
              </a:rPr>
              <a:t>Media: Flash 10.1</a:t>
            </a:r>
            <a:endParaRPr lang="en-US" sz="4000" b="1" kern="0" dirty="0">
              <a:solidFill>
                <a:schemeClr val="hlink"/>
              </a:solidFill>
              <a:latin typeface="+mj-lt"/>
              <a:cs typeface="ＭＳ Ｐゴシック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560" y="2060848"/>
            <a:ext cx="8064896" cy="3970318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&lt;!-- Remote URI: --&gt;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&lt;object width="640" height="385"&gt;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&lt;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param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name="movie" 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       value="http://www.youtube.com/v/eAaez_4m9mQ?fs=1&amp;amp;hl=en_US"&gt;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&lt;/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param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&gt;</a:t>
            </a:r>
          </a:p>
          <a:p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   &lt;embed src="http://www.youtube.com/v/eAaez_4m9mQ?fs=1&amp;amp;hl=en_US" 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       width="640" height="385"&gt;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&lt;/embed&gt;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&lt;/object&gt;</a:t>
            </a:r>
          </a:p>
          <a:p>
            <a:endParaRPr lang="en-US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&lt;!– Embedded SWF: --&gt;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&lt;object width="500" height="300"&gt;</a:t>
            </a:r>
          </a:p>
          <a:p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   &lt;</a:t>
            </a:r>
            <a:r>
              <a:rPr lang="en-US" sz="1400" b="1" dirty="0" err="1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param</a:t>
            </a:r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 name="movie" value="5-snowflakes.swf"&gt;&lt;/</a:t>
            </a:r>
            <a:r>
              <a:rPr lang="en-US" sz="1400" b="1" dirty="0" err="1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param</a:t>
            </a:r>
            <a:r>
              <a:rPr lang="en-US" sz="1400" b="1" dirty="0" smtClean="0">
                <a:solidFill>
                  <a:srgbClr val="D97021"/>
                </a:solidFill>
                <a:latin typeface="Courier New" pitchFamily="49" charset="0"/>
                <a:cs typeface="Courier New" pitchFamily="49" charset="0"/>
              </a:rPr>
              <a:t>&gt;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&lt;embed src="5-snowflakes.swf" width="500" height="300"&gt;&lt;/embed&gt;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&lt;/object&gt;</a:t>
            </a:r>
          </a:p>
          <a:p>
            <a:endParaRPr lang="en-US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Sample courtesy of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   http://www.swfspot.com/swfspot/samples/flash8/Falling_Snowflakes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13"/>
          <p:cNvSpPr>
            <a:spLocks noGrp="1"/>
          </p:cNvSpPr>
          <p:nvPr>
            <p:ph idx="1"/>
          </p:nvPr>
        </p:nvSpPr>
        <p:spPr>
          <a:xfrm>
            <a:off x="179388" y="908720"/>
            <a:ext cx="9145140" cy="54102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9" charset="-128"/>
              </a:rPr>
              <a:t>Additional mechanism for user interaction besides screen</a:t>
            </a:r>
          </a:p>
          <a:p>
            <a:pPr lvl="1"/>
            <a:r>
              <a:rPr lang="en-US" sz="2000" dirty="0" smtClean="0"/>
              <a:t>http://dev.w3.org/geo/api/spec-source-orientation.html#motion_event</a:t>
            </a:r>
            <a:endParaRPr lang="en-US" sz="2000" dirty="0" smtClean="0">
              <a:ea typeface="ＭＳ Ｐゴシック" pitchFamily="-109" charset="-128"/>
            </a:endParaRPr>
          </a:p>
          <a:p>
            <a:pPr lvl="1"/>
            <a:endParaRPr lang="en-US" sz="2000" dirty="0" smtClean="0">
              <a:ea typeface="ＭＳ Ｐゴシック" pitchFamily="-109" charset="-128"/>
            </a:endParaRPr>
          </a:p>
          <a:p>
            <a:pPr lvl="1"/>
            <a:endParaRPr lang="en-US" sz="2000" dirty="0" smtClean="0">
              <a:ea typeface="ＭＳ Ｐゴシック" pitchFamily="-109" charset="-128"/>
            </a:endParaRPr>
          </a:p>
          <a:p>
            <a:pPr lvl="1"/>
            <a:endParaRPr lang="en-US" sz="2000" dirty="0" smtClean="0">
              <a:ea typeface="ＭＳ Ｐゴシック" pitchFamily="-109" charset="-128"/>
            </a:endParaRPr>
          </a:p>
          <a:p>
            <a:pPr lvl="1"/>
            <a:endParaRPr lang="en-US" sz="2000" dirty="0" smtClean="0">
              <a:ea typeface="ＭＳ Ｐゴシック" pitchFamily="-109" charset="-128"/>
            </a:endParaRPr>
          </a:p>
          <a:p>
            <a:pPr lvl="1"/>
            <a:endParaRPr lang="en-US" sz="2000" dirty="0" smtClean="0">
              <a:ea typeface="ＭＳ Ｐゴシック" pitchFamily="-109" charset="-128"/>
            </a:endParaRPr>
          </a:p>
          <a:p>
            <a:pPr lvl="1"/>
            <a:endParaRPr lang="en-US" sz="2000" dirty="0" smtClean="0">
              <a:ea typeface="ＭＳ Ｐゴシック" pitchFamily="-109" charset="-128"/>
            </a:endParaRPr>
          </a:p>
          <a:p>
            <a:pPr lvl="1"/>
            <a:endParaRPr lang="en-US" sz="2000" dirty="0" smtClean="0">
              <a:ea typeface="ＭＳ Ｐゴシック" pitchFamily="-109" charset="-128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288" y="111125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 smtClean="0">
                <a:solidFill>
                  <a:schemeClr val="hlink"/>
                </a:solidFill>
                <a:latin typeface="+mj-lt"/>
                <a:cs typeface="ＭＳ Ｐゴシック" charset="-128"/>
              </a:rPr>
              <a:t>Hardware Feature: Accelerometer</a:t>
            </a:r>
            <a:endParaRPr lang="en-US" sz="4000" b="1" kern="0" dirty="0">
              <a:solidFill>
                <a:schemeClr val="hlink"/>
              </a:solidFill>
              <a:latin typeface="+mj-lt"/>
              <a:cs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1600" y="1916832"/>
            <a:ext cx="6912768" cy="2677656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window.addEventListener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("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devicemotion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", function(event) 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//Acceleration measured in m/s^2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var x =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event.accelerationIncludingGravity.x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var y =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event.accelerationIncludingGravity.y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var z =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event.accelerationIncludingGravity.z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	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// A BlackBerry PlayBook lying flat on the Earth’s surface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// (facing up) should have an acceleration of: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//  { x : 0, y : 0, z : 9.81 }</a:t>
            </a:r>
          </a:p>
          <a:p>
            <a:endParaRPr lang="en-US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}, true);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7" name="Picture 2" descr="http://localhost/pbTest/browser/ax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1840" y="4725144"/>
            <a:ext cx="2244637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13"/>
          <p:cNvSpPr>
            <a:spLocks noGrp="1"/>
          </p:cNvSpPr>
          <p:nvPr>
            <p:ph idx="1"/>
          </p:nvPr>
        </p:nvSpPr>
        <p:spPr>
          <a:xfrm>
            <a:off x="179388" y="908720"/>
            <a:ext cx="8425060" cy="54102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9" charset="-128"/>
              </a:rPr>
              <a:t>Event raised when user turns PlayBook left or right</a:t>
            </a:r>
          </a:p>
          <a:p>
            <a:pPr lvl="1"/>
            <a:r>
              <a:rPr lang="en-US" sz="2000" dirty="0" smtClean="0">
                <a:ea typeface="ＭＳ Ｐゴシック" pitchFamily="-109" charset="-128"/>
              </a:rPr>
              <a:t>UI can be changed to switch between Landscape and Portrait layout</a:t>
            </a:r>
          </a:p>
          <a:p>
            <a:pPr lvl="1"/>
            <a:endParaRPr lang="en-US" sz="2000" dirty="0" smtClean="0">
              <a:ea typeface="ＭＳ Ｐゴシック" pitchFamily="-109" charset="-128"/>
            </a:endParaRPr>
          </a:p>
          <a:p>
            <a:pPr lvl="1"/>
            <a:endParaRPr lang="en-US" sz="2000" dirty="0" smtClean="0">
              <a:ea typeface="ＭＳ Ｐゴシック" pitchFamily="-109" charset="-128"/>
            </a:endParaRPr>
          </a:p>
          <a:p>
            <a:pPr lvl="1"/>
            <a:endParaRPr lang="en-US" sz="2000" dirty="0" smtClean="0">
              <a:ea typeface="ＭＳ Ｐゴシック" pitchFamily="-109" charset="-128"/>
            </a:endParaRPr>
          </a:p>
          <a:p>
            <a:pPr lvl="1"/>
            <a:endParaRPr lang="en-US" sz="2000" dirty="0" smtClean="0">
              <a:ea typeface="ＭＳ Ｐゴシック" pitchFamily="-109" charset="-128"/>
            </a:endParaRPr>
          </a:p>
          <a:p>
            <a:pPr lvl="1"/>
            <a:endParaRPr lang="en-US" sz="2000" dirty="0" smtClean="0">
              <a:ea typeface="ＭＳ Ｐゴシック" pitchFamily="-109" charset="-128"/>
            </a:endParaRPr>
          </a:p>
          <a:p>
            <a:pPr lvl="1"/>
            <a:endParaRPr lang="en-US" sz="2000" dirty="0" smtClean="0">
              <a:ea typeface="ＭＳ Ｐゴシック" pitchFamily="-109" charset="-128"/>
            </a:endParaRPr>
          </a:p>
          <a:p>
            <a:pPr lvl="1"/>
            <a:endParaRPr lang="en-US" sz="2000" dirty="0" smtClean="0">
              <a:ea typeface="ＭＳ Ｐゴシック" pitchFamily="-109" charset="-128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288" y="111125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 smtClean="0">
                <a:solidFill>
                  <a:schemeClr val="hlink"/>
                </a:solidFill>
                <a:latin typeface="+mj-lt"/>
                <a:cs typeface="ＭＳ Ｐゴシック" charset="-128"/>
              </a:rPr>
              <a:t>Hardware Feature: Orientation</a:t>
            </a:r>
            <a:endParaRPr lang="en-US" sz="4000" b="1" kern="0" dirty="0">
              <a:solidFill>
                <a:schemeClr val="hlink"/>
              </a:solidFill>
              <a:latin typeface="+mj-lt"/>
              <a:cs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3608" y="2060848"/>
            <a:ext cx="6912768" cy="3323987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window.onorientationchange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= function()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switch(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window.orientation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{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   case 0: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	alert("Top side up :" +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window.orientation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	break;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   case 90: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	alert("Left side up :" +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window.orientation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	break;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   case -90: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	alert("Right side up :" +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window.orientation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	break;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}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}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13"/>
          <p:cNvSpPr>
            <a:spLocks noGrp="1"/>
          </p:cNvSpPr>
          <p:nvPr>
            <p:ph idx="1"/>
          </p:nvPr>
        </p:nvSpPr>
        <p:spPr>
          <a:xfrm>
            <a:off x="35496" y="908720"/>
            <a:ext cx="9108504" cy="5410200"/>
          </a:xfrm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</a:rPr>
              <a:t>Override default behavior with custom events handlers</a:t>
            </a:r>
          </a:p>
          <a:p>
            <a:pPr lvl="1"/>
            <a:r>
              <a:rPr lang="en-US" dirty="0" smtClean="0">
                <a:ea typeface="ＭＳ Ｐゴシック" pitchFamily="-109" charset="-128"/>
              </a:rPr>
              <a:t>See “Sample Code – SketchPad Application” </a:t>
            </a:r>
            <a:r>
              <a:rPr lang="en-US" dirty="0" smtClean="0">
                <a:ea typeface="ＭＳ Ｐゴシック" pitchFamily="-109" charset="-128"/>
                <a:hlinkClick r:id="rId3"/>
              </a:rPr>
              <a:t>http://bit.ly/hz67JX</a:t>
            </a:r>
            <a:r>
              <a:rPr lang="en-US" dirty="0" smtClean="0">
                <a:ea typeface="ＭＳ Ｐゴシック" pitchFamily="-109" charset="-128"/>
              </a:rPr>
              <a:t> </a:t>
            </a:r>
            <a:endParaRPr lang="en-US" sz="2000" dirty="0" smtClean="0">
              <a:ea typeface="ＭＳ Ｐゴシック" pitchFamily="-109" charset="-128"/>
            </a:endParaRPr>
          </a:p>
          <a:p>
            <a:pPr lvl="1"/>
            <a:endParaRPr lang="en-US" sz="2000" dirty="0" smtClean="0">
              <a:ea typeface="ＭＳ Ｐゴシック" pitchFamily="-109" charset="-128"/>
            </a:endParaRPr>
          </a:p>
          <a:p>
            <a:pPr lvl="1"/>
            <a:endParaRPr lang="en-US" sz="2000" dirty="0" smtClean="0">
              <a:ea typeface="ＭＳ Ｐゴシック" pitchFamily="-109" charset="-128"/>
            </a:endParaRPr>
          </a:p>
          <a:p>
            <a:pPr lvl="1"/>
            <a:endParaRPr lang="en-US" sz="2000" dirty="0" smtClean="0">
              <a:ea typeface="ＭＳ Ｐゴシック" pitchFamily="-109" charset="-128"/>
            </a:endParaRPr>
          </a:p>
          <a:p>
            <a:pPr lvl="1"/>
            <a:endParaRPr lang="en-US" sz="2000" dirty="0" smtClean="0">
              <a:ea typeface="ＭＳ Ｐゴシック" pitchFamily="-109" charset="-128"/>
            </a:endParaRPr>
          </a:p>
          <a:p>
            <a:pPr lvl="1"/>
            <a:endParaRPr lang="en-US" sz="2000" dirty="0" smtClean="0">
              <a:ea typeface="ＭＳ Ｐゴシック" pitchFamily="-109" charset="-128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288" y="111125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 smtClean="0">
                <a:solidFill>
                  <a:schemeClr val="hlink"/>
                </a:solidFill>
                <a:latin typeface="+mj-lt"/>
                <a:cs typeface="ＭＳ Ｐゴシック" charset="-128"/>
              </a:rPr>
              <a:t>Hardware Feature: Touch Screen</a:t>
            </a:r>
            <a:endParaRPr lang="en-US" sz="4000" b="1" kern="0" dirty="0">
              <a:solidFill>
                <a:schemeClr val="hlink"/>
              </a:solidFill>
              <a:latin typeface="+mj-lt"/>
              <a:cs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2046907"/>
            <a:ext cx="8280920" cy="2462213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document.ontouchstart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= function(event) 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//Tell browser engine not to scroll/span/zoom when user touches screen: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event.preventDefault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();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	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//Get first in collection of all active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TouchStart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events: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var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touchEvent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event.changedTouches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[0];</a:t>
            </a:r>
          </a:p>
          <a:p>
            <a:endParaRPr lang="en-US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//Process the event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  alert("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TouchStart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: " +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touchEvent.pageX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 + "," +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touchEvent.pageY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itchFamily="49" charset="0"/>
                <a:cs typeface="Courier New" pitchFamily="49" charset="0"/>
              </a:rPr>
              <a:t>}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7784" y="4661630"/>
            <a:ext cx="3456384" cy="20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CFB7BA0-3FDE-431A-97C5-2DCEC1E37DB8}" type="slidenum">
              <a:rPr lang="en-US"/>
              <a:pPr/>
              <a:t>49</a:t>
            </a:fld>
            <a:endParaRPr lang="en-US" dirty="0"/>
          </a:p>
        </p:txBody>
      </p:sp>
      <p:pic>
        <p:nvPicPr>
          <p:cNvPr id="2051" name="Picture 7" descr="BlackBerry_PPT_Titlepag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8"/>
          <p:cNvSpPr>
            <a:spLocks noGrp="1" noChangeArrowheads="1"/>
          </p:cNvSpPr>
          <p:nvPr>
            <p:ph type="subTitle" idx="4294967295"/>
          </p:nvPr>
        </p:nvSpPr>
        <p:spPr bwMode="black">
          <a:xfrm>
            <a:off x="2123728" y="5013176"/>
            <a:ext cx="5576888" cy="792162"/>
          </a:xfrm>
          <a:noFill/>
        </p:spPr>
        <p:txBody>
          <a:bodyPr/>
          <a:lstStyle/>
          <a:p>
            <a:pPr marL="0" indent="0" algn="r" eaLnBrk="1" hangingPunct="1">
              <a:buFont typeface="Calibri" pitchFamily="-109" charset="0"/>
              <a:buNone/>
            </a:pPr>
            <a:r>
              <a:rPr lang="en-US" sz="4000" dirty="0" smtClean="0">
                <a:ea typeface="ＭＳ Ｐゴシック" pitchFamily="-109" charset="-128"/>
              </a:rPr>
              <a:t>Getting Help</a:t>
            </a:r>
            <a:endParaRPr lang="en-US" sz="3200" b="0" dirty="0" smtClean="0">
              <a:ea typeface="ＭＳ Ｐゴシック" pitchFamily="-109" charset="-128"/>
            </a:endParaRPr>
          </a:p>
        </p:txBody>
      </p:sp>
      <p:sp>
        <p:nvSpPr>
          <p:cNvPr id="2055" name="TextBox 8"/>
          <p:cNvSpPr txBox="1">
            <a:spLocks noChangeArrowheads="1"/>
          </p:cNvSpPr>
          <p:nvPr/>
        </p:nvSpPr>
        <p:spPr bwMode="auto">
          <a:xfrm>
            <a:off x="1231900" y="65405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3" descr="8535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4005263"/>
            <a:ext cx="2501900" cy="18764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195" name="Picture 2" descr="http://appworld.blackberry.com/webstore/servedimages/136429.png?t=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6075" y="1074738"/>
            <a:ext cx="17621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http://appworld.blackberry.com/webstore/servedimages/133309.png?t=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4005263"/>
            <a:ext cx="2552700" cy="191452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197" name="TextBox 9"/>
          <p:cNvSpPr txBox="1">
            <a:spLocks noChangeArrowheads="1"/>
          </p:cNvSpPr>
          <p:nvPr/>
        </p:nvSpPr>
        <p:spPr bwMode="auto">
          <a:xfrm>
            <a:off x="457200" y="5876925"/>
            <a:ext cx="205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/>
              <a:t>Superheroes Alliance</a:t>
            </a:r>
          </a:p>
          <a:p>
            <a:pPr algn="ctr"/>
            <a:r>
              <a:rPr lang="en-US" sz="1400" dirty="0"/>
              <a:t>(Uken Games)</a:t>
            </a:r>
          </a:p>
        </p:txBody>
      </p:sp>
      <p:sp>
        <p:nvSpPr>
          <p:cNvPr id="8198" name="TextBox 10"/>
          <p:cNvSpPr txBox="1">
            <a:spLocks noChangeArrowheads="1"/>
          </p:cNvSpPr>
          <p:nvPr/>
        </p:nvSpPr>
        <p:spPr bwMode="auto">
          <a:xfrm>
            <a:off x="6248400" y="5948363"/>
            <a:ext cx="205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/>
              <a:t>Campus Party</a:t>
            </a:r>
          </a:p>
          <a:p>
            <a:pPr algn="ctr"/>
            <a:r>
              <a:rPr lang="en-US" sz="1400" dirty="0"/>
              <a:t>(Contento Media)</a:t>
            </a:r>
          </a:p>
        </p:txBody>
      </p:sp>
      <p:sp>
        <p:nvSpPr>
          <p:cNvPr id="8199" name="TextBox 11"/>
          <p:cNvSpPr txBox="1">
            <a:spLocks noChangeArrowheads="1"/>
          </p:cNvSpPr>
          <p:nvPr/>
        </p:nvSpPr>
        <p:spPr bwMode="auto">
          <a:xfrm>
            <a:off x="6553200" y="3446463"/>
            <a:ext cx="205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/>
              <a:t>Guitar Chords</a:t>
            </a:r>
          </a:p>
          <a:p>
            <a:pPr algn="ctr"/>
            <a:r>
              <a:rPr lang="en-US" sz="1400" dirty="0"/>
              <a:t>(My App Catalog)</a:t>
            </a:r>
          </a:p>
        </p:txBody>
      </p:sp>
      <p:sp>
        <p:nvSpPr>
          <p:cNvPr id="8200" name="TextBox 12"/>
          <p:cNvSpPr txBox="1">
            <a:spLocks noChangeArrowheads="1"/>
          </p:cNvSpPr>
          <p:nvPr/>
        </p:nvSpPr>
        <p:spPr bwMode="auto">
          <a:xfrm>
            <a:off x="3657600" y="2979738"/>
            <a:ext cx="182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/>
              <a:t>Hollywood Bowl</a:t>
            </a:r>
          </a:p>
          <a:p>
            <a:r>
              <a:rPr lang="en-US" sz="1400" dirty="0"/>
              <a:t>(LA Philharmonic)</a:t>
            </a:r>
          </a:p>
        </p:txBody>
      </p:sp>
      <p:pic>
        <p:nvPicPr>
          <p:cNvPr id="9220" name="Picture 4" descr="http://appworld.blackberry.com/webstore/servedimages/133455.png?t=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67100" y="3810000"/>
            <a:ext cx="1885950" cy="251460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202" name="TextBox 15"/>
          <p:cNvSpPr txBox="1">
            <a:spLocks noChangeArrowheads="1"/>
          </p:cNvSpPr>
          <p:nvPr/>
        </p:nvSpPr>
        <p:spPr bwMode="auto">
          <a:xfrm>
            <a:off x="3491880" y="6324600"/>
            <a:ext cx="19141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Sea-Web</a:t>
            </a:r>
          </a:p>
          <a:p>
            <a:pPr algn="ctr"/>
            <a:r>
              <a:rPr lang="en-US" sz="1400" dirty="0"/>
              <a:t>(</a:t>
            </a:r>
            <a:r>
              <a:rPr lang="en-US" sz="1400" dirty="0" smtClean="0"/>
              <a:t>Nitobi/PhoneGap)</a:t>
            </a:r>
            <a:endParaRPr lang="en-US" sz="1400" dirty="0"/>
          </a:p>
        </p:txBody>
      </p:sp>
      <p:pic>
        <p:nvPicPr>
          <p:cNvPr id="9222" name="Picture 6" descr="http://appworld.blackberry.com/webstore/servedimages/88325.png?t=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1074738"/>
            <a:ext cx="2514600" cy="188595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204" name="Picture 8" descr="http://appworld.blackberry.com/webstore/servedimages/163583.png?t=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0075" y="1052513"/>
            <a:ext cx="17716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5" name="TextBox 18"/>
          <p:cNvSpPr txBox="1">
            <a:spLocks noChangeArrowheads="1"/>
          </p:cNvSpPr>
          <p:nvPr/>
        </p:nvSpPr>
        <p:spPr bwMode="auto">
          <a:xfrm>
            <a:off x="381000" y="3357563"/>
            <a:ext cx="2133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/>
              <a:t>Loca FM</a:t>
            </a:r>
          </a:p>
          <a:p>
            <a:pPr algn="ctr"/>
            <a:r>
              <a:rPr lang="en-US" sz="1400" dirty="0"/>
              <a:t>(Vanatur World Mobile)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711200" y="115888"/>
            <a:ext cx="80645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rgbClr val="3B8576"/>
                </a:solidFill>
                <a:latin typeface="+mj-lt"/>
                <a:cs typeface="ＭＳ Ｐゴシック" charset="-128"/>
              </a:rPr>
              <a:t>Real World Examples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For More Information</a:t>
            </a:r>
          </a:p>
        </p:txBody>
      </p:sp>
      <p:sp>
        <p:nvSpPr>
          <p:cNvPr id="38915" name="Rectangle 3"/>
          <p:cNvSpPr>
            <a:spLocks noGrp="1"/>
          </p:cNvSpPr>
          <p:nvPr>
            <p:ph idx="1"/>
          </p:nvPr>
        </p:nvSpPr>
        <p:spPr>
          <a:xfrm>
            <a:off x="457200" y="1181472"/>
            <a:ext cx="8229600" cy="2895600"/>
          </a:xfrm>
        </p:spPr>
        <p:txBody>
          <a:bodyPr/>
          <a:lstStyle/>
          <a:p>
            <a:pPr eaLnBrk="1" hangingPunct="1"/>
            <a:r>
              <a:rPr lang="en-US" dirty="0" smtClean="0"/>
              <a:t>BlackBerry Developer Zone:</a:t>
            </a:r>
          </a:p>
          <a:p>
            <a:pPr lvl="1" eaLnBrk="1" hangingPunct="1"/>
            <a:r>
              <a:rPr lang="en-US" dirty="0" smtClean="0">
                <a:hlinkClick r:id="rId3"/>
              </a:rPr>
              <a:t>http://www.blackberry.com/developers</a:t>
            </a:r>
            <a:endParaRPr lang="en-US" dirty="0" smtClean="0"/>
          </a:p>
          <a:p>
            <a:pPr lvl="1" eaLnBrk="1" hangingPunct="1"/>
            <a:r>
              <a:rPr lang="en-US" dirty="0" smtClean="0"/>
              <a:t>Download BlackBerry development tools &amp; simulators</a:t>
            </a:r>
          </a:p>
          <a:p>
            <a:pPr lvl="1" eaLnBrk="1" hangingPunct="1"/>
            <a:r>
              <a:rPr lang="en-US" dirty="0" smtClean="0"/>
              <a:t>Tutorial knowledge base &amp; samples resource center</a:t>
            </a:r>
          </a:p>
          <a:p>
            <a:pPr lvl="1" eaLnBrk="1" hangingPunct="1"/>
            <a:r>
              <a:rPr lang="en-US" dirty="0" smtClean="0"/>
              <a:t>Developer issue tracker 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dirty="0" smtClean="0"/>
              <a:t>Community</a:t>
            </a:r>
          </a:p>
          <a:p>
            <a:pPr lvl="1" eaLnBrk="1" hangingPunct="1"/>
            <a:r>
              <a:rPr lang="en-US" dirty="0" smtClean="0"/>
              <a:t>Web community forum </a:t>
            </a:r>
            <a:r>
              <a:rPr lang="en-US" dirty="0" smtClean="0">
                <a:hlinkClick r:id="rId4"/>
              </a:rPr>
              <a:t>http://bit.ly/8o5EMp</a:t>
            </a:r>
            <a:r>
              <a:rPr lang="en-US" dirty="0" smtClean="0"/>
              <a:t> </a:t>
            </a:r>
          </a:p>
          <a:p>
            <a:pPr lvl="1" eaLnBrk="1" hangingPunct="1"/>
            <a:r>
              <a:rPr lang="en-US" dirty="0" smtClean="0"/>
              <a:t>Developers blog </a:t>
            </a:r>
            <a:r>
              <a:rPr lang="en-US" dirty="0" smtClean="0">
                <a:hlinkClick r:id="rId5"/>
              </a:rPr>
              <a:t>http://devblog.blackberry.com</a:t>
            </a:r>
            <a:r>
              <a:rPr lang="en-US" dirty="0" smtClean="0"/>
              <a:t> </a:t>
            </a:r>
          </a:p>
          <a:p>
            <a:pPr lvl="1" eaLnBrk="1" hangingPunct="1"/>
            <a:r>
              <a:rPr lang="en-US" dirty="0" smtClean="0"/>
              <a:t>Twitter </a:t>
            </a:r>
            <a:r>
              <a:rPr lang="en-US" dirty="0" smtClean="0">
                <a:hlinkClick r:id="rId6"/>
              </a:rPr>
              <a:t>http://twitter.com/BlackBerryDev</a:t>
            </a:r>
            <a:r>
              <a:rPr lang="en-US" dirty="0" smtClean="0"/>
              <a:t> </a:t>
            </a:r>
          </a:p>
          <a:p>
            <a:pPr lvl="1" eaLnBrk="1" hangingPunct="1"/>
            <a:r>
              <a:rPr lang="en-US" dirty="0" smtClean="0"/>
              <a:t>Open source project </a:t>
            </a:r>
            <a:r>
              <a:rPr lang="en-US" dirty="0" smtClean="0">
                <a:hlinkClick r:id="rId7"/>
              </a:rPr>
              <a:t>http://www.github.com/blackberry</a:t>
            </a:r>
            <a:r>
              <a:rPr lang="en-US" dirty="0" smtClean="0"/>
              <a:t> </a:t>
            </a:r>
          </a:p>
          <a:p>
            <a:pPr lvl="1" eaLnBrk="1" hangingPunct="1"/>
            <a:endParaRPr lang="en-US" dirty="0" smtClean="0"/>
          </a:p>
          <a:p>
            <a:pPr lvl="1" eaLnBrk="1" hangingPunct="1"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/>
          </p:cNvSpPr>
          <p:nvPr/>
        </p:nvSpPr>
        <p:spPr>
          <a:xfrm>
            <a:off x="0" y="1066800"/>
            <a:ext cx="8064500" cy="4060825"/>
          </a:xfrm>
          <a:prstGeom prst="rect">
            <a:avLst/>
          </a:prstGeom>
        </p:spPr>
        <p:txBody>
          <a:bodyPr/>
          <a:lstStyle/>
          <a:p>
            <a:pPr marL="742950" lvl="1" indent="-2857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008975"/>
              </a:buClr>
              <a:buFont typeface="Arial" charset="0"/>
              <a:buChar char="–"/>
              <a:defRPr/>
            </a:pPr>
            <a:endParaRPr lang="en-US" sz="2800" dirty="0">
              <a:latin typeface="+mn-lt"/>
            </a:endParaRPr>
          </a:p>
          <a:p>
            <a:pPr marL="742950" lvl="1" indent="-2857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008975"/>
              </a:buClr>
              <a:buFont typeface="Arial" charset="0"/>
              <a:buChar char="–"/>
              <a:defRPr/>
            </a:pPr>
            <a:endParaRPr lang="en-US" sz="2800" dirty="0">
              <a:latin typeface="+mn-lt"/>
            </a:endParaRPr>
          </a:p>
        </p:txBody>
      </p:sp>
      <p:sp>
        <p:nvSpPr>
          <p:cNvPr id="6" name="Rectangle 3"/>
          <p:cNvSpPr txBox="1">
            <a:spLocks/>
          </p:cNvSpPr>
          <p:nvPr/>
        </p:nvSpPr>
        <p:spPr>
          <a:xfrm>
            <a:off x="609600" y="1341438"/>
            <a:ext cx="8229600" cy="2895600"/>
          </a:xfrm>
          <a:prstGeom prst="rect">
            <a:avLst/>
          </a:prstGeom>
        </p:spPr>
        <p:txBody>
          <a:bodyPr/>
          <a:lstStyle/>
          <a:p>
            <a:pPr marL="227013" indent="-227013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008975"/>
              </a:buClr>
              <a:buFont typeface="Arial" charset="0"/>
              <a:buChar char="•"/>
              <a:defRPr/>
            </a:pPr>
            <a:r>
              <a:rPr lang="en-US" sz="2400" dirty="0">
                <a:latin typeface="+mn-lt"/>
              </a:rPr>
              <a:t>Developing using BlackBerry WebWorks SDK for BlackBerry Tablets</a:t>
            </a:r>
          </a:p>
          <a:p>
            <a:pPr marL="742950" lvl="1" indent="-2857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008975"/>
              </a:buClr>
              <a:buFont typeface="Arial" charset="0"/>
              <a:buChar char="–"/>
              <a:defRPr/>
            </a:pPr>
            <a:r>
              <a:rPr lang="en-US" sz="2000" dirty="0">
                <a:latin typeface="+mn-lt"/>
              </a:rPr>
              <a:t>February 1, 2011: Getting Started</a:t>
            </a:r>
          </a:p>
          <a:p>
            <a:pPr marL="742950" lvl="1" indent="-2857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008975"/>
              </a:buClr>
              <a:buFont typeface="Arial" charset="0"/>
              <a:buChar char="–"/>
              <a:defRPr/>
            </a:pPr>
            <a:r>
              <a:rPr lang="en-US" sz="2000" dirty="0">
                <a:latin typeface="+mn-lt"/>
              </a:rPr>
              <a:t>February 3, 2011: My First App</a:t>
            </a:r>
          </a:p>
          <a:p>
            <a:pPr marL="742950" lvl="1" indent="-2857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008975"/>
              </a:buClr>
              <a:buFont typeface="Arial" charset="0"/>
              <a:buChar char="–"/>
              <a:defRPr/>
            </a:pPr>
            <a:r>
              <a:rPr lang="en-US" sz="2000" dirty="0">
                <a:latin typeface="+mn-lt"/>
              </a:rPr>
              <a:t>February 8, 2011: BlackBerry PlayBook Integration</a:t>
            </a:r>
          </a:p>
          <a:p>
            <a:pPr marL="742950" lvl="1" indent="-2857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008975"/>
              </a:buClr>
              <a:buFont typeface="Arial" charset="0"/>
              <a:buChar char="–"/>
              <a:defRPr/>
            </a:pPr>
            <a:r>
              <a:rPr lang="en-US" sz="2000" dirty="0">
                <a:latin typeface="+mn-lt"/>
              </a:rPr>
              <a:t>February 10, 2011: User Interface Guidelines and Best Practices</a:t>
            </a: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304800" y="4979988"/>
            <a:ext cx="861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http://webcast.streamlogics.com/audience/index.asp?eventid=49950807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58800" y="44450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chemeClr val="hlink"/>
                </a:solidFill>
                <a:latin typeface="+mj-lt"/>
                <a:cs typeface="ＭＳ Ｐゴシック" charset="-128"/>
              </a:rPr>
              <a:t>Webcast Series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4" tIns="45712" rIns="91424" bIns="45712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 err="1" smtClean="0">
                <a:solidFill>
                  <a:schemeClr val="hlink"/>
                </a:solidFill>
                <a:cs typeface="ＭＳ Ｐゴシック" charset="-128"/>
              </a:rPr>
              <a:t>DevCon</a:t>
            </a:r>
            <a:r>
              <a:rPr lang="en-US" sz="4000" b="1" kern="0" dirty="0" smtClean="0">
                <a:solidFill>
                  <a:schemeClr val="hlink"/>
                </a:solidFill>
                <a:cs typeface="ＭＳ Ｐゴシック" charset="-128"/>
              </a:rPr>
              <a:t> 2011</a:t>
            </a:r>
            <a:endParaRPr lang="en-US" sz="4000" b="1" kern="0" dirty="0">
              <a:solidFill>
                <a:schemeClr val="hlink"/>
              </a:solidFill>
              <a:cs typeface="ＭＳ Ｐゴシック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008" y="260648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http://www.blackberrydevcon.com</a:t>
            </a:r>
            <a:endParaRPr lang="en-US" sz="20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914519"/>
            <a:ext cx="8568952" cy="539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/>
          </p:cNvSpPr>
          <p:nvPr>
            <p:ph idx="1"/>
          </p:nvPr>
        </p:nvSpPr>
        <p:spPr>
          <a:xfrm>
            <a:off x="142875" y="1120775"/>
            <a:ext cx="8064500" cy="4060825"/>
          </a:xfrm>
        </p:spPr>
        <p:txBody>
          <a:bodyPr/>
          <a:lstStyle/>
          <a:p>
            <a:pPr lvl="1" eaLnBrk="1" hangingPunct="1">
              <a:defRPr/>
            </a:pPr>
            <a:endParaRPr lang="en-US" sz="2800" dirty="0" smtClean="0">
              <a:ea typeface="ＭＳ Ｐゴシック" pitchFamily="-109" charset="-128"/>
            </a:endParaRPr>
          </a:p>
          <a:p>
            <a:pPr lvl="1" eaLnBrk="1" hangingPunct="1">
              <a:defRPr/>
            </a:pPr>
            <a:endParaRPr lang="en-US" sz="2800" dirty="0" smtClean="0">
              <a:ea typeface="ＭＳ Ｐゴシック" pitchFamily="-109" charset="-128"/>
            </a:endParaRPr>
          </a:p>
        </p:txBody>
      </p:sp>
      <p:sp>
        <p:nvSpPr>
          <p:cNvPr id="11" name="Rectangle 3"/>
          <p:cNvSpPr txBox="1">
            <a:spLocks/>
          </p:cNvSpPr>
          <p:nvPr/>
        </p:nvSpPr>
        <p:spPr bwMode="auto">
          <a:xfrm>
            <a:off x="165100" y="980728"/>
            <a:ext cx="80645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7013" marR="0" lvl="0" indent="-227013" algn="l" defTabSz="914400" rtl="0" eaLnBrk="1" fontAlgn="base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008975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/>
                <a:cs typeface="ＭＳ Ｐゴシック"/>
              </a:rPr>
              <a:t>BlackBerry WebWorks applications are supported on</a:t>
            </a: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008975"/>
              </a:buClr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/>
                <a:cs typeface="ＭＳ Ｐゴシック"/>
              </a:rPr>
              <a:t>BlackBerry Device Software version 5.0</a:t>
            </a: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008975"/>
              </a:buClr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/>
                <a:cs typeface="ＭＳ Ｐゴシック"/>
              </a:rPr>
              <a:t>BlackBerry 6</a:t>
            </a: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008975"/>
              </a:buClr>
              <a:buSzTx/>
              <a:buFont typeface="Arial" charset="0"/>
              <a:buChar char="–"/>
              <a:tabLst/>
              <a:defRPr/>
            </a:pPr>
            <a:r>
              <a:rPr lang="en-US" sz="2000" dirty="0" smtClean="0">
                <a:latin typeface="+mn-lt"/>
                <a:ea typeface="ＭＳ Ｐゴシック"/>
                <a:cs typeface="ＭＳ Ｐゴシック"/>
              </a:rPr>
              <a:t>BlackBerry </a:t>
            </a:r>
            <a:r>
              <a:rPr lang="en-US" sz="2000" dirty="0" err="1" smtClean="0">
                <a:latin typeface="+mn-lt"/>
                <a:ea typeface="ＭＳ Ｐゴシック"/>
                <a:cs typeface="ＭＳ Ｐゴシック"/>
              </a:rPr>
              <a:t>PlayBook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/>
              <a:cs typeface="ＭＳ Ｐゴシック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3284984"/>
            <a:ext cx="4176464" cy="312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032" y="3321720"/>
            <a:ext cx="4075856" cy="3131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711200" y="115888"/>
            <a:ext cx="80645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 smtClean="0">
                <a:solidFill>
                  <a:srgbClr val="3B8576"/>
                </a:solidFill>
                <a:latin typeface="+mj-lt"/>
                <a:cs typeface="ＭＳ Ｐゴシック" charset="-128"/>
              </a:rPr>
              <a:t>Market for WebWorks Applications</a:t>
            </a:r>
            <a:endParaRPr lang="en-US" sz="4000" b="1" kern="0" dirty="0">
              <a:solidFill>
                <a:srgbClr val="3B8576"/>
              </a:solidFill>
              <a:latin typeface="+mj-lt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19A3634-032E-4CAB-A1F3-B572A716B1C4}" type="slidenum">
              <a:rPr lang="en-US"/>
              <a:pPr/>
              <a:t>7</a:t>
            </a:fld>
            <a:endParaRPr lang="en-US" dirty="0"/>
          </a:p>
        </p:txBody>
      </p:sp>
      <p:pic>
        <p:nvPicPr>
          <p:cNvPr id="9219" name="Picture 3" descr="PPT_Multistream_Sect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74163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3"/>
          <p:cNvSpPr>
            <a:spLocks noGrp="1" noChangeArrowheads="1"/>
          </p:cNvSpPr>
          <p:nvPr>
            <p:ph type="ctrTitle" idx="4294967295"/>
          </p:nvPr>
        </p:nvSpPr>
        <p:spPr bwMode="black">
          <a:xfrm>
            <a:off x="4572000" y="4114800"/>
            <a:ext cx="4445000" cy="14700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pitchFamily="-109" charset="-128"/>
              </a:rPr>
              <a:t>Features and Capabilities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450"/>
            <a:ext cx="8064500" cy="941388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folHlink"/>
                </a:solidFill>
                <a:ea typeface="ＭＳ Ｐゴシック" pitchFamily="-109" charset="-128"/>
              </a:rPr>
              <a:t>Architecture: How Does it Work?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581400" y="1447800"/>
            <a:ext cx="2971800" cy="3352800"/>
          </a:xfrm>
          <a:prstGeom prst="roundRect">
            <a:avLst>
              <a:gd name="adj" fmla="val 8872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810000" y="1676400"/>
            <a:ext cx="2514600" cy="2895600"/>
          </a:xfrm>
          <a:prstGeom prst="roundRect">
            <a:avLst>
              <a:gd name="adj" fmla="val 8872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7086600" y="2971800"/>
            <a:ext cx="1905000" cy="460375"/>
          </a:xfrm>
          <a:prstGeom prst="wedgeRectCallout">
            <a:avLst>
              <a:gd name="adj1" fmla="val -101664"/>
              <a:gd name="adj2" fmla="val -56907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r">
              <a:defRPr/>
            </a:pPr>
            <a:r>
              <a:rPr lang="en-US" sz="1600" dirty="0">
                <a:solidFill>
                  <a:schemeClr val="tx1"/>
                </a:solidFill>
              </a:rPr>
              <a:t>WebKit Engine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7086600" y="3505200"/>
            <a:ext cx="1905000" cy="460375"/>
          </a:xfrm>
          <a:prstGeom prst="wedgeRectCallout">
            <a:avLst>
              <a:gd name="adj1" fmla="val -92014"/>
              <a:gd name="adj2" fmla="val -44957"/>
            </a:avLst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r">
              <a:defRPr/>
            </a:pPr>
            <a:r>
              <a:rPr lang="en-US" sz="1600" dirty="0"/>
              <a:t>WebWorks Platform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514600" y="5334000"/>
            <a:ext cx="5486400" cy="1295400"/>
          </a:xfrm>
          <a:prstGeom prst="roundRect">
            <a:avLst>
              <a:gd name="adj" fmla="val 22758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63500" dist="127000" dir="3000000" algn="ctr">
              <a:srgbClr val="000000">
                <a:alpha val="25000"/>
              </a:srgbClr>
            </a:outerShdw>
          </a:effectLst>
          <a:scene3d>
            <a:camera prst="perspectiveAbove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572000" y="5562600"/>
            <a:ext cx="14478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21" name="Oval 20"/>
          <p:cNvSpPr/>
          <p:nvPr/>
        </p:nvSpPr>
        <p:spPr>
          <a:xfrm>
            <a:off x="4572000" y="5791200"/>
            <a:ext cx="14478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PIM</a:t>
            </a:r>
          </a:p>
        </p:txBody>
      </p:sp>
      <p:sp>
        <p:nvSpPr>
          <p:cNvPr id="22" name="Oval 21"/>
          <p:cNvSpPr/>
          <p:nvPr/>
        </p:nvSpPr>
        <p:spPr>
          <a:xfrm>
            <a:off x="4572000" y="6019800"/>
            <a:ext cx="14478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Storage</a:t>
            </a:r>
          </a:p>
        </p:txBody>
      </p:sp>
      <p:sp>
        <p:nvSpPr>
          <p:cNvPr id="23" name="Oval 22"/>
          <p:cNvSpPr/>
          <p:nvPr/>
        </p:nvSpPr>
        <p:spPr>
          <a:xfrm>
            <a:off x="6172200" y="5562600"/>
            <a:ext cx="14478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Push</a:t>
            </a:r>
          </a:p>
        </p:txBody>
      </p:sp>
      <p:sp>
        <p:nvSpPr>
          <p:cNvPr id="24" name="Oval 23"/>
          <p:cNvSpPr/>
          <p:nvPr/>
        </p:nvSpPr>
        <p:spPr>
          <a:xfrm>
            <a:off x="2895600" y="6011863"/>
            <a:ext cx="14478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Media</a:t>
            </a:r>
          </a:p>
        </p:txBody>
      </p:sp>
      <p:sp>
        <p:nvSpPr>
          <p:cNvPr id="25" name="Oval 24"/>
          <p:cNvSpPr/>
          <p:nvPr/>
        </p:nvSpPr>
        <p:spPr>
          <a:xfrm>
            <a:off x="2895600" y="6240463"/>
            <a:ext cx="14478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Hardware</a:t>
            </a:r>
          </a:p>
        </p:txBody>
      </p:sp>
      <p:sp>
        <p:nvSpPr>
          <p:cNvPr id="26" name="Oval 25"/>
          <p:cNvSpPr/>
          <p:nvPr/>
        </p:nvSpPr>
        <p:spPr>
          <a:xfrm>
            <a:off x="2895600" y="5554663"/>
            <a:ext cx="14478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 BBM</a:t>
            </a:r>
          </a:p>
        </p:txBody>
      </p:sp>
      <p:sp>
        <p:nvSpPr>
          <p:cNvPr id="27" name="Oval 26"/>
          <p:cNvSpPr/>
          <p:nvPr/>
        </p:nvSpPr>
        <p:spPr>
          <a:xfrm>
            <a:off x="2895600" y="5783263"/>
            <a:ext cx="14478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Monetization</a:t>
            </a:r>
          </a:p>
        </p:txBody>
      </p:sp>
      <p:sp>
        <p:nvSpPr>
          <p:cNvPr id="28" name="Oval 27"/>
          <p:cNvSpPr/>
          <p:nvPr/>
        </p:nvSpPr>
        <p:spPr>
          <a:xfrm>
            <a:off x="4572000" y="6248400"/>
            <a:ext cx="14478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Compression</a:t>
            </a:r>
          </a:p>
        </p:txBody>
      </p:sp>
      <p:sp>
        <p:nvSpPr>
          <p:cNvPr id="29" name="Oval 28"/>
          <p:cNvSpPr/>
          <p:nvPr/>
        </p:nvSpPr>
        <p:spPr>
          <a:xfrm>
            <a:off x="6172200" y="5791200"/>
            <a:ext cx="14478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30" name="Oval 29"/>
          <p:cNvSpPr/>
          <p:nvPr/>
        </p:nvSpPr>
        <p:spPr>
          <a:xfrm>
            <a:off x="6172200" y="6049963"/>
            <a:ext cx="1447800" cy="19843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Multi-Tasking</a:t>
            </a:r>
          </a:p>
        </p:txBody>
      </p:sp>
      <p:sp>
        <p:nvSpPr>
          <p:cNvPr id="32" name="Rectangular Callout 31"/>
          <p:cNvSpPr/>
          <p:nvPr/>
        </p:nvSpPr>
        <p:spPr>
          <a:xfrm>
            <a:off x="7086600" y="4035552"/>
            <a:ext cx="1905000" cy="460248"/>
          </a:xfrm>
          <a:prstGeom prst="wedgeRectCallout">
            <a:avLst>
              <a:gd name="adj1" fmla="val -46822"/>
              <a:gd name="adj2" fmla="val 274434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>
              <a:defRPr/>
            </a:pPr>
            <a:r>
              <a:rPr lang="en-US" sz="1600" dirty="0">
                <a:solidFill>
                  <a:schemeClr val="bg1"/>
                </a:solidFill>
              </a:rPr>
              <a:t>BlackBerry Platform</a:t>
            </a:r>
          </a:p>
        </p:txBody>
      </p:sp>
      <p:sp>
        <p:nvSpPr>
          <p:cNvPr id="38" name="Oval 37"/>
          <p:cNvSpPr/>
          <p:nvPr/>
        </p:nvSpPr>
        <p:spPr>
          <a:xfrm>
            <a:off x="6172200" y="6278563"/>
            <a:ext cx="1447800" cy="19843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1150" y="1828800"/>
            <a:ext cx="1898650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0" dir="30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6" name="Rectangular Callout 15"/>
          <p:cNvSpPr/>
          <p:nvPr/>
        </p:nvSpPr>
        <p:spPr>
          <a:xfrm>
            <a:off x="7086600" y="2435352"/>
            <a:ext cx="1905000" cy="460248"/>
          </a:xfrm>
          <a:prstGeom prst="wedgeRectCallout">
            <a:avLst>
              <a:gd name="adj1" fmla="val -112963"/>
              <a:gd name="adj2" fmla="val -61928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>
              <a:defRPr/>
            </a:pPr>
            <a:r>
              <a:rPr lang="en-US" sz="1600" dirty="0">
                <a:solidFill>
                  <a:schemeClr val="tx1"/>
                </a:solidFill>
              </a:rPr>
              <a:t>Your app</a:t>
            </a:r>
          </a:p>
        </p:txBody>
      </p:sp>
      <p:sp>
        <p:nvSpPr>
          <p:cNvPr id="34" name="Rectangle 3"/>
          <p:cNvSpPr txBox="1">
            <a:spLocks/>
          </p:cNvSpPr>
          <p:nvPr/>
        </p:nvSpPr>
        <p:spPr>
          <a:xfrm>
            <a:off x="152400" y="1417638"/>
            <a:ext cx="3352800" cy="4525962"/>
          </a:xfrm>
          <a:prstGeom prst="rect">
            <a:avLst/>
          </a:prstGeom>
        </p:spPr>
        <p:txBody>
          <a:bodyPr/>
          <a:lstStyle/>
          <a:p>
            <a:pPr marL="227013" indent="-227013" eaLnBrk="0" hangingPunct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008975"/>
              </a:buClr>
              <a:buFont typeface="Arial" charset="0"/>
              <a:buChar char="•"/>
              <a:defRPr/>
            </a:pPr>
            <a:r>
              <a:rPr lang="en-US" sz="2400" dirty="0">
                <a:latin typeface="+mn-lt"/>
              </a:rPr>
              <a:t>User interface</a:t>
            </a:r>
          </a:p>
          <a:p>
            <a:pPr marL="742950" lvl="1" indent="-285750" eaLnBrk="0" hangingPunct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008975"/>
              </a:buClr>
              <a:buFont typeface="Arial" charset="0"/>
              <a:buChar char="–"/>
              <a:defRPr/>
            </a:pPr>
            <a:r>
              <a:rPr lang="en-US" sz="2000" dirty="0">
                <a:latin typeface="+mn-lt"/>
              </a:rPr>
              <a:t>Powered by Web</a:t>
            </a:r>
          </a:p>
          <a:p>
            <a:pPr marL="742950" lvl="1" indent="-285750" eaLnBrk="0" hangingPunct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008975"/>
              </a:buClr>
              <a:buFont typeface="Arial" charset="0"/>
              <a:buChar char="–"/>
              <a:defRPr/>
            </a:pPr>
            <a:r>
              <a:rPr lang="en-US" sz="2000" dirty="0">
                <a:latin typeface="+mn-lt"/>
              </a:rPr>
              <a:t>HTML and CSS</a:t>
            </a:r>
          </a:p>
          <a:p>
            <a:pPr marL="742950" lvl="1" indent="-285750" eaLnBrk="0" hangingPunct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008975"/>
              </a:buClr>
              <a:buFont typeface="Arial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227013" indent="-227013" eaLnBrk="0" hangingPunct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008975"/>
              </a:buClr>
              <a:buFont typeface="Arial" charset="0"/>
              <a:buChar char="•"/>
              <a:defRPr/>
            </a:pPr>
            <a:r>
              <a:rPr lang="en-US" sz="2400" dirty="0">
                <a:latin typeface="+mn-lt"/>
              </a:rPr>
              <a:t>Application logic</a:t>
            </a:r>
          </a:p>
          <a:p>
            <a:pPr marL="742950" lvl="1" indent="-285750" eaLnBrk="0" hangingPunct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008975"/>
              </a:buClr>
              <a:buFont typeface="Arial" charset="0"/>
              <a:buChar char="–"/>
              <a:defRPr/>
            </a:pPr>
            <a:r>
              <a:rPr lang="en-US" sz="2000" dirty="0">
                <a:latin typeface="+mn-lt"/>
              </a:rPr>
              <a:t>JavaScript®</a:t>
            </a:r>
          </a:p>
          <a:p>
            <a:pPr marL="742950" lvl="1" indent="-285750" eaLnBrk="0" hangingPunct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008975"/>
              </a:buClr>
              <a:buFont typeface="Arial" charset="0"/>
              <a:buChar char="–"/>
              <a:defRPr/>
            </a:pPr>
            <a:r>
              <a:rPr lang="en-US" sz="2000" dirty="0">
                <a:latin typeface="+mn-lt"/>
              </a:rPr>
              <a:t>WebWorks APIs</a:t>
            </a:r>
          </a:p>
          <a:p>
            <a:pPr marL="742950" lvl="1" indent="-285750" eaLnBrk="0" hangingPunct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008975"/>
              </a:buClr>
              <a:buFont typeface="Arial" charset="0"/>
              <a:buChar char="–"/>
              <a:defRPr/>
            </a:pPr>
            <a:r>
              <a:rPr lang="en-US" sz="2000" dirty="0">
                <a:latin typeface="+mn-lt"/>
              </a:rPr>
              <a:t>Access to Platform 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/>
          </p:cNvSpPr>
          <p:nvPr>
            <p:ph idx="1"/>
          </p:nvPr>
        </p:nvSpPr>
        <p:spPr>
          <a:xfrm>
            <a:off x="142875" y="1143000"/>
            <a:ext cx="8064500" cy="4060825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pitchFamily="-109" charset="-128"/>
              </a:rPr>
              <a:t>WebKit rendering engine added to BlackBerry® 6 and BlackBerry Tablet OS</a:t>
            </a:r>
          </a:p>
          <a:p>
            <a:pPr lvl="1" eaLnBrk="1" hangingPunct="1"/>
            <a:r>
              <a:rPr lang="en-US" sz="2000" dirty="0" smtClean="0">
                <a:ea typeface="ＭＳ Ｐゴシック" pitchFamily="-109" charset="-128"/>
              </a:rPr>
              <a:t>Industry leading mobile browser experience</a:t>
            </a:r>
          </a:p>
          <a:p>
            <a:pPr lvl="1" eaLnBrk="1" hangingPunct="1"/>
            <a:r>
              <a:rPr lang="en-US" sz="2000" dirty="0" smtClean="0">
                <a:ea typeface="ＭＳ Ｐゴシック" pitchFamily="-109" charset="-128"/>
              </a:rPr>
              <a:t>High quality Web fidelity and JavaScript performance</a:t>
            </a:r>
          </a:p>
          <a:p>
            <a:pPr lvl="1" eaLnBrk="1" hangingPunct="1"/>
            <a:r>
              <a:rPr lang="en-US" sz="2000" dirty="0" smtClean="0">
                <a:ea typeface="ＭＳ Ｐゴシック" pitchFamily="-109" charset="-128"/>
              </a:rPr>
              <a:t>Combine the power of HTML5 and CSS3 with JavaScript APIs</a:t>
            </a: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3284538"/>
            <a:ext cx="4403725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Rectangle 8"/>
          <p:cNvSpPr>
            <a:spLocks noChangeArrowheads="1"/>
          </p:cNvSpPr>
          <p:nvPr/>
        </p:nvSpPr>
        <p:spPr bwMode="auto">
          <a:xfrm>
            <a:off x="3348038" y="5949950"/>
            <a:ext cx="5486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http://entanglement.gopherwoodstudios.com/light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58800" y="44450"/>
            <a:ext cx="80645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000" b="1" kern="0" dirty="0">
                <a:solidFill>
                  <a:schemeClr val="hlink"/>
                </a:solidFill>
                <a:latin typeface="+mj-lt"/>
                <a:cs typeface="ＭＳ Ｐゴシック" charset="-128"/>
              </a:rPr>
              <a:t>Web Platform Powered by WebKit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84" y="3212976"/>
            <a:ext cx="173018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BlackBerr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DD8"/>
      </a:accent1>
      <a:accent2>
        <a:srgbClr val="70A84C"/>
      </a:accent2>
      <a:accent3>
        <a:srgbClr val="FDE960"/>
      </a:accent3>
      <a:accent4>
        <a:srgbClr val="C21E38"/>
      </a:accent4>
      <a:accent5>
        <a:srgbClr val="482A7F"/>
      </a:accent5>
      <a:accent6>
        <a:srgbClr val="3B8576"/>
      </a:accent6>
      <a:hlink>
        <a:srgbClr val="2D588E"/>
      </a:hlink>
      <a:folHlink>
        <a:srgbClr val="D97A2D"/>
      </a:folHlink>
    </a:clrScheme>
    <a:fontScheme name="Custom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ADD8"/>
        </a:accent1>
        <a:accent2>
          <a:srgbClr val="70A84C"/>
        </a:accent2>
        <a:accent3>
          <a:srgbClr val="FFFFFF"/>
        </a:accent3>
        <a:accent4>
          <a:srgbClr val="000000"/>
        </a:accent4>
        <a:accent5>
          <a:srgbClr val="AAD3E9"/>
        </a:accent5>
        <a:accent6>
          <a:srgbClr val="659844"/>
        </a:accent6>
        <a:hlink>
          <a:srgbClr val="2D588E"/>
        </a:hlink>
        <a:folHlink>
          <a:srgbClr val="D97A2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</TotalTime>
  <Words>2429</Words>
  <Application>Microsoft Office PowerPoint</Application>
  <PresentationFormat>On-screen Show (4:3)</PresentationFormat>
  <Paragraphs>625</Paragraphs>
  <Slides>52</Slides>
  <Notes>49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Custom Design</vt:lpstr>
      <vt:lpstr>Slide 1</vt:lpstr>
      <vt:lpstr>Slide 2</vt:lpstr>
      <vt:lpstr>Slide 3</vt:lpstr>
      <vt:lpstr>Slide 4</vt:lpstr>
      <vt:lpstr>Slide 5</vt:lpstr>
      <vt:lpstr>Slide 6</vt:lpstr>
      <vt:lpstr>Features and Capabilities</vt:lpstr>
      <vt:lpstr>Architecture: How Does it Work?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Writing An App: “Hello World”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Exercise: Migrating content to the BlackBerry PlayBook Platform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For More Information</vt:lpstr>
      <vt:lpstr>Slide 51</vt:lpstr>
      <vt:lpstr>Slide 52</vt:lpstr>
    </vt:vector>
  </TitlesOfParts>
  <Company>The St John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Elliot Ng</dc:creator>
  <cp:lastModifiedBy>user</cp:lastModifiedBy>
  <cp:revision>172</cp:revision>
  <dcterms:created xsi:type="dcterms:W3CDTF">2010-03-24T18:57:19Z</dcterms:created>
  <dcterms:modified xsi:type="dcterms:W3CDTF">2011-03-28T02:48:42Z</dcterms:modified>
</cp:coreProperties>
</file>