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Microsoft_PowerPoint_97_-_2003_Presentation2.bin" ContentType="application/vnd.openxmlformats-officedocument.oleObject"/>
  <Override PartName="/ppt/theme/theme2.xml" ContentType="application/vnd.openxmlformats-officedocument.them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embeddings/Microsoft_PowerPoint_97_-_2003_Presentation1.bin" ContentType="application/vnd.openxmlformats-officedocument.oleObject"/>
  <Override PartName="/ppt/theme/theme1.xml" ContentType="application/vnd.openxmlformats-officedocument.theme+xml"/>
  <Override PartName="/ppt/notesSlides/notesSlide41.xml" ContentType="application/vnd.openxmlformats-officedocument.presentationml.notesSlid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notesSlides/notesSlide24.xml" ContentType="application/vnd.openxmlformats-officedocument.presentationml.notesSlide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890" r:id="rId1"/>
  </p:sldMasterIdLst>
  <p:notesMasterIdLst>
    <p:notesMasterId r:id="rId44"/>
  </p:notesMasterIdLst>
  <p:handoutMasterIdLst>
    <p:handoutMasterId r:id="rId45"/>
  </p:handoutMasterIdLst>
  <p:sldIdLst>
    <p:sldId id="1307" r:id="rId2"/>
    <p:sldId id="1308" r:id="rId3"/>
    <p:sldId id="1174" r:id="rId4"/>
    <p:sldId id="1415" r:id="rId5"/>
    <p:sldId id="1401" r:id="rId6"/>
    <p:sldId id="1416" r:id="rId7"/>
    <p:sldId id="1417" r:id="rId8"/>
    <p:sldId id="1418" r:id="rId9"/>
    <p:sldId id="1440" r:id="rId10"/>
    <p:sldId id="1419" r:id="rId11"/>
    <p:sldId id="1422" r:id="rId12"/>
    <p:sldId id="1421" r:id="rId13"/>
    <p:sldId id="1454" r:id="rId14"/>
    <p:sldId id="1423" r:id="rId15"/>
    <p:sldId id="1443" r:id="rId16"/>
    <p:sldId id="1424" r:id="rId17"/>
    <p:sldId id="1426" r:id="rId18"/>
    <p:sldId id="1427" r:id="rId19"/>
    <p:sldId id="1425" r:id="rId20"/>
    <p:sldId id="1431" r:id="rId21"/>
    <p:sldId id="1428" r:id="rId22"/>
    <p:sldId id="1430" r:id="rId23"/>
    <p:sldId id="1456" r:id="rId24"/>
    <p:sldId id="1438" r:id="rId25"/>
    <p:sldId id="1420" r:id="rId26"/>
    <p:sldId id="1433" r:id="rId27"/>
    <p:sldId id="1434" r:id="rId28"/>
    <p:sldId id="1435" r:id="rId29"/>
    <p:sldId id="1436" r:id="rId30"/>
    <p:sldId id="1437" r:id="rId31"/>
    <p:sldId id="1441" r:id="rId32"/>
    <p:sldId id="1439" r:id="rId33"/>
    <p:sldId id="1442" r:id="rId34"/>
    <p:sldId id="1408" r:id="rId35"/>
    <p:sldId id="1444" r:id="rId36"/>
    <p:sldId id="1446" r:id="rId37"/>
    <p:sldId id="1450" r:id="rId38"/>
    <p:sldId id="1455" r:id="rId39"/>
    <p:sldId id="1452" r:id="rId40"/>
    <p:sldId id="1448" r:id="rId41"/>
    <p:sldId id="1453" r:id="rId42"/>
    <p:sldId id="1449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Nokia Sans Wide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Nokia Sans Wide" pitchFamily="34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Nokia Sans Wide" pitchFamily="34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Nokia Sans Wide" pitchFamily="34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Nokia Sans Wide" pitchFamily="3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Nokia Sans Wide" pitchFamily="3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Nokia Sans Wide" pitchFamily="3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Nokia Sans Wide" pitchFamily="3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Nokia Sans Wide" pitchFamily="34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rgbClr val="FF0000"/>
    </p:penClr>
  </p:showPr>
  <p:clrMru>
    <a:srgbClr val="EAEAEA"/>
    <a:srgbClr val="D0EAEC"/>
    <a:srgbClr val="008000"/>
    <a:srgbClr val="0000FF"/>
    <a:srgbClr val="993366"/>
    <a:srgbClr val="808080"/>
    <a:srgbClr val="008040"/>
    <a:srgbClr val="EDED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 showComments="0">
  <p:normalViewPr>
    <p:restoredLeft sz="32787"/>
    <p:restoredTop sz="90929"/>
  </p:normalViewPr>
  <p:slideViewPr>
    <p:cSldViewPr snapToObjects="1">
      <p:cViewPr>
        <p:scale>
          <a:sx n="100" d="100"/>
          <a:sy n="100" d="100"/>
        </p:scale>
        <p:origin x="-96" y="-96"/>
      </p:cViewPr>
      <p:guideLst>
        <p:guide orient="horz" pos="2736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" charset="0"/>
              </a:defRPr>
            </a:lvl1pPr>
          </a:lstStyle>
          <a:p>
            <a:fld id="{CC7417A1-B671-6248-A7E1-BFF41862BA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noProof="1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noProof="1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noProof="1"/>
              <a:t>Click to edit Master text styles</a:t>
            </a:r>
          </a:p>
          <a:p>
            <a:pPr lvl="0"/>
            <a:r>
              <a:rPr noProof="1"/>
              <a:t>Second level</a:t>
            </a:r>
          </a:p>
          <a:p>
            <a:pPr lvl="0"/>
            <a:r>
              <a:rPr noProof="1"/>
              <a:t>Third level</a:t>
            </a:r>
          </a:p>
          <a:p>
            <a:pPr lvl="0"/>
            <a:r>
              <a:rPr noProof="1"/>
              <a:t>Fourth level</a:t>
            </a:r>
          </a:p>
          <a:p>
            <a:pPr lvl="0"/>
            <a:r>
              <a:rPr noProof="1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noProof="1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noProof="1">
                <a:latin typeface="Times" charset="0"/>
              </a:defRPr>
            </a:lvl1pPr>
          </a:lstStyle>
          <a:p>
            <a:fld id="{AC1A6673-5596-C04E-8CBD-2C495BC3239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</a:pPr>
            <a:fld id="{879FBFD0-38C7-0945-9DE2-3A216D3D9A62}" type="slidenum">
              <a:rPr sz="1200" noProof="1">
                <a:latin typeface="Times" charset="0"/>
              </a:rPr>
              <a:pPr algn="r">
                <a:lnSpc>
                  <a:spcPct val="100000"/>
                </a:lnSpc>
              </a:pPr>
              <a:t>1</a:t>
            </a:fld>
            <a:endParaRPr sz="1200" noProof="1">
              <a:latin typeface="Times" charset="0"/>
            </a:endParaRPr>
          </a:p>
        </p:txBody>
      </p:sp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Nokia Sans Wide" pitchFamily="34" charset="0"/>
                <a:ea typeface="ＭＳ Ｐゴシック" charset="-128"/>
                <a:cs typeface="ＭＳ Ｐゴシック" charset="-128"/>
              </a:rPr>
              <a:t>Notes here.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9" tIns="44999" rIns="89999" bIns="44999" anchor="b">
            <a:prstTxWarp prst="textNoShape">
              <a:avLst/>
            </a:prstTxWarp>
          </a:bodyPr>
          <a:lstStyle/>
          <a:p>
            <a:pPr algn="r" defTabSz="898525" eaLnBrk="1" hangingPunct="1">
              <a:lnSpc>
                <a:spcPct val="100000"/>
              </a:lnSpc>
            </a:pPr>
            <a:fld id="{9E7453B0-58A6-3047-B47E-56C245D29912}" type="slidenum">
              <a:rPr lang="en-US" sz="1200">
                <a:latin typeface="Arial" charset="0"/>
                <a:ea typeface="Arial" charset="0"/>
                <a:cs typeface="Arial" charset="0"/>
              </a:rPr>
              <a:pPr algn="r" defTabSz="898525" eaLnBrk="1" hangingPunct="1">
                <a:lnSpc>
                  <a:spcPct val="100000"/>
                </a:lnSpc>
              </a:pPr>
              <a:t>2</a:t>
            </a:fld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99" tIns="44999" rIns="89999" bIns="44999"/>
          <a:lstStyle/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Nokia Sans Wide" pitchFamily="34" charset="0"/>
                <a:ea typeface="ＭＳ Ｐゴシック" charset="-128"/>
                <a:cs typeface="ＭＳ Ｐゴシック" charset="-128"/>
              </a:rPr>
              <a:t>Todays session is very straightforward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18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Nokia Sans Wide" pitchFamily="34" charset="0"/>
                <a:ea typeface="ＭＳ Ｐゴシック" charset="-128"/>
                <a:cs typeface="ＭＳ Ｐゴシック" charset="-128"/>
              </a:rPr>
              <a:t>Bullets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18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Nokia Sans Wide" pitchFamily="34" charset="0"/>
                <a:ea typeface="ＭＳ Ｐゴシック" charset="-128"/>
                <a:cs typeface="ＭＳ Ｐゴシック" charset="-128"/>
              </a:rPr>
              <a:t>During todays session you may submit questions at any point during the presentation by using the Q&amp;A box on the lower right of your webex screen.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18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Nokia Sans Wide" pitchFamily="34" charset="0"/>
                <a:ea typeface="ＭＳ Ｐゴシック" charset="-128"/>
                <a:cs typeface="ＭＳ Ｐゴシック" charset="-128"/>
              </a:rPr>
              <a:t>At the end of todays session we will address each question in the order they were received.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18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Nokia Sans Wide" pitchFamily="34" charset="0"/>
                <a:ea typeface="ＭＳ Ｐゴシック" charset="-128"/>
                <a:cs typeface="ＭＳ Ｐゴシック" charset="-128"/>
              </a:rPr>
              <a:t>Contact information is provided at the end of this presentation. For additional questions please feel free to contact us directly.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18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18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</a:pPr>
            <a:fld id="{B33986D6-69D8-6C4F-8AE2-4CEC9F0C7B2B}" type="slidenum">
              <a:rPr sz="1200" noProof="1">
                <a:latin typeface="Times" charset="0"/>
              </a:rPr>
              <a:pPr algn="r">
                <a:lnSpc>
                  <a:spcPct val="100000"/>
                </a:lnSpc>
              </a:pPr>
              <a:t>28</a:t>
            </a:fld>
            <a:endParaRPr sz="1200" noProof="1">
              <a:latin typeface="Times" charset="0"/>
            </a:endParaRPr>
          </a:p>
        </p:txBody>
      </p:sp>
      <p:sp>
        <p:nvSpPr>
          <p:cNvPr id="360451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9" tIns="44999" rIns="89999" bIns="44999" anchor="b">
            <a:prstTxWarp prst="textNoShape">
              <a:avLst/>
            </a:prstTxWarp>
          </a:bodyPr>
          <a:lstStyle/>
          <a:p>
            <a:pPr algn="r" defTabSz="898525" eaLnBrk="1" hangingPunct="1">
              <a:lnSpc>
                <a:spcPct val="100000"/>
              </a:lnSpc>
            </a:pPr>
            <a:fld id="{6F706098-AA66-284E-B7EB-B7C85A98DC66}" type="slidenum">
              <a:rPr lang="en-US" sz="1200">
                <a:latin typeface="Arial" charset="0"/>
                <a:ea typeface="Arial" charset="0"/>
                <a:cs typeface="Arial" charset="0"/>
              </a:rPr>
              <a:pPr algn="r" defTabSz="898525" eaLnBrk="1" hangingPunct="1">
                <a:lnSpc>
                  <a:spcPct val="100000"/>
                </a:lnSpc>
              </a:pPr>
              <a:t>3</a:t>
            </a:fld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99" tIns="44999" rIns="89999" bIns="44999"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9" tIns="44999" rIns="89999" bIns="44999" anchor="b">
            <a:prstTxWarp prst="textNoShape">
              <a:avLst/>
            </a:prstTxWarp>
          </a:bodyPr>
          <a:lstStyle/>
          <a:p>
            <a:pPr algn="r" defTabSz="898525" eaLnBrk="1" hangingPunct="1">
              <a:lnSpc>
                <a:spcPct val="100000"/>
              </a:lnSpc>
            </a:pPr>
            <a:fld id="{381647B2-7C4C-2643-A12B-E56851FF971F}" type="slidenum">
              <a:rPr lang="en-US" sz="1200">
                <a:latin typeface="Arial" charset="0"/>
                <a:ea typeface="Arial" charset="0"/>
                <a:cs typeface="Arial" charset="0"/>
              </a:rPr>
              <a:pPr algn="r" defTabSz="898525" eaLnBrk="1" hangingPunct="1">
                <a:lnSpc>
                  <a:spcPct val="100000"/>
                </a:lnSpc>
              </a:pPr>
              <a:t>42</a:t>
            </a:fld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707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6" name="Text Box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lIns="89999" tIns="44999" rIns="89999" bIns="44999" anchor="ctr">
            <a:prstTxWarp prst="textNoShape">
              <a:avLst/>
            </a:prstTxWarp>
          </a:bodyPr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Nokia Sans Wide" pitchFamily="34" charset="0"/>
                <a:ea typeface="ＭＳ Ｐゴシック" charset="-128"/>
                <a:cs typeface="ＭＳ Ｐゴシック" charset="-128"/>
              </a:rPr>
              <a:t>How do I get an eval copy of the software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Nokia Sans Wide" pitchFamily="34" charset="0"/>
                <a:ea typeface="ＭＳ Ｐゴシック" charset="-128"/>
                <a:cs typeface="ＭＳ Ｐゴシック" charset="-128"/>
              </a:rPr>
              <a:t>Can you share any whitepapers on this technology?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Nokia Sans Wide" pitchFamily="34" charset="0"/>
                <a:ea typeface="ＭＳ Ｐゴシック" charset="-128"/>
                <a:cs typeface="ＭＳ Ｐゴシック" charset="-128"/>
              </a:rPr>
              <a:t>What is the price?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Nokia Sans Wide" pitchFamily="34" charset="0"/>
                <a:ea typeface="ＭＳ Ｐゴシック" charset="-128"/>
                <a:cs typeface="ＭＳ Ｐゴシック" charset="-128"/>
              </a:rPr>
              <a:t>Our dedicated server price is based upon CPU</a:t>
            </a:r>
            <a:r>
              <a:rPr lang="ja-JP" altLang="en-US" sz="2000">
                <a:latin typeface="Nokia Sans Wide" pitchFamily="34" charset="0"/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000">
                <a:latin typeface="Nokia Sans Wide" pitchFamily="34" charset="0"/>
                <a:ea typeface="ＭＳ Ｐゴシック" charset="-128"/>
                <a:cs typeface="ＭＳ Ｐゴシック" charset="-128"/>
              </a:rPr>
              <a:t>s and the size of the cluster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Nokia Sans Wide" pitchFamily="34" charset="0"/>
                <a:ea typeface="ＭＳ Ｐゴシック" charset="-128"/>
                <a:cs typeface="ＭＳ Ｐゴシック" charset="-128"/>
              </a:rPr>
              <a:t>The monthly subscription starts at $125 list for a 2 node.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Nokia Sans Wide" pitchFamily="34" charset="0"/>
                <a:ea typeface="ＭＳ Ｐゴシック" charset="-128"/>
                <a:cs typeface="ＭＳ Ｐゴシック" charset="-128"/>
              </a:rPr>
              <a:t>Virtual Private Clusters are priced differently and I would be glad to discuss this off-line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Nokia Sans Wide" pitchFamily="34" charset="0"/>
                <a:ea typeface="ＭＳ Ｐゴシック" charset="-128"/>
                <a:cs typeface="ＭＳ Ｐゴシック" charset="-128"/>
              </a:rPr>
              <a:t>Is the entire database kept in memory?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Nokia Sans Wide" pitchFamily="34" charset="0"/>
                <a:ea typeface="ＭＳ Ｐゴシック" charset="-128"/>
                <a:cs typeface="ＭＳ Ｐゴシック" charset="-128"/>
              </a:rPr>
              <a:t>Can I make schema changes while the cluster is running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Nokia Sans Wide" pitchFamily="34" charset="0"/>
                <a:ea typeface="ＭＳ Ｐゴシック" charset="-128"/>
                <a:cs typeface="ＭＳ Ｐゴシック" charset="-128"/>
              </a:rPr>
              <a:t>How do you differ from Veritas Cluster Server?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0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_-_2003_Presentation1.bin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_-_2003_Presentation2.bin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aster Background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7772400" y="6124575"/>
            <a:ext cx="17240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2590800" y="64008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latin typeface="Nokia Sans Wide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95250" y="6159500"/>
            <a:ext cx="8896350" cy="698500"/>
            <a:chOff x="0" y="3880"/>
            <a:chExt cx="5604" cy="44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440" y="4080"/>
              <a:ext cx="288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403225"/>
              <a:r>
                <a:rPr lang="en-US" sz="1000" b="1"/>
                <a:t>©</a:t>
              </a:r>
              <a:r>
                <a:rPr lang="en-US" sz="1000" b="1" i="1"/>
                <a:t> </a:t>
              </a:r>
              <a:r>
                <a:rPr lang="en-US" sz="1000" b="1"/>
                <a:t>Continuent 2011</a:t>
              </a:r>
            </a:p>
          </p:txBody>
        </p:sp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6" y="4027"/>
              <a:ext cx="87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80"/>
              <a:ext cx="66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4147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279775" y="4189413"/>
            <a:ext cx="5864225" cy="48101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4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275013" y="4683125"/>
            <a:ext cx="5868987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 advTm="450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31106" r:id="rId3" imgW="0" imgH="0" progId="PowerPoint.Show.8">
              <p:embed/>
            </p:oleObj>
          </a:graphicData>
        </a:graphic>
      </p:graphicFrame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95250" y="6159500"/>
            <a:ext cx="8896350" cy="698500"/>
            <a:chOff x="0" y="3880"/>
            <a:chExt cx="5604" cy="44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440" y="4080"/>
              <a:ext cx="288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403225"/>
              <a:r>
                <a:rPr lang="en-US" sz="1000" b="1"/>
                <a:t>©</a:t>
              </a:r>
              <a:r>
                <a:rPr lang="en-US" sz="1000" b="1" i="1"/>
                <a:t> </a:t>
              </a:r>
              <a:r>
                <a:rPr lang="en-US" sz="1000" b="1"/>
                <a:t>Continuent 2011</a:t>
              </a:r>
            </a:p>
          </p:txBody>
        </p:sp>
        <p:pic>
          <p:nvPicPr>
            <p:cNvPr id="7" name="Picture 11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6" y="4027"/>
              <a:ext cx="87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80"/>
              <a:ext cx="66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12A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450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32130" r:id="rId3" imgW="0" imgH="0" progId="PowerPoint.Show.8">
              <p:embed/>
            </p:oleObj>
          </a:graphicData>
        </a:graphic>
      </p:graphicFrame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95250" y="6159500"/>
            <a:ext cx="8896350" cy="698500"/>
            <a:chOff x="0" y="3880"/>
            <a:chExt cx="5604" cy="44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440" y="4080"/>
              <a:ext cx="288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403225"/>
              <a:r>
                <a:rPr lang="en-US" sz="1000" b="1"/>
                <a:t>©</a:t>
              </a:r>
              <a:r>
                <a:rPr lang="en-US" sz="1000" b="1" i="1"/>
                <a:t> </a:t>
              </a:r>
              <a:r>
                <a:rPr lang="en-US" sz="1000" b="1"/>
                <a:t>Continuent 2011</a:t>
              </a:r>
            </a:p>
          </p:txBody>
        </p:sp>
        <p:pic>
          <p:nvPicPr>
            <p:cNvPr id="6" name="Picture 11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6" y="4027"/>
              <a:ext cx="87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80"/>
              <a:ext cx="66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2275" y="228600"/>
            <a:ext cx="8270875" cy="685800"/>
          </a:xfrm>
        </p:spPr>
        <p:txBody>
          <a:bodyPr/>
          <a:lstStyle>
            <a:lvl1pPr>
              <a:defRPr>
                <a:solidFill>
                  <a:srgbClr val="B12A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 advTm="45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28600"/>
            <a:ext cx="827087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21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143000"/>
            <a:ext cx="829945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</p:sldLayoutIdLst>
  <p:transition spd="slow" advTm="4500"/>
  <p:txStyles>
    <p:titleStyle>
      <a:lvl1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B12A68"/>
          </a:solidFill>
          <a:effectLst>
            <a:outerShdw blurRad="50800" dist="50800" dir="2700000" algn="tl" rotWithShape="0">
              <a:srgbClr val="000000"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B12A6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B12A6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B12A6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B12A6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Arial" pitchFamily="-112" charset="0"/>
        </a:defRPr>
      </a:lvl6pPr>
      <a:lvl7pPr marL="9144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Arial" pitchFamily="-112" charset="0"/>
        </a:defRPr>
      </a:lvl7pPr>
      <a:lvl8pPr marL="13716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Arial" pitchFamily="-112" charset="0"/>
        </a:defRPr>
      </a:lvl8pPr>
      <a:lvl9pPr marL="18288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Arial" pitchFamily="-112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B12A68"/>
        </a:buClr>
        <a:buChar char="/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B12A68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776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B12A68"/>
        </a:buClr>
        <a:buSzPct val="10000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lr>
          <a:srgbClr val="79333B"/>
        </a:buClr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lr>
          <a:srgbClr val="79333B"/>
        </a:buClr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743200" indent="-280988" algn="l" defTabSz="762000" rtl="0" eaLnBrk="0" fontAlgn="base" hangingPunct="0">
        <a:spcBef>
          <a:spcPct val="20000"/>
        </a:spcBef>
        <a:spcAft>
          <a:spcPct val="0"/>
        </a:spcAft>
        <a:buClr>
          <a:srgbClr val="79333B"/>
        </a:buClr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3200400" indent="-280988" algn="l" defTabSz="762000" rtl="0" eaLnBrk="0" fontAlgn="base" hangingPunct="0">
        <a:spcBef>
          <a:spcPct val="20000"/>
        </a:spcBef>
        <a:spcAft>
          <a:spcPct val="0"/>
        </a:spcAft>
        <a:buClr>
          <a:srgbClr val="79333B"/>
        </a:buClr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657600" indent="-280988" algn="l" defTabSz="762000" rtl="0" eaLnBrk="0" fontAlgn="base" hangingPunct="0">
        <a:spcBef>
          <a:spcPct val="20000"/>
        </a:spcBef>
        <a:spcAft>
          <a:spcPct val="0"/>
        </a:spcAft>
        <a:buClr>
          <a:srgbClr val="79333B"/>
        </a:buClr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4114800" indent="-280988" algn="l" defTabSz="762000" rtl="0" eaLnBrk="0" fontAlgn="base" hangingPunct="0">
        <a:spcBef>
          <a:spcPct val="20000"/>
        </a:spcBef>
        <a:spcAft>
          <a:spcPct val="0"/>
        </a:spcAft>
        <a:buClr>
          <a:srgbClr val="79333B"/>
        </a:buClr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hodges@continuent.com" TargetMode="External"/><Relationship Id="rId4" Type="http://schemas.openxmlformats.org/officeDocument/2006/relationships/hyperlink" Target="http://scale-out-blog.blogspot.com" TargetMode="External"/><Relationship Id="rId5" Type="http://schemas.openxmlformats.org/officeDocument/2006/relationships/hyperlink" Target="http://www.continuent.com" TargetMode="External"/><Relationship Id="rId6" Type="http://schemas.openxmlformats.org/officeDocument/2006/relationships/hyperlink" Target="http://code.google.com/p/tungsten-replicato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5" Type="http://schemas.openxmlformats.org/officeDocument/2006/relationships/image" Target="../media/image6.pd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ctrTitle" idx="4294967295"/>
          </p:nvPr>
        </p:nvSpPr>
        <p:spPr>
          <a:xfrm>
            <a:off x="3124200" y="1219200"/>
            <a:ext cx="5867400" cy="27432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Preparing for the Big Oops!</a:t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Disaster Recovery Sites for MySQL</a:t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70" name="Subtitle 3"/>
          <p:cNvSpPr>
            <a:spLocks noGrp="1"/>
          </p:cNvSpPr>
          <p:nvPr>
            <p:ph type="subTitle" idx="4294967295"/>
          </p:nvPr>
        </p:nvSpPr>
        <p:spPr>
          <a:xfrm>
            <a:off x="3124200" y="4038600"/>
            <a:ext cx="5867400" cy="990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Robert Hodges, CEO, Continuent</a:t>
            </a:r>
          </a:p>
          <a:p>
            <a:pPr marL="0" indent="0">
              <a:buFontTx/>
              <a:buNone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MySQL Conference 2011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9" descr="Master Backgrou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4114800"/>
            <a:ext cx="5638800" cy="1066800"/>
          </a:xfrm>
          <a:noFill/>
          <a:ln w="9525"/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Basic DR With MySQL Master/Slave Replication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9534525" y="17319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latin typeface="Nokia Sans Wide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26661" name="Group 5"/>
          <p:cNvGrpSpPr>
            <a:grpSpLocks/>
          </p:cNvGrpSpPr>
          <p:nvPr/>
        </p:nvGrpSpPr>
        <p:grpSpPr bwMode="auto">
          <a:xfrm>
            <a:off x="95250" y="6159500"/>
            <a:ext cx="8896350" cy="698500"/>
            <a:chOff x="0" y="3880"/>
            <a:chExt cx="5604" cy="440"/>
          </a:xfrm>
        </p:grpSpPr>
        <p:sp>
          <p:nvSpPr>
            <p:cNvPr id="326662" name="Rectangle 5"/>
            <p:cNvSpPr>
              <a:spLocks noChangeArrowheads="1"/>
            </p:cNvSpPr>
            <p:nvPr/>
          </p:nvSpPr>
          <p:spPr bwMode="auto">
            <a:xfrm>
              <a:off x="1440" y="4080"/>
              <a:ext cx="288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403225"/>
              <a:r>
                <a:rPr lang="en-US" sz="1000" b="1"/>
                <a:t>©</a:t>
              </a:r>
              <a:r>
                <a:rPr lang="en-US" sz="1000" b="1" i="1"/>
                <a:t> </a:t>
              </a:r>
              <a:r>
                <a:rPr lang="en-US" sz="1000" b="1"/>
                <a:t>Continuent 2011</a:t>
              </a:r>
            </a:p>
          </p:txBody>
        </p:sp>
        <p:pic>
          <p:nvPicPr>
            <p:cNvPr id="326663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6" y="4027"/>
              <a:ext cx="87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6664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80"/>
              <a:ext cx="66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228600"/>
            <a:ext cx="8493125" cy="685800"/>
          </a:xfrm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MySQL Replication Explained in One Slide</a:t>
            </a: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5516563" y="1447800"/>
            <a:ext cx="1273175" cy="14859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4853" name="Line 5"/>
          <p:cNvSpPr>
            <a:spLocks noChangeShapeType="1"/>
          </p:cNvSpPr>
          <p:nvPr/>
        </p:nvSpPr>
        <p:spPr bwMode="auto">
          <a:xfrm flipV="1">
            <a:off x="2035175" y="2203450"/>
            <a:ext cx="3481388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54" name="Line 6"/>
          <p:cNvSpPr>
            <a:spLocks noChangeShapeType="1"/>
          </p:cNvSpPr>
          <p:nvPr/>
        </p:nvSpPr>
        <p:spPr bwMode="auto">
          <a:xfrm flipH="1">
            <a:off x="5976938" y="2903538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2605088" y="1905000"/>
            <a:ext cx="2652712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effectLst>
                  <a:outerShdw blurRad="38100" dist="38100" dir="2700000" algn="tl">
                    <a:srgbClr val="DDDDDD"/>
                  </a:outerShdw>
                </a:effectLst>
              </a:rPr>
              <a:t>I/O Thread downloads binlog</a:t>
            </a:r>
          </a:p>
        </p:txBody>
      </p:sp>
      <p:sp>
        <p:nvSpPr>
          <p:cNvPr id="334856" name="AutoShape 8"/>
          <p:cNvSpPr>
            <a:spLocks noChangeArrowheads="1"/>
          </p:cNvSpPr>
          <p:nvPr/>
        </p:nvSpPr>
        <p:spPr bwMode="auto">
          <a:xfrm>
            <a:off x="5570538" y="3983038"/>
            <a:ext cx="974725" cy="741362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</a:rPr>
              <a:t>Relay</a:t>
            </a:r>
          </a:p>
          <a:p>
            <a:pPr algn="ctr"/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</a:rPr>
              <a:t>logs</a:t>
            </a:r>
          </a:p>
        </p:txBody>
      </p:sp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4495800" y="3006725"/>
            <a:ext cx="14811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DDDDDD"/>
                  </a:outerShdw>
                </a:effectLst>
              </a:rPr>
              <a:t>I/O thread writes relay logs; updates master.info</a:t>
            </a:r>
          </a:p>
        </p:txBody>
      </p:sp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6464300" y="3006725"/>
            <a:ext cx="18494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effectLst>
                  <a:outerShdw blurRad="38100" dist="38100" dir="2700000" algn="tl">
                    <a:srgbClr val="DDDDDD"/>
                  </a:outerShdw>
                </a:effectLst>
              </a:rPr>
              <a:t>SQL Thread reads and applies relay logs; updates relay-log.info</a:t>
            </a:r>
          </a:p>
        </p:txBody>
      </p:sp>
      <p:sp>
        <p:nvSpPr>
          <p:cNvPr id="334859" name="Line 11"/>
          <p:cNvSpPr>
            <a:spLocks noChangeShapeType="1"/>
          </p:cNvSpPr>
          <p:nvPr/>
        </p:nvSpPr>
        <p:spPr bwMode="auto">
          <a:xfrm flipH="1">
            <a:off x="6464300" y="1720850"/>
            <a:ext cx="830263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60" name="Line 12"/>
          <p:cNvSpPr>
            <a:spLocks noChangeShapeType="1"/>
          </p:cNvSpPr>
          <p:nvPr/>
        </p:nvSpPr>
        <p:spPr bwMode="auto">
          <a:xfrm flipV="1">
            <a:off x="6302375" y="2933700"/>
            <a:ext cx="0" cy="1049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61" name="Rectangle 13"/>
          <p:cNvSpPr>
            <a:spLocks noChangeArrowheads="1"/>
          </p:cNvSpPr>
          <p:nvPr/>
        </p:nvSpPr>
        <p:spPr bwMode="auto">
          <a:xfrm>
            <a:off x="3924300" y="4178300"/>
            <a:ext cx="1343025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</a:rPr>
              <a:t>master.info</a:t>
            </a:r>
          </a:p>
        </p:txBody>
      </p:sp>
      <p:sp>
        <p:nvSpPr>
          <p:cNvPr id="334862" name="Rectangle 14"/>
          <p:cNvSpPr>
            <a:spLocks noChangeArrowheads="1"/>
          </p:cNvSpPr>
          <p:nvPr/>
        </p:nvSpPr>
        <p:spPr bwMode="auto">
          <a:xfrm>
            <a:off x="6789738" y="4178300"/>
            <a:ext cx="1343025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</a:rPr>
              <a:t>relay-log.info</a:t>
            </a:r>
          </a:p>
        </p:txBody>
      </p:sp>
      <p:sp>
        <p:nvSpPr>
          <p:cNvPr id="334863" name="Freeform 15"/>
          <p:cNvSpPr>
            <a:spLocks/>
          </p:cNvSpPr>
          <p:nvPr/>
        </p:nvSpPr>
        <p:spPr bwMode="auto">
          <a:xfrm>
            <a:off x="5895975" y="2266950"/>
            <a:ext cx="161925" cy="455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0" y="192"/>
              </a:cxn>
              <a:cxn ang="0">
                <a:pos x="96" y="288"/>
              </a:cxn>
              <a:cxn ang="0">
                <a:pos x="0" y="384"/>
              </a:cxn>
            </a:cxnLst>
            <a:rect l="0" t="0" r="r" b="b"/>
            <a:pathLst>
              <a:path w="96" h="384">
                <a:moveTo>
                  <a:pt x="0" y="0"/>
                </a:moveTo>
                <a:cubicBezTo>
                  <a:pt x="48" y="32"/>
                  <a:pt x="96" y="64"/>
                  <a:pt x="96" y="96"/>
                </a:cubicBezTo>
                <a:cubicBezTo>
                  <a:pt x="96" y="128"/>
                  <a:pt x="0" y="160"/>
                  <a:pt x="0" y="192"/>
                </a:cubicBezTo>
                <a:cubicBezTo>
                  <a:pt x="0" y="224"/>
                  <a:pt x="96" y="256"/>
                  <a:pt x="96" y="288"/>
                </a:cubicBezTo>
                <a:cubicBezTo>
                  <a:pt x="96" y="320"/>
                  <a:pt x="48" y="352"/>
                  <a:pt x="0" y="38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64" name="Text Box 16"/>
          <p:cNvSpPr txBox="1">
            <a:spLocks noChangeArrowheads="1"/>
          </p:cNvSpPr>
          <p:nvPr/>
        </p:nvSpPr>
        <p:spPr bwMode="auto">
          <a:xfrm>
            <a:off x="5732463" y="1447800"/>
            <a:ext cx="819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Slave</a:t>
            </a:r>
          </a:p>
        </p:txBody>
      </p:sp>
      <p:sp>
        <p:nvSpPr>
          <p:cNvPr id="334865" name="Freeform 17"/>
          <p:cNvSpPr>
            <a:spLocks/>
          </p:cNvSpPr>
          <p:nvPr/>
        </p:nvSpPr>
        <p:spPr bwMode="auto">
          <a:xfrm>
            <a:off x="6221413" y="2266950"/>
            <a:ext cx="161925" cy="455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0" y="192"/>
              </a:cxn>
              <a:cxn ang="0">
                <a:pos x="96" y="288"/>
              </a:cxn>
              <a:cxn ang="0">
                <a:pos x="0" y="384"/>
              </a:cxn>
            </a:cxnLst>
            <a:rect l="0" t="0" r="r" b="b"/>
            <a:pathLst>
              <a:path w="96" h="384">
                <a:moveTo>
                  <a:pt x="0" y="0"/>
                </a:moveTo>
                <a:cubicBezTo>
                  <a:pt x="48" y="32"/>
                  <a:pt x="96" y="64"/>
                  <a:pt x="96" y="96"/>
                </a:cubicBezTo>
                <a:cubicBezTo>
                  <a:pt x="96" y="128"/>
                  <a:pt x="0" y="160"/>
                  <a:pt x="0" y="192"/>
                </a:cubicBezTo>
                <a:cubicBezTo>
                  <a:pt x="0" y="224"/>
                  <a:pt x="96" y="256"/>
                  <a:pt x="96" y="288"/>
                </a:cubicBezTo>
                <a:cubicBezTo>
                  <a:pt x="96" y="320"/>
                  <a:pt x="48" y="352"/>
                  <a:pt x="0" y="38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66" name="Text Box 18"/>
          <p:cNvSpPr txBox="1">
            <a:spLocks noChangeArrowheads="1"/>
          </p:cNvSpPr>
          <p:nvPr/>
        </p:nvSpPr>
        <p:spPr bwMode="auto">
          <a:xfrm>
            <a:off x="7277100" y="1538288"/>
            <a:ext cx="11112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effectLst>
                  <a:outerShdw blurRad="38100" dist="38100" dir="2700000" algn="tl">
                    <a:srgbClr val="DDDDDD"/>
                  </a:outerShdw>
                </a:effectLst>
              </a:rPr>
              <a:t>IO and SQL threads</a:t>
            </a:r>
          </a:p>
        </p:txBody>
      </p:sp>
      <p:grpSp>
        <p:nvGrpSpPr>
          <p:cNvPr id="334870" name="Group 22"/>
          <p:cNvGrpSpPr>
            <a:grpSpLocks/>
          </p:cNvGrpSpPr>
          <p:nvPr/>
        </p:nvGrpSpPr>
        <p:grpSpPr bwMode="auto">
          <a:xfrm>
            <a:off x="762000" y="1447800"/>
            <a:ext cx="1273175" cy="1485900"/>
            <a:chOff x="1296" y="720"/>
            <a:chExt cx="802" cy="936"/>
          </a:xfrm>
        </p:grpSpPr>
        <p:sp>
          <p:nvSpPr>
            <p:cNvPr id="2" name="AutoShape 13"/>
            <p:cNvSpPr>
              <a:spLocks noChangeArrowheads="1"/>
            </p:cNvSpPr>
            <p:nvPr/>
          </p:nvSpPr>
          <p:spPr bwMode="auto">
            <a:xfrm>
              <a:off x="1296" y="720"/>
              <a:ext cx="802" cy="936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34868" name="Text Box 20"/>
            <p:cNvSpPr txBox="1">
              <a:spLocks noChangeArrowheads="1"/>
            </p:cNvSpPr>
            <p:nvPr/>
          </p:nvSpPr>
          <p:spPr bwMode="auto">
            <a:xfrm>
              <a:off x="1296" y="720"/>
              <a:ext cx="79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Master</a:t>
              </a:r>
            </a:p>
          </p:txBody>
        </p:sp>
      </p:grpSp>
      <p:sp>
        <p:nvSpPr>
          <p:cNvPr id="334871" name="Line 23"/>
          <p:cNvSpPr>
            <a:spLocks noChangeShapeType="1"/>
          </p:cNvSpPr>
          <p:nvPr/>
        </p:nvSpPr>
        <p:spPr bwMode="auto">
          <a:xfrm flipH="1">
            <a:off x="1260475" y="2903538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72" name="AutoShape 24"/>
          <p:cNvSpPr>
            <a:spLocks noChangeArrowheads="1"/>
          </p:cNvSpPr>
          <p:nvPr/>
        </p:nvSpPr>
        <p:spPr bwMode="auto">
          <a:xfrm>
            <a:off x="854075" y="3983038"/>
            <a:ext cx="974725" cy="741362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</a:rPr>
              <a:t>Binlogs</a:t>
            </a:r>
          </a:p>
          <a:p>
            <a:pPr algn="ctr"/>
            <a:endParaRPr lang="en-US" sz="14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34873" name="Line 25"/>
          <p:cNvSpPr>
            <a:spLocks noChangeShapeType="1"/>
          </p:cNvSpPr>
          <p:nvPr/>
        </p:nvSpPr>
        <p:spPr bwMode="auto">
          <a:xfrm flipV="1">
            <a:off x="1585913" y="2903538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97" name="Rectangle 49"/>
          <p:cNvSpPr>
            <a:spLocks noChangeArrowheads="1"/>
          </p:cNvSpPr>
          <p:nvPr/>
        </p:nvSpPr>
        <p:spPr bwMode="auto">
          <a:xfrm>
            <a:off x="228600" y="4800600"/>
            <a:ext cx="286702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u="sng">
                <a:latin typeface="Courier" charset="0"/>
              </a:rPr>
              <a:t>File</a:t>
            </a:r>
            <a:r>
              <a:rPr lang="en-US" sz="1600" b="1">
                <a:latin typeface="Courier" charset="0"/>
              </a:rPr>
              <a:t>: mysql-bin.003531</a:t>
            </a:r>
          </a:p>
          <a:p>
            <a:r>
              <a:rPr lang="en-US" sz="1600" b="1" u="sng">
                <a:latin typeface="Courier" charset="0"/>
              </a:rPr>
              <a:t>Pos</a:t>
            </a:r>
            <a:r>
              <a:rPr lang="en-US" sz="1600" b="1">
                <a:latin typeface="Courier" charset="0"/>
              </a:rPr>
              <a:t>: 3333245</a:t>
            </a:r>
          </a:p>
        </p:txBody>
      </p:sp>
      <p:sp>
        <p:nvSpPr>
          <p:cNvPr id="334900" name="Rectangle 52"/>
          <p:cNvSpPr>
            <a:spLocks noChangeArrowheads="1"/>
          </p:cNvSpPr>
          <p:nvPr/>
        </p:nvSpPr>
        <p:spPr bwMode="auto">
          <a:xfrm>
            <a:off x="3429000" y="4800600"/>
            <a:ext cx="2744788" cy="974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u="sng">
                <a:latin typeface="Courier" charset="0"/>
              </a:rPr>
              <a:t>Master_Log_File</a:t>
            </a:r>
            <a:r>
              <a:rPr lang="en-US" sz="1600" b="1">
                <a:latin typeface="Courier" charset="0"/>
              </a:rPr>
              <a:t>: </a:t>
            </a:r>
          </a:p>
          <a:p>
            <a:r>
              <a:rPr lang="en-US" sz="1600" b="1">
                <a:latin typeface="Courier" charset="0"/>
              </a:rPr>
              <a:t>  mysql-bin.003531</a:t>
            </a:r>
          </a:p>
          <a:p>
            <a:r>
              <a:rPr lang="en-US" sz="1600" b="1">
                <a:latin typeface="Courier" charset="0"/>
              </a:rPr>
              <a:t>Read_Master_Log_Pos: </a:t>
            </a:r>
          </a:p>
          <a:p>
            <a:r>
              <a:rPr lang="en-US" sz="1600" b="1">
                <a:latin typeface="Courier" charset="0"/>
              </a:rPr>
              <a:t>  3333245</a:t>
            </a:r>
          </a:p>
        </p:txBody>
      </p:sp>
      <p:sp>
        <p:nvSpPr>
          <p:cNvPr id="334901" name="Rectangle 53"/>
          <p:cNvSpPr>
            <a:spLocks noChangeArrowheads="1"/>
          </p:cNvSpPr>
          <p:nvPr/>
        </p:nvSpPr>
        <p:spPr bwMode="auto">
          <a:xfrm>
            <a:off x="6096000" y="4800600"/>
            <a:ext cx="3111500" cy="974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ourier" charset="0"/>
              </a:rPr>
              <a:t>Relay_Log_File: </a:t>
            </a:r>
          </a:p>
          <a:p>
            <a:r>
              <a:rPr lang="en-US" sz="1600" b="1">
                <a:latin typeface="Courier" charset="0"/>
              </a:rPr>
              <a:t>  relay-mysql-bin.005922</a:t>
            </a:r>
          </a:p>
          <a:p>
            <a:r>
              <a:rPr lang="en-US" sz="1600" b="1" u="sng">
                <a:latin typeface="Courier" charset="0"/>
              </a:rPr>
              <a:t>Exec_Master_Log_Pos</a:t>
            </a:r>
            <a:r>
              <a:rPr lang="en-US" sz="1600" b="1">
                <a:latin typeface="Courier" charset="0"/>
              </a:rPr>
              <a:t>: </a:t>
            </a:r>
          </a:p>
          <a:p>
            <a:r>
              <a:rPr lang="en-US" sz="1600" b="1">
                <a:latin typeface="Courier" charset="0"/>
              </a:rPr>
              <a:t>  33332189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MySQL [Very] Basic DR Setup</a:t>
            </a:r>
          </a:p>
        </p:txBody>
      </p:sp>
      <p:grpSp>
        <p:nvGrpSpPr>
          <p:cNvPr id="330756" name="Group 32"/>
          <p:cNvGrpSpPr>
            <a:grpSpLocks/>
          </p:cNvGrpSpPr>
          <p:nvPr/>
        </p:nvGrpSpPr>
        <p:grpSpPr bwMode="auto">
          <a:xfrm>
            <a:off x="1371600" y="3556000"/>
            <a:ext cx="1193800" cy="1016000"/>
            <a:chOff x="0" y="0"/>
            <a:chExt cx="752" cy="640"/>
          </a:xfrm>
        </p:grpSpPr>
        <p:sp>
          <p:nvSpPr>
            <p:cNvPr id="2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" name="Rectangle 35"/>
            <p:cNvSpPr>
              <a:spLocks/>
            </p:cNvSpPr>
            <p:nvPr/>
          </p:nvSpPr>
          <p:spPr bwMode="auto">
            <a:xfrm>
              <a:off x="81" y="266"/>
              <a:ext cx="60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</p:txBody>
        </p:sp>
      </p:grp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1066800" y="1676400"/>
            <a:ext cx="1752600" cy="10906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330761" name="AutoShape 9"/>
          <p:cNvSpPr>
            <a:spLocks noChangeArrowheads="1"/>
          </p:cNvSpPr>
          <p:nvPr/>
        </p:nvSpPr>
        <p:spPr bwMode="auto">
          <a:xfrm>
            <a:off x="1485900" y="2819400"/>
            <a:ext cx="952500" cy="73818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0762" name="Group 32"/>
          <p:cNvGrpSpPr>
            <a:grpSpLocks/>
          </p:cNvGrpSpPr>
          <p:nvPr/>
        </p:nvGrpSpPr>
        <p:grpSpPr bwMode="auto">
          <a:xfrm>
            <a:off x="6629400" y="3556000"/>
            <a:ext cx="1193800" cy="1016000"/>
            <a:chOff x="0" y="0"/>
            <a:chExt cx="752" cy="640"/>
          </a:xfrm>
        </p:grpSpPr>
        <p:sp>
          <p:nvSpPr>
            <p:cNvPr id="398369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0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1" name="Rectangle 35"/>
            <p:cNvSpPr>
              <a:spLocks/>
            </p:cNvSpPr>
            <p:nvPr/>
          </p:nvSpPr>
          <p:spPr bwMode="auto">
            <a:xfrm>
              <a:off x="81" y="266"/>
              <a:ext cx="60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</p:txBody>
        </p:sp>
      </p:grpSp>
      <p:sp>
        <p:nvSpPr>
          <p:cNvPr id="330766" name="Rectangle 14"/>
          <p:cNvSpPr>
            <a:spLocks noChangeArrowheads="1"/>
          </p:cNvSpPr>
          <p:nvPr/>
        </p:nvSpPr>
        <p:spPr bwMode="auto">
          <a:xfrm>
            <a:off x="6324600" y="1676400"/>
            <a:ext cx="1752600" cy="1090613"/>
          </a:xfrm>
          <a:prstGeom prst="rect">
            <a:avLst/>
          </a:prstGeom>
          <a:solidFill>
            <a:schemeClr val="bg1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330767" name="AutoShape 15"/>
          <p:cNvSpPr>
            <a:spLocks noChangeArrowheads="1"/>
          </p:cNvSpPr>
          <p:nvPr/>
        </p:nvSpPr>
        <p:spPr bwMode="auto">
          <a:xfrm>
            <a:off x="6743700" y="2819400"/>
            <a:ext cx="952500" cy="73818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769" name="Line 17"/>
          <p:cNvSpPr>
            <a:spLocks noChangeShapeType="1"/>
          </p:cNvSpPr>
          <p:nvPr/>
        </p:nvSpPr>
        <p:spPr bwMode="auto">
          <a:xfrm flipV="1">
            <a:off x="2565400" y="4038600"/>
            <a:ext cx="40640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772" name="Text Box 20"/>
          <p:cNvSpPr txBox="1">
            <a:spLocks noChangeArrowheads="1"/>
          </p:cNvSpPr>
          <p:nvPr/>
        </p:nvSpPr>
        <p:spPr bwMode="auto">
          <a:xfrm>
            <a:off x="2819400" y="3657600"/>
            <a:ext cx="3505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SSL encryption / ssh tunnel</a:t>
            </a:r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2819400" y="4038600"/>
            <a:ext cx="3505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compression</a:t>
            </a:r>
          </a:p>
        </p:txBody>
      </p:sp>
      <p:sp>
        <p:nvSpPr>
          <p:cNvPr id="330775" name="Rectangle 23"/>
          <p:cNvSpPr>
            <a:spLocks noChangeArrowheads="1"/>
          </p:cNvSpPr>
          <p:nvPr/>
        </p:nvSpPr>
        <p:spPr bwMode="auto">
          <a:xfrm>
            <a:off x="533400" y="4762500"/>
            <a:ext cx="3244850" cy="766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urier" charset="0"/>
              </a:rPr>
              <a:t>[mysqld]</a:t>
            </a:r>
          </a:p>
          <a:p>
            <a:r>
              <a:rPr lang="en-US" sz="1600">
                <a:latin typeface="Courier" charset="0"/>
              </a:rPr>
              <a:t>ssl</a:t>
            </a:r>
          </a:p>
          <a:p>
            <a:r>
              <a:rPr lang="en-US" sz="1600">
                <a:latin typeface="Courier" charset="0"/>
              </a:rPr>
              <a:t>slave_compressed_protocol</a:t>
            </a:r>
          </a:p>
        </p:txBody>
      </p:sp>
      <p:sp>
        <p:nvSpPr>
          <p:cNvPr id="330776" name="Rectangle 24"/>
          <p:cNvSpPr>
            <a:spLocks noChangeArrowheads="1"/>
          </p:cNvSpPr>
          <p:nvPr/>
        </p:nvSpPr>
        <p:spPr bwMode="auto">
          <a:xfrm>
            <a:off x="5594350" y="4762500"/>
            <a:ext cx="3244850" cy="766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urier" charset="0"/>
              </a:rPr>
              <a:t>[mysqld]</a:t>
            </a:r>
          </a:p>
          <a:p>
            <a:r>
              <a:rPr lang="en-US" sz="1600">
                <a:latin typeface="Courier" charset="0"/>
              </a:rPr>
              <a:t>ssl</a:t>
            </a:r>
          </a:p>
          <a:p>
            <a:r>
              <a:rPr lang="en-US" sz="1600">
                <a:latin typeface="Courier" charset="0"/>
              </a:rPr>
              <a:t>slave_compressed_protocol</a:t>
            </a:r>
          </a:p>
        </p:txBody>
      </p:sp>
      <p:sp>
        <p:nvSpPr>
          <p:cNvPr id="330777" name="Text Box 25"/>
          <p:cNvSpPr txBox="1">
            <a:spLocks noChangeArrowheads="1"/>
          </p:cNvSpPr>
          <p:nvPr/>
        </p:nvSpPr>
        <p:spPr bwMode="auto">
          <a:xfrm>
            <a:off x="533400" y="5529263"/>
            <a:ext cx="9318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my.cnf</a:t>
            </a:r>
          </a:p>
        </p:txBody>
      </p:sp>
      <p:sp>
        <p:nvSpPr>
          <p:cNvPr id="330778" name="Text Box 26"/>
          <p:cNvSpPr txBox="1">
            <a:spLocks noChangeArrowheads="1"/>
          </p:cNvSpPr>
          <p:nvPr/>
        </p:nvSpPr>
        <p:spPr bwMode="auto">
          <a:xfrm>
            <a:off x="5594350" y="5529263"/>
            <a:ext cx="9318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my.cnf</a:t>
            </a:r>
          </a:p>
        </p:txBody>
      </p:sp>
      <p:sp>
        <p:nvSpPr>
          <p:cNvPr id="330779" name="Rectangle 27"/>
          <p:cNvSpPr>
            <a:spLocks noChangeArrowheads="1"/>
          </p:cNvSpPr>
          <p:nvPr/>
        </p:nvSpPr>
        <p:spPr bwMode="auto">
          <a:xfrm>
            <a:off x="346075" y="1524000"/>
            <a:ext cx="3616325" cy="44958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780" name="Rectangle 28"/>
          <p:cNvSpPr>
            <a:spLocks noChangeArrowheads="1"/>
          </p:cNvSpPr>
          <p:nvPr/>
        </p:nvSpPr>
        <p:spPr bwMode="auto">
          <a:xfrm>
            <a:off x="5375275" y="1524000"/>
            <a:ext cx="3616325" cy="44958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781" name="Text Box 29"/>
          <p:cNvSpPr txBox="1">
            <a:spLocks noChangeArrowheads="1"/>
          </p:cNvSpPr>
          <p:nvPr/>
        </p:nvSpPr>
        <p:spPr bwMode="auto">
          <a:xfrm>
            <a:off x="2922588" y="1719263"/>
            <a:ext cx="7350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Main</a:t>
            </a:r>
          </a:p>
          <a:p>
            <a:r>
              <a:rPr lang="en-US" sz="2000"/>
              <a:t>Site</a:t>
            </a:r>
          </a:p>
        </p:txBody>
      </p:sp>
      <p:sp>
        <p:nvSpPr>
          <p:cNvPr id="330782" name="Text Box 30"/>
          <p:cNvSpPr txBox="1">
            <a:spLocks noChangeArrowheads="1"/>
          </p:cNvSpPr>
          <p:nvPr/>
        </p:nvSpPr>
        <p:spPr bwMode="auto">
          <a:xfrm>
            <a:off x="5549900" y="1720850"/>
            <a:ext cx="6223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DR</a:t>
            </a:r>
          </a:p>
          <a:p>
            <a:r>
              <a:rPr lang="en-US" sz="2000"/>
              <a:t>Site</a:t>
            </a:r>
          </a:p>
        </p:txBody>
      </p:sp>
      <p:sp>
        <p:nvSpPr>
          <p:cNvPr id="330784" name="Text Box 32"/>
          <p:cNvSpPr txBox="1">
            <a:spLocks noChangeArrowheads="1"/>
          </p:cNvSpPr>
          <p:nvPr/>
        </p:nvSpPr>
        <p:spPr bwMode="auto">
          <a:xfrm>
            <a:off x="3276600" y="912813"/>
            <a:ext cx="29305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saasco.com (TTL=300s)</a:t>
            </a:r>
          </a:p>
        </p:txBody>
      </p:sp>
      <p:sp>
        <p:nvSpPr>
          <p:cNvPr id="330785" name="Line 33"/>
          <p:cNvSpPr>
            <a:spLocks noChangeShapeType="1"/>
          </p:cNvSpPr>
          <p:nvPr/>
        </p:nvSpPr>
        <p:spPr bwMode="auto">
          <a:xfrm flipH="1">
            <a:off x="2057400" y="1143000"/>
            <a:ext cx="1219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Thoughts on DR Site Capacity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Your DR site must bear your full application load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The best way to ensure that is to test it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You can trade off DR site redundancy vs. cost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Less reasonable trade:  using different DR environment to save money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Example:  Run production on local hardware, DR site in Amazon</a:t>
            </a:r>
          </a:p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MySQL Run Book: Failover</a:t>
            </a:r>
          </a:p>
        </p:txBody>
      </p:sp>
      <p:grpSp>
        <p:nvGrpSpPr>
          <p:cNvPr id="336899" name="Group 32"/>
          <p:cNvGrpSpPr>
            <a:grpSpLocks/>
          </p:cNvGrpSpPr>
          <p:nvPr/>
        </p:nvGrpSpPr>
        <p:grpSpPr bwMode="auto">
          <a:xfrm>
            <a:off x="1371600" y="3784600"/>
            <a:ext cx="1193800" cy="1016000"/>
            <a:chOff x="0" y="0"/>
            <a:chExt cx="752" cy="640"/>
          </a:xfrm>
        </p:grpSpPr>
        <p:sp>
          <p:nvSpPr>
            <p:cNvPr id="2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" name="Rectangle 35"/>
            <p:cNvSpPr>
              <a:spLocks/>
            </p:cNvSpPr>
            <p:nvPr/>
          </p:nvSpPr>
          <p:spPr bwMode="auto">
            <a:xfrm>
              <a:off x="81" y="266"/>
              <a:ext cx="60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</p:txBody>
        </p:sp>
      </p:grp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1066800" y="1905000"/>
            <a:ext cx="1752600" cy="10906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336904" name="AutoShape 8"/>
          <p:cNvSpPr>
            <a:spLocks noChangeArrowheads="1"/>
          </p:cNvSpPr>
          <p:nvPr/>
        </p:nvSpPr>
        <p:spPr bwMode="auto">
          <a:xfrm>
            <a:off x="1485900" y="3048000"/>
            <a:ext cx="952500" cy="73818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6905" name="Group 32"/>
          <p:cNvGrpSpPr>
            <a:grpSpLocks/>
          </p:cNvGrpSpPr>
          <p:nvPr/>
        </p:nvGrpSpPr>
        <p:grpSpPr bwMode="auto">
          <a:xfrm>
            <a:off x="6629400" y="3784600"/>
            <a:ext cx="1193800" cy="1016000"/>
            <a:chOff x="0" y="0"/>
            <a:chExt cx="752" cy="640"/>
          </a:xfrm>
        </p:grpSpPr>
        <p:sp>
          <p:nvSpPr>
            <p:cNvPr id="398369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0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1" name="Rectangle 35"/>
            <p:cNvSpPr>
              <a:spLocks/>
            </p:cNvSpPr>
            <p:nvPr/>
          </p:nvSpPr>
          <p:spPr bwMode="auto">
            <a:xfrm>
              <a:off x="81" y="266"/>
              <a:ext cx="60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</p:txBody>
        </p:sp>
      </p:grp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6324600" y="1905000"/>
            <a:ext cx="1752600" cy="1090613"/>
          </a:xfrm>
          <a:prstGeom prst="rect">
            <a:avLst/>
          </a:prstGeom>
          <a:solidFill>
            <a:schemeClr val="bg1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336910" name="AutoShape 14"/>
          <p:cNvSpPr>
            <a:spLocks noChangeArrowheads="1"/>
          </p:cNvSpPr>
          <p:nvPr/>
        </p:nvSpPr>
        <p:spPr bwMode="auto">
          <a:xfrm>
            <a:off x="6743700" y="3048000"/>
            <a:ext cx="952500" cy="73818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838200" y="1752600"/>
            <a:ext cx="2209800" cy="3962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19" name="Rectangle 23"/>
          <p:cNvSpPr>
            <a:spLocks noChangeArrowheads="1"/>
          </p:cNvSpPr>
          <p:nvPr/>
        </p:nvSpPr>
        <p:spPr bwMode="auto">
          <a:xfrm>
            <a:off x="6207125" y="1752600"/>
            <a:ext cx="2098675" cy="3962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20" name="Text Box 24"/>
          <p:cNvSpPr txBox="1">
            <a:spLocks noChangeArrowheads="1"/>
          </p:cNvSpPr>
          <p:nvPr/>
        </p:nvSpPr>
        <p:spPr bwMode="auto">
          <a:xfrm>
            <a:off x="1600200" y="4921250"/>
            <a:ext cx="73501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Main</a:t>
            </a:r>
          </a:p>
          <a:p>
            <a:r>
              <a:rPr lang="en-US" sz="2000"/>
              <a:t>Site</a:t>
            </a:r>
          </a:p>
        </p:txBody>
      </p: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6921500" y="4921250"/>
            <a:ext cx="6223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DR</a:t>
            </a:r>
          </a:p>
          <a:p>
            <a:pPr algn="ctr"/>
            <a:r>
              <a:rPr lang="en-US" sz="2000"/>
              <a:t>Site</a:t>
            </a:r>
          </a:p>
        </p:txBody>
      </p:sp>
      <p:sp>
        <p:nvSpPr>
          <p:cNvPr id="336922" name="Text Box 26"/>
          <p:cNvSpPr txBox="1">
            <a:spLocks noChangeArrowheads="1"/>
          </p:cNvSpPr>
          <p:nvPr/>
        </p:nvSpPr>
        <p:spPr bwMode="auto">
          <a:xfrm>
            <a:off x="3165475" y="774700"/>
            <a:ext cx="29305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saasco.com (TTL=300s)</a:t>
            </a:r>
          </a:p>
        </p:txBody>
      </p:sp>
      <p:sp>
        <p:nvSpPr>
          <p:cNvPr id="336923" name="Line 27"/>
          <p:cNvSpPr>
            <a:spLocks noChangeShapeType="1"/>
          </p:cNvSpPr>
          <p:nvPr/>
        </p:nvSpPr>
        <p:spPr bwMode="auto">
          <a:xfrm flipH="1">
            <a:off x="2057400" y="990600"/>
            <a:ext cx="1108075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24" name="Text Box 28"/>
          <p:cNvSpPr txBox="1">
            <a:spLocks noChangeArrowheads="1"/>
          </p:cNvSpPr>
          <p:nvPr/>
        </p:nvSpPr>
        <p:spPr bwMode="auto">
          <a:xfrm>
            <a:off x="3048000" y="4038600"/>
            <a:ext cx="121920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1. Stop main site DBMS</a:t>
            </a:r>
          </a:p>
        </p:txBody>
      </p:sp>
      <p:sp>
        <p:nvSpPr>
          <p:cNvPr id="336925" name="Text Box 29"/>
          <p:cNvSpPr txBox="1">
            <a:spLocks noChangeArrowheads="1"/>
          </p:cNvSpPr>
          <p:nvPr/>
        </p:nvSpPr>
        <p:spPr bwMode="auto">
          <a:xfrm>
            <a:off x="3048000" y="1828800"/>
            <a:ext cx="121920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2. Stop main site apps</a:t>
            </a:r>
          </a:p>
        </p:txBody>
      </p:sp>
      <p:sp>
        <p:nvSpPr>
          <p:cNvPr id="336926" name="Text Box 30"/>
          <p:cNvSpPr txBox="1">
            <a:spLocks noChangeArrowheads="1"/>
          </p:cNvSpPr>
          <p:nvPr/>
        </p:nvSpPr>
        <p:spPr bwMode="auto">
          <a:xfrm>
            <a:off x="3886200" y="1141413"/>
            <a:ext cx="158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5. Shift DNS</a:t>
            </a:r>
          </a:p>
        </p:txBody>
      </p:sp>
      <p:sp>
        <p:nvSpPr>
          <p:cNvPr id="336927" name="Line 31"/>
          <p:cNvSpPr>
            <a:spLocks noChangeShapeType="1"/>
          </p:cNvSpPr>
          <p:nvPr/>
        </p:nvSpPr>
        <p:spPr bwMode="auto">
          <a:xfrm>
            <a:off x="6096000" y="990600"/>
            <a:ext cx="990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28" name="Text Box 32"/>
          <p:cNvSpPr txBox="1">
            <a:spLocks noChangeArrowheads="1"/>
          </p:cNvSpPr>
          <p:nvPr/>
        </p:nvSpPr>
        <p:spPr bwMode="auto">
          <a:xfrm>
            <a:off x="5029200" y="4021138"/>
            <a:ext cx="1447800" cy="146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3. Stop slave; Make DR site writable.</a:t>
            </a:r>
          </a:p>
        </p:txBody>
      </p:sp>
      <p:sp>
        <p:nvSpPr>
          <p:cNvPr id="336930" name="Text Box 34"/>
          <p:cNvSpPr txBox="1">
            <a:spLocks noChangeArrowheads="1"/>
          </p:cNvSpPr>
          <p:nvPr/>
        </p:nvSpPr>
        <p:spPr bwMode="auto">
          <a:xfrm>
            <a:off x="5070475" y="1828800"/>
            <a:ext cx="1330325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4. Start DR site apps</a:t>
            </a:r>
          </a:p>
        </p:txBody>
      </p:sp>
      <p:sp>
        <p:nvSpPr>
          <p:cNvPr id="336931" name="Line 35"/>
          <p:cNvSpPr>
            <a:spLocks noChangeShapeType="1"/>
          </p:cNvSpPr>
          <p:nvPr/>
        </p:nvSpPr>
        <p:spPr bwMode="auto">
          <a:xfrm flipV="1">
            <a:off x="3429000" y="2744788"/>
            <a:ext cx="0" cy="12065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32" name="Line 36"/>
          <p:cNvSpPr>
            <a:spLocks noChangeShapeType="1"/>
          </p:cNvSpPr>
          <p:nvPr/>
        </p:nvSpPr>
        <p:spPr bwMode="auto">
          <a:xfrm>
            <a:off x="4038600" y="2409825"/>
            <a:ext cx="1031875" cy="15414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33" name="Line 37"/>
          <p:cNvSpPr>
            <a:spLocks noChangeShapeType="1"/>
          </p:cNvSpPr>
          <p:nvPr/>
        </p:nvSpPr>
        <p:spPr bwMode="auto">
          <a:xfrm flipV="1">
            <a:off x="5562600" y="2735263"/>
            <a:ext cx="0" cy="12080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34" name="Line 38"/>
          <p:cNvSpPr>
            <a:spLocks noChangeShapeType="1"/>
          </p:cNvSpPr>
          <p:nvPr/>
        </p:nvSpPr>
        <p:spPr bwMode="auto">
          <a:xfrm flipH="1" flipV="1">
            <a:off x="4632325" y="1431925"/>
            <a:ext cx="438150" cy="4730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6937" name="Group 41"/>
          <p:cNvGrpSpPr>
            <a:grpSpLocks/>
          </p:cNvGrpSpPr>
          <p:nvPr/>
        </p:nvGrpSpPr>
        <p:grpSpPr bwMode="auto">
          <a:xfrm>
            <a:off x="6324600" y="1905000"/>
            <a:ext cx="1752600" cy="1881188"/>
            <a:chOff x="3984" y="1056"/>
            <a:chExt cx="1104" cy="1185"/>
          </a:xfrm>
        </p:grpSpPr>
        <p:sp>
          <p:nvSpPr>
            <p:cNvPr id="336935" name="Rectangle 39"/>
            <p:cNvSpPr>
              <a:spLocks noChangeArrowheads="1"/>
            </p:cNvSpPr>
            <p:nvPr/>
          </p:nvSpPr>
          <p:spPr bwMode="auto">
            <a:xfrm>
              <a:off x="3984" y="1056"/>
              <a:ext cx="1104" cy="68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PHP App</a:t>
              </a:r>
            </a:p>
            <a:p>
              <a:pPr algn="ctr"/>
              <a:r>
                <a:rPr lang="en-US" sz="2000"/>
                <a:t>Apache</a:t>
              </a:r>
            </a:p>
            <a:p>
              <a:pPr algn="ctr"/>
              <a:r>
                <a:rPr lang="en-US" sz="2000"/>
                <a:t>Mod_PHP</a:t>
              </a:r>
            </a:p>
          </p:txBody>
        </p:sp>
        <p:sp>
          <p:nvSpPr>
            <p:cNvPr id="336936" name="AutoShape 40"/>
            <p:cNvSpPr>
              <a:spLocks noChangeArrowheads="1"/>
            </p:cNvSpPr>
            <p:nvPr/>
          </p:nvSpPr>
          <p:spPr bwMode="auto">
            <a:xfrm>
              <a:off x="4248" y="1776"/>
              <a:ext cx="600" cy="465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36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36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3" grpId="0" animBg="1"/>
      <p:bldP spid="336904" grpId="0" animBg="1"/>
      <p:bldP spid="336923" grpId="0" animBg="1"/>
      <p:bldP spid="336927" grpId="0" animBg="1"/>
      <p:bldP spid="336931" grpId="0" animBg="1"/>
      <p:bldP spid="336932" grpId="0" animBg="1"/>
      <p:bldP spid="336933" grpId="0" animBg="1"/>
      <p:bldP spid="3369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Fencing MySQL Servers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Make MySQL instance non-writable</a:t>
            </a:r>
          </a:p>
          <a:p>
            <a:pPr>
              <a:buFontTx/>
              <a:buNone/>
            </a:pPr>
            <a:r>
              <a:rPr lang="en-US">
                <a:latin typeface="Courier" charset="0"/>
                <a:ea typeface="ＭＳ Ｐゴシック" charset="-128"/>
                <a:cs typeface="ＭＳ Ｐゴシック" charset="-128"/>
              </a:rPr>
              <a:t>	mysql&gt; set global read_only=1;</a:t>
            </a: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Remove accounts/passwords/privileges</a:t>
            </a:r>
          </a:p>
          <a:p>
            <a:pPr>
              <a:buFontTx/>
              <a:buNone/>
            </a:pPr>
            <a:r>
              <a:rPr lang="en-US">
                <a:latin typeface="Courier" charset="0"/>
                <a:ea typeface="ＭＳ Ｐゴシック" charset="-128"/>
                <a:cs typeface="ＭＳ Ｐゴシック" charset="-128"/>
              </a:rPr>
              <a:t>	mysql&gt; update mysql.user set Password=‘goaway’ where User=‘saasuser’;</a:t>
            </a:r>
          </a:p>
          <a:p>
            <a:pPr>
              <a:buFontTx/>
              <a:buNone/>
            </a:pPr>
            <a:r>
              <a:rPr lang="en-US">
                <a:latin typeface="Courier" charset="0"/>
                <a:ea typeface="ＭＳ Ｐゴシック" charset="-128"/>
                <a:cs typeface="ＭＳ Ｐゴシック" charset="-128"/>
              </a:rPr>
              <a:t>	mysql&gt; flush privileges;</a:t>
            </a: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Stop the DBMS</a:t>
            </a:r>
          </a:p>
          <a:p>
            <a:pPr>
              <a:buFontTx/>
              <a:buNone/>
            </a:pPr>
            <a:r>
              <a:rPr lang="en-US">
                <a:latin typeface="Courier" charset="0"/>
                <a:ea typeface="ＭＳ Ｐゴシック" charset="-128"/>
                <a:cs typeface="ＭＳ Ｐゴシック" charset="-128"/>
              </a:rPr>
              <a:t>	# service mysqld stop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MySQL Run Book: Assessing Damage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2275" y="1143000"/>
            <a:ext cx="7959725" cy="5181600"/>
          </a:xfrm>
        </p:spPr>
        <p:txBody>
          <a:bodyPr/>
          <a:lstStyle/>
          <a:p>
            <a:pPr marL="457200" indent="-457200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Main site master may have “lost” transactions</a:t>
            </a:r>
          </a:p>
          <a:p>
            <a:pPr marL="457200" indent="-457200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457200" indent="-457200">
              <a:buFontTx/>
              <a:buAutoNum type="arabicPeriod"/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Run SHOW SLAVE on DR master to find main site master position</a:t>
            </a:r>
          </a:p>
          <a:p>
            <a:pPr marL="852488" lvl="1" indent="-381000">
              <a:buFont typeface="Arial" charset="0"/>
              <a:buChar char="/"/>
            </a:pPr>
            <a:r>
              <a:rPr lang="en-US">
                <a:latin typeface="Arial" charset="0"/>
              </a:rPr>
              <a:t>(</a:t>
            </a:r>
            <a:r>
              <a:rPr lang="en-US" sz="1600" b="1">
                <a:latin typeface="Courier" charset="0"/>
                <a:ea typeface="ＭＳ Ｐゴシック" charset="-128"/>
                <a:cs typeface="ＭＳ Ｐゴシック" charset="-128"/>
              </a:rPr>
              <a:t>Master_Log_File &amp;&amp; Exec_Master_Log_Pos)</a:t>
            </a:r>
            <a:endParaRPr lang="en-US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Use mysqlbinlog on main site master to read binlog(s)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Any master transaction past the slave position is lost</a:t>
            </a:r>
          </a:p>
          <a:p>
            <a:pPr marL="457200" indent="-457200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457200" indent="-457200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Can apply directly, inform users to resubmit, or just ignore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MySQL Run Book: Failback </a:t>
            </a:r>
          </a:p>
        </p:txBody>
      </p:sp>
      <p:grpSp>
        <p:nvGrpSpPr>
          <p:cNvPr id="342019" name="Group 32"/>
          <p:cNvGrpSpPr>
            <a:grpSpLocks/>
          </p:cNvGrpSpPr>
          <p:nvPr/>
        </p:nvGrpSpPr>
        <p:grpSpPr bwMode="auto">
          <a:xfrm>
            <a:off x="1371600" y="4013200"/>
            <a:ext cx="1193800" cy="1016000"/>
            <a:chOff x="0" y="0"/>
            <a:chExt cx="752" cy="640"/>
          </a:xfrm>
        </p:grpSpPr>
        <p:sp>
          <p:nvSpPr>
            <p:cNvPr id="2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" name="Rectangle 35"/>
            <p:cNvSpPr>
              <a:spLocks/>
            </p:cNvSpPr>
            <p:nvPr/>
          </p:nvSpPr>
          <p:spPr bwMode="auto">
            <a:xfrm>
              <a:off x="81" y="266"/>
              <a:ext cx="60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</p:txBody>
        </p:sp>
      </p:grpSp>
      <p:sp>
        <p:nvSpPr>
          <p:cNvPr id="342023" name="Rectangle 7"/>
          <p:cNvSpPr>
            <a:spLocks noChangeArrowheads="1"/>
          </p:cNvSpPr>
          <p:nvPr/>
        </p:nvSpPr>
        <p:spPr bwMode="auto">
          <a:xfrm>
            <a:off x="1066800" y="2133600"/>
            <a:ext cx="1752600" cy="10906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342024" name="AutoShape 8"/>
          <p:cNvSpPr>
            <a:spLocks noChangeArrowheads="1"/>
          </p:cNvSpPr>
          <p:nvPr/>
        </p:nvSpPr>
        <p:spPr bwMode="auto">
          <a:xfrm>
            <a:off x="1485900" y="3276600"/>
            <a:ext cx="952500" cy="73818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2025" name="Group 32"/>
          <p:cNvGrpSpPr>
            <a:grpSpLocks/>
          </p:cNvGrpSpPr>
          <p:nvPr/>
        </p:nvGrpSpPr>
        <p:grpSpPr bwMode="auto">
          <a:xfrm>
            <a:off x="6629400" y="4013200"/>
            <a:ext cx="1193800" cy="1016000"/>
            <a:chOff x="0" y="0"/>
            <a:chExt cx="752" cy="640"/>
          </a:xfrm>
        </p:grpSpPr>
        <p:sp>
          <p:nvSpPr>
            <p:cNvPr id="398369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0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1" name="Rectangle 35"/>
            <p:cNvSpPr>
              <a:spLocks/>
            </p:cNvSpPr>
            <p:nvPr/>
          </p:nvSpPr>
          <p:spPr bwMode="auto">
            <a:xfrm>
              <a:off x="81" y="266"/>
              <a:ext cx="60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</p:txBody>
        </p:sp>
      </p:grpSp>
      <p:sp>
        <p:nvSpPr>
          <p:cNvPr id="342029" name="Rectangle 13"/>
          <p:cNvSpPr>
            <a:spLocks noChangeArrowheads="1"/>
          </p:cNvSpPr>
          <p:nvPr/>
        </p:nvSpPr>
        <p:spPr bwMode="auto">
          <a:xfrm>
            <a:off x="6324600" y="2133600"/>
            <a:ext cx="1752600" cy="1090613"/>
          </a:xfrm>
          <a:prstGeom prst="rect">
            <a:avLst/>
          </a:prstGeom>
          <a:solidFill>
            <a:schemeClr val="bg1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342030" name="AutoShape 14"/>
          <p:cNvSpPr>
            <a:spLocks noChangeArrowheads="1"/>
          </p:cNvSpPr>
          <p:nvPr/>
        </p:nvSpPr>
        <p:spPr bwMode="auto">
          <a:xfrm>
            <a:off x="6743700" y="3276600"/>
            <a:ext cx="952500" cy="73818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31" name="Rectangle 15"/>
          <p:cNvSpPr>
            <a:spLocks noChangeArrowheads="1"/>
          </p:cNvSpPr>
          <p:nvPr/>
        </p:nvSpPr>
        <p:spPr bwMode="auto">
          <a:xfrm>
            <a:off x="838200" y="1981200"/>
            <a:ext cx="2209800" cy="3962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32" name="Rectangle 16"/>
          <p:cNvSpPr>
            <a:spLocks noChangeArrowheads="1"/>
          </p:cNvSpPr>
          <p:nvPr/>
        </p:nvSpPr>
        <p:spPr bwMode="auto">
          <a:xfrm>
            <a:off x="6207125" y="1981200"/>
            <a:ext cx="2098675" cy="3962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33" name="Text Box 17"/>
          <p:cNvSpPr txBox="1">
            <a:spLocks noChangeArrowheads="1"/>
          </p:cNvSpPr>
          <p:nvPr/>
        </p:nvSpPr>
        <p:spPr bwMode="auto">
          <a:xfrm>
            <a:off x="1600200" y="5149850"/>
            <a:ext cx="73501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Main</a:t>
            </a:r>
          </a:p>
          <a:p>
            <a:r>
              <a:rPr lang="en-US" sz="2000"/>
              <a:t>Site</a:t>
            </a:r>
          </a:p>
        </p:txBody>
      </p:sp>
      <p:sp>
        <p:nvSpPr>
          <p:cNvPr id="342034" name="Text Box 18"/>
          <p:cNvSpPr txBox="1">
            <a:spLocks noChangeArrowheads="1"/>
          </p:cNvSpPr>
          <p:nvPr/>
        </p:nvSpPr>
        <p:spPr bwMode="auto">
          <a:xfrm>
            <a:off x="6921500" y="5149850"/>
            <a:ext cx="6223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DR</a:t>
            </a:r>
          </a:p>
          <a:p>
            <a:pPr algn="ctr"/>
            <a:r>
              <a:rPr lang="en-US" sz="2000"/>
              <a:t>Site</a:t>
            </a:r>
          </a:p>
        </p:txBody>
      </p:sp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3165475" y="1003300"/>
            <a:ext cx="29305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saasco.com (TTL=300s)</a:t>
            </a:r>
          </a:p>
        </p:txBody>
      </p:sp>
      <p:sp>
        <p:nvSpPr>
          <p:cNvPr id="342036" name="Line 20"/>
          <p:cNvSpPr>
            <a:spLocks noChangeShapeType="1"/>
          </p:cNvSpPr>
          <p:nvPr/>
        </p:nvSpPr>
        <p:spPr bwMode="auto">
          <a:xfrm flipH="1">
            <a:off x="2057400" y="1219200"/>
            <a:ext cx="1108075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3048000" y="4267200"/>
            <a:ext cx="2022475" cy="146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1. Provision main site DBMS from backup; start slave</a:t>
            </a:r>
          </a:p>
          <a:p>
            <a:endParaRPr lang="en-US" sz="2000"/>
          </a:p>
        </p:txBody>
      </p:sp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3048000" y="2057400"/>
            <a:ext cx="121920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4. Start main site apps</a:t>
            </a:r>
          </a:p>
        </p:txBody>
      </p:sp>
      <p:sp>
        <p:nvSpPr>
          <p:cNvPr id="342039" name="Text Box 23"/>
          <p:cNvSpPr txBox="1">
            <a:spLocks noChangeArrowheads="1"/>
          </p:cNvSpPr>
          <p:nvPr/>
        </p:nvSpPr>
        <p:spPr bwMode="auto">
          <a:xfrm>
            <a:off x="3886200" y="1370013"/>
            <a:ext cx="158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5. Shift DNS</a:t>
            </a:r>
          </a:p>
        </p:txBody>
      </p:sp>
      <p:sp>
        <p:nvSpPr>
          <p:cNvPr id="342040" name="Line 24"/>
          <p:cNvSpPr>
            <a:spLocks noChangeShapeType="1"/>
          </p:cNvSpPr>
          <p:nvPr/>
        </p:nvSpPr>
        <p:spPr bwMode="auto">
          <a:xfrm>
            <a:off x="6096000" y="1219200"/>
            <a:ext cx="990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41" name="Text Box 25"/>
          <p:cNvSpPr txBox="1">
            <a:spLocks noChangeArrowheads="1"/>
          </p:cNvSpPr>
          <p:nvPr/>
        </p:nvSpPr>
        <p:spPr bwMode="auto">
          <a:xfrm>
            <a:off x="5029200" y="4249738"/>
            <a:ext cx="14478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3. START SLAVE; Make DR read only</a:t>
            </a:r>
          </a:p>
        </p:txBody>
      </p:sp>
      <p:sp>
        <p:nvSpPr>
          <p:cNvPr id="342042" name="Text Box 26"/>
          <p:cNvSpPr txBox="1">
            <a:spLocks noChangeArrowheads="1"/>
          </p:cNvSpPr>
          <p:nvPr/>
        </p:nvSpPr>
        <p:spPr bwMode="auto">
          <a:xfrm>
            <a:off x="4994275" y="2057400"/>
            <a:ext cx="1330325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2. Put DR in maint mode</a:t>
            </a:r>
          </a:p>
        </p:txBody>
      </p:sp>
      <p:sp>
        <p:nvSpPr>
          <p:cNvPr id="342043" name="Line 27"/>
          <p:cNvSpPr>
            <a:spLocks noChangeShapeType="1"/>
          </p:cNvSpPr>
          <p:nvPr/>
        </p:nvSpPr>
        <p:spPr bwMode="auto">
          <a:xfrm flipV="1">
            <a:off x="3733800" y="2667000"/>
            <a:ext cx="1336675" cy="1600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44" name="Line 28"/>
          <p:cNvSpPr>
            <a:spLocks noChangeShapeType="1"/>
          </p:cNvSpPr>
          <p:nvPr/>
        </p:nvSpPr>
        <p:spPr bwMode="auto">
          <a:xfrm flipH="1">
            <a:off x="5527675" y="2973388"/>
            <a:ext cx="0" cy="1041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45" name="Line 29"/>
          <p:cNvSpPr>
            <a:spLocks noChangeShapeType="1"/>
          </p:cNvSpPr>
          <p:nvPr/>
        </p:nvSpPr>
        <p:spPr bwMode="auto">
          <a:xfrm flipH="1" flipV="1">
            <a:off x="3886200" y="2667000"/>
            <a:ext cx="1219200" cy="15128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46" name="Line 30"/>
          <p:cNvSpPr>
            <a:spLocks noChangeShapeType="1"/>
          </p:cNvSpPr>
          <p:nvPr/>
        </p:nvSpPr>
        <p:spPr bwMode="auto">
          <a:xfrm flipV="1">
            <a:off x="4038600" y="1660525"/>
            <a:ext cx="533400" cy="4730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2047" name="Group 31"/>
          <p:cNvGrpSpPr>
            <a:grpSpLocks/>
          </p:cNvGrpSpPr>
          <p:nvPr/>
        </p:nvGrpSpPr>
        <p:grpSpPr bwMode="auto">
          <a:xfrm>
            <a:off x="6324600" y="2133600"/>
            <a:ext cx="1752600" cy="1881188"/>
            <a:chOff x="3984" y="1056"/>
            <a:chExt cx="1104" cy="1185"/>
          </a:xfrm>
        </p:grpSpPr>
        <p:sp>
          <p:nvSpPr>
            <p:cNvPr id="342048" name="Rectangle 32"/>
            <p:cNvSpPr>
              <a:spLocks noChangeArrowheads="1"/>
            </p:cNvSpPr>
            <p:nvPr/>
          </p:nvSpPr>
          <p:spPr bwMode="auto">
            <a:xfrm>
              <a:off x="3984" y="1056"/>
              <a:ext cx="1104" cy="68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PHP App</a:t>
              </a:r>
            </a:p>
            <a:p>
              <a:pPr algn="ctr"/>
              <a:r>
                <a:rPr lang="en-US" sz="2000"/>
                <a:t>Apache</a:t>
              </a:r>
            </a:p>
            <a:p>
              <a:pPr algn="ctr"/>
              <a:r>
                <a:rPr lang="en-US" sz="2000"/>
                <a:t>Mod_PHP</a:t>
              </a:r>
            </a:p>
          </p:txBody>
        </p:sp>
        <p:sp>
          <p:nvSpPr>
            <p:cNvPr id="342049" name="AutoShape 33"/>
            <p:cNvSpPr>
              <a:spLocks noChangeArrowheads="1"/>
            </p:cNvSpPr>
            <p:nvPr/>
          </p:nvSpPr>
          <p:spPr bwMode="auto">
            <a:xfrm>
              <a:off x="4248" y="1776"/>
              <a:ext cx="600" cy="465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42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3" grpId="0" animBg="1"/>
      <p:bldP spid="342024" grpId="0" animBg="1"/>
      <p:bldP spid="342036" grpId="0" animBg="1"/>
      <p:bldP spid="342040" grpId="0" animBg="1"/>
      <p:bldP spid="342043" grpId="0" animBg="1"/>
      <p:bldP spid="342044" grpId="0" animBg="1"/>
      <p:bldP spid="342045" grpId="0" animBg="1"/>
      <p:bldP spid="3420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MySQL Hot vs. Cold Backup</a:t>
            </a:r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609600" y="1447800"/>
            <a:ext cx="1693863" cy="1219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mysqld</a:t>
            </a: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609600" y="3581400"/>
            <a:ext cx="1693863" cy="17526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DBMS </a:t>
            </a:r>
          </a:p>
          <a:p>
            <a:pPr algn="ctr"/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Data Files</a:t>
            </a:r>
          </a:p>
        </p:txBody>
      </p:sp>
      <p:sp>
        <p:nvSpPr>
          <p:cNvPr id="346117" name="Line 5"/>
          <p:cNvSpPr>
            <a:spLocks noChangeShapeType="1"/>
          </p:cNvSpPr>
          <p:nvPr/>
        </p:nvSpPr>
        <p:spPr bwMode="auto">
          <a:xfrm flipH="1">
            <a:off x="1465263" y="26670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118" name="AutoShape 6"/>
          <p:cNvSpPr>
            <a:spLocks noChangeArrowheads="1"/>
          </p:cNvSpPr>
          <p:nvPr/>
        </p:nvSpPr>
        <p:spPr bwMode="auto">
          <a:xfrm>
            <a:off x="3751263" y="1447800"/>
            <a:ext cx="1143000" cy="1219200"/>
          </a:xfrm>
          <a:prstGeom prst="flowChartMagneticTap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Backup</a:t>
            </a:r>
          </a:p>
        </p:txBody>
      </p:sp>
      <p:sp>
        <p:nvSpPr>
          <p:cNvPr id="346119" name="AutoShape 7"/>
          <p:cNvSpPr>
            <a:spLocks noChangeArrowheads="1"/>
          </p:cNvSpPr>
          <p:nvPr/>
        </p:nvSpPr>
        <p:spPr bwMode="auto">
          <a:xfrm>
            <a:off x="2608263" y="1738313"/>
            <a:ext cx="1066800" cy="638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4970463" y="1600200"/>
            <a:ext cx="31242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HOT/COLD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:  mysqldump</a:t>
            </a:r>
          </a:p>
          <a:p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HOT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: XtraBackup</a:t>
            </a:r>
          </a:p>
          <a:p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HOT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: Innodb Hot Backup</a:t>
            </a:r>
          </a:p>
          <a:p>
            <a:endParaRPr lang="en-US" sz="20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46121" name="AutoShape 9"/>
          <p:cNvSpPr>
            <a:spLocks noChangeArrowheads="1"/>
          </p:cNvSpPr>
          <p:nvPr/>
        </p:nvSpPr>
        <p:spPr bwMode="auto">
          <a:xfrm>
            <a:off x="3827463" y="3810000"/>
            <a:ext cx="1143000" cy="1219200"/>
          </a:xfrm>
          <a:prstGeom prst="flowChartMagneticTap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Backup</a:t>
            </a: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5029200" y="4100513"/>
            <a:ext cx="386873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HOT: 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FS snapshot with InnoDB</a:t>
            </a:r>
          </a:p>
          <a:p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COLD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:  File system copy </a:t>
            </a:r>
          </a:p>
        </p:txBody>
      </p:sp>
      <p:sp>
        <p:nvSpPr>
          <p:cNvPr id="346123" name="AutoShape 11"/>
          <p:cNvSpPr>
            <a:spLocks noChangeArrowheads="1"/>
          </p:cNvSpPr>
          <p:nvPr/>
        </p:nvSpPr>
        <p:spPr bwMode="auto">
          <a:xfrm>
            <a:off x="2684463" y="4086225"/>
            <a:ext cx="1066800" cy="638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Zen of Backup and Restore</a:t>
            </a:r>
          </a:p>
        </p:txBody>
      </p:sp>
      <p:sp>
        <p:nvSpPr>
          <p:cNvPr id="341017" name="Rectangle 25"/>
          <p:cNvSpPr>
            <a:spLocks noGrp="1" noChangeArrowheads="1"/>
          </p:cNvSpPr>
          <p:nvPr>
            <p:ph type="body" idx="4294967295"/>
          </p:nvPr>
        </p:nvSpPr>
        <p:spPr>
          <a:xfrm>
            <a:off x="422275" y="1143000"/>
            <a:ext cx="8299450" cy="2438400"/>
          </a:xfrm>
        </p:spPr>
        <p:txBody>
          <a:bodyPr/>
          <a:lstStyle/>
          <a:p>
            <a:pPr marL="457200" indent="-457200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Disasters are a bad time to learn on the job about backups and provisioning</a:t>
            </a:r>
          </a:p>
          <a:p>
            <a:pPr marL="457200" indent="-457200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Example:  Provision slave from master SAN snapshot (assumption: using InnoDB)</a:t>
            </a:r>
          </a:p>
        </p:txBody>
      </p:sp>
      <p:sp>
        <p:nvSpPr>
          <p:cNvPr id="341019" name="Rectangle 27"/>
          <p:cNvSpPr>
            <a:spLocks noChangeArrowheads="1"/>
          </p:cNvSpPr>
          <p:nvPr/>
        </p:nvSpPr>
        <p:spPr bwMode="auto">
          <a:xfrm>
            <a:off x="838200" y="2971800"/>
            <a:ext cx="73914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457200" indent="-457200" defTabSz="762000">
              <a:spcBef>
                <a:spcPct val="40000"/>
              </a:spcBef>
              <a:buClr>
                <a:srgbClr val="B12A68"/>
              </a:buClr>
              <a:buFontTx/>
              <a:buAutoNum type="arabicPeriod"/>
            </a:pPr>
            <a:r>
              <a:rPr lang="en-US" sz="2400" b="1">
                <a:latin typeface="Courier" charset="0"/>
              </a:rPr>
              <a:t>Snapshot file system under data dir</a:t>
            </a:r>
          </a:p>
          <a:p>
            <a:pPr marL="457200" indent="-457200" defTabSz="762000">
              <a:spcBef>
                <a:spcPct val="40000"/>
              </a:spcBef>
              <a:buClr>
                <a:srgbClr val="B12A68"/>
              </a:buClr>
              <a:buFontTx/>
              <a:buAutoNum type="arabicPeriod"/>
            </a:pPr>
            <a:r>
              <a:rPr lang="en-US" sz="2400" b="1">
                <a:latin typeface="Courier" charset="0"/>
              </a:rPr>
              <a:t>Copy/mirror to slave</a:t>
            </a:r>
          </a:p>
          <a:p>
            <a:pPr marL="457200" indent="-457200" defTabSz="762000">
              <a:spcBef>
                <a:spcPct val="40000"/>
              </a:spcBef>
              <a:buClr>
                <a:srgbClr val="B12A68"/>
              </a:buClr>
              <a:buFontTx/>
              <a:buAutoNum type="arabicPeriod"/>
            </a:pPr>
            <a:r>
              <a:rPr lang="en-US" sz="2400" b="1">
                <a:latin typeface="Courier" charset="0"/>
              </a:rPr>
              <a:t>Restart slave mysqld</a:t>
            </a:r>
          </a:p>
          <a:p>
            <a:pPr marL="457200" indent="-457200" defTabSz="762000">
              <a:spcBef>
                <a:spcPct val="40000"/>
              </a:spcBef>
              <a:buClr>
                <a:srgbClr val="B12A68"/>
              </a:buClr>
              <a:buFontTx/>
              <a:buAutoNum type="arabicPeriod"/>
            </a:pPr>
            <a:r>
              <a:rPr lang="en-US" sz="2400" b="1">
                <a:latin typeface="Courier" charset="0"/>
              </a:rPr>
              <a:t>CHANGE MASTER TO using coordinates from mysqld .err file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Topics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Introductions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A Motivating Story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Master / Slave Disaster Recovery</a:t>
            </a:r>
          </a:p>
          <a:p>
            <a:pPr marL="742950" lvl="1" indent="-285750"/>
            <a:r>
              <a:rPr lang="en-US">
                <a:latin typeface="Arial" charset="0"/>
              </a:rPr>
              <a:t>MySQL Replication</a:t>
            </a:r>
          </a:p>
          <a:p>
            <a:pPr marL="742950" lvl="1" indent="-285750"/>
            <a:r>
              <a:rPr lang="en-US">
                <a:latin typeface="Arial" charset="0"/>
              </a:rPr>
              <a:t>Tungsten Replicator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Multi-Master and Disaster Recovery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Lessons Learned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Master Site Availability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Site failover is bad and should be avoided if possible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All site components should be redundant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228600"/>
            <a:ext cx="8493125" cy="685800"/>
          </a:xfrm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Master Site Redundancy via Local Slave</a:t>
            </a:r>
          </a:p>
        </p:txBody>
      </p:sp>
      <p:grpSp>
        <p:nvGrpSpPr>
          <p:cNvPr id="349189" name="Group 32"/>
          <p:cNvGrpSpPr>
            <a:grpSpLocks/>
          </p:cNvGrpSpPr>
          <p:nvPr/>
        </p:nvGrpSpPr>
        <p:grpSpPr bwMode="auto">
          <a:xfrm>
            <a:off x="1371600" y="3556000"/>
            <a:ext cx="1193800" cy="1016000"/>
            <a:chOff x="0" y="0"/>
            <a:chExt cx="752" cy="640"/>
          </a:xfrm>
        </p:grpSpPr>
        <p:sp>
          <p:nvSpPr>
            <p:cNvPr id="2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grpSp>
        <p:nvGrpSpPr>
          <p:cNvPr id="349195" name="Group 32"/>
          <p:cNvGrpSpPr>
            <a:grpSpLocks/>
          </p:cNvGrpSpPr>
          <p:nvPr/>
        </p:nvGrpSpPr>
        <p:grpSpPr bwMode="auto">
          <a:xfrm>
            <a:off x="6654800" y="1803400"/>
            <a:ext cx="1193800" cy="1016000"/>
            <a:chOff x="0" y="0"/>
            <a:chExt cx="752" cy="640"/>
          </a:xfrm>
        </p:grpSpPr>
        <p:sp>
          <p:nvSpPr>
            <p:cNvPr id="5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7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sp>
        <p:nvSpPr>
          <p:cNvPr id="349201" name="Rectangle 17"/>
          <p:cNvSpPr>
            <a:spLocks noChangeArrowheads="1"/>
          </p:cNvSpPr>
          <p:nvPr/>
        </p:nvSpPr>
        <p:spPr bwMode="auto">
          <a:xfrm>
            <a:off x="838200" y="1524000"/>
            <a:ext cx="2209800" cy="3962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02" name="Rectangle 18"/>
          <p:cNvSpPr>
            <a:spLocks noChangeArrowheads="1"/>
          </p:cNvSpPr>
          <p:nvPr/>
        </p:nvSpPr>
        <p:spPr bwMode="auto">
          <a:xfrm>
            <a:off x="6207125" y="1524000"/>
            <a:ext cx="2098675" cy="3962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03" name="Text Box 19"/>
          <p:cNvSpPr txBox="1">
            <a:spLocks noChangeArrowheads="1"/>
          </p:cNvSpPr>
          <p:nvPr/>
        </p:nvSpPr>
        <p:spPr bwMode="auto">
          <a:xfrm>
            <a:off x="1600200" y="4692650"/>
            <a:ext cx="73501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Main</a:t>
            </a:r>
          </a:p>
          <a:p>
            <a:r>
              <a:rPr lang="en-US" sz="2000"/>
              <a:t>Site</a:t>
            </a:r>
          </a:p>
        </p:txBody>
      </p:sp>
      <p:sp>
        <p:nvSpPr>
          <p:cNvPr id="349204" name="Text Box 20"/>
          <p:cNvSpPr txBox="1">
            <a:spLocks noChangeArrowheads="1"/>
          </p:cNvSpPr>
          <p:nvPr/>
        </p:nvSpPr>
        <p:spPr bwMode="auto">
          <a:xfrm>
            <a:off x="6921500" y="4692650"/>
            <a:ext cx="6223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DR</a:t>
            </a:r>
          </a:p>
          <a:p>
            <a:pPr algn="ctr"/>
            <a:r>
              <a:rPr lang="en-US" sz="2000"/>
              <a:t>Site</a:t>
            </a:r>
          </a:p>
        </p:txBody>
      </p:sp>
      <p:grpSp>
        <p:nvGrpSpPr>
          <p:cNvPr id="349215" name="Group 32"/>
          <p:cNvGrpSpPr>
            <a:grpSpLocks/>
          </p:cNvGrpSpPr>
          <p:nvPr/>
        </p:nvGrpSpPr>
        <p:grpSpPr bwMode="auto">
          <a:xfrm>
            <a:off x="1371600" y="1803400"/>
            <a:ext cx="1193800" cy="1016000"/>
            <a:chOff x="0" y="0"/>
            <a:chExt cx="752" cy="640"/>
          </a:xfrm>
        </p:grpSpPr>
        <p:sp>
          <p:nvSpPr>
            <p:cNvPr id="8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0" name="Rectangle 35"/>
            <p:cNvSpPr>
              <a:spLocks/>
            </p:cNvSpPr>
            <p:nvPr/>
          </p:nvSpPr>
          <p:spPr bwMode="auto">
            <a:xfrm>
              <a:off x="73" y="180"/>
              <a:ext cx="61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master</a:t>
              </a:r>
            </a:p>
          </p:txBody>
        </p:sp>
      </p:grpSp>
      <p:grpSp>
        <p:nvGrpSpPr>
          <p:cNvPr id="349219" name="Group 32"/>
          <p:cNvGrpSpPr>
            <a:grpSpLocks/>
          </p:cNvGrpSpPr>
          <p:nvPr/>
        </p:nvGrpSpPr>
        <p:grpSpPr bwMode="auto">
          <a:xfrm>
            <a:off x="6654800" y="3556000"/>
            <a:ext cx="1193800" cy="1016000"/>
            <a:chOff x="0" y="0"/>
            <a:chExt cx="752" cy="640"/>
          </a:xfrm>
        </p:grpSpPr>
        <p:sp>
          <p:nvSpPr>
            <p:cNvPr id="398369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0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1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sp>
        <p:nvSpPr>
          <p:cNvPr id="349223" name="Line 39"/>
          <p:cNvSpPr>
            <a:spLocks noChangeShapeType="1"/>
          </p:cNvSpPr>
          <p:nvPr/>
        </p:nvSpPr>
        <p:spPr bwMode="auto">
          <a:xfrm>
            <a:off x="2565400" y="2209800"/>
            <a:ext cx="408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24" name="Line 40"/>
          <p:cNvSpPr>
            <a:spLocks noChangeShapeType="1"/>
          </p:cNvSpPr>
          <p:nvPr/>
        </p:nvSpPr>
        <p:spPr bwMode="auto">
          <a:xfrm>
            <a:off x="1981200" y="2819400"/>
            <a:ext cx="0" cy="736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25" name="Line 41"/>
          <p:cNvSpPr>
            <a:spLocks noChangeShapeType="1"/>
          </p:cNvSpPr>
          <p:nvPr/>
        </p:nvSpPr>
        <p:spPr bwMode="auto">
          <a:xfrm>
            <a:off x="7239000" y="2819400"/>
            <a:ext cx="0" cy="736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26" name="Text Box 42"/>
          <p:cNvSpPr txBox="1">
            <a:spLocks noChangeArrowheads="1"/>
          </p:cNvSpPr>
          <p:nvPr/>
        </p:nvSpPr>
        <p:spPr bwMode="auto">
          <a:xfrm>
            <a:off x="3114675" y="3914775"/>
            <a:ext cx="3057525" cy="182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/>
              <a:t>MySQL slave replication position defined by master binlog file and offset</a:t>
            </a:r>
          </a:p>
          <a:p>
            <a:endParaRPr lang="en-US" sz="1800" b="1"/>
          </a:p>
          <a:p>
            <a:r>
              <a:rPr lang="en-US" sz="1800" b="1"/>
              <a:t>Failover difficult without working master </a:t>
            </a:r>
          </a:p>
        </p:txBody>
      </p:sp>
      <p:sp>
        <p:nvSpPr>
          <p:cNvPr id="349227" name="Line 43"/>
          <p:cNvSpPr>
            <a:spLocks noChangeShapeType="1"/>
          </p:cNvSpPr>
          <p:nvPr/>
        </p:nvSpPr>
        <p:spPr bwMode="auto">
          <a:xfrm flipV="1">
            <a:off x="2565400" y="2438400"/>
            <a:ext cx="4089400" cy="1476375"/>
          </a:xfrm>
          <a:prstGeom prst="line">
            <a:avLst/>
          </a:prstGeom>
          <a:noFill/>
          <a:ln w="5715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28" name="Text Box 44"/>
          <p:cNvSpPr txBox="1">
            <a:spLocks noChangeArrowheads="1"/>
          </p:cNvSpPr>
          <p:nvPr/>
        </p:nvSpPr>
        <p:spPr bwMode="auto">
          <a:xfrm>
            <a:off x="4200525" y="2667000"/>
            <a:ext cx="828675" cy="1135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600"/>
              <a:t>X</a:t>
            </a:r>
            <a:endParaRPr lang="en-US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Master Site Redundancy via File System</a:t>
            </a:r>
          </a:p>
        </p:txBody>
      </p:sp>
      <p:grpSp>
        <p:nvGrpSpPr>
          <p:cNvPr id="352259" name="Group 32"/>
          <p:cNvGrpSpPr>
            <a:grpSpLocks/>
          </p:cNvGrpSpPr>
          <p:nvPr/>
        </p:nvGrpSpPr>
        <p:grpSpPr bwMode="auto">
          <a:xfrm>
            <a:off x="1371600" y="3556000"/>
            <a:ext cx="1193800" cy="1016000"/>
            <a:chOff x="0" y="0"/>
            <a:chExt cx="752" cy="640"/>
          </a:xfrm>
        </p:grpSpPr>
        <p:sp>
          <p:nvSpPr>
            <p:cNvPr id="2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" name="Rectangle 35"/>
            <p:cNvSpPr>
              <a:spLocks/>
            </p:cNvSpPr>
            <p:nvPr/>
          </p:nvSpPr>
          <p:spPr bwMode="auto">
            <a:xfrm>
              <a:off x="83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grpSp>
        <p:nvGrpSpPr>
          <p:cNvPr id="352263" name="Group 32"/>
          <p:cNvGrpSpPr>
            <a:grpSpLocks/>
          </p:cNvGrpSpPr>
          <p:nvPr/>
        </p:nvGrpSpPr>
        <p:grpSpPr bwMode="auto">
          <a:xfrm>
            <a:off x="6654800" y="1803400"/>
            <a:ext cx="1193800" cy="1016000"/>
            <a:chOff x="0" y="0"/>
            <a:chExt cx="752" cy="640"/>
          </a:xfrm>
        </p:grpSpPr>
        <p:sp>
          <p:nvSpPr>
            <p:cNvPr id="5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7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sp>
        <p:nvSpPr>
          <p:cNvPr id="352267" name="Rectangle 11"/>
          <p:cNvSpPr>
            <a:spLocks noChangeArrowheads="1"/>
          </p:cNvSpPr>
          <p:nvPr/>
        </p:nvSpPr>
        <p:spPr bwMode="auto">
          <a:xfrm>
            <a:off x="838200" y="1143000"/>
            <a:ext cx="2209800" cy="4343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68" name="Rectangle 12"/>
          <p:cNvSpPr>
            <a:spLocks noChangeArrowheads="1"/>
          </p:cNvSpPr>
          <p:nvPr/>
        </p:nvSpPr>
        <p:spPr bwMode="auto">
          <a:xfrm>
            <a:off x="6207125" y="1524000"/>
            <a:ext cx="2098675" cy="3962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69" name="Text Box 13"/>
          <p:cNvSpPr txBox="1">
            <a:spLocks noChangeArrowheads="1"/>
          </p:cNvSpPr>
          <p:nvPr/>
        </p:nvSpPr>
        <p:spPr bwMode="auto">
          <a:xfrm>
            <a:off x="1600200" y="4692650"/>
            <a:ext cx="73501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Main</a:t>
            </a:r>
          </a:p>
          <a:p>
            <a:r>
              <a:rPr lang="en-US" sz="2000"/>
              <a:t>Site</a:t>
            </a:r>
          </a:p>
        </p:txBody>
      </p:sp>
      <p:sp>
        <p:nvSpPr>
          <p:cNvPr id="352270" name="Text Box 14"/>
          <p:cNvSpPr txBox="1">
            <a:spLocks noChangeArrowheads="1"/>
          </p:cNvSpPr>
          <p:nvPr/>
        </p:nvSpPr>
        <p:spPr bwMode="auto">
          <a:xfrm>
            <a:off x="6921500" y="4692650"/>
            <a:ext cx="6223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DR</a:t>
            </a:r>
          </a:p>
          <a:p>
            <a:pPr algn="ctr"/>
            <a:r>
              <a:rPr lang="en-US" sz="2000"/>
              <a:t>Site</a:t>
            </a:r>
          </a:p>
        </p:txBody>
      </p:sp>
      <p:grpSp>
        <p:nvGrpSpPr>
          <p:cNvPr id="352271" name="Group 32"/>
          <p:cNvGrpSpPr>
            <a:grpSpLocks/>
          </p:cNvGrpSpPr>
          <p:nvPr/>
        </p:nvGrpSpPr>
        <p:grpSpPr bwMode="auto">
          <a:xfrm>
            <a:off x="1371600" y="1422400"/>
            <a:ext cx="1193800" cy="1016000"/>
            <a:chOff x="0" y="0"/>
            <a:chExt cx="752" cy="640"/>
          </a:xfrm>
        </p:grpSpPr>
        <p:sp>
          <p:nvSpPr>
            <p:cNvPr id="8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0" name="Rectangle 35"/>
            <p:cNvSpPr>
              <a:spLocks/>
            </p:cNvSpPr>
            <p:nvPr/>
          </p:nvSpPr>
          <p:spPr bwMode="auto">
            <a:xfrm>
              <a:off x="73" y="180"/>
              <a:ext cx="61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master</a:t>
              </a:r>
            </a:p>
          </p:txBody>
        </p:sp>
      </p:grpSp>
      <p:grpSp>
        <p:nvGrpSpPr>
          <p:cNvPr id="352275" name="Group 32"/>
          <p:cNvGrpSpPr>
            <a:grpSpLocks/>
          </p:cNvGrpSpPr>
          <p:nvPr/>
        </p:nvGrpSpPr>
        <p:grpSpPr bwMode="auto">
          <a:xfrm>
            <a:off x="6654800" y="3556000"/>
            <a:ext cx="1193800" cy="1016000"/>
            <a:chOff x="0" y="0"/>
            <a:chExt cx="752" cy="640"/>
          </a:xfrm>
        </p:grpSpPr>
        <p:sp>
          <p:nvSpPr>
            <p:cNvPr id="398369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0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1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sp>
        <p:nvSpPr>
          <p:cNvPr id="352279" name="Line 23"/>
          <p:cNvSpPr>
            <a:spLocks noChangeShapeType="1"/>
          </p:cNvSpPr>
          <p:nvPr/>
        </p:nvSpPr>
        <p:spPr bwMode="auto">
          <a:xfrm>
            <a:off x="2565400" y="2209800"/>
            <a:ext cx="408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81" name="Line 25"/>
          <p:cNvSpPr>
            <a:spLocks noChangeShapeType="1"/>
          </p:cNvSpPr>
          <p:nvPr/>
        </p:nvSpPr>
        <p:spPr bwMode="auto">
          <a:xfrm>
            <a:off x="7239000" y="2819400"/>
            <a:ext cx="0" cy="736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82" name="Text Box 26"/>
          <p:cNvSpPr txBox="1">
            <a:spLocks noChangeArrowheads="1"/>
          </p:cNvSpPr>
          <p:nvPr/>
        </p:nvSpPr>
        <p:spPr bwMode="auto">
          <a:xfrm>
            <a:off x="3048000" y="3873500"/>
            <a:ext cx="3159125" cy="207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/>
              <a:t>Good: Master site failover possible; allows local maintenance</a:t>
            </a:r>
          </a:p>
          <a:p>
            <a:endParaRPr lang="en-US" sz="1800" b="1"/>
          </a:p>
          <a:p>
            <a:r>
              <a:rPr lang="en-US" sz="1800" b="1"/>
              <a:t>Bad:  Master site slave promotion very slow for large datasets; non-uniform architecture</a:t>
            </a:r>
          </a:p>
        </p:txBody>
      </p:sp>
      <p:sp>
        <p:nvSpPr>
          <p:cNvPr id="352283" name="Line 27"/>
          <p:cNvSpPr>
            <a:spLocks noChangeShapeType="1"/>
          </p:cNvSpPr>
          <p:nvPr/>
        </p:nvSpPr>
        <p:spPr bwMode="auto">
          <a:xfrm flipV="1">
            <a:off x="2565400" y="2438400"/>
            <a:ext cx="4089400" cy="1476375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85" name="AutoShape 29"/>
          <p:cNvSpPr>
            <a:spLocks noChangeArrowheads="1"/>
          </p:cNvSpPr>
          <p:nvPr/>
        </p:nvSpPr>
        <p:spPr bwMode="auto">
          <a:xfrm>
            <a:off x="1600200" y="2438400"/>
            <a:ext cx="735013" cy="1117600"/>
          </a:xfrm>
          <a:prstGeom prst="upDownArrow">
            <a:avLst>
              <a:gd name="adj1" fmla="val 50000"/>
              <a:gd name="adj2" fmla="val 3041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86" name="Text Box 30"/>
          <p:cNvSpPr txBox="1">
            <a:spLocks noChangeArrowheads="1"/>
          </p:cNvSpPr>
          <p:nvPr/>
        </p:nvSpPr>
        <p:spPr bwMode="auto">
          <a:xfrm>
            <a:off x="2352675" y="2514600"/>
            <a:ext cx="1304925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DRBD</a:t>
            </a:r>
          </a:p>
          <a:p>
            <a:r>
              <a:rPr lang="en-US" sz="2000"/>
              <a:t>or shared disk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Monitoring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The price of availability is eternal vigilance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Monitor everything (Nagios &amp; Cacti)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Don’t just look for failures</a:t>
            </a:r>
          </a:p>
          <a:p>
            <a:r>
              <a:rPr lang="en-US" u="sng">
                <a:latin typeface="Arial" charset="0"/>
                <a:ea typeface="ＭＳ Ｐゴシック" charset="-128"/>
                <a:cs typeface="ＭＳ Ｐゴシック" charset="-128"/>
              </a:rPr>
              <a:t>Make sure</a:t>
            </a: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 critical tasks succeed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Example:  Check backup results </a:t>
            </a:r>
            <a:r>
              <a:rPr lang="en-US" i="1" u="sng">
                <a:latin typeface="Arial" charset="0"/>
                <a:ea typeface="ＭＳ Ｐゴシック" charset="-128"/>
                <a:cs typeface="ＭＳ Ｐゴシック" charset="-128"/>
              </a:rPr>
              <a:t>very carefully</a:t>
            </a: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Still Not Out of the Woods…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Slave lag creates windows where failover may be delayed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Lag is especially problematic for: </a:t>
            </a:r>
          </a:p>
          <a:p>
            <a:pPr lvl="1"/>
            <a:r>
              <a:rPr lang="en-US">
                <a:latin typeface="Arial" charset="0"/>
              </a:rPr>
              <a:t>mysqld restart</a:t>
            </a:r>
          </a:p>
          <a:p>
            <a:pPr lvl="1"/>
            <a:r>
              <a:rPr lang="en-US">
                <a:latin typeface="Arial" charset="0"/>
              </a:rPr>
              <a:t>Catch-up after reprovisioning</a:t>
            </a:r>
          </a:p>
          <a:p>
            <a:pPr lvl="1"/>
            <a:r>
              <a:rPr lang="en-US">
                <a:latin typeface="Arial" charset="0"/>
              </a:rPr>
              <a:t>I/O-bound workloads, e.g., large batches or complex updates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Unapplied transactions create possibility of multi-hour data loss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9" descr="Master Backgrou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4114800"/>
            <a:ext cx="5638800" cy="1066800"/>
          </a:xfrm>
          <a:noFill/>
          <a:ln w="9525"/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DR With Tungsten Replication</a:t>
            </a:r>
            <a:endParaRPr lang="en-US"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9534525" y="17319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latin typeface="Nokia Sans Wide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28709" name="Group 5"/>
          <p:cNvGrpSpPr>
            <a:grpSpLocks/>
          </p:cNvGrpSpPr>
          <p:nvPr/>
        </p:nvGrpSpPr>
        <p:grpSpPr bwMode="auto">
          <a:xfrm>
            <a:off x="95250" y="6159500"/>
            <a:ext cx="8896350" cy="698500"/>
            <a:chOff x="0" y="3880"/>
            <a:chExt cx="5604" cy="440"/>
          </a:xfrm>
        </p:grpSpPr>
        <p:sp>
          <p:nvSpPr>
            <p:cNvPr id="328710" name="Rectangle 5"/>
            <p:cNvSpPr>
              <a:spLocks noChangeArrowheads="1"/>
            </p:cNvSpPr>
            <p:nvPr/>
          </p:nvSpPr>
          <p:spPr bwMode="auto">
            <a:xfrm>
              <a:off x="1440" y="4080"/>
              <a:ext cx="288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403225"/>
              <a:r>
                <a:rPr lang="en-US" sz="1000" b="1"/>
                <a:t>©</a:t>
              </a:r>
              <a:r>
                <a:rPr lang="en-US" sz="1000" b="1" i="1"/>
                <a:t> </a:t>
              </a:r>
              <a:r>
                <a:rPr lang="en-US" sz="1000" b="1"/>
                <a:t>Continuent 2011</a:t>
              </a:r>
            </a:p>
          </p:txBody>
        </p:sp>
        <p:pic>
          <p:nvPicPr>
            <p:cNvPr id="328711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6" y="4027"/>
              <a:ext cx="87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71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80"/>
              <a:ext cx="66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40" name="Rectangle 4"/>
          <p:cNvSpPr>
            <a:spLocks noGrp="1" noChangeArrowheads="1"/>
          </p:cNvSpPr>
          <p:nvPr>
            <p:ph type="title" idx="4294967295"/>
          </p:nvPr>
        </p:nvSpPr>
        <p:spPr>
          <a:ln w="9525"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79376"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Tungsten Replicator Architecture</a:t>
            </a:r>
          </a:p>
        </p:txBody>
      </p:sp>
      <p:grpSp>
        <p:nvGrpSpPr>
          <p:cNvPr id="355332" name="Group 5"/>
          <p:cNvGrpSpPr>
            <a:grpSpLocks/>
          </p:cNvGrpSpPr>
          <p:nvPr/>
        </p:nvGrpSpPr>
        <p:grpSpPr bwMode="auto">
          <a:xfrm>
            <a:off x="762000" y="1295400"/>
            <a:ext cx="1193800" cy="1016000"/>
            <a:chOff x="0" y="0"/>
            <a:chExt cx="752" cy="640"/>
          </a:xfrm>
        </p:grpSpPr>
        <p:sp>
          <p:nvSpPr>
            <p:cNvPr id="398342" name="AutoShape 6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43" name="Freeform 7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44" name="Rectangle 8"/>
            <p:cNvSpPr>
              <a:spLocks/>
            </p:cNvSpPr>
            <p:nvPr/>
          </p:nvSpPr>
          <p:spPr bwMode="auto">
            <a:xfrm>
              <a:off x="81" y="266"/>
              <a:ext cx="60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</p:txBody>
        </p:sp>
      </p:grpSp>
      <p:grpSp>
        <p:nvGrpSpPr>
          <p:cNvPr id="355336" name="Group 9"/>
          <p:cNvGrpSpPr>
            <a:grpSpLocks/>
          </p:cNvGrpSpPr>
          <p:nvPr/>
        </p:nvGrpSpPr>
        <p:grpSpPr bwMode="auto">
          <a:xfrm>
            <a:off x="3581400" y="1371600"/>
            <a:ext cx="1384300" cy="914400"/>
            <a:chOff x="0" y="0"/>
            <a:chExt cx="872" cy="576"/>
          </a:xfrm>
        </p:grpSpPr>
        <p:sp>
          <p:nvSpPr>
            <p:cNvPr id="398346" name="Rectangle 10"/>
            <p:cNvSpPr>
              <a:spLocks/>
            </p:cNvSpPr>
            <p:nvPr/>
          </p:nvSpPr>
          <p:spPr bwMode="auto">
            <a:xfrm>
              <a:off x="0" y="0"/>
              <a:ext cx="862" cy="576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55338" name="Rectangle 11"/>
            <p:cNvSpPr>
              <a:spLocks/>
            </p:cNvSpPr>
            <p:nvPr/>
          </p:nvSpPr>
          <p:spPr bwMode="auto">
            <a:xfrm>
              <a:off x="0" y="47"/>
              <a:ext cx="87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bIns="12700" anchor="ctr">
              <a:prstTxWarp prst="textNoShape">
                <a:avLst/>
              </a:prstTxWarp>
            </a:bodyPr>
            <a:lstStyle/>
            <a:p>
              <a:pPr marL="52388" algn="ctr" eaLnBrk="1" hangingPunct="1"/>
              <a:r>
                <a:rPr lang="en-US" sz="18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Tungsten Replicator</a:t>
              </a:r>
            </a:p>
            <a:p>
              <a:pPr marL="52388" algn="ctr" eaLnBrk="1" hangingPunct="1"/>
              <a:r>
                <a:rPr lang="en-US" sz="18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(replicator)</a:t>
              </a:r>
            </a:p>
          </p:txBody>
        </p:sp>
      </p:grpSp>
      <p:sp>
        <p:nvSpPr>
          <p:cNvPr id="398348" name="Rectangle 12"/>
          <p:cNvSpPr>
            <a:spLocks/>
          </p:cNvSpPr>
          <p:nvPr/>
        </p:nvSpPr>
        <p:spPr bwMode="auto">
          <a:xfrm>
            <a:off x="3810000" y="990600"/>
            <a:ext cx="909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Lucida Grande" charset="0"/>
                <a:sym typeface="Lucida Grande" charset="0"/>
              </a:rPr>
              <a:t>Master</a:t>
            </a:r>
          </a:p>
        </p:txBody>
      </p:sp>
      <p:sp>
        <p:nvSpPr>
          <p:cNvPr id="398349" name="Rectangle 13"/>
          <p:cNvSpPr>
            <a:spLocks/>
          </p:cNvSpPr>
          <p:nvPr/>
        </p:nvSpPr>
        <p:spPr bwMode="auto">
          <a:xfrm>
            <a:off x="5257800" y="5562600"/>
            <a:ext cx="704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Lucida Grande" charset="0"/>
                <a:sym typeface="Lucida Grande" charset="0"/>
              </a:rPr>
              <a:t>Slave</a:t>
            </a:r>
          </a:p>
        </p:txBody>
      </p:sp>
      <p:grpSp>
        <p:nvGrpSpPr>
          <p:cNvPr id="355341" name="Group 14"/>
          <p:cNvGrpSpPr>
            <a:grpSpLocks/>
          </p:cNvGrpSpPr>
          <p:nvPr/>
        </p:nvGrpSpPr>
        <p:grpSpPr bwMode="auto">
          <a:xfrm>
            <a:off x="741363" y="2819400"/>
            <a:ext cx="1162050" cy="836613"/>
            <a:chOff x="4" y="0"/>
            <a:chExt cx="732" cy="527"/>
          </a:xfrm>
        </p:grpSpPr>
        <p:sp>
          <p:nvSpPr>
            <p:cNvPr id="398351" name="AutoShape 15"/>
            <p:cNvSpPr>
              <a:spLocks/>
            </p:cNvSpPr>
            <p:nvPr/>
          </p:nvSpPr>
          <p:spPr bwMode="auto">
            <a:xfrm>
              <a:off x="16" y="0"/>
              <a:ext cx="720" cy="52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468"/>
                  </a:moveTo>
                  <a:cubicBezTo>
                    <a:pt x="810" y="20785"/>
                    <a:pt x="1620" y="20920"/>
                    <a:pt x="2397" y="21193"/>
                  </a:cubicBezTo>
                  <a:cubicBezTo>
                    <a:pt x="3077" y="21328"/>
                    <a:pt x="3791" y="21420"/>
                    <a:pt x="4406" y="21600"/>
                  </a:cubicBezTo>
                  <a:cubicBezTo>
                    <a:pt x="6026" y="21600"/>
                    <a:pt x="6608" y="21420"/>
                    <a:pt x="7063" y="21328"/>
                  </a:cubicBezTo>
                  <a:cubicBezTo>
                    <a:pt x="7581" y="21283"/>
                    <a:pt x="8003" y="21013"/>
                    <a:pt x="8456" y="20920"/>
                  </a:cubicBezTo>
                  <a:cubicBezTo>
                    <a:pt x="8878" y="20785"/>
                    <a:pt x="9266" y="20515"/>
                    <a:pt x="9783" y="20378"/>
                  </a:cubicBezTo>
                  <a:cubicBezTo>
                    <a:pt x="10206" y="20153"/>
                    <a:pt x="10658" y="19970"/>
                    <a:pt x="11082" y="19745"/>
                  </a:cubicBezTo>
                  <a:cubicBezTo>
                    <a:pt x="11599" y="19563"/>
                    <a:pt x="12052" y="19338"/>
                    <a:pt x="12507" y="19155"/>
                  </a:cubicBezTo>
                  <a:cubicBezTo>
                    <a:pt x="13089" y="19020"/>
                    <a:pt x="13607" y="18748"/>
                    <a:pt x="14257" y="18613"/>
                  </a:cubicBezTo>
                  <a:cubicBezTo>
                    <a:pt x="14872" y="18433"/>
                    <a:pt x="15519" y="18295"/>
                    <a:pt x="16199" y="18205"/>
                  </a:cubicBezTo>
                  <a:cubicBezTo>
                    <a:pt x="16977" y="18205"/>
                    <a:pt x="17787" y="18025"/>
                    <a:pt x="18598" y="18025"/>
                  </a:cubicBezTo>
                  <a:lnTo>
                    <a:pt x="18598" y="16354"/>
                  </a:lnTo>
                  <a:lnTo>
                    <a:pt x="19195" y="16254"/>
                  </a:lnTo>
                  <a:lnTo>
                    <a:pt x="20003" y="16254"/>
                  </a:lnTo>
                  <a:lnTo>
                    <a:pt x="20003" y="14469"/>
                  </a:lnTo>
                  <a:lnTo>
                    <a:pt x="20725" y="14394"/>
                  </a:lnTo>
                  <a:lnTo>
                    <a:pt x="21600" y="14394"/>
                  </a:lnTo>
                  <a:lnTo>
                    <a:pt x="21600" y="0"/>
                  </a:lnTo>
                  <a:lnTo>
                    <a:pt x="2972" y="0"/>
                  </a:lnTo>
                  <a:lnTo>
                    <a:pt x="2972" y="1815"/>
                  </a:lnTo>
                  <a:lnTo>
                    <a:pt x="1532" y="1815"/>
                  </a:lnTo>
                  <a:lnTo>
                    <a:pt x="1532" y="3676"/>
                  </a:lnTo>
                  <a:lnTo>
                    <a:pt x="0" y="3676"/>
                  </a:lnTo>
                  <a:lnTo>
                    <a:pt x="0" y="20468"/>
                  </a:lnTo>
                  <a:close/>
                  <a:moveTo>
                    <a:pt x="0" y="20468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52" name="Freeform 16"/>
            <p:cNvSpPr>
              <a:spLocks/>
            </p:cNvSpPr>
            <p:nvPr/>
          </p:nvSpPr>
          <p:spPr bwMode="auto">
            <a:xfrm>
              <a:off x="67" y="89"/>
              <a:ext cx="569" cy="31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53" name="AutoShape 17"/>
            <p:cNvSpPr>
              <a:spLocks/>
            </p:cNvSpPr>
            <p:nvPr/>
          </p:nvSpPr>
          <p:spPr bwMode="auto">
            <a:xfrm>
              <a:off x="115" y="44"/>
              <a:ext cx="568" cy="30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55345" name="Rectangle 18"/>
            <p:cNvSpPr>
              <a:spLocks/>
            </p:cNvSpPr>
            <p:nvPr/>
          </p:nvSpPr>
          <p:spPr bwMode="auto">
            <a:xfrm>
              <a:off x="4" y="154"/>
              <a:ext cx="646" cy="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718" bIns="381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latin typeface="Lucida Grande" charset="0"/>
                  <a:sym typeface="Lucida Grande" charset="0"/>
                </a:rPr>
                <a:t>Binlogs</a:t>
              </a:r>
            </a:p>
          </p:txBody>
        </p:sp>
      </p:grpSp>
      <p:grpSp>
        <p:nvGrpSpPr>
          <p:cNvPr id="355346" name="Group 19"/>
          <p:cNvGrpSpPr>
            <a:grpSpLocks/>
          </p:cNvGrpSpPr>
          <p:nvPr/>
        </p:nvGrpSpPr>
        <p:grpSpPr bwMode="auto">
          <a:xfrm>
            <a:off x="3482975" y="2819400"/>
            <a:ext cx="1468438" cy="836613"/>
            <a:chOff x="3" y="0"/>
            <a:chExt cx="925" cy="527"/>
          </a:xfrm>
        </p:grpSpPr>
        <p:sp>
          <p:nvSpPr>
            <p:cNvPr id="398356" name="AutoShape 20"/>
            <p:cNvSpPr>
              <a:spLocks/>
            </p:cNvSpPr>
            <p:nvPr/>
          </p:nvSpPr>
          <p:spPr bwMode="auto">
            <a:xfrm>
              <a:off x="16" y="0"/>
              <a:ext cx="912" cy="52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468"/>
                  </a:moveTo>
                  <a:cubicBezTo>
                    <a:pt x="810" y="20785"/>
                    <a:pt x="1620" y="20920"/>
                    <a:pt x="2397" y="21193"/>
                  </a:cubicBezTo>
                  <a:cubicBezTo>
                    <a:pt x="3077" y="21328"/>
                    <a:pt x="3791" y="21420"/>
                    <a:pt x="4406" y="21600"/>
                  </a:cubicBezTo>
                  <a:cubicBezTo>
                    <a:pt x="6026" y="21600"/>
                    <a:pt x="6608" y="21420"/>
                    <a:pt x="7063" y="21328"/>
                  </a:cubicBezTo>
                  <a:cubicBezTo>
                    <a:pt x="7581" y="21283"/>
                    <a:pt x="8003" y="21013"/>
                    <a:pt x="8456" y="20920"/>
                  </a:cubicBezTo>
                  <a:cubicBezTo>
                    <a:pt x="8878" y="20785"/>
                    <a:pt x="9266" y="20515"/>
                    <a:pt x="9783" y="20378"/>
                  </a:cubicBezTo>
                  <a:cubicBezTo>
                    <a:pt x="10206" y="20153"/>
                    <a:pt x="10658" y="19970"/>
                    <a:pt x="11082" y="19745"/>
                  </a:cubicBezTo>
                  <a:cubicBezTo>
                    <a:pt x="11599" y="19563"/>
                    <a:pt x="12052" y="19338"/>
                    <a:pt x="12507" y="19155"/>
                  </a:cubicBezTo>
                  <a:cubicBezTo>
                    <a:pt x="13089" y="19020"/>
                    <a:pt x="13607" y="18748"/>
                    <a:pt x="14257" y="18613"/>
                  </a:cubicBezTo>
                  <a:cubicBezTo>
                    <a:pt x="14872" y="18433"/>
                    <a:pt x="15519" y="18295"/>
                    <a:pt x="16199" y="18205"/>
                  </a:cubicBezTo>
                  <a:cubicBezTo>
                    <a:pt x="16977" y="18205"/>
                    <a:pt x="17787" y="18025"/>
                    <a:pt x="18598" y="18025"/>
                  </a:cubicBezTo>
                  <a:lnTo>
                    <a:pt x="18598" y="16354"/>
                  </a:lnTo>
                  <a:lnTo>
                    <a:pt x="19195" y="16254"/>
                  </a:lnTo>
                  <a:lnTo>
                    <a:pt x="20003" y="16254"/>
                  </a:lnTo>
                  <a:lnTo>
                    <a:pt x="20003" y="14469"/>
                  </a:lnTo>
                  <a:lnTo>
                    <a:pt x="20725" y="14394"/>
                  </a:lnTo>
                  <a:lnTo>
                    <a:pt x="21600" y="14394"/>
                  </a:lnTo>
                  <a:lnTo>
                    <a:pt x="21600" y="0"/>
                  </a:lnTo>
                  <a:lnTo>
                    <a:pt x="2972" y="0"/>
                  </a:lnTo>
                  <a:lnTo>
                    <a:pt x="2972" y="1815"/>
                  </a:lnTo>
                  <a:lnTo>
                    <a:pt x="1532" y="1815"/>
                  </a:lnTo>
                  <a:lnTo>
                    <a:pt x="1532" y="3676"/>
                  </a:lnTo>
                  <a:lnTo>
                    <a:pt x="0" y="3676"/>
                  </a:lnTo>
                  <a:lnTo>
                    <a:pt x="0" y="20468"/>
                  </a:lnTo>
                  <a:close/>
                  <a:moveTo>
                    <a:pt x="0" y="20468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57" name="Freeform 21"/>
            <p:cNvSpPr>
              <a:spLocks/>
            </p:cNvSpPr>
            <p:nvPr/>
          </p:nvSpPr>
          <p:spPr bwMode="auto">
            <a:xfrm>
              <a:off x="80" y="89"/>
              <a:ext cx="721" cy="31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58" name="AutoShape 22"/>
            <p:cNvSpPr>
              <a:spLocks/>
            </p:cNvSpPr>
            <p:nvPr/>
          </p:nvSpPr>
          <p:spPr bwMode="auto">
            <a:xfrm>
              <a:off x="141" y="44"/>
              <a:ext cx="719" cy="30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55350" name="Rectangle 23"/>
            <p:cNvSpPr>
              <a:spLocks/>
            </p:cNvSpPr>
            <p:nvPr/>
          </p:nvSpPr>
          <p:spPr bwMode="auto">
            <a:xfrm>
              <a:off x="3" y="102"/>
              <a:ext cx="811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718" bIns="381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1600">
                  <a:latin typeface="Lucida Grande" charset="0"/>
                  <a:sym typeface="Lucida Grande" charset="0"/>
                </a:rPr>
                <a:t>Transaction</a:t>
              </a:r>
            </a:p>
            <a:p>
              <a:pPr marL="14288" algn="ctr" eaLnBrk="1" hangingPunct="1"/>
              <a:r>
                <a:rPr lang="en-US" sz="1600">
                  <a:latin typeface="Lucida Grande" charset="0"/>
                  <a:sym typeface="Lucida Grande" charset="0"/>
                </a:rPr>
                <a:t>History Log</a:t>
              </a:r>
            </a:p>
          </p:txBody>
        </p:sp>
      </p:grp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4267200" y="2286000"/>
            <a:ext cx="158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>
            <a:off x="1981200" y="1676400"/>
            <a:ext cx="1600200" cy="1588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355353" name="Rectangle 26"/>
          <p:cNvSpPr>
            <a:spLocks/>
          </p:cNvSpPr>
          <p:nvPr/>
        </p:nvSpPr>
        <p:spPr bwMode="auto">
          <a:xfrm>
            <a:off x="3155950" y="3657600"/>
            <a:ext cx="2343150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r" eaLnBrk="1" hangingPunct="1"/>
            <a:r>
              <a:rPr lang="en-US" sz="1400">
                <a:latin typeface="Lucida Grande" charset="0"/>
                <a:sym typeface="Lucida Grande" charset="0"/>
              </a:rPr>
              <a:t>(Transactions + Metadata)</a:t>
            </a:r>
          </a:p>
        </p:txBody>
      </p:sp>
      <p:grpSp>
        <p:nvGrpSpPr>
          <p:cNvPr id="355354" name="Group 27"/>
          <p:cNvGrpSpPr>
            <a:grpSpLocks/>
          </p:cNvGrpSpPr>
          <p:nvPr/>
        </p:nvGrpSpPr>
        <p:grpSpPr bwMode="auto">
          <a:xfrm>
            <a:off x="6781800" y="1217613"/>
            <a:ext cx="1293813" cy="914400"/>
            <a:chOff x="0" y="0"/>
            <a:chExt cx="815" cy="575"/>
          </a:xfrm>
        </p:grpSpPr>
        <p:sp>
          <p:nvSpPr>
            <p:cNvPr id="398364" name="AutoShape 28"/>
            <p:cNvSpPr>
              <a:spLocks/>
            </p:cNvSpPr>
            <p:nvPr/>
          </p:nvSpPr>
          <p:spPr bwMode="auto">
            <a:xfrm>
              <a:off x="0" y="0"/>
              <a:ext cx="815" cy="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175"/>
                  </a:moveTo>
                  <a:cubicBezTo>
                    <a:pt x="945" y="20575"/>
                    <a:pt x="1887" y="20803"/>
                    <a:pt x="2795" y="21088"/>
                  </a:cubicBezTo>
                  <a:cubicBezTo>
                    <a:pt x="3587" y="21315"/>
                    <a:pt x="4343" y="21373"/>
                    <a:pt x="5061" y="21600"/>
                  </a:cubicBezTo>
                  <a:cubicBezTo>
                    <a:pt x="7098" y="21600"/>
                    <a:pt x="7628" y="21373"/>
                    <a:pt x="8156" y="21315"/>
                  </a:cubicBezTo>
                  <a:cubicBezTo>
                    <a:pt x="8723" y="21200"/>
                    <a:pt x="9326" y="20973"/>
                    <a:pt x="9856" y="20803"/>
                  </a:cubicBezTo>
                  <a:cubicBezTo>
                    <a:pt x="10346" y="20575"/>
                    <a:pt x="10802" y="20403"/>
                    <a:pt x="11329" y="20063"/>
                  </a:cubicBezTo>
                  <a:cubicBezTo>
                    <a:pt x="11819" y="19890"/>
                    <a:pt x="12349" y="19663"/>
                    <a:pt x="12877" y="19378"/>
                  </a:cubicBezTo>
                  <a:cubicBezTo>
                    <a:pt x="13444" y="19150"/>
                    <a:pt x="13972" y="18865"/>
                    <a:pt x="14577" y="18638"/>
                  </a:cubicBezTo>
                  <a:cubicBezTo>
                    <a:pt x="15179" y="18465"/>
                    <a:pt x="15784" y="18125"/>
                    <a:pt x="16539" y="17952"/>
                  </a:cubicBezTo>
                  <a:cubicBezTo>
                    <a:pt x="17257" y="17839"/>
                    <a:pt x="17937" y="17554"/>
                    <a:pt x="18768" y="17439"/>
                  </a:cubicBezTo>
                  <a:cubicBezTo>
                    <a:pt x="19638" y="17439"/>
                    <a:pt x="20580" y="17324"/>
                    <a:pt x="21600" y="17324"/>
                  </a:cubicBez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20175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55356" name="Rectangle 29"/>
            <p:cNvSpPr>
              <a:spLocks/>
            </p:cNvSpPr>
            <p:nvPr/>
          </p:nvSpPr>
          <p:spPr bwMode="auto">
            <a:xfrm>
              <a:off x="44" y="67"/>
              <a:ext cx="72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bIns="381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1600">
                  <a:latin typeface="Lucida Grande" charset="0"/>
                  <a:sym typeface="Lucida Grande" charset="0"/>
                </a:rPr>
                <a:t>replicator.</a:t>
              </a:r>
            </a:p>
            <a:p>
              <a:pPr marL="14288" algn="ctr" eaLnBrk="1" hangingPunct="1"/>
              <a:r>
                <a:rPr lang="en-US" sz="1600">
                  <a:latin typeface="Lucida Grande" charset="0"/>
                  <a:sym typeface="Lucida Grande" charset="0"/>
                </a:rPr>
                <a:t>properties</a:t>
              </a:r>
            </a:p>
          </p:txBody>
        </p:sp>
      </p:grpSp>
      <p:sp>
        <p:nvSpPr>
          <p:cNvPr id="398366" name="Line 30"/>
          <p:cNvSpPr>
            <a:spLocks noChangeShapeType="1"/>
          </p:cNvSpPr>
          <p:nvPr/>
        </p:nvSpPr>
        <p:spPr bwMode="auto">
          <a:xfrm flipH="1">
            <a:off x="4953000" y="1676400"/>
            <a:ext cx="1828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355358" name="Rectangle 31"/>
          <p:cNvSpPr>
            <a:spLocks/>
          </p:cNvSpPr>
          <p:nvPr/>
        </p:nvSpPr>
        <p:spPr bwMode="auto">
          <a:xfrm>
            <a:off x="6610350" y="938213"/>
            <a:ext cx="2271713" cy="19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r" eaLnBrk="1" hangingPunct="1"/>
            <a:r>
              <a:rPr lang="en-US" sz="1400">
                <a:latin typeface="Lucida Grande" charset="0"/>
                <a:sym typeface="Lucida Grande" charset="0"/>
              </a:rPr>
              <a:t>(Replicator configuration)</a:t>
            </a:r>
          </a:p>
        </p:txBody>
      </p:sp>
      <p:grpSp>
        <p:nvGrpSpPr>
          <p:cNvPr id="355359" name="Group 32"/>
          <p:cNvGrpSpPr>
            <a:grpSpLocks/>
          </p:cNvGrpSpPr>
          <p:nvPr/>
        </p:nvGrpSpPr>
        <p:grpSpPr bwMode="auto">
          <a:xfrm>
            <a:off x="7620000" y="4953000"/>
            <a:ext cx="1193800" cy="1016000"/>
            <a:chOff x="0" y="0"/>
            <a:chExt cx="752" cy="640"/>
          </a:xfrm>
        </p:grpSpPr>
        <p:sp>
          <p:nvSpPr>
            <p:cNvPr id="398369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0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1" name="Rectangle 35"/>
            <p:cNvSpPr>
              <a:spLocks/>
            </p:cNvSpPr>
            <p:nvPr/>
          </p:nvSpPr>
          <p:spPr bwMode="auto">
            <a:xfrm>
              <a:off x="81" y="266"/>
              <a:ext cx="60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</p:txBody>
        </p:sp>
      </p:grpSp>
      <p:grpSp>
        <p:nvGrpSpPr>
          <p:cNvPr id="355363" name="Group 36"/>
          <p:cNvGrpSpPr>
            <a:grpSpLocks/>
          </p:cNvGrpSpPr>
          <p:nvPr/>
        </p:nvGrpSpPr>
        <p:grpSpPr bwMode="auto">
          <a:xfrm>
            <a:off x="5029200" y="4495800"/>
            <a:ext cx="1384300" cy="914400"/>
            <a:chOff x="0" y="0"/>
            <a:chExt cx="872" cy="576"/>
          </a:xfrm>
        </p:grpSpPr>
        <p:sp>
          <p:nvSpPr>
            <p:cNvPr id="398373" name="Rectangle 37"/>
            <p:cNvSpPr>
              <a:spLocks/>
            </p:cNvSpPr>
            <p:nvPr/>
          </p:nvSpPr>
          <p:spPr bwMode="auto">
            <a:xfrm>
              <a:off x="0" y="0"/>
              <a:ext cx="862" cy="576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55365" name="Rectangle 38"/>
            <p:cNvSpPr>
              <a:spLocks/>
            </p:cNvSpPr>
            <p:nvPr/>
          </p:nvSpPr>
          <p:spPr bwMode="auto">
            <a:xfrm>
              <a:off x="0" y="48"/>
              <a:ext cx="87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bIns="12700" anchor="ctr">
              <a:prstTxWarp prst="textNoShape">
                <a:avLst/>
              </a:prstTxWarp>
            </a:bodyPr>
            <a:lstStyle/>
            <a:p>
              <a:pPr marL="52388" algn="ctr" eaLnBrk="1" hangingPunct="1"/>
              <a:r>
                <a:rPr lang="en-US" sz="18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Tungsten Replicator</a:t>
              </a:r>
            </a:p>
            <a:p>
              <a:pPr marL="52388" algn="ctr" eaLnBrk="1" hangingPunct="1"/>
              <a:r>
                <a:rPr lang="en-US" sz="18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(replicator)</a:t>
              </a:r>
            </a:p>
          </p:txBody>
        </p:sp>
      </p:grpSp>
      <p:grpSp>
        <p:nvGrpSpPr>
          <p:cNvPr id="355366" name="Group 39"/>
          <p:cNvGrpSpPr>
            <a:grpSpLocks/>
          </p:cNvGrpSpPr>
          <p:nvPr/>
        </p:nvGrpSpPr>
        <p:grpSpPr bwMode="auto">
          <a:xfrm>
            <a:off x="2873375" y="4343400"/>
            <a:ext cx="1468438" cy="836613"/>
            <a:chOff x="3" y="0"/>
            <a:chExt cx="925" cy="527"/>
          </a:xfrm>
        </p:grpSpPr>
        <p:sp>
          <p:nvSpPr>
            <p:cNvPr id="398376" name="AutoShape 40"/>
            <p:cNvSpPr>
              <a:spLocks/>
            </p:cNvSpPr>
            <p:nvPr/>
          </p:nvSpPr>
          <p:spPr bwMode="auto">
            <a:xfrm>
              <a:off x="16" y="0"/>
              <a:ext cx="912" cy="52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468"/>
                  </a:moveTo>
                  <a:cubicBezTo>
                    <a:pt x="810" y="20785"/>
                    <a:pt x="1620" y="20920"/>
                    <a:pt x="2397" y="21193"/>
                  </a:cubicBezTo>
                  <a:cubicBezTo>
                    <a:pt x="3077" y="21328"/>
                    <a:pt x="3791" y="21420"/>
                    <a:pt x="4406" y="21600"/>
                  </a:cubicBezTo>
                  <a:cubicBezTo>
                    <a:pt x="6026" y="21600"/>
                    <a:pt x="6608" y="21420"/>
                    <a:pt x="7063" y="21328"/>
                  </a:cubicBezTo>
                  <a:cubicBezTo>
                    <a:pt x="7581" y="21283"/>
                    <a:pt x="8003" y="21013"/>
                    <a:pt x="8456" y="20920"/>
                  </a:cubicBezTo>
                  <a:cubicBezTo>
                    <a:pt x="8878" y="20785"/>
                    <a:pt x="9266" y="20515"/>
                    <a:pt x="9783" y="20378"/>
                  </a:cubicBezTo>
                  <a:cubicBezTo>
                    <a:pt x="10206" y="20153"/>
                    <a:pt x="10658" y="19970"/>
                    <a:pt x="11082" y="19745"/>
                  </a:cubicBezTo>
                  <a:cubicBezTo>
                    <a:pt x="11599" y="19563"/>
                    <a:pt x="12052" y="19338"/>
                    <a:pt x="12507" y="19155"/>
                  </a:cubicBezTo>
                  <a:cubicBezTo>
                    <a:pt x="13089" y="19020"/>
                    <a:pt x="13607" y="18748"/>
                    <a:pt x="14257" y="18613"/>
                  </a:cubicBezTo>
                  <a:cubicBezTo>
                    <a:pt x="14872" y="18433"/>
                    <a:pt x="15519" y="18295"/>
                    <a:pt x="16199" y="18205"/>
                  </a:cubicBezTo>
                  <a:cubicBezTo>
                    <a:pt x="16977" y="18205"/>
                    <a:pt x="17787" y="18025"/>
                    <a:pt x="18598" y="18025"/>
                  </a:cubicBezTo>
                  <a:lnTo>
                    <a:pt x="18598" y="16354"/>
                  </a:lnTo>
                  <a:lnTo>
                    <a:pt x="19195" y="16254"/>
                  </a:lnTo>
                  <a:lnTo>
                    <a:pt x="20003" y="16254"/>
                  </a:lnTo>
                  <a:lnTo>
                    <a:pt x="20003" y="14469"/>
                  </a:lnTo>
                  <a:lnTo>
                    <a:pt x="20725" y="14394"/>
                  </a:lnTo>
                  <a:lnTo>
                    <a:pt x="21600" y="14394"/>
                  </a:lnTo>
                  <a:lnTo>
                    <a:pt x="21600" y="0"/>
                  </a:lnTo>
                  <a:lnTo>
                    <a:pt x="2972" y="0"/>
                  </a:lnTo>
                  <a:lnTo>
                    <a:pt x="2972" y="1815"/>
                  </a:lnTo>
                  <a:lnTo>
                    <a:pt x="1532" y="1815"/>
                  </a:lnTo>
                  <a:lnTo>
                    <a:pt x="1532" y="3676"/>
                  </a:lnTo>
                  <a:lnTo>
                    <a:pt x="0" y="3676"/>
                  </a:lnTo>
                  <a:lnTo>
                    <a:pt x="0" y="20468"/>
                  </a:lnTo>
                  <a:close/>
                  <a:moveTo>
                    <a:pt x="0" y="20468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7" name="Freeform 41"/>
            <p:cNvSpPr>
              <a:spLocks/>
            </p:cNvSpPr>
            <p:nvPr/>
          </p:nvSpPr>
          <p:spPr bwMode="auto">
            <a:xfrm>
              <a:off x="80" y="89"/>
              <a:ext cx="721" cy="31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8" name="AutoShape 42"/>
            <p:cNvSpPr>
              <a:spLocks/>
            </p:cNvSpPr>
            <p:nvPr/>
          </p:nvSpPr>
          <p:spPr bwMode="auto">
            <a:xfrm>
              <a:off x="141" y="44"/>
              <a:ext cx="719" cy="30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55370" name="Rectangle 43"/>
            <p:cNvSpPr>
              <a:spLocks/>
            </p:cNvSpPr>
            <p:nvPr/>
          </p:nvSpPr>
          <p:spPr bwMode="auto">
            <a:xfrm>
              <a:off x="3" y="102"/>
              <a:ext cx="811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718" bIns="381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1600">
                  <a:latin typeface="Lucida Grande" charset="0"/>
                  <a:sym typeface="Lucida Grande" charset="0"/>
                </a:rPr>
                <a:t>Transaction</a:t>
              </a:r>
            </a:p>
            <a:p>
              <a:pPr marL="14288" algn="ctr" eaLnBrk="1" hangingPunct="1"/>
              <a:r>
                <a:rPr lang="en-US" sz="1600">
                  <a:latin typeface="Lucida Grande" charset="0"/>
                  <a:sym typeface="Lucida Grande" charset="0"/>
                </a:rPr>
                <a:t>History Log</a:t>
              </a:r>
            </a:p>
          </p:txBody>
        </p:sp>
      </p:grpSp>
      <p:sp>
        <p:nvSpPr>
          <p:cNvPr id="398380" name="Line 44"/>
          <p:cNvSpPr>
            <a:spLocks noChangeShapeType="1"/>
          </p:cNvSpPr>
          <p:nvPr/>
        </p:nvSpPr>
        <p:spPr bwMode="auto">
          <a:xfrm rot="10800000">
            <a:off x="4343400" y="45720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grpSp>
        <p:nvGrpSpPr>
          <p:cNvPr id="355372" name="Group 45"/>
          <p:cNvGrpSpPr>
            <a:grpSpLocks/>
          </p:cNvGrpSpPr>
          <p:nvPr/>
        </p:nvGrpSpPr>
        <p:grpSpPr bwMode="auto">
          <a:xfrm>
            <a:off x="2971800" y="5410200"/>
            <a:ext cx="1293813" cy="912813"/>
            <a:chOff x="0" y="0"/>
            <a:chExt cx="815" cy="575"/>
          </a:xfrm>
        </p:grpSpPr>
        <p:sp>
          <p:nvSpPr>
            <p:cNvPr id="398382" name="AutoShape 46"/>
            <p:cNvSpPr>
              <a:spLocks/>
            </p:cNvSpPr>
            <p:nvPr/>
          </p:nvSpPr>
          <p:spPr bwMode="auto">
            <a:xfrm>
              <a:off x="0" y="0"/>
              <a:ext cx="815" cy="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175"/>
                  </a:moveTo>
                  <a:cubicBezTo>
                    <a:pt x="945" y="20575"/>
                    <a:pt x="1887" y="20803"/>
                    <a:pt x="2795" y="21088"/>
                  </a:cubicBezTo>
                  <a:cubicBezTo>
                    <a:pt x="3587" y="21315"/>
                    <a:pt x="4343" y="21373"/>
                    <a:pt x="5061" y="21600"/>
                  </a:cubicBezTo>
                  <a:cubicBezTo>
                    <a:pt x="7098" y="21600"/>
                    <a:pt x="7628" y="21373"/>
                    <a:pt x="8156" y="21315"/>
                  </a:cubicBezTo>
                  <a:cubicBezTo>
                    <a:pt x="8723" y="21200"/>
                    <a:pt x="9326" y="20973"/>
                    <a:pt x="9856" y="20803"/>
                  </a:cubicBezTo>
                  <a:cubicBezTo>
                    <a:pt x="10346" y="20575"/>
                    <a:pt x="10802" y="20403"/>
                    <a:pt x="11329" y="20063"/>
                  </a:cubicBezTo>
                  <a:cubicBezTo>
                    <a:pt x="11819" y="19890"/>
                    <a:pt x="12349" y="19663"/>
                    <a:pt x="12877" y="19378"/>
                  </a:cubicBezTo>
                  <a:cubicBezTo>
                    <a:pt x="13444" y="19150"/>
                    <a:pt x="13972" y="18865"/>
                    <a:pt x="14577" y="18638"/>
                  </a:cubicBezTo>
                  <a:cubicBezTo>
                    <a:pt x="15179" y="18465"/>
                    <a:pt x="15784" y="18125"/>
                    <a:pt x="16539" y="17952"/>
                  </a:cubicBezTo>
                  <a:cubicBezTo>
                    <a:pt x="17257" y="17839"/>
                    <a:pt x="17937" y="17554"/>
                    <a:pt x="18768" y="17439"/>
                  </a:cubicBezTo>
                  <a:cubicBezTo>
                    <a:pt x="19638" y="17439"/>
                    <a:pt x="20580" y="17324"/>
                    <a:pt x="21600" y="17324"/>
                  </a:cubicBez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20175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55374" name="Rectangle 47"/>
            <p:cNvSpPr>
              <a:spLocks/>
            </p:cNvSpPr>
            <p:nvPr/>
          </p:nvSpPr>
          <p:spPr bwMode="auto">
            <a:xfrm>
              <a:off x="44" y="67"/>
              <a:ext cx="728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bIns="381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1600">
                  <a:latin typeface="Lucida Grande" charset="0"/>
                  <a:sym typeface="Lucida Grande" charset="0"/>
                </a:rPr>
                <a:t>replicator.</a:t>
              </a:r>
            </a:p>
            <a:p>
              <a:pPr marL="14288" algn="ctr" eaLnBrk="1" hangingPunct="1"/>
              <a:r>
                <a:rPr lang="en-US" sz="1600">
                  <a:latin typeface="Lucida Grande" charset="0"/>
                  <a:sym typeface="Lucida Grande" charset="0"/>
                </a:rPr>
                <a:t>properties</a:t>
              </a:r>
            </a:p>
          </p:txBody>
        </p:sp>
      </p:grpSp>
      <p:sp>
        <p:nvSpPr>
          <p:cNvPr id="398384" name="Line 48"/>
          <p:cNvSpPr>
            <a:spLocks noChangeShapeType="1"/>
          </p:cNvSpPr>
          <p:nvPr/>
        </p:nvSpPr>
        <p:spPr bwMode="auto">
          <a:xfrm rot="10800000" flipH="1">
            <a:off x="4267200" y="51816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398385" name="Line 49"/>
          <p:cNvSpPr>
            <a:spLocks noChangeShapeType="1"/>
          </p:cNvSpPr>
          <p:nvPr/>
        </p:nvSpPr>
        <p:spPr bwMode="auto">
          <a:xfrm>
            <a:off x="1371600" y="2286000"/>
            <a:ext cx="158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398386" name="Freeform 50"/>
          <p:cNvSpPr>
            <a:spLocks/>
          </p:cNvSpPr>
          <p:nvPr/>
        </p:nvSpPr>
        <p:spPr bwMode="auto">
          <a:xfrm>
            <a:off x="4953000" y="2057400"/>
            <a:ext cx="762000" cy="24384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81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8100"/>
                </a:lnTo>
                <a:lnTo>
                  <a:pt x="21600" y="21600"/>
                </a:lnTo>
              </a:path>
            </a:pathLst>
          </a:custGeom>
          <a:noFill/>
          <a:ln w="76200" cap="flat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355378" name="Rectangle 51"/>
          <p:cNvSpPr>
            <a:spLocks/>
          </p:cNvSpPr>
          <p:nvPr/>
        </p:nvSpPr>
        <p:spPr bwMode="auto">
          <a:xfrm>
            <a:off x="1981200" y="1752600"/>
            <a:ext cx="16129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/>
            <a:r>
              <a:rPr lang="en-US" sz="1400">
                <a:latin typeface="Lucida Grande" charset="0"/>
                <a:sym typeface="Lucida Grande" charset="0"/>
              </a:rPr>
              <a:t>Tail binlog or login as client</a:t>
            </a:r>
          </a:p>
        </p:txBody>
      </p:sp>
      <p:sp>
        <p:nvSpPr>
          <p:cNvPr id="398388" name="Line 52"/>
          <p:cNvSpPr>
            <a:spLocks noChangeShapeType="1"/>
          </p:cNvSpPr>
          <p:nvPr/>
        </p:nvSpPr>
        <p:spPr bwMode="auto">
          <a:xfrm rot="10800000" flipH="1">
            <a:off x="1905000" y="2133600"/>
            <a:ext cx="1676400" cy="9144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398389" name="Line 53"/>
          <p:cNvSpPr>
            <a:spLocks noChangeShapeType="1"/>
          </p:cNvSpPr>
          <p:nvPr/>
        </p:nvSpPr>
        <p:spPr bwMode="auto">
          <a:xfrm>
            <a:off x="6400800" y="4953000"/>
            <a:ext cx="1219200" cy="3810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355381" name="Rectangle 54"/>
          <p:cNvSpPr>
            <a:spLocks/>
          </p:cNvSpPr>
          <p:nvPr/>
        </p:nvSpPr>
        <p:spPr bwMode="auto">
          <a:xfrm>
            <a:off x="5791200" y="2836863"/>
            <a:ext cx="1612900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/>
            <a:r>
              <a:rPr lang="en-US" sz="1400">
                <a:latin typeface="Lucida Grande" charset="0"/>
                <a:sym typeface="Lucida Grande" charset="0"/>
              </a:rPr>
              <a:t>Transport via TCP/IP connection</a:t>
            </a:r>
          </a:p>
        </p:txBody>
      </p:sp>
      <p:sp>
        <p:nvSpPr>
          <p:cNvPr id="355382" name="Rectangle 55"/>
          <p:cNvSpPr>
            <a:spLocks/>
          </p:cNvSpPr>
          <p:nvPr/>
        </p:nvSpPr>
        <p:spPr bwMode="auto">
          <a:xfrm>
            <a:off x="6477000" y="4267200"/>
            <a:ext cx="16129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/>
            <a:r>
              <a:rPr lang="en-US" sz="1400">
                <a:latin typeface="Lucida Grande" charset="0"/>
                <a:sym typeface="Lucida Grande" charset="0"/>
              </a:rPr>
              <a:t>Apply using JDBC </a:t>
            </a:r>
          </a:p>
        </p:txBody>
      </p:sp>
      <p:pic>
        <p:nvPicPr>
          <p:cNvPr id="355383" name="Picture 5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55" name="Line 19"/>
          <p:cNvSpPr>
            <a:spLocks noChangeShapeType="1"/>
          </p:cNvSpPr>
          <p:nvPr/>
        </p:nvSpPr>
        <p:spPr bwMode="auto">
          <a:xfrm>
            <a:off x="2819400" y="2533650"/>
            <a:ext cx="32004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1536700" y="1066800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Master</a:t>
            </a:r>
          </a:p>
        </p:txBody>
      </p:sp>
      <p:sp>
        <p:nvSpPr>
          <p:cNvPr id="357380" name="Rectangle 109"/>
          <p:cNvSpPr>
            <a:spLocks noChangeArrowheads="1"/>
          </p:cNvSpPr>
          <p:nvPr/>
        </p:nvSpPr>
        <p:spPr bwMode="auto">
          <a:xfrm>
            <a:off x="1479550" y="2401888"/>
            <a:ext cx="1306513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1981200" y="27828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V="1">
            <a:off x="2286000" y="27828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graphicFrame>
        <p:nvGraphicFramePr>
          <p:cNvPr id="103431" name="Group 7"/>
          <p:cNvGraphicFramePr>
            <a:graphicFrameLocks noGrp="1"/>
          </p:cNvGraphicFramePr>
          <p:nvPr/>
        </p:nvGraphicFramePr>
        <p:xfrm>
          <a:off x="5943600" y="3589338"/>
          <a:ext cx="3124200" cy="1774055"/>
        </p:xfrm>
        <a:graphic>
          <a:graphicData uri="http://schemas.openxmlformats.org/drawingml/2006/table">
            <a:tbl>
              <a:tblPr/>
              <a:tblGrid>
                <a:gridCol w="609600"/>
                <a:gridCol w="639763"/>
                <a:gridCol w="1874837"/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Seqno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Epoch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Transaction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UPDATE CUST..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INSERT INTO CALL_TAB…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DELETE FROM CALL_TAB…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UPDATE CUST…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108700" y="1066800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Slave</a:t>
            </a:r>
          </a:p>
        </p:txBody>
      </p:sp>
      <p:sp>
        <p:nvSpPr>
          <p:cNvPr id="357410" name="Rectangle 109"/>
          <p:cNvSpPr>
            <a:spLocks noChangeArrowheads="1"/>
          </p:cNvSpPr>
          <p:nvPr/>
        </p:nvSpPr>
        <p:spPr bwMode="auto">
          <a:xfrm>
            <a:off x="6051550" y="2401888"/>
            <a:ext cx="1306513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7411" name="Rectangle 35"/>
          <p:cNvSpPr>
            <a:spLocks noChangeArrowheads="1"/>
          </p:cNvSpPr>
          <p:nvPr/>
        </p:nvSpPr>
        <p:spPr bwMode="auto">
          <a:xfrm>
            <a:off x="5943600" y="3240088"/>
            <a:ext cx="3124200" cy="349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800" b="1">
                <a:latin typeface="Arial" charset="0"/>
              </a:rPr>
              <a:t>Replicator Log</a:t>
            </a:r>
          </a:p>
          <a:p>
            <a:pPr>
              <a:lnSpc>
                <a:spcPct val="100000"/>
              </a:lnSpc>
            </a:pPr>
            <a:endParaRPr lang="en-US" sz="1800" b="1">
              <a:latin typeface="Arial" charset="0"/>
            </a:endParaRPr>
          </a:p>
        </p:txBody>
      </p:sp>
      <p:sp>
        <p:nvSpPr>
          <p:cNvPr id="103460" name="Line 36"/>
          <p:cNvSpPr>
            <a:spLocks noChangeShapeType="1"/>
          </p:cNvSpPr>
          <p:nvPr/>
        </p:nvSpPr>
        <p:spPr bwMode="auto">
          <a:xfrm>
            <a:off x="6553200" y="27828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103461" name="Line 37"/>
          <p:cNvSpPr>
            <a:spLocks noChangeShapeType="1"/>
          </p:cNvSpPr>
          <p:nvPr/>
        </p:nvSpPr>
        <p:spPr bwMode="auto">
          <a:xfrm flipV="1">
            <a:off x="6858000" y="27828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103462" name="Line 38"/>
          <p:cNvSpPr>
            <a:spLocks noChangeShapeType="1"/>
          </p:cNvSpPr>
          <p:nvPr/>
        </p:nvSpPr>
        <p:spPr bwMode="auto">
          <a:xfrm flipV="1">
            <a:off x="6705600" y="20764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103463" name="Line 39"/>
          <p:cNvSpPr>
            <a:spLocks noChangeShapeType="1"/>
          </p:cNvSpPr>
          <p:nvPr/>
        </p:nvSpPr>
        <p:spPr bwMode="auto">
          <a:xfrm>
            <a:off x="2133600" y="20764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357416" name="Text Box 40"/>
          <p:cNvSpPr txBox="1">
            <a:spLocks noChangeArrowheads="1"/>
          </p:cNvSpPr>
          <p:nvPr/>
        </p:nvSpPr>
        <p:spPr bwMode="auto">
          <a:xfrm>
            <a:off x="2743200" y="2076450"/>
            <a:ext cx="319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>
                <a:latin typeface="Arial" charset="0"/>
              </a:rPr>
              <a:t>Transfer log from master</a:t>
            </a:r>
            <a:endParaRPr lang="en-US" sz="2400">
              <a:latin typeface="Arial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4064000" y="4210050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rgbClr val="D9D9D9"/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Backup</a:t>
            </a:r>
          </a:p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seqno=3</a:t>
            </a:r>
          </a:p>
        </p:txBody>
      </p:sp>
      <p:sp>
        <p:nvSpPr>
          <p:cNvPr id="103466" name="Line 42"/>
          <p:cNvSpPr>
            <a:spLocks noChangeShapeType="1"/>
          </p:cNvSpPr>
          <p:nvPr/>
        </p:nvSpPr>
        <p:spPr bwMode="auto">
          <a:xfrm flipV="1">
            <a:off x="5156200" y="3743325"/>
            <a:ext cx="787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103467" name="Line 43"/>
          <p:cNvSpPr>
            <a:spLocks noChangeShapeType="1"/>
          </p:cNvSpPr>
          <p:nvPr/>
        </p:nvSpPr>
        <p:spPr bwMode="auto">
          <a:xfrm>
            <a:off x="3352800" y="3819525"/>
            <a:ext cx="711200" cy="466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357420" name="Rectangle 44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Tungsten Global ID and Epoch Number</a:t>
            </a:r>
          </a:p>
        </p:txBody>
      </p:sp>
      <p:graphicFrame>
        <p:nvGraphicFramePr>
          <p:cNvPr id="357421" name="Group 45"/>
          <p:cNvGraphicFramePr>
            <a:graphicFrameLocks noGrp="1"/>
          </p:cNvGraphicFramePr>
          <p:nvPr/>
        </p:nvGraphicFramePr>
        <p:xfrm>
          <a:off x="228600" y="3579813"/>
          <a:ext cx="3124200" cy="2029967"/>
        </p:xfrm>
        <a:graphic>
          <a:graphicData uri="http://schemas.openxmlformats.org/drawingml/2006/table">
            <a:tbl>
              <a:tblPr/>
              <a:tblGrid>
                <a:gridCol w="609600"/>
                <a:gridCol w="639763"/>
                <a:gridCol w="187483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Seqno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Epoch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Transaction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UPDATE CUST..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INSERT INTO CALL_TAB…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DELETE FROM CALL_TAB…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UPDATE CUST…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UPDATE CALL_TAB…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7451" name="Rectangle 75"/>
          <p:cNvSpPr>
            <a:spLocks noChangeArrowheads="1"/>
          </p:cNvSpPr>
          <p:nvPr/>
        </p:nvSpPr>
        <p:spPr bwMode="auto">
          <a:xfrm>
            <a:off x="228600" y="3230563"/>
            <a:ext cx="3124200" cy="349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800" b="1">
                <a:latin typeface="Arial" charset="0"/>
              </a:rPr>
              <a:t>Replicator Log</a:t>
            </a:r>
          </a:p>
          <a:p>
            <a:pPr>
              <a:lnSpc>
                <a:spcPct val="100000"/>
              </a:lnSpc>
            </a:pPr>
            <a:endParaRPr lang="en-US" sz="1800" b="1">
              <a:latin typeface="Arial" charset="0"/>
            </a:endParaRPr>
          </a:p>
        </p:txBody>
      </p:sp>
      <p:sp>
        <p:nvSpPr>
          <p:cNvPr id="103500" name="Text Box 76"/>
          <p:cNvSpPr txBox="1">
            <a:spLocks noChangeArrowheads="1"/>
          </p:cNvSpPr>
          <p:nvPr/>
        </p:nvSpPr>
        <p:spPr bwMode="auto">
          <a:xfrm>
            <a:off x="3581400" y="3448050"/>
            <a:ext cx="21415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96" charset="-128"/>
                <a:cs typeface="+mn-cs"/>
              </a:rPr>
              <a:t>Backup reloadable </a:t>
            </a:r>
          </a:p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96" charset="-128"/>
                <a:cs typeface="+mn-cs"/>
              </a:rPr>
              <a:t>on any server</a:t>
            </a:r>
          </a:p>
        </p:txBody>
      </p:sp>
      <p:sp>
        <p:nvSpPr>
          <p:cNvPr id="103501" name="Text Box 77"/>
          <p:cNvSpPr txBox="1">
            <a:spLocks noChangeArrowheads="1"/>
          </p:cNvSpPr>
          <p:nvPr/>
        </p:nvSpPr>
        <p:spPr bwMode="auto">
          <a:xfrm>
            <a:off x="6089650" y="5413375"/>
            <a:ext cx="27495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96" charset="-128"/>
                <a:cs typeface="+mn-cs"/>
              </a:rPr>
              <a:t>Epoch numbers prevent inconsistent slaves from connecting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90600" y="1066800"/>
            <a:ext cx="1676400" cy="2195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1231900" y="12557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Master</a:t>
            </a:r>
          </a:p>
        </p:txBody>
      </p:sp>
      <p:sp>
        <p:nvSpPr>
          <p:cNvPr id="359428" name="Rectangle 109"/>
          <p:cNvSpPr>
            <a:spLocks noChangeArrowheads="1"/>
          </p:cNvSpPr>
          <p:nvPr/>
        </p:nvSpPr>
        <p:spPr bwMode="auto">
          <a:xfrm>
            <a:off x="1174750" y="2417763"/>
            <a:ext cx="1306513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781800" y="1066800"/>
            <a:ext cx="1676400" cy="2195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7023100" y="12557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Slave</a:t>
            </a:r>
          </a:p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(Relay)</a:t>
            </a:r>
          </a:p>
        </p:txBody>
      </p:sp>
      <p:sp>
        <p:nvSpPr>
          <p:cNvPr id="359431" name="Rectangle 109"/>
          <p:cNvSpPr>
            <a:spLocks noChangeArrowheads="1"/>
          </p:cNvSpPr>
          <p:nvPr/>
        </p:nvSpPr>
        <p:spPr bwMode="auto">
          <a:xfrm>
            <a:off x="6965950" y="2417763"/>
            <a:ext cx="1306513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90600" y="3581400"/>
            <a:ext cx="1676400" cy="2195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1231900" y="37703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Slave</a:t>
            </a:r>
          </a:p>
        </p:txBody>
      </p:sp>
      <p:sp>
        <p:nvSpPr>
          <p:cNvPr id="359434" name="Rectangle 109"/>
          <p:cNvSpPr>
            <a:spLocks noChangeArrowheads="1"/>
          </p:cNvSpPr>
          <p:nvPr/>
        </p:nvSpPr>
        <p:spPr bwMode="auto">
          <a:xfrm>
            <a:off x="1174750" y="4932363"/>
            <a:ext cx="1306513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5155" name="Line 19"/>
          <p:cNvSpPr>
            <a:spLocks noChangeShapeType="1"/>
          </p:cNvSpPr>
          <p:nvPr/>
        </p:nvSpPr>
        <p:spPr bwMode="auto">
          <a:xfrm>
            <a:off x="3657600" y="2590800"/>
            <a:ext cx="32766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81800" y="3581400"/>
            <a:ext cx="1676400" cy="2195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7023100" y="37703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Slave</a:t>
            </a:r>
          </a:p>
        </p:txBody>
      </p:sp>
      <p:sp>
        <p:nvSpPr>
          <p:cNvPr id="359438" name="Rectangle 109"/>
          <p:cNvSpPr>
            <a:spLocks noChangeArrowheads="1"/>
          </p:cNvSpPr>
          <p:nvPr/>
        </p:nvSpPr>
        <p:spPr bwMode="auto">
          <a:xfrm>
            <a:off x="6965950" y="4932363"/>
            <a:ext cx="1306513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9439" name="Rectangle 24"/>
          <p:cNvSpPr>
            <a:spLocks noChangeArrowheads="1"/>
          </p:cNvSpPr>
          <p:nvPr/>
        </p:nvSpPr>
        <p:spPr bwMode="auto">
          <a:xfrm rot="16200000" flipH="1">
            <a:off x="2497931" y="2116932"/>
            <a:ext cx="1785937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400">
                <a:latin typeface="Arial" charset="0"/>
              </a:rPr>
              <a:t>Floating IP</a:t>
            </a: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514600" y="2590800"/>
            <a:ext cx="609600" cy="1588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104474" name="Freeform 26"/>
          <p:cNvSpPr>
            <a:spLocks/>
          </p:cNvSpPr>
          <p:nvPr/>
        </p:nvSpPr>
        <p:spPr bwMode="auto">
          <a:xfrm flipV="1">
            <a:off x="8305800" y="2590800"/>
            <a:ext cx="457200" cy="2514600"/>
          </a:xfrm>
          <a:custGeom>
            <a:avLst/>
            <a:gdLst>
              <a:gd name="T0" fmla="*/ 0 w 288"/>
              <a:gd name="T1" fmla="*/ 0 h 1536"/>
              <a:gd name="T2" fmla="*/ 288 w 288"/>
              <a:gd name="T3" fmla="*/ 0 h 1536"/>
              <a:gd name="T4" fmla="*/ 288 w 288"/>
              <a:gd name="T5" fmla="*/ 1536 h 1536"/>
              <a:gd name="T6" fmla="*/ 0 w 288"/>
              <a:gd name="T7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1536">
                <a:moveTo>
                  <a:pt x="0" y="0"/>
                </a:moveTo>
                <a:lnTo>
                  <a:pt x="288" y="0"/>
                </a:lnTo>
                <a:lnTo>
                  <a:pt x="288" y="1536"/>
                </a:lnTo>
                <a:lnTo>
                  <a:pt x="0" y="1536"/>
                </a:lnTo>
              </a:path>
            </a:pathLst>
          </a:custGeom>
          <a:noFill/>
          <a:ln w="57150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104475" name="Freeform 27"/>
          <p:cNvSpPr>
            <a:spLocks/>
          </p:cNvSpPr>
          <p:nvPr/>
        </p:nvSpPr>
        <p:spPr bwMode="auto">
          <a:xfrm flipH="1" flipV="1">
            <a:off x="685800" y="2590800"/>
            <a:ext cx="457200" cy="2514600"/>
          </a:xfrm>
          <a:custGeom>
            <a:avLst/>
            <a:gdLst>
              <a:gd name="T0" fmla="*/ 0 w 288"/>
              <a:gd name="T1" fmla="*/ 0 h 1536"/>
              <a:gd name="T2" fmla="*/ 288 w 288"/>
              <a:gd name="T3" fmla="*/ 0 h 1536"/>
              <a:gd name="T4" fmla="*/ 288 w 288"/>
              <a:gd name="T5" fmla="*/ 1536 h 1536"/>
              <a:gd name="T6" fmla="*/ 0 w 288"/>
              <a:gd name="T7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1536">
                <a:moveTo>
                  <a:pt x="0" y="0"/>
                </a:moveTo>
                <a:lnTo>
                  <a:pt x="288" y="0"/>
                </a:lnTo>
                <a:lnTo>
                  <a:pt x="288" y="1536"/>
                </a:lnTo>
                <a:lnTo>
                  <a:pt x="0" y="1536"/>
                </a:lnTo>
              </a:path>
            </a:pathLst>
          </a:custGeom>
          <a:noFill/>
          <a:ln w="57150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104476" name="Rectangle 28"/>
          <p:cNvSpPr>
            <a:spLocks noChangeArrowheads="1"/>
          </p:cNvSpPr>
          <p:nvPr/>
        </p:nvSpPr>
        <p:spPr bwMode="auto">
          <a:xfrm>
            <a:off x="457200" y="762000"/>
            <a:ext cx="3962400" cy="548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359444" name="Text Box 29"/>
          <p:cNvSpPr txBox="1">
            <a:spLocks noChangeArrowheads="1"/>
          </p:cNvSpPr>
          <p:nvPr/>
        </p:nvSpPr>
        <p:spPr bwMode="auto">
          <a:xfrm>
            <a:off x="923925" y="57912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charset="0"/>
              </a:rPr>
              <a:t>Main Cluster</a:t>
            </a:r>
          </a:p>
        </p:txBody>
      </p:sp>
      <p:sp>
        <p:nvSpPr>
          <p:cNvPr id="104478" name="Rectangle 30"/>
          <p:cNvSpPr>
            <a:spLocks noChangeArrowheads="1"/>
          </p:cNvSpPr>
          <p:nvPr/>
        </p:nvSpPr>
        <p:spPr bwMode="auto">
          <a:xfrm>
            <a:off x="5105400" y="762000"/>
            <a:ext cx="3886200" cy="548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grpSp>
        <p:nvGrpSpPr>
          <p:cNvPr id="359446" name="Group 31"/>
          <p:cNvGrpSpPr>
            <a:grpSpLocks/>
          </p:cNvGrpSpPr>
          <p:nvPr/>
        </p:nvGrpSpPr>
        <p:grpSpPr bwMode="auto">
          <a:xfrm>
            <a:off x="5257800" y="5105400"/>
            <a:ext cx="1219200" cy="1016000"/>
            <a:chOff x="4800" y="800"/>
            <a:chExt cx="768" cy="640"/>
          </a:xfrm>
        </p:grpSpPr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4800" y="800"/>
              <a:ext cx="576" cy="448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Backup</a:t>
              </a:r>
              <a:endParaRPr lang="en-US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4896" y="896"/>
              <a:ext cx="576" cy="448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Backup</a:t>
              </a:r>
              <a:endParaRPr lang="en-US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4992" y="992"/>
              <a:ext cx="576" cy="448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Backups</a:t>
              </a:r>
              <a:endParaRPr lang="en-US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359450" name="Group 35"/>
          <p:cNvGrpSpPr>
            <a:grpSpLocks/>
          </p:cNvGrpSpPr>
          <p:nvPr/>
        </p:nvGrpSpPr>
        <p:grpSpPr bwMode="auto">
          <a:xfrm>
            <a:off x="2971800" y="5080000"/>
            <a:ext cx="1219200" cy="1016000"/>
            <a:chOff x="4800" y="800"/>
            <a:chExt cx="768" cy="640"/>
          </a:xfrm>
        </p:grpSpPr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4800" y="800"/>
              <a:ext cx="576" cy="448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Backup</a:t>
              </a:r>
              <a:endParaRPr lang="en-US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4896" y="896"/>
              <a:ext cx="576" cy="448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Backup</a:t>
              </a:r>
              <a:endParaRPr lang="en-US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4992" y="992"/>
              <a:ext cx="576" cy="448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Backups</a:t>
              </a:r>
              <a:endParaRPr lang="en-US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359454" name="Text Box 39"/>
          <p:cNvSpPr txBox="1">
            <a:spLocks noChangeArrowheads="1"/>
          </p:cNvSpPr>
          <p:nvPr/>
        </p:nvSpPr>
        <p:spPr bwMode="auto">
          <a:xfrm>
            <a:off x="6783388" y="5791200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charset="0"/>
              </a:rPr>
              <a:t>DR Cluster</a:t>
            </a:r>
          </a:p>
        </p:txBody>
      </p:sp>
      <p:sp>
        <p:nvSpPr>
          <p:cNvPr id="359455" name="Rectangle 40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DR Site Enabling with Global IDs</a:t>
            </a:r>
          </a:p>
        </p:txBody>
      </p:sp>
      <p:sp>
        <p:nvSpPr>
          <p:cNvPr id="104489" name="Text Box 41"/>
          <p:cNvSpPr txBox="1">
            <a:spLocks noChangeArrowheads="1"/>
          </p:cNvSpPr>
          <p:nvPr/>
        </p:nvSpPr>
        <p:spPr bwMode="auto">
          <a:xfrm>
            <a:off x="5470525" y="1490663"/>
            <a:ext cx="1271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9pPr>
          </a:lstStyle>
          <a:p>
            <a:pPr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Seqno 25</a:t>
            </a:r>
          </a:p>
          <a:p>
            <a:pPr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Epoch 1</a:t>
            </a:r>
          </a:p>
        </p:txBody>
      </p:sp>
      <p:sp>
        <p:nvSpPr>
          <p:cNvPr id="104490" name="Text Box 42"/>
          <p:cNvSpPr txBox="1">
            <a:spLocks noChangeArrowheads="1"/>
          </p:cNvSpPr>
          <p:nvPr/>
        </p:nvSpPr>
        <p:spPr bwMode="auto">
          <a:xfrm>
            <a:off x="5486400" y="3824288"/>
            <a:ext cx="1271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9pPr>
          </a:lstStyle>
          <a:p>
            <a:pPr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Seqno 21</a:t>
            </a:r>
          </a:p>
          <a:p>
            <a:pPr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Epoch 1</a:t>
            </a:r>
          </a:p>
        </p:txBody>
      </p:sp>
      <p:sp>
        <p:nvSpPr>
          <p:cNvPr id="104491" name="Text Box 43"/>
          <p:cNvSpPr txBox="1">
            <a:spLocks noChangeArrowheads="1"/>
          </p:cNvSpPr>
          <p:nvPr/>
        </p:nvSpPr>
        <p:spPr bwMode="auto">
          <a:xfrm>
            <a:off x="2819400" y="4006850"/>
            <a:ext cx="1271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9pPr>
          </a:lstStyle>
          <a:p>
            <a:pPr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Seqno 28</a:t>
            </a:r>
          </a:p>
          <a:p>
            <a:pPr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Epoch 1</a:t>
            </a:r>
          </a:p>
        </p:txBody>
      </p:sp>
      <p:sp>
        <p:nvSpPr>
          <p:cNvPr id="104492" name="Text Box 44"/>
          <p:cNvSpPr txBox="1">
            <a:spLocks noChangeArrowheads="1"/>
          </p:cNvSpPr>
          <p:nvPr/>
        </p:nvSpPr>
        <p:spPr bwMode="auto">
          <a:xfrm>
            <a:off x="2767013" y="914400"/>
            <a:ext cx="1271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9pPr>
          </a:lstStyle>
          <a:p>
            <a:pPr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Seqno 35</a:t>
            </a:r>
          </a:p>
          <a:p>
            <a:pPr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Epoch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90600" y="1066800"/>
            <a:ext cx="1676400" cy="2195513"/>
          </a:xfrm>
          <a:prstGeom prst="rect">
            <a:avLst/>
          </a:prstGeom>
          <a:solidFill>
            <a:srgbClr val="E6E6E6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1231900" y="1255713"/>
            <a:ext cx="1193800" cy="1016000"/>
          </a:xfrm>
          <a:prstGeom prst="flowChartMagneticDisk">
            <a:avLst/>
          </a:prstGeom>
          <a:solidFill>
            <a:srgbClr val="E6E6E6"/>
          </a:solidFill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Old </a:t>
            </a:r>
          </a:p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Master</a:t>
            </a:r>
          </a:p>
        </p:txBody>
      </p:sp>
      <p:sp>
        <p:nvSpPr>
          <p:cNvPr id="361476" name="Rectangle 109"/>
          <p:cNvSpPr>
            <a:spLocks noChangeArrowheads="1"/>
          </p:cNvSpPr>
          <p:nvPr/>
        </p:nvSpPr>
        <p:spPr bwMode="auto">
          <a:xfrm>
            <a:off x="1174750" y="2417763"/>
            <a:ext cx="1306513" cy="381000"/>
          </a:xfrm>
          <a:prstGeom prst="rect">
            <a:avLst/>
          </a:prstGeom>
          <a:solidFill>
            <a:srgbClr val="E6E6E6"/>
          </a:solidFill>
          <a:ln w="254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1477" name="Rectangle 109"/>
          <p:cNvSpPr>
            <a:spLocks noChangeArrowheads="1"/>
          </p:cNvSpPr>
          <p:nvPr/>
        </p:nvSpPr>
        <p:spPr bwMode="auto">
          <a:xfrm>
            <a:off x="1174750" y="2805113"/>
            <a:ext cx="1306513" cy="304800"/>
          </a:xfrm>
          <a:prstGeom prst="rect">
            <a:avLst/>
          </a:prstGeom>
          <a:solidFill>
            <a:srgbClr val="E6E6E6"/>
          </a:solidFill>
          <a:ln w="254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Arial" charset="0"/>
                <a:ea typeface="Arial" charset="0"/>
                <a:cs typeface="Arial" charset="0"/>
              </a:rPr>
              <a:t>Manager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781800" y="1066800"/>
            <a:ext cx="1676400" cy="2195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7023100" y="12557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Slave</a:t>
            </a:r>
          </a:p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(Relay)</a:t>
            </a:r>
          </a:p>
        </p:txBody>
      </p:sp>
      <p:sp>
        <p:nvSpPr>
          <p:cNvPr id="361480" name="Rectangle 109"/>
          <p:cNvSpPr>
            <a:spLocks noChangeArrowheads="1"/>
          </p:cNvSpPr>
          <p:nvPr/>
        </p:nvSpPr>
        <p:spPr bwMode="auto">
          <a:xfrm>
            <a:off x="6965950" y="2417763"/>
            <a:ext cx="1306513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90600" y="3581400"/>
            <a:ext cx="1676400" cy="2195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1231900" y="37703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New </a:t>
            </a:r>
          </a:p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Master</a:t>
            </a:r>
          </a:p>
        </p:txBody>
      </p:sp>
      <p:sp>
        <p:nvSpPr>
          <p:cNvPr id="361483" name="Rectangle 109"/>
          <p:cNvSpPr>
            <a:spLocks noChangeArrowheads="1"/>
          </p:cNvSpPr>
          <p:nvPr/>
        </p:nvSpPr>
        <p:spPr bwMode="auto">
          <a:xfrm>
            <a:off x="1174750" y="4932363"/>
            <a:ext cx="1306513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5155" name="Line 19"/>
          <p:cNvSpPr>
            <a:spLocks noChangeShapeType="1"/>
          </p:cNvSpPr>
          <p:nvPr/>
        </p:nvSpPr>
        <p:spPr bwMode="auto">
          <a:xfrm flipH="1">
            <a:off x="3657600" y="2590800"/>
            <a:ext cx="3276600" cy="9906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81800" y="3581400"/>
            <a:ext cx="1676400" cy="2195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7023100" y="37703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96" charset="-128"/>
                <a:cs typeface="+mn-cs"/>
              </a:rPr>
              <a:t>Slave</a:t>
            </a:r>
          </a:p>
        </p:txBody>
      </p:sp>
      <p:sp>
        <p:nvSpPr>
          <p:cNvPr id="361487" name="Rectangle 109"/>
          <p:cNvSpPr>
            <a:spLocks noChangeArrowheads="1"/>
          </p:cNvSpPr>
          <p:nvPr/>
        </p:nvSpPr>
        <p:spPr bwMode="auto">
          <a:xfrm>
            <a:off x="6965950" y="4932363"/>
            <a:ext cx="1306513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1488" name="Rectangle 22"/>
          <p:cNvSpPr>
            <a:spLocks noChangeArrowheads="1"/>
          </p:cNvSpPr>
          <p:nvPr/>
        </p:nvSpPr>
        <p:spPr bwMode="auto">
          <a:xfrm rot="16200000" flipH="1">
            <a:off x="2590800" y="3276600"/>
            <a:ext cx="1600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400">
                <a:latin typeface="Arial" charset="0"/>
              </a:rPr>
              <a:t>Floating IP</a:t>
            </a: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>
            <a:off x="2438400" y="3581400"/>
            <a:ext cx="685800" cy="6096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" charset="-128"/>
              <a:cs typeface="+mn-cs"/>
            </a:endParaRPr>
          </a:p>
        </p:txBody>
      </p:sp>
      <p:sp>
        <p:nvSpPr>
          <p:cNvPr id="106520" name="Freeform 24"/>
          <p:cNvSpPr>
            <a:spLocks/>
          </p:cNvSpPr>
          <p:nvPr/>
        </p:nvSpPr>
        <p:spPr bwMode="auto">
          <a:xfrm flipV="1">
            <a:off x="8305800" y="2590800"/>
            <a:ext cx="457200" cy="2514600"/>
          </a:xfrm>
          <a:custGeom>
            <a:avLst/>
            <a:gdLst>
              <a:gd name="T0" fmla="*/ 0 w 288"/>
              <a:gd name="T1" fmla="*/ 0 h 1536"/>
              <a:gd name="T2" fmla="*/ 288 w 288"/>
              <a:gd name="T3" fmla="*/ 0 h 1536"/>
              <a:gd name="T4" fmla="*/ 288 w 288"/>
              <a:gd name="T5" fmla="*/ 1536 h 1536"/>
              <a:gd name="T6" fmla="*/ 0 w 288"/>
              <a:gd name="T7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1536">
                <a:moveTo>
                  <a:pt x="0" y="0"/>
                </a:moveTo>
                <a:lnTo>
                  <a:pt x="288" y="0"/>
                </a:lnTo>
                <a:lnTo>
                  <a:pt x="288" y="1536"/>
                </a:lnTo>
                <a:lnTo>
                  <a:pt x="0" y="1536"/>
                </a:lnTo>
              </a:path>
            </a:pathLst>
          </a:custGeom>
          <a:noFill/>
          <a:ln w="57150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457200" y="762000"/>
            <a:ext cx="3962400" cy="548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361492" name="Text Box 26"/>
          <p:cNvSpPr txBox="1">
            <a:spLocks noChangeArrowheads="1"/>
          </p:cNvSpPr>
          <p:nvPr/>
        </p:nvSpPr>
        <p:spPr bwMode="auto">
          <a:xfrm>
            <a:off x="923925" y="57912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charset="0"/>
              </a:rPr>
              <a:t>Main Cluster</a:t>
            </a:r>
          </a:p>
        </p:txBody>
      </p:sp>
      <p:sp>
        <p:nvSpPr>
          <p:cNvPr id="106523" name="Rectangle 27"/>
          <p:cNvSpPr>
            <a:spLocks noChangeArrowheads="1"/>
          </p:cNvSpPr>
          <p:nvPr/>
        </p:nvSpPr>
        <p:spPr bwMode="auto">
          <a:xfrm>
            <a:off x="5105400" y="762000"/>
            <a:ext cx="3886200" cy="548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grpSp>
        <p:nvGrpSpPr>
          <p:cNvPr id="361494" name="Group 28"/>
          <p:cNvGrpSpPr>
            <a:grpSpLocks/>
          </p:cNvGrpSpPr>
          <p:nvPr/>
        </p:nvGrpSpPr>
        <p:grpSpPr bwMode="auto">
          <a:xfrm>
            <a:off x="5257800" y="5105400"/>
            <a:ext cx="1219200" cy="1016000"/>
            <a:chOff x="4800" y="800"/>
            <a:chExt cx="768" cy="640"/>
          </a:xfrm>
        </p:grpSpPr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4800" y="800"/>
              <a:ext cx="576" cy="448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Backup</a:t>
              </a:r>
              <a:endParaRPr lang="en-US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4896" y="896"/>
              <a:ext cx="576" cy="448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Backup</a:t>
              </a:r>
              <a:endParaRPr lang="en-US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4992" y="992"/>
              <a:ext cx="576" cy="448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Backups</a:t>
              </a:r>
              <a:endParaRPr lang="en-US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361498" name="Group 32"/>
          <p:cNvGrpSpPr>
            <a:grpSpLocks/>
          </p:cNvGrpSpPr>
          <p:nvPr/>
        </p:nvGrpSpPr>
        <p:grpSpPr bwMode="auto">
          <a:xfrm>
            <a:off x="2971800" y="5080000"/>
            <a:ext cx="1219200" cy="1016000"/>
            <a:chOff x="4800" y="800"/>
            <a:chExt cx="768" cy="640"/>
          </a:xfrm>
        </p:grpSpPr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4800" y="800"/>
              <a:ext cx="576" cy="448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Backup</a:t>
              </a:r>
              <a:endParaRPr lang="en-US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4896" y="896"/>
              <a:ext cx="576" cy="448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Backup</a:t>
              </a:r>
              <a:endParaRPr lang="en-US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4992" y="992"/>
              <a:ext cx="576" cy="448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Backups</a:t>
              </a:r>
              <a:endParaRPr lang="en-US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361502" name="Text Box 36"/>
          <p:cNvSpPr txBox="1">
            <a:spLocks noChangeArrowheads="1"/>
          </p:cNvSpPr>
          <p:nvPr/>
        </p:nvSpPr>
        <p:spPr bwMode="auto">
          <a:xfrm>
            <a:off x="6783388" y="5791200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charset="0"/>
              </a:rPr>
              <a:t>DR Cluster</a:t>
            </a:r>
          </a:p>
        </p:txBody>
      </p:sp>
      <p:sp>
        <p:nvSpPr>
          <p:cNvPr id="106533" name="Line 37"/>
          <p:cNvSpPr>
            <a:spLocks noChangeShapeType="1"/>
          </p:cNvSpPr>
          <p:nvPr/>
        </p:nvSpPr>
        <p:spPr bwMode="auto">
          <a:xfrm>
            <a:off x="914400" y="990600"/>
            <a:ext cx="190500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106534" name="Line 38"/>
          <p:cNvSpPr>
            <a:spLocks noChangeShapeType="1"/>
          </p:cNvSpPr>
          <p:nvPr/>
        </p:nvSpPr>
        <p:spPr bwMode="auto">
          <a:xfrm flipV="1">
            <a:off x="914400" y="990600"/>
            <a:ext cx="190500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96" charset="-128"/>
              <a:cs typeface="+mn-cs"/>
            </a:endParaRPr>
          </a:p>
        </p:txBody>
      </p:sp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5470525" y="1490663"/>
            <a:ext cx="1271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9pPr>
          </a:lstStyle>
          <a:p>
            <a:pPr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Seqno 25</a:t>
            </a:r>
          </a:p>
          <a:p>
            <a:pPr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Epoch 1</a:t>
            </a:r>
          </a:p>
        </p:txBody>
      </p:sp>
      <p:sp>
        <p:nvSpPr>
          <p:cNvPr id="106536" name="Text Box 40"/>
          <p:cNvSpPr txBox="1">
            <a:spLocks noChangeArrowheads="1"/>
          </p:cNvSpPr>
          <p:nvPr/>
        </p:nvSpPr>
        <p:spPr bwMode="auto">
          <a:xfrm>
            <a:off x="5486400" y="3824288"/>
            <a:ext cx="1271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9pPr>
          </a:lstStyle>
          <a:p>
            <a:pPr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Seqno 21</a:t>
            </a:r>
          </a:p>
          <a:p>
            <a:pPr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Epoch 1</a:t>
            </a:r>
          </a:p>
        </p:txBody>
      </p:sp>
      <p:sp>
        <p:nvSpPr>
          <p:cNvPr id="106537" name="Text Box 41"/>
          <p:cNvSpPr txBox="1">
            <a:spLocks noChangeArrowheads="1"/>
          </p:cNvSpPr>
          <p:nvPr/>
        </p:nvSpPr>
        <p:spPr bwMode="auto">
          <a:xfrm>
            <a:off x="2819400" y="4433888"/>
            <a:ext cx="1271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Sans Wide" pitchFamily="34" charset="0"/>
                <a:ea typeface="ＭＳ Ｐゴシック" pitchFamily="-96" charset="-128"/>
              </a:defRPr>
            </a:lvl9pPr>
          </a:lstStyle>
          <a:p>
            <a:pPr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Seqno 29</a:t>
            </a:r>
          </a:p>
          <a:p>
            <a:pPr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Epoch 29</a:t>
            </a:r>
          </a:p>
        </p:txBody>
      </p:sp>
      <p:sp>
        <p:nvSpPr>
          <p:cNvPr id="106538" name="Text Box 42"/>
          <p:cNvSpPr txBox="1">
            <a:spLocks noChangeArrowheads="1"/>
          </p:cNvSpPr>
          <p:nvPr/>
        </p:nvSpPr>
        <p:spPr bwMode="auto">
          <a:xfrm>
            <a:off x="2667000" y="1004888"/>
            <a:ext cx="21097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effectLst>
                  <a:outerShdw blurRad="38100" dist="38100" dir="2700000" algn="tl">
                    <a:srgbClr val="DDDDDD"/>
                  </a:outerShdw>
                </a:effectLst>
              </a:rPr>
              <a:t>Seqno 35</a:t>
            </a:r>
          </a:p>
          <a:p>
            <a:r>
              <a:rPr lang="en-US" sz="2000" u="sng">
                <a:effectLst>
                  <a:outerShdw blurRad="38100" dist="38100" dir="2700000" algn="tl">
                    <a:srgbClr val="DDDDDD"/>
                  </a:outerShdw>
                </a:effectLst>
              </a:rPr>
              <a:t>Epoch 1</a:t>
            </a:r>
          </a:p>
          <a:p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(epoch number prevents reconnect as slave)</a:t>
            </a:r>
            <a:endParaRPr lang="en-US" sz="2000" u="sng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61509" name="Rectangle 43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Reconfiguration After Failover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About Continuent</a:t>
            </a:r>
          </a:p>
        </p:txBody>
      </p:sp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19100" y="1143000"/>
            <a:ext cx="8305800" cy="434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79376" bIns="44450">
            <a:prstTxWarp prst="textNoShape">
              <a:avLst/>
            </a:prstTxWarp>
          </a:bodyPr>
          <a:lstStyle/>
          <a:p>
            <a:pPr marL="320675" indent="-280988">
              <a:spcBef>
                <a:spcPct val="40000"/>
              </a:spcBef>
              <a:buClr>
                <a:srgbClr val="B12A68"/>
              </a:buClr>
              <a:buFontTx/>
              <a:buChar char="/"/>
            </a:pPr>
            <a:r>
              <a:rPr lang="en-US" sz="2400" b="1">
                <a:latin typeface="Arial" charset="0"/>
              </a:rPr>
              <a:t>Continuent is the leading provider of data replication and clustering for open source relational databases</a:t>
            </a:r>
          </a:p>
          <a:p>
            <a:pPr marL="320675" indent="-280988">
              <a:spcBef>
                <a:spcPct val="40000"/>
              </a:spcBef>
              <a:buClr>
                <a:srgbClr val="B12A68"/>
              </a:buClr>
              <a:buFontTx/>
              <a:buChar char="/"/>
            </a:pPr>
            <a:r>
              <a:rPr lang="en-US" sz="2400" b="1">
                <a:latin typeface="Arial" charset="0"/>
              </a:rPr>
              <a:t>Our Products:</a:t>
            </a:r>
          </a:p>
          <a:p>
            <a:pPr marL="706438" lvl="1" indent="-195263">
              <a:buClr>
                <a:srgbClr val="B12A68"/>
              </a:buClr>
              <a:buSzPct val="100000"/>
              <a:buFontTx/>
              <a:buChar char="•"/>
            </a:pPr>
            <a:r>
              <a:rPr lang="en-US" sz="2000" u="sng">
                <a:latin typeface="Arial" charset="0"/>
              </a:rPr>
              <a:t>Tungsten Replicator</a:t>
            </a:r>
            <a:r>
              <a:rPr lang="en-US" sz="2000">
                <a:latin typeface="Arial" charset="0"/>
              </a:rPr>
              <a:t> - High-performance, MySQL replication</a:t>
            </a:r>
          </a:p>
          <a:p>
            <a:pPr marL="706438" lvl="1" indent="-195263">
              <a:buClr>
                <a:srgbClr val="B12A68"/>
              </a:buClr>
              <a:buSzPct val="100000"/>
              <a:buFontTx/>
              <a:buChar char="•"/>
            </a:pPr>
            <a:r>
              <a:rPr lang="en-US" sz="2000" u="sng">
                <a:latin typeface="Arial" charset="0"/>
              </a:rPr>
              <a:t>Tungsten Enterprise</a:t>
            </a:r>
            <a:r>
              <a:rPr lang="en-US" sz="2000">
                <a:latin typeface="Arial" charset="0"/>
              </a:rPr>
              <a:t> - Commercial replication and data management solution for MySQL and PostgreSQL</a:t>
            </a:r>
          </a:p>
          <a:p>
            <a:pPr marL="320675" indent="-280988">
              <a:spcBef>
                <a:spcPct val="40000"/>
              </a:spcBef>
              <a:buClr>
                <a:srgbClr val="B12A68"/>
              </a:buClr>
              <a:buFontTx/>
              <a:buChar char="/"/>
            </a:pPr>
            <a:r>
              <a:rPr lang="en-US" sz="2400" b="1">
                <a:latin typeface="Arial" charset="0"/>
              </a:rPr>
              <a:t>Our Services:</a:t>
            </a:r>
          </a:p>
          <a:p>
            <a:pPr marL="706438" lvl="1" indent="-195263">
              <a:buClr>
                <a:srgbClr val="B12A68"/>
              </a:buClr>
              <a:buSzPct val="100000"/>
              <a:buFontTx/>
              <a:buChar char="•"/>
            </a:pPr>
            <a:r>
              <a:rPr lang="en-US" sz="2000">
                <a:latin typeface="Arial" charset="0"/>
              </a:rPr>
              <a:t>Consulting on Tungsten plus replication and clustering in general  </a:t>
            </a:r>
          </a:p>
          <a:p>
            <a:pPr marL="706438" lvl="1" indent="-195263">
              <a:buClr>
                <a:srgbClr val="B12A68"/>
              </a:buClr>
              <a:buSzPct val="100000"/>
              <a:buFontTx/>
              <a:buChar char="•"/>
            </a:pPr>
            <a:r>
              <a:rPr lang="en-US" sz="2000">
                <a:latin typeface="Arial" charset="0"/>
              </a:rPr>
              <a:t>Subscriptions for commercial products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Tungsten Multi-Site Run Book</a:t>
            </a:r>
          </a:p>
        </p:txBody>
      </p:sp>
      <p:graphicFrame>
        <p:nvGraphicFramePr>
          <p:cNvPr id="364608" name="Group 64"/>
          <p:cNvGraphicFramePr>
            <a:graphicFrameLocks noGrp="1"/>
          </p:cNvGraphicFramePr>
          <p:nvPr/>
        </p:nvGraphicFramePr>
        <p:xfrm>
          <a:off x="609600" y="1143000"/>
          <a:ext cx="8083550" cy="2835465"/>
        </p:xfrm>
        <a:graphic>
          <a:graphicData uri="http://schemas.openxmlformats.org/drawingml/2006/table">
            <a:tbl>
              <a:tblPr/>
              <a:tblGrid>
                <a:gridCol w="2819400"/>
                <a:gridCol w="52641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Procedure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Difference vs. Native MySQL?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Failover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Major steps identical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Damage assessment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Major steps identical; new master promotion point readable from Tungsten message 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Failback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Major steps identical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Backup and Restore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B12A6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Hot master backups require special handling; slave backups are simpler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Tungsten Parallel Slave Apply</a:t>
            </a:r>
          </a:p>
        </p:txBody>
      </p:sp>
      <p:sp>
        <p:nvSpPr>
          <p:cNvPr id="370691" name="Line 3"/>
          <p:cNvSpPr>
            <a:spLocks noChangeShapeType="1"/>
          </p:cNvSpPr>
          <p:nvPr/>
        </p:nvSpPr>
        <p:spPr bwMode="auto">
          <a:xfrm flipV="1">
            <a:off x="1522413" y="3276600"/>
            <a:ext cx="0" cy="13462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7035800" y="1473200"/>
            <a:ext cx="1193800" cy="21844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Slave</a:t>
            </a:r>
          </a:p>
          <a:p>
            <a:pPr algn="ctr"/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sp>
        <p:nvSpPr>
          <p:cNvPr id="370693" name="AutoShape 5"/>
          <p:cNvSpPr>
            <a:spLocks noChangeArrowheads="1"/>
          </p:cNvSpPr>
          <p:nvPr/>
        </p:nvSpPr>
        <p:spPr bwMode="auto">
          <a:xfrm>
            <a:off x="2328863" y="2209800"/>
            <a:ext cx="1447800" cy="1041400"/>
          </a:xfrm>
          <a:prstGeom prst="rightArrowCallout">
            <a:avLst>
              <a:gd name="adj1" fmla="val 36074"/>
              <a:gd name="adj2" fmla="val 28685"/>
              <a:gd name="adj3" fmla="val 15750"/>
              <a:gd name="adj4" fmla="val 77690"/>
            </a:avLst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Partition</a:t>
            </a:r>
          </a:p>
        </p:txBody>
      </p:sp>
      <p:sp>
        <p:nvSpPr>
          <p:cNvPr id="370694" name="AutoShape 6"/>
          <p:cNvSpPr>
            <a:spLocks noChangeArrowheads="1"/>
          </p:cNvSpPr>
          <p:nvPr/>
        </p:nvSpPr>
        <p:spPr bwMode="auto">
          <a:xfrm>
            <a:off x="836613" y="4648200"/>
            <a:ext cx="1373187" cy="1077913"/>
          </a:xfrm>
          <a:prstGeom prst="flowChartMultidocumen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MySQL</a:t>
            </a:r>
          </a:p>
          <a:p>
            <a:pPr algn="ctr"/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Binlogs</a:t>
            </a:r>
          </a:p>
        </p:txBody>
      </p:sp>
      <p:sp>
        <p:nvSpPr>
          <p:cNvPr id="370695" name="AutoShape 7"/>
          <p:cNvSpPr>
            <a:spLocks noChangeArrowheads="1"/>
          </p:cNvSpPr>
          <p:nvPr/>
        </p:nvSpPr>
        <p:spPr bwMode="auto">
          <a:xfrm>
            <a:off x="881063" y="2209800"/>
            <a:ext cx="1447800" cy="1041400"/>
          </a:xfrm>
          <a:prstGeom prst="rightArrowCallout">
            <a:avLst>
              <a:gd name="adj1" fmla="val 36074"/>
              <a:gd name="adj2" fmla="val 28685"/>
              <a:gd name="adj3" fmla="val 15750"/>
              <a:gd name="adj4" fmla="val 77690"/>
            </a:avLst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Shard </a:t>
            </a:r>
          </a:p>
          <a:p>
            <a:pPr algn="ctr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Assignment</a:t>
            </a:r>
          </a:p>
        </p:txBody>
      </p:sp>
      <p:sp>
        <p:nvSpPr>
          <p:cNvPr id="370696" name="AutoShape 8"/>
          <p:cNvSpPr>
            <a:spLocks noChangeArrowheads="1"/>
          </p:cNvSpPr>
          <p:nvPr/>
        </p:nvSpPr>
        <p:spPr bwMode="auto">
          <a:xfrm>
            <a:off x="3851275" y="1828800"/>
            <a:ext cx="1373188" cy="1784350"/>
          </a:xfrm>
          <a:prstGeom prst="flowChartMultidocumen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</a:rPr>
              <a:t>Parallel</a:t>
            </a:r>
          </a:p>
          <a:p>
            <a:pPr algn="ctr"/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</a:rPr>
              <a:t>Queue</a:t>
            </a:r>
          </a:p>
        </p:txBody>
      </p:sp>
      <p:sp>
        <p:nvSpPr>
          <p:cNvPr id="370697" name="AutoShape 9"/>
          <p:cNvSpPr>
            <a:spLocks noChangeArrowheads="1"/>
          </p:cNvSpPr>
          <p:nvPr/>
        </p:nvSpPr>
        <p:spPr bwMode="auto">
          <a:xfrm>
            <a:off x="5662613" y="1828800"/>
            <a:ext cx="1373187" cy="428625"/>
          </a:xfrm>
          <a:prstGeom prst="rightArrowCallout">
            <a:avLst>
              <a:gd name="adj1" fmla="val 36074"/>
              <a:gd name="adj2" fmla="val 28685"/>
              <a:gd name="adj3" fmla="val 36294"/>
              <a:gd name="adj4" fmla="val 77690"/>
            </a:avLst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Apply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0698" name="AutoShape 10"/>
          <p:cNvSpPr>
            <a:spLocks noChangeArrowheads="1"/>
          </p:cNvSpPr>
          <p:nvPr/>
        </p:nvSpPr>
        <p:spPr bwMode="auto">
          <a:xfrm>
            <a:off x="5681663" y="2419350"/>
            <a:ext cx="1373187" cy="428625"/>
          </a:xfrm>
          <a:prstGeom prst="rightArrowCallout">
            <a:avLst>
              <a:gd name="adj1" fmla="val 36074"/>
              <a:gd name="adj2" fmla="val 28685"/>
              <a:gd name="adj3" fmla="val 36294"/>
              <a:gd name="adj4" fmla="val 77690"/>
            </a:avLst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Apply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0699" name="AutoShape 11"/>
          <p:cNvSpPr>
            <a:spLocks noChangeArrowheads="1"/>
          </p:cNvSpPr>
          <p:nvPr/>
        </p:nvSpPr>
        <p:spPr bwMode="auto">
          <a:xfrm>
            <a:off x="5681663" y="3000375"/>
            <a:ext cx="1373187" cy="428625"/>
          </a:xfrm>
          <a:prstGeom prst="rightArrowCallout">
            <a:avLst>
              <a:gd name="adj1" fmla="val 36074"/>
              <a:gd name="adj2" fmla="val 28685"/>
              <a:gd name="adj3" fmla="val 36294"/>
              <a:gd name="adj4" fmla="val 77690"/>
            </a:avLst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Apply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5224463" y="2847975"/>
            <a:ext cx="457200" cy="403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>
            <a:off x="5224463" y="2590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 flipV="1">
            <a:off x="5224463" y="2058988"/>
            <a:ext cx="43815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304800" y="1141413"/>
            <a:ext cx="2743200" cy="915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Tag transactions with </a:t>
            </a:r>
            <a:r>
              <a:rPr lang="en-US" sz="2000" i="1" u="sng"/>
              <a:t>shard ID</a:t>
            </a:r>
            <a:r>
              <a:rPr lang="en-US" sz="2000"/>
              <a:t> to show independence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2168525" y="3352800"/>
            <a:ext cx="1641475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Divide on shard ID into independent </a:t>
            </a:r>
            <a:r>
              <a:rPr lang="en-US" sz="2000" i="1" u="sng"/>
              <a:t>channels</a:t>
            </a:r>
            <a:endParaRPr lang="en-US" sz="2000"/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5718175" y="3613150"/>
            <a:ext cx="1901825" cy="146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Apply data from each channel independently on slave</a:t>
            </a:r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3921125" y="3657600"/>
            <a:ext cx="1641475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Buffer channels in </a:t>
            </a:r>
            <a:r>
              <a:rPr lang="en-US" sz="2000" i="1" u="sng"/>
              <a:t>parallel queue</a:t>
            </a:r>
          </a:p>
        </p:txBody>
      </p:sp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3276600" y="5348288"/>
            <a:ext cx="5181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/>
              <a:t>Parallel apply reduces lag 2-3x for suitable workloads</a:t>
            </a:r>
            <a:endParaRPr lang="en-US" sz="28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It’s Still Not All Gravy…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Tungsten cures brittle slave promotion and reduces lag with parallel apply</a:t>
            </a:r>
          </a:p>
          <a:p>
            <a:pPr>
              <a:buFontTx/>
              <a:buNone/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But…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Tungsten is [a lot] newer than MySQL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Tungsten does not support SSL or compression between master and slave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App changes may be necessary for parallel apply</a:t>
            </a:r>
          </a:p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Both MySQL and Tungsten require regular testing and monitoring to work properly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9" descr="Master Backgrou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4114800"/>
            <a:ext cx="5638800" cy="1066800"/>
          </a:xfrm>
          <a:noFill/>
          <a:ln w="9525"/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Combining Multi-Master with Disaster Recovery</a:t>
            </a:r>
            <a:endParaRPr lang="en-US"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9534525" y="17319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latin typeface="Nokia Sans Wide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73765" name="Group 5"/>
          <p:cNvGrpSpPr>
            <a:grpSpLocks/>
          </p:cNvGrpSpPr>
          <p:nvPr/>
        </p:nvGrpSpPr>
        <p:grpSpPr bwMode="auto">
          <a:xfrm>
            <a:off x="95250" y="6159500"/>
            <a:ext cx="8896350" cy="698500"/>
            <a:chOff x="0" y="3880"/>
            <a:chExt cx="5604" cy="440"/>
          </a:xfrm>
        </p:grpSpPr>
        <p:sp>
          <p:nvSpPr>
            <p:cNvPr id="373766" name="Rectangle 5"/>
            <p:cNvSpPr>
              <a:spLocks noChangeArrowheads="1"/>
            </p:cNvSpPr>
            <p:nvPr/>
          </p:nvSpPr>
          <p:spPr bwMode="auto">
            <a:xfrm>
              <a:off x="1440" y="4080"/>
              <a:ext cx="288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403225"/>
              <a:r>
                <a:rPr lang="en-US" sz="1000" b="1"/>
                <a:t>©</a:t>
              </a:r>
              <a:r>
                <a:rPr lang="en-US" sz="1000" b="1" i="1"/>
                <a:t> </a:t>
              </a:r>
              <a:r>
                <a:rPr lang="en-US" sz="1000" b="1"/>
                <a:t>Continuent 2011</a:t>
              </a:r>
            </a:p>
          </p:txBody>
        </p:sp>
        <p:pic>
          <p:nvPicPr>
            <p:cNvPr id="373767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6" y="4027"/>
              <a:ext cx="87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376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80"/>
              <a:ext cx="66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5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158" name="Rectangle 6"/>
          <p:cNvSpPr>
            <a:spLocks noGrp="1" noChangeArrowheads="1"/>
          </p:cNvSpPr>
          <p:nvPr>
            <p:ph type="title" idx="4294967295"/>
          </p:nvPr>
        </p:nvSpPr>
        <p:spPr>
          <a:ln w="9525"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79376"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The Million Dollar Question </a:t>
            </a:r>
          </a:p>
        </p:txBody>
      </p:sp>
      <p:sp>
        <p:nvSpPr>
          <p:cNvPr id="274437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 rIns="79376"/>
          <a:lstStyle/>
          <a:p>
            <a:pPr marL="320675" defTabSz="914400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Will disaster recovery work?</a:t>
            </a:r>
          </a:p>
          <a:p>
            <a:pPr marL="320675" defTabSz="914400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Testing provides assurance but needs to be regular and thorough</a:t>
            </a:r>
          </a:p>
          <a:p>
            <a:pPr marL="320675" defTabSz="914400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Why not keep both sites active all the time?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Single Writable Master</a:t>
            </a:r>
          </a:p>
        </p:txBody>
      </p:sp>
      <p:grpSp>
        <p:nvGrpSpPr>
          <p:cNvPr id="379907" name="Group 32"/>
          <p:cNvGrpSpPr>
            <a:grpSpLocks/>
          </p:cNvGrpSpPr>
          <p:nvPr/>
        </p:nvGrpSpPr>
        <p:grpSpPr bwMode="auto">
          <a:xfrm>
            <a:off x="1371600" y="4826000"/>
            <a:ext cx="1193800" cy="1016000"/>
            <a:chOff x="0" y="0"/>
            <a:chExt cx="752" cy="640"/>
          </a:xfrm>
        </p:grpSpPr>
        <p:sp>
          <p:nvSpPr>
            <p:cNvPr id="2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grpSp>
        <p:nvGrpSpPr>
          <p:cNvPr id="379911" name="Group 32"/>
          <p:cNvGrpSpPr>
            <a:grpSpLocks/>
          </p:cNvGrpSpPr>
          <p:nvPr/>
        </p:nvGrpSpPr>
        <p:grpSpPr bwMode="auto">
          <a:xfrm>
            <a:off x="6654800" y="3073400"/>
            <a:ext cx="1193800" cy="1016000"/>
            <a:chOff x="0" y="0"/>
            <a:chExt cx="752" cy="640"/>
          </a:xfrm>
        </p:grpSpPr>
        <p:sp>
          <p:nvSpPr>
            <p:cNvPr id="5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7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sp>
        <p:nvSpPr>
          <p:cNvPr id="379915" name="Rectangle 11"/>
          <p:cNvSpPr>
            <a:spLocks noChangeArrowheads="1"/>
          </p:cNvSpPr>
          <p:nvPr/>
        </p:nvSpPr>
        <p:spPr bwMode="auto">
          <a:xfrm>
            <a:off x="838200" y="914400"/>
            <a:ext cx="2209800" cy="510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916" name="Rectangle 12"/>
          <p:cNvSpPr>
            <a:spLocks noChangeArrowheads="1"/>
          </p:cNvSpPr>
          <p:nvPr/>
        </p:nvSpPr>
        <p:spPr bwMode="auto">
          <a:xfrm>
            <a:off x="5943600" y="914400"/>
            <a:ext cx="2528888" cy="510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865188" y="4184650"/>
            <a:ext cx="7350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Main</a:t>
            </a:r>
          </a:p>
          <a:p>
            <a:r>
              <a:rPr lang="en-US" sz="2000"/>
              <a:t>Site</a:t>
            </a:r>
          </a:p>
        </p:txBody>
      </p:sp>
      <p:sp>
        <p:nvSpPr>
          <p:cNvPr id="379918" name="Text Box 14"/>
          <p:cNvSpPr txBox="1">
            <a:spLocks noChangeArrowheads="1"/>
          </p:cNvSpPr>
          <p:nvPr/>
        </p:nvSpPr>
        <p:spPr bwMode="auto">
          <a:xfrm>
            <a:off x="7543800" y="4184650"/>
            <a:ext cx="6223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DR</a:t>
            </a:r>
          </a:p>
          <a:p>
            <a:pPr algn="ctr"/>
            <a:r>
              <a:rPr lang="en-US" sz="2000"/>
              <a:t>Site</a:t>
            </a:r>
          </a:p>
        </p:txBody>
      </p:sp>
      <p:grpSp>
        <p:nvGrpSpPr>
          <p:cNvPr id="379919" name="Group 32"/>
          <p:cNvGrpSpPr>
            <a:grpSpLocks/>
          </p:cNvGrpSpPr>
          <p:nvPr/>
        </p:nvGrpSpPr>
        <p:grpSpPr bwMode="auto">
          <a:xfrm>
            <a:off x="1371600" y="3073400"/>
            <a:ext cx="1193800" cy="1016000"/>
            <a:chOff x="0" y="0"/>
            <a:chExt cx="752" cy="640"/>
          </a:xfrm>
        </p:grpSpPr>
        <p:sp>
          <p:nvSpPr>
            <p:cNvPr id="8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0" name="Rectangle 35"/>
            <p:cNvSpPr>
              <a:spLocks/>
            </p:cNvSpPr>
            <p:nvPr/>
          </p:nvSpPr>
          <p:spPr bwMode="auto">
            <a:xfrm>
              <a:off x="73" y="180"/>
              <a:ext cx="61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master</a:t>
              </a:r>
            </a:p>
          </p:txBody>
        </p:sp>
      </p:grpSp>
      <p:grpSp>
        <p:nvGrpSpPr>
          <p:cNvPr id="379923" name="Group 32"/>
          <p:cNvGrpSpPr>
            <a:grpSpLocks/>
          </p:cNvGrpSpPr>
          <p:nvPr/>
        </p:nvGrpSpPr>
        <p:grpSpPr bwMode="auto">
          <a:xfrm>
            <a:off x="6654800" y="4826000"/>
            <a:ext cx="1193800" cy="1016000"/>
            <a:chOff x="0" y="0"/>
            <a:chExt cx="752" cy="640"/>
          </a:xfrm>
        </p:grpSpPr>
        <p:sp>
          <p:nvSpPr>
            <p:cNvPr id="398369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0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1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sp>
        <p:nvSpPr>
          <p:cNvPr id="379927" name="Line 23"/>
          <p:cNvSpPr>
            <a:spLocks noChangeShapeType="1"/>
          </p:cNvSpPr>
          <p:nvPr/>
        </p:nvSpPr>
        <p:spPr bwMode="auto">
          <a:xfrm>
            <a:off x="2565400" y="3479800"/>
            <a:ext cx="40894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928" name="Line 24"/>
          <p:cNvSpPr>
            <a:spLocks noChangeShapeType="1"/>
          </p:cNvSpPr>
          <p:nvPr/>
        </p:nvSpPr>
        <p:spPr bwMode="auto">
          <a:xfrm>
            <a:off x="1981200" y="4089400"/>
            <a:ext cx="0" cy="7366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930" name="Text Box 26"/>
          <p:cNvSpPr txBox="1">
            <a:spLocks noChangeArrowheads="1"/>
          </p:cNvSpPr>
          <p:nvPr/>
        </p:nvSpPr>
        <p:spPr bwMode="auto">
          <a:xfrm>
            <a:off x="3124200" y="4038600"/>
            <a:ext cx="2819400" cy="83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/>
              <a:t>Tests pathways on DR site; helps if app can split reads and writes</a:t>
            </a:r>
          </a:p>
        </p:txBody>
      </p:sp>
      <p:sp>
        <p:nvSpPr>
          <p:cNvPr id="379933" name="Rectangle 29"/>
          <p:cNvSpPr>
            <a:spLocks noChangeArrowheads="1"/>
          </p:cNvSpPr>
          <p:nvPr/>
        </p:nvSpPr>
        <p:spPr bwMode="auto">
          <a:xfrm>
            <a:off x="6324600" y="1143000"/>
            <a:ext cx="1752600" cy="10906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379935" name="Rectangle 31"/>
          <p:cNvSpPr>
            <a:spLocks noChangeArrowheads="1"/>
          </p:cNvSpPr>
          <p:nvPr/>
        </p:nvSpPr>
        <p:spPr bwMode="auto">
          <a:xfrm>
            <a:off x="1066800" y="1143000"/>
            <a:ext cx="1752600" cy="10906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379936" name="Line 32"/>
          <p:cNvSpPr>
            <a:spLocks noChangeShapeType="1"/>
          </p:cNvSpPr>
          <p:nvPr/>
        </p:nvSpPr>
        <p:spPr bwMode="auto">
          <a:xfrm>
            <a:off x="1981200" y="2233613"/>
            <a:ext cx="0" cy="839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937" name="Freeform 33"/>
          <p:cNvSpPr>
            <a:spLocks/>
          </p:cNvSpPr>
          <p:nvPr/>
        </p:nvSpPr>
        <p:spPr bwMode="auto">
          <a:xfrm>
            <a:off x="2209800" y="2209800"/>
            <a:ext cx="4800600" cy="838200"/>
          </a:xfrm>
          <a:custGeom>
            <a:avLst/>
            <a:gdLst/>
            <a:ahLst/>
            <a:cxnLst>
              <a:cxn ang="0">
                <a:pos x="3120" y="0"/>
              </a:cxn>
              <a:cxn ang="0">
                <a:pos x="3120" y="240"/>
              </a:cxn>
              <a:cxn ang="0">
                <a:pos x="0" y="240"/>
              </a:cxn>
              <a:cxn ang="0">
                <a:pos x="0" y="432"/>
              </a:cxn>
            </a:cxnLst>
            <a:rect l="0" t="0" r="r" b="b"/>
            <a:pathLst>
              <a:path w="3120" h="432">
                <a:moveTo>
                  <a:pt x="3120" y="0"/>
                </a:moveTo>
                <a:lnTo>
                  <a:pt x="3120" y="240"/>
                </a:lnTo>
                <a:lnTo>
                  <a:pt x="0" y="240"/>
                </a:lnTo>
                <a:lnTo>
                  <a:pt x="0" y="432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938" name="Line 34"/>
          <p:cNvSpPr>
            <a:spLocks noChangeShapeType="1"/>
          </p:cNvSpPr>
          <p:nvPr/>
        </p:nvSpPr>
        <p:spPr bwMode="auto">
          <a:xfrm>
            <a:off x="7239000" y="4114800"/>
            <a:ext cx="0" cy="6858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939" name="Text Box 35"/>
          <p:cNvSpPr txBox="1">
            <a:spLocks noChangeArrowheads="1"/>
          </p:cNvSpPr>
          <p:nvPr/>
        </p:nvSpPr>
        <p:spPr bwMode="auto">
          <a:xfrm>
            <a:off x="3870325" y="2328863"/>
            <a:ext cx="8477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writes</a:t>
            </a:r>
          </a:p>
        </p:txBody>
      </p:sp>
      <p:sp>
        <p:nvSpPr>
          <p:cNvPr id="379940" name="Line 36"/>
          <p:cNvSpPr>
            <a:spLocks noChangeShapeType="1"/>
          </p:cNvSpPr>
          <p:nvPr/>
        </p:nvSpPr>
        <p:spPr bwMode="auto">
          <a:xfrm>
            <a:off x="7239000" y="2209800"/>
            <a:ext cx="0" cy="839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941" name="Text Box 37"/>
          <p:cNvSpPr txBox="1">
            <a:spLocks noChangeArrowheads="1"/>
          </p:cNvSpPr>
          <p:nvPr/>
        </p:nvSpPr>
        <p:spPr bwMode="auto">
          <a:xfrm>
            <a:off x="7315200" y="2362200"/>
            <a:ext cx="819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reads</a:t>
            </a:r>
          </a:p>
        </p:txBody>
      </p:sp>
      <p:sp>
        <p:nvSpPr>
          <p:cNvPr id="379942" name="Text Box 38"/>
          <p:cNvSpPr txBox="1">
            <a:spLocks noChangeArrowheads="1"/>
          </p:cNvSpPr>
          <p:nvPr/>
        </p:nvSpPr>
        <p:spPr bwMode="auto">
          <a:xfrm>
            <a:off x="990600" y="2209800"/>
            <a:ext cx="989013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Reads </a:t>
            </a:r>
          </a:p>
          <a:p>
            <a:r>
              <a:rPr lang="en-US" sz="2000"/>
              <a:t>and </a:t>
            </a:r>
          </a:p>
          <a:p>
            <a:r>
              <a:rPr lang="en-US" sz="2000"/>
              <a:t>writes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33" grpId="0" animBg="1"/>
      <p:bldP spid="3799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Multi-Master with Partitioned Writes</a:t>
            </a:r>
          </a:p>
        </p:txBody>
      </p:sp>
      <p:grpSp>
        <p:nvGrpSpPr>
          <p:cNvPr id="381955" name="Group 32"/>
          <p:cNvGrpSpPr>
            <a:grpSpLocks/>
          </p:cNvGrpSpPr>
          <p:nvPr/>
        </p:nvGrpSpPr>
        <p:grpSpPr bwMode="auto">
          <a:xfrm>
            <a:off x="1371600" y="4826000"/>
            <a:ext cx="1193800" cy="1016000"/>
            <a:chOff x="0" y="0"/>
            <a:chExt cx="752" cy="640"/>
          </a:xfrm>
        </p:grpSpPr>
        <p:sp>
          <p:nvSpPr>
            <p:cNvPr id="2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grpSp>
        <p:nvGrpSpPr>
          <p:cNvPr id="381959" name="Group 32"/>
          <p:cNvGrpSpPr>
            <a:grpSpLocks/>
          </p:cNvGrpSpPr>
          <p:nvPr/>
        </p:nvGrpSpPr>
        <p:grpSpPr bwMode="auto">
          <a:xfrm>
            <a:off x="6654800" y="3073400"/>
            <a:ext cx="1193800" cy="1016000"/>
            <a:chOff x="0" y="0"/>
            <a:chExt cx="752" cy="640"/>
          </a:xfrm>
        </p:grpSpPr>
        <p:sp>
          <p:nvSpPr>
            <p:cNvPr id="5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7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sp>
        <p:nvSpPr>
          <p:cNvPr id="381963" name="Rectangle 11"/>
          <p:cNvSpPr>
            <a:spLocks noChangeArrowheads="1"/>
          </p:cNvSpPr>
          <p:nvPr/>
        </p:nvSpPr>
        <p:spPr bwMode="auto">
          <a:xfrm>
            <a:off x="838200" y="914400"/>
            <a:ext cx="2438400" cy="50292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964" name="Rectangle 12"/>
          <p:cNvSpPr>
            <a:spLocks noChangeArrowheads="1"/>
          </p:cNvSpPr>
          <p:nvPr/>
        </p:nvSpPr>
        <p:spPr bwMode="auto">
          <a:xfrm>
            <a:off x="5943600" y="914400"/>
            <a:ext cx="2528888" cy="510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965" name="Text Box 13"/>
          <p:cNvSpPr txBox="1">
            <a:spLocks noChangeArrowheads="1"/>
          </p:cNvSpPr>
          <p:nvPr/>
        </p:nvSpPr>
        <p:spPr bwMode="auto">
          <a:xfrm>
            <a:off x="865188" y="4184650"/>
            <a:ext cx="7350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Main</a:t>
            </a:r>
          </a:p>
          <a:p>
            <a:r>
              <a:rPr lang="en-US" sz="2000"/>
              <a:t>Site</a:t>
            </a:r>
          </a:p>
        </p:txBody>
      </p:sp>
      <p:sp>
        <p:nvSpPr>
          <p:cNvPr id="381966" name="Text Box 14"/>
          <p:cNvSpPr txBox="1">
            <a:spLocks noChangeArrowheads="1"/>
          </p:cNvSpPr>
          <p:nvPr/>
        </p:nvSpPr>
        <p:spPr bwMode="auto">
          <a:xfrm>
            <a:off x="7543800" y="4184650"/>
            <a:ext cx="6223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DR</a:t>
            </a:r>
          </a:p>
          <a:p>
            <a:pPr algn="ctr"/>
            <a:r>
              <a:rPr lang="en-US" sz="2000"/>
              <a:t>Site</a:t>
            </a:r>
          </a:p>
        </p:txBody>
      </p:sp>
      <p:grpSp>
        <p:nvGrpSpPr>
          <p:cNvPr id="381967" name="Group 32"/>
          <p:cNvGrpSpPr>
            <a:grpSpLocks/>
          </p:cNvGrpSpPr>
          <p:nvPr/>
        </p:nvGrpSpPr>
        <p:grpSpPr bwMode="auto">
          <a:xfrm>
            <a:off x="1371600" y="3073400"/>
            <a:ext cx="1193800" cy="1016000"/>
            <a:chOff x="0" y="0"/>
            <a:chExt cx="752" cy="640"/>
          </a:xfrm>
        </p:grpSpPr>
        <p:sp>
          <p:nvSpPr>
            <p:cNvPr id="8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0" name="Rectangle 35"/>
            <p:cNvSpPr>
              <a:spLocks/>
            </p:cNvSpPr>
            <p:nvPr/>
          </p:nvSpPr>
          <p:spPr bwMode="auto">
            <a:xfrm>
              <a:off x="73" y="180"/>
              <a:ext cx="61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master</a:t>
              </a:r>
            </a:p>
          </p:txBody>
        </p:sp>
      </p:grpSp>
      <p:grpSp>
        <p:nvGrpSpPr>
          <p:cNvPr id="381971" name="Group 32"/>
          <p:cNvGrpSpPr>
            <a:grpSpLocks/>
          </p:cNvGrpSpPr>
          <p:nvPr/>
        </p:nvGrpSpPr>
        <p:grpSpPr bwMode="auto">
          <a:xfrm>
            <a:off x="6654800" y="4826000"/>
            <a:ext cx="1193800" cy="1016000"/>
            <a:chOff x="0" y="0"/>
            <a:chExt cx="752" cy="640"/>
          </a:xfrm>
        </p:grpSpPr>
        <p:sp>
          <p:nvSpPr>
            <p:cNvPr id="398369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0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1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sp>
        <p:nvSpPr>
          <p:cNvPr id="381975" name="Line 23"/>
          <p:cNvSpPr>
            <a:spLocks noChangeShapeType="1"/>
          </p:cNvSpPr>
          <p:nvPr/>
        </p:nvSpPr>
        <p:spPr bwMode="auto">
          <a:xfrm>
            <a:off x="2667000" y="3429000"/>
            <a:ext cx="39878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976" name="Line 24"/>
          <p:cNvSpPr>
            <a:spLocks noChangeShapeType="1"/>
          </p:cNvSpPr>
          <p:nvPr/>
        </p:nvSpPr>
        <p:spPr bwMode="auto">
          <a:xfrm>
            <a:off x="1981200" y="4089400"/>
            <a:ext cx="0" cy="7366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978" name="Rectangle 26"/>
          <p:cNvSpPr>
            <a:spLocks noChangeArrowheads="1"/>
          </p:cNvSpPr>
          <p:nvPr/>
        </p:nvSpPr>
        <p:spPr bwMode="auto">
          <a:xfrm>
            <a:off x="6324600" y="1143000"/>
            <a:ext cx="1752600" cy="10906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381979" name="Rectangle 27"/>
          <p:cNvSpPr>
            <a:spLocks noChangeArrowheads="1"/>
          </p:cNvSpPr>
          <p:nvPr/>
        </p:nvSpPr>
        <p:spPr bwMode="auto">
          <a:xfrm>
            <a:off x="1066800" y="1143000"/>
            <a:ext cx="1752600" cy="10906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381980" name="Line 28"/>
          <p:cNvSpPr>
            <a:spLocks noChangeShapeType="1"/>
          </p:cNvSpPr>
          <p:nvPr/>
        </p:nvSpPr>
        <p:spPr bwMode="auto">
          <a:xfrm>
            <a:off x="1981200" y="2233613"/>
            <a:ext cx="0" cy="839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982" name="Line 30"/>
          <p:cNvSpPr>
            <a:spLocks noChangeShapeType="1"/>
          </p:cNvSpPr>
          <p:nvPr/>
        </p:nvSpPr>
        <p:spPr bwMode="auto">
          <a:xfrm>
            <a:off x="7239000" y="4114800"/>
            <a:ext cx="0" cy="6858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984" name="Line 32"/>
          <p:cNvSpPr>
            <a:spLocks noChangeShapeType="1"/>
          </p:cNvSpPr>
          <p:nvPr/>
        </p:nvSpPr>
        <p:spPr bwMode="auto">
          <a:xfrm>
            <a:off x="7239000" y="2209800"/>
            <a:ext cx="0" cy="839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985" name="Text Box 33"/>
          <p:cNvSpPr txBox="1">
            <a:spLocks noChangeArrowheads="1"/>
          </p:cNvSpPr>
          <p:nvPr/>
        </p:nvSpPr>
        <p:spPr bwMode="auto">
          <a:xfrm>
            <a:off x="7391400" y="2362200"/>
            <a:ext cx="111601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Schema</a:t>
            </a:r>
          </a:p>
          <a:p>
            <a:r>
              <a:rPr lang="en-US" sz="2000"/>
              <a:t>N-Z</a:t>
            </a:r>
          </a:p>
        </p:txBody>
      </p:sp>
      <p:sp>
        <p:nvSpPr>
          <p:cNvPr id="381986" name="Text Box 34"/>
          <p:cNvSpPr txBox="1">
            <a:spLocks noChangeArrowheads="1"/>
          </p:cNvSpPr>
          <p:nvPr/>
        </p:nvSpPr>
        <p:spPr bwMode="auto">
          <a:xfrm>
            <a:off x="2133600" y="2362200"/>
            <a:ext cx="1143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Schema A-M</a:t>
            </a:r>
          </a:p>
        </p:txBody>
      </p:sp>
      <p:sp>
        <p:nvSpPr>
          <p:cNvPr id="381987" name="Line 35"/>
          <p:cNvSpPr>
            <a:spLocks noChangeShapeType="1"/>
          </p:cNvSpPr>
          <p:nvPr/>
        </p:nvSpPr>
        <p:spPr bwMode="auto">
          <a:xfrm flipH="1">
            <a:off x="2590800" y="3733800"/>
            <a:ext cx="40386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989" name="Text Box 37"/>
          <p:cNvSpPr txBox="1">
            <a:spLocks noChangeArrowheads="1"/>
          </p:cNvSpPr>
          <p:nvPr/>
        </p:nvSpPr>
        <p:spPr bwMode="auto">
          <a:xfrm>
            <a:off x="3276600" y="3927475"/>
            <a:ext cx="2895600" cy="157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/>
              <a:t>Need app discipline to prevent invalid updates</a:t>
            </a:r>
          </a:p>
          <a:p>
            <a:endParaRPr lang="en-US" sz="1800" b="1"/>
          </a:p>
          <a:p>
            <a:r>
              <a:rPr lang="en-US" sz="1800" b="1"/>
              <a:t>MySQL replication requires DRBD/fixed disk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78" grpId="0" animBg="1"/>
      <p:bldP spid="38197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Full Multi-Master</a:t>
            </a:r>
          </a:p>
        </p:txBody>
      </p:sp>
      <p:grpSp>
        <p:nvGrpSpPr>
          <p:cNvPr id="389123" name="Group 32"/>
          <p:cNvGrpSpPr>
            <a:grpSpLocks/>
          </p:cNvGrpSpPr>
          <p:nvPr/>
        </p:nvGrpSpPr>
        <p:grpSpPr bwMode="auto">
          <a:xfrm>
            <a:off x="1371600" y="4826000"/>
            <a:ext cx="1193800" cy="1016000"/>
            <a:chOff x="0" y="0"/>
            <a:chExt cx="752" cy="640"/>
          </a:xfrm>
        </p:grpSpPr>
        <p:sp>
          <p:nvSpPr>
            <p:cNvPr id="2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grpSp>
        <p:nvGrpSpPr>
          <p:cNvPr id="389127" name="Group 32"/>
          <p:cNvGrpSpPr>
            <a:grpSpLocks/>
          </p:cNvGrpSpPr>
          <p:nvPr/>
        </p:nvGrpSpPr>
        <p:grpSpPr bwMode="auto">
          <a:xfrm>
            <a:off x="6654800" y="3073400"/>
            <a:ext cx="1193800" cy="1016000"/>
            <a:chOff x="0" y="0"/>
            <a:chExt cx="752" cy="640"/>
          </a:xfrm>
        </p:grpSpPr>
        <p:sp>
          <p:nvSpPr>
            <p:cNvPr id="5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7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sp>
        <p:nvSpPr>
          <p:cNvPr id="389131" name="Rectangle 11"/>
          <p:cNvSpPr>
            <a:spLocks noChangeArrowheads="1"/>
          </p:cNvSpPr>
          <p:nvPr/>
        </p:nvSpPr>
        <p:spPr bwMode="auto">
          <a:xfrm>
            <a:off x="838200" y="914400"/>
            <a:ext cx="2438400" cy="50292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32" name="Rectangle 12"/>
          <p:cNvSpPr>
            <a:spLocks noChangeArrowheads="1"/>
          </p:cNvSpPr>
          <p:nvPr/>
        </p:nvSpPr>
        <p:spPr bwMode="auto">
          <a:xfrm>
            <a:off x="5943600" y="914400"/>
            <a:ext cx="2528888" cy="510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33" name="Text Box 13"/>
          <p:cNvSpPr txBox="1">
            <a:spLocks noChangeArrowheads="1"/>
          </p:cNvSpPr>
          <p:nvPr/>
        </p:nvSpPr>
        <p:spPr bwMode="auto">
          <a:xfrm>
            <a:off x="865188" y="4184650"/>
            <a:ext cx="7350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Main</a:t>
            </a:r>
          </a:p>
          <a:p>
            <a:r>
              <a:rPr lang="en-US" sz="2000"/>
              <a:t>Site</a:t>
            </a:r>
          </a:p>
        </p:txBody>
      </p:sp>
      <p:sp>
        <p:nvSpPr>
          <p:cNvPr id="389134" name="Text Box 14"/>
          <p:cNvSpPr txBox="1">
            <a:spLocks noChangeArrowheads="1"/>
          </p:cNvSpPr>
          <p:nvPr/>
        </p:nvSpPr>
        <p:spPr bwMode="auto">
          <a:xfrm>
            <a:off x="7543800" y="4184650"/>
            <a:ext cx="6223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DR</a:t>
            </a:r>
          </a:p>
          <a:p>
            <a:pPr algn="ctr"/>
            <a:r>
              <a:rPr lang="en-US" sz="2000"/>
              <a:t>Site</a:t>
            </a:r>
          </a:p>
        </p:txBody>
      </p:sp>
      <p:grpSp>
        <p:nvGrpSpPr>
          <p:cNvPr id="389135" name="Group 32"/>
          <p:cNvGrpSpPr>
            <a:grpSpLocks/>
          </p:cNvGrpSpPr>
          <p:nvPr/>
        </p:nvGrpSpPr>
        <p:grpSpPr bwMode="auto">
          <a:xfrm>
            <a:off x="1371600" y="3073400"/>
            <a:ext cx="1193800" cy="1016000"/>
            <a:chOff x="0" y="0"/>
            <a:chExt cx="752" cy="640"/>
          </a:xfrm>
        </p:grpSpPr>
        <p:sp>
          <p:nvSpPr>
            <p:cNvPr id="8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0" name="Rectangle 35"/>
            <p:cNvSpPr>
              <a:spLocks/>
            </p:cNvSpPr>
            <p:nvPr/>
          </p:nvSpPr>
          <p:spPr bwMode="auto">
            <a:xfrm>
              <a:off x="73" y="180"/>
              <a:ext cx="61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master</a:t>
              </a:r>
            </a:p>
          </p:txBody>
        </p:sp>
      </p:grpSp>
      <p:grpSp>
        <p:nvGrpSpPr>
          <p:cNvPr id="389139" name="Group 32"/>
          <p:cNvGrpSpPr>
            <a:grpSpLocks/>
          </p:cNvGrpSpPr>
          <p:nvPr/>
        </p:nvGrpSpPr>
        <p:grpSpPr bwMode="auto">
          <a:xfrm>
            <a:off x="6654800" y="4826000"/>
            <a:ext cx="1193800" cy="1016000"/>
            <a:chOff x="0" y="0"/>
            <a:chExt cx="752" cy="640"/>
          </a:xfrm>
        </p:grpSpPr>
        <p:sp>
          <p:nvSpPr>
            <p:cNvPr id="398369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0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1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sp>
        <p:nvSpPr>
          <p:cNvPr id="389143" name="Line 23"/>
          <p:cNvSpPr>
            <a:spLocks noChangeShapeType="1"/>
          </p:cNvSpPr>
          <p:nvPr/>
        </p:nvSpPr>
        <p:spPr bwMode="auto">
          <a:xfrm>
            <a:off x="2667000" y="3429000"/>
            <a:ext cx="39878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4" name="Line 24"/>
          <p:cNvSpPr>
            <a:spLocks noChangeShapeType="1"/>
          </p:cNvSpPr>
          <p:nvPr/>
        </p:nvSpPr>
        <p:spPr bwMode="auto">
          <a:xfrm>
            <a:off x="1981200" y="4089400"/>
            <a:ext cx="0" cy="7366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5" name="Rectangle 25"/>
          <p:cNvSpPr>
            <a:spLocks noChangeArrowheads="1"/>
          </p:cNvSpPr>
          <p:nvPr/>
        </p:nvSpPr>
        <p:spPr bwMode="auto">
          <a:xfrm>
            <a:off x="6324600" y="1143000"/>
            <a:ext cx="1752600" cy="10906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389146" name="Rectangle 26"/>
          <p:cNvSpPr>
            <a:spLocks noChangeArrowheads="1"/>
          </p:cNvSpPr>
          <p:nvPr/>
        </p:nvSpPr>
        <p:spPr bwMode="auto">
          <a:xfrm>
            <a:off x="1066800" y="1143000"/>
            <a:ext cx="1752600" cy="10906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389147" name="Line 27"/>
          <p:cNvSpPr>
            <a:spLocks noChangeShapeType="1"/>
          </p:cNvSpPr>
          <p:nvPr/>
        </p:nvSpPr>
        <p:spPr bwMode="auto">
          <a:xfrm>
            <a:off x="1981200" y="2233613"/>
            <a:ext cx="0" cy="839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8" name="Line 28"/>
          <p:cNvSpPr>
            <a:spLocks noChangeShapeType="1"/>
          </p:cNvSpPr>
          <p:nvPr/>
        </p:nvSpPr>
        <p:spPr bwMode="auto">
          <a:xfrm>
            <a:off x="7239000" y="4114800"/>
            <a:ext cx="0" cy="6858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9" name="Line 29"/>
          <p:cNvSpPr>
            <a:spLocks noChangeShapeType="1"/>
          </p:cNvSpPr>
          <p:nvPr/>
        </p:nvSpPr>
        <p:spPr bwMode="auto">
          <a:xfrm>
            <a:off x="7239000" y="2209800"/>
            <a:ext cx="0" cy="839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52" name="Line 32"/>
          <p:cNvSpPr>
            <a:spLocks noChangeShapeType="1"/>
          </p:cNvSpPr>
          <p:nvPr/>
        </p:nvSpPr>
        <p:spPr bwMode="auto">
          <a:xfrm flipH="1">
            <a:off x="2590800" y="3733800"/>
            <a:ext cx="40386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53" name="Text Box 33"/>
          <p:cNvSpPr txBox="1">
            <a:spLocks noChangeArrowheads="1"/>
          </p:cNvSpPr>
          <p:nvPr/>
        </p:nvSpPr>
        <p:spPr bwMode="auto">
          <a:xfrm>
            <a:off x="3276600" y="3927475"/>
            <a:ext cx="2514600" cy="2320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/>
              <a:t>Requires app rewrite to remove conflicts</a:t>
            </a:r>
          </a:p>
          <a:p>
            <a:endParaRPr lang="en-US" sz="1800" b="1"/>
          </a:p>
          <a:p>
            <a:r>
              <a:rPr lang="en-US" sz="1800" b="1"/>
              <a:t>Recovery from failures is hard</a:t>
            </a:r>
          </a:p>
          <a:p>
            <a:endParaRPr lang="en-US" sz="1800" b="1"/>
          </a:p>
          <a:p>
            <a:r>
              <a:rPr lang="en-US" sz="1800" b="1"/>
              <a:t>Reasonable if you did multi-master for other reasons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5" grpId="0" animBg="1"/>
      <p:bldP spid="3891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Multi-Master Is an Evolving Effort</a:t>
            </a:r>
          </a:p>
        </p:txBody>
      </p:sp>
      <p:grpSp>
        <p:nvGrpSpPr>
          <p:cNvPr id="416771" name="Group 32"/>
          <p:cNvGrpSpPr>
            <a:grpSpLocks/>
          </p:cNvGrpSpPr>
          <p:nvPr/>
        </p:nvGrpSpPr>
        <p:grpSpPr bwMode="auto">
          <a:xfrm>
            <a:off x="1143000" y="4673600"/>
            <a:ext cx="1193800" cy="1016000"/>
            <a:chOff x="0" y="0"/>
            <a:chExt cx="752" cy="640"/>
          </a:xfrm>
        </p:grpSpPr>
        <p:sp>
          <p:nvSpPr>
            <p:cNvPr id="2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4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grpSp>
        <p:nvGrpSpPr>
          <p:cNvPr id="416775" name="Group 32"/>
          <p:cNvGrpSpPr>
            <a:grpSpLocks/>
          </p:cNvGrpSpPr>
          <p:nvPr/>
        </p:nvGrpSpPr>
        <p:grpSpPr bwMode="auto">
          <a:xfrm>
            <a:off x="6654800" y="2921000"/>
            <a:ext cx="1193800" cy="1016000"/>
            <a:chOff x="0" y="0"/>
            <a:chExt cx="752" cy="640"/>
          </a:xfrm>
        </p:grpSpPr>
        <p:sp>
          <p:nvSpPr>
            <p:cNvPr id="5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7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sp>
        <p:nvSpPr>
          <p:cNvPr id="416779" name="Rectangle 11"/>
          <p:cNvSpPr>
            <a:spLocks noChangeArrowheads="1"/>
          </p:cNvSpPr>
          <p:nvPr/>
        </p:nvSpPr>
        <p:spPr bwMode="auto">
          <a:xfrm>
            <a:off x="457200" y="914400"/>
            <a:ext cx="3505200" cy="4953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4953000" y="914400"/>
            <a:ext cx="3519488" cy="4953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781" name="Text Box 13"/>
          <p:cNvSpPr txBox="1">
            <a:spLocks noChangeArrowheads="1"/>
          </p:cNvSpPr>
          <p:nvPr/>
        </p:nvSpPr>
        <p:spPr bwMode="auto">
          <a:xfrm>
            <a:off x="636588" y="4032250"/>
            <a:ext cx="7350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Main</a:t>
            </a:r>
          </a:p>
          <a:p>
            <a:r>
              <a:rPr lang="en-US" sz="2000"/>
              <a:t>Site</a:t>
            </a:r>
          </a:p>
        </p:txBody>
      </p:sp>
      <p:sp>
        <p:nvSpPr>
          <p:cNvPr id="416782" name="Text Box 14"/>
          <p:cNvSpPr txBox="1">
            <a:spLocks noChangeArrowheads="1"/>
          </p:cNvSpPr>
          <p:nvPr/>
        </p:nvSpPr>
        <p:spPr bwMode="auto">
          <a:xfrm>
            <a:off x="7543800" y="4032250"/>
            <a:ext cx="6223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DR</a:t>
            </a:r>
          </a:p>
          <a:p>
            <a:pPr algn="ctr"/>
            <a:r>
              <a:rPr lang="en-US" sz="2000"/>
              <a:t>Site</a:t>
            </a:r>
          </a:p>
        </p:txBody>
      </p:sp>
      <p:grpSp>
        <p:nvGrpSpPr>
          <p:cNvPr id="416783" name="Group 32"/>
          <p:cNvGrpSpPr>
            <a:grpSpLocks/>
          </p:cNvGrpSpPr>
          <p:nvPr/>
        </p:nvGrpSpPr>
        <p:grpSpPr bwMode="auto">
          <a:xfrm>
            <a:off x="1143000" y="2921000"/>
            <a:ext cx="1193800" cy="1016000"/>
            <a:chOff x="0" y="0"/>
            <a:chExt cx="752" cy="640"/>
          </a:xfrm>
        </p:grpSpPr>
        <p:sp>
          <p:nvSpPr>
            <p:cNvPr id="8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10" name="Rectangle 35"/>
            <p:cNvSpPr>
              <a:spLocks/>
            </p:cNvSpPr>
            <p:nvPr/>
          </p:nvSpPr>
          <p:spPr bwMode="auto">
            <a:xfrm>
              <a:off x="73" y="180"/>
              <a:ext cx="61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master</a:t>
              </a:r>
            </a:p>
          </p:txBody>
        </p:sp>
      </p:grpSp>
      <p:grpSp>
        <p:nvGrpSpPr>
          <p:cNvPr id="416787" name="Group 32"/>
          <p:cNvGrpSpPr>
            <a:grpSpLocks/>
          </p:cNvGrpSpPr>
          <p:nvPr/>
        </p:nvGrpSpPr>
        <p:grpSpPr bwMode="auto">
          <a:xfrm>
            <a:off x="6654800" y="4673600"/>
            <a:ext cx="1193800" cy="1016000"/>
            <a:chOff x="0" y="0"/>
            <a:chExt cx="752" cy="640"/>
          </a:xfrm>
        </p:grpSpPr>
        <p:sp>
          <p:nvSpPr>
            <p:cNvPr id="398369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0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1" name="Rectangle 35"/>
            <p:cNvSpPr>
              <a:spLocks/>
            </p:cNvSpPr>
            <p:nvPr/>
          </p:nvSpPr>
          <p:spPr bwMode="auto">
            <a:xfrm>
              <a:off x="81" y="180"/>
              <a:ext cx="6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slave</a:t>
              </a:r>
            </a:p>
          </p:txBody>
        </p:sp>
      </p:grpSp>
      <p:sp>
        <p:nvSpPr>
          <p:cNvPr id="416792" name="Line 24"/>
          <p:cNvSpPr>
            <a:spLocks noChangeShapeType="1"/>
          </p:cNvSpPr>
          <p:nvPr/>
        </p:nvSpPr>
        <p:spPr bwMode="auto">
          <a:xfrm>
            <a:off x="1752600" y="3937000"/>
            <a:ext cx="0" cy="7366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795" name="Rectangle 27"/>
          <p:cNvSpPr>
            <a:spLocks noChangeArrowheads="1"/>
          </p:cNvSpPr>
          <p:nvPr/>
        </p:nvSpPr>
        <p:spPr bwMode="auto">
          <a:xfrm>
            <a:off x="762000" y="1066800"/>
            <a:ext cx="19812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</p:txBody>
      </p:sp>
      <p:sp>
        <p:nvSpPr>
          <p:cNvPr id="416796" name="Line 28"/>
          <p:cNvSpPr>
            <a:spLocks noChangeShapeType="1"/>
          </p:cNvSpPr>
          <p:nvPr/>
        </p:nvSpPr>
        <p:spPr bwMode="auto">
          <a:xfrm>
            <a:off x="1752600" y="2081213"/>
            <a:ext cx="0" cy="839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798" name="Line 30"/>
          <p:cNvSpPr>
            <a:spLocks noChangeShapeType="1"/>
          </p:cNvSpPr>
          <p:nvPr/>
        </p:nvSpPr>
        <p:spPr bwMode="auto">
          <a:xfrm>
            <a:off x="7239000" y="3962400"/>
            <a:ext cx="0" cy="6858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800" name="Line 32"/>
          <p:cNvSpPr>
            <a:spLocks noChangeShapeType="1"/>
          </p:cNvSpPr>
          <p:nvPr/>
        </p:nvSpPr>
        <p:spPr bwMode="auto">
          <a:xfrm>
            <a:off x="7239000" y="2057400"/>
            <a:ext cx="0" cy="839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803" name="Rectangle 109"/>
          <p:cNvSpPr>
            <a:spLocks noChangeArrowheads="1"/>
          </p:cNvSpPr>
          <p:nvPr/>
        </p:nvSpPr>
        <p:spPr bwMode="auto">
          <a:xfrm>
            <a:off x="2525713" y="3581400"/>
            <a:ext cx="1306512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6804" name="Rectangle 109"/>
          <p:cNvSpPr>
            <a:spLocks noChangeArrowheads="1"/>
          </p:cNvSpPr>
          <p:nvPr/>
        </p:nvSpPr>
        <p:spPr bwMode="auto">
          <a:xfrm>
            <a:off x="2525713" y="3962400"/>
            <a:ext cx="1306512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Manager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6805" name="Rectangle 109"/>
          <p:cNvSpPr>
            <a:spLocks noChangeArrowheads="1"/>
          </p:cNvSpPr>
          <p:nvPr/>
        </p:nvSpPr>
        <p:spPr bwMode="auto">
          <a:xfrm>
            <a:off x="2514600" y="4800600"/>
            <a:ext cx="1306513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6806" name="Rectangle 109"/>
          <p:cNvSpPr>
            <a:spLocks noChangeArrowheads="1"/>
          </p:cNvSpPr>
          <p:nvPr/>
        </p:nvSpPr>
        <p:spPr bwMode="auto">
          <a:xfrm>
            <a:off x="2514600" y="5181600"/>
            <a:ext cx="1306513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Manager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6807" name="Rectangle 109"/>
          <p:cNvSpPr>
            <a:spLocks noChangeArrowheads="1"/>
          </p:cNvSpPr>
          <p:nvPr/>
        </p:nvSpPr>
        <p:spPr bwMode="auto">
          <a:xfrm>
            <a:off x="762000" y="1676400"/>
            <a:ext cx="1981200" cy="404813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Connector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6808" name="Rectangle 109"/>
          <p:cNvSpPr>
            <a:spLocks noChangeArrowheads="1"/>
          </p:cNvSpPr>
          <p:nvPr/>
        </p:nvSpPr>
        <p:spPr bwMode="auto">
          <a:xfrm>
            <a:off x="5170488" y="3581400"/>
            <a:ext cx="1306512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6809" name="Rectangle 109"/>
          <p:cNvSpPr>
            <a:spLocks noChangeArrowheads="1"/>
          </p:cNvSpPr>
          <p:nvPr/>
        </p:nvSpPr>
        <p:spPr bwMode="auto">
          <a:xfrm>
            <a:off x="5170488" y="3962400"/>
            <a:ext cx="1306512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Manager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6810" name="Rectangle 109"/>
          <p:cNvSpPr>
            <a:spLocks noChangeArrowheads="1"/>
          </p:cNvSpPr>
          <p:nvPr/>
        </p:nvSpPr>
        <p:spPr bwMode="auto">
          <a:xfrm>
            <a:off x="5159375" y="4800600"/>
            <a:ext cx="1306513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6811" name="Rectangle 109"/>
          <p:cNvSpPr>
            <a:spLocks noChangeArrowheads="1"/>
          </p:cNvSpPr>
          <p:nvPr/>
        </p:nvSpPr>
        <p:spPr bwMode="auto">
          <a:xfrm>
            <a:off x="5159375" y="5181600"/>
            <a:ext cx="1306513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Manager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6813" name="Rectangle 45"/>
          <p:cNvSpPr>
            <a:spLocks noChangeArrowheads="1"/>
          </p:cNvSpPr>
          <p:nvPr/>
        </p:nvSpPr>
        <p:spPr bwMode="auto">
          <a:xfrm>
            <a:off x="6248400" y="1066800"/>
            <a:ext cx="19812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</p:txBody>
      </p:sp>
      <p:sp>
        <p:nvSpPr>
          <p:cNvPr id="416814" name="Rectangle 109"/>
          <p:cNvSpPr>
            <a:spLocks noChangeArrowheads="1"/>
          </p:cNvSpPr>
          <p:nvPr/>
        </p:nvSpPr>
        <p:spPr bwMode="auto">
          <a:xfrm>
            <a:off x="6248400" y="1676400"/>
            <a:ext cx="1981200" cy="404813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Connector</a:t>
            </a:r>
            <a:endParaRPr lang="en-U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6815" name="Text Box 47"/>
          <p:cNvSpPr txBox="1">
            <a:spLocks noChangeArrowheads="1"/>
          </p:cNvSpPr>
          <p:nvPr/>
        </p:nvSpPr>
        <p:spPr bwMode="auto">
          <a:xfrm>
            <a:off x="304800" y="5881688"/>
            <a:ext cx="372268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Tungsten Enterprise Cluster</a:t>
            </a:r>
          </a:p>
        </p:txBody>
      </p:sp>
      <p:sp>
        <p:nvSpPr>
          <p:cNvPr id="416816" name="Text Box 48"/>
          <p:cNvSpPr txBox="1">
            <a:spLocks noChangeArrowheads="1"/>
          </p:cNvSpPr>
          <p:nvPr/>
        </p:nvSpPr>
        <p:spPr bwMode="auto">
          <a:xfrm>
            <a:off x="4876800" y="5867400"/>
            <a:ext cx="37226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Tungsten Enterprise Cluster</a:t>
            </a:r>
          </a:p>
        </p:txBody>
      </p:sp>
      <p:sp>
        <p:nvSpPr>
          <p:cNvPr id="416817" name="Freeform 49"/>
          <p:cNvSpPr>
            <a:spLocks/>
          </p:cNvSpPr>
          <p:nvPr/>
        </p:nvSpPr>
        <p:spPr bwMode="auto">
          <a:xfrm>
            <a:off x="1981200" y="2057400"/>
            <a:ext cx="4953000" cy="838200"/>
          </a:xfrm>
          <a:custGeom>
            <a:avLst/>
            <a:gdLst/>
            <a:ahLst/>
            <a:cxnLst>
              <a:cxn ang="0">
                <a:pos x="3120" y="0"/>
              </a:cxn>
              <a:cxn ang="0">
                <a:pos x="3120" y="200"/>
              </a:cxn>
              <a:cxn ang="0">
                <a:pos x="8" y="328"/>
              </a:cxn>
              <a:cxn ang="0">
                <a:pos x="0" y="528"/>
              </a:cxn>
            </a:cxnLst>
            <a:rect l="0" t="0" r="r" b="b"/>
            <a:pathLst>
              <a:path w="3120" h="528">
                <a:moveTo>
                  <a:pt x="3120" y="0"/>
                </a:moveTo>
                <a:lnTo>
                  <a:pt x="3120" y="200"/>
                </a:lnTo>
                <a:lnTo>
                  <a:pt x="8" y="328"/>
                </a:lnTo>
                <a:lnTo>
                  <a:pt x="0" y="528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818" name="Freeform 50"/>
          <p:cNvSpPr>
            <a:spLocks/>
          </p:cNvSpPr>
          <p:nvPr/>
        </p:nvSpPr>
        <p:spPr bwMode="auto">
          <a:xfrm flipH="1">
            <a:off x="1981200" y="2057400"/>
            <a:ext cx="4953000" cy="838200"/>
          </a:xfrm>
          <a:custGeom>
            <a:avLst/>
            <a:gdLst/>
            <a:ahLst/>
            <a:cxnLst>
              <a:cxn ang="0">
                <a:pos x="3120" y="0"/>
              </a:cxn>
              <a:cxn ang="0">
                <a:pos x="3120" y="200"/>
              </a:cxn>
              <a:cxn ang="0">
                <a:pos x="8" y="328"/>
              </a:cxn>
              <a:cxn ang="0">
                <a:pos x="0" y="528"/>
              </a:cxn>
            </a:cxnLst>
            <a:rect l="0" t="0" r="r" b="b"/>
            <a:pathLst>
              <a:path w="3120" h="528">
                <a:moveTo>
                  <a:pt x="3120" y="0"/>
                </a:moveTo>
                <a:lnTo>
                  <a:pt x="3120" y="200"/>
                </a:lnTo>
                <a:lnTo>
                  <a:pt x="8" y="328"/>
                </a:lnTo>
                <a:lnTo>
                  <a:pt x="0" y="528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819" name="Line 51"/>
          <p:cNvSpPr>
            <a:spLocks noChangeShapeType="1"/>
          </p:cNvSpPr>
          <p:nvPr/>
        </p:nvSpPr>
        <p:spPr bwMode="auto">
          <a:xfrm flipH="1">
            <a:off x="2286000" y="3200400"/>
            <a:ext cx="43434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820" name="Line 52"/>
          <p:cNvSpPr>
            <a:spLocks noChangeShapeType="1"/>
          </p:cNvSpPr>
          <p:nvPr/>
        </p:nvSpPr>
        <p:spPr bwMode="auto">
          <a:xfrm>
            <a:off x="2362200" y="3429000"/>
            <a:ext cx="42672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18" grpId="0" animBg="1"/>
      <p:bldP spid="4168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9" descr="Master Backgrou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4114800"/>
            <a:ext cx="5638800" cy="1066800"/>
          </a:xfrm>
          <a:noFill/>
          <a:ln w="9525"/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End</a:t>
            </a:r>
            <a:endParaRPr lang="en-US"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9534525" y="17319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latin typeface="Nokia Sans Wide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91173" name="Group 5"/>
          <p:cNvGrpSpPr>
            <a:grpSpLocks/>
          </p:cNvGrpSpPr>
          <p:nvPr/>
        </p:nvGrpSpPr>
        <p:grpSpPr bwMode="auto">
          <a:xfrm>
            <a:off x="95250" y="6159500"/>
            <a:ext cx="8896350" cy="698500"/>
            <a:chOff x="0" y="3880"/>
            <a:chExt cx="5604" cy="440"/>
          </a:xfrm>
        </p:grpSpPr>
        <p:sp>
          <p:nvSpPr>
            <p:cNvPr id="391174" name="Rectangle 5"/>
            <p:cNvSpPr>
              <a:spLocks noChangeArrowheads="1"/>
            </p:cNvSpPr>
            <p:nvPr/>
          </p:nvSpPr>
          <p:spPr bwMode="auto">
            <a:xfrm>
              <a:off x="1440" y="4080"/>
              <a:ext cx="288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403225"/>
              <a:r>
                <a:rPr lang="en-US" sz="1000" b="1"/>
                <a:t>©</a:t>
              </a:r>
              <a:r>
                <a:rPr lang="en-US" sz="1000" b="1" i="1"/>
                <a:t> </a:t>
              </a:r>
              <a:r>
                <a:rPr lang="en-US" sz="1000" b="1"/>
                <a:t>Continuent 2011</a:t>
              </a:r>
            </a:p>
          </p:txBody>
        </p:sp>
        <p:pic>
          <p:nvPicPr>
            <p:cNvPr id="391175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6" y="4027"/>
              <a:ext cx="87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1176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80"/>
              <a:ext cx="66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9" descr="Master Backgrou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3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4114800"/>
            <a:ext cx="5638800" cy="1066800"/>
          </a:xfrm>
          <a:noFill/>
          <a:ln w="9525"/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 Motivating Story (in Case You Need It)</a:t>
            </a:r>
            <a:endParaRPr lang="en-US"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9534525" y="17319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latin typeface="Nokia Sans Wide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13349" name="Group 5"/>
          <p:cNvGrpSpPr>
            <a:grpSpLocks/>
          </p:cNvGrpSpPr>
          <p:nvPr/>
        </p:nvGrpSpPr>
        <p:grpSpPr bwMode="auto">
          <a:xfrm>
            <a:off x="95250" y="6159500"/>
            <a:ext cx="8896350" cy="698500"/>
            <a:chOff x="0" y="3880"/>
            <a:chExt cx="5604" cy="440"/>
          </a:xfrm>
        </p:grpSpPr>
        <p:sp>
          <p:nvSpPr>
            <p:cNvPr id="313350" name="Rectangle 5"/>
            <p:cNvSpPr>
              <a:spLocks noChangeArrowheads="1"/>
            </p:cNvSpPr>
            <p:nvPr/>
          </p:nvSpPr>
          <p:spPr bwMode="auto">
            <a:xfrm>
              <a:off x="1440" y="4080"/>
              <a:ext cx="288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403225"/>
              <a:r>
                <a:rPr lang="en-US" sz="1000" b="1"/>
                <a:t>©</a:t>
              </a:r>
              <a:r>
                <a:rPr lang="en-US" sz="1000" b="1" i="1"/>
                <a:t> </a:t>
              </a:r>
              <a:r>
                <a:rPr lang="en-US" sz="1000" b="1"/>
                <a:t>Continuent 2011</a:t>
              </a:r>
            </a:p>
          </p:txBody>
        </p:sp>
        <p:pic>
          <p:nvPicPr>
            <p:cNvPr id="313351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6" y="4027"/>
              <a:ext cx="87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35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80"/>
              <a:ext cx="66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Summary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MySQL native replication and Tungsten replicator offer powerful disaster recovery capabilities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Study your chosen solution carefully  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Script everything you can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Put everything else in your Run Book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Ensure your DR site has enough capacity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Test the daylights out of it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Run as much as possible on both sites 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Monitor everything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Parting Thoughts</a:t>
            </a:r>
          </a:p>
        </p:txBody>
      </p:sp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1524000" y="1565275"/>
            <a:ext cx="6111875" cy="3159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It is rare to find a problem that you cannot make worse by bad corrective action.  </a:t>
            </a:r>
          </a:p>
          <a:p>
            <a:endParaRPr lang="en-US"/>
          </a:p>
          <a:p>
            <a:r>
              <a:rPr lang="en-US"/>
              <a:t>Know the technology.  </a:t>
            </a:r>
          </a:p>
          <a:p>
            <a:endParaRPr lang="en-US"/>
          </a:p>
          <a:p>
            <a:r>
              <a:rPr lang="en-US"/>
              <a:t>Don’t call audibles in a crisis.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Line 2"/>
          <p:cNvSpPr>
            <a:spLocks noChangeShapeType="1"/>
          </p:cNvSpPr>
          <p:nvPr/>
        </p:nvSpPr>
        <p:spPr bwMode="auto">
          <a:xfrm>
            <a:off x="381000" y="1447800"/>
            <a:ext cx="8301038" cy="1588"/>
          </a:xfrm>
          <a:prstGeom prst="line">
            <a:avLst/>
          </a:prstGeom>
          <a:noFill/>
          <a:ln w="936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386051" name="Group 33"/>
          <p:cNvGrpSpPr>
            <a:grpSpLocks/>
          </p:cNvGrpSpPr>
          <p:nvPr/>
        </p:nvGrpSpPr>
        <p:grpSpPr bwMode="auto">
          <a:xfrm>
            <a:off x="381000" y="1524000"/>
            <a:ext cx="8113713" cy="2922588"/>
            <a:chOff x="336" y="2016"/>
            <a:chExt cx="2080" cy="1841"/>
          </a:xfrm>
        </p:grpSpPr>
        <p:sp>
          <p:nvSpPr>
            <p:cNvPr id="386052" name="AutoShape 4"/>
            <p:cNvSpPr>
              <a:spLocks noChangeArrowheads="1"/>
            </p:cNvSpPr>
            <p:nvPr/>
          </p:nvSpPr>
          <p:spPr bwMode="auto">
            <a:xfrm>
              <a:off x="336" y="2016"/>
              <a:ext cx="2027" cy="1498"/>
            </a:xfrm>
            <a:prstGeom prst="roundRect">
              <a:avLst>
                <a:gd name="adj" fmla="val 6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00000"/>
                </a:lnSpc>
              </a:pPr>
              <a:endParaRPr lang="en-US" sz="360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386053" name="Group 5"/>
            <p:cNvGrpSpPr>
              <a:grpSpLocks/>
            </p:cNvGrpSpPr>
            <p:nvPr/>
          </p:nvGrpSpPr>
          <p:grpSpPr bwMode="auto">
            <a:xfrm>
              <a:off x="336" y="2016"/>
              <a:ext cx="2080" cy="1841"/>
              <a:chOff x="363" y="2313"/>
              <a:chExt cx="2080" cy="1841"/>
            </a:xfrm>
          </p:grpSpPr>
          <p:sp>
            <p:nvSpPr>
              <p:cNvPr id="386054" name="AutoShape 6"/>
              <p:cNvSpPr>
                <a:spLocks noChangeArrowheads="1"/>
              </p:cNvSpPr>
              <p:nvPr/>
            </p:nvSpPr>
            <p:spPr bwMode="auto">
              <a:xfrm>
                <a:off x="363" y="2313"/>
                <a:ext cx="2027" cy="1498"/>
              </a:xfrm>
              <a:prstGeom prst="roundRect">
                <a:avLst>
                  <a:gd name="adj" fmla="val 6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lnSpc>
                    <a:spcPct val="100000"/>
                  </a:lnSpc>
                </a:pPr>
                <a:endParaRPr lang="en-US" sz="36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6055" name="AutoShape 7"/>
              <p:cNvSpPr>
                <a:spLocks noChangeArrowheads="1"/>
              </p:cNvSpPr>
              <p:nvPr/>
            </p:nvSpPr>
            <p:spPr bwMode="auto">
              <a:xfrm>
                <a:off x="364" y="2313"/>
                <a:ext cx="2079" cy="1841"/>
              </a:xfrm>
              <a:prstGeom prst="roundRect">
                <a:avLst>
                  <a:gd name="adj" fmla="val 6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lnSpc>
                    <a:spcPts val="2563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 b="1">
                    <a:latin typeface="DINMittelschrift" pitchFamily="34" charset="0"/>
                    <a:ea typeface="Arial" charset="0"/>
                    <a:cs typeface="Arial" charset="0"/>
                  </a:rPr>
                  <a:t>HQ</a:t>
                </a:r>
                <a:endParaRPr lang="en-GB" sz="2400" b="1">
                  <a:solidFill>
                    <a:srgbClr val="3333FF"/>
                  </a:solidFill>
                  <a:latin typeface="DINMittelschrift" pitchFamily="34" charset="0"/>
                  <a:ea typeface="Arial" charset="0"/>
                  <a:cs typeface="Arial" charset="0"/>
                </a:endParaRP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>
                    <a:latin typeface="DINMittelschrift" pitchFamily="34" charset="0"/>
                    <a:ea typeface="Arial" charset="0"/>
                    <a:cs typeface="Arial" charset="0"/>
                  </a:rPr>
                  <a:t>560 S. Winchester Blvd., Suite 500 </a:t>
                </a: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>
                    <a:latin typeface="DINMittelschrift" pitchFamily="34" charset="0"/>
                    <a:ea typeface="Arial" charset="0"/>
                    <a:cs typeface="Arial" charset="0"/>
                  </a:rPr>
                  <a:t>San Jose, CA 95128 </a:t>
                </a: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>
                    <a:latin typeface="DINMittelschrift" pitchFamily="34" charset="0"/>
                    <a:ea typeface="Arial" charset="0"/>
                    <a:cs typeface="Arial" charset="0"/>
                  </a:rPr>
                  <a:t>Tel  (866) 998-3642 </a:t>
                </a: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>
                    <a:latin typeface="DINMittelschrift" pitchFamily="34" charset="0"/>
                    <a:ea typeface="Arial" charset="0"/>
                    <a:cs typeface="Arial" charset="0"/>
                  </a:rPr>
                  <a:t>Fax (408) 668-1009</a:t>
                </a: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>
                    <a:solidFill>
                      <a:srgbClr val="B12A68"/>
                    </a:solidFill>
                    <a:latin typeface="Arial" charset="0"/>
                    <a:ea typeface="Arial" charset="0"/>
                    <a:cs typeface="Arial" charset="0"/>
                  </a:rPr>
                  <a:t>e</a:t>
                </a:r>
                <a:r>
                  <a:rPr lang="en-GB" sz="2000" b="1">
                    <a:solidFill>
                      <a:srgbClr val="B12A68"/>
                    </a:solidFill>
                    <a:latin typeface="Arial" charset="0"/>
                    <a:ea typeface="Arial" charset="0"/>
                    <a:cs typeface="Arial" charset="0"/>
                  </a:rPr>
                  <a:t>-mail: </a:t>
                </a: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B12A68"/>
                    </a:solidFill>
                    <a:latin typeface="Arial" charset="0"/>
                    <a:ea typeface="Arial" charset="0"/>
                    <a:cs typeface="Arial" charset="0"/>
                    <a:hlinkClick r:id="rId3"/>
                  </a:rPr>
                  <a:t>robert.hodges@continuent.com</a:t>
                </a:r>
                <a:r>
                  <a:rPr lang="en-GB" sz="2000">
                    <a:solidFill>
                      <a:srgbClr val="B12A68"/>
                    </a:solidFill>
                    <a:latin typeface="Arial" charset="0"/>
                    <a:ea typeface="Arial" charset="0"/>
                    <a:cs typeface="Arial" charset="0"/>
                  </a:rPr>
                  <a:t>		</a:t>
                </a:r>
                <a:r>
                  <a:rPr lang="en-GB" sz="2000">
                    <a:solidFill>
                      <a:srgbClr val="B12A68"/>
                    </a:solidFill>
                    <a:latin typeface="Arial" charset="0"/>
                    <a:ea typeface="Arial" charset="0"/>
                    <a:cs typeface="Arial" charset="0"/>
                    <a:hlinkClick r:id="rId4"/>
                  </a:rPr>
                  <a:t>http://scale-out-blog.blogspot.com</a:t>
                </a:r>
                <a:endParaRPr lang="en-GB" sz="2000">
                  <a:solidFill>
                    <a:srgbClr val="B12A68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sz="1800">
                  <a:solidFill>
                    <a:srgbClr val="B12A68"/>
                  </a:solidFill>
                  <a:latin typeface="DINMittelschrift" pitchFamily="34" charset="0"/>
                  <a:ea typeface="Arial" charset="0"/>
                  <a:cs typeface="Arial" charset="0"/>
                </a:endParaRP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sz="1600" b="1">
                  <a:solidFill>
                    <a:srgbClr val="B12A68"/>
                  </a:solidFill>
                  <a:latin typeface="DINMittelschrift" pitchFamily="34" charset="0"/>
                  <a:ea typeface="Arial" charset="0"/>
                  <a:cs typeface="Arial" charset="0"/>
                </a:endParaRP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sz="1800">
                  <a:solidFill>
                    <a:srgbClr val="800000"/>
                  </a:solidFill>
                  <a:latin typeface="DINMittelschrift" pitchFamily="34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133125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 anchor="ctr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Contact Information</a:t>
            </a:r>
            <a:endParaRPr lang="en-US"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6057" name="Rectangle 14"/>
          <p:cNvSpPr>
            <a:spLocks noChangeArrowheads="1"/>
          </p:cNvSpPr>
          <p:nvPr/>
        </p:nvSpPr>
        <p:spPr bwMode="auto">
          <a:xfrm>
            <a:off x="1239838" y="4452938"/>
            <a:ext cx="6669087" cy="1719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2563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2400" b="1">
                <a:solidFill>
                  <a:srgbClr val="B12A68"/>
                </a:solidFill>
                <a:latin typeface="Arial" charset="0"/>
                <a:ea typeface="Arial" charset="0"/>
                <a:cs typeface="Arial" charset="0"/>
              </a:rPr>
              <a:t>Continuent Web Site:</a:t>
            </a:r>
          </a:p>
          <a:p>
            <a:pPr algn="ctr" eaLnBrk="1" hangingPunct="1">
              <a:lnSpc>
                <a:spcPts val="2563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2400" b="1">
                <a:solidFill>
                  <a:srgbClr val="B12A68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http://www.continuent.com</a:t>
            </a:r>
            <a:endParaRPr lang="en-GB" sz="2400" b="1">
              <a:solidFill>
                <a:srgbClr val="B12A68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lnSpc>
                <a:spcPts val="2563"/>
              </a:lnSpc>
              <a:buClr>
                <a:srgbClr val="000000"/>
              </a:buClr>
              <a:buSzPct val="100000"/>
              <a:buFont typeface="Times" charset="0"/>
              <a:buNone/>
            </a:pPr>
            <a:endParaRPr lang="en-GB" sz="2400" b="1">
              <a:solidFill>
                <a:srgbClr val="B12A68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lnSpc>
                <a:spcPts val="2563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2400" b="1">
                <a:solidFill>
                  <a:srgbClr val="B12A68"/>
                </a:solidFill>
                <a:latin typeface="Arial" charset="0"/>
                <a:ea typeface="Arial" charset="0"/>
                <a:cs typeface="Arial" charset="0"/>
              </a:rPr>
              <a:t>Tungsten Replicator 2.0:</a:t>
            </a:r>
          </a:p>
          <a:p>
            <a:pPr algn="ctr" eaLnBrk="1" hangingPunct="1">
              <a:lnSpc>
                <a:spcPts val="2563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2400" b="1">
                <a:hlinkClick r:id="rId6"/>
              </a:rPr>
              <a:t>http://code.google.com/p/tungsten-replicator</a:t>
            </a:r>
            <a:endParaRPr lang="en-GB" sz="2000"/>
          </a:p>
        </p:txBody>
      </p:sp>
      <p:sp>
        <p:nvSpPr>
          <p:cNvPr id="419851" name="Rectangle 11"/>
          <p:cNvSpPr>
            <a:spLocks noChangeArrowheads="1"/>
          </p:cNvSpPr>
          <p:nvPr/>
        </p:nvSpPr>
        <p:spPr bwMode="auto">
          <a:xfrm>
            <a:off x="1057275" y="63547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latin typeface="Nokia Sans Wid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This Story Starts Out Well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There was once a SaaS application for time entry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It lived in a co-lo in Sacramento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Consultants entered hours and billed their customers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And life was good</a:t>
            </a:r>
          </a:p>
        </p:txBody>
      </p:sp>
      <p:pic>
        <p:nvPicPr>
          <p:cNvPr id="247813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33400" y="3124200"/>
            <a:ext cx="1968500" cy="1512888"/>
          </a:xfrm>
          <a:prstGeom prst="rect">
            <a:avLst/>
          </a:prstGeom>
          <a:noFill/>
        </p:spPr>
      </p:pic>
      <p:grpSp>
        <p:nvGrpSpPr>
          <p:cNvPr id="247815" name="Group 32"/>
          <p:cNvGrpSpPr>
            <a:grpSpLocks/>
          </p:cNvGrpSpPr>
          <p:nvPr/>
        </p:nvGrpSpPr>
        <p:grpSpPr bwMode="auto">
          <a:xfrm>
            <a:off x="6629400" y="5308600"/>
            <a:ext cx="1193800" cy="1016000"/>
            <a:chOff x="0" y="0"/>
            <a:chExt cx="752" cy="640"/>
          </a:xfrm>
        </p:grpSpPr>
        <p:sp>
          <p:nvSpPr>
            <p:cNvPr id="398369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0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1" name="Rectangle 35"/>
            <p:cNvSpPr>
              <a:spLocks/>
            </p:cNvSpPr>
            <p:nvPr/>
          </p:nvSpPr>
          <p:spPr bwMode="auto">
            <a:xfrm>
              <a:off x="81" y="266"/>
              <a:ext cx="60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</p:txBody>
        </p:sp>
      </p:grpSp>
      <p:sp>
        <p:nvSpPr>
          <p:cNvPr id="247823" name="Rectangle 15"/>
          <p:cNvSpPr>
            <a:spLocks noChangeArrowheads="1"/>
          </p:cNvSpPr>
          <p:nvPr/>
        </p:nvSpPr>
        <p:spPr bwMode="auto">
          <a:xfrm>
            <a:off x="6324600" y="3276600"/>
            <a:ext cx="1752600" cy="10906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247825" name="AutoShape 17"/>
          <p:cNvSpPr>
            <a:spLocks noChangeArrowheads="1"/>
          </p:cNvSpPr>
          <p:nvPr/>
        </p:nvSpPr>
        <p:spPr bwMode="auto">
          <a:xfrm>
            <a:off x="6705600" y="4443413"/>
            <a:ext cx="952500" cy="738187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7828" name="Group 20"/>
          <p:cNvGrpSpPr>
            <a:grpSpLocks/>
          </p:cNvGrpSpPr>
          <p:nvPr/>
        </p:nvGrpSpPr>
        <p:grpSpPr bwMode="auto">
          <a:xfrm>
            <a:off x="3276600" y="3276600"/>
            <a:ext cx="2133600" cy="1524000"/>
            <a:chOff x="2160" y="2064"/>
            <a:chExt cx="1344" cy="960"/>
          </a:xfrm>
        </p:grpSpPr>
        <p:sp>
          <p:nvSpPr>
            <p:cNvPr id="247826" name="AutoShape 18"/>
            <p:cNvSpPr>
              <a:spLocks noChangeArrowheads="1"/>
            </p:cNvSpPr>
            <p:nvPr/>
          </p:nvSpPr>
          <p:spPr bwMode="auto">
            <a:xfrm>
              <a:off x="2160" y="2064"/>
              <a:ext cx="1344" cy="687"/>
            </a:xfrm>
            <a:prstGeom prst="cloudCallout">
              <a:avLst>
                <a:gd name="adj1" fmla="val -29167"/>
                <a:gd name="adj2" fmla="val 72269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“the cloud”</a:t>
              </a:r>
            </a:p>
          </p:txBody>
        </p:sp>
        <p:sp>
          <p:nvSpPr>
            <p:cNvPr id="247827" name="Rectangle 19"/>
            <p:cNvSpPr>
              <a:spLocks noChangeArrowheads="1"/>
            </p:cNvSpPr>
            <p:nvPr/>
          </p:nvSpPr>
          <p:spPr bwMode="auto">
            <a:xfrm>
              <a:off x="2304" y="2710"/>
              <a:ext cx="384" cy="31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</p:grpSp>
      <p:sp>
        <p:nvSpPr>
          <p:cNvPr id="247829" name="Line 21"/>
          <p:cNvSpPr>
            <a:spLocks noChangeShapeType="1"/>
          </p:cNvSpPr>
          <p:nvPr/>
        </p:nvSpPr>
        <p:spPr bwMode="auto">
          <a:xfrm>
            <a:off x="2286000" y="3810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0" name="Line 22"/>
          <p:cNvSpPr>
            <a:spLocks noChangeShapeType="1"/>
          </p:cNvSpPr>
          <p:nvPr/>
        </p:nvSpPr>
        <p:spPr bwMode="auto">
          <a:xfrm>
            <a:off x="5410200" y="3810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1" name="Text Box 23"/>
          <p:cNvSpPr txBox="1">
            <a:spLocks noChangeArrowheads="1"/>
          </p:cNvSpPr>
          <p:nvPr/>
        </p:nvSpPr>
        <p:spPr bwMode="auto">
          <a:xfrm>
            <a:off x="6461125" y="2862263"/>
            <a:ext cx="1539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saasco.com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But There Was a Small Problem…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A backhoe cut the ISP power connection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The backup power failed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And darkness descended upon the site…</a:t>
            </a:r>
          </a:p>
        </p:txBody>
      </p:sp>
      <p:pic>
        <p:nvPicPr>
          <p:cNvPr id="316420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33400" y="3124200"/>
            <a:ext cx="1968500" cy="1512888"/>
          </a:xfrm>
          <a:prstGeom prst="rect">
            <a:avLst/>
          </a:prstGeom>
          <a:noFill/>
        </p:spPr>
      </p:pic>
      <p:grpSp>
        <p:nvGrpSpPr>
          <p:cNvPr id="316421" name="Group 32"/>
          <p:cNvGrpSpPr>
            <a:grpSpLocks/>
          </p:cNvGrpSpPr>
          <p:nvPr/>
        </p:nvGrpSpPr>
        <p:grpSpPr bwMode="auto">
          <a:xfrm>
            <a:off x="6629400" y="5308600"/>
            <a:ext cx="1193800" cy="1016000"/>
            <a:chOff x="0" y="0"/>
            <a:chExt cx="752" cy="640"/>
          </a:xfrm>
        </p:grpSpPr>
        <p:sp>
          <p:nvSpPr>
            <p:cNvPr id="398369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0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1" name="Rectangle 35"/>
            <p:cNvSpPr>
              <a:spLocks/>
            </p:cNvSpPr>
            <p:nvPr/>
          </p:nvSpPr>
          <p:spPr bwMode="auto">
            <a:xfrm>
              <a:off x="81" y="266"/>
              <a:ext cx="60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a="http://schemas.openxmlformats.org/drawingml/2006/main" xmlns:p="http://schemas.openxmlformats.org/presentation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="http://schemas.openxmlformats.org/drawingml/2006/main" xmlns:p="http://schemas.openxmlformats.org/presentation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</p:txBody>
        </p:sp>
      </p:grp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6324600" y="3276600"/>
            <a:ext cx="1752600" cy="10906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316426" name="AutoShape 10"/>
          <p:cNvSpPr>
            <a:spLocks noChangeArrowheads="1"/>
          </p:cNvSpPr>
          <p:nvPr/>
        </p:nvSpPr>
        <p:spPr bwMode="auto">
          <a:xfrm>
            <a:off x="6705600" y="4443413"/>
            <a:ext cx="952500" cy="738187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6432" name="Picture 1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3276600" y="2992438"/>
            <a:ext cx="2209800" cy="1655762"/>
          </a:xfrm>
          <a:prstGeom prst="rect">
            <a:avLst/>
          </a:prstGeom>
          <a:noFill/>
        </p:spPr>
      </p:pic>
      <p:sp>
        <p:nvSpPr>
          <p:cNvPr id="316433" name="Line 17"/>
          <p:cNvSpPr>
            <a:spLocks noChangeShapeType="1"/>
          </p:cNvSpPr>
          <p:nvPr/>
        </p:nvSpPr>
        <p:spPr bwMode="auto">
          <a:xfrm>
            <a:off x="2362200" y="3810000"/>
            <a:ext cx="91440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35" name="Line 19"/>
          <p:cNvSpPr>
            <a:spLocks noChangeShapeType="1"/>
          </p:cNvSpPr>
          <p:nvPr/>
        </p:nvSpPr>
        <p:spPr bwMode="auto">
          <a:xfrm>
            <a:off x="5410200" y="3810000"/>
            <a:ext cx="91440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36" name="Text Box 20"/>
          <p:cNvSpPr txBox="1">
            <a:spLocks noChangeArrowheads="1"/>
          </p:cNvSpPr>
          <p:nvPr/>
        </p:nvSpPr>
        <p:spPr bwMode="auto">
          <a:xfrm>
            <a:off x="6461125" y="2862263"/>
            <a:ext cx="1539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saasco.com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It Ended Badly for Everyone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The consultants could not enter hours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The accountants could not generate invoices 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The companies could not bill customers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And there was wailing and gnashing of teeth</a:t>
            </a:r>
          </a:p>
        </p:txBody>
      </p:sp>
      <p:grpSp>
        <p:nvGrpSpPr>
          <p:cNvPr id="322565" name="Group 32"/>
          <p:cNvGrpSpPr>
            <a:grpSpLocks/>
          </p:cNvGrpSpPr>
          <p:nvPr/>
        </p:nvGrpSpPr>
        <p:grpSpPr bwMode="auto">
          <a:xfrm>
            <a:off x="6629400" y="5364163"/>
            <a:ext cx="1193800" cy="1016000"/>
            <a:chOff x="0" y="0"/>
            <a:chExt cx="752" cy="640"/>
          </a:xfrm>
        </p:grpSpPr>
        <p:sp>
          <p:nvSpPr>
            <p:cNvPr id="398369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>
                <a:cxn ang="0">
                  <a:pos x="10800" y="0"/>
                </a:cxn>
                <a:cxn ang="0">
                  <a:pos x="0" y="3391"/>
                </a:cxn>
                <a:cxn ang="0">
                  <a:pos x="0" y="18209"/>
                </a:cxn>
                <a:cxn ang="0">
                  <a:pos x="10800" y="21600"/>
                </a:cxn>
                <a:cxn ang="0">
                  <a:pos x="21600" y="18209"/>
                </a:cxn>
                <a:cxn ang="0">
                  <a:pos x="21600" y="3391"/>
                </a:cxn>
                <a:cxn ang="0">
                  <a:pos x="10800" y="0"/>
                </a:cxn>
                <a:cxn ang="0">
                  <a:pos x="10800" y="0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chemeClr val="folHlink"/>
            </a:solidFill>
            <a:ln w="50800">
              <a:solidFill>
                <a:schemeClr val="folHlink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370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376 w 21600"/>
                <a:gd name="T3" fmla="*/ 100 h 21600"/>
                <a:gd name="T4" fmla="*/ 75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solidFill>
              <a:schemeClr val="folHlink"/>
            </a:solidFill>
            <a:ln w="5080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371" name="Rectangle 35"/>
            <p:cNvSpPr>
              <a:spLocks/>
            </p:cNvSpPr>
            <p:nvPr/>
          </p:nvSpPr>
          <p:spPr bwMode="auto">
            <a:xfrm>
              <a:off x="77" y="262"/>
              <a:ext cx="608" cy="21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/>
              <a:r>
                <a:rPr 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</p:txBody>
        </p:sp>
      </p:grp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6324600" y="3332163"/>
            <a:ext cx="1752600" cy="1090612"/>
          </a:xfrm>
          <a:prstGeom prst="rect">
            <a:avLst/>
          </a:prstGeom>
          <a:solidFill>
            <a:schemeClr val="bg1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PHP App</a:t>
            </a:r>
          </a:p>
          <a:p>
            <a:pPr algn="ctr"/>
            <a:r>
              <a:rPr lang="en-US" sz="2000"/>
              <a:t>Apache</a:t>
            </a:r>
          </a:p>
          <a:p>
            <a:pPr algn="ctr"/>
            <a:r>
              <a:rPr lang="en-US" sz="2000"/>
              <a:t>Mod_PHP</a:t>
            </a:r>
          </a:p>
        </p:txBody>
      </p:sp>
      <p:sp>
        <p:nvSpPr>
          <p:cNvPr id="322570" name="AutoShape 10"/>
          <p:cNvSpPr>
            <a:spLocks noChangeArrowheads="1"/>
          </p:cNvSpPr>
          <p:nvPr/>
        </p:nvSpPr>
        <p:spPr bwMode="auto">
          <a:xfrm>
            <a:off x="6705600" y="4519613"/>
            <a:ext cx="952500" cy="738187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572" name="Line 12"/>
          <p:cNvSpPr>
            <a:spLocks noChangeShapeType="1"/>
          </p:cNvSpPr>
          <p:nvPr/>
        </p:nvSpPr>
        <p:spPr bwMode="auto">
          <a:xfrm>
            <a:off x="2438400" y="3865563"/>
            <a:ext cx="91440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573" name="Line 13"/>
          <p:cNvSpPr>
            <a:spLocks noChangeShapeType="1"/>
          </p:cNvSpPr>
          <p:nvPr/>
        </p:nvSpPr>
        <p:spPr bwMode="auto">
          <a:xfrm>
            <a:off x="5410200" y="3865563"/>
            <a:ext cx="91440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257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9925"/>
            <a:ext cx="1981200" cy="1312863"/>
          </a:xfrm>
          <a:prstGeom prst="rect">
            <a:avLst/>
          </a:prstGeom>
          <a:noFill/>
        </p:spPr>
      </p:pic>
      <p:sp>
        <p:nvSpPr>
          <p:cNvPr id="322576" name="AutoShape 16"/>
          <p:cNvSpPr>
            <a:spLocks noChangeArrowheads="1"/>
          </p:cNvSpPr>
          <p:nvPr/>
        </p:nvSpPr>
        <p:spPr bwMode="auto">
          <a:xfrm>
            <a:off x="3352800" y="3276600"/>
            <a:ext cx="2133600" cy="1090613"/>
          </a:xfrm>
          <a:prstGeom prst="cloudCallout">
            <a:avLst>
              <a:gd name="adj1" fmla="val -29167"/>
              <a:gd name="adj2" fmla="val 72269"/>
            </a:avLst>
          </a:prstGeom>
          <a:solidFill>
            <a:schemeClr val="bg1"/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“the cloud”</a:t>
            </a:r>
          </a:p>
        </p:txBody>
      </p:sp>
      <p:sp>
        <p:nvSpPr>
          <p:cNvPr id="322577" name="Rectangle 17"/>
          <p:cNvSpPr>
            <a:spLocks noChangeArrowheads="1"/>
          </p:cNvSpPr>
          <p:nvPr/>
        </p:nvSpPr>
        <p:spPr bwMode="auto">
          <a:xfrm>
            <a:off x="3581400" y="4302125"/>
            <a:ext cx="609600" cy="498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322578" name="Text Box 18"/>
          <p:cNvSpPr txBox="1">
            <a:spLocks noChangeArrowheads="1"/>
          </p:cNvSpPr>
          <p:nvPr/>
        </p:nvSpPr>
        <p:spPr bwMode="auto">
          <a:xfrm>
            <a:off x="6461125" y="2862263"/>
            <a:ext cx="1539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</a:rPr>
              <a:t>saasco.com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Moral of This Story</a:t>
            </a:r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1431925" y="2405063"/>
            <a:ext cx="5959475" cy="157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/>
              <a:t>Perhaps we should think about disaster recovery </a:t>
            </a:r>
            <a:r>
              <a:rPr lang="en-US" sz="3600" b="1" u="sng"/>
              <a:t>before</a:t>
            </a:r>
            <a:r>
              <a:rPr lang="en-US" sz="3600"/>
              <a:t> the disaster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228600"/>
            <a:ext cx="8569325" cy="685800"/>
          </a:xfrm>
          <a:noFill/>
          <a:ln w="9525"/>
        </p:spPr>
        <p:txBody>
          <a:bodyPr/>
          <a:lstStyle/>
          <a:p>
            <a:r>
              <a:rPr lang="en-US">
                <a:effectLst/>
                <a:latin typeface="Arial" charset="0"/>
                <a:ea typeface="ＭＳ Ｐゴシック" charset="-128"/>
                <a:cs typeface="ＭＳ Ｐゴシック" charset="-128"/>
              </a:rPr>
              <a:t>Widely Varying Assumptions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How much data do you have?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What is your transaction load?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How far apart are your sites?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What is your budget for extra hardware?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Can you tolerate data loss?  How much?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How much unplanned downtime can you tolerate?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Do you have maintenance windows?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Do you run in the cloud or in a co-lo?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4_Default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noProof="1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noProof="1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okia Sans Wi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2004:Templates:Presentations:Designs:Macstyle</Template>
  <TotalTime>79991</TotalTime>
  <Words>2003</Words>
  <Application>Microsoft Macintosh PowerPoint</Application>
  <PresentationFormat>On-screen Show (4:3)</PresentationFormat>
  <Paragraphs>580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Nokia Sans Wide</vt:lpstr>
      <vt:lpstr>ＭＳ Ｐゴシック</vt:lpstr>
      <vt:lpstr>Arial</vt:lpstr>
      <vt:lpstr>Times</vt:lpstr>
      <vt:lpstr>Times New Roman</vt:lpstr>
      <vt:lpstr>Lucida Grande</vt:lpstr>
      <vt:lpstr>Courier</vt:lpstr>
      <vt:lpstr>DINMittelschrift</vt:lpstr>
      <vt:lpstr>14_Default Design</vt:lpstr>
      <vt:lpstr>Microsoft PowerPoint Presentation</vt:lpstr>
      <vt:lpstr>Preparing for the Big Oops!  Disaster Recovery Sites for MySQL </vt:lpstr>
      <vt:lpstr>Topics</vt:lpstr>
      <vt:lpstr>About Continuent</vt:lpstr>
      <vt:lpstr>A Motivating Story (in Case You Need It)</vt:lpstr>
      <vt:lpstr>This Story Starts Out Well</vt:lpstr>
      <vt:lpstr>But There Was a Small Problem…</vt:lpstr>
      <vt:lpstr>It Ended Badly for Everyone</vt:lpstr>
      <vt:lpstr>The Moral of This Story</vt:lpstr>
      <vt:lpstr>Widely Varying Assumptions</vt:lpstr>
      <vt:lpstr>Basic DR With MySQL Master/Slave Replication</vt:lpstr>
      <vt:lpstr>MySQL Replication Explained in One Slide</vt:lpstr>
      <vt:lpstr>MySQL [Very] Basic DR Setup</vt:lpstr>
      <vt:lpstr>Thoughts on DR Site Capacity</vt:lpstr>
      <vt:lpstr>MySQL Run Book: Failover</vt:lpstr>
      <vt:lpstr>Fencing MySQL Servers</vt:lpstr>
      <vt:lpstr>MySQL Run Book: Assessing Damage</vt:lpstr>
      <vt:lpstr>MySQL Run Book: Failback </vt:lpstr>
      <vt:lpstr>MySQL Hot vs. Cold Backup</vt:lpstr>
      <vt:lpstr>Zen of Backup and Restore</vt:lpstr>
      <vt:lpstr>Master Site Availability</vt:lpstr>
      <vt:lpstr>Master Site Redundancy via Local Slave</vt:lpstr>
      <vt:lpstr>Master Site Redundancy via File System</vt:lpstr>
      <vt:lpstr>Monitoring</vt:lpstr>
      <vt:lpstr>Still Not Out of the Woods…</vt:lpstr>
      <vt:lpstr>DR With Tungsten Replication</vt:lpstr>
      <vt:lpstr>Tungsten Replicator Architecture</vt:lpstr>
      <vt:lpstr>Tungsten Global ID and Epoch Number</vt:lpstr>
      <vt:lpstr>DR Site Enabling with Global IDs</vt:lpstr>
      <vt:lpstr>Reconfiguration After Failover</vt:lpstr>
      <vt:lpstr>Tungsten Multi-Site Run Book</vt:lpstr>
      <vt:lpstr>Tungsten Parallel Slave Apply</vt:lpstr>
      <vt:lpstr>It’s Still Not All Gravy…</vt:lpstr>
      <vt:lpstr>Combining Multi-Master with Disaster Recovery</vt:lpstr>
      <vt:lpstr>The Million Dollar Question </vt:lpstr>
      <vt:lpstr>Single Writable Master</vt:lpstr>
      <vt:lpstr>Multi-Master with Partitioned Writes</vt:lpstr>
      <vt:lpstr>Full Multi-Master</vt:lpstr>
      <vt:lpstr>Multi-Master Is an Evolving Effort</vt:lpstr>
      <vt:lpstr>The End</vt:lpstr>
      <vt:lpstr>Summary</vt:lpstr>
      <vt:lpstr>Parting Thoughts</vt:lpstr>
      <vt:lpstr>Contact Information</vt:lpstr>
    </vt:vector>
  </TitlesOfParts>
  <Manager/>
  <Company>Continuent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Continuent Tungsten</dc:title>
  <dc:subject>Master Presentation Deck</dc:subject>
  <dc:creator>Robert Hodges</dc:creator>
  <cp:keywords/>
  <dc:description/>
  <cp:lastModifiedBy>Sophia DeMartini</cp:lastModifiedBy>
  <cp:revision>931</cp:revision>
  <cp:lastPrinted>2011-04-13T19:40:30Z</cp:lastPrinted>
  <dcterms:created xsi:type="dcterms:W3CDTF">2011-04-17T00:30:35Z</dcterms:created>
  <dcterms:modified xsi:type="dcterms:W3CDTF">2011-04-17T00:31:05Z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-1799480042</vt:i4>
  </property>
  <property fmtid="{D5CDD505-2E9C-101B-9397-08002B2CF9AE}" pid="3" name="_EmailSubject">
    <vt:lpwstr>m/cluster and p/cluster product matrices</vt:lpwstr>
  </property>
  <property fmtid="{D5CDD505-2E9C-101B-9397-08002B2CF9AE}" pid="4" name="_AuthorEmail">
    <vt:lpwstr>djeker@ix.netcom.com</vt:lpwstr>
  </property>
  <property fmtid="{D5CDD505-2E9C-101B-9397-08002B2CF9AE}" pid="5" name="_AuthorEmailDisplayName">
    <vt:lpwstr>Donna Jeker</vt:lpwstr>
  </property>
  <property fmtid="{D5CDD505-2E9C-101B-9397-08002B2CF9AE}" pid="6" name="_PreviousAdHocReviewCycleID">
    <vt:i4>1613623991</vt:i4>
  </property>
  <property fmtid="{D5CDD505-2E9C-101B-9397-08002B2CF9AE}" pid="7" name="_ReviewingToolsShownOnce">
    <vt:lpwstr/>
  </property>
</Properties>
</file>