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46" r:id="rId2"/>
    <p:sldId id="472" r:id="rId3"/>
    <p:sldId id="471" r:id="rId4"/>
    <p:sldId id="467" r:id="rId5"/>
    <p:sldId id="473" r:id="rId6"/>
    <p:sldId id="453" r:id="rId7"/>
    <p:sldId id="463" r:id="rId8"/>
    <p:sldId id="451" r:id="rId9"/>
    <p:sldId id="455" r:id="rId10"/>
    <p:sldId id="476" r:id="rId11"/>
    <p:sldId id="462" r:id="rId12"/>
    <p:sldId id="408" r:id="rId13"/>
    <p:sldId id="477" r:id="rId1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6699"/>
    <a:srgbClr val="FFFF99"/>
    <a:srgbClr val="4D4D4D"/>
    <a:srgbClr val="FF0000"/>
    <a:srgbClr val="E8E8E8"/>
    <a:srgbClr val="0AD8F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4" autoAdjust="0"/>
    <p:restoredTop sz="65714" autoAdjust="0"/>
  </p:normalViewPr>
  <p:slideViewPr>
    <p:cSldViewPr>
      <p:cViewPr varScale="1">
        <p:scale>
          <a:sx n="60" d="100"/>
          <a:sy n="60" d="100"/>
        </p:scale>
        <p:origin x="-1836" y="-78"/>
      </p:cViewPr>
      <p:guideLst>
        <p:guide orient="horz" pos="2160"/>
        <p:guide pos="40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92" y="-7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64F0E631-6A6E-4616-A75D-8AA28D5E35CE}" type="datetime1">
              <a:rPr lang="en-US"/>
              <a:pPr/>
              <a:t>13-Apr-11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F5E8500-84AF-4400-B4EF-2CF2BDFB3343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9D5E975-6F21-4661-A2F2-31F79F88EBB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5E975-6F21-4661-A2F2-31F79F88EBB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5E975-6F21-4661-A2F2-31F79F88EBB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5E975-6F21-4661-A2F2-31F79F88EBB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5E975-6F21-4661-A2F2-31F79F88EBB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5E975-6F21-4661-A2F2-31F79F88EBB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5E975-6F21-4661-A2F2-31F79F88EBB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336379-1BBF-48D2-B076-6387AF4324FC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emplate_title_b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4000" baseline="0">
                <a:latin typeface="Arial Black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Section head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8580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858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8580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03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803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858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template_title_b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685800" y="2286000"/>
            <a:ext cx="8001000" cy="23622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Thank you!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template_b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685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Footer Placeholder 4"/>
          <p:cNvSpPr txBox="1">
            <a:spLocks noGrp="1"/>
          </p:cNvSpPr>
          <p:nvPr userDrawn="1"/>
        </p:nvSpPr>
        <p:spPr bwMode="auto">
          <a:xfrm>
            <a:off x="5562600" y="6602413"/>
            <a:ext cx="3581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 b="1" dirty="0" smtClean="0">
                <a:solidFill>
                  <a:schemeClr val="bg2"/>
                </a:solidFill>
              </a:rPr>
              <a:t>© 2011 Eucalyptus Systems, Inc. </a:t>
            </a:r>
            <a:endParaRPr lang="en-US" sz="1200" dirty="0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5" r:id="rId2"/>
    <p:sldLayoutId id="2147484294" r:id="rId3"/>
    <p:sldLayoutId id="2147484296" r:id="rId4"/>
    <p:sldLayoutId id="2147484297" r:id="rId5"/>
    <p:sldLayoutId id="2147484298" r:id="rId6"/>
    <p:sldLayoutId id="2147484299" r:id="rId7"/>
    <p:sldLayoutId id="2147484300" r:id="rId8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362200"/>
            <a:ext cx="7772400" cy="3962400"/>
          </a:xfrm>
        </p:spPr>
        <p:txBody>
          <a:bodyPr/>
          <a:lstStyle/>
          <a:p>
            <a:r>
              <a:rPr lang="sv-FI" sz="7200" dirty="0" smtClean="0"/>
              <a:t>Data in the cloud</a:t>
            </a:r>
            <a:br>
              <a:rPr lang="sv-FI" sz="7200" dirty="0" smtClean="0"/>
            </a:br>
            <a:r>
              <a:rPr lang="sv-FI" sz="6000" dirty="0" smtClean="0"/>
              <a:t/>
            </a:r>
            <a:br>
              <a:rPr lang="sv-FI" sz="6000" dirty="0" smtClean="0"/>
            </a:br>
            <a:r>
              <a:rPr lang="sv-FI" sz="2800" dirty="0" smtClean="0"/>
              <a:t>O’Reilly MySQL Conference</a:t>
            </a:r>
            <a:r>
              <a:rPr lang="sv-FI" sz="6000" dirty="0" smtClean="0"/>
              <a:t/>
            </a:r>
            <a:br>
              <a:rPr lang="sv-FI" sz="6000" dirty="0" smtClean="0"/>
            </a:br>
            <a:r>
              <a:rPr lang="sv-FI" sz="2400" dirty="0" smtClean="0"/>
              <a:t>Mårten Mickos </a:t>
            </a:r>
            <a:br>
              <a:rPr lang="sv-FI" sz="2400" dirty="0" smtClean="0"/>
            </a:br>
            <a:r>
              <a:rPr lang="sv-FI" sz="2400" dirty="0" smtClean="0"/>
              <a:t>CEO, Eucalyptus Systems</a:t>
            </a:r>
            <a:br>
              <a:rPr lang="sv-FI" sz="2400" dirty="0" smtClean="0"/>
            </a:br>
            <a:r>
              <a:rPr lang="sv-FI" sz="2400" b="0" dirty="0" smtClean="0"/>
              <a:t>www.twitter.com/martenmickos</a:t>
            </a:r>
            <a:r>
              <a:rPr lang="sv-FI" dirty="0" smtClean="0"/>
              <a:t/>
            </a:r>
            <a:br>
              <a:rPr lang="sv-FI" dirty="0" smtClean="0"/>
            </a:br>
            <a:endParaRPr lang="en-US" sz="2000" dirty="0" smtClean="0">
              <a:solidFill>
                <a:srgbClr val="FF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Elastic scale-out in the clouds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38200" y="3352800"/>
            <a:ext cx="533400" cy="4572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 smtClean="0">
                <a:solidFill>
                  <a:schemeClr val="accent2"/>
                </a:solidFill>
              </a:rPr>
              <a:t>vm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752600"/>
            <a:ext cx="685800" cy="4572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 smtClean="0">
                <a:solidFill>
                  <a:schemeClr val="accent2"/>
                </a:solidFill>
              </a:rPr>
              <a:t>app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105400" y="2438400"/>
            <a:ext cx="297180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 smtClean="0">
                <a:solidFill>
                  <a:schemeClr val="accent2"/>
                </a:solidFill>
              </a:rPr>
              <a:t>Eucalyptus</a:t>
            </a:r>
          </a:p>
          <a:p>
            <a:pPr algn="ctr"/>
            <a:r>
              <a:rPr lang="sv-FI" sz="1600" dirty="0" smtClean="0">
                <a:solidFill>
                  <a:schemeClr val="accent2"/>
                </a:solidFill>
              </a:rPr>
              <a:t>Cloud controller, storage controller, Walrus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447800" y="3352800"/>
            <a:ext cx="533400" cy="4572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 smtClean="0">
                <a:solidFill>
                  <a:schemeClr val="accent2"/>
                </a:solidFill>
              </a:rPr>
              <a:t>vm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057400" y="3352800"/>
            <a:ext cx="533400" cy="4572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 smtClean="0">
                <a:solidFill>
                  <a:schemeClr val="accent2"/>
                </a:solidFill>
              </a:rPr>
              <a:t>vm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667000" y="3352800"/>
            <a:ext cx="533400" cy="4572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 smtClean="0">
                <a:solidFill>
                  <a:schemeClr val="accent2"/>
                </a:solidFill>
              </a:rPr>
              <a:t>vm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276600" y="3352800"/>
            <a:ext cx="533400" cy="4572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 smtClean="0">
                <a:solidFill>
                  <a:schemeClr val="accent2"/>
                </a:solidFill>
              </a:rPr>
              <a:t>vm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886200" y="3352800"/>
            <a:ext cx="533400" cy="4572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 smtClean="0">
                <a:solidFill>
                  <a:schemeClr val="accent2"/>
                </a:solidFill>
              </a:rPr>
              <a:t>vm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495800" y="3352800"/>
            <a:ext cx="533400" cy="4572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 smtClean="0">
                <a:solidFill>
                  <a:schemeClr val="accent2"/>
                </a:solidFill>
              </a:rPr>
              <a:t>vm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105400" y="3352800"/>
            <a:ext cx="533400" cy="4572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 smtClean="0">
                <a:solidFill>
                  <a:schemeClr val="accent2"/>
                </a:solidFill>
              </a:rPr>
              <a:t>vm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715000" y="3352800"/>
            <a:ext cx="533400" cy="4572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 smtClean="0">
                <a:solidFill>
                  <a:schemeClr val="accent2"/>
                </a:solidFill>
              </a:rPr>
              <a:t>vm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324600" y="3352800"/>
            <a:ext cx="533400" cy="4572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 smtClean="0">
                <a:solidFill>
                  <a:schemeClr val="accent2"/>
                </a:solidFill>
              </a:rPr>
              <a:t>vm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934200" y="3352800"/>
            <a:ext cx="533400" cy="4572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 smtClean="0">
                <a:solidFill>
                  <a:schemeClr val="accent2"/>
                </a:solidFill>
              </a:rPr>
              <a:t>vm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543800" y="3352800"/>
            <a:ext cx="533400" cy="4572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 smtClean="0">
                <a:solidFill>
                  <a:schemeClr val="accent2"/>
                </a:solidFill>
              </a:rPr>
              <a:t>vm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38200" y="3886200"/>
            <a:ext cx="533400" cy="4572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 smtClean="0">
                <a:solidFill>
                  <a:schemeClr val="accent2"/>
                </a:solidFill>
              </a:rPr>
              <a:t>vm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447800" y="3886200"/>
            <a:ext cx="533400" cy="4572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 smtClean="0">
                <a:solidFill>
                  <a:schemeClr val="accent2"/>
                </a:solidFill>
              </a:rPr>
              <a:t>vm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057400" y="3886200"/>
            <a:ext cx="533400" cy="4572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 smtClean="0">
                <a:solidFill>
                  <a:schemeClr val="accent2"/>
                </a:solidFill>
              </a:rPr>
              <a:t>vm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667000" y="3886200"/>
            <a:ext cx="533400" cy="4572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 smtClean="0">
                <a:solidFill>
                  <a:schemeClr val="accent2"/>
                </a:solidFill>
              </a:rPr>
              <a:t>vm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276600" y="3886200"/>
            <a:ext cx="533400" cy="4572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 smtClean="0">
                <a:solidFill>
                  <a:schemeClr val="accent2"/>
                </a:solidFill>
              </a:rPr>
              <a:t>vm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886200" y="3886200"/>
            <a:ext cx="533400" cy="4572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 smtClean="0">
                <a:solidFill>
                  <a:schemeClr val="accent2"/>
                </a:solidFill>
              </a:rPr>
              <a:t>vm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495800" y="3886200"/>
            <a:ext cx="533400" cy="4572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 smtClean="0">
                <a:solidFill>
                  <a:schemeClr val="accent2"/>
                </a:solidFill>
              </a:rPr>
              <a:t>vm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105400" y="3886200"/>
            <a:ext cx="533400" cy="4572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 smtClean="0">
                <a:solidFill>
                  <a:schemeClr val="accent2"/>
                </a:solidFill>
              </a:rPr>
              <a:t>vm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715000" y="3886200"/>
            <a:ext cx="533400" cy="4572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 smtClean="0">
                <a:solidFill>
                  <a:schemeClr val="accent2"/>
                </a:solidFill>
              </a:rPr>
              <a:t>vm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324600" y="3886200"/>
            <a:ext cx="533400" cy="4572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 smtClean="0">
                <a:solidFill>
                  <a:schemeClr val="accent2"/>
                </a:solidFill>
              </a:rPr>
              <a:t>vm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934200" y="3886200"/>
            <a:ext cx="533400" cy="4572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 smtClean="0">
                <a:solidFill>
                  <a:schemeClr val="accent2"/>
                </a:solidFill>
              </a:rPr>
              <a:t>vm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543800" y="3886200"/>
            <a:ext cx="533400" cy="4572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 smtClean="0">
                <a:solidFill>
                  <a:schemeClr val="accent2"/>
                </a:solidFill>
              </a:rPr>
              <a:t>vm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838200" y="4419600"/>
            <a:ext cx="533400" cy="4572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 smtClean="0">
                <a:solidFill>
                  <a:schemeClr val="accent2"/>
                </a:solidFill>
              </a:rPr>
              <a:t>vm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447800" y="4419600"/>
            <a:ext cx="533400" cy="4572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 smtClean="0">
                <a:solidFill>
                  <a:schemeClr val="accent2"/>
                </a:solidFill>
              </a:rPr>
              <a:t>vm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057400" y="4419600"/>
            <a:ext cx="533400" cy="4572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 smtClean="0">
                <a:solidFill>
                  <a:schemeClr val="accent2"/>
                </a:solidFill>
              </a:rPr>
              <a:t>vm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667000" y="4419600"/>
            <a:ext cx="533400" cy="4572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 smtClean="0">
                <a:solidFill>
                  <a:schemeClr val="accent2"/>
                </a:solidFill>
              </a:rPr>
              <a:t>vm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276600" y="4419600"/>
            <a:ext cx="533400" cy="4572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 smtClean="0">
                <a:solidFill>
                  <a:schemeClr val="accent2"/>
                </a:solidFill>
              </a:rPr>
              <a:t>vm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886200" y="4419600"/>
            <a:ext cx="533400" cy="4572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 smtClean="0">
                <a:solidFill>
                  <a:schemeClr val="accent2"/>
                </a:solidFill>
              </a:rPr>
              <a:t>vm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495800" y="4419600"/>
            <a:ext cx="533400" cy="4572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 smtClean="0">
                <a:solidFill>
                  <a:schemeClr val="accent2"/>
                </a:solidFill>
              </a:rPr>
              <a:t>vm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848710" y="2438400"/>
            <a:ext cx="418049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 smtClean="0">
                <a:solidFill>
                  <a:schemeClr val="accent2"/>
                </a:solidFill>
              </a:rPr>
              <a:t>Amazon Web Services (AWS)</a:t>
            </a:r>
          </a:p>
          <a:p>
            <a:pPr algn="ctr"/>
            <a:r>
              <a:rPr lang="sv-FI" sz="1600" dirty="0" smtClean="0">
                <a:solidFill>
                  <a:schemeClr val="accent2"/>
                </a:solidFill>
              </a:rPr>
              <a:t>EC2, EBS, S3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676400" y="1752600"/>
            <a:ext cx="685800" cy="4572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 smtClean="0">
                <a:solidFill>
                  <a:schemeClr val="accent2"/>
                </a:solidFill>
              </a:rPr>
              <a:t>app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514600" y="1752600"/>
            <a:ext cx="685800" cy="4572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 smtClean="0">
                <a:solidFill>
                  <a:schemeClr val="accent2"/>
                </a:solidFill>
              </a:rPr>
              <a:t>app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3352800" y="1752600"/>
            <a:ext cx="685800" cy="4572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 smtClean="0">
                <a:solidFill>
                  <a:schemeClr val="accent2"/>
                </a:solidFill>
              </a:rPr>
              <a:t>app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191000" y="1752600"/>
            <a:ext cx="2209800" cy="4572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 smtClean="0">
                <a:solidFill>
                  <a:schemeClr val="accent2"/>
                </a:solidFill>
              </a:rPr>
              <a:t>app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553200" y="1752600"/>
            <a:ext cx="685800" cy="4572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 smtClean="0">
                <a:solidFill>
                  <a:schemeClr val="accent2"/>
                </a:solidFill>
              </a:rPr>
              <a:t>app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391400" y="1752600"/>
            <a:ext cx="685800" cy="4572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 smtClean="0">
                <a:solidFill>
                  <a:schemeClr val="accent2"/>
                </a:solidFill>
              </a:rPr>
              <a:t>app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838200" y="4953000"/>
            <a:ext cx="533400" cy="4572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 smtClean="0">
                <a:solidFill>
                  <a:schemeClr val="accent2"/>
                </a:solidFill>
              </a:rPr>
              <a:t>vm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447800" y="4953000"/>
            <a:ext cx="533400" cy="4572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 smtClean="0">
                <a:solidFill>
                  <a:schemeClr val="accent2"/>
                </a:solidFill>
              </a:rPr>
              <a:t>vm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057400" y="4953000"/>
            <a:ext cx="533400" cy="4572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 smtClean="0">
                <a:solidFill>
                  <a:schemeClr val="accent2"/>
                </a:solidFill>
              </a:rPr>
              <a:t>vm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2667000" y="4953000"/>
            <a:ext cx="533400" cy="4572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 smtClean="0">
                <a:solidFill>
                  <a:schemeClr val="accent2"/>
                </a:solidFill>
              </a:rPr>
              <a:t>vm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3276600" y="4953000"/>
            <a:ext cx="533400" cy="4572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 smtClean="0">
                <a:solidFill>
                  <a:schemeClr val="accent2"/>
                </a:solidFill>
              </a:rPr>
              <a:t>vm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3886200" y="4953000"/>
            <a:ext cx="533400" cy="4572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 smtClean="0">
                <a:solidFill>
                  <a:schemeClr val="accent2"/>
                </a:solidFill>
              </a:rPr>
              <a:t>vm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495800" y="4953000"/>
            <a:ext cx="533400" cy="4572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 smtClean="0">
                <a:solidFill>
                  <a:schemeClr val="accent2"/>
                </a:solidFill>
              </a:rPr>
              <a:t>vm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09" name="Flowchart: Magnetic Disk 108"/>
          <p:cNvSpPr/>
          <p:nvPr/>
        </p:nvSpPr>
        <p:spPr>
          <a:xfrm>
            <a:off x="5181600" y="4419600"/>
            <a:ext cx="381000" cy="457200"/>
          </a:xfrm>
          <a:prstGeom prst="flowChartMagneticDisk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lowchart: Magnetic Disk 109"/>
          <p:cNvSpPr/>
          <p:nvPr/>
        </p:nvSpPr>
        <p:spPr>
          <a:xfrm>
            <a:off x="5791200" y="4419600"/>
            <a:ext cx="381000" cy="457200"/>
          </a:xfrm>
          <a:prstGeom prst="flowChartMagneticDisk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lowchart: Magnetic Disk 110"/>
          <p:cNvSpPr/>
          <p:nvPr/>
        </p:nvSpPr>
        <p:spPr>
          <a:xfrm>
            <a:off x="6400800" y="4419600"/>
            <a:ext cx="381000" cy="457200"/>
          </a:xfrm>
          <a:prstGeom prst="flowChartMagneticDisk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lowchart: Magnetic Disk 111"/>
          <p:cNvSpPr/>
          <p:nvPr/>
        </p:nvSpPr>
        <p:spPr>
          <a:xfrm>
            <a:off x="7010400" y="4419600"/>
            <a:ext cx="381000" cy="457200"/>
          </a:xfrm>
          <a:prstGeom prst="flowChartMagneticDisk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lowchart: Magnetic Disk 112"/>
          <p:cNvSpPr/>
          <p:nvPr/>
        </p:nvSpPr>
        <p:spPr>
          <a:xfrm>
            <a:off x="7620000" y="4419600"/>
            <a:ext cx="381000" cy="457200"/>
          </a:xfrm>
          <a:prstGeom prst="flowChartMagneticDisk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lowchart: Magnetic Disk 113"/>
          <p:cNvSpPr/>
          <p:nvPr/>
        </p:nvSpPr>
        <p:spPr>
          <a:xfrm>
            <a:off x="914400" y="5549460"/>
            <a:ext cx="381000" cy="457200"/>
          </a:xfrm>
          <a:prstGeom prst="flowChartMagneticDisk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lowchart: Magnetic Disk 114"/>
          <p:cNvSpPr/>
          <p:nvPr/>
        </p:nvSpPr>
        <p:spPr>
          <a:xfrm>
            <a:off x="1524000" y="5549460"/>
            <a:ext cx="381000" cy="457200"/>
          </a:xfrm>
          <a:prstGeom prst="flowChartMagneticDisk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lowchart: Magnetic Disk 115"/>
          <p:cNvSpPr/>
          <p:nvPr/>
        </p:nvSpPr>
        <p:spPr>
          <a:xfrm>
            <a:off x="2133600" y="5549460"/>
            <a:ext cx="381000" cy="457200"/>
          </a:xfrm>
          <a:prstGeom prst="flowChartMagneticDisk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lowchart: Magnetic Disk 116"/>
          <p:cNvSpPr/>
          <p:nvPr/>
        </p:nvSpPr>
        <p:spPr>
          <a:xfrm>
            <a:off x="2743200" y="5549460"/>
            <a:ext cx="381000" cy="457200"/>
          </a:xfrm>
          <a:prstGeom prst="flowChartMagneticDisk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lowchart: Magnetic Disk 117"/>
          <p:cNvSpPr/>
          <p:nvPr/>
        </p:nvSpPr>
        <p:spPr>
          <a:xfrm>
            <a:off x="3352800" y="5549460"/>
            <a:ext cx="381000" cy="457200"/>
          </a:xfrm>
          <a:prstGeom prst="flowChartMagneticDisk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lowchart: Magnetic Disk 118"/>
          <p:cNvSpPr/>
          <p:nvPr/>
        </p:nvSpPr>
        <p:spPr>
          <a:xfrm>
            <a:off x="3962400" y="5562600"/>
            <a:ext cx="381000" cy="457200"/>
          </a:xfrm>
          <a:prstGeom prst="flowChartMagneticDisk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lowchart: Magnetic Disk 119"/>
          <p:cNvSpPr/>
          <p:nvPr/>
        </p:nvSpPr>
        <p:spPr>
          <a:xfrm>
            <a:off x="4572000" y="5562600"/>
            <a:ext cx="381000" cy="457200"/>
          </a:xfrm>
          <a:prstGeom prst="flowChartMagneticDisk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838200" y="3276600"/>
            <a:ext cx="4191000" cy="2819400"/>
          </a:xfrm>
          <a:prstGeom prst="rect">
            <a:avLst/>
          </a:prstGeom>
          <a:gradFill>
            <a:gsLst>
              <a:gs pos="43000">
                <a:schemeClr val="accent1">
                  <a:tint val="100000"/>
                  <a:shade val="100000"/>
                  <a:satMod val="130000"/>
                  <a:alpha val="43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FI" dirty="0" smtClean="0"/>
              <a:t>Cloud, Mobile &amp; Social are the drivers, and they are bigger than anything we’ve seen</a:t>
            </a:r>
            <a:br>
              <a:rPr lang="sv-FI" dirty="0" smtClean="0"/>
            </a:br>
            <a:endParaRPr lang="sv-FI" dirty="0" smtClean="0"/>
          </a:p>
          <a:p>
            <a:r>
              <a:rPr lang="sv-FI" dirty="0" smtClean="0"/>
              <a:t>Existing models of FOSS, community and distribution being disrupted</a:t>
            </a:r>
            <a:br>
              <a:rPr lang="sv-FI" dirty="0" smtClean="0"/>
            </a:br>
            <a:endParaRPr lang="sv-FI" dirty="0" smtClean="0"/>
          </a:p>
          <a:p>
            <a:r>
              <a:rPr lang="sv-FI" dirty="0" smtClean="0"/>
              <a:t>Major rewards for creating the winning solution(s) for data in the cloud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FI" sz="4000" b="1" dirty="0" smtClean="0"/>
              <a:t>Thank you!</a:t>
            </a:r>
            <a:endParaRPr lang="en-US" sz="4000" b="1" dirty="0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181600" y="5505271"/>
            <a:ext cx="396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Mårten Mickos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marten@eucalyptus.com</a:t>
            </a:r>
          </a:p>
          <a:p>
            <a:r>
              <a:rPr lang="sv-FI" sz="2400" b="1" dirty="0" smtClean="0">
                <a:solidFill>
                  <a:schemeClr val="bg1"/>
                </a:solidFill>
              </a:rPr>
              <a:t>twitter.com/martenmickos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Eucalyptus cloud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953000"/>
          </a:xfrm>
        </p:spPr>
        <p:txBody>
          <a:bodyPr/>
          <a:lstStyle/>
          <a:p>
            <a:pPr>
              <a:buNone/>
            </a:pPr>
            <a:r>
              <a:rPr lang="sv-FI" sz="2400" dirty="0" smtClean="0"/>
              <a:t>	Over 25,000 new Eucalyptus clouds were started in 2010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844" y="1981200"/>
            <a:ext cx="2895600" cy="154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813312"/>
            <a:ext cx="1731364" cy="124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657600"/>
            <a:ext cx="22098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6122" y="5108712"/>
            <a:ext cx="2787805" cy="7620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2057400"/>
            <a:ext cx="1638300" cy="16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592" y="5261112"/>
            <a:ext cx="3533776" cy="61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5600" y="20574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2200" y="3813312"/>
            <a:ext cx="2551339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 rot="5400000">
            <a:off x="2857500" y="3848100"/>
            <a:ext cx="388620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Infrastructure software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2057400" y="4587907"/>
            <a:ext cx="609600" cy="288893"/>
          </a:xfrm>
          <a:custGeom>
            <a:avLst/>
            <a:gdLst>
              <a:gd name="connsiteX0" fmla="*/ 0 w 2387600"/>
              <a:gd name="connsiteY0" fmla="*/ 1292981 h 1328057"/>
              <a:gd name="connsiteX1" fmla="*/ 319315 w 2387600"/>
              <a:gd name="connsiteY1" fmla="*/ 1060752 h 1328057"/>
              <a:gd name="connsiteX2" fmla="*/ 892629 w 2387600"/>
              <a:gd name="connsiteY2" fmla="*/ 1184124 h 1328057"/>
              <a:gd name="connsiteX3" fmla="*/ 1799772 w 2387600"/>
              <a:gd name="connsiteY3" fmla="*/ 197152 h 1328057"/>
              <a:gd name="connsiteX4" fmla="*/ 2387600 w 2387600"/>
              <a:gd name="connsiteY4" fmla="*/ 1209 h 1328057"/>
              <a:gd name="connsiteX0" fmla="*/ 0 w 2068285"/>
              <a:gd name="connsiteY0" fmla="*/ 1060752 h 1328057"/>
              <a:gd name="connsiteX1" fmla="*/ 573314 w 2068285"/>
              <a:gd name="connsiteY1" fmla="*/ 1184124 h 1328057"/>
              <a:gd name="connsiteX2" fmla="*/ 1480457 w 2068285"/>
              <a:gd name="connsiteY2" fmla="*/ 197152 h 1328057"/>
              <a:gd name="connsiteX3" fmla="*/ 2068285 w 2068285"/>
              <a:gd name="connsiteY3" fmla="*/ 1209 h 1328057"/>
              <a:gd name="connsiteX0" fmla="*/ 30238 w 2098523"/>
              <a:gd name="connsiteY0" fmla="*/ 1060752 h 1351038"/>
              <a:gd name="connsiteX1" fmla="*/ 95552 w 2098523"/>
              <a:gd name="connsiteY1" fmla="*/ 1198638 h 1351038"/>
              <a:gd name="connsiteX2" fmla="*/ 603552 w 2098523"/>
              <a:gd name="connsiteY2" fmla="*/ 1184124 h 1351038"/>
              <a:gd name="connsiteX3" fmla="*/ 1510695 w 2098523"/>
              <a:gd name="connsiteY3" fmla="*/ 197152 h 1351038"/>
              <a:gd name="connsiteX4" fmla="*/ 2098523 w 2098523"/>
              <a:gd name="connsiteY4" fmla="*/ 1209 h 1351038"/>
              <a:gd name="connsiteX0" fmla="*/ 0 w 2002971"/>
              <a:gd name="connsiteY0" fmla="*/ 1198638 h 1351038"/>
              <a:gd name="connsiteX1" fmla="*/ 508000 w 2002971"/>
              <a:gd name="connsiteY1" fmla="*/ 1184124 h 1351038"/>
              <a:gd name="connsiteX2" fmla="*/ 1415143 w 2002971"/>
              <a:gd name="connsiteY2" fmla="*/ 197152 h 1351038"/>
              <a:gd name="connsiteX3" fmla="*/ 2002971 w 2002971"/>
              <a:gd name="connsiteY3" fmla="*/ 1209 h 1351038"/>
              <a:gd name="connsiteX0" fmla="*/ 0 w 2079171"/>
              <a:gd name="connsiteY0" fmla="*/ 1198637 h 1351038"/>
              <a:gd name="connsiteX1" fmla="*/ 584200 w 2079171"/>
              <a:gd name="connsiteY1" fmla="*/ 1184124 h 1351038"/>
              <a:gd name="connsiteX2" fmla="*/ 1491343 w 2079171"/>
              <a:gd name="connsiteY2" fmla="*/ 197152 h 1351038"/>
              <a:gd name="connsiteX3" fmla="*/ 2079171 w 2079171"/>
              <a:gd name="connsiteY3" fmla="*/ 1209 h 1351038"/>
              <a:gd name="connsiteX0" fmla="*/ 0 w 2079171"/>
              <a:gd name="connsiteY0" fmla="*/ 1274837 h 1363738"/>
              <a:gd name="connsiteX1" fmla="*/ 584200 w 2079171"/>
              <a:gd name="connsiteY1" fmla="*/ 1184124 h 1363738"/>
              <a:gd name="connsiteX2" fmla="*/ 1491343 w 2079171"/>
              <a:gd name="connsiteY2" fmla="*/ 197152 h 1363738"/>
              <a:gd name="connsiteX3" fmla="*/ 2079171 w 2079171"/>
              <a:gd name="connsiteY3" fmla="*/ 1209 h 1363738"/>
              <a:gd name="connsiteX0" fmla="*/ 0 w 2079171"/>
              <a:gd name="connsiteY0" fmla="*/ 1274837 h 1363738"/>
              <a:gd name="connsiteX1" fmla="*/ 584200 w 2079171"/>
              <a:gd name="connsiteY1" fmla="*/ 1184124 h 1363738"/>
              <a:gd name="connsiteX2" fmla="*/ 1491343 w 2079171"/>
              <a:gd name="connsiteY2" fmla="*/ 197152 h 1363738"/>
              <a:gd name="connsiteX3" fmla="*/ 2079171 w 2079171"/>
              <a:gd name="connsiteY3" fmla="*/ 1209 h 1363738"/>
              <a:gd name="connsiteX0" fmla="*/ 0 w 2079171"/>
              <a:gd name="connsiteY0" fmla="*/ 1274837 h 1363738"/>
              <a:gd name="connsiteX1" fmla="*/ 584200 w 2079171"/>
              <a:gd name="connsiteY1" fmla="*/ 1184124 h 1363738"/>
              <a:gd name="connsiteX2" fmla="*/ 1491343 w 2079171"/>
              <a:gd name="connsiteY2" fmla="*/ 197152 h 1363738"/>
              <a:gd name="connsiteX3" fmla="*/ 2079171 w 2079171"/>
              <a:gd name="connsiteY3" fmla="*/ 1209 h 13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9171" h="1363738">
                <a:moveTo>
                  <a:pt x="0" y="1274837"/>
                </a:moveTo>
                <a:cubicBezTo>
                  <a:pt x="95552" y="1295399"/>
                  <a:pt x="335643" y="1363738"/>
                  <a:pt x="584200" y="1184124"/>
                </a:cubicBezTo>
                <a:cubicBezTo>
                  <a:pt x="832757" y="1004510"/>
                  <a:pt x="1242181" y="394304"/>
                  <a:pt x="1491343" y="197152"/>
                </a:cubicBezTo>
                <a:cubicBezTo>
                  <a:pt x="1740505" y="0"/>
                  <a:pt x="1909838" y="604"/>
                  <a:pt x="2079171" y="1209"/>
                </a:cubicBezTo>
              </a:path>
            </a:pathLst>
          </a:custGeom>
          <a:ln w="76200" cap="rnd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819400" y="4193199"/>
            <a:ext cx="914400" cy="455001"/>
          </a:xfrm>
          <a:custGeom>
            <a:avLst/>
            <a:gdLst>
              <a:gd name="connsiteX0" fmla="*/ 0 w 2387600"/>
              <a:gd name="connsiteY0" fmla="*/ 1292981 h 1328057"/>
              <a:gd name="connsiteX1" fmla="*/ 319315 w 2387600"/>
              <a:gd name="connsiteY1" fmla="*/ 1060752 h 1328057"/>
              <a:gd name="connsiteX2" fmla="*/ 892629 w 2387600"/>
              <a:gd name="connsiteY2" fmla="*/ 1184124 h 1328057"/>
              <a:gd name="connsiteX3" fmla="*/ 1799772 w 2387600"/>
              <a:gd name="connsiteY3" fmla="*/ 197152 h 1328057"/>
              <a:gd name="connsiteX4" fmla="*/ 2387600 w 2387600"/>
              <a:gd name="connsiteY4" fmla="*/ 1209 h 1328057"/>
              <a:gd name="connsiteX0" fmla="*/ 0 w 2068285"/>
              <a:gd name="connsiteY0" fmla="*/ 1060752 h 1328057"/>
              <a:gd name="connsiteX1" fmla="*/ 573314 w 2068285"/>
              <a:gd name="connsiteY1" fmla="*/ 1184124 h 1328057"/>
              <a:gd name="connsiteX2" fmla="*/ 1480457 w 2068285"/>
              <a:gd name="connsiteY2" fmla="*/ 197152 h 1328057"/>
              <a:gd name="connsiteX3" fmla="*/ 2068285 w 2068285"/>
              <a:gd name="connsiteY3" fmla="*/ 1209 h 1328057"/>
              <a:gd name="connsiteX0" fmla="*/ 30238 w 2098523"/>
              <a:gd name="connsiteY0" fmla="*/ 1060752 h 1351038"/>
              <a:gd name="connsiteX1" fmla="*/ 95552 w 2098523"/>
              <a:gd name="connsiteY1" fmla="*/ 1198638 h 1351038"/>
              <a:gd name="connsiteX2" fmla="*/ 603552 w 2098523"/>
              <a:gd name="connsiteY2" fmla="*/ 1184124 h 1351038"/>
              <a:gd name="connsiteX3" fmla="*/ 1510695 w 2098523"/>
              <a:gd name="connsiteY3" fmla="*/ 197152 h 1351038"/>
              <a:gd name="connsiteX4" fmla="*/ 2098523 w 2098523"/>
              <a:gd name="connsiteY4" fmla="*/ 1209 h 1351038"/>
              <a:gd name="connsiteX0" fmla="*/ 0 w 2002971"/>
              <a:gd name="connsiteY0" fmla="*/ 1198638 h 1351038"/>
              <a:gd name="connsiteX1" fmla="*/ 508000 w 2002971"/>
              <a:gd name="connsiteY1" fmla="*/ 1184124 h 1351038"/>
              <a:gd name="connsiteX2" fmla="*/ 1415143 w 2002971"/>
              <a:gd name="connsiteY2" fmla="*/ 197152 h 1351038"/>
              <a:gd name="connsiteX3" fmla="*/ 2002971 w 2002971"/>
              <a:gd name="connsiteY3" fmla="*/ 1209 h 1351038"/>
              <a:gd name="connsiteX0" fmla="*/ 0 w 2079171"/>
              <a:gd name="connsiteY0" fmla="*/ 1198637 h 1351038"/>
              <a:gd name="connsiteX1" fmla="*/ 584200 w 2079171"/>
              <a:gd name="connsiteY1" fmla="*/ 1184124 h 1351038"/>
              <a:gd name="connsiteX2" fmla="*/ 1491343 w 2079171"/>
              <a:gd name="connsiteY2" fmla="*/ 197152 h 1351038"/>
              <a:gd name="connsiteX3" fmla="*/ 2079171 w 2079171"/>
              <a:gd name="connsiteY3" fmla="*/ 1209 h 1351038"/>
              <a:gd name="connsiteX0" fmla="*/ 0 w 2079171"/>
              <a:gd name="connsiteY0" fmla="*/ 1274837 h 1363738"/>
              <a:gd name="connsiteX1" fmla="*/ 584200 w 2079171"/>
              <a:gd name="connsiteY1" fmla="*/ 1184124 h 1363738"/>
              <a:gd name="connsiteX2" fmla="*/ 1491343 w 2079171"/>
              <a:gd name="connsiteY2" fmla="*/ 197152 h 1363738"/>
              <a:gd name="connsiteX3" fmla="*/ 2079171 w 2079171"/>
              <a:gd name="connsiteY3" fmla="*/ 1209 h 1363738"/>
              <a:gd name="connsiteX0" fmla="*/ 0 w 2079171"/>
              <a:gd name="connsiteY0" fmla="*/ 1274837 h 1363738"/>
              <a:gd name="connsiteX1" fmla="*/ 584200 w 2079171"/>
              <a:gd name="connsiteY1" fmla="*/ 1184124 h 1363738"/>
              <a:gd name="connsiteX2" fmla="*/ 1491343 w 2079171"/>
              <a:gd name="connsiteY2" fmla="*/ 197152 h 1363738"/>
              <a:gd name="connsiteX3" fmla="*/ 2079171 w 2079171"/>
              <a:gd name="connsiteY3" fmla="*/ 1209 h 1363738"/>
              <a:gd name="connsiteX0" fmla="*/ 0 w 2079171"/>
              <a:gd name="connsiteY0" fmla="*/ 1274837 h 1363738"/>
              <a:gd name="connsiteX1" fmla="*/ 584200 w 2079171"/>
              <a:gd name="connsiteY1" fmla="*/ 1184124 h 1363738"/>
              <a:gd name="connsiteX2" fmla="*/ 1491343 w 2079171"/>
              <a:gd name="connsiteY2" fmla="*/ 197152 h 1363738"/>
              <a:gd name="connsiteX3" fmla="*/ 2079171 w 2079171"/>
              <a:gd name="connsiteY3" fmla="*/ 1209 h 13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9171" h="1363738">
                <a:moveTo>
                  <a:pt x="0" y="1274837"/>
                </a:moveTo>
                <a:cubicBezTo>
                  <a:pt x="95552" y="1295399"/>
                  <a:pt x="335643" y="1363738"/>
                  <a:pt x="584200" y="1184124"/>
                </a:cubicBezTo>
                <a:cubicBezTo>
                  <a:pt x="832757" y="1004510"/>
                  <a:pt x="1242181" y="394304"/>
                  <a:pt x="1491343" y="197152"/>
                </a:cubicBezTo>
                <a:cubicBezTo>
                  <a:pt x="1740505" y="0"/>
                  <a:pt x="1909838" y="604"/>
                  <a:pt x="2079171" y="1209"/>
                </a:cubicBezTo>
              </a:path>
            </a:pathLst>
          </a:custGeom>
          <a:ln w="76200" cap="rnd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857951" y="3581399"/>
            <a:ext cx="1476049" cy="866001"/>
          </a:xfrm>
          <a:custGeom>
            <a:avLst/>
            <a:gdLst>
              <a:gd name="connsiteX0" fmla="*/ 0 w 2387600"/>
              <a:gd name="connsiteY0" fmla="*/ 1292981 h 1328057"/>
              <a:gd name="connsiteX1" fmla="*/ 319315 w 2387600"/>
              <a:gd name="connsiteY1" fmla="*/ 1060752 h 1328057"/>
              <a:gd name="connsiteX2" fmla="*/ 892629 w 2387600"/>
              <a:gd name="connsiteY2" fmla="*/ 1184124 h 1328057"/>
              <a:gd name="connsiteX3" fmla="*/ 1799772 w 2387600"/>
              <a:gd name="connsiteY3" fmla="*/ 197152 h 1328057"/>
              <a:gd name="connsiteX4" fmla="*/ 2387600 w 2387600"/>
              <a:gd name="connsiteY4" fmla="*/ 1209 h 1328057"/>
              <a:gd name="connsiteX0" fmla="*/ 0 w 2068285"/>
              <a:gd name="connsiteY0" fmla="*/ 1060752 h 1328057"/>
              <a:gd name="connsiteX1" fmla="*/ 573314 w 2068285"/>
              <a:gd name="connsiteY1" fmla="*/ 1184124 h 1328057"/>
              <a:gd name="connsiteX2" fmla="*/ 1480457 w 2068285"/>
              <a:gd name="connsiteY2" fmla="*/ 197152 h 1328057"/>
              <a:gd name="connsiteX3" fmla="*/ 2068285 w 2068285"/>
              <a:gd name="connsiteY3" fmla="*/ 1209 h 1328057"/>
              <a:gd name="connsiteX0" fmla="*/ 30238 w 2098523"/>
              <a:gd name="connsiteY0" fmla="*/ 1060752 h 1351038"/>
              <a:gd name="connsiteX1" fmla="*/ 95552 w 2098523"/>
              <a:gd name="connsiteY1" fmla="*/ 1198638 h 1351038"/>
              <a:gd name="connsiteX2" fmla="*/ 603552 w 2098523"/>
              <a:gd name="connsiteY2" fmla="*/ 1184124 h 1351038"/>
              <a:gd name="connsiteX3" fmla="*/ 1510695 w 2098523"/>
              <a:gd name="connsiteY3" fmla="*/ 197152 h 1351038"/>
              <a:gd name="connsiteX4" fmla="*/ 2098523 w 2098523"/>
              <a:gd name="connsiteY4" fmla="*/ 1209 h 1351038"/>
              <a:gd name="connsiteX0" fmla="*/ 0 w 2002971"/>
              <a:gd name="connsiteY0" fmla="*/ 1198638 h 1351038"/>
              <a:gd name="connsiteX1" fmla="*/ 508000 w 2002971"/>
              <a:gd name="connsiteY1" fmla="*/ 1184124 h 1351038"/>
              <a:gd name="connsiteX2" fmla="*/ 1415143 w 2002971"/>
              <a:gd name="connsiteY2" fmla="*/ 197152 h 1351038"/>
              <a:gd name="connsiteX3" fmla="*/ 2002971 w 2002971"/>
              <a:gd name="connsiteY3" fmla="*/ 1209 h 1351038"/>
              <a:gd name="connsiteX0" fmla="*/ 0 w 2079171"/>
              <a:gd name="connsiteY0" fmla="*/ 1198637 h 1351038"/>
              <a:gd name="connsiteX1" fmla="*/ 584200 w 2079171"/>
              <a:gd name="connsiteY1" fmla="*/ 1184124 h 1351038"/>
              <a:gd name="connsiteX2" fmla="*/ 1491343 w 2079171"/>
              <a:gd name="connsiteY2" fmla="*/ 197152 h 1351038"/>
              <a:gd name="connsiteX3" fmla="*/ 2079171 w 2079171"/>
              <a:gd name="connsiteY3" fmla="*/ 1209 h 1351038"/>
              <a:gd name="connsiteX0" fmla="*/ 0 w 2079171"/>
              <a:gd name="connsiteY0" fmla="*/ 1274837 h 1363738"/>
              <a:gd name="connsiteX1" fmla="*/ 584200 w 2079171"/>
              <a:gd name="connsiteY1" fmla="*/ 1184124 h 1363738"/>
              <a:gd name="connsiteX2" fmla="*/ 1491343 w 2079171"/>
              <a:gd name="connsiteY2" fmla="*/ 197152 h 1363738"/>
              <a:gd name="connsiteX3" fmla="*/ 2079171 w 2079171"/>
              <a:gd name="connsiteY3" fmla="*/ 1209 h 1363738"/>
              <a:gd name="connsiteX0" fmla="*/ 0 w 2079171"/>
              <a:gd name="connsiteY0" fmla="*/ 1274837 h 1363738"/>
              <a:gd name="connsiteX1" fmla="*/ 584200 w 2079171"/>
              <a:gd name="connsiteY1" fmla="*/ 1184124 h 1363738"/>
              <a:gd name="connsiteX2" fmla="*/ 1491343 w 2079171"/>
              <a:gd name="connsiteY2" fmla="*/ 197152 h 1363738"/>
              <a:gd name="connsiteX3" fmla="*/ 2079171 w 2079171"/>
              <a:gd name="connsiteY3" fmla="*/ 1209 h 1363738"/>
              <a:gd name="connsiteX0" fmla="*/ 0 w 2079171"/>
              <a:gd name="connsiteY0" fmla="*/ 1274837 h 1363738"/>
              <a:gd name="connsiteX1" fmla="*/ 584200 w 2079171"/>
              <a:gd name="connsiteY1" fmla="*/ 1184124 h 1363738"/>
              <a:gd name="connsiteX2" fmla="*/ 1491343 w 2079171"/>
              <a:gd name="connsiteY2" fmla="*/ 197152 h 1363738"/>
              <a:gd name="connsiteX3" fmla="*/ 2079171 w 2079171"/>
              <a:gd name="connsiteY3" fmla="*/ 1209 h 13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9171" h="1363738">
                <a:moveTo>
                  <a:pt x="0" y="1274837"/>
                </a:moveTo>
                <a:cubicBezTo>
                  <a:pt x="95552" y="1295399"/>
                  <a:pt x="335643" y="1363738"/>
                  <a:pt x="584200" y="1184124"/>
                </a:cubicBezTo>
                <a:cubicBezTo>
                  <a:pt x="832757" y="1004510"/>
                  <a:pt x="1242181" y="394304"/>
                  <a:pt x="1491343" y="197152"/>
                </a:cubicBezTo>
                <a:cubicBezTo>
                  <a:pt x="1740505" y="0"/>
                  <a:pt x="1909838" y="604"/>
                  <a:pt x="2079171" y="1209"/>
                </a:cubicBezTo>
              </a:path>
            </a:pathLst>
          </a:custGeom>
          <a:ln w="76200" cap="rnd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638800" y="1905000"/>
            <a:ext cx="2529097" cy="1371600"/>
          </a:xfrm>
          <a:custGeom>
            <a:avLst/>
            <a:gdLst>
              <a:gd name="connsiteX0" fmla="*/ 0 w 2387600"/>
              <a:gd name="connsiteY0" fmla="*/ 1292981 h 1328057"/>
              <a:gd name="connsiteX1" fmla="*/ 319315 w 2387600"/>
              <a:gd name="connsiteY1" fmla="*/ 1060752 h 1328057"/>
              <a:gd name="connsiteX2" fmla="*/ 892629 w 2387600"/>
              <a:gd name="connsiteY2" fmla="*/ 1184124 h 1328057"/>
              <a:gd name="connsiteX3" fmla="*/ 1799772 w 2387600"/>
              <a:gd name="connsiteY3" fmla="*/ 197152 h 1328057"/>
              <a:gd name="connsiteX4" fmla="*/ 2387600 w 2387600"/>
              <a:gd name="connsiteY4" fmla="*/ 1209 h 1328057"/>
              <a:gd name="connsiteX0" fmla="*/ 0 w 2068285"/>
              <a:gd name="connsiteY0" fmla="*/ 1060752 h 1328057"/>
              <a:gd name="connsiteX1" fmla="*/ 573314 w 2068285"/>
              <a:gd name="connsiteY1" fmla="*/ 1184124 h 1328057"/>
              <a:gd name="connsiteX2" fmla="*/ 1480457 w 2068285"/>
              <a:gd name="connsiteY2" fmla="*/ 197152 h 1328057"/>
              <a:gd name="connsiteX3" fmla="*/ 2068285 w 2068285"/>
              <a:gd name="connsiteY3" fmla="*/ 1209 h 1328057"/>
              <a:gd name="connsiteX0" fmla="*/ 30238 w 2098523"/>
              <a:gd name="connsiteY0" fmla="*/ 1060752 h 1351038"/>
              <a:gd name="connsiteX1" fmla="*/ 95552 w 2098523"/>
              <a:gd name="connsiteY1" fmla="*/ 1198638 h 1351038"/>
              <a:gd name="connsiteX2" fmla="*/ 603552 w 2098523"/>
              <a:gd name="connsiteY2" fmla="*/ 1184124 h 1351038"/>
              <a:gd name="connsiteX3" fmla="*/ 1510695 w 2098523"/>
              <a:gd name="connsiteY3" fmla="*/ 197152 h 1351038"/>
              <a:gd name="connsiteX4" fmla="*/ 2098523 w 2098523"/>
              <a:gd name="connsiteY4" fmla="*/ 1209 h 1351038"/>
              <a:gd name="connsiteX0" fmla="*/ 0 w 2002971"/>
              <a:gd name="connsiteY0" fmla="*/ 1198638 h 1351038"/>
              <a:gd name="connsiteX1" fmla="*/ 508000 w 2002971"/>
              <a:gd name="connsiteY1" fmla="*/ 1184124 h 1351038"/>
              <a:gd name="connsiteX2" fmla="*/ 1415143 w 2002971"/>
              <a:gd name="connsiteY2" fmla="*/ 197152 h 1351038"/>
              <a:gd name="connsiteX3" fmla="*/ 2002971 w 2002971"/>
              <a:gd name="connsiteY3" fmla="*/ 1209 h 1351038"/>
              <a:gd name="connsiteX0" fmla="*/ 0 w 2079171"/>
              <a:gd name="connsiteY0" fmla="*/ 1198637 h 1351038"/>
              <a:gd name="connsiteX1" fmla="*/ 584200 w 2079171"/>
              <a:gd name="connsiteY1" fmla="*/ 1184124 h 1351038"/>
              <a:gd name="connsiteX2" fmla="*/ 1491343 w 2079171"/>
              <a:gd name="connsiteY2" fmla="*/ 197152 h 1351038"/>
              <a:gd name="connsiteX3" fmla="*/ 2079171 w 2079171"/>
              <a:gd name="connsiteY3" fmla="*/ 1209 h 1351038"/>
              <a:gd name="connsiteX0" fmla="*/ 0 w 2079171"/>
              <a:gd name="connsiteY0" fmla="*/ 1274837 h 1363738"/>
              <a:gd name="connsiteX1" fmla="*/ 584200 w 2079171"/>
              <a:gd name="connsiteY1" fmla="*/ 1184124 h 1363738"/>
              <a:gd name="connsiteX2" fmla="*/ 1491343 w 2079171"/>
              <a:gd name="connsiteY2" fmla="*/ 197152 h 1363738"/>
              <a:gd name="connsiteX3" fmla="*/ 2079171 w 2079171"/>
              <a:gd name="connsiteY3" fmla="*/ 1209 h 1363738"/>
              <a:gd name="connsiteX0" fmla="*/ 0 w 2079171"/>
              <a:gd name="connsiteY0" fmla="*/ 1274837 h 1363738"/>
              <a:gd name="connsiteX1" fmla="*/ 584200 w 2079171"/>
              <a:gd name="connsiteY1" fmla="*/ 1184124 h 1363738"/>
              <a:gd name="connsiteX2" fmla="*/ 1491343 w 2079171"/>
              <a:gd name="connsiteY2" fmla="*/ 197152 h 1363738"/>
              <a:gd name="connsiteX3" fmla="*/ 2079171 w 2079171"/>
              <a:gd name="connsiteY3" fmla="*/ 1209 h 1363738"/>
              <a:gd name="connsiteX0" fmla="*/ 0 w 2079171"/>
              <a:gd name="connsiteY0" fmla="*/ 1274837 h 1363738"/>
              <a:gd name="connsiteX1" fmla="*/ 584200 w 2079171"/>
              <a:gd name="connsiteY1" fmla="*/ 1184124 h 1363738"/>
              <a:gd name="connsiteX2" fmla="*/ 1491343 w 2079171"/>
              <a:gd name="connsiteY2" fmla="*/ 197152 h 1363738"/>
              <a:gd name="connsiteX3" fmla="*/ 2079171 w 2079171"/>
              <a:gd name="connsiteY3" fmla="*/ 1209 h 13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9171" h="1363738">
                <a:moveTo>
                  <a:pt x="0" y="1274837"/>
                </a:moveTo>
                <a:cubicBezTo>
                  <a:pt x="95552" y="1295399"/>
                  <a:pt x="335643" y="1363738"/>
                  <a:pt x="584200" y="1184124"/>
                </a:cubicBezTo>
                <a:cubicBezTo>
                  <a:pt x="832757" y="1004510"/>
                  <a:pt x="1242181" y="394304"/>
                  <a:pt x="1491343" y="197152"/>
                </a:cubicBezTo>
                <a:cubicBezTo>
                  <a:pt x="1740505" y="0"/>
                  <a:pt x="1909838" y="604"/>
                  <a:pt x="2079171" y="1209"/>
                </a:cubicBezTo>
              </a:path>
            </a:pathLst>
          </a:custGeom>
          <a:ln w="76200" cap="rnd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81200" y="5133201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4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Arial Black" pitchFamily="34" charset="0"/>
              </a:rPr>
              <a:t>MF</a:t>
            </a:r>
            <a:endParaRPr lang="en-US" sz="1400" dirty="0">
              <a:solidFill>
                <a:schemeClr val="accent4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91151" y="5133201"/>
            <a:ext cx="714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4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Arial Black" pitchFamily="34" charset="0"/>
              </a:rPr>
              <a:t>Mini</a:t>
            </a:r>
            <a:endParaRPr lang="en-US" sz="1400" dirty="0">
              <a:solidFill>
                <a:schemeClr val="accent4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1750" y="5133201"/>
            <a:ext cx="1857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4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Arial Black" pitchFamily="34" charset="0"/>
              </a:rPr>
              <a:t>Client/Server</a:t>
            </a:r>
            <a:endParaRPr lang="en-US" sz="1400" dirty="0">
              <a:solidFill>
                <a:schemeClr val="accent4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10551" y="5133201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4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Arial Black" pitchFamily="34" charset="0"/>
              </a:rPr>
              <a:t>Cloud</a:t>
            </a:r>
            <a:endParaRPr lang="en-US" sz="1400" dirty="0">
              <a:solidFill>
                <a:schemeClr val="accent4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800600" y="5974378"/>
            <a:ext cx="3276600" cy="1588"/>
          </a:xfrm>
          <a:prstGeom prst="straightConnector1">
            <a:avLst/>
          </a:prstGeom>
          <a:ln w="50800" cap="rnd">
            <a:headEnd type="oval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76800" y="5666601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2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Arial Black" pitchFamily="34" charset="0"/>
              </a:rPr>
              <a:t>Internet era</a:t>
            </a:r>
            <a:endParaRPr lang="en-US" sz="1200" dirty="0">
              <a:solidFill>
                <a:schemeClr val="accent4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6047601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2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Web, Web2.0, Mobile internet</a:t>
            </a:r>
            <a:endParaRPr lang="en-US" sz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924751" y="2895600"/>
            <a:ext cx="1399849" cy="940001"/>
          </a:xfrm>
          <a:custGeom>
            <a:avLst/>
            <a:gdLst>
              <a:gd name="connsiteX0" fmla="*/ 0 w 2387600"/>
              <a:gd name="connsiteY0" fmla="*/ 1292981 h 1328057"/>
              <a:gd name="connsiteX1" fmla="*/ 319315 w 2387600"/>
              <a:gd name="connsiteY1" fmla="*/ 1060752 h 1328057"/>
              <a:gd name="connsiteX2" fmla="*/ 892629 w 2387600"/>
              <a:gd name="connsiteY2" fmla="*/ 1184124 h 1328057"/>
              <a:gd name="connsiteX3" fmla="*/ 1799772 w 2387600"/>
              <a:gd name="connsiteY3" fmla="*/ 197152 h 1328057"/>
              <a:gd name="connsiteX4" fmla="*/ 2387600 w 2387600"/>
              <a:gd name="connsiteY4" fmla="*/ 1209 h 1328057"/>
              <a:gd name="connsiteX0" fmla="*/ 0 w 2068285"/>
              <a:gd name="connsiteY0" fmla="*/ 1060752 h 1328057"/>
              <a:gd name="connsiteX1" fmla="*/ 573314 w 2068285"/>
              <a:gd name="connsiteY1" fmla="*/ 1184124 h 1328057"/>
              <a:gd name="connsiteX2" fmla="*/ 1480457 w 2068285"/>
              <a:gd name="connsiteY2" fmla="*/ 197152 h 1328057"/>
              <a:gd name="connsiteX3" fmla="*/ 2068285 w 2068285"/>
              <a:gd name="connsiteY3" fmla="*/ 1209 h 1328057"/>
              <a:gd name="connsiteX0" fmla="*/ 30238 w 2098523"/>
              <a:gd name="connsiteY0" fmla="*/ 1060752 h 1351038"/>
              <a:gd name="connsiteX1" fmla="*/ 95552 w 2098523"/>
              <a:gd name="connsiteY1" fmla="*/ 1198638 h 1351038"/>
              <a:gd name="connsiteX2" fmla="*/ 603552 w 2098523"/>
              <a:gd name="connsiteY2" fmla="*/ 1184124 h 1351038"/>
              <a:gd name="connsiteX3" fmla="*/ 1510695 w 2098523"/>
              <a:gd name="connsiteY3" fmla="*/ 197152 h 1351038"/>
              <a:gd name="connsiteX4" fmla="*/ 2098523 w 2098523"/>
              <a:gd name="connsiteY4" fmla="*/ 1209 h 1351038"/>
              <a:gd name="connsiteX0" fmla="*/ 0 w 2002971"/>
              <a:gd name="connsiteY0" fmla="*/ 1198638 h 1351038"/>
              <a:gd name="connsiteX1" fmla="*/ 508000 w 2002971"/>
              <a:gd name="connsiteY1" fmla="*/ 1184124 h 1351038"/>
              <a:gd name="connsiteX2" fmla="*/ 1415143 w 2002971"/>
              <a:gd name="connsiteY2" fmla="*/ 197152 h 1351038"/>
              <a:gd name="connsiteX3" fmla="*/ 2002971 w 2002971"/>
              <a:gd name="connsiteY3" fmla="*/ 1209 h 1351038"/>
              <a:gd name="connsiteX0" fmla="*/ 0 w 2079171"/>
              <a:gd name="connsiteY0" fmla="*/ 1198637 h 1351038"/>
              <a:gd name="connsiteX1" fmla="*/ 584200 w 2079171"/>
              <a:gd name="connsiteY1" fmla="*/ 1184124 h 1351038"/>
              <a:gd name="connsiteX2" fmla="*/ 1491343 w 2079171"/>
              <a:gd name="connsiteY2" fmla="*/ 197152 h 1351038"/>
              <a:gd name="connsiteX3" fmla="*/ 2079171 w 2079171"/>
              <a:gd name="connsiteY3" fmla="*/ 1209 h 1351038"/>
              <a:gd name="connsiteX0" fmla="*/ 0 w 2079171"/>
              <a:gd name="connsiteY0" fmla="*/ 1274837 h 1363738"/>
              <a:gd name="connsiteX1" fmla="*/ 584200 w 2079171"/>
              <a:gd name="connsiteY1" fmla="*/ 1184124 h 1363738"/>
              <a:gd name="connsiteX2" fmla="*/ 1491343 w 2079171"/>
              <a:gd name="connsiteY2" fmla="*/ 197152 h 1363738"/>
              <a:gd name="connsiteX3" fmla="*/ 2079171 w 2079171"/>
              <a:gd name="connsiteY3" fmla="*/ 1209 h 1363738"/>
              <a:gd name="connsiteX0" fmla="*/ 0 w 2079171"/>
              <a:gd name="connsiteY0" fmla="*/ 1274837 h 1363738"/>
              <a:gd name="connsiteX1" fmla="*/ 584200 w 2079171"/>
              <a:gd name="connsiteY1" fmla="*/ 1184124 h 1363738"/>
              <a:gd name="connsiteX2" fmla="*/ 1491343 w 2079171"/>
              <a:gd name="connsiteY2" fmla="*/ 197152 h 1363738"/>
              <a:gd name="connsiteX3" fmla="*/ 2079171 w 2079171"/>
              <a:gd name="connsiteY3" fmla="*/ 1209 h 1363738"/>
              <a:gd name="connsiteX0" fmla="*/ 0 w 2079171"/>
              <a:gd name="connsiteY0" fmla="*/ 1274837 h 1363738"/>
              <a:gd name="connsiteX1" fmla="*/ 584200 w 2079171"/>
              <a:gd name="connsiteY1" fmla="*/ 1184124 h 1363738"/>
              <a:gd name="connsiteX2" fmla="*/ 1491343 w 2079171"/>
              <a:gd name="connsiteY2" fmla="*/ 197152 h 1363738"/>
              <a:gd name="connsiteX3" fmla="*/ 2079171 w 2079171"/>
              <a:gd name="connsiteY3" fmla="*/ 1209 h 13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9171" h="1363738">
                <a:moveTo>
                  <a:pt x="0" y="1274837"/>
                </a:moveTo>
                <a:cubicBezTo>
                  <a:pt x="95552" y="1295399"/>
                  <a:pt x="335643" y="1363738"/>
                  <a:pt x="584200" y="1184124"/>
                </a:cubicBezTo>
                <a:cubicBezTo>
                  <a:pt x="832757" y="1004510"/>
                  <a:pt x="1242181" y="394304"/>
                  <a:pt x="1491343" y="197152"/>
                </a:cubicBezTo>
                <a:cubicBezTo>
                  <a:pt x="1740505" y="0"/>
                  <a:pt x="1909838" y="604"/>
                  <a:pt x="2079171" y="1209"/>
                </a:cubicBezTo>
              </a:path>
            </a:pathLst>
          </a:custGeom>
          <a:ln w="76200" cap="rnd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105400" y="48006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4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Arial Black" pitchFamily="34" charset="0"/>
              </a:rPr>
              <a:t>LAMP</a:t>
            </a:r>
            <a:endParaRPr lang="en-US" sz="1400" dirty="0">
              <a:solidFill>
                <a:schemeClr val="accent4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4343400"/>
            <a:ext cx="6096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FI" b="1" dirty="0" smtClean="0">
                <a:solidFill>
                  <a:schemeClr val="bg1">
                    <a:lumMod val="50000"/>
                  </a:schemeClr>
                </a:solidFill>
              </a:rPr>
              <a:t>1m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" y="3759801"/>
            <a:ext cx="6096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FI" b="1" dirty="0" smtClean="0">
                <a:solidFill>
                  <a:schemeClr val="bg1">
                    <a:lumMod val="50000"/>
                  </a:schemeClr>
                </a:solidFill>
              </a:rPr>
              <a:t>10m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" y="3176201"/>
            <a:ext cx="6096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FI" b="1" dirty="0" smtClean="0">
                <a:solidFill>
                  <a:schemeClr val="bg1">
                    <a:lumMod val="50000"/>
                  </a:schemeClr>
                </a:solidFill>
              </a:rPr>
              <a:t>100m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400" y="2592601"/>
            <a:ext cx="6096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FI" b="1" dirty="0" smtClean="0">
                <a:solidFill>
                  <a:schemeClr val="bg1">
                    <a:lumMod val="50000"/>
                  </a:schemeClr>
                </a:solidFill>
              </a:rPr>
              <a:t>1bn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2009001"/>
            <a:ext cx="6096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FI" b="1" dirty="0" smtClean="0">
                <a:solidFill>
                  <a:schemeClr val="bg1">
                    <a:lumMod val="50000"/>
                  </a:schemeClr>
                </a:solidFill>
              </a:rPr>
              <a:t>10bn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2399" y="1600200"/>
            <a:ext cx="83820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FI" b="1" dirty="0" smtClean="0">
                <a:solidFill>
                  <a:schemeClr val="bg1">
                    <a:lumMod val="50000"/>
                  </a:schemeClr>
                </a:solidFill>
              </a:rPr>
              <a:t>users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5638800" y="1905000"/>
            <a:ext cx="304800" cy="3810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486400" y="1600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b="1" dirty="0" smtClean="0">
                <a:solidFill>
                  <a:srgbClr val="FF0000"/>
                </a:solidFill>
              </a:rPr>
              <a:t>now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79306">
            <a:off x="807380" y="511794"/>
            <a:ext cx="7620000" cy="560153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lIns="548640" tIns="274320" rIns="274320" bIns="274320" rtlCol="0">
            <a:spAutoFit/>
          </a:bodyPr>
          <a:lstStyle/>
          <a:p>
            <a:r>
              <a:rPr lang="sv-FI" sz="4800" dirty="0" smtClean="0">
                <a:latin typeface="Rockwell Extra Bold" pitchFamily="18" charset="0"/>
              </a:rPr>
              <a:t>WANTED: </a:t>
            </a:r>
          </a:p>
          <a:p>
            <a:endParaRPr lang="sv-FI" sz="2000" dirty="0" smtClean="0">
              <a:latin typeface="Rockwell Extra Bold" pitchFamily="18" charset="0"/>
            </a:endParaRPr>
          </a:p>
          <a:p>
            <a:r>
              <a:rPr lang="sv-FI" sz="4800" dirty="0" smtClean="0">
                <a:latin typeface="Rockwell Extra Bold" pitchFamily="18" charset="0"/>
              </a:rPr>
              <a:t>MySQL</a:t>
            </a:r>
          </a:p>
          <a:p>
            <a:r>
              <a:rPr lang="sv-FI" sz="4800" dirty="0" smtClean="0">
                <a:latin typeface="Rockwell Extra Bold" pitchFamily="18" charset="0"/>
              </a:rPr>
              <a:t>DEAD OR ALIVE </a:t>
            </a:r>
            <a:br>
              <a:rPr lang="sv-FI" sz="4800" dirty="0" smtClean="0">
                <a:latin typeface="Rockwell Extra Bold" pitchFamily="18" charset="0"/>
              </a:rPr>
            </a:br>
            <a:endParaRPr lang="sv-FI" sz="4800" dirty="0" smtClean="0">
              <a:latin typeface="Rockwell Extra Bold" pitchFamily="18" charset="0"/>
            </a:endParaRPr>
          </a:p>
          <a:p>
            <a:endParaRPr lang="sv-FI" sz="2000" dirty="0" smtClean="0">
              <a:latin typeface="Rockwell Extra Bold" pitchFamily="18" charset="0"/>
            </a:endParaRPr>
          </a:p>
          <a:p>
            <a:r>
              <a:rPr lang="sv-FI" sz="4800" dirty="0" smtClean="0">
                <a:latin typeface="Rockwell Extra Bold" pitchFamily="18" charset="0"/>
              </a:rPr>
              <a:t>  </a:t>
            </a:r>
            <a:br>
              <a:rPr lang="sv-FI" sz="4800" dirty="0" smtClean="0">
                <a:latin typeface="Rockwell Extra Bold" pitchFamily="18" charset="0"/>
              </a:rPr>
            </a:br>
            <a:endParaRPr lang="en-US" sz="4800" dirty="0">
              <a:latin typeface="Rockwell Extra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79306">
            <a:off x="807380" y="511794"/>
            <a:ext cx="7620000" cy="560153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lIns="548640" tIns="274320" rIns="274320" bIns="274320" rtlCol="0">
            <a:spAutoFit/>
          </a:bodyPr>
          <a:lstStyle/>
          <a:p>
            <a:r>
              <a:rPr lang="sv-FI" sz="4800" dirty="0" smtClean="0">
                <a:latin typeface="Rockwell Extra Bold" pitchFamily="18" charset="0"/>
              </a:rPr>
              <a:t>WANTED: </a:t>
            </a:r>
          </a:p>
          <a:p>
            <a:endParaRPr lang="sv-FI" sz="2000" dirty="0" smtClean="0">
              <a:latin typeface="Rockwell Extra Bold" pitchFamily="18" charset="0"/>
            </a:endParaRPr>
          </a:p>
          <a:p>
            <a:r>
              <a:rPr lang="sv-FI" sz="4800" dirty="0" smtClean="0">
                <a:latin typeface="Rockwell Extra Bold" pitchFamily="18" charset="0"/>
              </a:rPr>
              <a:t>MySQL</a:t>
            </a:r>
          </a:p>
          <a:p>
            <a:r>
              <a:rPr lang="sv-FI" sz="4800" dirty="0" smtClean="0">
                <a:latin typeface="Rockwell Extra Bold" pitchFamily="18" charset="0"/>
              </a:rPr>
              <a:t>DEAD OR ALIVE &amp; KICKING</a:t>
            </a:r>
          </a:p>
          <a:p>
            <a:endParaRPr lang="sv-FI" sz="2000" dirty="0" smtClean="0">
              <a:latin typeface="Rockwell Extra Bold" pitchFamily="18" charset="0"/>
            </a:endParaRPr>
          </a:p>
          <a:p>
            <a:r>
              <a:rPr lang="sv-FI" sz="4800" dirty="0" smtClean="0">
                <a:latin typeface="Rockwell Extra Bold" pitchFamily="18" charset="0"/>
              </a:rPr>
              <a:t>REWARD: $1,000,000,000</a:t>
            </a:r>
            <a:endParaRPr lang="en-US" sz="4800" dirty="0">
              <a:latin typeface="Rockwell Extra Bold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43000" y="2514600"/>
            <a:ext cx="3429000" cy="6096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219200" y="2590800"/>
            <a:ext cx="3429000" cy="5334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FOSS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sv-FI" b="1" dirty="0" smtClean="0"/>
              <a:t>Ten years ago</a:t>
            </a:r>
          </a:p>
          <a:p>
            <a:r>
              <a:rPr lang="sv-FI" dirty="0" smtClean="0"/>
              <a:t>disruptive movement lead by innovative growth companies</a:t>
            </a:r>
          </a:p>
          <a:p>
            <a:r>
              <a:rPr lang="sv-FI" dirty="0" smtClean="0"/>
              <a:t>distribution-centric software model</a:t>
            </a:r>
          </a:p>
          <a:p>
            <a:r>
              <a:rPr lang="sv-FI" dirty="0" smtClean="0"/>
              <a:t>enabled by the internet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sv-FI" b="1" dirty="0" smtClean="0"/>
              <a:t>Today</a:t>
            </a:r>
          </a:p>
          <a:p>
            <a:r>
              <a:rPr lang="sv-FI" dirty="0" smtClean="0"/>
              <a:t>an established practice lead by large corporations</a:t>
            </a:r>
          </a:p>
          <a:p>
            <a:r>
              <a:rPr lang="sv-FI" dirty="0" smtClean="0"/>
              <a:t>service-centric software model</a:t>
            </a:r>
          </a:p>
          <a:p>
            <a:r>
              <a:rPr lang="sv-FI" dirty="0" smtClean="0">
                <a:solidFill>
                  <a:srgbClr val="FF0000"/>
                </a:solidFill>
              </a:rPr>
              <a:t>being redefined by cloud computing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Dominant db designs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-76200" y="1905000"/>
            <a:ext cx="2667000" cy="266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2000" b="1" dirty="0" smtClean="0">
                <a:solidFill>
                  <a:schemeClr val="accent2"/>
                </a:solidFill>
              </a:rPr>
              <a:t>scale-up RDBMS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905000" y="1600200"/>
            <a:ext cx="3505200" cy="3505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2000" b="1" dirty="0" smtClean="0">
                <a:solidFill>
                  <a:schemeClr val="accent2"/>
                </a:solidFill>
              </a:rPr>
              <a:t>scale-out RDBMS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486400" y="838200"/>
            <a:ext cx="1828800" cy="1828800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2000" b="1" dirty="0" smtClean="0">
                <a:solidFill>
                  <a:schemeClr val="accent2"/>
                </a:solidFill>
              </a:rPr>
              <a:t>big data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477000" y="2667000"/>
            <a:ext cx="1371600" cy="1371600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2000" b="1" dirty="0" smtClean="0">
                <a:solidFill>
                  <a:schemeClr val="accent2"/>
                </a:solidFill>
              </a:rPr>
              <a:t>key/ value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91200" y="3962400"/>
            <a:ext cx="1219200" cy="1219200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2000" b="1" dirty="0" smtClean="0">
                <a:solidFill>
                  <a:schemeClr val="accent2"/>
                </a:solidFill>
              </a:rPr>
              <a:t>doc db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086600" y="4572000"/>
            <a:ext cx="914400" cy="914400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FI" b="1" dirty="0" smtClean="0">
                <a:solidFill>
                  <a:schemeClr val="accent2"/>
                </a:solidFill>
              </a:rPr>
              <a:t>graph db</a:t>
            </a:r>
            <a:endParaRPr lang="en-US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62000" y="5930344"/>
            <a:ext cx="8229600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9600" y="5486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0" smtClean="0"/>
              <a:t>80s &amp; 90s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0" y="5486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0" smtClean="0"/>
              <a:t>00s &amp; 10s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86400" y="5486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0" smtClean="0"/>
              <a:t>10s &amp; 20s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7696200" y="3733800"/>
            <a:ext cx="609600" cy="609600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FI" sz="3200" b="1" dirty="0" smtClean="0">
                <a:solidFill>
                  <a:schemeClr val="accent2"/>
                </a:solidFill>
              </a:rPr>
              <a:t>?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077200" y="3276600"/>
            <a:ext cx="381000" cy="381000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534400" y="3810000"/>
            <a:ext cx="381000" cy="381000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305800" y="4267200"/>
            <a:ext cx="381000" cy="381000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91400" y="18288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2000" dirty="0" smtClean="0">
                <a:solidFill>
                  <a:schemeClr val="accent2">
                    <a:lumMod val="75000"/>
                  </a:schemeClr>
                </a:solidFill>
              </a:rPr>
              <a:t>NoSQL / NewSQL land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5943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0" smtClean="0"/>
              <a:t>	0%	1%	10%		30%     of world population online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1838740" y="2971800"/>
            <a:ext cx="533400" cy="609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5257800" y="2971800"/>
            <a:ext cx="533400" cy="609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056585">
            <a:off x="5185115" y="3780041"/>
            <a:ext cx="533400" cy="609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20268589">
            <a:off x="5074869" y="2171997"/>
            <a:ext cx="533400" cy="609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MySQL - NoSQL - NewSQL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447800"/>
            <a:ext cx="853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Akiban</a:t>
            </a:r>
            <a:r>
              <a:rPr lang="en-US" sz="3200" dirty="0" smtClean="0"/>
              <a:t>, Cassandra, </a:t>
            </a:r>
            <a:r>
              <a:rPr lang="en-US" sz="3200" dirty="0" err="1" smtClean="0"/>
              <a:t>Citrusleaf</a:t>
            </a:r>
            <a:r>
              <a:rPr lang="en-US" sz="3200" dirty="0" smtClean="0"/>
              <a:t>, </a:t>
            </a:r>
            <a:r>
              <a:rPr lang="en-US" sz="3200" dirty="0" err="1" smtClean="0"/>
              <a:t>Clustrix</a:t>
            </a:r>
            <a:r>
              <a:rPr lang="en-US" sz="3200" dirty="0" smtClean="0"/>
              <a:t>, </a:t>
            </a:r>
            <a:r>
              <a:rPr lang="en-US" sz="3200" dirty="0" err="1" smtClean="0"/>
              <a:t>Couchbase</a:t>
            </a:r>
            <a:r>
              <a:rPr lang="en-US" sz="3200" dirty="0" smtClean="0"/>
              <a:t>, </a:t>
            </a:r>
            <a:r>
              <a:rPr lang="en-US" sz="3200" dirty="0" err="1" smtClean="0"/>
              <a:t>Dynomite</a:t>
            </a:r>
            <a:r>
              <a:rPr lang="en-US" sz="3200" dirty="0" smtClean="0"/>
              <a:t>, </a:t>
            </a:r>
            <a:r>
              <a:rPr lang="en-US" sz="3200" dirty="0" err="1" smtClean="0"/>
              <a:t>FlockDB</a:t>
            </a:r>
            <a:r>
              <a:rPr lang="en-US" sz="3200" dirty="0" smtClean="0"/>
              <a:t>, </a:t>
            </a:r>
            <a:r>
              <a:rPr lang="en-US" sz="3200" dirty="0" err="1" smtClean="0"/>
              <a:t>GenieDB</a:t>
            </a:r>
            <a:r>
              <a:rPr lang="en-US" sz="3200" dirty="0" smtClean="0"/>
              <a:t>, </a:t>
            </a:r>
            <a:r>
              <a:rPr lang="en-US" sz="3200" dirty="0" err="1" smtClean="0"/>
              <a:t>Hadoop</a:t>
            </a:r>
            <a:r>
              <a:rPr lang="en-US" sz="3200" dirty="0" smtClean="0"/>
              <a:t>, Hive, </a:t>
            </a:r>
            <a:r>
              <a:rPr lang="en-US" sz="3200" dirty="0" err="1" smtClean="0"/>
              <a:t>HyperGraphDB</a:t>
            </a:r>
            <a:r>
              <a:rPr lang="en-US" sz="3200" dirty="0" smtClean="0"/>
              <a:t>, </a:t>
            </a:r>
            <a:r>
              <a:rPr lang="en-US" sz="3200" dirty="0" err="1" smtClean="0"/>
              <a:t>HyperTable</a:t>
            </a:r>
            <a:r>
              <a:rPr lang="en-US" sz="3200" dirty="0" smtClean="0"/>
              <a:t>, </a:t>
            </a:r>
            <a:r>
              <a:rPr lang="en-US" sz="3200" dirty="0" err="1" smtClean="0"/>
              <a:t>MarkLogic</a:t>
            </a:r>
            <a:r>
              <a:rPr lang="en-US" sz="3200" dirty="0" smtClean="0"/>
              <a:t> Server, </a:t>
            </a:r>
            <a:r>
              <a:rPr lang="en-US" sz="3200" dirty="0" err="1" smtClean="0"/>
              <a:t>Memcached</a:t>
            </a:r>
            <a:r>
              <a:rPr lang="en-US" sz="3200" dirty="0" smtClean="0"/>
              <a:t>, </a:t>
            </a:r>
            <a:r>
              <a:rPr lang="en-US" sz="3200" dirty="0" err="1" smtClean="0"/>
              <a:t>MemSQL</a:t>
            </a:r>
            <a:r>
              <a:rPr lang="en-US" sz="3200" dirty="0" smtClean="0"/>
              <a:t>, </a:t>
            </a:r>
            <a:r>
              <a:rPr lang="en-US" sz="3200" dirty="0" err="1" smtClean="0"/>
              <a:t>MongoDB</a:t>
            </a:r>
            <a:r>
              <a:rPr lang="en-US" sz="3200" dirty="0" smtClean="0"/>
              <a:t>, </a:t>
            </a:r>
            <a:r>
              <a:rPr lang="en-US" sz="3200" dirty="0" err="1" smtClean="0"/>
              <a:t>MySQL</a:t>
            </a:r>
            <a:r>
              <a:rPr lang="en-US" sz="3200" dirty="0" smtClean="0"/>
              <a:t>, </a:t>
            </a:r>
            <a:r>
              <a:rPr lang="en-US" sz="3200" dirty="0" err="1" smtClean="0"/>
              <a:t>MySQL</a:t>
            </a:r>
            <a:r>
              <a:rPr lang="en-US" sz="3200" dirty="0" smtClean="0"/>
              <a:t> Cluster, </a:t>
            </a:r>
            <a:r>
              <a:rPr lang="en-US" sz="3200" dirty="0" err="1" smtClean="0"/>
              <a:t>MySQL</a:t>
            </a:r>
            <a:r>
              <a:rPr lang="en-US" sz="3200" dirty="0" smtClean="0"/>
              <a:t> with </a:t>
            </a:r>
            <a:r>
              <a:rPr lang="en-US" sz="3200" dirty="0" err="1" smtClean="0"/>
              <a:t>HandlerSocket</a:t>
            </a:r>
            <a:r>
              <a:rPr lang="en-US" sz="3200" dirty="0" smtClean="0"/>
              <a:t>, Neo4J, </a:t>
            </a:r>
            <a:r>
              <a:rPr lang="en-US" sz="3200" dirty="0" err="1" smtClean="0"/>
              <a:t>NimbusDB</a:t>
            </a:r>
            <a:r>
              <a:rPr lang="en-US" sz="3200" dirty="0" smtClean="0"/>
              <a:t>, Objectivity/DB, Ravel, </a:t>
            </a:r>
            <a:r>
              <a:rPr lang="en-US" sz="3200" dirty="0" err="1" smtClean="0"/>
              <a:t>Redis</a:t>
            </a:r>
            <a:r>
              <a:rPr lang="en-US" sz="3200" dirty="0" smtClean="0"/>
              <a:t>, </a:t>
            </a:r>
            <a:r>
              <a:rPr lang="en-US" sz="3200" dirty="0" err="1" smtClean="0"/>
              <a:t>RethinkDB</a:t>
            </a:r>
            <a:r>
              <a:rPr lang="en-US" sz="3200" dirty="0" smtClean="0"/>
              <a:t>, </a:t>
            </a:r>
            <a:r>
              <a:rPr lang="en-US" sz="3200" dirty="0" err="1" smtClean="0"/>
              <a:t>Riak</a:t>
            </a:r>
            <a:r>
              <a:rPr lang="en-US" sz="3200" dirty="0" smtClean="0"/>
              <a:t>, </a:t>
            </a:r>
            <a:r>
              <a:rPr lang="en-US" sz="3200" dirty="0" err="1" smtClean="0"/>
              <a:t>SimpleDB</a:t>
            </a:r>
            <a:r>
              <a:rPr lang="en-US" sz="3200" dirty="0" smtClean="0"/>
              <a:t>, Terracotta, Tokyo Cabinet, </a:t>
            </a:r>
            <a:r>
              <a:rPr lang="en-US" sz="3200" dirty="0" err="1" smtClean="0"/>
              <a:t>Voldemort</a:t>
            </a:r>
            <a:r>
              <a:rPr lang="en-US" sz="3200" dirty="0" smtClean="0"/>
              <a:t>, </a:t>
            </a:r>
            <a:r>
              <a:rPr lang="en-US" sz="3200" dirty="0" err="1" smtClean="0"/>
              <a:t>VoltDB</a:t>
            </a:r>
            <a:r>
              <a:rPr lang="en-US" sz="3200" dirty="0" smtClean="0"/>
              <a:t>, </a:t>
            </a:r>
            <a:r>
              <a:rPr lang="en-US" sz="3200" dirty="0" err="1" smtClean="0"/>
              <a:t>Xeround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000" b="1" dirty="0" smtClean="0">
                <a:solidFill>
                  <a:schemeClr val="bg1"/>
                </a:solidFill>
              </a:rPr>
              <a:t>Reversal of DBMS design principles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Client/Server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endParaRPr lang="sv-FI" dirty="0" smtClean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sv-FI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Strength</a:t>
            </a:r>
          </a:p>
          <a:p>
            <a:pPr lvl="1">
              <a:buNone/>
            </a:pPr>
            <a:r>
              <a:rPr lang="sv-FI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complex feature set</a:t>
            </a:r>
          </a:p>
          <a:p>
            <a:pPr lvl="1">
              <a:buNone/>
            </a:pPr>
            <a:r>
              <a:rPr lang="sv-FI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scale-up</a:t>
            </a:r>
          </a:p>
          <a:p>
            <a:pPr lvl="1">
              <a:buNone/>
            </a:pPr>
            <a:r>
              <a:rPr lang="sv-FI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ACID</a:t>
            </a:r>
          </a:p>
          <a:p>
            <a:pPr lvl="1"/>
            <a:endParaRPr lang="sv-FI" dirty="0" smtClean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sv-FI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Weakness</a:t>
            </a:r>
          </a:p>
          <a:p>
            <a:pPr lvl="1">
              <a:buNone/>
            </a:pPr>
            <a:r>
              <a:rPr lang="sv-FI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simplicity</a:t>
            </a:r>
          </a:p>
          <a:p>
            <a:pPr lvl="1">
              <a:buNone/>
            </a:pPr>
            <a:r>
              <a:rPr lang="sv-FI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scale-out</a:t>
            </a:r>
          </a:p>
          <a:p>
            <a:pPr lvl="1">
              <a:buNone/>
            </a:pPr>
            <a:r>
              <a:rPr lang="sv-FI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non-ACID</a:t>
            </a:r>
            <a:endParaRPr lang="en-US" dirty="0" smtClean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FI" sz="2800" dirty="0" smtClean="0"/>
              <a:t>Cloud</a:t>
            </a:r>
            <a:endParaRPr lang="en-US" sz="280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/>
            <a:endParaRPr lang="sv-FI" dirty="0" smtClean="0"/>
          </a:p>
          <a:p>
            <a:pPr>
              <a:buNone/>
            </a:pPr>
            <a:r>
              <a:rPr lang="sv-FI" dirty="0" smtClean="0"/>
              <a:t>Strength</a:t>
            </a:r>
          </a:p>
          <a:p>
            <a:pPr lvl="1"/>
            <a:endParaRPr lang="sv-FI" dirty="0" smtClean="0"/>
          </a:p>
          <a:p>
            <a:pPr lvl="1"/>
            <a:endParaRPr lang="sv-FI" dirty="0" smtClean="0"/>
          </a:p>
          <a:p>
            <a:pPr lvl="1"/>
            <a:endParaRPr lang="sv-FI" dirty="0" smtClean="0"/>
          </a:p>
          <a:p>
            <a:pPr lvl="1"/>
            <a:endParaRPr lang="sv-FI" dirty="0" smtClean="0"/>
          </a:p>
          <a:p>
            <a:pPr>
              <a:buNone/>
            </a:pPr>
            <a:r>
              <a:rPr lang="sv-FI" dirty="0" smtClean="0"/>
              <a:t>Weakness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2561042">
            <a:off x="2344922" y="4123801"/>
            <a:ext cx="2822435" cy="827043"/>
          </a:xfrm>
          <a:prstGeom prst="rightArrow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752600" y="3779093"/>
            <a:ext cx="3505200" cy="28205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9194043">
            <a:off x="2336025" y="3750984"/>
            <a:ext cx="3015541" cy="94600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Data in the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v-FI" sz="2400" dirty="0" smtClean="0"/>
              <a:t>Design the database for scale-out on multiple nodes </a:t>
            </a:r>
          </a:p>
          <a:p>
            <a:pPr marL="914400" lvl="1" indent="-514350"/>
            <a:r>
              <a:rPr lang="sv-FI" sz="2000" dirty="0" smtClean="0"/>
              <a:t>separate read activity from write activity</a:t>
            </a:r>
          </a:p>
          <a:p>
            <a:pPr marL="914400" lvl="1" indent="-514350"/>
            <a:r>
              <a:rPr lang="sv-FI" sz="2000" dirty="0" smtClean="0"/>
              <a:t>scale reads through replication</a:t>
            </a:r>
          </a:p>
          <a:p>
            <a:pPr marL="914400" lvl="1" indent="-514350"/>
            <a:r>
              <a:rPr lang="sv-FI" sz="2000" dirty="0" smtClean="0"/>
              <a:t>scale writes through sharding &amp; partitioning</a:t>
            </a:r>
          </a:p>
          <a:p>
            <a:pPr marL="914400" lvl="1" indent="-514350"/>
            <a:r>
              <a:rPr lang="sv-FI" sz="2000" dirty="0" smtClean="0"/>
              <a:t>consider different dbms:s for different uses within the application</a:t>
            </a:r>
          </a:p>
          <a:p>
            <a:pPr marL="914400" lvl="1" indent="-514350"/>
            <a:r>
              <a:rPr lang="sv-FI" sz="2000" dirty="0" smtClean="0"/>
              <a:t>plan for failures</a:t>
            </a:r>
          </a:p>
          <a:p>
            <a:pPr marL="914400" lvl="1" indent="-514350"/>
            <a:r>
              <a:rPr lang="sv-FI" sz="2000" dirty="0" smtClean="0"/>
              <a:t>plan for 10x growth steps</a:t>
            </a:r>
          </a:p>
          <a:p>
            <a:pPr marL="514350" indent="-514350">
              <a:buFont typeface="+mj-lt"/>
              <a:buAutoNum type="arabicPeriod"/>
            </a:pPr>
            <a:r>
              <a:rPr lang="sv-FI" sz="2400" dirty="0" smtClean="0"/>
              <a:t>Deploy on a cloud service (public) or cloud platform (private, on-prem) with common abstraction layer (API)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46645</TotalTime>
  <Words>373</Words>
  <Application>Microsoft Office PowerPoint</Application>
  <PresentationFormat>On-screen Show (4:3)</PresentationFormat>
  <Paragraphs>148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Data in the cloud  O’Reilly MySQL Conference Mårten Mickos  CEO, Eucalyptus Systems www.twitter.com/martenmickos </vt:lpstr>
      <vt:lpstr>Infrastructure software</vt:lpstr>
      <vt:lpstr>Slide 3</vt:lpstr>
      <vt:lpstr>Slide 4</vt:lpstr>
      <vt:lpstr>FOSS model</vt:lpstr>
      <vt:lpstr>Dominant db designs</vt:lpstr>
      <vt:lpstr>MySQL - NoSQL - NewSQL</vt:lpstr>
      <vt:lpstr>Reversal of DBMS design principles</vt:lpstr>
      <vt:lpstr>Data in the cloud</vt:lpstr>
      <vt:lpstr>Elastic scale-out in the clouds</vt:lpstr>
      <vt:lpstr>Future</vt:lpstr>
      <vt:lpstr>Thank you!</vt:lpstr>
      <vt:lpstr>Eucalyptus cloud platform</vt:lpstr>
    </vt:vector>
  </TitlesOfParts>
  <Company>Old Firehouse Capital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</dc:creator>
  <cp:lastModifiedBy>Mårten Mickos</cp:lastModifiedBy>
  <cp:revision>1151</cp:revision>
  <cp:lastPrinted>2008-12-07T02:35:00Z</cp:lastPrinted>
  <dcterms:created xsi:type="dcterms:W3CDTF">2010-01-14T23:01:19Z</dcterms:created>
  <dcterms:modified xsi:type="dcterms:W3CDTF">2011-04-13T14:37:34Z</dcterms:modified>
</cp:coreProperties>
</file>