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34" r:id="rId2"/>
    <p:sldId id="257" r:id="rId3"/>
    <p:sldId id="301" r:id="rId4"/>
    <p:sldId id="258" r:id="rId5"/>
    <p:sldId id="259" r:id="rId6"/>
    <p:sldId id="312" r:id="rId7"/>
    <p:sldId id="302" r:id="rId8"/>
    <p:sldId id="313" r:id="rId9"/>
    <p:sldId id="283" r:id="rId10"/>
    <p:sldId id="263" r:id="rId11"/>
    <p:sldId id="303" r:id="rId12"/>
    <p:sldId id="304" r:id="rId13"/>
    <p:sldId id="305" r:id="rId14"/>
    <p:sldId id="285" r:id="rId15"/>
    <p:sldId id="270" r:id="rId16"/>
    <p:sldId id="284" r:id="rId17"/>
    <p:sldId id="335" r:id="rId18"/>
    <p:sldId id="306" r:id="rId19"/>
    <p:sldId id="333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4" r:id="rId37"/>
    <p:sldId id="299" r:id="rId38"/>
    <p:sldId id="308" r:id="rId39"/>
    <p:sldId id="355" r:id="rId40"/>
    <p:sldId id="356" r:id="rId41"/>
    <p:sldId id="309" r:id="rId42"/>
    <p:sldId id="278" r:id="rId43"/>
    <p:sldId id="281" r:id="rId44"/>
    <p:sldId id="282" r:id="rId45"/>
    <p:sldId id="271" r:id="rId46"/>
    <p:sldId id="352" r:id="rId47"/>
    <p:sldId id="353" r:id="rId48"/>
    <p:sldId id="35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000000"/>
    <a:srgbClr val="FFFFFF"/>
    <a:srgbClr val="FC8004"/>
    <a:srgbClr val="011905"/>
    <a:srgbClr val="012D08"/>
    <a:srgbClr val="F6F1EB"/>
    <a:srgbClr val="F5F1EA"/>
    <a:srgbClr val="969696"/>
    <a:srgbClr val="416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6" autoAdjust="0"/>
    <p:restoredTop sz="88703" autoAdjust="0"/>
  </p:normalViewPr>
  <p:slideViewPr>
    <p:cSldViewPr snapToGrid="0">
      <p:cViewPr varScale="1">
        <p:scale>
          <a:sx n="85" d="100"/>
          <a:sy n="85" d="100"/>
        </p:scale>
        <p:origin x="-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C168-C34B-47C2-A0C3-8E8689AD1C87}" type="datetimeFigureOut">
              <a:rPr lang="en-US" smtClean="0"/>
              <a:pPr/>
              <a:t>2/2/11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B86C1-1A31-40EF-B1AD-0853578D1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You have the same data beliefs as your ‘parents’</a:t>
            </a:r>
          </a:p>
          <a:p>
            <a:r>
              <a:rPr lang="en-US" sz="1200" dirty="0" smtClean="0"/>
              <a:t>Tool stack is driven by your domain.  There is a whole continent of people who have never heard of ESRI shape files</a:t>
            </a:r>
          </a:p>
          <a:p>
            <a:r>
              <a:rPr lang="en-US" sz="1200" dirty="0" smtClean="0"/>
              <a:t>Acknowledge a complicated data economy</a:t>
            </a:r>
          </a:p>
          <a:p>
            <a:endParaRPr lang="en-US" sz="1200" dirty="0" smtClean="0"/>
          </a:p>
          <a:p>
            <a:r>
              <a:rPr lang="en-US" sz="1200" dirty="0" smtClean="0"/>
              <a:t>Now, data is money.    You want it to be reliable and protected.</a:t>
            </a:r>
          </a:p>
          <a:p>
            <a:endParaRPr lang="en-US" sz="1200" dirty="0" smtClean="0"/>
          </a:p>
          <a:p>
            <a:r>
              <a:rPr lang="en-US" sz="1200" dirty="0" smtClean="0"/>
              <a:t>NO</a:t>
            </a:r>
            <a:r>
              <a:rPr lang="en-US" sz="1200" baseline="0" dirty="0" smtClean="0"/>
              <a:t> NAME CALLING!</a:t>
            </a:r>
            <a:endParaRPr lang="en-US" sz="1200" dirty="0" smtClean="0"/>
          </a:p>
          <a:p>
            <a:endParaRPr lang="en-US" dirty="0" smtClean="0"/>
          </a:p>
          <a:p>
            <a:r>
              <a:rPr lang="en-US" dirty="0" smtClean="0"/>
              <a:t>The fundamental difference between left and right?  The guys on</a:t>
            </a:r>
            <a:r>
              <a:rPr lang="en-US" baseline="0" dirty="0" smtClean="0"/>
              <a:t> the left have been in business longer.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86C1-1A31-40EF-B1AD-0853578D1A8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2D4E-ABC6-4442-8647-3C3E501C08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98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2D4E-ABC6-4442-8647-3C3E501C085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76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2D4E-ABC6-4442-8647-3C3E501C085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4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FE6D2-9B22-7A40-AD70-A9056CD83D8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are not principles, but realities</a:t>
            </a:r>
            <a:r>
              <a:rPr lang="en-US" baseline="0" dirty="0" smtClean="0"/>
              <a:t> for the ‘Old Guard’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86C1-1A31-40EF-B1AD-0853578D1A8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Academics live in a feudal world.</a:t>
            </a:r>
          </a:p>
          <a:p>
            <a:pPr lvl="1"/>
            <a:r>
              <a:rPr lang="en-US" dirty="0" smtClean="0"/>
              <a:t>No data integration</a:t>
            </a:r>
          </a:p>
          <a:p>
            <a:pPr lvl="1"/>
            <a:r>
              <a:rPr lang="en-US" dirty="0" smtClean="0"/>
              <a:t>No consistency from data set to data set</a:t>
            </a:r>
          </a:p>
          <a:p>
            <a:pPr lvl="1"/>
            <a:r>
              <a:rPr lang="en-US" dirty="0" smtClean="0"/>
              <a:t>Hard to share information/knowledge</a:t>
            </a:r>
          </a:p>
          <a:p>
            <a:pPr lvl="1"/>
            <a:r>
              <a:rPr lang="en-US" dirty="0" smtClean="0"/>
              <a:t>Flat files and </a:t>
            </a:r>
            <a:r>
              <a:rPr lang="en-US" dirty="0" err="1" smtClean="0"/>
              <a:t>Hadoop</a:t>
            </a:r>
            <a:r>
              <a:rPr lang="en-US" dirty="0" smtClean="0"/>
              <a:t> rule here: Unstructured worlds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86C1-1A31-40EF-B1AD-0853578D1A8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the frontier, new methods and sources need to be explored</a:t>
            </a:r>
          </a:p>
          <a:p>
            <a:r>
              <a:rPr lang="en-US" dirty="0" smtClean="0"/>
              <a:t>Taking the time to pave the streets could get you killed.</a:t>
            </a:r>
          </a:p>
          <a:p>
            <a:r>
              <a:rPr lang="en-US" dirty="0" smtClean="0"/>
              <a:t>Any repository is better than none.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86C1-1A31-40EF-B1AD-0853578D1A8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1087"/>
              </a:spcBef>
            </a:pPr>
            <a:r>
              <a:rPr lang="en-US" dirty="0" smtClean="0">
                <a:solidFill>
                  <a:srgbClr val="F5F1EA"/>
                </a:solidFill>
              </a:rPr>
              <a:t>Linear algebra (vectors/matrices)</a:t>
            </a:r>
          </a:p>
          <a:p>
            <a:pPr lvl="1">
              <a:spcBef>
                <a:spcPts val="1087"/>
              </a:spcBef>
            </a:pPr>
            <a:r>
              <a:rPr lang="en-US" dirty="0" smtClean="0">
                <a:solidFill>
                  <a:srgbClr val="F5F1EA"/>
                </a:solidFill>
              </a:rPr>
              <a:t>Ordinary Least Squares (multiple linear regression)</a:t>
            </a:r>
          </a:p>
          <a:p>
            <a:pPr lvl="1">
              <a:spcBef>
                <a:spcPts val="1087"/>
              </a:spcBef>
            </a:pPr>
            <a:r>
              <a:rPr lang="en-US" dirty="0" smtClean="0">
                <a:solidFill>
                  <a:srgbClr val="F5F1EA"/>
                </a:solidFill>
              </a:rPr>
              <a:t>Conjugate </a:t>
            </a:r>
            <a:r>
              <a:rPr lang="en-US" dirty="0" err="1" smtClean="0">
                <a:solidFill>
                  <a:srgbClr val="F5F1EA"/>
                </a:solidFill>
              </a:rPr>
              <a:t>Gradiant</a:t>
            </a:r>
            <a:r>
              <a:rPr lang="en-US" dirty="0" smtClean="0">
                <a:solidFill>
                  <a:srgbClr val="F5F1EA"/>
                </a:solidFill>
              </a:rPr>
              <a:t> (iterative optimization, e.g. for SVM classifiers)</a:t>
            </a:r>
          </a:p>
          <a:p>
            <a:pPr lvl="1">
              <a:spcBef>
                <a:spcPts val="1087"/>
              </a:spcBef>
            </a:pPr>
            <a:r>
              <a:rPr lang="en-US" dirty="0" err="1" smtClean="0">
                <a:solidFill>
                  <a:srgbClr val="F5F1EA"/>
                </a:solidFill>
              </a:rPr>
              <a:t>Functionals</a:t>
            </a:r>
            <a:r>
              <a:rPr lang="en-US" dirty="0" smtClean="0">
                <a:solidFill>
                  <a:srgbClr val="F5F1EA"/>
                </a:solidFill>
              </a:rPr>
              <a:t> including Mann-Whitney U test, Log-likelihood ratios</a:t>
            </a:r>
          </a:p>
          <a:p>
            <a:pPr lvl="1">
              <a:spcBef>
                <a:spcPts val="1087"/>
              </a:spcBef>
            </a:pPr>
            <a:r>
              <a:rPr lang="en-US" dirty="0" smtClean="0">
                <a:solidFill>
                  <a:srgbClr val="F5F1EA"/>
                </a:solidFill>
              </a:rPr>
              <a:t>Resampling techniques, e.g. bootstrapping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86C1-1A31-40EF-B1AD-0853578D1A8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86C1-1A31-40EF-B1AD-0853578D1A8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next summer, I volunteered as a data analyst for an HIV/AIDS program in Tanzania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Here I am shadowing CHWs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There I found that, of all things, data entry is a huge challenge.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2D4E-ABC6-4442-8647-3C3E501C08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2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2D4E-ABC6-4442-8647-3C3E501C08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26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2D4E-ABC6-4442-8647-3C3E501C08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3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696516"/>
            <a:ext cx="7773293" cy="4446984"/>
          </a:xfrm>
        </p:spPr>
        <p:txBody>
          <a:bodyPr/>
          <a:lstStyle>
            <a:lvl1pPr algn="just">
              <a:defRPr sz="8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797" y="5197078"/>
            <a:ext cx="7822406" cy="1393031"/>
          </a:xfrm>
        </p:spPr>
        <p:txBody>
          <a:bodyPr/>
          <a:lstStyle>
            <a:lvl1pPr marL="0" indent="0" algn="just">
              <a:buNone/>
              <a:defRPr b="1" cap="all"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3168" y="178594"/>
            <a:ext cx="2201168" cy="61882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664" y="178594"/>
            <a:ext cx="6496348" cy="618827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93000"/>
              <a:buFontTx/>
              <a:buBlip>
                <a:blip r:embed="rId2"/>
              </a:buBlip>
              <a:defRPr/>
            </a:lvl1pPr>
            <a:lvl2pPr>
              <a:buSzPct val="93000"/>
              <a:buFontTx/>
              <a:buBlip>
                <a:blip r:embed="rId2"/>
              </a:buBlip>
              <a:defRPr/>
            </a:lvl2pPr>
            <a:lvl3pPr>
              <a:buSzPct val="93000"/>
              <a:buFontTx/>
              <a:buBlip>
                <a:blip r:embed="rId2"/>
              </a:buBlip>
              <a:defRPr/>
            </a:lvl3pPr>
            <a:lvl4pPr>
              <a:buSzPct val="93000"/>
              <a:buFontTx/>
              <a:buBlip>
                <a:blip r:embed="rId2"/>
              </a:buBlip>
              <a:defRPr/>
            </a:lvl4pPr>
            <a:lvl5pPr>
              <a:buSzPct val="93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2357437"/>
            <a:ext cx="7772176" cy="3411141"/>
          </a:xfrm>
        </p:spPr>
        <p:txBody>
          <a:bodyPr anchor="t"/>
          <a:lstStyle>
            <a:lvl1pPr algn="l">
              <a:defRPr sz="8400" b="1" cap="all">
                <a:solidFill>
                  <a:srgbClr val="3E5D3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535781"/>
            <a:ext cx="7772176" cy="1660922"/>
          </a:xfrm>
        </p:spPr>
        <p:txBody>
          <a:bodyPr anchor="b"/>
          <a:lstStyle>
            <a:lvl1pPr marL="0" indent="0">
              <a:buNone/>
              <a:defRPr sz="4200" b="1" cap="all">
                <a:solidFill>
                  <a:srgbClr val="9CA6B0"/>
                </a:solidFill>
              </a:defRPr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664" y="1946672"/>
            <a:ext cx="4308574" cy="44201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5395" y="1946672"/>
            <a:ext cx="4308574" cy="44201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buSzPct val="93000"/>
              <a:buFontTx/>
              <a:buBlip>
                <a:blip r:embed="rId2"/>
              </a:buBlip>
              <a:defRPr sz="1700"/>
            </a:lvl1pPr>
            <a:lvl2pPr>
              <a:buSzPct val="93000"/>
              <a:buFontTx/>
              <a:buBlip>
                <a:blip r:embed="rId2"/>
              </a:buBlip>
              <a:defRPr sz="1400"/>
            </a:lvl2pPr>
            <a:lvl3pPr>
              <a:buSzPct val="93000"/>
              <a:buFontTx/>
              <a:buBlip>
                <a:blip r:embed="rId2"/>
              </a:buBlip>
              <a:defRPr sz="1300"/>
            </a:lvl3pPr>
            <a:lvl4pPr>
              <a:buSzPct val="93000"/>
              <a:buFontTx/>
              <a:buBlip>
                <a:blip r:embed="rId2"/>
              </a:buBlip>
              <a:defRPr sz="1100"/>
            </a:lvl4pPr>
            <a:lvl5pPr>
              <a:buSzPct val="93000"/>
              <a:buFontTx/>
              <a:buBlip>
                <a:blip r:embed="rId2"/>
              </a:buBlip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buSzPct val="93000"/>
              <a:buFontTx/>
              <a:buBlip>
                <a:blip r:embed="rId2"/>
              </a:buBlip>
              <a:defRPr sz="1700"/>
            </a:lvl1pPr>
            <a:lvl2pPr>
              <a:buSzPct val="93000"/>
              <a:buFontTx/>
              <a:buBlip>
                <a:blip r:embed="rId2"/>
              </a:buBlip>
              <a:defRPr sz="1400"/>
            </a:lvl2pPr>
            <a:lvl3pPr>
              <a:buSzPct val="93000"/>
              <a:buFontTx/>
              <a:buBlip>
                <a:blip r:embed="rId2"/>
              </a:buBlip>
              <a:defRPr sz="1300"/>
            </a:lvl3pPr>
            <a:lvl4pPr>
              <a:buSzPct val="93000"/>
              <a:buFontTx/>
              <a:buBlip>
                <a:blip r:embed="rId2"/>
              </a:buBlip>
              <a:defRPr sz="1100"/>
            </a:lvl4pPr>
            <a:lvl5pPr>
              <a:buSzPct val="93000"/>
              <a:buFontTx/>
              <a:buBlip>
                <a:blip r:embed="rId2"/>
              </a:buBlip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r>
              <a:rPr lang="en-US" noProof="0" smtClean="0">
                <a:sym typeface="Arial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9664" y="178594"/>
            <a:ext cx="880467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itchFamily="-108" charset="0"/>
              </a:rPr>
              <a:t>Click to edit Master title style</a:t>
            </a:r>
            <a:endParaRPr lang="en-US" dirty="0">
              <a:sym typeface="Arial" pitchFamily="-108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664" y="1946672"/>
            <a:ext cx="8724305" cy="44201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itchFamily="-108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itchFamily="-108" charset="0"/>
              </a:rPr>
              <a:t>Second level</a:t>
            </a:r>
          </a:p>
          <a:p>
            <a:pPr lvl="2"/>
            <a:r>
              <a:rPr lang="en-US" smtClean="0">
                <a:sym typeface="Arial" pitchFamily="-108" charset="0"/>
              </a:rPr>
              <a:t>Third level</a:t>
            </a:r>
          </a:p>
          <a:p>
            <a:pPr lvl="3"/>
            <a:r>
              <a:rPr lang="en-US" smtClean="0">
                <a:sym typeface="Arial" pitchFamily="-108" charset="0"/>
              </a:rPr>
              <a:t>Fourth level</a:t>
            </a:r>
          </a:p>
          <a:p>
            <a:pPr lvl="4"/>
            <a:r>
              <a:rPr lang="en-US" smtClean="0">
                <a:sym typeface="Arial" pitchFamily="-108" charset="0"/>
              </a:rPr>
              <a:t>Fifth level</a:t>
            </a:r>
            <a:endParaRPr lang="en-US">
              <a:sym typeface="Arial" pitchFamily="-108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930" y="95585"/>
            <a:ext cx="8980135" cy="6663427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r" rtl="0" eaLnBrk="1" fontAlgn="base" hangingPunct="1">
        <a:spcBef>
          <a:spcPct val="0"/>
        </a:spcBef>
        <a:spcAft>
          <a:spcPct val="0"/>
        </a:spcAft>
        <a:defRPr sz="5100" b="1" cap="all">
          <a:solidFill>
            <a:srgbClr val="406342"/>
          </a:solidFill>
          <a:latin typeface="+mj-lt"/>
          <a:ea typeface="+mj-ea"/>
          <a:cs typeface="+mj-cs"/>
          <a:sym typeface="Arial" pitchFamily="-108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5100" b="1">
          <a:solidFill>
            <a:srgbClr val="406342"/>
          </a:solidFill>
          <a:latin typeface="Arial" charset="0"/>
          <a:ea typeface="ヒラギノ角ゴ ProN W6" charset="0"/>
          <a:cs typeface="ヒラギノ角ゴ ProN W6" charset="0"/>
          <a:sym typeface="Arial" pitchFamily="-10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5100" b="1">
          <a:solidFill>
            <a:srgbClr val="406342"/>
          </a:solidFill>
          <a:latin typeface="Arial" charset="0"/>
          <a:ea typeface="ヒラギノ角ゴ ProN W6" charset="0"/>
          <a:cs typeface="ヒラギノ角ゴ ProN W6" charset="0"/>
          <a:sym typeface="Arial" pitchFamily="-10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5100" b="1">
          <a:solidFill>
            <a:srgbClr val="406342"/>
          </a:solidFill>
          <a:latin typeface="Arial" charset="0"/>
          <a:ea typeface="ヒラギノ角ゴ ProN W6" charset="0"/>
          <a:cs typeface="ヒラギノ角ゴ ProN W6" charset="0"/>
          <a:sym typeface="Arial" pitchFamily="-10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5100" b="1">
          <a:solidFill>
            <a:srgbClr val="406342"/>
          </a:solidFill>
          <a:latin typeface="Arial" charset="0"/>
          <a:ea typeface="ヒラギノ角ゴ ProN W6" charset="0"/>
          <a:cs typeface="ヒラギノ角ゴ ProN W6" charset="0"/>
          <a:sym typeface="Arial" pitchFamily="-108" charset="0"/>
        </a:defRPr>
      </a:lvl5pPr>
      <a:lvl6pPr marL="321457" algn="r" rtl="0" eaLnBrk="1" fontAlgn="base" hangingPunct="1">
        <a:spcBef>
          <a:spcPct val="0"/>
        </a:spcBef>
        <a:spcAft>
          <a:spcPct val="0"/>
        </a:spcAft>
        <a:defRPr sz="5100" b="1">
          <a:solidFill>
            <a:srgbClr val="93852D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642915" algn="r" rtl="0" eaLnBrk="1" fontAlgn="base" hangingPunct="1">
        <a:spcBef>
          <a:spcPct val="0"/>
        </a:spcBef>
        <a:spcAft>
          <a:spcPct val="0"/>
        </a:spcAft>
        <a:defRPr sz="5100" b="1">
          <a:solidFill>
            <a:srgbClr val="93852D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964372" algn="r" rtl="0" eaLnBrk="1" fontAlgn="base" hangingPunct="1">
        <a:spcBef>
          <a:spcPct val="0"/>
        </a:spcBef>
        <a:spcAft>
          <a:spcPct val="0"/>
        </a:spcAft>
        <a:defRPr sz="5100" b="1">
          <a:solidFill>
            <a:srgbClr val="93852D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285829" algn="r" rtl="0" eaLnBrk="1" fontAlgn="base" hangingPunct="1">
        <a:spcBef>
          <a:spcPct val="0"/>
        </a:spcBef>
        <a:spcAft>
          <a:spcPct val="0"/>
        </a:spcAft>
        <a:defRPr sz="5100" b="1">
          <a:solidFill>
            <a:srgbClr val="93852D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744487" indent="-556970" algn="just" rtl="0" eaLnBrk="1" fontAlgn="base" hangingPunct="1">
        <a:spcBef>
          <a:spcPts val="1687"/>
        </a:spcBef>
        <a:spcAft>
          <a:spcPct val="0"/>
        </a:spcAft>
        <a:buSzPct val="93000"/>
        <a:buChar char="•"/>
        <a:defRPr sz="4100">
          <a:solidFill>
            <a:srgbClr val="252525"/>
          </a:solidFill>
          <a:latin typeface="+mn-lt"/>
          <a:ea typeface="+mn-ea"/>
          <a:cs typeface="+mn-cs"/>
          <a:sym typeface="Arial" pitchFamily="-108" charset="0"/>
        </a:defRPr>
      </a:lvl1pPr>
      <a:lvl2pPr marL="962140" indent="-462095" algn="just" rtl="0" eaLnBrk="1" fontAlgn="base" hangingPunct="1">
        <a:spcBef>
          <a:spcPts val="1687"/>
        </a:spcBef>
        <a:spcAft>
          <a:spcPct val="0"/>
        </a:spcAft>
        <a:buSzPct val="93000"/>
        <a:buChar char="•"/>
        <a:defRPr sz="3400">
          <a:solidFill>
            <a:srgbClr val="252525"/>
          </a:solidFill>
          <a:latin typeface="+mn-lt"/>
          <a:ea typeface="+mn-ea"/>
          <a:cs typeface="+mn-cs"/>
          <a:sym typeface="Arial" pitchFamily="-108" charset="0"/>
        </a:defRPr>
      </a:lvl2pPr>
      <a:lvl3pPr marL="1166399" indent="-353827" algn="just" rtl="0" eaLnBrk="1" fontAlgn="base" hangingPunct="1">
        <a:spcBef>
          <a:spcPts val="1687"/>
        </a:spcBef>
        <a:spcAft>
          <a:spcPct val="0"/>
        </a:spcAft>
        <a:buSzPct val="93000"/>
        <a:buChar char="•"/>
        <a:defRPr sz="2100">
          <a:solidFill>
            <a:srgbClr val="252525"/>
          </a:solidFill>
          <a:latin typeface="+mn-lt"/>
          <a:ea typeface="+mn-ea"/>
          <a:cs typeface="+mn-cs"/>
          <a:sym typeface="Arial" pitchFamily="-108" charset="0"/>
        </a:defRPr>
      </a:lvl3pPr>
      <a:lvl4pPr marL="1443210" indent="-318109" algn="just" rtl="0" eaLnBrk="1" fontAlgn="base" hangingPunct="1">
        <a:spcBef>
          <a:spcPts val="1687"/>
        </a:spcBef>
        <a:spcAft>
          <a:spcPct val="0"/>
        </a:spcAft>
        <a:buSzPct val="93000"/>
        <a:buChar char="•"/>
        <a:defRPr sz="1700">
          <a:solidFill>
            <a:srgbClr val="252525"/>
          </a:solidFill>
          <a:latin typeface="+mn-lt"/>
          <a:ea typeface="+mn-ea"/>
          <a:cs typeface="+mn-cs"/>
          <a:sym typeface="Arial" pitchFamily="-108" charset="0"/>
        </a:defRPr>
      </a:lvl4pPr>
      <a:lvl5pPr marL="1755738" indent="-318109" algn="just" rtl="0" eaLnBrk="1" fontAlgn="base" hangingPunct="1">
        <a:spcBef>
          <a:spcPts val="1687"/>
        </a:spcBef>
        <a:spcAft>
          <a:spcPct val="0"/>
        </a:spcAft>
        <a:buSzPct val="93000"/>
        <a:buChar char="•"/>
        <a:defRPr sz="1700">
          <a:solidFill>
            <a:srgbClr val="252525"/>
          </a:solidFill>
          <a:latin typeface="+mn-lt"/>
          <a:ea typeface="+mn-ea"/>
          <a:cs typeface="+mn-cs"/>
          <a:sym typeface="Arial" pitchFamily="-108" charset="0"/>
        </a:defRPr>
      </a:lvl5pPr>
      <a:lvl6pPr marL="2077195" indent="-318109" algn="just" rtl="0" eaLnBrk="1" fontAlgn="base" hangingPunct="1">
        <a:spcBef>
          <a:spcPts val="1687"/>
        </a:spcBef>
        <a:spcAft>
          <a:spcPct val="0"/>
        </a:spcAft>
        <a:buSzPct val="93000"/>
        <a:buChar char="•"/>
        <a:defRPr sz="1700">
          <a:solidFill>
            <a:srgbClr val="080079"/>
          </a:solidFill>
          <a:latin typeface="+mn-lt"/>
          <a:ea typeface="+mn-ea"/>
          <a:cs typeface="+mn-cs"/>
          <a:sym typeface="Arial" charset="0"/>
        </a:defRPr>
      </a:lvl6pPr>
      <a:lvl7pPr marL="2398652" indent="-318109" algn="just" rtl="0" eaLnBrk="1" fontAlgn="base" hangingPunct="1">
        <a:spcBef>
          <a:spcPts val="1687"/>
        </a:spcBef>
        <a:spcAft>
          <a:spcPct val="0"/>
        </a:spcAft>
        <a:buSzPct val="93000"/>
        <a:buChar char="•"/>
        <a:defRPr sz="1700">
          <a:solidFill>
            <a:srgbClr val="080079"/>
          </a:solidFill>
          <a:latin typeface="+mn-lt"/>
          <a:ea typeface="+mn-ea"/>
          <a:cs typeface="+mn-cs"/>
          <a:sym typeface="Arial" charset="0"/>
        </a:defRPr>
      </a:lvl7pPr>
      <a:lvl8pPr marL="2720110" indent="-318109" algn="just" rtl="0" eaLnBrk="1" fontAlgn="base" hangingPunct="1">
        <a:spcBef>
          <a:spcPts val="1687"/>
        </a:spcBef>
        <a:spcAft>
          <a:spcPct val="0"/>
        </a:spcAft>
        <a:buSzPct val="93000"/>
        <a:buChar char="•"/>
        <a:defRPr sz="1700">
          <a:solidFill>
            <a:srgbClr val="080079"/>
          </a:solidFill>
          <a:latin typeface="+mn-lt"/>
          <a:ea typeface="+mn-ea"/>
          <a:cs typeface="+mn-cs"/>
          <a:sym typeface="Arial" charset="0"/>
        </a:defRPr>
      </a:lvl8pPr>
      <a:lvl9pPr marL="3041567" indent="-318109" algn="just" rtl="0" eaLnBrk="1" fontAlgn="base" hangingPunct="1">
        <a:spcBef>
          <a:spcPts val="1687"/>
        </a:spcBef>
        <a:spcAft>
          <a:spcPct val="0"/>
        </a:spcAft>
        <a:buSzPct val="93000"/>
        <a:buChar char="•"/>
        <a:defRPr sz="1700">
          <a:solidFill>
            <a:srgbClr val="080079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://www.flickr.com/photos/wmcbride1965/3605220261/" TargetMode="External"/><Relationship Id="rId5" Type="http://schemas.openxmlformats.org/officeDocument/2006/relationships/image" Target="../media/image14.jpeg"/><Relationship Id="rId6" Type="http://schemas.openxmlformats.org/officeDocument/2006/relationships/hyperlink" Target="http://www.flickr.com/photos/sickening/287923931/" TargetMode="External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lickr.com/photos/tmartin/3201073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lickr.com/photos/wmcbride1965/360522026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ickening/287923931/" TargetMode="External"/><Relationship Id="rId4" Type="http://schemas.openxmlformats.org/officeDocument/2006/relationships/image" Target="../media/image15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tmartin/32010732/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gif"/><Relationship Id="rId5" Type="http://schemas.openxmlformats.org/officeDocument/2006/relationships/image" Target="../media/image20.png"/><Relationship Id="rId6" Type="http://schemas.openxmlformats.org/officeDocument/2006/relationships/hyperlink" Target="http://www.flickr.com/photos/kevinkemmerer/2807722862/" TargetMode="External"/><Relationship Id="rId7" Type="http://schemas.openxmlformats.org/officeDocument/2006/relationships/image" Target="../media/image21.jpeg"/><Relationship Id="rId8" Type="http://schemas.openxmlformats.org/officeDocument/2006/relationships/hyperlink" Target="http://www.flickr.com/photos/gorillaradio/2363124133/" TargetMode="External"/><Relationship Id="rId9" Type="http://schemas.openxmlformats.org/officeDocument/2006/relationships/image" Target="../media/image22.jpeg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lickr.com/photos/51035555243@N01/2225292231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5" Type="http://schemas.openxmlformats.org/officeDocument/2006/relationships/image" Target="../media/image1.jpeg"/><Relationship Id="rId6" Type="http://schemas.openxmlformats.org/officeDocument/2006/relationships/image" Target="../media/image28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mmentspace.ne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http://www.flickr.com/photos/oknovokght/2189461072/" TargetMode="External"/><Relationship Id="rId5" Type="http://schemas.openxmlformats.org/officeDocument/2006/relationships/image" Target="../media/image4.jpeg"/><Relationship Id="rId6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jp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Relationship Id="rId3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54.jpg"/><Relationship Id="rId7" Type="http://schemas.openxmlformats.org/officeDocument/2006/relationships/image" Target="../media/image53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oknovokght/2189461072/" TargetMode="External"/><Relationship Id="rId4" Type="http://schemas.openxmlformats.org/officeDocument/2006/relationships/image" Target="../media/image4.jpeg"/><Relationship Id="rId5" Type="http://schemas.openxmlformats.org/officeDocument/2006/relationships/hyperlink" Target="http://www.flickr.com/photos/cote/54408562/" TargetMode="External"/><Relationship Id="rId6" Type="http://schemas.openxmlformats.org/officeDocument/2006/relationships/image" Target="../media/image6.jpeg"/><Relationship Id="rId7" Type="http://schemas.openxmlformats.org/officeDocument/2006/relationships/hyperlink" Target="http://www.flickr.com/photos/pelegrino/2434076076/" TargetMode="External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lickr.com/photos/pprasad/3215543564/" TargetMode="Externa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ipadvisor.com/ShowUserReviews-g33340-d288699-r19705297-Buckskin_Joe_Frontier_Town_Railway-Canon_City_Colorado.html" TargetMode="Externa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ischool.berkeley.edu/~hal/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5.gif"/><Relationship Id="rId6" Type="http://schemas.openxmlformats.org/officeDocument/2006/relationships/hyperlink" Target="http://www.flickr.com/photos/oknovokght/2189461072/" TargetMode="External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696516"/>
            <a:ext cx="7773293" cy="3626642"/>
          </a:xfrm>
        </p:spPr>
        <p:txBody>
          <a:bodyPr>
            <a:noAutofit/>
          </a:bodyPr>
          <a:lstStyle/>
          <a:p>
            <a:pPr algn="dist"/>
            <a:r>
              <a:rPr lang="en-US" sz="9600" dirty="0" smtClean="0">
                <a:solidFill>
                  <a:srgbClr val="416044"/>
                </a:solidFill>
              </a:rPr>
              <a:t>MAD Skills</a:t>
            </a:r>
            <a:r>
              <a:rPr lang="en-US" sz="5400" dirty="0" smtClean="0">
                <a:solidFill>
                  <a:srgbClr val="416044"/>
                </a:solidFill>
              </a:rPr>
              <a:t> </a:t>
            </a:r>
            <a:r>
              <a:rPr lang="en-US" sz="5400" dirty="0" smtClean="0">
                <a:solidFill>
                  <a:schemeClr val="tx1"/>
                </a:solidFill>
              </a:rPr>
              <a:t/>
            </a:r>
            <a:br>
              <a:rPr lang="en-US" sz="54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rgbClr val="969696"/>
                </a:solidFill>
              </a:rPr>
              <a:t>New Analysis Practices for </a:t>
            </a:r>
            <a:r>
              <a:rPr lang="en-US" sz="9600" dirty="0" smtClean="0">
                <a:solidFill>
                  <a:schemeClr val="tx1"/>
                </a:solidFill>
              </a:rPr>
              <a:t>Big Data</a:t>
            </a:r>
            <a:endParaRPr lang="en-US" sz="5400" dirty="0">
              <a:solidFill>
                <a:srgbClr val="F6F1EB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649989"/>
              </p:ext>
            </p:extLst>
          </p:nvPr>
        </p:nvGraphicFramePr>
        <p:xfrm>
          <a:off x="771255" y="5008750"/>
          <a:ext cx="769212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843"/>
                <a:gridCol w="464128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cap="all" dirty="0" smtClean="0">
                          <a:solidFill>
                            <a:srgbClr val="344F31"/>
                          </a:solidFill>
                        </a:rPr>
                        <a:t>Brian Dolan</a:t>
                      </a:r>
                      <a:endParaRPr lang="en-US" sz="2400" b="0" cap="all" dirty="0">
                        <a:solidFill>
                          <a:srgbClr val="344F3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i="1" cap="all" dirty="0" smtClean="0">
                          <a:solidFill>
                            <a:srgbClr val="344F31"/>
                          </a:solidFill>
                        </a:rPr>
                        <a:t>Discovix</a:t>
                      </a:r>
                      <a:endParaRPr lang="en-US" sz="2400" b="0" i="1" cap="all" dirty="0">
                        <a:solidFill>
                          <a:srgbClr val="344F3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all" dirty="0" smtClean="0">
                          <a:solidFill>
                            <a:srgbClr val="344F31"/>
                          </a:solidFill>
                        </a:rPr>
                        <a:t>Joe Hellerstein</a:t>
                      </a:r>
                      <a:endParaRPr lang="en-US" sz="2400" i="1" cap="all" dirty="0" smtClean="0">
                        <a:solidFill>
                          <a:srgbClr val="344F3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i="1" cap="all" dirty="0" smtClean="0">
                          <a:solidFill>
                            <a:srgbClr val="344F31"/>
                          </a:solidFill>
                        </a:rPr>
                        <a:t>UC Berkeley</a:t>
                      </a:r>
                      <a:endParaRPr lang="en-US" sz="2400" cap="all" dirty="0">
                        <a:solidFill>
                          <a:srgbClr val="344F3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59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4294"/>
            <a:ext cx="7620000" cy="480103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Magnetic</a:t>
            </a:r>
            <a:endParaRPr lang="en-US" sz="3200" dirty="0" smtClean="0"/>
          </a:p>
          <a:p>
            <a:pPr lvl="1"/>
            <a:r>
              <a:rPr lang="en-US" sz="2400" i="1" dirty="0" smtClean="0"/>
              <a:t>attract</a:t>
            </a:r>
            <a:r>
              <a:rPr lang="en-US" sz="2400" dirty="0" smtClean="0"/>
              <a:t> data and practitioners</a:t>
            </a:r>
            <a:endParaRPr lang="en-US" sz="2400" b="1" dirty="0" smtClean="0"/>
          </a:p>
          <a:p>
            <a:r>
              <a:rPr lang="en-US" sz="3200" b="1" dirty="0" smtClean="0"/>
              <a:t>Agile</a:t>
            </a:r>
          </a:p>
          <a:p>
            <a:pPr lvl="1" algn="l"/>
            <a:r>
              <a:rPr lang="en-US" sz="2400" i="1" dirty="0" smtClean="0"/>
              <a:t>rapid</a:t>
            </a:r>
            <a:r>
              <a:rPr lang="en-US" sz="2400" dirty="0" smtClean="0"/>
              <a:t> iteration: ingest, analyze, </a:t>
            </a:r>
            <a:br>
              <a:rPr lang="en-US" sz="2400" dirty="0" smtClean="0"/>
            </a:br>
            <a:r>
              <a:rPr lang="en-US" sz="2400" dirty="0" err="1" smtClean="0"/>
              <a:t>productionalize</a:t>
            </a:r>
            <a:endParaRPr lang="en-US" sz="2400" dirty="0" smtClean="0"/>
          </a:p>
          <a:p>
            <a:r>
              <a:rPr lang="en-US" sz="3200" b="1" dirty="0" smtClean="0"/>
              <a:t>Deep</a:t>
            </a:r>
          </a:p>
          <a:p>
            <a:pPr lvl="1"/>
            <a:r>
              <a:rPr lang="en-US" sz="2400" i="1" dirty="0" smtClean="0"/>
              <a:t>sophisticated</a:t>
            </a:r>
            <a:r>
              <a:rPr lang="en-US" sz="2400" dirty="0" smtClean="0"/>
              <a:t> analytics in Big Data</a:t>
            </a:r>
            <a:endParaRPr lang="en-US" sz="2400" b="1" dirty="0"/>
          </a:p>
        </p:txBody>
      </p:sp>
      <p:pic>
        <p:nvPicPr>
          <p:cNvPr id="7" name="Picture 6" descr="thinker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2800" y="4971739"/>
            <a:ext cx="2004425" cy="1848161"/>
          </a:xfrm>
          <a:prstGeom prst="rect">
            <a:avLst/>
          </a:prstGeom>
        </p:spPr>
      </p:pic>
      <p:pic>
        <p:nvPicPr>
          <p:cNvPr id="12" name="Picture 11" descr="magnet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88874" y="1325517"/>
            <a:ext cx="1325880" cy="1986280"/>
          </a:xfrm>
          <a:prstGeom prst="roundRect">
            <a:avLst/>
          </a:prstGeom>
        </p:spPr>
      </p:pic>
      <p:pic>
        <p:nvPicPr>
          <p:cNvPr id="8" name="Picture 7" descr="agile-soccer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rcRect l="334" r="25250" b="21117"/>
          <a:stretch>
            <a:fillRect/>
          </a:stretch>
        </p:blipFill>
        <p:spPr>
          <a:xfrm rot="1620000">
            <a:off x="6340435" y="3391067"/>
            <a:ext cx="2873568" cy="2284562"/>
          </a:xfrm>
          <a:prstGeom prst="irregularSeal1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632" y="2079033"/>
            <a:ext cx="6960904" cy="1887987"/>
          </a:xfrm>
        </p:spPr>
        <p:txBody>
          <a:bodyPr/>
          <a:lstStyle/>
          <a:p>
            <a:pPr algn="l">
              <a:buNone/>
            </a:pPr>
            <a:endParaRPr lang="en-US" sz="2800" dirty="0" smtClean="0"/>
          </a:p>
          <a:p>
            <a:pPr lvl="1" algn="l"/>
            <a:r>
              <a:rPr lang="en-US" sz="2800" dirty="0" smtClean="0"/>
              <a:t>Share ideas at the watering hole</a:t>
            </a:r>
          </a:p>
          <a:p>
            <a:pPr lvl="1" algn="l"/>
            <a:r>
              <a:rPr lang="en-US" sz="2800" dirty="0" smtClean="0"/>
              <a:t>There’s always room in the back for your stuff</a:t>
            </a:r>
          </a:p>
          <a:p>
            <a:pPr algn="l">
              <a:buNone/>
            </a:pP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Picture 3" descr="magnet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634" y="1999798"/>
            <a:ext cx="1325880" cy="1986280"/>
          </a:xfrm>
          <a:prstGeom prst="round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77109" y="4155630"/>
            <a:ext cx="5522005" cy="2441086"/>
          </a:xfrm>
          <a:prstGeom prst="rect">
            <a:avLst/>
          </a:prstGeom>
          <a:noFill/>
          <a:ln w="12700">
            <a:solidFill>
              <a:srgbClr val="416044"/>
            </a:solidFill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marL="744487" marR="0" lvl="0" indent="-556970" defTabSz="914400" rtl="0" eaLnBrk="1" fontAlgn="base" latinLnBrk="0" hangingPunct="1">
              <a:lnSpc>
                <a:spcPct val="100000"/>
              </a:lnSpc>
              <a:spcBef>
                <a:spcPts val="1687"/>
              </a:spcBef>
              <a:spcAft>
                <a:spcPct val="0"/>
              </a:spcAft>
              <a:buClrTx/>
              <a:buSzPct val="93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8" charset="0"/>
              </a:rPr>
              <a:t>Sustain the local data economy</a:t>
            </a:r>
          </a:p>
          <a:p>
            <a:pPr marL="962140" marR="0" lvl="1" indent="-462095" defTabSz="914400" rtl="0" eaLnBrk="1" fontAlgn="base" latinLnBrk="0" hangingPunct="1">
              <a:lnSpc>
                <a:spcPct val="100000"/>
              </a:lnSpc>
              <a:spcBef>
                <a:spcPts val="1687"/>
              </a:spcBef>
              <a:spcAft>
                <a:spcPct val="0"/>
              </a:spcAft>
              <a:buClrTx/>
              <a:buSzPct val="93000"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8" charset="0"/>
              </a:rPr>
              <a:t>Meta-data management</a:t>
            </a:r>
          </a:p>
          <a:p>
            <a:pPr marL="962140" marR="0" lvl="1" indent="-462095" defTabSz="914400" rtl="0" eaLnBrk="1" fontAlgn="base" latinLnBrk="0" hangingPunct="1">
              <a:lnSpc>
                <a:spcPct val="100000"/>
              </a:lnSpc>
              <a:spcBef>
                <a:spcPts val="1687"/>
              </a:spcBef>
              <a:spcAft>
                <a:spcPct val="0"/>
              </a:spcAft>
              <a:buClrTx/>
              <a:buSzPct val="93000"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8" charset="0"/>
              </a:rPr>
              <a:t>Data supply-chain management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10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83284" y="1236182"/>
            <a:ext cx="7595204" cy="1208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marL="744487" marR="0" lvl="0" indent="-556970" algn="l" defTabSz="914400" rtl="0" eaLnBrk="1" fontAlgn="base" latinLnBrk="0" hangingPunct="1">
              <a:lnSpc>
                <a:spcPct val="100000"/>
              </a:lnSpc>
              <a:spcBef>
                <a:spcPts val="1687"/>
              </a:spcBef>
              <a:spcAft>
                <a:spcPct val="0"/>
              </a:spcAft>
              <a:buClrTx/>
              <a:buSzPct val="93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8" charset="0"/>
              </a:rPr>
              <a:t>Magnetic warehouses attract users and data. </a:t>
            </a:r>
          </a:p>
        </p:txBody>
      </p:sp>
      <p:pic>
        <p:nvPicPr>
          <p:cNvPr id="7" name="Picture 6" descr="marathons-watering-hole-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803" y="4046883"/>
            <a:ext cx="2540000" cy="254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</a:t>
            </a:r>
            <a:endParaRPr lang="en-US" dirty="0"/>
          </a:p>
        </p:txBody>
      </p:sp>
      <p:pic>
        <p:nvPicPr>
          <p:cNvPr id="4" name="Picture 3" descr="agile-soccer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 l="334" r="25250" b="21117"/>
          <a:stretch>
            <a:fillRect/>
          </a:stretch>
        </p:blipFill>
        <p:spPr>
          <a:xfrm rot="1620000">
            <a:off x="125495" y="527785"/>
            <a:ext cx="2873568" cy="2284562"/>
          </a:xfrm>
          <a:prstGeom prst="irregularSeal1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08989" y="2372949"/>
            <a:ext cx="4089019" cy="3772373"/>
            <a:chOff x="5054981" y="1973470"/>
            <a:chExt cx="4089019" cy="37723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344"/>
            <a:stretch>
              <a:fillRect/>
            </a:stretch>
          </p:blipFill>
          <p:spPr>
            <a:xfrm flipH="1">
              <a:off x="5380345" y="2583027"/>
              <a:ext cx="2856038" cy="273197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 bwMode="auto">
            <a:xfrm>
              <a:off x="5206639" y="1973470"/>
              <a:ext cx="1696245" cy="1003672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shade val="51000"/>
                    <a:satMod val="130000"/>
                    <a:alpha val="66000"/>
                  </a:schemeClr>
                </a:gs>
                <a:gs pos="80000">
                  <a:schemeClr val="accent4">
                    <a:shade val="93000"/>
                    <a:satMod val="130000"/>
                    <a:alpha val="66000"/>
                  </a:schemeClr>
                </a:gs>
                <a:gs pos="100000">
                  <a:schemeClr val="accent4">
                    <a:shade val="94000"/>
                    <a:satMod val="135000"/>
                    <a:alpha val="66000"/>
                  </a:schemeClr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r>
                <a:rPr lang="en-US" dirty="0" smtClean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r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un analytics to improve performance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7904742" y="3152244"/>
              <a:ext cx="1239258" cy="943408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shade val="51000"/>
                    <a:satMod val="130000"/>
                    <a:alpha val="66000"/>
                  </a:schemeClr>
                </a:gs>
                <a:gs pos="80000">
                  <a:schemeClr val="accent4">
                    <a:shade val="93000"/>
                    <a:satMod val="130000"/>
                    <a:alpha val="66000"/>
                  </a:schemeClr>
                </a:gs>
                <a:gs pos="100000">
                  <a:schemeClr val="accent4">
                    <a:shade val="94000"/>
                    <a:satMod val="135000"/>
                    <a:alpha val="66000"/>
                  </a:schemeClr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r>
                <a:rPr lang="en-US" dirty="0" smtClean="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c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hange practices 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FFFFFF">
                      <a:alpha val="81000"/>
                    </a:srgbClr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to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 suit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5054981" y="4742171"/>
              <a:ext cx="1599070" cy="1003672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shade val="51000"/>
                    <a:satMod val="130000"/>
                    <a:alpha val="66000"/>
                  </a:schemeClr>
                </a:gs>
                <a:gs pos="80000">
                  <a:schemeClr val="accent4">
                    <a:shade val="93000"/>
                    <a:satMod val="130000"/>
                    <a:alpha val="66000"/>
                  </a:schemeClr>
                </a:gs>
                <a:gs pos="100000">
                  <a:schemeClr val="accent4">
                    <a:shade val="94000"/>
                    <a:satMod val="135000"/>
                    <a:alpha val="66000"/>
                  </a:schemeClr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r>
                <a:rPr lang="en-US" dirty="0" smtClean="0"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acquire new data to be analyzed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418353" y="3137646"/>
            <a:ext cx="4273176" cy="100105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The new economy means mathematical products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959226" y="4589929"/>
            <a:ext cx="3313950" cy="98312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Agile product design is a must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</a:t>
            </a:r>
            <a:endParaRPr lang="en-US" dirty="0"/>
          </a:p>
        </p:txBody>
      </p:sp>
      <p:pic>
        <p:nvPicPr>
          <p:cNvPr id="4" name="Picture 3" descr="thinker.png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2" y="251772"/>
            <a:ext cx="2004425" cy="184816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7095" y="2598478"/>
            <a:ext cx="4587063" cy="3380147"/>
          </a:xfrm>
        </p:spPr>
        <p:txBody>
          <a:bodyPr anchor="t">
            <a:normAutofit/>
          </a:bodyPr>
          <a:lstStyle/>
          <a:p>
            <a:pPr algn="l">
              <a:spcBef>
                <a:spcPts val="430"/>
              </a:spcBef>
              <a:spcAft>
                <a:spcPts val="0"/>
              </a:spcAft>
            </a:pPr>
            <a:r>
              <a:rPr lang="en-US" sz="2800" dirty="0" smtClean="0"/>
              <a:t>Data Mining focused on individual items </a:t>
            </a:r>
          </a:p>
          <a:p>
            <a:pPr lvl="1" algn="l">
              <a:spcBef>
                <a:spcPts val="430"/>
              </a:spcBef>
              <a:spcAft>
                <a:spcPts val="0"/>
              </a:spcAft>
            </a:pPr>
            <a:r>
              <a:rPr lang="en-US" sz="2000" dirty="0" smtClean="0"/>
              <a:t>Statistical analysis needs more</a:t>
            </a:r>
          </a:p>
          <a:p>
            <a:pPr lvl="1" algn="l">
              <a:spcBef>
                <a:spcPts val="430"/>
              </a:spcBef>
              <a:spcAft>
                <a:spcPts val="0"/>
              </a:spcAft>
            </a:pPr>
            <a:r>
              <a:rPr lang="en-US" sz="2000" dirty="0" smtClean="0"/>
              <a:t>Focus on </a:t>
            </a:r>
            <a:r>
              <a:rPr lang="en-US" sz="2000" i="1" dirty="0" smtClean="0"/>
              <a:t>density</a:t>
            </a:r>
            <a:r>
              <a:rPr lang="en-US" sz="2000" dirty="0" smtClean="0"/>
              <a:t> methods!</a:t>
            </a:r>
          </a:p>
          <a:p>
            <a:pPr algn="l">
              <a:spcBef>
                <a:spcPts val="430"/>
              </a:spcBef>
              <a:spcAft>
                <a:spcPts val="0"/>
              </a:spcAft>
            </a:pPr>
            <a:r>
              <a:rPr lang="en-US" sz="2800" dirty="0" smtClean="0"/>
              <a:t>Need to be able to utter statistical sentences</a:t>
            </a:r>
          </a:p>
          <a:p>
            <a:pPr lvl="1" algn="l">
              <a:spcBef>
                <a:spcPts val="430"/>
              </a:spcBef>
              <a:spcAft>
                <a:spcPts val="0"/>
              </a:spcAft>
            </a:pPr>
            <a:r>
              <a:rPr lang="en-US" sz="2000" dirty="0" smtClean="0"/>
              <a:t>And run massively parallel, on Big Data!</a:t>
            </a:r>
          </a:p>
          <a:p>
            <a:pPr lvl="1" algn="l"/>
            <a:endParaRPr lang="en-US" sz="20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990353" y="2659530"/>
            <a:ext cx="4003246" cy="3877165"/>
            <a:chOff x="4990353" y="2749176"/>
            <a:chExt cx="4003246" cy="3877165"/>
          </a:xfrm>
        </p:grpSpPr>
        <p:sp>
          <p:nvSpPr>
            <p:cNvPr id="6" name="Rectangle 5"/>
            <p:cNvSpPr/>
            <p:nvPr/>
          </p:nvSpPr>
          <p:spPr bwMode="auto">
            <a:xfrm>
              <a:off x="5274235" y="2749176"/>
              <a:ext cx="3719364" cy="3645256"/>
            </a:xfrm>
            <a:prstGeom prst="rect">
              <a:avLst/>
            </a:prstGeom>
            <a:solidFill>
              <a:srgbClr val="416044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Content Placeholder 3"/>
            <p:cNvSpPr txBox="1">
              <a:spLocks/>
            </p:cNvSpPr>
            <p:nvPr/>
          </p:nvSpPr>
          <p:spPr bwMode="auto">
            <a:xfrm>
              <a:off x="4990353" y="2883647"/>
              <a:ext cx="3957076" cy="37426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35717" tIns="35717" rIns="35717" bIns="35717" numCol="1" anchor="t" anchorCtr="0" compatLnSpc="1">
              <a:prstTxWarp prst="textNoShape">
                <a:avLst/>
              </a:prstTxWarp>
            </a:bodyPr>
            <a:lstStyle/>
            <a:p>
              <a:pPr marL="962140" marR="0" lvl="1" indent="-462095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Pct val="93000"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(Scalar) Arithmetic</a:t>
              </a:r>
            </a:p>
            <a:p>
              <a:pPr marL="962140" marR="0" lvl="1" indent="-462095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Pct val="93000"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Vector Arithmetic</a:t>
              </a:r>
            </a:p>
            <a:p>
              <a:pPr marL="1166399" marR="0" lvl="2" indent="-353827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Pct val="93000"/>
                <a:buFontTx/>
                <a:buChar char="•"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I.e. Linear Algebra</a:t>
              </a:r>
            </a:p>
            <a:p>
              <a:pPr marL="962140" marR="0" lvl="1" indent="-462095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Pct val="93000"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Functions</a:t>
              </a:r>
            </a:p>
            <a:p>
              <a:pPr marL="1166399" marR="0" lvl="2" indent="-353827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Pct val="93000"/>
                <a:buFontTx/>
                <a:buChar char="•"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E.g. probability </a:t>
              </a:r>
              <a:r>
                <a:rPr kumimoji="0" lang="en-US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densities</a:t>
              </a:r>
            </a:p>
            <a:p>
              <a:pPr marL="962140" marR="0" lvl="1" indent="-462095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Pct val="93000"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Functionals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5F1E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8" charset="0"/>
              </a:endParaRPr>
            </a:p>
            <a:p>
              <a:pPr marL="1166399" marR="0" lvl="2" indent="-353827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Pct val="93000"/>
                <a:buFontTx/>
                <a:buChar char="•"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i.e. functions on functions</a:t>
              </a:r>
            </a:p>
            <a:p>
              <a:pPr marL="1166399" marR="0" lvl="2" indent="-353827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Pct val="93000"/>
                <a:buFontTx/>
                <a:buChar char="•"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E.g., A/B testing:</a:t>
              </a:r>
              <a:b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</a:b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a </a:t>
              </a:r>
              <a:r>
                <a:rPr kumimoji="0" lang="en-US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5F1EA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itchFamily="-108" charset="0"/>
                </a:rPr>
                <a:t>functional over densities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5F1E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02764" y="1820559"/>
            <a:ext cx="5439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416044"/>
                </a:solidFill>
              </a:rPr>
              <a:t>The Vocabulary Of Statistics</a:t>
            </a:r>
            <a:endParaRPr lang="en-US" sz="3200" dirty="0">
              <a:solidFill>
                <a:srgbClr val="41604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118" y="6305176"/>
            <a:ext cx="3588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[MAD Skills, VLDB 2009]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MADgenda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969696"/>
                </a:solidFill>
              </a:rPr>
              <a:t>Warehousing and the New Practitioners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Getting MAD</a:t>
            </a:r>
          </a:p>
          <a:p>
            <a:r>
              <a:rPr lang="en-US" sz="3200" dirty="0" smtClean="0"/>
              <a:t>A Taste of Some Data-Parallel Statistics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Ecosystem Example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MAD Community</a:t>
            </a:r>
          </a:p>
          <a:p>
            <a:pPr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Scenario from FAN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5797" y="6051024"/>
            <a:ext cx="4649403" cy="964420"/>
          </a:xfrm>
        </p:spPr>
        <p:txBody>
          <a:bodyPr>
            <a:normAutofit lnSpcReduction="10000"/>
          </a:bodyPr>
          <a:lstStyle/>
          <a:p>
            <a:pPr lvl="1" algn="r">
              <a:buNone/>
            </a:pPr>
            <a:r>
              <a:rPr lang="en-US" sz="2000" dirty="0" smtClean="0"/>
              <a:t>Open-ended question about statistical </a:t>
            </a:r>
            <a:r>
              <a:rPr lang="en-US" sz="2000" i="1" dirty="0" smtClean="0"/>
              <a:t>densities (distributions)</a:t>
            </a:r>
          </a:p>
          <a:p>
            <a:endParaRPr lang="en-US" sz="2400" dirty="0" smtClean="0"/>
          </a:p>
        </p:txBody>
      </p:sp>
      <p:pic>
        <p:nvPicPr>
          <p:cNvPr id="7" name="Picture 6" descr="Graphic2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4151" t="15985" r="8220" b="9115"/>
          <a:stretch>
            <a:fillRect/>
          </a:stretch>
        </p:blipFill>
        <p:spPr>
          <a:xfrm>
            <a:off x="5055905" y="3233131"/>
            <a:ext cx="3584321" cy="2449286"/>
          </a:xfrm>
          <a:prstGeom prst="rect">
            <a:avLst/>
          </a:prstGeom>
        </p:spPr>
      </p:pic>
      <p:pic>
        <p:nvPicPr>
          <p:cNvPr id="8" name="Picture 7" descr="mat3.gif"/>
          <p:cNvPicPr>
            <a:picLocks noChangeAspect="1"/>
          </p:cNvPicPr>
          <p:nvPr/>
        </p:nvPicPr>
        <p:blipFill>
          <a:blip r:embed="rId4" cstate="print">
            <a:alphaModFix amt="70000"/>
          </a:blip>
          <a:srcRect t="2356" b="12282"/>
          <a:stretch>
            <a:fillRect/>
          </a:stretch>
        </p:blipFill>
        <p:spPr>
          <a:xfrm flipH="1">
            <a:off x="5161436" y="3356381"/>
            <a:ext cx="3120571" cy="194128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048132" y="3925605"/>
            <a:ext cx="1921015" cy="1653854"/>
            <a:chOff x="5860143" y="1433286"/>
            <a:chExt cx="2739571" cy="2358571"/>
          </a:xfrm>
        </p:grpSpPr>
        <p:pic>
          <p:nvPicPr>
            <p:cNvPr id="6" name="Picture 5" descr="cubes.pn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l="11540" t="15234" r="11237" b="9007"/>
            <a:stretch>
              <a:fillRect/>
            </a:stretch>
          </p:blipFill>
          <p:spPr>
            <a:xfrm>
              <a:off x="6059715" y="1560285"/>
              <a:ext cx="2155371" cy="215537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 bwMode="auto">
            <a:xfrm>
              <a:off x="7456714" y="1433286"/>
              <a:ext cx="1143000" cy="739359"/>
            </a:xfrm>
            <a:custGeom>
              <a:avLst/>
              <a:gdLst>
                <a:gd name="connsiteX0" fmla="*/ 0 w 1143000"/>
                <a:gd name="connsiteY0" fmla="*/ 0 h 739359"/>
                <a:gd name="connsiteX1" fmla="*/ 18143 w 1143000"/>
                <a:gd name="connsiteY1" fmla="*/ 181428 h 739359"/>
                <a:gd name="connsiteX2" fmla="*/ 798286 w 1143000"/>
                <a:gd name="connsiteY2" fmla="*/ 508000 h 739359"/>
                <a:gd name="connsiteX3" fmla="*/ 1143000 w 1143000"/>
                <a:gd name="connsiteY3" fmla="*/ 272143 h 739359"/>
                <a:gd name="connsiteX4" fmla="*/ 925286 w 1143000"/>
                <a:gd name="connsiteY4" fmla="*/ 108857 h 739359"/>
                <a:gd name="connsiteX5" fmla="*/ 0 w 1143000"/>
                <a:gd name="connsiteY5" fmla="*/ 0 h 73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0" h="739359">
                  <a:moveTo>
                    <a:pt x="0" y="0"/>
                  </a:moveTo>
                  <a:lnTo>
                    <a:pt x="18143" y="181428"/>
                  </a:lnTo>
                  <a:cubicBezTo>
                    <a:pt x="777374" y="551784"/>
                    <a:pt x="566921" y="739359"/>
                    <a:pt x="798286" y="508000"/>
                  </a:cubicBezTo>
                  <a:lnTo>
                    <a:pt x="1143000" y="272143"/>
                  </a:lnTo>
                  <a:cubicBezTo>
                    <a:pt x="952582" y="100766"/>
                    <a:pt x="1042934" y="108857"/>
                    <a:pt x="925286" y="10885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F1EA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436115" y="3309876"/>
              <a:ext cx="982171" cy="445695"/>
            </a:xfrm>
            <a:custGeom>
              <a:avLst/>
              <a:gdLst>
                <a:gd name="connsiteX0" fmla="*/ 38742 w 982171"/>
                <a:gd name="connsiteY0" fmla="*/ 155410 h 445695"/>
                <a:gd name="connsiteX1" fmla="*/ 982171 w 982171"/>
                <a:gd name="connsiteY1" fmla="*/ 100981 h 445695"/>
                <a:gd name="connsiteX2" fmla="*/ 927742 w 982171"/>
                <a:gd name="connsiteY2" fmla="*/ 354981 h 445695"/>
                <a:gd name="connsiteX3" fmla="*/ 147599 w 982171"/>
                <a:gd name="connsiteY3" fmla="*/ 445695 h 445695"/>
                <a:gd name="connsiteX4" fmla="*/ 38742 w 982171"/>
                <a:gd name="connsiteY4" fmla="*/ 155410 h 445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171" h="445695">
                  <a:moveTo>
                    <a:pt x="38742" y="155410"/>
                  </a:moveTo>
                  <a:lnTo>
                    <a:pt x="982171" y="100981"/>
                  </a:lnTo>
                  <a:lnTo>
                    <a:pt x="927742" y="354981"/>
                  </a:lnTo>
                  <a:lnTo>
                    <a:pt x="147599" y="445695"/>
                  </a:lnTo>
                  <a:cubicBezTo>
                    <a:pt x="0" y="113598"/>
                    <a:pt x="2456" y="0"/>
                    <a:pt x="38742" y="155410"/>
                  </a:cubicBezTo>
                  <a:close/>
                </a:path>
              </a:pathLst>
            </a:custGeom>
            <a:solidFill>
              <a:srgbClr val="F5F1EA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5878286" y="3175000"/>
              <a:ext cx="529669" cy="290286"/>
            </a:xfrm>
            <a:custGeom>
              <a:avLst/>
              <a:gdLst>
                <a:gd name="connsiteX0" fmla="*/ 489857 w 529669"/>
                <a:gd name="connsiteY0" fmla="*/ 290286 h 290286"/>
                <a:gd name="connsiteX1" fmla="*/ 526143 w 529669"/>
                <a:gd name="connsiteY1" fmla="*/ 235857 h 290286"/>
                <a:gd name="connsiteX2" fmla="*/ 508000 w 529669"/>
                <a:gd name="connsiteY2" fmla="*/ 163286 h 290286"/>
                <a:gd name="connsiteX3" fmla="*/ 308428 w 529669"/>
                <a:gd name="connsiteY3" fmla="*/ 0 h 290286"/>
                <a:gd name="connsiteX4" fmla="*/ 0 w 529669"/>
                <a:gd name="connsiteY4" fmla="*/ 18143 h 290286"/>
                <a:gd name="connsiteX5" fmla="*/ 54428 w 529669"/>
                <a:gd name="connsiteY5" fmla="*/ 235857 h 290286"/>
                <a:gd name="connsiteX6" fmla="*/ 489857 w 529669"/>
                <a:gd name="connsiteY6" fmla="*/ 290286 h 29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9669" h="290286">
                  <a:moveTo>
                    <a:pt x="489857" y="290286"/>
                  </a:moveTo>
                  <a:cubicBezTo>
                    <a:pt x="501952" y="272143"/>
                    <a:pt x="523059" y="257443"/>
                    <a:pt x="526143" y="235857"/>
                  </a:cubicBezTo>
                  <a:cubicBezTo>
                    <a:pt x="529669" y="211173"/>
                    <a:pt x="508000" y="163286"/>
                    <a:pt x="508000" y="163286"/>
                  </a:cubicBezTo>
                  <a:lnTo>
                    <a:pt x="308428" y="0"/>
                  </a:lnTo>
                  <a:cubicBezTo>
                    <a:pt x="12107" y="18520"/>
                    <a:pt x="115093" y="18143"/>
                    <a:pt x="0" y="18143"/>
                  </a:cubicBezTo>
                  <a:lnTo>
                    <a:pt x="54428" y="235857"/>
                  </a:lnTo>
                  <a:lnTo>
                    <a:pt x="489857" y="290286"/>
                  </a:lnTo>
                  <a:close/>
                </a:path>
              </a:pathLst>
            </a:custGeom>
            <a:solidFill>
              <a:srgbClr val="F5F1EA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6404429" y="2939143"/>
              <a:ext cx="598714" cy="852714"/>
            </a:xfrm>
            <a:custGeom>
              <a:avLst/>
              <a:gdLst>
                <a:gd name="connsiteX0" fmla="*/ 290285 w 598714"/>
                <a:gd name="connsiteY0" fmla="*/ 852714 h 852714"/>
                <a:gd name="connsiteX1" fmla="*/ 0 w 598714"/>
                <a:gd name="connsiteY1" fmla="*/ 725714 h 852714"/>
                <a:gd name="connsiteX2" fmla="*/ 272142 w 598714"/>
                <a:gd name="connsiteY2" fmla="*/ 381000 h 852714"/>
                <a:gd name="connsiteX3" fmla="*/ 435428 w 598714"/>
                <a:gd name="connsiteY3" fmla="*/ 0 h 852714"/>
                <a:gd name="connsiteX4" fmla="*/ 598714 w 598714"/>
                <a:gd name="connsiteY4" fmla="*/ 108857 h 852714"/>
                <a:gd name="connsiteX5" fmla="*/ 290285 w 598714"/>
                <a:gd name="connsiteY5" fmla="*/ 852714 h 8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714" h="852714">
                  <a:moveTo>
                    <a:pt x="290285" y="852714"/>
                  </a:moveTo>
                  <a:lnTo>
                    <a:pt x="0" y="725714"/>
                  </a:lnTo>
                  <a:lnTo>
                    <a:pt x="272142" y="381000"/>
                  </a:lnTo>
                  <a:lnTo>
                    <a:pt x="435428" y="0"/>
                  </a:lnTo>
                  <a:lnTo>
                    <a:pt x="598714" y="108857"/>
                  </a:lnTo>
                  <a:lnTo>
                    <a:pt x="290285" y="852714"/>
                  </a:lnTo>
                  <a:close/>
                </a:path>
              </a:pathLst>
            </a:custGeom>
            <a:solidFill>
              <a:srgbClr val="F5F1EA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6168571" y="1723571"/>
              <a:ext cx="707572" cy="308429"/>
            </a:xfrm>
            <a:custGeom>
              <a:avLst/>
              <a:gdLst>
                <a:gd name="connsiteX0" fmla="*/ 72572 w 707572"/>
                <a:gd name="connsiteY0" fmla="*/ 0 h 308429"/>
                <a:gd name="connsiteX1" fmla="*/ 127000 w 707572"/>
                <a:gd name="connsiteY1" fmla="*/ 217715 h 308429"/>
                <a:gd name="connsiteX2" fmla="*/ 399143 w 707572"/>
                <a:gd name="connsiteY2" fmla="*/ 308429 h 308429"/>
                <a:gd name="connsiteX3" fmla="*/ 707572 w 707572"/>
                <a:gd name="connsiteY3" fmla="*/ 235858 h 308429"/>
                <a:gd name="connsiteX4" fmla="*/ 616858 w 707572"/>
                <a:gd name="connsiteY4" fmla="*/ 108858 h 308429"/>
                <a:gd name="connsiteX5" fmla="*/ 290286 w 707572"/>
                <a:gd name="connsiteY5" fmla="*/ 0 h 308429"/>
                <a:gd name="connsiteX6" fmla="*/ 0 w 707572"/>
                <a:gd name="connsiteY6" fmla="*/ 0 h 30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7572" h="308429">
                  <a:moveTo>
                    <a:pt x="72572" y="0"/>
                  </a:moveTo>
                  <a:lnTo>
                    <a:pt x="127000" y="217715"/>
                  </a:lnTo>
                  <a:lnTo>
                    <a:pt x="399143" y="308429"/>
                  </a:lnTo>
                  <a:lnTo>
                    <a:pt x="707572" y="235858"/>
                  </a:lnTo>
                  <a:cubicBezTo>
                    <a:pt x="648379" y="97741"/>
                    <a:pt x="699200" y="108858"/>
                    <a:pt x="616858" y="108858"/>
                  </a:cubicBezTo>
                  <a:lnTo>
                    <a:pt x="290286" y="0"/>
                  </a:lnTo>
                  <a:lnTo>
                    <a:pt x="0" y="0"/>
                  </a:lnTo>
                </a:path>
              </a:pathLst>
            </a:custGeom>
            <a:solidFill>
              <a:srgbClr val="F5F1EA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5860143" y="1905000"/>
              <a:ext cx="381000" cy="290286"/>
            </a:xfrm>
            <a:custGeom>
              <a:avLst/>
              <a:gdLst>
                <a:gd name="connsiteX0" fmla="*/ 199571 w 381000"/>
                <a:gd name="connsiteY0" fmla="*/ 290286 h 290286"/>
                <a:gd name="connsiteX1" fmla="*/ 381000 w 381000"/>
                <a:gd name="connsiteY1" fmla="*/ 90714 h 290286"/>
                <a:gd name="connsiteX2" fmla="*/ 217714 w 381000"/>
                <a:gd name="connsiteY2" fmla="*/ 0 h 290286"/>
                <a:gd name="connsiteX3" fmla="*/ 0 w 381000"/>
                <a:gd name="connsiteY3" fmla="*/ 90714 h 290286"/>
                <a:gd name="connsiteX4" fmla="*/ 199571 w 381000"/>
                <a:gd name="connsiteY4" fmla="*/ 290286 h 29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" h="290286">
                  <a:moveTo>
                    <a:pt x="199571" y="290286"/>
                  </a:moveTo>
                  <a:lnTo>
                    <a:pt x="381000" y="90714"/>
                  </a:lnTo>
                  <a:lnTo>
                    <a:pt x="217714" y="0"/>
                  </a:lnTo>
                  <a:cubicBezTo>
                    <a:pt x="19902" y="59344"/>
                    <a:pt x="80933" y="9784"/>
                    <a:pt x="0" y="90714"/>
                  </a:cubicBezTo>
                  <a:cubicBezTo>
                    <a:pt x="222360" y="276015"/>
                    <a:pt x="312181" y="272143"/>
                    <a:pt x="199571" y="290286"/>
                  </a:cubicBezTo>
                  <a:close/>
                </a:path>
              </a:pathLst>
            </a:custGeom>
            <a:solidFill>
              <a:srgbClr val="F5F1EA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18" name="Picture 17" descr="sil2.2.jp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46" t="8853"/>
          <a:stretch>
            <a:fillRect/>
          </a:stretch>
        </p:blipFill>
        <p:spPr>
          <a:xfrm flipH="1">
            <a:off x="92187" y="4156755"/>
            <a:ext cx="2018404" cy="2598826"/>
          </a:xfrm>
          <a:prstGeom prst="rect">
            <a:avLst/>
          </a:prstGeom>
        </p:spPr>
      </p:pic>
      <p:pic>
        <p:nvPicPr>
          <p:cNvPr id="20" name="Picture 19" descr="sil3.jpg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9999FB"/>
              </a:clrFrom>
              <a:clrTo>
                <a:srgbClr val="9999FB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30000"/>
          </a:blip>
          <a:srcRect r="41812" b="12028"/>
          <a:stretch>
            <a:fillRect/>
          </a:stretch>
        </p:blipFill>
        <p:spPr>
          <a:xfrm flipH="1">
            <a:off x="7296542" y="4091571"/>
            <a:ext cx="1757839" cy="2657620"/>
          </a:xfrm>
          <a:prstGeom prst="round2SameRect">
            <a:avLst>
              <a:gd name="adj1" fmla="val 39889"/>
              <a:gd name="adj2" fmla="val 0"/>
            </a:avLst>
          </a:prstGeom>
        </p:spPr>
      </p:pic>
      <p:sp>
        <p:nvSpPr>
          <p:cNvPr id="21" name="Cloud Callout 20"/>
          <p:cNvSpPr/>
          <p:nvPr/>
        </p:nvSpPr>
        <p:spPr bwMode="auto">
          <a:xfrm>
            <a:off x="251886" y="1413334"/>
            <a:ext cx="4715731" cy="2488697"/>
          </a:xfrm>
          <a:prstGeom prst="cloudCallout">
            <a:avLst>
              <a:gd name="adj1" fmla="val -27420"/>
              <a:gd name="adj2" fmla="val 60102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</a:pPr>
            <a:r>
              <a:rPr lang="en-US" i="1" dirty="0" smtClean="0"/>
              <a:t>How many female WWF fans under the age of 30 visited the Toyota community over the last 4 days and saw a Class A ad?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Cloud Callout 21"/>
          <p:cNvSpPr/>
          <p:nvPr/>
        </p:nvSpPr>
        <p:spPr bwMode="auto">
          <a:xfrm>
            <a:off x="4894682" y="1453078"/>
            <a:ext cx="3707788" cy="1824220"/>
          </a:xfrm>
          <a:prstGeom prst="cloudCallout">
            <a:avLst>
              <a:gd name="adj1" fmla="val 33034"/>
              <a:gd name="adj2" fmla="val 93642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</a:pPr>
            <a:r>
              <a:rPr lang="en-US" i="1" dirty="0" smtClean="0"/>
              <a:t>How are these people similar to those that visited Nissan?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 flipH="1" flipV="1">
            <a:off x="7944871" y="6489586"/>
            <a:ext cx="291873" cy="212272"/>
          </a:xfrm>
          <a:prstGeom prst="line">
            <a:avLst/>
          </a:prstGeom>
          <a:blipFill dpi="0" rotWithShape="0">
            <a:blip r:embed="rId10" cstate="print"/>
            <a:srcRect/>
            <a:tile tx="0" ty="0" sx="100000" sy="100000" flip="none" algn="tl"/>
          </a:blipFill>
          <a:ln w="76200" cap="flat" cmpd="sng" algn="ctr">
            <a:solidFill>
              <a:srgbClr val="F5F1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 animBg="1"/>
      <p:bldP spid="21" grpId="1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MADgenda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969696"/>
                </a:solidFill>
              </a:rPr>
              <a:t>Warehousing and the New Practitioners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Getting MAD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A Taste of Some Data-Parallel Statistics</a:t>
            </a:r>
          </a:p>
          <a:p>
            <a:r>
              <a:rPr lang="en-US" sz="3200" dirty="0" smtClean="0"/>
              <a:t>Ecosystem Example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MAD Community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Multilingual development</a:t>
            </a:r>
            <a:endParaRPr lang="en-US" dirty="0"/>
          </a:p>
        </p:txBody>
      </p:sp>
      <p:pic>
        <p:nvPicPr>
          <p:cNvPr id="10" name="Picture 9" descr="door2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rcRect l="31844" t="42058" r="30137" b="6609"/>
          <a:stretch>
            <a:fillRect/>
          </a:stretch>
        </p:blipFill>
        <p:spPr>
          <a:xfrm>
            <a:off x="2652955" y="1927107"/>
            <a:ext cx="4698104" cy="4930893"/>
          </a:xfrm>
          <a:prstGeom prst="rect">
            <a:avLst/>
          </a:prstGeom>
        </p:spPr>
      </p:pic>
      <p:pic>
        <p:nvPicPr>
          <p:cNvPr id="1026" name="Picture 2" descr="\\.PSF\.Mac\Users\joeh\Desktop\doorsig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07" y="2392157"/>
            <a:ext cx="2197100" cy="1964690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 bwMode="auto">
          <a:xfrm rot="60000">
            <a:off x="3421046" y="2475736"/>
            <a:ext cx="2063132" cy="1815576"/>
          </a:xfrm>
          <a:prstGeom prst="roundRect">
            <a:avLst>
              <a:gd name="adj" fmla="val 10792"/>
            </a:avLst>
          </a:prstGeom>
          <a:solidFill>
            <a:srgbClr val="000000">
              <a:alpha val="87843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SE HABLA</a:t>
            </a:r>
            <a:r>
              <a:rPr lang="en-US" sz="1400" dirty="0">
                <a:solidFill>
                  <a:srgbClr val="FC8004"/>
                </a:solidFill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MAPREDUCE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SQL SPOKEN HERE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QUI SI PARLA PYTHON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HIER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JAVA GESPROCKEN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R PARL</a:t>
            </a:r>
            <a:r>
              <a:rPr lang="en-US" sz="1400" dirty="0" smtClean="0">
                <a:solidFill>
                  <a:srgbClr val="FC8004"/>
                </a:solidFill>
                <a:latin typeface="Gill Sans MT Condensed" pitchFamily="34" charset="0"/>
              </a:rPr>
              <a:t>É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FC8004"/>
                </a:solidFill>
                <a:effectLst/>
                <a:latin typeface="Gill Sans MT Condensed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 ICI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FC8004"/>
              </a:solidFill>
              <a:effectLst/>
              <a:latin typeface="Gill Sans MT Condensed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3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64" y="178594"/>
            <a:ext cx="8804672" cy="1214920"/>
          </a:xfrm>
        </p:spPr>
        <p:txBody>
          <a:bodyPr/>
          <a:lstStyle/>
          <a:p>
            <a:r>
              <a:rPr lang="en-US" dirty="0" smtClean="0"/>
              <a:t>Text Mining</a:t>
            </a:r>
            <a:endParaRPr lang="en-US" dirty="0"/>
          </a:p>
        </p:txBody>
      </p:sp>
      <p:pic>
        <p:nvPicPr>
          <p:cNvPr id="9" name="Picture 8" descr="big-hadoop-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564" y="3167683"/>
            <a:ext cx="1362075" cy="1019175"/>
          </a:xfrm>
          <a:prstGeom prst="rect">
            <a:avLst/>
          </a:prstGeom>
        </p:spPr>
      </p:pic>
      <p:pic>
        <p:nvPicPr>
          <p:cNvPr id="10" name="Picture 9" descr="postgresql-logo-small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846" y="5094841"/>
            <a:ext cx="1155700" cy="1155700"/>
          </a:xfrm>
          <a:prstGeom prst="rect">
            <a:avLst/>
          </a:prstGeom>
        </p:spPr>
      </p:pic>
      <p:pic>
        <p:nvPicPr>
          <p:cNvPr id="11" name="Picture 10" descr="HardDriv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47" y="1220860"/>
            <a:ext cx="1300480" cy="13004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2217" y="779324"/>
            <a:ext cx="1499674" cy="369332"/>
          </a:xfrm>
          <a:prstGeom prst="rect">
            <a:avLst/>
          </a:prstGeom>
          <a:solidFill>
            <a:srgbClr val="416044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6F1EB"/>
                </a:solidFill>
              </a:rPr>
              <a:t>Native Files</a:t>
            </a:r>
            <a:endParaRPr lang="en-US" dirty="0">
              <a:solidFill>
                <a:srgbClr val="F6F1E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514" y="2688294"/>
            <a:ext cx="2178931" cy="369332"/>
          </a:xfrm>
          <a:prstGeom prst="rect">
            <a:avLst/>
          </a:prstGeom>
          <a:solidFill>
            <a:srgbClr val="416044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6F1EB"/>
                </a:solidFill>
              </a:rPr>
              <a:t>Unstructured Text</a:t>
            </a:r>
            <a:endParaRPr lang="en-US" dirty="0">
              <a:solidFill>
                <a:srgbClr val="F6F1E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1097" y="4533393"/>
            <a:ext cx="2554743" cy="369332"/>
          </a:xfrm>
          <a:prstGeom prst="rect">
            <a:avLst/>
          </a:prstGeom>
          <a:solidFill>
            <a:srgbClr val="416044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6F1EB"/>
                </a:solidFill>
              </a:rPr>
              <a:t>Structured Features</a:t>
            </a:r>
            <a:endParaRPr lang="en-US" dirty="0">
              <a:solidFill>
                <a:srgbClr val="F6F1EB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1573392" y="2425122"/>
            <a:ext cx="6012647" cy="22476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gradFill flip="none" rotWithShape="1">
              <a:gsLst>
                <a:gs pos="19000">
                  <a:srgbClr val="416044"/>
                </a:gs>
                <a:gs pos="9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1568452" y="4404960"/>
            <a:ext cx="6012647" cy="22476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gradFill flip="none" rotWithShape="1">
              <a:gsLst>
                <a:gs pos="19000">
                  <a:srgbClr val="416044"/>
                </a:gs>
                <a:gs pos="9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128" descr="InboxSmall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43599" y="1329642"/>
            <a:ext cx="1174852" cy="9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034185" y="3225543"/>
            <a:ext cx="1685789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dear john </a:t>
            </a:r>
            <a:r>
              <a:rPr lang="en-US" sz="1000" dirty="0" err="1" smtClean="0"/>
              <a:t>i</a:t>
            </a:r>
            <a:r>
              <a:rPr lang="en-US" sz="1000" dirty="0" smtClean="0"/>
              <a:t> never thought </a:t>
            </a:r>
            <a:r>
              <a:rPr lang="en-US" sz="1000" dirty="0" err="1" smtClean="0"/>
              <a:t>i</a:t>
            </a:r>
            <a:r>
              <a:rPr lang="en-US" sz="1000" dirty="0" smtClean="0"/>
              <a:t> would writing be to you like this but </a:t>
            </a:r>
            <a:r>
              <a:rPr lang="en-US" sz="1000" dirty="0" err="1" smtClean="0"/>
              <a:t>i</a:t>
            </a:r>
            <a:r>
              <a:rPr lang="en-US" sz="1000" dirty="0" smtClean="0"/>
              <a:t> think the time has come to move on…</a:t>
            </a:r>
            <a:endParaRPr lang="en-US" sz="10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990514" y="5131351"/>
          <a:ext cx="1871186" cy="1234083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48712"/>
                <a:gridCol w="1322474"/>
              </a:tblGrid>
              <a:tr h="3058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John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1643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Date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Feb</a:t>
                      </a:r>
                      <a:r>
                        <a:rPr 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14, 2010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058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Tense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Past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058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Topic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Yesterday’s News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045893" y="1674465"/>
            <a:ext cx="302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This is where you get things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97146" y="2748382"/>
            <a:ext cx="3871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Complicated Natural Language and Statistical processes examine the content for relevant features.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42311" y="4626505"/>
            <a:ext cx="3880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Advanced in-database statistical processes and machine learning algorithms. 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67880" y="5599281"/>
            <a:ext cx="3880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The analysis reveals new demands on the feature extractors. 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27654" y="3771042"/>
            <a:ext cx="302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Go get new things.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34" name="Bent-Up Arrow 33"/>
          <p:cNvSpPr/>
          <p:nvPr/>
        </p:nvSpPr>
        <p:spPr bwMode="auto">
          <a:xfrm rot="5400000">
            <a:off x="4540404" y="3854640"/>
            <a:ext cx="236010" cy="235998"/>
          </a:xfrm>
          <a:prstGeom prst="bentUp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Bent-Up Arrow 34"/>
          <p:cNvSpPr/>
          <p:nvPr/>
        </p:nvSpPr>
        <p:spPr bwMode="auto">
          <a:xfrm rot="5400000">
            <a:off x="4479271" y="5816361"/>
            <a:ext cx="236010" cy="235998"/>
          </a:xfrm>
          <a:prstGeom prst="bentUp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44"/>
          <a:stretch>
            <a:fillRect/>
          </a:stretch>
        </p:blipFill>
        <p:spPr>
          <a:xfrm rot="10800000" flipH="1">
            <a:off x="7842852" y="1926133"/>
            <a:ext cx="856627" cy="81941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44"/>
          <a:stretch>
            <a:fillRect/>
          </a:stretch>
        </p:blipFill>
        <p:spPr>
          <a:xfrm rot="10800000" flipH="1">
            <a:off x="7792957" y="3966520"/>
            <a:ext cx="856627" cy="8194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MADgenda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969696"/>
                </a:solidFill>
              </a:rPr>
              <a:t>Warehousing and the New Practitioners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Getting MAD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A Taste of Some Data-Parallel Statistics</a:t>
            </a:r>
            <a:endParaRPr lang="en-US" sz="3200" dirty="0" smtClean="0"/>
          </a:p>
          <a:p>
            <a:r>
              <a:rPr lang="en-US" sz="3200" dirty="0" smtClean="0">
                <a:solidFill>
                  <a:srgbClr val="969696"/>
                </a:solidFill>
              </a:rPr>
              <a:t>Ecosystem Example</a:t>
            </a:r>
          </a:p>
          <a:p>
            <a:r>
              <a:rPr lang="en-US" sz="3200" dirty="0" smtClean="0"/>
              <a:t>MAD Community</a:t>
            </a:r>
            <a:endParaRPr lang="en-US" sz="3200" dirty="0" smtClean="0">
              <a:solidFill>
                <a:srgbClr val="969696"/>
              </a:solidFill>
            </a:endParaRPr>
          </a:p>
          <a:p>
            <a:pPr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MADgenda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Warehousing and the New Practitioners</a:t>
            </a:r>
          </a:p>
          <a:p>
            <a:r>
              <a:rPr lang="en-US" sz="3200" dirty="0" smtClean="0"/>
              <a:t>Getting MAD</a:t>
            </a:r>
          </a:p>
          <a:p>
            <a:r>
              <a:rPr lang="en-US" sz="3200" dirty="0" smtClean="0"/>
              <a:t>A Taste of Some Data-Parallel Statistics</a:t>
            </a:r>
          </a:p>
          <a:p>
            <a:r>
              <a:rPr lang="en-US" sz="3200" dirty="0" smtClean="0"/>
              <a:t>Ecosystem Example</a:t>
            </a:r>
          </a:p>
          <a:p>
            <a:r>
              <a:rPr lang="en-US" sz="3200" dirty="0" smtClean="0"/>
              <a:t>MAD Community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&amp; </a:t>
            </a:r>
            <a:br>
              <a:rPr lang="en-US" dirty="0" smtClean="0"/>
            </a:br>
            <a:r>
              <a:rPr lang="en-US" dirty="0" smtClean="0"/>
              <a:t>OPEN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MADlib</a:t>
            </a:r>
            <a:endParaRPr lang="en-US" dirty="0" smtClean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en-US" dirty="0"/>
              <a:t> </a:t>
            </a:r>
            <a:r>
              <a:rPr lang="en-US" dirty="0" smtClean="0">
                <a:solidFill>
                  <a:srgbClr val="B90715"/>
                </a:solidFill>
              </a:rPr>
              <a:t>un</a:t>
            </a:r>
            <a:r>
              <a:rPr lang="en-US" dirty="0" smtClean="0">
                <a:solidFill>
                  <a:srgbClr val="101664"/>
                </a:solidFill>
              </a:rPr>
              <a:t>named</a:t>
            </a:r>
            <a:endParaRPr lang="en-US" dirty="0" smtClean="0">
              <a:solidFill>
                <a:srgbClr val="10166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277" y="3261658"/>
            <a:ext cx="580672" cy="842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246" y="3186952"/>
            <a:ext cx="654278" cy="842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333" y="3321422"/>
            <a:ext cx="793312" cy="8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12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187517" indent="0">
              <a:buNone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MADlib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an </a:t>
            </a:r>
            <a:r>
              <a:rPr lang="en-US" sz="3200" dirty="0" smtClean="0">
                <a:solidFill>
                  <a:srgbClr val="800000"/>
                </a:solidFill>
              </a:rPr>
              <a:t>open-source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library for </a:t>
            </a:r>
            <a:r>
              <a:rPr lang="en-US" sz="3200" dirty="0" smtClean="0">
                <a:solidFill>
                  <a:srgbClr val="416044"/>
                </a:solidFill>
              </a:rPr>
              <a:t>scalable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800000"/>
                </a:solidFill>
              </a:rPr>
              <a:t>in-database analytics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</a:p>
          <a:p>
            <a:pPr marL="187517" indent="0">
              <a:buNone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provides data-</a:t>
            </a:r>
            <a:r>
              <a:rPr lang="en-US" sz="3200" dirty="0" smtClean="0">
                <a:solidFill>
                  <a:srgbClr val="800000"/>
                </a:solidFill>
              </a:rPr>
              <a:t>parallel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implementations of </a:t>
            </a:r>
            <a:r>
              <a:rPr lang="en-US" sz="3200" dirty="0" smtClean="0">
                <a:solidFill>
                  <a:srgbClr val="800000"/>
                </a:solidFill>
              </a:rPr>
              <a:t>math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ematics, </a:t>
            </a:r>
            <a:r>
              <a:rPr lang="en-US" sz="3200" dirty="0" smtClean="0">
                <a:solidFill>
                  <a:srgbClr val="800000"/>
                </a:solidFill>
              </a:rPr>
              <a:t>stat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istical and </a:t>
            </a:r>
            <a:r>
              <a:rPr lang="en-US" sz="3200" dirty="0" smtClean="0">
                <a:solidFill>
                  <a:srgbClr val="800000"/>
                </a:solidFill>
              </a:rPr>
              <a:t>machine-learning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methods for </a:t>
            </a:r>
            <a:r>
              <a:rPr lang="en-US" sz="3200" dirty="0" smtClean="0">
                <a:solidFill>
                  <a:srgbClr val="800000"/>
                </a:solidFill>
              </a:rPr>
              <a:t>structured and unstructured data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353" y="5916706"/>
            <a:ext cx="40849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http://</a:t>
            </a:r>
            <a:r>
              <a:rPr lang="en-US" sz="3200" dirty="0" err="1" smtClean="0"/>
              <a:t>www.madlib.net</a:t>
            </a:r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9412" y="164353"/>
            <a:ext cx="8830235" cy="1730936"/>
            <a:chOff x="149412" y="164353"/>
            <a:chExt cx="8830235" cy="1730936"/>
          </a:xfrm>
        </p:grpSpPr>
        <p:sp>
          <p:nvSpPr>
            <p:cNvPr id="4" name="Rectangle 3"/>
            <p:cNvSpPr/>
            <p:nvPr/>
          </p:nvSpPr>
          <p:spPr bwMode="auto">
            <a:xfrm>
              <a:off x="149412" y="164353"/>
              <a:ext cx="8830235" cy="1090706"/>
            </a:xfrm>
            <a:prstGeom prst="rect">
              <a:avLst/>
            </a:prstGeom>
            <a:solidFill>
              <a:srgbClr val="242424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965" y="598394"/>
              <a:ext cx="2564894" cy="52219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4565" y="557306"/>
              <a:ext cx="901700" cy="13081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9530" y="557306"/>
              <a:ext cx="1016000" cy="13081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5700" y="587189"/>
              <a:ext cx="1231900" cy="130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877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49412" y="164353"/>
            <a:ext cx="8830235" cy="1730936"/>
            <a:chOff x="149412" y="164353"/>
            <a:chExt cx="8830235" cy="1730936"/>
          </a:xfrm>
        </p:grpSpPr>
        <p:sp>
          <p:nvSpPr>
            <p:cNvPr id="9" name="Rectangle 8"/>
            <p:cNvSpPr/>
            <p:nvPr/>
          </p:nvSpPr>
          <p:spPr bwMode="auto">
            <a:xfrm>
              <a:off x="149412" y="164353"/>
              <a:ext cx="8830235" cy="1090706"/>
            </a:xfrm>
            <a:prstGeom prst="rect">
              <a:avLst/>
            </a:prstGeom>
            <a:solidFill>
              <a:srgbClr val="242424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965" y="598394"/>
              <a:ext cx="2564894" cy="52219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4565" y="557306"/>
              <a:ext cx="901700" cy="1308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9530" y="557306"/>
              <a:ext cx="1016000" cy="13081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5700" y="587189"/>
              <a:ext cx="1231900" cy="1308100"/>
            </a:xfrm>
            <a:prstGeom prst="rect">
              <a:avLst/>
            </a:prstGeom>
          </p:spPr>
        </p:pic>
      </p:grpSp>
      <p:pic>
        <p:nvPicPr>
          <p:cNvPr id="6" name="Content Placeholder 5" descr="Screen shot 2011-02-01 at 10.11.09 PM.png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 b="5001"/>
          <a:stretch/>
        </p:blipFill>
        <p:spPr>
          <a:xfrm>
            <a:off x="-254000" y="309178"/>
            <a:ext cx="9144000" cy="6769099"/>
          </a:xfrm>
        </p:spPr>
      </p:pic>
    </p:spTree>
    <p:extLst>
      <p:ext uri="{BB962C8B-B14F-4D97-AF65-F5344CB8AC3E}">
        <p14:creationId xmlns:p14="http://schemas.microsoft.com/office/powerpoint/2010/main" val="4075402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02.03.11</a:t>
            </a:r>
          </a:p>
          <a:p>
            <a:pPr lvl="1"/>
            <a:r>
              <a:rPr lang="en-US" sz="2400" dirty="0" smtClean="0"/>
              <a:t>“friends and family” </a:t>
            </a:r>
            <a:r>
              <a:rPr lang="en-US" sz="2400" dirty="0" smtClean="0">
                <a:cs typeface="Symbol" charset="2"/>
              </a:rPr>
              <a:t>alpha release</a:t>
            </a:r>
          </a:p>
          <a:p>
            <a:pPr lvl="1"/>
            <a:r>
              <a:rPr lang="en-US" sz="2400" dirty="0" smtClean="0"/>
              <a:t>BSD license</a:t>
            </a:r>
          </a:p>
          <a:p>
            <a:pPr lvl="1"/>
            <a:r>
              <a:rPr lang="en-US" sz="2400" dirty="0" smtClean="0"/>
              <a:t>initial ports: </a:t>
            </a:r>
            <a:r>
              <a:rPr lang="en-US" sz="2400" dirty="0" err="1" smtClean="0"/>
              <a:t>PostgreSQL</a:t>
            </a:r>
            <a:r>
              <a:rPr lang="en-US" sz="2400" dirty="0" smtClean="0"/>
              <a:t>, </a:t>
            </a:r>
            <a:r>
              <a:rPr lang="en-US" sz="2400" dirty="0" err="1" smtClean="0"/>
              <a:t>Greenplum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initial contributors: Berkeley, EMC/</a:t>
            </a:r>
            <a:r>
              <a:rPr lang="en-US" sz="2400" dirty="0" err="1" smtClean="0"/>
              <a:t>Greenplum</a:t>
            </a:r>
            <a:endParaRPr lang="en-US" sz="2400" dirty="0" smtClean="0"/>
          </a:p>
          <a:p>
            <a:r>
              <a:rPr lang="en-US" sz="3200" dirty="0" smtClean="0"/>
              <a:t>spring 2011</a:t>
            </a:r>
          </a:p>
          <a:p>
            <a:pPr lvl="1"/>
            <a:r>
              <a:rPr lang="en-US" sz="2400" dirty="0" smtClean="0"/>
              <a:t>beta release</a:t>
            </a:r>
          </a:p>
          <a:p>
            <a:pPr lvl="1"/>
            <a:r>
              <a:rPr lang="en-US" sz="2400" dirty="0" smtClean="0"/>
              <a:t>new contributor pipeline for ports and methods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49412" y="164353"/>
            <a:ext cx="8830235" cy="1730936"/>
            <a:chOff x="149412" y="164353"/>
            <a:chExt cx="8830235" cy="1730936"/>
          </a:xfrm>
        </p:grpSpPr>
        <p:sp>
          <p:nvSpPr>
            <p:cNvPr id="6" name="Rectangle 5"/>
            <p:cNvSpPr/>
            <p:nvPr/>
          </p:nvSpPr>
          <p:spPr bwMode="auto">
            <a:xfrm>
              <a:off x="149412" y="164353"/>
              <a:ext cx="8830235" cy="1090706"/>
            </a:xfrm>
            <a:prstGeom prst="rect">
              <a:avLst/>
            </a:prstGeom>
            <a:solidFill>
              <a:srgbClr val="242424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066800" algn="l"/>
                </a:tabLst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965" y="598394"/>
              <a:ext cx="2564894" cy="52219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4565" y="557306"/>
              <a:ext cx="901700" cy="13081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9530" y="557306"/>
              <a:ext cx="1016000" cy="13081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5700" y="587189"/>
              <a:ext cx="1231900" cy="130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353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en-US" cap="none" dirty="0" smtClean="0"/>
              <a:t> </a:t>
            </a:r>
            <a:r>
              <a:rPr lang="en-US" cap="none" dirty="0" smtClean="0">
                <a:solidFill>
                  <a:srgbClr val="B90715"/>
                </a:solidFill>
              </a:rPr>
              <a:t>un</a:t>
            </a:r>
            <a:r>
              <a:rPr lang="en-US" cap="none" dirty="0" smtClean="0">
                <a:solidFill>
                  <a:srgbClr val="101664"/>
                </a:solidFill>
              </a:rPr>
              <a:t>named</a:t>
            </a:r>
            <a:endParaRPr lang="en-US" cap="none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7517" indent="0" algn="l"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7517" indent="0" algn="l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“facilitating interactions between people and data throughout the analytic lifecycle”</a:t>
            </a:r>
            <a:endParaRPr lang="en-US" i="1" dirty="0"/>
          </a:p>
          <a:p>
            <a:pPr marL="187517" indent="0" algn="r">
              <a:buNone/>
            </a:pPr>
            <a:endParaRPr lang="en-US" sz="2000" dirty="0" smtClean="0">
              <a:cs typeface="Trebuchet MS"/>
            </a:endParaRPr>
          </a:p>
          <a:p>
            <a:pPr marL="187517" indent="0" algn="r">
              <a:buNone/>
            </a:pPr>
            <a:r>
              <a:rPr lang="en-US" sz="2000" dirty="0" smtClean="0">
                <a:cs typeface="Trebuchet MS"/>
              </a:rPr>
              <a:t>with </a:t>
            </a:r>
            <a:r>
              <a:rPr lang="en-US" sz="2000" dirty="0">
                <a:cs typeface="Trebuchet MS"/>
              </a:rPr>
              <a:t>thanks to research </a:t>
            </a:r>
            <a:r>
              <a:rPr lang="en-US" sz="2000" dirty="0" smtClean="0">
                <a:cs typeface="Trebuchet MS"/>
              </a:rPr>
              <a:t>sponsors: </a:t>
            </a:r>
            <a:br>
              <a:rPr lang="en-US" sz="2000" dirty="0" smtClean="0">
                <a:cs typeface="Trebuchet MS"/>
              </a:rPr>
            </a:br>
            <a:r>
              <a:rPr lang="en-US" sz="1600" dirty="0" smtClean="0">
                <a:cs typeface="Trebuchet MS"/>
              </a:rPr>
              <a:t>National Science Foundation</a:t>
            </a:r>
            <a:br>
              <a:rPr lang="en-US" sz="1600" dirty="0" smtClean="0">
                <a:cs typeface="Trebuchet MS"/>
              </a:rPr>
            </a:br>
            <a:r>
              <a:rPr lang="en-US" sz="1600" dirty="0" err="1"/>
              <a:t>Lightspeed</a:t>
            </a:r>
            <a:r>
              <a:rPr lang="en-US" sz="1600" dirty="0"/>
              <a:t> Venture Partners</a:t>
            </a:r>
            <a:r>
              <a:rPr lang="en-US" sz="1600" dirty="0" smtClean="0">
                <a:cs typeface="Trebuchet MS"/>
              </a:rPr>
              <a:t/>
            </a:r>
            <a:br>
              <a:rPr lang="en-US" sz="1600" dirty="0" smtClean="0">
                <a:cs typeface="Trebuchet MS"/>
              </a:rPr>
            </a:br>
            <a:r>
              <a:rPr lang="en-US" sz="1600" dirty="0">
                <a:cs typeface="Trebuchet MS"/>
              </a:rPr>
              <a:t>Yahoo! </a:t>
            </a:r>
            <a:r>
              <a:rPr lang="en-US" sz="1600" dirty="0" smtClean="0">
                <a:cs typeface="Trebuchet MS"/>
              </a:rPr>
              <a:t>Research</a:t>
            </a:r>
            <a:br>
              <a:rPr lang="en-US" sz="1600" dirty="0" smtClean="0">
                <a:cs typeface="Trebuchet MS"/>
              </a:rPr>
            </a:br>
            <a:r>
              <a:rPr lang="en-US" sz="1600" dirty="0" smtClean="0">
                <a:cs typeface="Trebuchet MS"/>
              </a:rPr>
              <a:t>EMC/</a:t>
            </a:r>
            <a:r>
              <a:rPr lang="en-US" sz="1600" dirty="0" err="1" smtClean="0">
                <a:cs typeface="Trebuchet MS"/>
              </a:rPr>
              <a:t>Greenplum</a:t>
            </a:r>
            <a:r>
              <a:rPr lang="en-US" sz="1600" dirty="0" smtClean="0">
                <a:cs typeface="Trebuchet MS"/>
              </a:rPr>
              <a:t/>
            </a:r>
            <a:br>
              <a:rPr lang="en-US" sz="1600" dirty="0" smtClean="0">
                <a:cs typeface="Trebuchet MS"/>
              </a:rPr>
            </a:br>
            <a:r>
              <a:rPr lang="en-US" sz="1600" dirty="0" err="1" smtClean="0">
                <a:cs typeface="Trebuchet MS"/>
              </a:rPr>
              <a:t>SurveyMonkey</a:t>
            </a:r>
            <a:endParaRPr lang="en-US" sz="1600" dirty="0"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883" y="5812117"/>
            <a:ext cx="51577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solidFill>
                  <a:srgbClr val="000000"/>
                </a:solidFill>
              </a:rPr>
              <a:t>http</a:t>
            </a:r>
            <a:r>
              <a:rPr lang="pt-BR" sz="3200" dirty="0">
                <a:solidFill>
                  <a:srgbClr val="000000"/>
                </a:solidFill>
              </a:rPr>
              <a:t>://</a:t>
            </a:r>
            <a:r>
              <a:rPr lang="pt-BR" sz="3200" dirty="0" err="1">
                <a:solidFill>
                  <a:srgbClr val="000000"/>
                </a:solidFill>
              </a:rPr>
              <a:t>on.fb.me</a:t>
            </a:r>
            <a:r>
              <a:rPr lang="pt-BR" sz="3200" dirty="0">
                <a:solidFill>
                  <a:srgbClr val="000000"/>
                </a:solidFill>
              </a:rPr>
              <a:t>/</a:t>
            </a:r>
            <a:r>
              <a:rPr lang="pt-BR" sz="3200" dirty="0" err="1">
                <a:solidFill>
                  <a:srgbClr val="000000"/>
                </a:solidFill>
              </a:rPr>
              <a:t>helpnameus</a:t>
            </a:r>
            <a:r>
              <a:rPr lang="pt-BR" sz="3200" dirty="0">
                <a:solidFill>
                  <a:srgbClr val="000000"/>
                </a:solidFill>
              </a:rPr>
              <a:t> 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7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595959"/>
                </a:solidFill>
              </a:rPr>
              <a:t>the</a:t>
            </a:r>
            <a:r>
              <a:rPr lang="en-US" cap="none" dirty="0"/>
              <a:t> </a:t>
            </a:r>
            <a:r>
              <a:rPr lang="en-US" cap="none" dirty="0">
                <a:solidFill>
                  <a:srgbClr val="B90715"/>
                </a:solidFill>
              </a:rPr>
              <a:t>un</a:t>
            </a:r>
            <a:r>
              <a:rPr lang="en-US" cap="none" dirty="0">
                <a:solidFill>
                  <a:srgbClr val="101664"/>
                </a:solidFill>
              </a:rPr>
              <a:t>named</a:t>
            </a:r>
            <a:endParaRPr lang="en-US" dirty="0">
              <a:solidFill>
                <a:srgbClr val="10166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320" r="6565"/>
          <a:stretch/>
        </p:blipFill>
        <p:spPr>
          <a:xfrm>
            <a:off x="4958976" y="1543424"/>
            <a:ext cx="1329765" cy="1310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456" y="1543424"/>
            <a:ext cx="1485900" cy="130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477" r="11938"/>
          <a:stretch/>
        </p:blipFill>
        <p:spPr>
          <a:xfrm>
            <a:off x="576730" y="1543424"/>
            <a:ext cx="1374588" cy="130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401" y="1543424"/>
            <a:ext cx="1473200" cy="1308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9472" y="2794002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Jeff </a:t>
            </a:r>
            <a:r>
              <a:rPr lang="en-US" dirty="0" err="1" smtClean="0"/>
              <a:t>Heer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Stanford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44870" y="2826873"/>
            <a:ext cx="153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Tapan</a:t>
            </a:r>
            <a:r>
              <a:rPr lang="en-US" dirty="0" smtClean="0"/>
              <a:t> Parikh</a:t>
            </a:r>
          </a:p>
          <a:p>
            <a:pPr algn="ctr"/>
            <a:r>
              <a:rPr lang="en-US" dirty="0" smtClean="0"/>
              <a:t>Berkeley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16840" y="2829860"/>
            <a:ext cx="2147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Maneesh</a:t>
            </a:r>
            <a:r>
              <a:rPr lang="en-US" dirty="0" smtClean="0"/>
              <a:t> </a:t>
            </a:r>
            <a:r>
              <a:rPr lang="en-US" dirty="0" err="1" smtClean="0"/>
              <a:t>Agrawala</a:t>
            </a:r>
            <a:endParaRPr lang="en-US" dirty="0" smtClean="0"/>
          </a:p>
          <a:p>
            <a:pPr algn="ctr"/>
            <a:r>
              <a:rPr lang="en-US" dirty="0" smtClean="0"/>
              <a:t>Berkeley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32831" y="2817908"/>
            <a:ext cx="171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Joe Hellerstein</a:t>
            </a:r>
          </a:p>
          <a:p>
            <a:pPr algn="ctr"/>
            <a:r>
              <a:rPr lang="en-US" dirty="0" smtClean="0"/>
              <a:t>Berkeley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0117" t="16000" r="8942" b="6824"/>
          <a:stretch/>
        </p:blipFill>
        <p:spPr>
          <a:xfrm>
            <a:off x="7724950" y="5166763"/>
            <a:ext cx="1209615" cy="1153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7819" t="16484" b="16483"/>
          <a:stretch/>
        </p:blipFill>
        <p:spPr>
          <a:xfrm>
            <a:off x="119530" y="5160735"/>
            <a:ext cx="1312089" cy="1174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7780" t="22974" r="9814" b="10893"/>
          <a:stretch/>
        </p:blipFill>
        <p:spPr>
          <a:xfrm>
            <a:off x="5079997" y="5183864"/>
            <a:ext cx="1216263" cy="1145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9195" t="14368" r="8046"/>
          <a:stretch/>
        </p:blipFill>
        <p:spPr>
          <a:xfrm>
            <a:off x="1739092" y="5157719"/>
            <a:ext cx="1145049" cy="1184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14706" t="21177" r="7647"/>
          <a:stretch/>
        </p:blipFill>
        <p:spPr>
          <a:xfrm>
            <a:off x="6466851" y="5166763"/>
            <a:ext cx="1136138" cy="1153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l="19195" t="12102" r="21666" b="19108"/>
          <a:stretch/>
        </p:blipFill>
        <p:spPr>
          <a:xfrm>
            <a:off x="3137650" y="5157851"/>
            <a:ext cx="1226837" cy="116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209178" y="4467415"/>
            <a:ext cx="3789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Sean               Diana             Ravi</a:t>
            </a:r>
          </a:p>
          <a:p>
            <a:r>
              <a:rPr lang="en-US" dirty="0" err="1" smtClean="0"/>
              <a:t>Kandel</a:t>
            </a:r>
            <a:r>
              <a:rPr lang="en-US" dirty="0" smtClean="0"/>
              <a:t>            MacLean        Parikh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109880" y="4515227"/>
            <a:ext cx="366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Kuang</a:t>
            </a:r>
            <a:r>
              <a:rPr lang="en-US" dirty="0" smtClean="0"/>
              <a:t>          Nicholas        Wesley</a:t>
            </a:r>
            <a:br>
              <a:rPr lang="en-US" dirty="0" smtClean="0"/>
            </a:br>
            <a:r>
              <a:rPr lang="en-US" dirty="0" smtClean="0"/>
              <a:t>Chen            Kong             Willett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7978" y="3884705"/>
            <a:ext cx="404089" cy="6170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2740" y="3897513"/>
            <a:ext cx="793375" cy="62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15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595959"/>
                </a:solidFill>
              </a:rPr>
              <a:t>the</a:t>
            </a:r>
            <a:r>
              <a:rPr lang="en-US" cap="none" dirty="0"/>
              <a:t> </a:t>
            </a:r>
            <a:r>
              <a:rPr lang="en-US" cap="none" dirty="0">
                <a:solidFill>
                  <a:srgbClr val="B90715"/>
                </a:solidFill>
              </a:rPr>
              <a:t>un</a:t>
            </a:r>
            <a:r>
              <a:rPr lang="en-US" cap="none" dirty="0">
                <a:solidFill>
                  <a:srgbClr val="101664"/>
                </a:solidFill>
              </a:rPr>
              <a:t>named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datawrangler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intelligent data </a:t>
            </a:r>
            <a:r>
              <a:rPr lang="en-US" sz="2800" i="1" dirty="0" err="1" smtClean="0">
                <a:solidFill>
                  <a:srgbClr val="FF0000"/>
                </a:solidFill>
              </a:rPr>
              <a:t>xformation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commentspace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social data analysis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usher/</a:t>
            </a:r>
            <a:r>
              <a:rPr lang="en-US" dirty="0" err="1" smtClean="0">
                <a:solidFill>
                  <a:srgbClr val="000000"/>
                </a:solidFill>
              </a:rPr>
              <a:t>shreddr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first-mile data entry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6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DATAWrangler</a:t>
            </a:r>
            <a:endParaRPr lang="en-US" dirty="0"/>
          </a:p>
        </p:txBody>
      </p:sp>
      <p:pic>
        <p:nvPicPr>
          <p:cNvPr id="4" name="Content Placeholder 3" descr="Screen shot 2011-01-30 at 7.58.4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13261" r="3358" b="27039"/>
          <a:stretch/>
        </p:blipFill>
        <p:spPr>
          <a:xfrm>
            <a:off x="209180" y="1464235"/>
            <a:ext cx="8740587" cy="4138706"/>
          </a:xfrm>
        </p:spPr>
      </p:pic>
      <p:sp>
        <p:nvSpPr>
          <p:cNvPr id="6" name="TextBox 5"/>
          <p:cNvSpPr txBox="1"/>
          <p:nvPr/>
        </p:nvSpPr>
        <p:spPr>
          <a:xfrm>
            <a:off x="493059" y="5752353"/>
            <a:ext cx="58015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http://</a:t>
            </a:r>
            <a:r>
              <a:rPr lang="en-US" sz="3200" dirty="0" err="1" smtClean="0">
                <a:solidFill>
                  <a:srgbClr val="000000"/>
                </a:solidFill>
              </a:rPr>
              <a:t>vis.stanford.edu</a:t>
            </a:r>
            <a:r>
              <a:rPr lang="en-US" sz="3200" dirty="0" smtClean="0">
                <a:solidFill>
                  <a:srgbClr val="000000"/>
                </a:solidFill>
              </a:rPr>
              <a:t>/wrangler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2400" dirty="0" err="1" smtClean="0">
                <a:solidFill>
                  <a:srgbClr val="000000"/>
                </a:solidFill>
              </a:rPr>
              <a:t>Kandel</a:t>
            </a:r>
            <a:r>
              <a:rPr lang="en-US" sz="2400" dirty="0" smtClean="0">
                <a:solidFill>
                  <a:srgbClr val="000000"/>
                </a:solidFill>
              </a:rPr>
              <a:t>, et al. SIGCHI 2011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819" t="16484" b="16483"/>
          <a:stretch/>
        </p:blipFill>
        <p:spPr>
          <a:xfrm>
            <a:off x="8038354" y="5767292"/>
            <a:ext cx="934864" cy="836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1101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COMMENTSPACE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059" y="5812117"/>
            <a:ext cx="56587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hlinkClick r:id="rId2"/>
              </a:rPr>
              <a:t>http://www.commentspace.net</a:t>
            </a:r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Willett, </a:t>
            </a:r>
            <a:r>
              <a:rPr lang="en-US" sz="2400" dirty="0">
                <a:solidFill>
                  <a:srgbClr val="000000"/>
                </a:solidFill>
              </a:rPr>
              <a:t>et al. SIGCHI </a:t>
            </a:r>
            <a:r>
              <a:rPr lang="en-US" sz="2400" dirty="0" smtClean="0">
                <a:solidFill>
                  <a:srgbClr val="000000"/>
                </a:solidFill>
              </a:rPr>
              <a:t>2011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117" t="16000" r="8942" b="6824"/>
          <a:stretch/>
        </p:blipFill>
        <p:spPr>
          <a:xfrm>
            <a:off x="8083541" y="5841998"/>
            <a:ext cx="861851" cy="821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2710" r="1980" b="3528"/>
          <a:stretch/>
        </p:blipFill>
        <p:spPr bwMode="auto">
          <a:xfrm>
            <a:off x="453572" y="1482742"/>
            <a:ext cx="7166428" cy="432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6023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0" y="15118"/>
            <a:ext cx="9138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41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Lineage</a:t>
            </a:r>
            <a:endParaRPr lang="en-US" dirty="0"/>
          </a:p>
        </p:txBody>
      </p:sp>
      <p:pic>
        <p:nvPicPr>
          <p:cNvPr id="11" name="Picture 10" descr="tudor_family_tr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98" y="1435144"/>
            <a:ext cx="7112000" cy="4080510"/>
          </a:xfrm>
          <a:prstGeom prst="rect">
            <a:avLst/>
          </a:prstGeom>
        </p:spPr>
      </p:pic>
      <p:pic>
        <p:nvPicPr>
          <p:cNvPr id="10" name="Picture 9" descr="king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5632" y="3786137"/>
            <a:ext cx="2050251" cy="15376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7573" y="5371773"/>
            <a:ext cx="15284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16044"/>
                </a:solidFill>
              </a:rPr>
              <a:t>Enterprise</a:t>
            </a:r>
            <a:endParaRPr lang="en-US" dirty="0">
              <a:solidFill>
                <a:srgbClr val="41604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070" y="5793886"/>
            <a:ext cx="15284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16044"/>
                </a:solidFill>
              </a:rPr>
              <a:t>Managed</a:t>
            </a:r>
            <a:endParaRPr lang="en-US" dirty="0">
              <a:solidFill>
                <a:srgbClr val="41604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8111" y="5800191"/>
            <a:ext cx="15284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16044"/>
                </a:solidFill>
              </a:rPr>
              <a:t>Protected</a:t>
            </a:r>
            <a:endParaRPr lang="en-US" dirty="0">
              <a:solidFill>
                <a:srgbClr val="416044"/>
              </a:solidFill>
            </a:endParaRPr>
          </a:p>
        </p:txBody>
      </p:sp>
      <p:pic>
        <p:nvPicPr>
          <p:cNvPr id="16" name="Picture 15" descr="jack_palanc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452" y="3691845"/>
            <a:ext cx="2235200" cy="167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12533" y="5793885"/>
            <a:ext cx="15284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16044"/>
                </a:solidFill>
              </a:rPr>
              <a:t>Innovative</a:t>
            </a:r>
            <a:endParaRPr lang="en-US" dirty="0">
              <a:solidFill>
                <a:srgbClr val="41604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88320" y="5395622"/>
            <a:ext cx="15284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16044"/>
                </a:solidFill>
              </a:rPr>
              <a:t>Research</a:t>
            </a:r>
            <a:endParaRPr lang="en-US" dirty="0">
              <a:solidFill>
                <a:srgbClr val="41604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0566" y="5800191"/>
            <a:ext cx="15284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16044"/>
                </a:solidFill>
              </a:rPr>
              <a:t>Fluid</a:t>
            </a:r>
            <a:endParaRPr lang="en-US" dirty="0">
              <a:solidFill>
                <a:srgbClr val="41604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0107" y="6267256"/>
            <a:ext cx="15284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16044"/>
                </a:solidFill>
              </a:rPr>
              <a:t>Scalability</a:t>
            </a:r>
            <a:endParaRPr lang="en-US" dirty="0">
              <a:solidFill>
                <a:srgbClr val="416044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814638"/>
            <a:ext cx="8229600" cy="1143000"/>
          </a:xfrm>
        </p:spPr>
        <p:txBody>
          <a:bodyPr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pc="150" dirty="0">
                <a:ln w="11430"/>
                <a:solidFill>
                  <a:srgbClr val="F8F8F8"/>
                </a:solidFill>
                <a:effectLst>
                  <a:outerShdw blurRad="25400" dist="63500" algn="tl" rotWithShape="0">
                    <a:srgbClr val="000000">
                      <a:alpha val="43000"/>
                    </a:srgbClr>
                  </a:outerShdw>
                </a:effectLst>
              </a:rPr>
              <a:t>Database</a:t>
            </a:r>
          </a:p>
        </p:txBody>
      </p:sp>
    </p:spTree>
    <p:extLst>
      <p:ext uri="{BB962C8B-B14F-4D97-AF65-F5344CB8AC3E}">
        <p14:creationId xmlns:p14="http://schemas.microsoft.com/office/powerpoint/2010/main" val="4048366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1914" y="915314"/>
            <a:ext cx="3264372" cy="664242"/>
            <a:chOff x="252786" y="5156201"/>
            <a:chExt cx="3264372" cy="664242"/>
          </a:xfrm>
        </p:grpSpPr>
        <p:pic>
          <p:nvPicPr>
            <p:cNvPr id="5" name="Picture 4" descr="shreddr_logo_plainv1.jpe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27" y="5156201"/>
              <a:ext cx="2745531" cy="664242"/>
            </a:xfrm>
            <a:prstGeom prst="rect">
              <a:avLst/>
            </a:prstGeom>
          </p:spPr>
        </p:pic>
        <p:pic>
          <p:nvPicPr>
            <p:cNvPr id="6" name="Picture 5" descr="shred_stack.jpe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86" y="5304919"/>
              <a:ext cx="518841" cy="41074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0" y="1152173"/>
            <a:ext cx="8939235" cy="5497638"/>
            <a:chOff x="0" y="1152173"/>
            <a:chExt cx="8939235" cy="54976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6659" y="2464764"/>
              <a:ext cx="1066800" cy="2514600"/>
            </a:xfrm>
            <a:prstGeom prst="rect">
              <a:avLst/>
            </a:prstGeom>
          </p:spPr>
        </p:pic>
        <p:pic>
          <p:nvPicPr>
            <p:cNvPr id="7" name="Picture 6" descr="paperstack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26973"/>
              <a:ext cx="1686030" cy="1964407"/>
            </a:xfrm>
            <a:prstGeom prst="rect">
              <a:avLst/>
            </a:prstGeom>
          </p:spPr>
        </p:pic>
        <p:sp>
          <p:nvSpPr>
            <p:cNvPr id="9" name="Cloud 8"/>
            <p:cNvSpPr/>
            <p:nvPr/>
          </p:nvSpPr>
          <p:spPr>
            <a:xfrm>
              <a:off x="4127777" y="3003905"/>
              <a:ext cx="2234861" cy="1392053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database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164" y="3003904"/>
              <a:ext cx="1856071" cy="139205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1070" y="1152173"/>
              <a:ext cx="3187700" cy="157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63938" y="4884511"/>
              <a:ext cx="2298700" cy="1765300"/>
            </a:xfrm>
            <a:prstGeom prst="rect">
              <a:avLst/>
            </a:prstGeom>
          </p:spPr>
        </p:pic>
        <p:sp>
          <p:nvSpPr>
            <p:cNvPr id="14" name="Up Arrow 13"/>
            <p:cNvSpPr/>
            <p:nvPr/>
          </p:nvSpPr>
          <p:spPr>
            <a:xfrm rot="5400000">
              <a:off x="1743741" y="3551245"/>
              <a:ext cx="230925" cy="346348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 Arrow 14"/>
            <p:cNvSpPr/>
            <p:nvPr/>
          </p:nvSpPr>
          <p:spPr>
            <a:xfrm rot="5400000">
              <a:off x="3600823" y="3551245"/>
              <a:ext cx="230925" cy="346348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/>
            <p:cNvSpPr/>
            <p:nvPr/>
          </p:nvSpPr>
          <p:spPr>
            <a:xfrm rot="5400000">
              <a:off x="6624522" y="3551245"/>
              <a:ext cx="230925" cy="346348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 Arrow 16"/>
            <p:cNvSpPr/>
            <p:nvPr/>
          </p:nvSpPr>
          <p:spPr>
            <a:xfrm rot="10800000">
              <a:off x="4538864" y="2464765"/>
              <a:ext cx="230925" cy="346348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Up Arrow 17"/>
            <p:cNvSpPr/>
            <p:nvPr/>
          </p:nvSpPr>
          <p:spPr>
            <a:xfrm>
              <a:off x="5063995" y="4496142"/>
              <a:ext cx="230925" cy="346348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Up Arrow 18"/>
            <p:cNvSpPr/>
            <p:nvPr/>
          </p:nvSpPr>
          <p:spPr>
            <a:xfrm rot="10800000">
              <a:off x="5839225" y="2464765"/>
              <a:ext cx="230925" cy="346348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9888" y="5812117"/>
            <a:ext cx="3287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http://</a:t>
            </a:r>
            <a:r>
              <a:rPr lang="en-US" sz="3200" dirty="0" err="1" smtClean="0">
                <a:solidFill>
                  <a:srgbClr val="000000"/>
                </a:solidFill>
              </a:rPr>
              <a:t>shreddr.org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7780" t="22974" r="9814" b="10893"/>
          <a:stretch/>
        </p:blipFill>
        <p:spPr>
          <a:xfrm>
            <a:off x="8157884" y="5901763"/>
            <a:ext cx="866588" cy="816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5660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SHREDDING</a:t>
            </a:r>
            <a:endParaRPr lang="en-US" dirty="0"/>
          </a:p>
        </p:txBody>
      </p:sp>
      <p:pic>
        <p:nvPicPr>
          <p:cNvPr id="3" name="Picture 2" descr="1 001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03" y="1497318"/>
            <a:ext cx="4010398" cy="51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09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01-31 at 9.14.53 AM.pn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2" y="1705428"/>
            <a:ext cx="8871857" cy="4983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SHREDDING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2336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Column-oriented </a:t>
            </a:r>
            <a:br>
              <a:rPr lang="en-US" b="1" dirty="0" smtClean="0"/>
            </a:br>
            <a:r>
              <a:rPr lang="en-US" b="1" dirty="0" smtClean="0"/>
              <a:t>Data Entry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5712"/>
            <a:ext cx="9144000" cy="48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00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Column-oriented </a:t>
            </a:r>
            <a:br>
              <a:rPr lang="en-US" dirty="0"/>
            </a:br>
            <a:r>
              <a:rPr lang="en-US" dirty="0"/>
              <a:t>Data Entry</a:t>
            </a:r>
            <a:endParaRPr lang="en-US" u="sng" dirty="0">
              <a:latin typeface="Courier"/>
              <a:cs typeface="Couri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20000" contrast="40000"/>
          </a:blip>
          <a:stretch>
            <a:fillRect/>
          </a:stretch>
        </p:blipFill>
        <p:spPr>
          <a:xfrm>
            <a:off x="381047" y="3185891"/>
            <a:ext cx="8487193" cy="34202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231622" y="3264978"/>
            <a:ext cx="1134022" cy="589611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30000"/>
                </a:schemeClr>
              </a:gs>
              <a:gs pos="35000">
                <a:schemeClr val="dk1">
                  <a:tint val="37000"/>
                  <a:satMod val="300000"/>
                  <a:alpha val="30000"/>
                </a:schemeClr>
              </a:gs>
              <a:gs pos="100000">
                <a:schemeClr val="dk1">
                  <a:tint val="15000"/>
                  <a:satMod val="350000"/>
                  <a:alpha val="30000"/>
                </a:schemeClr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628378" y="3945299"/>
            <a:ext cx="1134022" cy="589611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30000"/>
                </a:schemeClr>
              </a:gs>
              <a:gs pos="35000">
                <a:schemeClr val="dk1">
                  <a:tint val="37000"/>
                  <a:satMod val="300000"/>
                  <a:alpha val="30000"/>
                </a:schemeClr>
              </a:gs>
              <a:gs pos="100000">
                <a:schemeClr val="dk1">
                  <a:tint val="15000"/>
                  <a:satMod val="350000"/>
                  <a:alpha val="30000"/>
                </a:schemeClr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843812" y="4565146"/>
            <a:ext cx="1134022" cy="589611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30000"/>
                </a:schemeClr>
              </a:gs>
              <a:gs pos="35000">
                <a:schemeClr val="dk1">
                  <a:tint val="37000"/>
                  <a:satMod val="300000"/>
                  <a:alpha val="30000"/>
                </a:schemeClr>
              </a:gs>
              <a:gs pos="100000">
                <a:schemeClr val="dk1">
                  <a:tint val="15000"/>
                  <a:satMod val="350000"/>
                  <a:alpha val="30000"/>
                </a:schemeClr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02560" y="5215231"/>
            <a:ext cx="1134022" cy="589611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30000"/>
                </a:schemeClr>
              </a:gs>
              <a:gs pos="35000">
                <a:schemeClr val="dk1">
                  <a:tint val="37000"/>
                  <a:satMod val="300000"/>
                  <a:alpha val="30000"/>
                </a:schemeClr>
              </a:gs>
              <a:gs pos="100000">
                <a:schemeClr val="dk1">
                  <a:tint val="15000"/>
                  <a:satMod val="350000"/>
                  <a:alpha val="30000"/>
                </a:schemeClr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037120" y="5910669"/>
            <a:ext cx="1134022" cy="589611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30000"/>
                </a:schemeClr>
              </a:gs>
              <a:gs pos="35000">
                <a:schemeClr val="dk1">
                  <a:tint val="37000"/>
                  <a:satMod val="300000"/>
                  <a:alpha val="30000"/>
                </a:schemeClr>
              </a:gs>
              <a:gs pos="100000">
                <a:schemeClr val="dk1">
                  <a:tint val="15000"/>
                  <a:satMod val="350000"/>
                  <a:alpha val="30000"/>
                </a:schemeClr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3412" y="2049074"/>
            <a:ext cx="8740588" cy="163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select the snips that are </a:t>
            </a:r>
            <a:r>
              <a:rPr lang="en-US" sz="3600" b="1" i="1" dirty="0" smtClean="0">
                <a:solidFill>
                  <a:srgbClr val="0000FF"/>
                </a:solidFill>
                <a:latin typeface="Arial"/>
                <a:cs typeface="Arial"/>
              </a:rPr>
              <a:t>not ‘</a:t>
            </a:r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MICHAEL’</a:t>
            </a:r>
            <a:endParaRPr lang="en-US" sz="3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9456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9663" y="178594"/>
            <a:ext cx="8738479" cy="1714500"/>
          </a:xfrm>
        </p:spPr>
        <p:txBody>
          <a:bodyPr/>
          <a:lstStyle/>
          <a:p>
            <a:pPr lvl="0"/>
            <a:r>
              <a:rPr lang="en-US" dirty="0" smtClean="0"/>
              <a:t>IN </a:t>
            </a:r>
            <a:r>
              <a:rPr lang="en-US" sz="6000" dirty="0" smtClean="0">
                <a:latin typeface="Symbol" charset="2"/>
                <a:cs typeface="Symbol" charset="2"/>
              </a:rPr>
              <a:t>S…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64" y="2812142"/>
            <a:ext cx="8724305" cy="3882571"/>
          </a:xfrm>
        </p:spPr>
        <p:txBody>
          <a:bodyPr numCol="1" anchor="t"/>
          <a:lstStyle/>
          <a:p>
            <a:r>
              <a:rPr lang="en-US" sz="3600" dirty="0" smtClean="0"/>
              <a:t>GET MAD!</a:t>
            </a:r>
          </a:p>
          <a:p>
            <a:pPr lvl="1"/>
            <a:r>
              <a:rPr lang="en-US" sz="2800" dirty="0" smtClean="0"/>
              <a:t>Magnetic core for analytic life-cycle</a:t>
            </a:r>
          </a:p>
          <a:p>
            <a:pPr lvl="1"/>
            <a:r>
              <a:rPr lang="en-US" sz="2800" dirty="0" smtClean="0"/>
              <a:t>Agile processes for innovation</a:t>
            </a:r>
          </a:p>
          <a:p>
            <a:pPr lvl="1"/>
            <a:r>
              <a:rPr lang="en-US" sz="2800" dirty="0" smtClean="0"/>
              <a:t>Deep analysis, parallel, close to data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1218" y="252184"/>
            <a:ext cx="4281924" cy="2469243"/>
            <a:chOff x="4662504" y="179613"/>
            <a:chExt cx="4281924" cy="24692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3279"/>
            <a:stretch/>
          </p:blipFill>
          <p:spPr>
            <a:xfrm>
              <a:off x="4662504" y="179613"/>
              <a:ext cx="4281924" cy="24692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 rot="60000">
              <a:off x="5913922" y="217950"/>
              <a:ext cx="2269095" cy="1000694"/>
            </a:xfrm>
            <a:prstGeom prst="rect">
              <a:avLst/>
            </a:prstGeom>
            <a:solidFill>
              <a:srgbClr val="EFEFE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000" baseline="30000" dirty="0" smtClean="0">
                <a:latin typeface="Chalkduster"/>
                <a:cs typeface="Chalkduster"/>
              </a:endParaRPr>
            </a:p>
            <a:p>
              <a:r>
                <a:rPr lang="en-US" sz="2000" baseline="30000" dirty="0" smtClean="0">
                  <a:latin typeface="Chalkduster"/>
                  <a:cs typeface="Chalkduster"/>
                </a:rPr>
                <a:t>IF </a:t>
              </a:r>
              <a:r>
                <a:rPr lang="en-US" sz="2000" baseline="30000" dirty="0">
                  <a:latin typeface="Chalkduster"/>
                  <a:cs typeface="Chalkduster"/>
                </a:rPr>
                <a:t>YOU’RE NOT </a:t>
              </a:r>
              <a:r>
                <a:rPr lang="en-US" sz="2000" baseline="30000" dirty="0" smtClean="0">
                  <a:latin typeface="Chalkduster"/>
                  <a:cs typeface="Chalkduster"/>
                </a:rPr>
                <a:t>MAD,</a:t>
              </a:r>
              <a:r>
                <a:rPr lang="en-US" sz="2000" baseline="30000" dirty="0">
                  <a:latin typeface="Chalkduster"/>
                  <a:cs typeface="Chalkduster"/>
                </a:rPr>
                <a:t/>
              </a:r>
              <a:br>
                <a:rPr lang="en-US" sz="2000" baseline="30000" dirty="0">
                  <a:latin typeface="Chalkduster"/>
                  <a:cs typeface="Chalkduster"/>
                </a:rPr>
              </a:br>
              <a:r>
                <a:rPr lang="en-US" sz="2000" baseline="30000" dirty="0">
                  <a:latin typeface="Chalkduster"/>
                  <a:cs typeface="Chalkduster"/>
                </a:rPr>
                <a:t>YOU’RE </a:t>
              </a:r>
              <a:r>
                <a:rPr lang="en-US" sz="2000" baseline="30000" dirty="0" smtClean="0">
                  <a:latin typeface="Chalkduster"/>
                  <a:cs typeface="Chalkduster"/>
                </a:rPr>
                <a:t>NOT</a:t>
              </a:r>
              <a:r>
                <a:rPr lang="en-US" sz="2000" dirty="0">
                  <a:latin typeface="Chalkduster"/>
                  <a:cs typeface="Chalkduster"/>
                </a:rPr>
                <a:t> </a:t>
              </a:r>
              <a:r>
                <a:rPr lang="en-US" sz="2000" baseline="30000" dirty="0" smtClean="0">
                  <a:latin typeface="Chalkduster"/>
                  <a:cs typeface="Chalkduster"/>
                </a:rPr>
                <a:t>PAYING</a:t>
              </a:r>
              <a:r>
                <a:rPr lang="en-US" sz="2000" dirty="0" smtClean="0">
                  <a:latin typeface="Chalkduster"/>
                  <a:cs typeface="Chalkduster"/>
                </a:rPr>
                <a:t> </a:t>
              </a:r>
              <a:br>
                <a:rPr lang="en-US" sz="2000" dirty="0" smtClean="0">
                  <a:latin typeface="Chalkduster"/>
                  <a:cs typeface="Chalkduster"/>
                </a:rPr>
              </a:br>
              <a:r>
                <a:rPr lang="en-US" sz="2000" dirty="0" smtClean="0">
                  <a:latin typeface="Chalkduster"/>
                  <a:cs typeface="Chalkduster"/>
                </a:rPr>
                <a:t>   </a:t>
              </a:r>
              <a:r>
                <a:rPr lang="en-US" sz="2000" baseline="30000" dirty="0" smtClean="0">
                  <a:latin typeface="Chalkduster"/>
                  <a:cs typeface="Chalkduster"/>
                </a:rPr>
                <a:t>ATTENTION!!</a:t>
              </a:r>
              <a:endParaRPr lang="en-US" sz="2000" baseline="30000" dirty="0">
                <a:latin typeface="Chalkduster"/>
                <a:cs typeface="Chalkduster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214906"/>
            <a:ext cx="281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/>
              <a:t>http</a:t>
            </a:r>
            <a:r>
              <a:rPr lang="en-US" sz="2400" dirty="0"/>
              <a:t>://</a:t>
            </a:r>
            <a:r>
              <a:rPr lang="en-US" sz="2400" dirty="0" err="1" smtClean="0"/>
              <a:t>madlib.net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426851" y="6222686"/>
            <a:ext cx="5624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sz="2400" dirty="0" err="1">
                <a:solidFill>
                  <a:srgbClr val="000000"/>
                </a:solidFill>
              </a:rPr>
              <a:t>http</a:t>
            </a:r>
            <a:r>
              <a:rPr lang="pt-BR" sz="2400" dirty="0">
                <a:solidFill>
                  <a:srgbClr val="000000"/>
                </a:solidFill>
              </a:rPr>
              <a:t>://</a:t>
            </a:r>
            <a:r>
              <a:rPr lang="pt-BR" sz="2400" dirty="0" err="1">
                <a:solidFill>
                  <a:srgbClr val="000000"/>
                </a:solidFill>
              </a:rPr>
              <a:t>on.fb.me</a:t>
            </a:r>
            <a:r>
              <a:rPr lang="pt-BR" sz="2400" dirty="0" smtClean="0">
                <a:solidFill>
                  <a:srgbClr val="000000"/>
                </a:solidFill>
              </a:rPr>
              <a:t>/</a:t>
            </a:r>
            <a:r>
              <a:rPr lang="pt-BR" sz="2400" dirty="0" err="1" smtClean="0">
                <a:solidFill>
                  <a:srgbClr val="000000"/>
                </a:solidFill>
              </a:rPr>
              <a:t>helpnameus</a:t>
            </a:r>
            <a:endParaRPr lang="en-US" sz="2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2079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dSkills Tshir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282" y="109989"/>
            <a:ext cx="8833757" cy="660105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 Cup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569" y="1560991"/>
            <a:ext cx="4876800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547" y="4552815"/>
            <a:ext cx="2689860" cy="19621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100" y="316834"/>
            <a:ext cx="4525447" cy="756519"/>
          </a:xfrm>
        </p:spPr>
        <p:txBody>
          <a:bodyPr>
            <a:normAutofit fontScale="90000"/>
          </a:bodyPr>
          <a:lstStyle/>
          <a:p>
            <a:pPr algn="l"/>
            <a:r>
              <a:rPr lang="en-US" sz="4900" b="1" cap="small" dirty="0" smtClean="0"/>
              <a:t>Usher</a:t>
            </a:r>
            <a:endParaRPr lang="en-US" sz="1800" cap="smal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dropdown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769" y="894671"/>
            <a:ext cx="3759200" cy="3378200"/>
          </a:xfrm>
          <a:prstGeom prst="rect">
            <a:avLst/>
          </a:prstGeom>
        </p:spPr>
      </p:pic>
      <p:pic>
        <p:nvPicPr>
          <p:cNvPr id="8" name="Picture 7" descr="graph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031" y="1509494"/>
            <a:ext cx="3654933" cy="4109031"/>
          </a:xfrm>
          <a:prstGeom prst="rect">
            <a:avLst/>
          </a:prstGeom>
        </p:spPr>
      </p:pic>
      <p:pic>
        <p:nvPicPr>
          <p:cNvPr id="4" name="Picture 3" descr="warning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80" y="4478043"/>
            <a:ext cx="2933700" cy="1397000"/>
          </a:xfrm>
          <a:prstGeom prst="rect">
            <a:avLst/>
          </a:prstGeom>
        </p:spPr>
      </p:pic>
      <p:pic>
        <p:nvPicPr>
          <p:cNvPr id="10" name="Picture 9" descr="databa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9" y="2000138"/>
            <a:ext cx="1814287" cy="1360715"/>
          </a:xfrm>
          <a:prstGeom prst="rect">
            <a:avLst/>
          </a:prstGeom>
        </p:spPr>
      </p:pic>
      <p:pic>
        <p:nvPicPr>
          <p:cNvPr id="9" name="Picture 8" descr="papersta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4" y="3744191"/>
            <a:ext cx="1608720" cy="1874334"/>
          </a:xfrm>
          <a:prstGeom prst="rect">
            <a:avLst/>
          </a:prstGeom>
        </p:spPr>
      </p:pic>
      <p:sp>
        <p:nvSpPr>
          <p:cNvPr id="11" name="Up Arrow 10"/>
          <p:cNvSpPr/>
          <p:nvPr/>
        </p:nvSpPr>
        <p:spPr>
          <a:xfrm>
            <a:off x="923701" y="3501957"/>
            <a:ext cx="230925" cy="34634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 rot="5400000">
            <a:off x="2346190" y="2525521"/>
            <a:ext cx="230925" cy="34634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5400000">
            <a:off x="5295351" y="2525523"/>
            <a:ext cx="230925" cy="34634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5400000">
            <a:off x="5272985" y="5038218"/>
            <a:ext cx="230925" cy="34634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4234" y="5751318"/>
            <a:ext cx="7480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>
                <a:solidFill>
                  <a:srgbClr val="000000"/>
                </a:solidFill>
              </a:rPr>
              <a:t>http://</a:t>
            </a:r>
            <a:r>
              <a:rPr lang="nl-NL" sz="3200" dirty="0" err="1" smtClean="0">
                <a:solidFill>
                  <a:srgbClr val="000000"/>
                </a:solidFill>
              </a:rPr>
              <a:t>bit.ly</a:t>
            </a:r>
            <a:r>
              <a:rPr lang="nl-NL" sz="3200" dirty="0" smtClean="0">
                <a:solidFill>
                  <a:srgbClr val="000000"/>
                </a:solidFill>
              </a:rPr>
              <a:t>/</a:t>
            </a:r>
            <a:r>
              <a:rPr lang="nl-NL" sz="3200" dirty="0" err="1" smtClean="0">
                <a:solidFill>
                  <a:srgbClr val="000000"/>
                </a:solidFill>
              </a:rPr>
              <a:t>usherforms</a:t>
            </a:r>
            <a:r>
              <a:rPr lang="nl-NL" sz="3200" dirty="0" smtClean="0">
                <a:solidFill>
                  <a:srgbClr val="000000"/>
                </a:solidFill>
              </a:rPr>
              <a:t/>
            </a:r>
            <a:br>
              <a:rPr lang="nl-NL" sz="32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K. Chen, </a:t>
            </a:r>
            <a:r>
              <a:rPr lang="en-US" sz="2400" dirty="0">
                <a:solidFill>
                  <a:srgbClr val="000000"/>
                </a:solidFill>
              </a:rPr>
              <a:t>et al. </a:t>
            </a:r>
            <a:r>
              <a:rPr lang="en-US" sz="2400" dirty="0" smtClean="0">
                <a:solidFill>
                  <a:srgbClr val="000000"/>
                </a:solidFill>
              </a:rPr>
              <a:t>ICDE 2010, UIST 2010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7780" t="22974" r="9814" b="10893"/>
          <a:stretch/>
        </p:blipFill>
        <p:spPr>
          <a:xfrm>
            <a:off x="8157884" y="5901763"/>
            <a:ext cx="866588" cy="816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2324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In the Days of </a:t>
            </a:r>
            <a:br>
              <a:rPr lang="en-US" dirty="0" smtClean="0"/>
            </a:br>
            <a:r>
              <a:rPr lang="en-US" dirty="0" smtClean="0"/>
              <a:t>Kings and Priests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199"/>
            <a:ext cx="6751122" cy="4207759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Computers and Data: Crown Jewels</a:t>
            </a:r>
          </a:p>
          <a:p>
            <a:pPr algn="l"/>
            <a:r>
              <a:rPr lang="en-US" sz="2800" dirty="0" smtClean="0"/>
              <a:t>Executives depend on computers</a:t>
            </a:r>
          </a:p>
          <a:p>
            <a:pPr lvl="1" algn="l"/>
            <a:r>
              <a:rPr lang="en-US" sz="2400" dirty="0" smtClean="0"/>
              <a:t>But cannot work with </a:t>
            </a:r>
            <a:br>
              <a:rPr lang="en-US" sz="2400" dirty="0" smtClean="0"/>
            </a:br>
            <a:r>
              <a:rPr lang="en-US" sz="2400" dirty="0" smtClean="0"/>
              <a:t>them directly</a:t>
            </a:r>
          </a:p>
          <a:p>
            <a:pPr algn="l"/>
            <a:r>
              <a:rPr lang="en-US" sz="2800" dirty="0" smtClean="0"/>
              <a:t>The DBA “Priesthood”</a:t>
            </a:r>
          </a:p>
          <a:p>
            <a:pPr lvl="1" algn="l"/>
            <a:r>
              <a:rPr lang="en-US" sz="2400" dirty="0" smtClean="0"/>
              <a:t>And their </a:t>
            </a:r>
            <a:r>
              <a:rPr lang="en-US" sz="2400" dirty="0" err="1" smtClean="0"/>
              <a:t>Acronymia</a:t>
            </a:r>
            <a:endParaRPr lang="en-US" sz="2400" dirty="0" smtClean="0"/>
          </a:p>
          <a:p>
            <a:pPr lvl="2" algn="l"/>
            <a:r>
              <a:rPr lang="en-US" sz="2400" dirty="0" smtClean="0"/>
              <a:t>EDW, BI, OLAP</a:t>
            </a:r>
          </a:p>
        </p:txBody>
      </p:sp>
      <p:pic>
        <p:nvPicPr>
          <p:cNvPr id="4" name="Picture 3" descr="king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410" y="122542"/>
            <a:ext cx="2050251" cy="1537688"/>
          </a:xfrm>
          <a:prstGeom prst="rect">
            <a:avLst/>
          </a:prstGeom>
        </p:spPr>
      </p:pic>
      <p:pic>
        <p:nvPicPr>
          <p:cNvPr id="6" name="Picture 5" descr="mainframe1.jpg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alphaModFix amt="43000"/>
          </a:blip>
          <a:stretch>
            <a:fillRect/>
          </a:stretch>
        </p:blipFill>
        <p:spPr>
          <a:xfrm flipH="1">
            <a:off x="4979098" y="3676913"/>
            <a:ext cx="3960917" cy="3002814"/>
          </a:xfrm>
          <a:prstGeom prst="rect">
            <a:avLst/>
          </a:prstGeom>
        </p:spPr>
      </p:pic>
      <p:pic>
        <p:nvPicPr>
          <p:cNvPr id="5" name="Picture 4" descr="priest.jpg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564741"/>
              </a:clrFrom>
              <a:clrTo>
                <a:srgbClr val="564741">
                  <a:alpha val="0"/>
                </a:srgbClr>
              </a:clrTo>
            </a:clrChange>
          </a:blip>
          <a:srcRect l="24976" r="26644" b="18200"/>
          <a:stretch>
            <a:fillRect/>
          </a:stretch>
        </p:blipFill>
        <p:spPr>
          <a:xfrm>
            <a:off x="7924781" y="4103205"/>
            <a:ext cx="1032607" cy="2576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B6C477-B0D7-EB46-BEE2-2CFDC6631E4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918501"/>
            <a:ext cx="8229600" cy="158770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Correlations between questions</a:t>
            </a:r>
          </a:p>
          <a:p>
            <a:r>
              <a:rPr lang="en-US" dirty="0" smtClean="0"/>
              <a:t>“Friction”</a:t>
            </a:r>
          </a:p>
          <a:p>
            <a:pPr lvl="1"/>
            <a:r>
              <a:rPr lang="en-US" dirty="0" smtClean="0"/>
              <a:t>Entry </a:t>
            </a:r>
            <a:r>
              <a:rPr lang="en-US" b="1" dirty="0" smtClean="0"/>
              <a:t>effort</a:t>
            </a:r>
            <a:r>
              <a:rPr lang="en-US" dirty="0" smtClean="0"/>
              <a:t> should be </a:t>
            </a:r>
            <a:r>
              <a:rPr lang="en-US" b="1" dirty="0" smtClean="0"/>
              <a:t>proportional </a:t>
            </a:r>
            <a:r>
              <a:rPr lang="en-US" dirty="0" smtClean="0"/>
              <a:t>to value </a:t>
            </a:r>
            <a:r>
              <a:rPr lang="en-US" b="1" dirty="0" smtClean="0"/>
              <a:t>likelihood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11613" y="1942511"/>
            <a:ext cx="1981200" cy="2546330"/>
            <a:chOff x="711613" y="1942511"/>
            <a:chExt cx="1981200" cy="25463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613" y="1942511"/>
              <a:ext cx="1981200" cy="20237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864013" y="4119509"/>
              <a:ext cx="166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Hard constraint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25478" y="1452509"/>
            <a:ext cx="4699000" cy="3036481"/>
            <a:chOff x="3425478" y="1452509"/>
            <a:chExt cx="4699000" cy="3036481"/>
          </a:xfrm>
        </p:grpSpPr>
        <p:grpSp>
          <p:nvGrpSpPr>
            <p:cNvPr id="13" name="Group 12"/>
            <p:cNvGrpSpPr/>
            <p:nvPr/>
          </p:nvGrpSpPr>
          <p:grpSpPr>
            <a:xfrm>
              <a:off x="3425478" y="1452509"/>
              <a:ext cx="4699000" cy="2667149"/>
              <a:chOff x="3583938" y="2052433"/>
              <a:chExt cx="4699000" cy="266714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83938" y="2052433"/>
                <a:ext cx="4699000" cy="2514600"/>
              </a:xfrm>
              <a:prstGeom prst="rect">
                <a:avLst/>
              </a:prstGeom>
            </p:spPr>
          </p:pic>
          <p:pic>
            <p:nvPicPr>
              <p:cNvPr id="8" name="Picture 7" descr="Screen shot 2010-02-25 at 11.34.06 A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6545" y="3875333"/>
                <a:ext cx="648433" cy="84424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7" name="Picture 6" descr="Screen shot 2010-02-25 at 11.33.03 AM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3852" y="3937692"/>
                <a:ext cx="719056" cy="78189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438213" y="4119658"/>
              <a:ext cx="2364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trike="sngStrike" dirty="0" smtClean="0"/>
                <a:t>Soft constraint</a:t>
              </a:r>
              <a:r>
                <a:rPr lang="en-US" dirty="0" smtClean="0"/>
                <a:t>  friction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87409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64" y="1946672"/>
            <a:ext cx="3887467" cy="4420195"/>
          </a:xfrm>
        </p:spPr>
        <p:txBody>
          <a:bodyPr/>
          <a:lstStyle/>
          <a:p>
            <a:r>
              <a:rPr lang="en-US" sz="1600" dirty="0" smtClean="0"/>
              <a:t>Forget:</a:t>
            </a:r>
          </a:p>
          <a:p>
            <a:r>
              <a:rPr lang="en-US" sz="1600" dirty="0" smtClean="0"/>
              <a:t>Your database is a delicate piece of proprietary hardware</a:t>
            </a:r>
          </a:p>
          <a:p>
            <a:r>
              <a:rPr lang="en-US" sz="1600" dirty="0" smtClean="0"/>
              <a:t>Storage is expensive</a:t>
            </a:r>
          </a:p>
          <a:p>
            <a:r>
              <a:rPr lang="en-US" sz="1600" dirty="0" smtClean="0"/>
              <a:t>Math is too hard for you</a:t>
            </a:r>
          </a:p>
          <a:p>
            <a:r>
              <a:rPr lang="en-US" sz="1600" dirty="0" smtClean="0"/>
              <a:t>You're done once the report is in the tool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12911" y="2110310"/>
            <a:ext cx="3887467" cy="44201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r>
              <a:rPr lang="en-US" sz="1600" dirty="0" smtClean="0"/>
              <a:t>Remember:</a:t>
            </a:r>
          </a:p>
          <a:p>
            <a:r>
              <a:rPr lang="en-US" sz="1600" dirty="0" smtClean="0"/>
              <a:t>Your database is a parallel computation engine</a:t>
            </a:r>
          </a:p>
          <a:p>
            <a:r>
              <a:rPr lang="en-US" sz="1600" dirty="0" smtClean="0"/>
              <a:t>Your database was purchased to make your business stronger</a:t>
            </a:r>
          </a:p>
          <a:p>
            <a:r>
              <a:rPr lang="en-US" sz="1600" dirty="0" smtClean="0"/>
              <a:t>SQL is a flexible and highly extensible language</a:t>
            </a:r>
          </a:p>
          <a:p>
            <a:endParaRPr lang="en-US" sz="1600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for ONE? Bootstrapping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Bef>
                <a:spcPts val="1087"/>
              </a:spcBef>
            </a:pPr>
            <a:r>
              <a:rPr lang="en-US" dirty="0" smtClean="0"/>
              <a:t>A </a:t>
            </a:r>
            <a:r>
              <a:rPr lang="en-US" i="1" dirty="0" err="1" smtClean="0"/>
              <a:t>Resampling</a:t>
            </a:r>
            <a:r>
              <a:rPr lang="en-US" i="1" dirty="0" smtClean="0"/>
              <a:t> </a:t>
            </a:r>
            <a:r>
              <a:rPr lang="en-US" dirty="0" smtClean="0"/>
              <a:t>technique:</a:t>
            </a:r>
          </a:p>
          <a:p>
            <a:pPr lvl="1">
              <a:spcBef>
                <a:spcPts val="1087"/>
              </a:spcBef>
            </a:pPr>
            <a:r>
              <a:rPr lang="en-US" dirty="0" smtClean="0"/>
              <a:t>sample </a:t>
            </a:r>
            <a:r>
              <a:rPr lang="en-US" i="1" dirty="0" smtClean="0"/>
              <a:t>k </a:t>
            </a:r>
            <a:r>
              <a:rPr lang="en-US" dirty="0" smtClean="0"/>
              <a:t>out of </a:t>
            </a:r>
            <a:r>
              <a:rPr lang="en-US" i="1" dirty="0" smtClean="0"/>
              <a:t>N</a:t>
            </a:r>
            <a:r>
              <a:rPr lang="en-US" dirty="0" smtClean="0"/>
              <a:t> items with replacement</a:t>
            </a:r>
          </a:p>
          <a:p>
            <a:pPr lvl="1">
              <a:spcBef>
                <a:spcPts val="1087"/>
              </a:spcBef>
            </a:pPr>
            <a:r>
              <a:rPr lang="en-US" dirty="0" smtClean="0"/>
              <a:t>compute an aggregate statistic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25000" dirty="0" smtClean="0">
                <a:latin typeface="Symbol" pitchFamily="18" charset="2"/>
              </a:rPr>
              <a:t>0</a:t>
            </a:r>
          </a:p>
          <a:p>
            <a:pPr lvl="1">
              <a:spcBef>
                <a:spcPts val="1087"/>
              </a:spcBef>
            </a:pPr>
            <a:r>
              <a:rPr lang="en-US" dirty="0" smtClean="0"/>
              <a:t>resample  another </a:t>
            </a:r>
            <a:r>
              <a:rPr lang="en-US" i="1" dirty="0" smtClean="0"/>
              <a:t>k</a:t>
            </a:r>
            <a:r>
              <a:rPr lang="en-US" dirty="0" smtClean="0"/>
              <a:t> items (with replacement)</a:t>
            </a:r>
          </a:p>
          <a:p>
            <a:pPr lvl="1">
              <a:spcBef>
                <a:spcPts val="1087"/>
              </a:spcBef>
            </a:pPr>
            <a:r>
              <a:rPr lang="en-US" dirty="0" smtClean="0"/>
              <a:t>compute an aggregate statistic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25000" dirty="0" smtClean="0">
                <a:latin typeface="Symbol" pitchFamily="18" charset="2"/>
              </a:rPr>
              <a:t>1</a:t>
            </a:r>
          </a:p>
          <a:p>
            <a:pPr lvl="1">
              <a:spcBef>
                <a:spcPts val="1087"/>
              </a:spcBef>
            </a:pPr>
            <a:r>
              <a:rPr lang="en-US" dirty="0" smtClean="0"/>
              <a:t>… repeat for </a:t>
            </a:r>
            <a:r>
              <a:rPr lang="en-US" i="1" dirty="0" smtClean="0"/>
              <a:t>t</a:t>
            </a:r>
            <a:r>
              <a:rPr lang="en-US" dirty="0" smtClean="0"/>
              <a:t> trials </a:t>
            </a:r>
          </a:p>
          <a:p>
            <a:pPr>
              <a:spcBef>
                <a:spcPts val="1087"/>
              </a:spcBef>
            </a:pPr>
            <a:r>
              <a:rPr lang="en-US" dirty="0" smtClean="0"/>
              <a:t>The resulting set of </a:t>
            </a:r>
            <a:r>
              <a:rPr lang="en-US" dirty="0" err="1" smtClean="0">
                <a:latin typeface="Symbol" pitchFamily="18" charset="2"/>
              </a:rPr>
              <a:t>q</a:t>
            </a:r>
            <a:r>
              <a:rPr lang="en-US" baseline="-25000" dirty="0" err="1" smtClean="0"/>
              <a:t>i</a:t>
            </a:r>
            <a:r>
              <a:rPr lang="en-US" dirty="0" err="1" smtClean="0"/>
              <a:t>’s</a:t>
            </a:r>
            <a:r>
              <a:rPr lang="en-US" dirty="0" smtClean="0"/>
              <a:t> is normally distributed</a:t>
            </a:r>
            <a:endParaRPr lang="en-US" baseline="-25000" dirty="0" smtClean="0">
              <a:latin typeface="Symbol" pitchFamily="18" charset="2"/>
            </a:endParaRPr>
          </a:p>
          <a:p>
            <a:pPr lvl="1">
              <a:spcBef>
                <a:spcPts val="1087"/>
              </a:spcBef>
            </a:pPr>
            <a:r>
              <a:rPr lang="en-US" dirty="0" smtClean="0"/>
              <a:t>The mean </a:t>
            </a:r>
            <a:r>
              <a:rPr lang="en-US" dirty="0" smtClean="0">
                <a:latin typeface="Symbol" pitchFamily="18" charset="2"/>
              </a:rPr>
              <a:t>q*</a:t>
            </a:r>
            <a:r>
              <a:rPr lang="en-US" dirty="0" smtClean="0"/>
              <a:t> is a good approximation of </a:t>
            </a:r>
            <a:r>
              <a:rPr lang="en-US" dirty="0" smtClean="0">
                <a:latin typeface="Symbol" pitchFamily="18" charset="2"/>
              </a:rPr>
              <a:t>q</a:t>
            </a:r>
          </a:p>
          <a:p>
            <a:pPr lvl="1">
              <a:spcBef>
                <a:spcPts val="1087"/>
              </a:spcBef>
            </a:pPr>
            <a:r>
              <a:rPr lang="en-US" dirty="0" smtClean="0"/>
              <a:t>Avoids </a:t>
            </a:r>
            <a:r>
              <a:rPr lang="en-US" dirty="0" err="1" smtClean="0"/>
              <a:t>overfitting</a:t>
            </a:r>
            <a:r>
              <a:rPr lang="en-US" dirty="0" smtClean="0"/>
              <a:t>:</a:t>
            </a:r>
          </a:p>
          <a:p>
            <a:pPr lvl="2">
              <a:spcBef>
                <a:spcPts val="1087"/>
              </a:spcBef>
            </a:pPr>
            <a:r>
              <a:rPr lang="en-US" dirty="0" smtClean="0"/>
              <a:t>Good for small groups of data, or for masking outliers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Bootstrap in </a:t>
            </a:r>
            <a:br>
              <a:rPr lang="en-US" dirty="0" smtClean="0"/>
            </a:br>
            <a:r>
              <a:rPr lang="en-US" dirty="0" smtClean="0"/>
              <a:t>Parallel SQL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Tricks:</a:t>
            </a:r>
          </a:p>
          <a:p>
            <a:pPr lvl="1"/>
            <a:r>
              <a:rPr lang="en-US" dirty="0" smtClean="0"/>
              <a:t>Given: dense </a:t>
            </a:r>
            <a:r>
              <a:rPr lang="en-US" dirty="0" err="1" smtClean="0"/>
              <a:t>row_IDs</a:t>
            </a:r>
            <a:r>
              <a:rPr lang="en-US" dirty="0" smtClean="0"/>
              <a:t> on the table to be sampled</a:t>
            </a:r>
          </a:p>
          <a:p>
            <a:pPr lvl="1"/>
            <a:r>
              <a:rPr lang="en-US" dirty="0" smtClean="0"/>
              <a:t>Identify all data to be sampled during bootstrapping:</a:t>
            </a:r>
          </a:p>
          <a:p>
            <a:pPr lvl="2"/>
            <a:r>
              <a:rPr lang="en-US" sz="2600" dirty="0" smtClean="0"/>
              <a:t>The view 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Design(</a:t>
            </a:r>
            <a:r>
              <a:rPr lang="en-US" sz="2600" dirty="0" err="1" smtClean="0">
                <a:latin typeface="Courier New" pitchFamily="49" charset="0"/>
                <a:cs typeface="Courier New" pitchFamily="49" charset="0"/>
              </a:rPr>
              <a:t>trial_id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600" dirty="0" err="1" smtClean="0">
                <a:latin typeface="Courier New" pitchFamily="49" charset="0"/>
                <a:cs typeface="Courier New" pitchFamily="49" charset="0"/>
              </a:rPr>
              <a:t>row_id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2600" dirty="0" smtClean="0"/>
              <a:t>easy to construct using SQL functions </a:t>
            </a:r>
          </a:p>
          <a:p>
            <a:pPr lvl="1"/>
            <a:r>
              <a:rPr lang="en-US" dirty="0" smtClean="0"/>
              <a:t>Join 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Design</a:t>
            </a:r>
            <a:r>
              <a:rPr lang="en-US" dirty="0" smtClean="0"/>
              <a:t> to the table to be sampled </a:t>
            </a:r>
          </a:p>
          <a:p>
            <a:pPr lvl="2"/>
            <a:r>
              <a:rPr lang="en-US" sz="2286" dirty="0" smtClean="0"/>
              <a:t>Group by </a:t>
            </a:r>
            <a:r>
              <a:rPr lang="en-US" sz="2286" dirty="0" err="1" smtClean="0"/>
              <a:t>trial_id</a:t>
            </a:r>
            <a:r>
              <a:rPr lang="en-US" sz="2286" dirty="0" smtClean="0"/>
              <a:t> and compute estimate</a:t>
            </a:r>
          </a:p>
          <a:p>
            <a:pPr lvl="2"/>
            <a:r>
              <a:rPr lang="en-US" sz="2286" dirty="0" smtClean="0"/>
              <a:t>All </a:t>
            </a:r>
            <a:r>
              <a:rPr lang="en-US" sz="2286" dirty="0" err="1" smtClean="0"/>
              <a:t>resampling</a:t>
            </a:r>
            <a:r>
              <a:rPr lang="en-US" sz="2286" dirty="0" smtClean="0"/>
              <a:t> steps performed in one parallel query!</a:t>
            </a:r>
          </a:p>
          <a:p>
            <a:pPr lvl="1"/>
            <a:r>
              <a:rPr lang="en-US" dirty="0" smtClean="0"/>
              <a:t>Estimator is an aggregation query over the join</a:t>
            </a:r>
          </a:p>
          <a:p>
            <a:r>
              <a:rPr lang="en-US" dirty="0" smtClean="0"/>
              <a:t>A dozen lines of SQL, parallelizes beautifully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SQL Bootstrap:</a:t>
            </a:r>
            <a:br>
              <a:rPr lang="en-US" dirty="0" smtClean="0"/>
            </a:br>
            <a:r>
              <a:rPr lang="en-US" dirty="0" smtClean="0"/>
              <a:t>Here You Go!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 algn="l">
              <a:spcBef>
                <a:spcPts val="1087"/>
              </a:spcBef>
              <a:buFont typeface="+mj-lt"/>
              <a:buAutoNum type="arabicPeriod"/>
            </a:pP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CREATE VIEW design AS </a:t>
            </a:r>
            <a:br>
              <a:rPr lang="en-US" sz="2000" dirty="0" smtClean="0">
                <a:latin typeface="Lucida Console" pitchFamily="49" charset="0"/>
                <a:cs typeface="Courier New" pitchFamily="49" charset="0"/>
              </a:rPr>
            </a:b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SELECT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a.trial_id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, floor (N * random()) AS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row_id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/>
            </a:r>
            <a:br>
              <a:rPr lang="en-US" sz="2000" dirty="0" smtClean="0">
                <a:latin typeface="Lucida Console" pitchFamily="49" charset="0"/>
                <a:cs typeface="Courier New" pitchFamily="49" charset="0"/>
              </a:rPr>
            </a:b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  FROM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generate_series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(1,t) AS a (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trial_id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), </a:t>
            </a:r>
            <a:br>
              <a:rPr lang="en-US" sz="2000" dirty="0" smtClean="0">
                <a:latin typeface="Lucida Console" pitchFamily="49" charset="0"/>
                <a:cs typeface="Courier New" pitchFamily="49" charset="0"/>
              </a:rPr>
            </a:b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      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generate_series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(1,k) AS b (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subsample_id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);</a:t>
            </a:r>
            <a:br>
              <a:rPr lang="en-US" sz="2000" dirty="0" smtClean="0">
                <a:latin typeface="Lucida Console" pitchFamily="49" charset="0"/>
                <a:cs typeface="Courier New" pitchFamily="49" charset="0"/>
              </a:rPr>
            </a:br>
            <a:endParaRPr lang="en-US" sz="2000" dirty="0" smtClean="0">
              <a:latin typeface="Lucida Console" pitchFamily="49" charset="0"/>
              <a:cs typeface="Courier New" pitchFamily="49" charset="0"/>
            </a:endParaRPr>
          </a:p>
          <a:p>
            <a:pPr marL="457200" indent="-457200" algn="l">
              <a:spcBef>
                <a:spcPts val="1087"/>
              </a:spcBef>
              <a:buFont typeface="+mj-lt"/>
              <a:buAutoNum type="arabicPeriod"/>
            </a:pP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CREATE VIEW trials AS </a:t>
            </a:r>
            <a:br>
              <a:rPr lang="en-US" sz="2000" dirty="0" smtClean="0">
                <a:latin typeface="Lucida Console" pitchFamily="49" charset="0"/>
                <a:cs typeface="Courier New" pitchFamily="49" charset="0"/>
              </a:rPr>
            </a:b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SELECT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d.trial_id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, theta(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a.values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) AS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avg_value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/>
            </a:r>
            <a:br>
              <a:rPr lang="en-US" sz="2000" dirty="0" smtClean="0">
                <a:latin typeface="Lucida Console" pitchFamily="49" charset="0"/>
                <a:cs typeface="Courier New" pitchFamily="49" charset="0"/>
              </a:rPr>
            </a:b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  FROM design d, T </a:t>
            </a:r>
            <a:br>
              <a:rPr lang="en-US" sz="2000" dirty="0" smtClean="0">
                <a:latin typeface="Lucida Console" pitchFamily="49" charset="0"/>
                <a:cs typeface="Courier New" pitchFamily="49" charset="0"/>
              </a:rPr>
            </a:b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 WHERE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d.row_id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 =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T.row_id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 GROUP BY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d.trial_id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;</a:t>
            </a:r>
            <a:br>
              <a:rPr lang="en-US" sz="2000" dirty="0" smtClean="0">
                <a:latin typeface="Lucida Console" pitchFamily="49" charset="0"/>
                <a:cs typeface="Courier New" pitchFamily="49" charset="0"/>
              </a:rPr>
            </a:br>
            <a:endParaRPr lang="en-US" sz="2000" dirty="0" smtClean="0">
              <a:latin typeface="Lucida Console" pitchFamily="49" charset="0"/>
              <a:cs typeface="Courier New" pitchFamily="49" charset="0"/>
            </a:endParaRPr>
          </a:p>
          <a:p>
            <a:pPr marL="457200" indent="-457200" algn="l">
              <a:spcBef>
                <a:spcPts val="1087"/>
              </a:spcBef>
              <a:buFont typeface="+mj-lt"/>
              <a:buAutoNum type="arabicPeriod"/>
            </a:pP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SELECT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AVG(avg_value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), </a:t>
            </a:r>
            <a:r>
              <a:rPr lang="en-US" sz="2000" dirty="0" err="1" smtClean="0">
                <a:latin typeface="Lucida Console" pitchFamily="49" charset="0"/>
                <a:cs typeface="Courier New" pitchFamily="49" charset="0"/>
              </a:rPr>
              <a:t>STDDEV(avg_value</a:t>
            </a: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) </a:t>
            </a:r>
            <a:br>
              <a:rPr lang="en-US" sz="2000" dirty="0" smtClean="0">
                <a:latin typeface="Lucida Console" pitchFamily="49" charset="0"/>
                <a:cs typeface="Courier New" pitchFamily="49" charset="0"/>
              </a:rPr>
            </a:br>
            <a:r>
              <a:rPr lang="en-US" sz="2000" dirty="0" smtClean="0">
                <a:latin typeface="Lucida Console" pitchFamily="49" charset="0"/>
                <a:cs typeface="Courier New" pitchFamily="49" charset="0"/>
              </a:rPr>
              <a:t>  FROM trials;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895269" y="1959431"/>
            <a:ext cx="4087091" cy="4717142"/>
          </a:xfrm>
          <a:prstGeom prst="rect">
            <a:avLst/>
          </a:prstGeom>
          <a:solidFill>
            <a:srgbClr val="41604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Vocabulary </a:t>
            </a:r>
            <a:r>
              <a:rPr lang="en-US" dirty="0" smtClean="0"/>
              <a:t>of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64" y="1946672"/>
            <a:ext cx="4587063" cy="4420195"/>
          </a:xfrm>
        </p:spPr>
        <p:txBody>
          <a:bodyPr anchor="t">
            <a:normAutofit/>
          </a:bodyPr>
          <a:lstStyle/>
          <a:p>
            <a:pPr algn="l">
              <a:spcBef>
                <a:spcPts val="430"/>
              </a:spcBef>
              <a:spcAft>
                <a:spcPts val="0"/>
              </a:spcAft>
            </a:pPr>
            <a:r>
              <a:rPr lang="en-US" sz="2800" dirty="0" smtClean="0"/>
              <a:t>Data Mining focused on individual items </a:t>
            </a:r>
          </a:p>
          <a:p>
            <a:pPr lvl="1" algn="l">
              <a:spcBef>
                <a:spcPts val="430"/>
              </a:spcBef>
              <a:spcAft>
                <a:spcPts val="0"/>
              </a:spcAft>
            </a:pPr>
            <a:r>
              <a:rPr lang="en-US" sz="2000" dirty="0" smtClean="0"/>
              <a:t>Statistical analysis needs more</a:t>
            </a:r>
          </a:p>
          <a:p>
            <a:pPr lvl="1" algn="l">
              <a:spcBef>
                <a:spcPts val="430"/>
              </a:spcBef>
              <a:spcAft>
                <a:spcPts val="0"/>
              </a:spcAft>
            </a:pPr>
            <a:r>
              <a:rPr lang="en-US" sz="2000" dirty="0" smtClean="0"/>
              <a:t>Focus on </a:t>
            </a:r>
            <a:r>
              <a:rPr lang="en-US" sz="2000" i="1" dirty="0" smtClean="0"/>
              <a:t>density</a:t>
            </a:r>
            <a:r>
              <a:rPr lang="en-US" sz="2000" dirty="0" smtClean="0"/>
              <a:t> methods!</a:t>
            </a:r>
            <a:br>
              <a:rPr lang="en-US" sz="2000" dirty="0" smtClean="0"/>
            </a:br>
            <a:endParaRPr lang="en-US" sz="2000" dirty="0" smtClean="0"/>
          </a:p>
          <a:p>
            <a:pPr algn="l">
              <a:spcBef>
                <a:spcPts val="430"/>
              </a:spcBef>
              <a:spcAft>
                <a:spcPts val="0"/>
              </a:spcAft>
            </a:pPr>
            <a:r>
              <a:rPr lang="en-US" sz="2800" dirty="0" smtClean="0"/>
              <a:t>Need to be able to utter statistical sentences</a:t>
            </a:r>
          </a:p>
          <a:p>
            <a:pPr lvl="1" algn="l">
              <a:spcBef>
                <a:spcPts val="430"/>
              </a:spcBef>
              <a:spcAft>
                <a:spcPts val="0"/>
              </a:spcAft>
            </a:pPr>
            <a:r>
              <a:rPr lang="en-US" sz="2000" dirty="0" smtClean="0"/>
              <a:t>And run massively parallel, on Big Data!</a:t>
            </a:r>
          </a:p>
          <a:p>
            <a:pPr lvl="1" algn="l"/>
            <a:endParaRPr lang="en-US" sz="2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626128" y="2050180"/>
            <a:ext cx="4310062" cy="4421188"/>
          </a:xfrm>
        </p:spPr>
        <p:txBody>
          <a:bodyPr anchor="t"/>
          <a:lstStyle/>
          <a:p>
            <a:pPr lvl="1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5F1EA"/>
                </a:solidFill>
              </a:rPr>
              <a:t>(Scalar) Arithmetic</a:t>
            </a:r>
          </a:p>
          <a:p>
            <a:pPr lvl="1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5F1EA"/>
                </a:solidFill>
              </a:rPr>
              <a:t>Vector Arithmetic</a:t>
            </a:r>
          </a:p>
          <a:p>
            <a:pPr lvl="2" algn="l">
              <a:spcBef>
                <a:spcPts val="600"/>
              </a:spcBef>
            </a:pPr>
            <a:r>
              <a:rPr lang="en-US" sz="2000" dirty="0" smtClean="0">
                <a:solidFill>
                  <a:srgbClr val="F5F1EA"/>
                </a:solidFill>
              </a:rPr>
              <a:t>I.e. Linear Algebra</a:t>
            </a:r>
          </a:p>
          <a:p>
            <a:pPr lvl="1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5F1EA"/>
                </a:solidFill>
              </a:rPr>
              <a:t>Functions</a:t>
            </a:r>
          </a:p>
          <a:p>
            <a:pPr lvl="2" algn="l">
              <a:spcBef>
                <a:spcPts val="600"/>
              </a:spcBef>
            </a:pPr>
            <a:r>
              <a:rPr lang="en-US" sz="2000" dirty="0" smtClean="0">
                <a:solidFill>
                  <a:srgbClr val="F5F1EA"/>
                </a:solidFill>
              </a:rPr>
              <a:t>E.g. probability </a:t>
            </a:r>
            <a:r>
              <a:rPr lang="en-US" sz="2000" i="1" dirty="0" smtClean="0">
                <a:solidFill>
                  <a:srgbClr val="F5F1EA"/>
                </a:solidFill>
              </a:rPr>
              <a:t>densities</a:t>
            </a:r>
          </a:p>
          <a:p>
            <a:pPr lvl="1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5F1EA"/>
                </a:solidFill>
              </a:rPr>
              <a:t>Functionals</a:t>
            </a:r>
            <a:endParaRPr lang="en-US" sz="2400" dirty="0" smtClean="0">
              <a:solidFill>
                <a:srgbClr val="F5F1EA"/>
              </a:solidFill>
            </a:endParaRPr>
          </a:p>
          <a:p>
            <a:pPr lvl="2" algn="l">
              <a:spcBef>
                <a:spcPts val="600"/>
              </a:spcBef>
            </a:pPr>
            <a:r>
              <a:rPr lang="en-US" sz="2000" dirty="0" smtClean="0">
                <a:solidFill>
                  <a:srgbClr val="F5F1EA"/>
                </a:solidFill>
              </a:rPr>
              <a:t>i.e. functions on functions</a:t>
            </a:r>
          </a:p>
          <a:p>
            <a:pPr lvl="2" algn="l">
              <a:spcBef>
                <a:spcPts val="600"/>
              </a:spcBef>
            </a:pPr>
            <a:r>
              <a:rPr lang="en-US" sz="2000" dirty="0" smtClean="0">
                <a:solidFill>
                  <a:srgbClr val="F5F1EA"/>
                </a:solidFill>
              </a:rPr>
              <a:t>E.g., A/B testing:</a:t>
            </a:r>
            <a:br>
              <a:rPr lang="en-US" sz="2000" dirty="0" smtClean="0">
                <a:solidFill>
                  <a:srgbClr val="F5F1EA"/>
                </a:solidFill>
              </a:rPr>
            </a:br>
            <a:r>
              <a:rPr lang="en-US" sz="2000" dirty="0" smtClean="0">
                <a:solidFill>
                  <a:srgbClr val="F5F1EA"/>
                </a:solidFill>
              </a:rPr>
              <a:t>a </a:t>
            </a:r>
            <a:r>
              <a:rPr lang="en-US" sz="2000" i="1" dirty="0" smtClean="0">
                <a:solidFill>
                  <a:srgbClr val="F5F1EA"/>
                </a:solidFill>
              </a:rPr>
              <a:t>functional over densities</a:t>
            </a:r>
            <a:endParaRPr lang="en-US" sz="2000" dirty="0" smtClean="0">
              <a:solidFill>
                <a:srgbClr val="F5F1EA"/>
              </a:solidFill>
            </a:endParaRPr>
          </a:p>
          <a:p>
            <a:pPr lvl="1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5F1EA"/>
                </a:solidFill>
              </a:rPr>
              <a:t>Misc Statistical methods</a:t>
            </a:r>
          </a:p>
          <a:p>
            <a:pPr lvl="2" algn="l">
              <a:spcBef>
                <a:spcPts val="600"/>
              </a:spcBef>
            </a:pPr>
            <a:r>
              <a:rPr lang="en-US" sz="2000" dirty="0" smtClean="0">
                <a:solidFill>
                  <a:srgbClr val="F5F1EA"/>
                </a:solidFill>
              </a:rPr>
              <a:t>E.g. </a:t>
            </a:r>
            <a:r>
              <a:rPr lang="en-US" sz="2000" dirty="0" err="1" smtClean="0">
                <a:solidFill>
                  <a:srgbClr val="F5F1EA"/>
                </a:solidFill>
              </a:rPr>
              <a:t>resampling</a:t>
            </a:r>
            <a:endParaRPr lang="en-US" sz="2000" dirty="0" smtClean="0">
              <a:solidFill>
                <a:srgbClr val="F5F1E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SHIFTS IN OPEN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64" y="1946672"/>
            <a:ext cx="8795042" cy="4420195"/>
          </a:xfrm>
        </p:spPr>
        <p:txBody>
          <a:bodyPr/>
          <a:lstStyle/>
          <a:p>
            <a:r>
              <a:rPr lang="en-US" sz="3600" dirty="0" smtClean="0"/>
              <a:t>70’s – 90’s: campus innovation</a:t>
            </a:r>
          </a:p>
          <a:p>
            <a:pPr lvl="1"/>
            <a:r>
              <a:rPr lang="en-US" sz="2800" dirty="0" smtClean="0"/>
              <a:t>e.g. Ingres, </a:t>
            </a:r>
            <a:r>
              <a:rPr lang="en-US" sz="2800" dirty="0" err="1" smtClean="0"/>
              <a:t>Postgres</a:t>
            </a:r>
            <a:r>
              <a:rPr lang="en-US" sz="2800" dirty="0" smtClean="0"/>
              <a:t>, Mach, etc.</a:t>
            </a:r>
          </a:p>
          <a:p>
            <a:r>
              <a:rPr lang="en-US" sz="3600" dirty="0" smtClean="0"/>
              <a:t>90’s – now: corporate professionalism</a:t>
            </a:r>
          </a:p>
          <a:p>
            <a:pPr lvl="1"/>
            <a:r>
              <a:rPr lang="en-US" sz="2800" dirty="0" smtClean="0"/>
              <a:t>e.g. Linux, </a:t>
            </a:r>
            <a:r>
              <a:rPr lang="en-US" sz="2800" dirty="0" err="1" smtClean="0"/>
              <a:t>Hadoop</a:t>
            </a:r>
            <a:r>
              <a:rPr lang="en-US" sz="2800" dirty="0" smtClean="0"/>
              <a:t>, Cassandra, etc.</a:t>
            </a:r>
          </a:p>
          <a:p>
            <a:r>
              <a:rPr lang="en-US" sz="3600" dirty="0" smtClean="0"/>
              <a:t>can’t we have both?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858243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ONE IDEA:</a:t>
            </a:r>
            <a:br>
              <a:rPr lang="en-US" sz="4400" dirty="0" smtClean="0"/>
            </a:br>
            <a:r>
              <a:rPr lang="en-US" sz="5400" dirty="0" smtClean="0">
                <a:cs typeface="Trebuchet MS"/>
              </a:rPr>
              <a:t>◷</a:t>
            </a:r>
            <a:r>
              <a:rPr lang="en-US" sz="4400" dirty="0" smtClean="0">
                <a:cs typeface="Trebuchet MS"/>
              </a:rPr>
              <a:t> </a:t>
            </a:r>
            <a:r>
              <a:rPr lang="en-US" sz="4400" dirty="0">
                <a:cs typeface="Trebuchet MS"/>
              </a:rPr>
              <a:t>is $ </a:t>
            </a:r>
            <a:r>
              <a:rPr lang="en-US" sz="4400" dirty="0" smtClean="0">
                <a:cs typeface="Trebuchet MS"/>
              </a:rPr>
              <a:t>(MAYBE </a:t>
            </a:r>
            <a:r>
              <a:rPr lang="en-US" sz="4400" dirty="0">
                <a:cs typeface="Trebuchet MS"/>
              </a:rPr>
              <a:t>BETTER)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in addition to $$…</a:t>
            </a:r>
          </a:p>
          <a:p>
            <a:r>
              <a:rPr lang="en-US" sz="3600" dirty="0" smtClean="0"/>
              <a:t>donate open-source engineering!</a:t>
            </a:r>
          </a:p>
          <a:p>
            <a:pPr lvl="1"/>
            <a:r>
              <a:rPr lang="en-US" sz="2800" dirty="0" smtClean="0"/>
              <a:t>early, substantive research access</a:t>
            </a:r>
          </a:p>
          <a:p>
            <a:pPr lvl="1"/>
            <a:r>
              <a:rPr lang="en-US" sz="2800" dirty="0" smtClean="0"/>
              <a:t>practical grounding for research</a:t>
            </a:r>
          </a:p>
          <a:p>
            <a:pPr lvl="1"/>
            <a:r>
              <a:rPr lang="en-US" sz="2800" dirty="0" smtClean="0"/>
              <a:t>piggyback on SW processes</a:t>
            </a:r>
          </a:p>
          <a:p>
            <a:pPr lvl="1"/>
            <a:r>
              <a:rPr lang="en-US" sz="2800" dirty="0" smtClean="0"/>
              <a:t>shared code = personal trust</a:t>
            </a:r>
          </a:p>
        </p:txBody>
      </p:sp>
    </p:spTree>
    <p:extLst>
      <p:ext uri="{BB962C8B-B14F-4D97-AF65-F5344CB8AC3E}">
        <p14:creationId xmlns:p14="http://schemas.microsoft.com/office/powerpoint/2010/main" val="16384552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671286" y="2340429"/>
            <a:ext cx="7783285" cy="1868714"/>
          </a:xfrm>
          <a:prstGeom prst="rect">
            <a:avLst/>
          </a:prstGeom>
          <a:solidFill>
            <a:srgbClr val="41604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64" y="1946672"/>
            <a:ext cx="8724305" cy="4911328"/>
          </a:xfrm>
        </p:spPr>
        <p:txBody>
          <a:bodyPr anchor="t">
            <a:normAutofit fontScale="55000" lnSpcReduction="20000"/>
          </a:bodyPr>
          <a:lstStyle/>
          <a:p>
            <a:pPr>
              <a:spcBef>
                <a:spcPts val="1087"/>
              </a:spcBef>
            </a:pPr>
            <a:r>
              <a:rPr lang="en-US" dirty="0" smtClean="0"/>
              <a:t>Paper includes parallelizable, statistical SQL </a:t>
            </a:r>
            <a:r>
              <a:rPr lang="en-US" dirty="0" smtClean="0"/>
              <a:t>for</a:t>
            </a:r>
            <a:endParaRPr lang="en-US" dirty="0" smtClean="0"/>
          </a:p>
          <a:p>
            <a:pPr lvl="1">
              <a:spcBef>
                <a:spcPts val="1087"/>
              </a:spcBef>
            </a:pPr>
            <a:r>
              <a:rPr lang="en-US" dirty="0" smtClean="0">
                <a:solidFill>
                  <a:srgbClr val="F5F1EA"/>
                </a:solidFill>
              </a:rPr>
              <a:t>Linear algebra (vectors/matrices)</a:t>
            </a:r>
          </a:p>
          <a:p>
            <a:pPr lvl="1">
              <a:spcBef>
                <a:spcPts val="1087"/>
              </a:spcBef>
            </a:pPr>
            <a:r>
              <a:rPr lang="en-US" dirty="0" smtClean="0">
                <a:solidFill>
                  <a:srgbClr val="F5F1EA"/>
                </a:solidFill>
              </a:rPr>
              <a:t>Ordinary Least Squares (multiple linear regression)</a:t>
            </a:r>
          </a:p>
          <a:p>
            <a:pPr lvl="1">
              <a:spcBef>
                <a:spcPts val="1087"/>
              </a:spcBef>
            </a:pPr>
            <a:r>
              <a:rPr lang="en-US" dirty="0" smtClean="0">
                <a:solidFill>
                  <a:srgbClr val="F5F1EA"/>
                </a:solidFill>
              </a:rPr>
              <a:t>Conjugate </a:t>
            </a:r>
            <a:r>
              <a:rPr lang="en-US" dirty="0" err="1" smtClean="0">
                <a:solidFill>
                  <a:srgbClr val="F5F1EA"/>
                </a:solidFill>
              </a:rPr>
              <a:t>Gradiant</a:t>
            </a:r>
            <a:r>
              <a:rPr lang="en-US" dirty="0" smtClean="0">
                <a:solidFill>
                  <a:srgbClr val="F5F1EA"/>
                </a:solidFill>
              </a:rPr>
              <a:t> (iterative optimization, e.g. for SVM classifiers)</a:t>
            </a:r>
          </a:p>
          <a:p>
            <a:pPr lvl="1">
              <a:spcBef>
                <a:spcPts val="1087"/>
              </a:spcBef>
            </a:pPr>
            <a:r>
              <a:rPr lang="en-US" dirty="0" err="1" smtClean="0">
                <a:solidFill>
                  <a:srgbClr val="F5F1EA"/>
                </a:solidFill>
              </a:rPr>
              <a:t>Functionals</a:t>
            </a:r>
            <a:r>
              <a:rPr lang="en-US" dirty="0" smtClean="0">
                <a:solidFill>
                  <a:srgbClr val="F5F1EA"/>
                </a:solidFill>
              </a:rPr>
              <a:t> including Mann-Whitney U test, Log-likelihood ratios</a:t>
            </a:r>
          </a:p>
          <a:p>
            <a:pPr lvl="1">
              <a:spcBef>
                <a:spcPts val="1087"/>
              </a:spcBef>
            </a:pPr>
            <a:r>
              <a:rPr lang="en-US" dirty="0" err="1" smtClean="0">
                <a:solidFill>
                  <a:srgbClr val="F5F1EA"/>
                </a:solidFill>
              </a:rPr>
              <a:t>Resampling</a:t>
            </a:r>
            <a:r>
              <a:rPr lang="en-US" dirty="0" smtClean="0">
                <a:solidFill>
                  <a:srgbClr val="F5F1EA"/>
                </a:solidFill>
              </a:rPr>
              <a:t> techniques, e.g. bootstrapping</a:t>
            </a:r>
          </a:p>
          <a:p>
            <a:pPr>
              <a:spcBef>
                <a:spcPts val="1087"/>
              </a:spcBef>
            </a:pPr>
            <a:endParaRPr lang="en-US" dirty="0" smtClean="0"/>
          </a:p>
          <a:p>
            <a:pPr>
              <a:spcBef>
                <a:spcPts val="1087"/>
              </a:spcBef>
            </a:pPr>
            <a:r>
              <a:rPr lang="en-US" dirty="0" smtClean="0"/>
              <a:t>Encapsulated as stored procedures or </a:t>
            </a:r>
            <a:r>
              <a:rPr lang="en-US" dirty="0" err="1" smtClean="0"/>
              <a:t>UDFs</a:t>
            </a:r>
            <a:endParaRPr lang="en-US" dirty="0" smtClean="0"/>
          </a:p>
          <a:p>
            <a:pPr lvl="1">
              <a:spcBef>
                <a:spcPts val="1087"/>
              </a:spcBef>
            </a:pPr>
            <a:r>
              <a:rPr lang="en-US" dirty="0" smtClean="0"/>
              <a:t>Significantly enhance the vocabulary of the DBMS!</a:t>
            </a:r>
          </a:p>
          <a:p>
            <a:pPr>
              <a:spcBef>
                <a:spcPts val="1087"/>
              </a:spcBef>
            </a:pPr>
            <a:r>
              <a:rPr lang="en-US" dirty="0" smtClean="0"/>
              <a:t>These are examples.</a:t>
            </a:r>
          </a:p>
          <a:p>
            <a:pPr lvl="1">
              <a:spcBef>
                <a:spcPts val="1087"/>
              </a:spcBef>
            </a:pPr>
            <a:r>
              <a:rPr lang="en-US" dirty="0" smtClean="0"/>
              <a:t>Related stuff in NIPS ’06, using </a:t>
            </a:r>
            <a:r>
              <a:rPr lang="en-US" dirty="0" err="1" smtClean="0"/>
              <a:t>MapReduce</a:t>
            </a:r>
            <a:r>
              <a:rPr lang="en-US" dirty="0" smtClean="0"/>
              <a:t> syntax</a:t>
            </a:r>
          </a:p>
          <a:p>
            <a:pPr>
              <a:spcBef>
                <a:spcPts val="1087"/>
              </a:spcBef>
            </a:pPr>
            <a:r>
              <a:rPr lang="en-US" dirty="0" smtClean="0"/>
              <a:t>Plenty of research to do here!!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 SKILLS: VLDB ‘09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7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Architected</a:t>
            </a:r>
            <a:r>
              <a:rPr lang="en-US" dirty="0" smtClean="0"/>
              <a:t> EDW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64" y="1412914"/>
            <a:ext cx="8724305" cy="2468630"/>
          </a:xfrm>
        </p:spPr>
        <p:txBody>
          <a:bodyPr/>
          <a:lstStyle/>
          <a:p>
            <a:r>
              <a:rPr lang="en-US" sz="2800" dirty="0" smtClean="0"/>
              <a:t>Rational behavior … for a bygone era</a:t>
            </a:r>
          </a:p>
          <a:p>
            <a:pPr lvl="1">
              <a:buNone/>
            </a:pPr>
            <a:r>
              <a:rPr lang="en-US" sz="2000" dirty="0" smtClean="0"/>
              <a:t>“There is no point in bringing data … into the data warehouse environment without integrating it.”</a:t>
            </a:r>
          </a:p>
          <a:p>
            <a:pPr lvl="1">
              <a:spcBef>
                <a:spcPts val="0"/>
              </a:spcBef>
              <a:buNone/>
            </a:pPr>
            <a:r>
              <a:rPr lang="en-US" sz="2000" dirty="0" smtClean="0"/>
              <a:t>        — Bill </a:t>
            </a:r>
            <a:r>
              <a:rPr lang="en-US" sz="2000" dirty="0" err="1" smtClean="0"/>
              <a:t>Inmon</a:t>
            </a:r>
            <a:r>
              <a:rPr lang="en-US" sz="2000" dirty="0" smtClean="0"/>
              <a:t>, </a:t>
            </a:r>
            <a:r>
              <a:rPr lang="en-US" sz="2000" i="1" dirty="0" smtClean="0"/>
              <a:t>Building the Data Warehouse, </a:t>
            </a:r>
            <a:r>
              <a:rPr lang="en-US" sz="2000" dirty="0" smtClean="0"/>
              <a:t>2005</a:t>
            </a:r>
          </a:p>
        </p:txBody>
      </p:sp>
      <p:pic>
        <p:nvPicPr>
          <p:cNvPr id="13" name="Picture 12" descr="fortress.jp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1E5"/>
              </a:clrFrom>
              <a:clrTo>
                <a:srgbClr val="F7F1E5">
                  <a:alpha val="0"/>
                </a:srgbClr>
              </a:clrTo>
            </a:clrChange>
          </a:blip>
          <a:srcRect b="25049"/>
          <a:stretch>
            <a:fillRect/>
          </a:stretch>
        </p:blipFill>
        <p:spPr>
          <a:xfrm>
            <a:off x="92182" y="3526976"/>
            <a:ext cx="8959743" cy="3322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886" y="178594"/>
            <a:ext cx="6153449" cy="1714500"/>
          </a:xfrm>
        </p:spPr>
        <p:txBody>
          <a:bodyPr/>
          <a:lstStyle/>
          <a:p>
            <a:r>
              <a:rPr lang="en-US" dirty="0" smtClean="0"/>
              <a:t>Where Things Move Fast</a:t>
            </a:r>
            <a:endParaRPr lang="en-US" dirty="0"/>
          </a:p>
        </p:txBody>
      </p:sp>
      <p:pic>
        <p:nvPicPr>
          <p:cNvPr id="4" name="Content Placeholder 3" descr="jack_palance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68" y="138029"/>
            <a:ext cx="2438400" cy="1828800"/>
          </a:xfrm>
        </p:spPr>
      </p:pic>
      <p:pic>
        <p:nvPicPr>
          <p:cNvPr id="7" name="Picture 6" descr="lego_ind_jones_mine.jpg"/>
          <p:cNvPicPr>
            <a:picLocks noChangeAspect="1"/>
          </p:cNvPicPr>
          <p:nvPr/>
        </p:nvPicPr>
        <p:blipFill>
          <a:blip r:embed="rId3"/>
          <a:srcRect r="15300"/>
          <a:stretch>
            <a:fillRect/>
          </a:stretch>
        </p:blipFill>
        <p:spPr>
          <a:xfrm>
            <a:off x="5551867" y="3674832"/>
            <a:ext cx="3442208" cy="304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981199"/>
            <a:ext cx="6937794" cy="4207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marL="744487" marR="0" lvl="0" indent="-556970" algn="l" defTabSz="914400" rtl="0" eaLnBrk="1" fontAlgn="base" latinLnBrk="0" hangingPunct="1">
              <a:lnSpc>
                <a:spcPct val="100000"/>
              </a:lnSpc>
              <a:spcBef>
                <a:spcPts val="1687"/>
              </a:spcBef>
              <a:spcAft>
                <a:spcPct val="0"/>
              </a:spcAft>
              <a:buClrTx/>
              <a:buSzPct val="93000"/>
              <a:buFontTx/>
              <a:buBlip>
                <a:blip r:embed="rId4"/>
              </a:buBlip>
              <a:tabLst/>
              <a:defRPr/>
            </a:pPr>
            <a:r>
              <a:rPr lang="en-US" sz="2800" kern="0" dirty="0" smtClean="0">
                <a:solidFill>
                  <a:srgbClr val="252525"/>
                </a:solidFill>
                <a:sym typeface="Arial" pitchFamily="-108" charset="0"/>
              </a:rPr>
              <a:t>Data obtained, tortured then discarded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108" charset="0"/>
            </a:endParaRPr>
          </a:p>
          <a:p>
            <a:pPr marL="744487" marR="0" lvl="0" indent="-556970" algn="l" defTabSz="914400" rtl="0" eaLnBrk="1" fontAlgn="base" latinLnBrk="0" hangingPunct="1">
              <a:lnSpc>
                <a:spcPct val="100000"/>
              </a:lnSpc>
              <a:spcBef>
                <a:spcPts val="1687"/>
              </a:spcBef>
              <a:spcAft>
                <a:spcPct val="0"/>
              </a:spcAft>
              <a:buClrTx/>
              <a:buSzPct val="93000"/>
              <a:buFontTx/>
              <a:buBlip>
                <a:blip r:embed="rId4"/>
              </a:buBlip>
              <a:tabLst/>
              <a:defRPr/>
            </a:pPr>
            <a:r>
              <a:rPr lang="en-US" sz="2800" kern="0" dirty="0" smtClean="0">
                <a:solidFill>
                  <a:srgbClr val="252525"/>
                </a:solidFill>
                <a:sym typeface="Arial" pitchFamily="-108" charset="0"/>
              </a:rPr>
              <a:t>Researchers consider data their property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108" charset="0"/>
            </a:endParaRPr>
          </a:p>
          <a:p>
            <a:pPr marL="962140" marR="0" lvl="1" indent="-462095" algn="l" defTabSz="914400" rtl="0" eaLnBrk="1" fontAlgn="base" latinLnBrk="0" hangingPunct="1">
              <a:lnSpc>
                <a:spcPct val="100000"/>
              </a:lnSpc>
              <a:spcBef>
                <a:spcPts val="1687"/>
              </a:spcBef>
              <a:spcAft>
                <a:spcPct val="0"/>
              </a:spcAft>
              <a:buClrTx/>
              <a:buSzPct val="93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8" charset="0"/>
              </a:rPr>
              <a:t>But </a:t>
            </a:r>
            <a:r>
              <a:rPr lang="en-US" sz="2400" kern="0" dirty="0" smtClean="0">
                <a:solidFill>
                  <a:srgbClr val="252525"/>
                </a:solidFill>
                <a:sym typeface="Arial" pitchFamily="-108" charset="0"/>
              </a:rPr>
              <a:t>don’t have the time or inclination to manage it fully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108" charset="0"/>
            </a:endParaRPr>
          </a:p>
          <a:p>
            <a:pPr marL="744487" marR="0" lvl="0" indent="-556970" algn="l" defTabSz="914400" rtl="0" eaLnBrk="1" fontAlgn="base" latinLnBrk="0" hangingPunct="1">
              <a:lnSpc>
                <a:spcPct val="100000"/>
              </a:lnSpc>
              <a:spcBef>
                <a:spcPts val="1687"/>
              </a:spcBef>
              <a:spcAft>
                <a:spcPct val="0"/>
              </a:spcAft>
              <a:buClrTx/>
              <a:buSzPct val="93000"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8" charset="0"/>
              </a:rPr>
              <a:t>The Research “Gunslingers”</a:t>
            </a:r>
          </a:p>
          <a:p>
            <a:pPr marL="962140" marR="0" lvl="1" indent="-462095" algn="l" defTabSz="914400" rtl="0" eaLnBrk="1" fontAlgn="base" latinLnBrk="0" hangingPunct="1">
              <a:lnSpc>
                <a:spcPct val="100000"/>
              </a:lnSpc>
              <a:spcBef>
                <a:spcPts val="1687"/>
              </a:spcBef>
              <a:spcAft>
                <a:spcPct val="0"/>
              </a:spcAft>
              <a:buClrTx/>
              <a:buSzPct val="93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8" charset="0"/>
              </a:rPr>
              <a:t>And their Arsenal</a:t>
            </a:r>
          </a:p>
          <a:p>
            <a:pPr marL="1166399" marR="0" lvl="2" indent="-353827" algn="l" defTabSz="914400" rtl="0" eaLnBrk="1" fontAlgn="base" latinLnBrk="0" hangingPunct="1">
              <a:lnSpc>
                <a:spcPct val="100000"/>
              </a:lnSpc>
              <a:spcBef>
                <a:spcPts val="1687"/>
              </a:spcBef>
              <a:spcAft>
                <a:spcPct val="0"/>
              </a:spcAft>
              <a:buClrTx/>
              <a:buSzPct val="93000"/>
              <a:buFontTx/>
              <a:buBlip>
                <a:blip r:embed="rId4"/>
              </a:buBlip>
              <a:tabLst/>
              <a:defRPr/>
            </a:pPr>
            <a:r>
              <a:rPr lang="en-US" sz="2400" kern="0" dirty="0" err="1" smtClean="0">
                <a:solidFill>
                  <a:srgbClr val="252525"/>
                </a:solidFill>
                <a:sym typeface="Arial" pitchFamily="-108" charset="0"/>
              </a:rPr>
              <a:t>Hadoop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8" charset="0"/>
              </a:rPr>
              <a:t>, Java, Python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Line-Level Data</a:t>
            </a:r>
            <a:endParaRPr lang="en-US" dirty="0"/>
          </a:p>
        </p:txBody>
      </p:sp>
      <p:pic>
        <p:nvPicPr>
          <p:cNvPr id="6" name="Picture 5" descr="buckskin-joe-frontier.jpg">
            <a:hlinkClick r:id="rId3"/>
          </p:cNvPr>
          <p:cNvPicPr>
            <a:picLocks noChangeAspect="1"/>
          </p:cNvPicPr>
          <p:nvPr/>
        </p:nvPicPr>
        <p:blipFill>
          <a:blip r:embed="rId4"/>
          <a:srcRect l="393" r="1178" b="35468"/>
          <a:stretch>
            <a:fillRect/>
          </a:stretch>
        </p:blipFill>
        <p:spPr>
          <a:xfrm>
            <a:off x="99291" y="2405320"/>
            <a:ext cx="8937718" cy="432564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9664" y="1412914"/>
            <a:ext cx="8724305" cy="1036974"/>
          </a:xfrm>
        </p:spPr>
        <p:txBody>
          <a:bodyPr/>
          <a:lstStyle/>
          <a:p>
            <a:r>
              <a:rPr lang="en-US" sz="2800" dirty="0" smtClean="0"/>
              <a:t>Not just detailed, but part of the revenue stream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EART1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7590" y="1281134"/>
            <a:ext cx="5440680" cy="5173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Practitioners</a:t>
            </a:r>
            <a:endParaRPr lang="en-US" dirty="0"/>
          </a:p>
        </p:txBody>
      </p:sp>
      <p:pic>
        <p:nvPicPr>
          <p:cNvPr id="5" name="Picture 4" descr="varian2.jpg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745" y="3942998"/>
            <a:ext cx="1689744" cy="2560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2285" y="5985449"/>
            <a:ext cx="2368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Hal Varian, UC Berkeley, Chief Economist @ Google</a:t>
            </a:r>
          </a:p>
        </p:txBody>
      </p:sp>
      <p:sp>
        <p:nvSpPr>
          <p:cNvPr id="11" name="Cloud Callout 10"/>
          <p:cNvSpPr/>
          <p:nvPr/>
        </p:nvSpPr>
        <p:spPr bwMode="auto">
          <a:xfrm>
            <a:off x="197577" y="1781286"/>
            <a:ext cx="2550349" cy="1784367"/>
          </a:xfrm>
          <a:prstGeom prst="cloudCallout">
            <a:avLst>
              <a:gd name="adj1" fmla="val 10194"/>
              <a:gd name="adj2" fmla="val 85172"/>
            </a:avLst>
          </a:prstGeom>
          <a:solidFill>
            <a:srgbClr val="FFFFFF"/>
          </a:solidFill>
          <a:ln w="25400" cap="flat" cmpd="sng" algn="ctr">
            <a:solidFill>
              <a:srgbClr val="000090"/>
            </a:solidFill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</a:pPr>
            <a:r>
              <a:rPr lang="en-US" i="1" dirty="0" smtClean="0">
                <a:solidFill>
                  <a:srgbClr val="000090"/>
                </a:solidFill>
              </a:rPr>
              <a:t>the sexy job in the next ten years will be statisticians</a:t>
            </a:r>
            <a:endParaRPr kumimoji="0" lang="en-US" b="0" i="0" u="none" strike="noStrike" cap="none" normalizeH="0" baseline="0" dirty="0" smtClean="0">
              <a:solidFill>
                <a:srgbClr val="00009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9465" y="2180173"/>
            <a:ext cx="2888320" cy="461665"/>
          </a:xfrm>
          <a:prstGeom prst="rect">
            <a:avLst/>
          </a:prstGeom>
          <a:solidFill>
            <a:srgbClr val="41604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5F1EA"/>
                </a:solidFill>
              </a:rPr>
              <a:t>Innovate Constantly</a:t>
            </a:r>
            <a:endParaRPr lang="en-US" sz="2400" dirty="0">
              <a:solidFill>
                <a:srgbClr val="F5F1E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31329" y="2175241"/>
            <a:ext cx="2848306" cy="461665"/>
          </a:xfrm>
          <a:prstGeom prst="rect">
            <a:avLst/>
          </a:prstGeom>
          <a:solidFill>
            <a:srgbClr val="41604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5F1EA"/>
                </a:solidFill>
              </a:rPr>
              <a:t>Monetize Data</a:t>
            </a:r>
            <a:endParaRPr lang="en-US" sz="2400" dirty="0">
              <a:solidFill>
                <a:srgbClr val="F5F1EA"/>
              </a:solidFill>
            </a:endParaRPr>
          </a:p>
        </p:txBody>
      </p:sp>
      <p:pic>
        <p:nvPicPr>
          <p:cNvPr id="16" name="Content Placeholder 3" descr="jack_palance.gif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08347" y="2891344"/>
            <a:ext cx="2438400" cy="1828800"/>
          </a:xfrm>
        </p:spPr>
      </p:pic>
      <p:pic>
        <p:nvPicPr>
          <p:cNvPr id="12" name="Picture 11" descr="king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0771" y="2934489"/>
            <a:ext cx="2362642" cy="1771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MADgenda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969696"/>
                </a:solidFill>
              </a:rPr>
              <a:t>Warehousing and the New Practitioners</a:t>
            </a:r>
          </a:p>
          <a:p>
            <a:r>
              <a:rPr lang="en-US" sz="3200" dirty="0" smtClean="0"/>
              <a:t>Getting MAD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A Taste of Some Data-Parallel Statistics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Ecosystem Example</a:t>
            </a:r>
          </a:p>
          <a:p>
            <a:r>
              <a:rPr lang="en-US" sz="3200" dirty="0" smtClean="0">
                <a:solidFill>
                  <a:srgbClr val="969696"/>
                </a:solidFill>
              </a:rPr>
              <a:t>MAD Community</a:t>
            </a:r>
            <a:endParaRPr lang="en-US" sz="3200" dirty="0">
              <a:solidFill>
                <a:srgbClr val="96969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DFF08"/>
      </a:accent1>
      <a:accent2>
        <a:srgbClr val="333399"/>
      </a:accent2>
      <a:accent3>
        <a:srgbClr val="FFFFFF"/>
      </a:accent3>
      <a:accent4>
        <a:srgbClr val="000000"/>
      </a:accent4>
      <a:accent5>
        <a:srgbClr val="FEF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066800" algn="l"/>
          </a:tabLst>
          <a:defRPr kumimoji="0" lang="en-US" sz="4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066800" algn="l"/>
          </a:tabLst>
          <a:defRPr kumimoji="0" lang="en-US" sz="4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freejazz.pot</Template>
  <TotalTime>8438</TotalTime>
  <Words>1486</Words>
  <Application>Microsoft Macintosh PowerPoint</Application>
  <PresentationFormat>On-screen Show (4:3)</PresentationFormat>
  <Paragraphs>315</Paragraphs>
  <Slides>48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1_Title &amp; Bullets</vt:lpstr>
      <vt:lpstr>MAD Skills  New Analysis Practices for Big Data</vt:lpstr>
      <vt:lpstr>MADgenda</vt:lpstr>
      <vt:lpstr>Data Lineage</vt:lpstr>
      <vt:lpstr>In the Days of  Kings and Priests</vt:lpstr>
      <vt:lpstr>The Architected EDW</vt:lpstr>
      <vt:lpstr>Where Things Move Fast</vt:lpstr>
      <vt:lpstr>Line-Level Data</vt:lpstr>
      <vt:lpstr>The New Practitioners</vt:lpstr>
      <vt:lpstr>MADgenda</vt:lpstr>
      <vt:lpstr>MAD SKILLS</vt:lpstr>
      <vt:lpstr>Magnetic</vt:lpstr>
      <vt:lpstr>Agile</vt:lpstr>
      <vt:lpstr>Deep</vt:lpstr>
      <vt:lpstr>MADgenda</vt:lpstr>
      <vt:lpstr>A Scenario from FAN</vt:lpstr>
      <vt:lpstr>MADgenda</vt:lpstr>
      <vt:lpstr>Multilingual development</vt:lpstr>
      <vt:lpstr>Text Mining</vt:lpstr>
      <vt:lpstr>MADgenda</vt:lpstr>
      <vt:lpstr>RESEARCH &amp;  OPEN SOURCE</vt:lpstr>
      <vt:lpstr>PowerPoint Presentation</vt:lpstr>
      <vt:lpstr>PowerPoint Presentation</vt:lpstr>
      <vt:lpstr>PowerPoint Presentation</vt:lpstr>
      <vt:lpstr>the unnamed</vt:lpstr>
      <vt:lpstr>the unnamed</vt:lpstr>
      <vt:lpstr>the unnamed</vt:lpstr>
      <vt:lpstr>DATAWrangler</vt:lpstr>
      <vt:lpstr>COMMENTSPACE</vt:lpstr>
      <vt:lpstr>PowerPoint Presentation</vt:lpstr>
      <vt:lpstr>Database</vt:lpstr>
      <vt:lpstr>PowerPoint Presentation</vt:lpstr>
      <vt:lpstr>SHREDDING</vt:lpstr>
      <vt:lpstr>SHREDDING</vt:lpstr>
      <vt:lpstr>Column-oriented  Data Entry</vt:lpstr>
      <vt:lpstr>Column-oriented  Data Entry</vt:lpstr>
      <vt:lpstr>IN S…</vt:lpstr>
      <vt:lpstr>PowerPoint Presentation</vt:lpstr>
      <vt:lpstr>Tea Cup</vt:lpstr>
      <vt:lpstr>Usher</vt:lpstr>
      <vt:lpstr>Intuition</vt:lpstr>
      <vt:lpstr>Conclusion</vt:lpstr>
      <vt:lpstr>Time for ONE? Bootstrapping</vt:lpstr>
      <vt:lpstr>Bootstrap in  Parallel SQL</vt:lpstr>
      <vt:lpstr>SQL Bootstrap: Here You Go!</vt:lpstr>
      <vt:lpstr>The Vocabulary of Statistics</vt:lpstr>
      <vt:lpstr>SHIFTS IN OPEN SOURCE</vt:lpstr>
      <vt:lpstr>ONE IDEA: ◷ is $ (MAYBE BETTER)</vt:lpstr>
      <vt:lpstr>MAD SKILLS: VLDB ‘09</vt:lpstr>
    </vt:vector>
  </TitlesOfParts>
  <Company>EECS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 Skills New Analysis Practices for Big Data</dc:title>
  <dc:creator>Joe Hellerstein</dc:creator>
  <cp:lastModifiedBy>Joe Hellerstein</cp:lastModifiedBy>
  <cp:revision>241</cp:revision>
  <dcterms:created xsi:type="dcterms:W3CDTF">2011-02-01T15:28:57Z</dcterms:created>
  <dcterms:modified xsi:type="dcterms:W3CDTF">2011-02-02T19:25:36Z</dcterms:modified>
</cp:coreProperties>
</file>