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18"/>
  </p:notesMasterIdLst>
  <p:sldIdLst>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Lst>
  <p:sldSz cx="13004800" cy="9753600"/>
  <p:notesSz cx="6858000" cy="9144000"/>
  <p:defaultTextStyle>
    <a:defPPr>
      <a:defRPr lang="en-US"/>
    </a:defPPr>
    <a:lvl1pPr algn="l" rtl="0" fontAlgn="base">
      <a:spcBef>
        <a:spcPct val="0"/>
      </a:spcBef>
      <a:spcAft>
        <a:spcPct val="0"/>
      </a:spcAft>
      <a:defRPr sz="1100" kern="1200">
        <a:solidFill>
          <a:srgbClr val="000000"/>
        </a:solidFill>
        <a:latin typeface="GillSans" pitchFamily="1" charset="0"/>
        <a:ea typeface="ヒラギノ角ゴ ProN W3" pitchFamily="1" charset="-128"/>
        <a:cs typeface="+mn-cs"/>
        <a:sym typeface="GillSans" pitchFamily="1" charset="0"/>
      </a:defRPr>
    </a:lvl1pPr>
    <a:lvl2pPr marL="457200" algn="l" rtl="0" fontAlgn="base">
      <a:spcBef>
        <a:spcPct val="0"/>
      </a:spcBef>
      <a:spcAft>
        <a:spcPct val="0"/>
      </a:spcAft>
      <a:defRPr sz="1100" kern="1200">
        <a:solidFill>
          <a:srgbClr val="000000"/>
        </a:solidFill>
        <a:latin typeface="GillSans" pitchFamily="1" charset="0"/>
        <a:ea typeface="ヒラギノ角ゴ ProN W3" pitchFamily="1" charset="-128"/>
        <a:cs typeface="+mn-cs"/>
        <a:sym typeface="GillSans" pitchFamily="1" charset="0"/>
      </a:defRPr>
    </a:lvl2pPr>
    <a:lvl3pPr marL="914400" algn="l" rtl="0" fontAlgn="base">
      <a:spcBef>
        <a:spcPct val="0"/>
      </a:spcBef>
      <a:spcAft>
        <a:spcPct val="0"/>
      </a:spcAft>
      <a:defRPr sz="1100" kern="1200">
        <a:solidFill>
          <a:srgbClr val="000000"/>
        </a:solidFill>
        <a:latin typeface="GillSans" pitchFamily="1" charset="0"/>
        <a:ea typeface="ヒラギノ角ゴ ProN W3" pitchFamily="1" charset="-128"/>
        <a:cs typeface="+mn-cs"/>
        <a:sym typeface="GillSans" pitchFamily="1" charset="0"/>
      </a:defRPr>
    </a:lvl3pPr>
    <a:lvl4pPr marL="1371600" algn="l" rtl="0" fontAlgn="base">
      <a:spcBef>
        <a:spcPct val="0"/>
      </a:spcBef>
      <a:spcAft>
        <a:spcPct val="0"/>
      </a:spcAft>
      <a:defRPr sz="1100" kern="1200">
        <a:solidFill>
          <a:srgbClr val="000000"/>
        </a:solidFill>
        <a:latin typeface="GillSans" pitchFamily="1" charset="0"/>
        <a:ea typeface="ヒラギノ角ゴ ProN W3" pitchFamily="1" charset="-128"/>
        <a:cs typeface="+mn-cs"/>
        <a:sym typeface="GillSans" pitchFamily="1" charset="0"/>
      </a:defRPr>
    </a:lvl4pPr>
    <a:lvl5pPr marL="1828800" algn="l" rtl="0" fontAlgn="base">
      <a:spcBef>
        <a:spcPct val="0"/>
      </a:spcBef>
      <a:spcAft>
        <a:spcPct val="0"/>
      </a:spcAft>
      <a:defRPr sz="1100" kern="1200">
        <a:solidFill>
          <a:srgbClr val="000000"/>
        </a:solidFill>
        <a:latin typeface="GillSans" pitchFamily="1" charset="0"/>
        <a:ea typeface="ヒラギノ角ゴ ProN W3" pitchFamily="1" charset="-128"/>
        <a:cs typeface="+mn-cs"/>
        <a:sym typeface="GillSans" pitchFamily="1" charset="0"/>
      </a:defRPr>
    </a:lvl5pPr>
    <a:lvl6pPr marL="2286000" algn="l" defTabSz="914400" rtl="0" eaLnBrk="1" latinLnBrk="0" hangingPunct="1">
      <a:defRPr sz="1100" kern="1200">
        <a:solidFill>
          <a:srgbClr val="000000"/>
        </a:solidFill>
        <a:latin typeface="GillSans" pitchFamily="1" charset="0"/>
        <a:ea typeface="ヒラギノ角ゴ ProN W3" pitchFamily="1" charset="-128"/>
        <a:cs typeface="+mn-cs"/>
        <a:sym typeface="GillSans" pitchFamily="1" charset="0"/>
      </a:defRPr>
    </a:lvl6pPr>
    <a:lvl7pPr marL="2743200" algn="l" defTabSz="914400" rtl="0" eaLnBrk="1" latinLnBrk="0" hangingPunct="1">
      <a:defRPr sz="1100" kern="1200">
        <a:solidFill>
          <a:srgbClr val="000000"/>
        </a:solidFill>
        <a:latin typeface="GillSans" pitchFamily="1" charset="0"/>
        <a:ea typeface="ヒラギノ角ゴ ProN W3" pitchFamily="1" charset="-128"/>
        <a:cs typeface="+mn-cs"/>
        <a:sym typeface="GillSans" pitchFamily="1" charset="0"/>
      </a:defRPr>
    </a:lvl7pPr>
    <a:lvl8pPr marL="3200400" algn="l" defTabSz="914400" rtl="0" eaLnBrk="1" latinLnBrk="0" hangingPunct="1">
      <a:defRPr sz="1100" kern="1200">
        <a:solidFill>
          <a:srgbClr val="000000"/>
        </a:solidFill>
        <a:latin typeface="GillSans" pitchFamily="1" charset="0"/>
        <a:ea typeface="ヒラギノ角ゴ ProN W3" pitchFamily="1" charset="-128"/>
        <a:cs typeface="+mn-cs"/>
        <a:sym typeface="GillSans" pitchFamily="1" charset="0"/>
      </a:defRPr>
    </a:lvl8pPr>
    <a:lvl9pPr marL="3657600" algn="l" defTabSz="914400" rtl="0" eaLnBrk="1" latinLnBrk="0" hangingPunct="1">
      <a:defRPr sz="1100" kern="1200">
        <a:solidFill>
          <a:srgbClr val="000000"/>
        </a:solidFill>
        <a:latin typeface="GillSans" pitchFamily="1" charset="0"/>
        <a:ea typeface="ヒラギノ角ゴ ProN W3" pitchFamily="1" charset="-128"/>
        <a:cs typeface="+mn-cs"/>
        <a:sym typeface="GillSans" pitchFamily="1"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42" d="100"/>
          <a:sy n="42" d="100"/>
        </p:scale>
        <p:origin x="-138" y="-132"/>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7F0131-19A5-492A-9DBB-F94987BC3D02}" type="datetimeFigureOut">
              <a:rPr lang="en-US" smtClean="0"/>
              <a:pPr/>
              <a:t>2/2/2011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2317EA-A858-4F42-B754-70A56E6F3A70}" type="slidenum">
              <a:rPr lang="en-US" smtClean="0"/>
              <a:pPr/>
              <a:t>‹#›</a:t>
            </a:fld>
            <a:endParaRPr lang="en-US"/>
          </a:p>
        </p:txBody>
      </p:sp>
    </p:spTree>
    <p:extLst>
      <p:ext uri="{BB962C8B-B14F-4D97-AF65-F5344CB8AC3E}">
        <p14:creationId xmlns:p14="http://schemas.microsoft.com/office/powerpoint/2010/main" xmlns="" val="365336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C476BB-922F-4D1D-9D3E-637C652180C7}" type="slidenum">
              <a:rPr lang="en-US" smtClean="0"/>
              <a:pPr/>
              <a:t>1</a:t>
            </a:fld>
            <a:endParaRPr lang="en-US"/>
          </a:p>
        </p:txBody>
      </p:sp>
    </p:spTree>
    <p:extLst>
      <p:ext uri="{BB962C8B-B14F-4D97-AF65-F5344CB8AC3E}">
        <p14:creationId xmlns:p14="http://schemas.microsoft.com/office/powerpoint/2010/main" xmlns="" val="1468314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C476BB-922F-4D1D-9D3E-637C652180C7}" type="slidenum">
              <a:rPr lang="en-US" smtClean="0"/>
              <a:pPr/>
              <a:t>11</a:t>
            </a:fld>
            <a:endParaRPr lang="en-US"/>
          </a:p>
        </p:txBody>
      </p:sp>
    </p:spTree>
    <p:extLst>
      <p:ext uri="{BB962C8B-B14F-4D97-AF65-F5344CB8AC3E}">
        <p14:creationId xmlns:p14="http://schemas.microsoft.com/office/powerpoint/2010/main" xmlns="" val="3285129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C476BB-922F-4D1D-9D3E-637C652180C7}" type="slidenum">
              <a:rPr lang="en-US" smtClean="0"/>
              <a:pPr/>
              <a:t>13</a:t>
            </a:fld>
            <a:endParaRPr lang="en-US"/>
          </a:p>
        </p:txBody>
      </p:sp>
    </p:spTree>
    <p:extLst>
      <p:ext uri="{BB962C8B-B14F-4D97-AF65-F5344CB8AC3E}">
        <p14:creationId xmlns:p14="http://schemas.microsoft.com/office/powerpoint/2010/main" xmlns="" val="2395185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C476BB-922F-4D1D-9D3E-637C652180C7}" type="slidenum">
              <a:rPr lang="en-US" smtClean="0"/>
              <a:pPr/>
              <a:t>14</a:t>
            </a:fld>
            <a:endParaRPr lang="en-US"/>
          </a:p>
        </p:txBody>
      </p:sp>
    </p:spTree>
    <p:extLst>
      <p:ext uri="{BB962C8B-B14F-4D97-AF65-F5344CB8AC3E}">
        <p14:creationId xmlns:p14="http://schemas.microsoft.com/office/powerpoint/2010/main" xmlns="" val="3209089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2/2/2011 8:08 AM</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Reducing Friction</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00C476BB-922F-4D1D-9D3E-637C652180C7}" type="slidenum">
              <a:rPr lang="en-US" smtClean="0"/>
              <a:pPr/>
              <a:t>2</a:t>
            </a:fld>
            <a:endParaRPr lang="en-US"/>
          </a:p>
        </p:txBody>
      </p:sp>
    </p:spTree>
    <p:extLst>
      <p:ext uri="{BB962C8B-B14F-4D97-AF65-F5344CB8AC3E}">
        <p14:creationId xmlns:p14="http://schemas.microsoft.com/office/powerpoint/2010/main" xmlns="" val="1274972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Curated</a:t>
            </a:r>
            <a:r>
              <a:rPr lang="en-US" baseline="0" dirty="0" smtClean="0"/>
              <a:t>, Trusted Commercial and public domain</a:t>
            </a:r>
          </a:p>
          <a:p>
            <a:pPr marL="171450" indent="-171450">
              <a:buFont typeface="Arial" pitchFamily="34" charset="0"/>
              <a:buChar char="•"/>
            </a:pPr>
            <a:r>
              <a:rPr lang="en-US" baseline="0" dirty="0" smtClean="0"/>
              <a:t>Billing on behalf</a:t>
            </a:r>
          </a:p>
          <a:p>
            <a:pPr marL="171450" indent="-171450">
              <a:buFont typeface="Arial" pitchFamily="34" charset="0"/>
              <a:buChar char="•"/>
            </a:pPr>
            <a:r>
              <a:rPr lang="en-US" baseline="0" dirty="0" smtClean="0"/>
              <a:t>Global reach</a:t>
            </a:r>
          </a:p>
          <a:p>
            <a:pPr marL="171450" indent="-171450">
              <a:buFont typeface="Arial" pitchFamily="34" charset="0"/>
              <a:buChar char="•"/>
            </a:pPr>
            <a:r>
              <a:rPr lang="en-US" baseline="0" dirty="0" smtClean="0"/>
              <a:t>Real-time and static</a:t>
            </a:r>
          </a:p>
          <a:p>
            <a:pPr marL="171450" indent="-171450">
              <a:buFont typeface="Arial" pitchFamily="34" charset="0"/>
              <a:buChar char="•"/>
            </a:pPr>
            <a:r>
              <a:rPr lang="en-US" baseline="0" dirty="0" smtClean="0"/>
              <a:t>Our cloud Your cloud – Storage…</a:t>
            </a:r>
          </a:p>
          <a:p>
            <a:pPr marL="171450" indent="-171450">
              <a:buFont typeface="Arial" pitchFamily="34" charset="0"/>
              <a:buChar char="•"/>
            </a:pPr>
            <a:endParaRPr lang="en-US" baseline="0"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00C476BB-922F-4D1D-9D3E-637C652180C7}" type="slidenum">
              <a:rPr lang="en-US" smtClean="0"/>
              <a:pPr/>
              <a:t>3</a:t>
            </a:fld>
            <a:endParaRPr lang="en-US"/>
          </a:p>
        </p:txBody>
      </p:sp>
    </p:spTree>
    <p:extLst>
      <p:ext uri="{BB962C8B-B14F-4D97-AF65-F5344CB8AC3E}">
        <p14:creationId xmlns:p14="http://schemas.microsoft.com/office/powerpoint/2010/main" xmlns="" val="1343629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Discover Data, Media, Web-services</a:t>
            </a:r>
          </a:p>
          <a:p>
            <a:pPr marL="171450" indent="-171450">
              <a:buFont typeface="Arial" pitchFamily="34" charset="0"/>
              <a:buChar char="•"/>
            </a:pPr>
            <a:r>
              <a:rPr lang="en-US" dirty="0" smtClean="0"/>
              <a:t>By</a:t>
            </a:r>
            <a:r>
              <a:rPr lang="en-US" baseline="0" dirty="0" smtClean="0"/>
              <a:t> Category, by providers</a:t>
            </a:r>
            <a:endParaRPr lang="en-US" dirty="0"/>
          </a:p>
        </p:txBody>
      </p:sp>
      <p:sp>
        <p:nvSpPr>
          <p:cNvPr id="4" name="Slide Number Placeholder 3"/>
          <p:cNvSpPr>
            <a:spLocks noGrp="1"/>
          </p:cNvSpPr>
          <p:nvPr>
            <p:ph type="sldNum" sz="quarter" idx="10"/>
          </p:nvPr>
        </p:nvSpPr>
        <p:spPr/>
        <p:txBody>
          <a:bodyPr/>
          <a:lstStyle/>
          <a:p>
            <a:fld id="{00C476BB-922F-4D1D-9D3E-637C652180C7}" type="slidenum">
              <a:rPr lang="en-US" smtClean="0"/>
              <a:pPr/>
              <a:t>4</a:t>
            </a:fld>
            <a:endParaRPr lang="en-US"/>
          </a:p>
        </p:txBody>
      </p:sp>
    </p:spTree>
    <p:extLst>
      <p:ext uri="{BB962C8B-B14F-4D97-AF65-F5344CB8AC3E}">
        <p14:creationId xmlns:p14="http://schemas.microsoft.com/office/powerpoint/2010/main" xmlns="" val="2217853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Rich Visualizations to understand data/meta data</a:t>
            </a:r>
          </a:p>
          <a:p>
            <a:pPr marL="171450" indent="-171450">
              <a:buFont typeface="Arial" pitchFamily="34" charset="0"/>
              <a:buChar char="•"/>
            </a:pPr>
            <a:r>
              <a:rPr lang="en-US" dirty="0" smtClean="0"/>
              <a:t>Opportunity for partners</a:t>
            </a:r>
            <a:r>
              <a:rPr lang="en-US" baseline="0" dirty="0" smtClean="0"/>
              <a:t> </a:t>
            </a:r>
            <a:r>
              <a:rPr lang="en-US" dirty="0" smtClean="0"/>
              <a:t>to market and</a:t>
            </a:r>
            <a:r>
              <a:rPr lang="en-US" baseline="0" dirty="0" smtClean="0"/>
              <a:t> sell solution</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00C476BB-922F-4D1D-9D3E-637C652180C7}" type="slidenum">
              <a:rPr lang="en-US" smtClean="0"/>
              <a:pPr/>
              <a:t>5</a:t>
            </a:fld>
            <a:endParaRPr lang="en-US"/>
          </a:p>
        </p:txBody>
      </p:sp>
    </p:spTree>
    <p:extLst>
      <p:ext uri="{BB962C8B-B14F-4D97-AF65-F5344CB8AC3E}">
        <p14:creationId xmlns:p14="http://schemas.microsoft.com/office/powerpoint/2010/main" xmlns="" val="2140235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Subscribe by transactions</a:t>
            </a:r>
          </a:p>
          <a:p>
            <a:pPr marL="171450" indent="-171450">
              <a:buFont typeface="Arial" pitchFamily="34" charset="0"/>
              <a:buChar char="•"/>
            </a:pPr>
            <a:r>
              <a:rPr lang="en-US" dirty="0" smtClean="0"/>
              <a:t>Pay as you grow</a:t>
            </a:r>
          </a:p>
          <a:p>
            <a:pPr marL="171450" indent="-171450">
              <a:buFont typeface="Arial" pitchFamily="34" charset="0"/>
              <a:buChar char="•"/>
            </a:pPr>
            <a:r>
              <a:rPr lang="en-US" dirty="0" smtClean="0"/>
              <a:t>Data guarantees</a:t>
            </a:r>
            <a:r>
              <a:rPr lang="en-US" baseline="0" dirty="0" smtClean="0"/>
              <a:t> – SLAs</a:t>
            </a:r>
          </a:p>
          <a:p>
            <a:pPr marL="628650" lvl="1" indent="-171450">
              <a:buFont typeface="Arial" pitchFamily="34" charset="0"/>
              <a:buChar char="•"/>
            </a:pPr>
            <a:r>
              <a:rPr lang="en-US" dirty="0" smtClean="0"/>
              <a:t>Availability</a:t>
            </a:r>
          </a:p>
          <a:p>
            <a:pPr marL="628650" lvl="1" indent="-171450">
              <a:buFont typeface="Arial" pitchFamily="34" charset="0"/>
              <a:buChar char="•"/>
            </a:pPr>
            <a:r>
              <a:rPr lang="en-US" dirty="0" smtClean="0"/>
              <a:t>Performance</a:t>
            </a: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No breaking changes</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00C476BB-922F-4D1D-9D3E-637C652180C7}" type="slidenum">
              <a:rPr lang="en-US" smtClean="0"/>
              <a:pPr/>
              <a:t>6</a:t>
            </a:fld>
            <a:endParaRPr lang="en-US"/>
          </a:p>
        </p:txBody>
      </p:sp>
    </p:spTree>
    <p:extLst>
      <p:ext uri="{BB962C8B-B14F-4D97-AF65-F5344CB8AC3E}">
        <p14:creationId xmlns:p14="http://schemas.microsoft.com/office/powerpoint/2010/main" xmlns="" val="784343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Single REST</a:t>
            </a:r>
            <a:r>
              <a:rPr lang="en-US" baseline="0" dirty="0" smtClean="0"/>
              <a:t> based secure API to access any dataset</a:t>
            </a:r>
          </a:p>
          <a:p>
            <a:pPr marL="171450" indent="-171450">
              <a:buFont typeface="Arial" pitchFamily="34" charset="0"/>
              <a:buChar char="•"/>
            </a:pPr>
            <a:r>
              <a:rPr lang="en-US" baseline="0" dirty="0" smtClean="0"/>
              <a:t>Integrated into developer tools like Visual studio</a:t>
            </a:r>
          </a:p>
          <a:p>
            <a:pPr marL="171450" indent="-171450">
              <a:buFont typeface="Arial" pitchFamily="34" charset="0"/>
              <a:buChar char="•"/>
            </a:pPr>
            <a:r>
              <a:rPr lang="en-US" baseline="0" dirty="0" smtClean="0"/>
              <a:t>Integrate into various mobile applications targeted at </a:t>
            </a:r>
            <a:r>
              <a:rPr lang="en-US" baseline="0" dirty="0" err="1" smtClean="0"/>
              <a:t>Iphone</a:t>
            </a:r>
            <a:r>
              <a:rPr lang="en-US" baseline="0" dirty="0" smtClean="0"/>
              <a:t>, IPAD, Windows Phone </a:t>
            </a:r>
            <a:endParaRPr lang="en-US" dirty="0"/>
          </a:p>
        </p:txBody>
      </p:sp>
      <p:sp>
        <p:nvSpPr>
          <p:cNvPr id="4" name="Slide Number Placeholder 3"/>
          <p:cNvSpPr>
            <a:spLocks noGrp="1"/>
          </p:cNvSpPr>
          <p:nvPr>
            <p:ph type="sldNum" sz="quarter" idx="10"/>
          </p:nvPr>
        </p:nvSpPr>
        <p:spPr/>
        <p:txBody>
          <a:bodyPr/>
          <a:lstStyle/>
          <a:p>
            <a:fld id="{00C476BB-922F-4D1D-9D3E-637C652180C7}" type="slidenum">
              <a:rPr lang="en-US" smtClean="0"/>
              <a:pPr/>
              <a:t>7</a:t>
            </a:fld>
            <a:endParaRPr lang="en-US"/>
          </a:p>
        </p:txBody>
      </p:sp>
    </p:spTree>
    <p:extLst>
      <p:ext uri="{BB962C8B-B14F-4D97-AF65-F5344CB8AC3E}">
        <p14:creationId xmlns:p14="http://schemas.microsoft.com/office/powerpoint/2010/main" xmlns="" val="2809963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We are investing in integrating</a:t>
            </a:r>
            <a:r>
              <a:rPr lang="en-US" baseline="0" dirty="0" smtClean="0"/>
              <a:t> </a:t>
            </a:r>
            <a:r>
              <a:rPr lang="en-US" baseline="0" dirty="0" err="1" smtClean="0"/>
              <a:t>Datamarket</a:t>
            </a:r>
            <a:r>
              <a:rPr lang="en-US" baseline="0" dirty="0" smtClean="0"/>
              <a:t> in various Microsoft products</a:t>
            </a:r>
          </a:p>
          <a:p>
            <a:pPr marL="628650" lvl="1" indent="-171450">
              <a:buFont typeface="Arial" pitchFamily="34" charset="0"/>
              <a:buChar char="•"/>
            </a:pPr>
            <a:r>
              <a:rPr lang="en-US" baseline="0" dirty="0" smtClean="0"/>
              <a:t>Like Excel, </a:t>
            </a:r>
            <a:r>
              <a:rPr lang="en-US" baseline="0" dirty="0" err="1" smtClean="0"/>
              <a:t>PowerPivot</a:t>
            </a:r>
            <a:r>
              <a:rPr lang="en-US" baseline="0" dirty="0" smtClean="0"/>
              <a:t>, Bing and SharePoint</a:t>
            </a:r>
          </a:p>
          <a:p>
            <a:pPr marL="171450" indent="-171450">
              <a:buFont typeface="Arial" pitchFamily="34" charset="0"/>
              <a:buChar char="•"/>
            </a:pPr>
            <a:r>
              <a:rPr lang="en-US" dirty="0" smtClean="0"/>
              <a:t>CRM Online</a:t>
            </a:r>
            <a:r>
              <a:rPr lang="en-US" baseline="0" dirty="0" smtClean="0"/>
              <a:t> 2011 released last week has integrated </a:t>
            </a:r>
            <a:r>
              <a:rPr lang="en-US" baseline="0" dirty="0" err="1" smtClean="0"/>
              <a:t>DataMarket</a:t>
            </a:r>
            <a:r>
              <a:rPr lang="en-US" baseline="0" dirty="0" smtClean="0"/>
              <a:t> for Demographic data</a:t>
            </a:r>
            <a:endParaRPr lang="en-US" dirty="0"/>
          </a:p>
        </p:txBody>
      </p:sp>
      <p:sp>
        <p:nvSpPr>
          <p:cNvPr id="4" name="Slide Number Placeholder 3"/>
          <p:cNvSpPr>
            <a:spLocks noGrp="1"/>
          </p:cNvSpPr>
          <p:nvPr>
            <p:ph type="sldNum" sz="quarter" idx="10"/>
          </p:nvPr>
        </p:nvSpPr>
        <p:spPr/>
        <p:txBody>
          <a:bodyPr/>
          <a:lstStyle/>
          <a:p>
            <a:fld id="{00C476BB-922F-4D1D-9D3E-637C652180C7}" type="slidenum">
              <a:rPr lang="en-US" smtClean="0"/>
              <a:pPr/>
              <a:t>8</a:t>
            </a:fld>
            <a:endParaRPr lang="en-US"/>
          </a:p>
        </p:txBody>
      </p:sp>
    </p:spTree>
    <p:extLst>
      <p:ext uri="{BB962C8B-B14F-4D97-AF65-F5344CB8AC3E}">
        <p14:creationId xmlns:p14="http://schemas.microsoft.com/office/powerpoint/2010/main" xmlns="" val="4290615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100s of partners building applications that consume datasets from </a:t>
            </a:r>
            <a:r>
              <a:rPr lang="en-US" dirty="0" err="1" smtClean="0"/>
              <a:t>DataMarket</a:t>
            </a:r>
            <a:r>
              <a:rPr lang="en-US" dirty="0" smtClean="0"/>
              <a:t>…</a:t>
            </a:r>
          </a:p>
          <a:p>
            <a:pPr marL="228600" indent="-228600">
              <a:buFont typeface="+mj-lt"/>
              <a:buAutoNum type="arabicPeriod"/>
            </a:pPr>
            <a:r>
              <a:rPr lang="en-US" dirty="0" smtClean="0"/>
              <a:t>Integrating</a:t>
            </a:r>
            <a:r>
              <a:rPr lang="en-US" baseline="0" dirty="0" smtClean="0"/>
              <a:t> into </a:t>
            </a:r>
          </a:p>
          <a:p>
            <a:pPr marL="685800" lvl="1" indent="-228600">
              <a:buFont typeface="+mj-lt"/>
              <a:buAutoNum type="arabicPeriod"/>
            </a:pPr>
            <a:r>
              <a:rPr lang="en-US" baseline="0" dirty="0" smtClean="0"/>
              <a:t>BI solutions</a:t>
            </a:r>
          </a:p>
          <a:p>
            <a:pPr marL="685800" lvl="1" indent="-228600">
              <a:buFont typeface="+mj-lt"/>
              <a:buAutoNum type="arabicPeriod"/>
            </a:pPr>
            <a:r>
              <a:rPr lang="en-US" baseline="0" dirty="0" smtClean="0"/>
              <a:t>mobile  apps</a:t>
            </a:r>
          </a:p>
          <a:p>
            <a:pPr marL="685800" lvl="1" indent="-228600">
              <a:buFont typeface="+mj-lt"/>
              <a:buAutoNum type="arabicPeriod"/>
            </a:pPr>
            <a:r>
              <a:rPr lang="en-US" baseline="0" dirty="0" smtClean="0"/>
              <a:t>Web apps</a:t>
            </a:r>
          </a:p>
          <a:p>
            <a:pPr marL="228600" indent="-228600">
              <a:buFont typeface="+mj-lt"/>
              <a:buAutoNum type="arabicPeriod"/>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0C476BB-922F-4D1D-9D3E-637C652180C7}" type="slidenum">
              <a:rPr lang="en-US" smtClean="0"/>
              <a:pPr/>
              <a:t>9</a:t>
            </a:fld>
            <a:endParaRPr lang="en-US"/>
          </a:p>
        </p:txBody>
      </p:sp>
    </p:spTree>
    <p:extLst>
      <p:ext uri="{BB962C8B-B14F-4D97-AF65-F5344CB8AC3E}">
        <p14:creationId xmlns:p14="http://schemas.microsoft.com/office/powerpoint/2010/main" xmlns="" val="227612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2792485044"/>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129467342"/>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3175" y="1282700"/>
            <a:ext cx="1990725" cy="7910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91000" y="1282700"/>
            <a:ext cx="5819775" cy="7910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550415263"/>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3776775108"/>
      </p:ext>
    </p:extLst>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586994638"/>
      </p:ext>
    </p:extLst>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348088586"/>
      </p:ext>
    </p:extLst>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25600"/>
            <a:ext cx="6184900" cy="779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5900" y="1625600"/>
            <a:ext cx="6184900" cy="779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084913170"/>
      </p:ext>
    </p:extLst>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63102625"/>
      </p:ext>
    </p:extLst>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921425435"/>
      </p:ext>
    </p:extLst>
  </p:cSld>
  <p:clrMapOvr>
    <a:masterClrMapping/>
  </p:clrMapOvr>
  <p:transition>
    <p:dissolv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95749420"/>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566505099"/>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103053230"/>
      </p:ext>
    </p:extLst>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808851579"/>
      </p:ext>
    </p:extLst>
  </p:cSld>
  <p:clrMapOvr>
    <a:masterClrMapping/>
  </p:clrMapOvr>
  <p:transitio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657323776"/>
      </p:ext>
    </p:extLst>
  </p:cSld>
  <p:clrMapOvr>
    <a:masterClrMapping/>
  </p:clrMapOvr>
  <p:transitio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0250" y="38100"/>
            <a:ext cx="3130550" cy="9385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8100"/>
            <a:ext cx="9239250" cy="938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552110766"/>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903969199"/>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79900" y="5091113"/>
            <a:ext cx="386080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93100" y="5091113"/>
            <a:ext cx="386080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404726624"/>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195718711"/>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081453177"/>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13256791"/>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803605270"/>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826645636"/>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body" idx="1"/>
          </p:nvPr>
        </p:nvSpPr>
        <p:spPr bwMode="auto">
          <a:xfrm>
            <a:off x="4279900" y="5091113"/>
            <a:ext cx="7874000" cy="4102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0" tIns="0" rIns="45720" bIns="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p>
        </p:txBody>
      </p:sp>
      <p:sp>
        <p:nvSpPr>
          <p:cNvPr id="1026" name="Rectangle 2"/>
          <p:cNvSpPr>
            <a:spLocks noGrp="1" noChangeArrowheads="1"/>
          </p:cNvSpPr>
          <p:nvPr>
            <p:ph type="title"/>
          </p:nvPr>
        </p:nvSpPr>
        <p:spPr bwMode="auto">
          <a:xfrm>
            <a:off x="4191000" y="1282700"/>
            <a:ext cx="7874000" cy="3505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0" tIns="0" rIns="164592" bIns="0" numCol="1" anchor="b" anchorCtr="0" compatLnSpc="1">
            <a:prstTxWarp prst="textNoShape">
              <a:avLst/>
            </a:prstTxWarp>
          </a:bodyPr>
          <a:lstStyle/>
          <a:p>
            <a:pPr lvl="0"/>
            <a:r>
              <a:rPr lang="en-US" smtClean="0">
                <a:sym typeface="Arial" charset="0"/>
              </a:rPr>
              <a:t>Click to edit Master title style</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dissolve/>
  </p:transition>
  <p:txStyles>
    <p:titleStyle>
      <a:lvl1pPr marL="161925" algn="l" rtl="0" fontAlgn="base">
        <a:spcBef>
          <a:spcPct val="0"/>
        </a:spcBef>
        <a:spcAft>
          <a:spcPct val="0"/>
        </a:spcAft>
        <a:defRPr sz="5800" b="1">
          <a:solidFill>
            <a:srgbClr val="FFFFFF"/>
          </a:solidFill>
          <a:latin typeface="+mj-lt"/>
          <a:ea typeface="+mj-ea"/>
          <a:cs typeface="+mj-cs"/>
          <a:sym typeface="Arial" charset="0"/>
        </a:defRPr>
      </a:lvl1pPr>
      <a:lvl2pPr marL="161925" algn="l" rtl="0" fontAlgn="base">
        <a:spcBef>
          <a:spcPct val="0"/>
        </a:spcBef>
        <a:spcAft>
          <a:spcPct val="0"/>
        </a:spcAft>
        <a:defRPr sz="5800" b="1">
          <a:solidFill>
            <a:srgbClr val="FFFFFF"/>
          </a:solidFill>
          <a:latin typeface="Arial" charset="0"/>
          <a:ea typeface="ヒラギノ角ゴ ProN W6" pitchFamily="1" charset="-128"/>
          <a:sym typeface="Arial" charset="0"/>
        </a:defRPr>
      </a:lvl2pPr>
      <a:lvl3pPr marL="161925" algn="l" rtl="0" fontAlgn="base">
        <a:spcBef>
          <a:spcPct val="0"/>
        </a:spcBef>
        <a:spcAft>
          <a:spcPct val="0"/>
        </a:spcAft>
        <a:defRPr sz="5800" b="1">
          <a:solidFill>
            <a:srgbClr val="FFFFFF"/>
          </a:solidFill>
          <a:latin typeface="Arial" charset="0"/>
          <a:ea typeface="ヒラギノ角ゴ ProN W6" pitchFamily="1" charset="-128"/>
          <a:sym typeface="Arial" charset="0"/>
        </a:defRPr>
      </a:lvl3pPr>
      <a:lvl4pPr marL="161925" algn="l" rtl="0" fontAlgn="base">
        <a:spcBef>
          <a:spcPct val="0"/>
        </a:spcBef>
        <a:spcAft>
          <a:spcPct val="0"/>
        </a:spcAft>
        <a:defRPr sz="5800" b="1">
          <a:solidFill>
            <a:srgbClr val="FFFFFF"/>
          </a:solidFill>
          <a:latin typeface="Arial" charset="0"/>
          <a:ea typeface="ヒラギノ角ゴ ProN W6" pitchFamily="1" charset="-128"/>
          <a:sym typeface="Arial" charset="0"/>
        </a:defRPr>
      </a:lvl4pPr>
      <a:lvl5pPr marL="161925" algn="l" rtl="0" fontAlgn="base">
        <a:spcBef>
          <a:spcPct val="0"/>
        </a:spcBef>
        <a:spcAft>
          <a:spcPct val="0"/>
        </a:spcAft>
        <a:defRPr sz="5800" b="1">
          <a:solidFill>
            <a:srgbClr val="FFFFFF"/>
          </a:solidFill>
          <a:latin typeface="Arial" charset="0"/>
          <a:ea typeface="ヒラギノ角ゴ ProN W6" pitchFamily="1" charset="-128"/>
          <a:sym typeface="Arial" charset="0"/>
        </a:defRPr>
      </a:lvl5pPr>
      <a:lvl6pPr marL="619125" algn="l" rtl="0" fontAlgn="base">
        <a:spcBef>
          <a:spcPct val="0"/>
        </a:spcBef>
        <a:spcAft>
          <a:spcPct val="0"/>
        </a:spcAft>
        <a:defRPr sz="5800" b="1">
          <a:solidFill>
            <a:srgbClr val="FFFFFF"/>
          </a:solidFill>
          <a:latin typeface="Arial" charset="0"/>
          <a:ea typeface="ヒラギノ角ゴ ProN W6" pitchFamily="1" charset="-128"/>
          <a:sym typeface="Arial" charset="0"/>
        </a:defRPr>
      </a:lvl6pPr>
      <a:lvl7pPr marL="1076325" algn="l" rtl="0" fontAlgn="base">
        <a:spcBef>
          <a:spcPct val="0"/>
        </a:spcBef>
        <a:spcAft>
          <a:spcPct val="0"/>
        </a:spcAft>
        <a:defRPr sz="5800" b="1">
          <a:solidFill>
            <a:srgbClr val="FFFFFF"/>
          </a:solidFill>
          <a:latin typeface="Arial" charset="0"/>
          <a:ea typeface="ヒラギノ角ゴ ProN W6" pitchFamily="1" charset="-128"/>
          <a:sym typeface="Arial" charset="0"/>
        </a:defRPr>
      </a:lvl7pPr>
      <a:lvl8pPr marL="1533525" algn="l" rtl="0" fontAlgn="base">
        <a:spcBef>
          <a:spcPct val="0"/>
        </a:spcBef>
        <a:spcAft>
          <a:spcPct val="0"/>
        </a:spcAft>
        <a:defRPr sz="5800" b="1">
          <a:solidFill>
            <a:srgbClr val="FFFFFF"/>
          </a:solidFill>
          <a:latin typeface="Arial" charset="0"/>
          <a:ea typeface="ヒラギノ角ゴ ProN W6" pitchFamily="1" charset="-128"/>
          <a:sym typeface="Arial" charset="0"/>
        </a:defRPr>
      </a:lvl8pPr>
      <a:lvl9pPr marL="1990725" algn="l" rtl="0" fontAlgn="base">
        <a:spcBef>
          <a:spcPct val="0"/>
        </a:spcBef>
        <a:spcAft>
          <a:spcPct val="0"/>
        </a:spcAft>
        <a:defRPr sz="5800" b="1">
          <a:solidFill>
            <a:srgbClr val="FFFFFF"/>
          </a:solidFill>
          <a:latin typeface="Arial" charset="0"/>
          <a:ea typeface="ヒラギノ角ゴ ProN W6" pitchFamily="1" charset="-128"/>
          <a:sym typeface="Arial" charset="0"/>
        </a:defRPr>
      </a:lvl9pPr>
    </p:titleStyle>
    <p:bodyStyle>
      <a:lvl1pPr marL="69850" algn="l" rtl="0" fontAlgn="base">
        <a:spcBef>
          <a:spcPct val="0"/>
        </a:spcBef>
        <a:spcAft>
          <a:spcPct val="0"/>
        </a:spcAft>
        <a:defRPr sz="3400">
          <a:solidFill>
            <a:srgbClr val="FFFFFF"/>
          </a:solidFill>
          <a:latin typeface="+mn-lt"/>
          <a:ea typeface="+mn-ea"/>
          <a:cs typeface="+mn-cs"/>
          <a:sym typeface="Arial" charset="0"/>
        </a:defRPr>
      </a:lvl1pPr>
      <a:lvl2pPr marL="95250" algn="l" rtl="0" fontAlgn="base">
        <a:spcBef>
          <a:spcPct val="0"/>
        </a:spcBef>
        <a:spcAft>
          <a:spcPct val="0"/>
        </a:spcAft>
        <a:defRPr sz="3400">
          <a:solidFill>
            <a:srgbClr val="FFFFFF"/>
          </a:solidFill>
          <a:latin typeface="+mn-lt"/>
          <a:ea typeface="+mn-ea"/>
          <a:sym typeface="Arial" charset="0"/>
        </a:defRPr>
      </a:lvl2pPr>
      <a:lvl3pPr marL="120650" algn="l" rtl="0" fontAlgn="base">
        <a:spcBef>
          <a:spcPct val="0"/>
        </a:spcBef>
        <a:spcAft>
          <a:spcPct val="0"/>
        </a:spcAft>
        <a:defRPr sz="3400">
          <a:solidFill>
            <a:srgbClr val="FFFFFF"/>
          </a:solidFill>
          <a:latin typeface="+mn-lt"/>
          <a:ea typeface="+mn-ea"/>
          <a:sym typeface="Arial" charset="0"/>
        </a:defRPr>
      </a:lvl3pPr>
      <a:lvl4pPr marL="146050" algn="l" rtl="0" fontAlgn="base">
        <a:spcBef>
          <a:spcPct val="0"/>
        </a:spcBef>
        <a:spcAft>
          <a:spcPct val="0"/>
        </a:spcAft>
        <a:defRPr sz="3400">
          <a:solidFill>
            <a:srgbClr val="FFFFFF"/>
          </a:solidFill>
          <a:latin typeface="+mn-lt"/>
          <a:ea typeface="+mn-ea"/>
          <a:sym typeface="Arial" charset="0"/>
        </a:defRPr>
      </a:lvl4pPr>
      <a:lvl5pPr marL="171450" algn="l" rtl="0" fontAlgn="base">
        <a:spcBef>
          <a:spcPct val="0"/>
        </a:spcBef>
        <a:spcAft>
          <a:spcPct val="0"/>
        </a:spcAft>
        <a:defRPr sz="3400">
          <a:solidFill>
            <a:srgbClr val="FFFFFF"/>
          </a:solidFill>
          <a:latin typeface="+mn-lt"/>
          <a:ea typeface="+mn-ea"/>
          <a:sym typeface="Arial" charset="0"/>
        </a:defRPr>
      </a:lvl5pPr>
      <a:lvl6pPr marL="628650" algn="l" rtl="0" fontAlgn="base">
        <a:spcBef>
          <a:spcPct val="0"/>
        </a:spcBef>
        <a:spcAft>
          <a:spcPct val="0"/>
        </a:spcAft>
        <a:defRPr sz="3400">
          <a:solidFill>
            <a:srgbClr val="FFFFFF"/>
          </a:solidFill>
          <a:latin typeface="+mn-lt"/>
          <a:ea typeface="+mn-ea"/>
          <a:sym typeface="Arial" charset="0"/>
        </a:defRPr>
      </a:lvl6pPr>
      <a:lvl7pPr marL="1085850" algn="l" rtl="0" fontAlgn="base">
        <a:spcBef>
          <a:spcPct val="0"/>
        </a:spcBef>
        <a:spcAft>
          <a:spcPct val="0"/>
        </a:spcAft>
        <a:defRPr sz="3400">
          <a:solidFill>
            <a:srgbClr val="FFFFFF"/>
          </a:solidFill>
          <a:latin typeface="+mn-lt"/>
          <a:ea typeface="+mn-ea"/>
          <a:sym typeface="Arial" charset="0"/>
        </a:defRPr>
      </a:lvl7pPr>
      <a:lvl8pPr marL="1543050" algn="l" rtl="0" fontAlgn="base">
        <a:spcBef>
          <a:spcPct val="0"/>
        </a:spcBef>
        <a:spcAft>
          <a:spcPct val="0"/>
        </a:spcAft>
        <a:defRPr sz="3400">
          <a:solidFill>
            <a:srgbClr val="FFFFFF"/>
          </a:solidFill>
          <a:latin typeface="+mn-lt"/>
          <a:ea typeface="+mn-ea"/>
          <a:sym typeface="Arial" charset="0"/>
        </a:defRPr>
      </a:lvl8pPr>
      <a:lvl9pPr marL="2000250" algn="l" rtl="0" fontAlgn="base">
        <a:spcBef>
          <a:spcPct val="0"/>
        </a:spcBef>
        <a:spcAft>
          <a:spcPct val="0"/>
        </a:spcAft>
        <a:defRPr sz="3400">
          <a:solidFill>
            <a:srgbClr val="FFFFFF"/>
          </a:solidFill>
          <a:latin typeface="+mn-lt"/>
          <a:ea typeface="+mn-ea"/>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638300" y="38100"/>
            <a:ext cx="9283700" cy="1117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0" tIns="0" rIns="164592" bIns="0" numCol="1" anchor="b" anchorCtr="0" compatLnSpc="1">
            <a:prstTxWarp prst="textNoShape">
              <a:avLst/>
            </a:prstTxWarp>
          </a:bodyPr>
          <a:lstStyle/>
          <a:p>
            <a:pPr lvl="0"/>
            <a:r>
              <a:rPr lang="en-US" smtClean="0">
                <a:sym typeface="Arial" charset="0"/>
              </a:rPr>
              <a:t>Click to edit Master title style</a:t>
            </a:r>
          </a:p>
        </p:txBody>
      </p:sp>
      <p:sp>
        <p:nvSpPr>
          <p:cNvPr id="2050" name="Rectangle 2"/>
          <p:cNvSpPr>
            <a:spLocks noGrp="1" noChangeArrowheads="1"/>
          </p:cNvSpPr>
          <p:nvPr>
            <p:ph type="body" idx="1"/>
          </p:nvPr>
        </p:nvSpPr>
        <p:spPr bwMode="auto">
          <a:xfrm>
            <a:off x="228600" y="1625600"/>
            <a:ext cx="12522200" cy="7797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0" tIns="0" rIns="45720" bIns="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p>
        </p:txBody>
      </p:sp>
      <p:pic>
        <p:nvPicPr>
          <p:cNvPr id="4" name="Picture 3"/>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11052432" y="522669"/>
            <a:ext cx="1952368" cy="317893"/>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dissolve/>
  </p:transition>
  <p:timing>
    <p:tnLst>
      <p:par>
        <p:cTn id="1" dur="indefinite" restart="never" nodeType="tmRoot"/>
      </p:par>
    </p:tnLst>
  </p:timing>
  <p:txStyles>
    <p:titleStyle>
      <a:lvl1pPr marL="161925" algn="ctr" rtl="0" fontAlgn="base">
        <a:spcBef>
          <a:spcPct val="0"/>
        </a:spcBef>
        <a:spcAft>
          <a:spcPct val="0"/>
        </a:spcAft>
        <a:defRPr sz="4200" b="1">
          <a:solidFill>
            <a:srgbClr val="FFFFFF"/>
          </a:solidFill>
          <a:latin typeface="+mj-lt"/>
          <a:ea typeface="+mj-ea"/>
          <a:cs typeface="+mj-cs"/>
          <a:sym typeface="Arial" charset="0"/>
        </a:defRPr>
      </a:lvl1pPr>
      <a:lvl2pPr marL="161925" algn="ctr" rtl="0" fontAlgn="base">
        <a:spcBef>
          <a:spcPct val="0"/>
        </a:spcBef>
        <a:spcAft>
          <a:spcPct val="0"/>
        </a:spcAft>
        <a:defRPr sz="4200" b="1">
          <a:solidFill>
            <a:srgbClr val="FFFFFF"/>
          </a:solidFill>
          <a:latin typeface="Arial" charset="0"/>
          <a:ea typeface="ヒラギノ角ゴ ProN W6" pitchFamily="1" charset="-128"/>
          <a:sym typeface="Arial" charset="0"/>
        </a:defRPr>
      </a:lvl2pPr>
      <a:lvl3pPr marL="161925" algn="ctr" rtl="0" fontAlgn="base">
        <a:spcBef>
          <a:spcPct val="0"/>
        </a:spcBef>
        <a:spcAft>
          <a:spcPct val="0"/>
        </a:spcAft>
        <a:defRPr sz="4200" b="1">
          <a:solidFill>
            <a:srgbClr val="FFFFFF"/>
          </a:solidFill>
          <a:latin typeface="Arial" charset="0"/>
          <a:ea typeface="ヒラギノ角ゴ ProN W6" pitchFamily="1" charset="-128"/>
          <a:sym typeface="Arial" charset="0"/>
        </a:defRPr>
      </a:lvl3pPr>
      <a:lvl4pPr marL="161925" algn="ctr" rtl="0" fontAlgn="base">
        <a:spcBef>
          <a:spcPct val="0"/>
        </a:spcBef>
        <a:spcAft>
          <a:spcPct val="0"/>
        </a:spcAft>
        <a:defRPr sz="4200" b="1">
          <a:solidFill>
            <a:srgbClr val="FFFFFF"/>
          </a:solidFill>
          <a:latin typeface="Arial" charset="0"/>
          <a:ea typeface="ヒラギノ角ゴ ProN W6" pitchFamily="1" charset="-128"/>
          <a:sym typeface="Arial" charset="0"/>
        </a:defRPr>
      </a:lvl4pPr>
      <a:lvl5pPr marL="161925" algn="ctr" rtl="0" fontAlgn="base">
        <a:spcBef>
          <a:spcPct val="0"/>
        </a:spcBef>
        <a:spcAft>
          <a:spcPct val="0"/>
        </a:spcAft>
        <a:defRPr sz="4200" b="1">
          <a:solidFill>
            <a:srgbClr val="FFFFFF"/>
          </a:solidFill>
          <a:latin typeface="Arial" charset="0"/>
          <a:ea typeface="ヒラギノ角ゴ ProN W6" pitchFamily="1" charset="-128"/>
          <a:sym typeface="Arial" charset="0"/>
        </a:defRPr>
      </a:lvl5pPr>
      <a:lvl6pPr marL="619125" algn="ctr" rtl="0" fontAlgn="base">
        <a:spcBef>
          <a:spcPct val="0"/>
        </a:spcBef>
        <a:spcAft>
          <a:spcPct val="0"/>
        </a:spcAft>
        <a:defRPr sz="4200" b="1">
          <a:solidFill>
            <a:srgbClr val="FFFFFF"/>
          </a:solidFill>
          <a:latin typeface="Arial" charset="0"/>
          <a:ea typeface="ヒラギノ角ゴ ProN W6" pitchFamily="1" charset="-128"/>
          <a:sym typeface="Arial" charset="0"/>
        </a:defRPr>
      </a:lvl6pPr>
      <a:lvl7pPr marL="1076325" algn="ctr" rtl="0" fontAlgn="base">
        <a:spcBef>
          <a:spcPct val="0"/>
        </a:spcBef>
        <a:spcAft>
          <a:spcPct val="0"/>
        </a:spcAft>
        <a:defRPr sz="4200" b="1">
          <a:solidFill>
            <a:srgbClr val="FFFFFF"/>
          </a:solidFill>
          <a:latin typeface="Arial" charset="0"/>
          <a:ea typeface="ヒラギノ角ゴ ProN W6" pitchFamily="1" charset="-128"/>
          <a:sym typeface="Arial" charset="0"/>
        </a:defRPr>
      </a:lvl7pPr>
      <a:lvl8pPr marL="1533525" algn="ctr" rtl="0" fontAlgn="base">
        <a:spcBef>
          <a:spcPct val="0"/>
        </a:spcBef>
        <a:spcAft>
          <a:spcPct val="0"/>
        </a:spcAft>
        <a:defRPr sz="4200" b="1">
          <a:solidFill>
            <a:srgbClr val="FFFFFF"/>
          </a:solidFill>
          <a:latin typeface="Arial" charset="0"/>
          <a:ea typeface="ヒラギノ角ゴ ProN W6" pitchFamily="1" charset="-128"/>
          <a:sym typeface="Arial" charset="0"/>
        </a:defRPr>
      </a:lvl8pPr>
      <a:lvl9pPr marL="1990725" algn="ctr" rtl="0" fontAlgn="base">
        <a:spcBef>
          <a:spcPct val="0"/>
        </a:spcBef>
        <a:spcAft>
          <a:spcPct val="0"/>
        </a:spcAft>
        <a:defRPr sz="4200" b="1">
          <a:solidFill>
            <a:srgbClr val="FFFFFF"/>
          </a:solidFill>
          <a:latin typeface="Arial" charset="0"/>
          <a:ea typeface="ヒラギノ角ゴ ProN W6" pitchFamily="1" charset="-128"/>
          <a:sym typeface="Arial" charset="0"/>
        </a:defRPr>
      </a:lvl9pPr>
    </p:titleStyle>
    <p:bodyStyle>
      <a:lvl1pPr marL="457200" indent="-457200" algn="l" rtl="0" fontAlgn="base">
        <a:lnSpc>
          <a:spcPct val="80000"/>
        </a:lnSpc>
        <a:spcBef>
          <a:spcPts val="1200"/>
        </a:spcBef>
        <a:spcAft>
          <a:spcPct val="0"/>
        </a:spcAft>
        <a:buClr>
          <a:srgbClr val="C20C26"/>
        </a:buClr>
        <a:buSzPct val="100000"/>
        <a:buFont typeface="Wingdings" pitchFamily="1" charset="2"/>
        <a:buChar char="§"/>
        <a:defRPr sz="2400">
          <a:solidFill>
            <a:srgbClr val="FFFFFF"/>
          </a:solidFill>
          <a:latin typeface="+mn-lt"/>
          <a:ea typeface="+mn-ea"/>
          <a:cs typeface="+mn-cs"/>
          <a:sym typeface="Arial" charset="0"/>
        </a:defRPr>
      </a:lvl1pPr>
      <a:lvl2pPr marL="914400" indent="-457200" algn="l" rtl="0" fontAlgn="base">
        <a:lnSpc>
          <a:spcPct val="80000"/>
        </a:lnSpc>
        <a:spcBef>
          <a:spcPts val="1200"/>
        </a:spcBef>
        <a:spcAft>
          <a:spcPct val="0"/>
        </a:spcAft>
        <a:buClr>
          <a:srgbClr val="C20C26"/>
        </a:buClr>
        <a:buSzPct val="125000"/>
        <a:buFont typeface="Arial" charset="0"/>
        <a:buChar char="-"/>
        <a:defRPr sz="2400">
          <a:solidFill>
            <a:srgbClr val="FFFFFF"/>
          </a:solidFill>
          <a:latin typeface="+mn-lt"/>
          <a:ea typeface="+mn-ea"/>
          <a:sym typeface="Arial" charset="0"/>
        </a:defRPr>
      </a:lvl2pPr>
      <a:lvl3pPr marL="1371600" indent="-457200" algn="l" rtl="0" fontAlgn="base">
        <a:lnSpc>
          <a:spcPct val="80000"/>
        </a:lnSpc>
        <a:spcBef>
          <a:spcPts val="1200"/>
        </a:spcBef>
        <a:spcAft>
          <a:spcPct val="0"/>
        </a:spcAft>
        <a:buClr>
          <a:srgbClr val="C20C26"/>
        </a:buClr>
        <a:buSzPct val="125000"/>
        <a:buFont typeface="Arial" charset="0"/>
        <a:buChar char="-"/>
        <a:defRPr sz="2400">
          <a:solidFill>
            <a:srgbClr val="FFFFFF"/>
          </a:solidFill>
          <a:latin typeface="+mn-lt"/>
          <a:ea typeface="+mn-ea"/>
          <a:sym typeface="Arial" charset="0"/>
        </a:defRPr>
      </a:lvl3pPr>
      <a:lvl4pPr marL="1828800" indent="-457200" algn="l" rtl="0" fontAlgn="base">
        <a:lnSpc>
          <a:spcPct val="80000"/>
        </a:lnSpc>
        <a:spcBef>
          <a:spcPts val="1200"/>
        </a:spcBef>
        <a:spcAft>
          <a:spcPct val="0"/>
        </a:spcAft>
        <a:buClr>
          <a:srgbClr val="C20C26"/>
        </a:buClr>
        <a:buSzPct val="125000"/>
        <a:buFont typeface="Arial" charset="0"/>
        <a:buChar char="-"/>
        <a:defRPr sz="2400">
          <a:solidFill>
            <a:srgbClr val="FFFFFF"/>
          </a:solidFill>
          <a:latin typeface="+mn-lt"/>
          <a:ea typeface="+mn-ea"/>
          <a:sym typeface="Arial" charset="0"/>
        </a:defRPr>
      </a:lvl4pPr>
      <a:lvl5pPr marL="2286000" indent="-457200" algn="l" rtl="0" fontAlgn="base">
        <a:lnSpc>
          <a:spcPct val="80000"/>
        </a:lnSpc>
        <a:spcBef>
          <a:spcPts val="1200"/>
        </a:spcBef>
        <a:spcAft>
          <a:spcPct val="0"/>
        </a:spcAft>
        <a:buClr>
          <a:srgbClr val="C20C26"/>
        </a:buClr>
        <a:buSzPct val="125000"/>
        <a:buFont typeface="Arial" charset="0"/>
        <a:buChar char="-"/>
        <a:defRPr sz="2400">
          <a:solidFill>
            <a:srgbClr val="FFFFFF"/>
          </a:solidFill>
          <a:latin typeface="+mn-lt"/>
          <a:ea typeface="+mn-ea"/>
          <a:sym typeface="Arial" charset="0"/>
        </a:defRPr>
      </a:lvl5pPr>
      <a:lvl6pPr marL="2743200" indent="-457200" algn="l" rtl="0" fontAlgn="base">
        <a:lnSpc>
          <a:spcPct val="80000"/>
        </a:lnSpc>
        <a:spcBef>
          <a:spcPts val="1200"/>
        </a:spcBef>
        <a:spcAft>
          <a:spcPct val="0"/>
        </a:spcAft>
        <a:buClr>
          <a:srgbClr val="C20C26"/>
        </a:buClr>
        <a:buSzPct val="125000"/>
        <a:buFont typeface="Arial" charset="0"/>
        <a:buChar char="-"/>
        <a:defRPr sz="2400">
          <a:solidFill>
            <a:srgbClr val="FFFFFF"/>
          </a:solidFill>
          <a:latin typeface="+mn-lt"/>
          <a:ea typeface="+mn-ea"/>
          <a:sym typeface="Arial" charset="0"/>
        </a:defRPr>
      </a:lvl6pPr>
      <a:lvl7pPr marL="3200400" indent="-457200" algn="l" rtl="0" fontAlgn="base">
        <a:lnSpc>
          <a:spcPct val="80000"/>
        </a:lnSpc>
        <a:spcBef>
          <a:spcPts val="1200"/>
        </a:spcBef>
        <a:spcAft>
          <a:spcPct val="0"/>
        </a:spcAft>
        <a:buClr>
          <a:srgbClr val="C20C26"/>
        </a:buClr>
        <a:buSzPct val="125000"/>
        <a:buFont typeface="Arial" charset="0"/>
        <a:buChar char="-"/>
        <a:defRPr sz="2400">
          <a:solidFill>
            <a:srgbClr val="FFFFFF"/>
          </a:solidFill>
          <a:latin typeface="+mn-lt"/>
          <a:ea typeface="+mn-ea"/>
          <a:sym typeface="Arial" charset="0"/>
        </a:defRPr>
      </a:lvl7pPr>
      <a:lvl8pPr marL="3657600" indent="-457200" algn="l" rtl="0" fontAlgn="base">
        <a:lnSpc>
          <a:spcPct val="80000"/>
        </a:lnSpc>
        <a:spcBef>
          <a:spcPts val="1200"/>
        </a:spcBef>
        <a:spcAft>
          <a:spcPct val="0"/>
        </a:spcAft>
        <a:buClr>
          <a:srgbClr val="C20C26"/>
        </a:buClr>
        <a:buSzPct val="125000"/>
        <a:buFont typeface="Arial" charset="0"/>
        <a:buChar char="-"/>
        <a:defRPr sz="2400">
          <a:solidFill>
            <a:srgbClr val="FFFFFF"/>
          </a:solidFill>
          <a:latin typeface="+mn-lt"/>
          <a:ea typeface="+mn-ea"/>
          <a:sym typeface="Arial" charset="0"/>
        </a:defRPr>
      </a:lvl8pPr>
      <a:lvl9pPr marL="4114800" indent="-457200" algn="l" rtl="0" fontAlgn="base">
        <a:lnSpc>
          <a:spcPct val="80000"/>
        </a:lnSpc>
        <a:spcBef>
          <a:spcPts val="1200"/>
        </a:spcBef>
        <a:spcAft>
          <a:spcPct val="0"/>
        </a:spcAft>
        <a:buClr>
          <a:srgbClr val="C20C26"/>
        </a:buClr>
        <a:buSzPct val="125000"/>
        <a:buFont typeface="Arial" charset="0"/>
        <a:buChar char="-"/>
        <a:defRPr sz="2400">
          <a:solidFill>
            <a:srgbClr val="FFFFFF"/>
          </a:solidFill>
          <a:latin typeface="+mn-lt"/>
          <a:ea typeface="+mn-ea"/>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8.xml"/><Relationship Id="rId1" Type="http://schemas.openxmlformats.org/officeDocument/2006/relationships/video" Target="file:///C:\Users\AV\Desktop\0953_Zane_ppt_pc\Strata_Video.wmv" TargetMode="External"/></Relationships>
</file>

<file path=ppt/slides/_rels/slide13.xml.rels><?xml version="1.0" encoding="UTF-8" standalone="yes"?>
<Relationships xmlns="http://schemas.openxmlformats.org/package/2006/relationships"><Relationship Id="rId13" Type="http://schemas.openxmlformats.org/officeDocument/2006/relationships/hyperlink" Target="http://www.melissadata.com/" TargetMode="External"/><Relationship Id="rId18" Type="http://schemas.openxmlformats.org/officeDocument/2006/relationships/image" Target="../media/image31.png"/><Relationship Id="rId26" Type="http://schemas.openxmlformats.org/officeDocument/2006/relationships/image" Target="../media/image39.png"/><Relationship Id="rId39" Type="http://schemas.openxmlformats.org/officeDocument/2006/relationships/image" Target="../media/image51.jpeg"/><Relationship Id="rId3" Type="http://schemas.openxmlformats.org/officeDocument/2006/relationships/image" Target="../media/image19.png"/><Relationship Id="rId21" Type="http://schemas.openxmlformats.org/officeDocument/2006/relationships/image" Target="../media/image34.jpeg"/><Relationship Id="rId34" Type="http://schemas.openxmlformats.org/officeDocument/2006/relationships/image" Target="../media/image46.png"/><Relationship Id="rId42" Type="http://schemas.openxmlformats.org/officeDocument/2006/relationships/image" Target="../media/image54.png"/><Relationship Id="rId47" Type="http://schemas.openxmlformats.org/officeDocument/2006/relationships/image" Target="../media/image59.png"/><Relationship Id="rId50" Type="http://schemas.openxmlformats.org/officeDocument/2006/relationships/image" Target="../media/image62.gif"/><Relationship Id="rId7" Type="http://schemas.openxmlformats.org/officeDocument/2006/relationships/hyperlink" Target="http://cdyne.com/" TargetMode="External"/><Relationship Id="rId12" Type="http://schemas.openxmlformats.org/officeDocument/2006/relationships/image" Target="../media/image26.png"/><Relationship Id="rId17" Type="http://schemas.openxmlformats.org/officeDocument/2006/relationships/image" Target="../media/image30.png"/><Relationship Id="rId25" Type="http://schemas.openxmlformats.org/officeDocument/2006/relationships/image" Target="../media/image38.png"/><Relationship Id="rId33" Type="http://schemas.openxmlformats.org/officeDocument/2006/relationships/image" Target="../media/image45.gif"/><Relationship Id="rId38" Type="http://schemas.openxmlformats.org/officeDocument/2006/relationships/image" Target="../media/image50.jpeg"/><Relationship Id="rId46" Type="http://schemas.openxmlformats.org/officeDocument/2006/relationships/image" Target="../media/image58.png"/><Relationship Id="rId2" Type="http://schemas.openxmlformats.org/officeDocument/2006/relationships/notesSlide" Target="../notesSlides/notesSlide11.xml"/><Relationship Id="rId16" Type="http://schemas.openxmlformats.org/officeDocument/2006/relationships/image" Target="../media/image29.gif"/><Relationship Id="rId20" Type="http://schemas.openxmlformats.org/officeDocument/2006/relationships/image" Target="../media/image33.png"/><Relationship Id="rId29" Type="http://schemas.openxmlformats.org/officeDocument/2006/relationships/image" Target="../media/image42.gif"/><Relationship Id="rId41" Type="http://schemas.openxmlformats.org/officeDocument/2006/relationships/image" Target="../media/image53.gif"/><Relationship Id="rId1" Type="http://schemas.openxmlformats.org/officeDocument/2006/relationships/slideLayout" Target="../slideLayouts/slideLayout18.xml"/><Relationship Id="rId6" Type="http://schemas.openxmlformats.org/officeDocument/2006/relationships/image" Target="../media/image21.png"/><Relationship Id="rId11" Type="http://schemas.openxmlformats.org/officeDocument/2006/relationships/image" Target="../media/image25.png"/><Relationship Id="rId24" Type="http://schemas.openxmlformats.org/officeDocument/2006/relationships/image" Target="../media/image37.jpeg"/><Relationship Id="rId32" Type="http://schemas.openxmlformats.org/officeDocument/2006/relationships/hyperlink" Target="http://www.digitalglobe.com/digitalglobe2/index.php" TargetMode="External"/><Relationship Id="rId37" Type="http://schemas.openxmlformats.org/officeDocument/2006/relationships/image" Target="../media/image49.jpeg"/><Relationship Id="rId40" Type="http://schemas.openxmlformats.org/officeDocument/2006/relationships/image" Target="../media/image52.jpeg"/><Relationship Id="rId45" Type="http://schemas.openxmlformats.org/officeDocument/2006/relationships/image" Target="../media/image57.png"/><Relationship Id="rId5" Type="http://schemas.openxmlformats.org/officeDocument/2006/relationships/image" Target="../media/image20.png"/><Relationship Id="rId15" Type="http://schemas.openxmlformats.org/officeDocument/2006/relationships/image" Target="../media/image28.png"/><Relationship Id="rId23" Type="http://schemas.openxmlformats.org/officeDocument/2006/relationships/image" Target="../media/image36.jpeg"/><Relationship Id="rId28" Type="http://schemas.openxmlformats.org/officeDocument/2006/relationships/image" Target="../media/image41.png"/><Relationship Id="rId36" Type="http://schemas.openxmlformats.org/officeDocument/2006/relationships/image" Target="../media/image48.png"/><Relationship Id="rId49" Type="http://schemas.openxmlformats.org/officeDocument/2006/relationships/image" Target="../media/image61.gif"/><Relationship Id="rId10" Type="http://schemas.openxmlformats.org/officeDocument/2006/relationships/image" Target="../media/image24.png"/><Relationship Id="rId19" Type="http://schemas.openxmlformats.org/officeDocument/2006/relationships/image" Target="../media/image32.png"/><Relationship Id="rId31" Type="http://schemas.openxmlformats.org/officeDocument/2006/relationships/image" Target="../media/image44.png"/><Relationship Id="rId44" Type="http://schemas.openxmlformats.org/officeDocument/2006/relationships/image" Target="../media/image56.gif"/><Relationship Id="rId52" Type="http://schemas.openxmlformats.org/officeDocument/2006/relationships/image" Target="../media/image64.jpeg"/><Relationship Id="rId4" Type="http://schemas.openxmlformats.org/officeDocument/2006/relationships/hyperlink" Target="http://alteryx.com/" TargetMode="External"/><Relationship Id="rId9" Type="http://schemas.openxmlformats.org/officeDocument/2006/relationships/image" Target="../media/image23.png"/><Relationship Id="rId14" Type="http://schemas.openxmlformats.org/officeDocument/2006/relationships/image" Target="../media/image27.gif"/><Relationship Id="rId22" Type="http://schemas.openxmlformats.org/officeDocument/2006/relationships/image" Target="../media/image35.png"/><Relationship Id="rId27" Type="http://schemas.openxmlformats.org/officeDocument/2006/relationships/image" Target="../media/image40.png"/><Relationship Id="rId30" Type="http://schemas.openxmlformats.org/officeDocument/2006/relationships/image" Target="../media/image43.png"/><Relationship Id="rId35" Type="http://schemas.openxmlformats.org/officeDocument/2006/relationships/image" Target="../media/image47.jpeg"/><Relationship Id="rId43" Type="http://schemas.openxmlformats.org/officeDocument/2006/relationships/image" Target="../media/image55.png"/><Relationship Id="rId48" Type="http://schemas.openxmlformats.org/officeDocument/2006/relationships/image" Target="../media/image60.png"/><Relationship Id="rId8" Type="http://schemas.openxmlformats.org/officeDocument/2006/relationships/image" Target="../media/image22.gif"/><Relationship Id="rId51" Type="http://schemas.openxmlformats.org/officeDocument/2006/relationships/image" Target="../media/image63.gif"/></Relationships>
</file>

<file path=ppt/slides/_rels/slide14.xml.rels><?xml version="1.0" encoding="UTF-8" standalone="yes"?>
<Relationships xmlns="http://schemas.openxmlformats.org/package/2006/relationships"><Relationship Id="rId8" Type="http://schemas.openxmlformats.org/officeDocument/2006/relationships/hyperlink" Target="http://strataconf.com/strata2011/public/schedule/detail/17604" TargetMode="External"/><Relationship Id="rId3" Type="http://schemas.openxmlformats.org/officeDocument/2006/relationships/hyperlink" Target="http://datamarket.azure.com/" TargetMode="External"/><Relationship Id="rId7" Type="http://schemas.openxmlformats.org/officeDocument/2006/relationships/hyperlink" Target="http://strataconf.com/strata2011/public/schedule/detail/17006"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strataconf.com/strata2011/public/schedule/detail/18016" TargetMode="External"/><Relationship Id="rId5" Type="http://schemas.openxmlformats.org/officeDocument/2006/relationships/hyperlink" Target="mailto:datamarketbd@microsoft.com" TargetMode="External"/><Relationship Id="rId4" Type="http://schemas.openxmlformats.org/officeDocument/2006/relationships/hyperlink" Target="https://datamarket.azure.com/abou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13.jpeg"/><Relationship Id="rId4" Type="http://schemas.openxmlformats.org/officeDocument/2006/relationships/hyperlink" Target="http://silverlight.onterrasys.com/CrimeDemo/"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rot="5400000" flipH="1">
            <a:off x="2721096" y="-1994545"/>
            <a:ext cx="2128346" cy="13054261"/>
          </a:xfrm>
          <a:prstGeom prst="roundRect">
            <a:avLst>
              <a:gd name="adj" fmla="val 9196"/>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Title 3"/>
          <p:cNvSpPr>
            <a:spLocks noGrp="1"/>
          </p:cNvSpPr>
          <p:nvPr>
            <p:ph type="ctrTitle"/>
          </p:nvPr>
        </p:nvSpPr>
        <p:spPr>
          <a:xfrm>
            <a:off x="935567" y="3002693"/>
            <a:ext cx="11093397" cy="2118583"/>
          </a:xfrm>
        </p:spPr>
        <p:txBody>
          <a:bodyPr/>
          <a:lstStyle/>
          <a:p>
            <a:pPr algn="l"/>
            <a:r>
              <a:rPr lang="en-US" sz="5400" dirty="0" smtClean="0">
                <a:solidFill>
                  <a:srgbClr val="FFFFFF">
                    <a:alpha val="99000"/>
                  </a:srgbClr>
                </a:solidFill>
              </a:rPr>
              <a:t>Data Everywhere  </a:t>
            </a:r>
            <a:r>
              <a:rPr lang="en-US" dirty="0" smtClean="0">
                <a:solidFill>
                  <a:srgbClr val="FFFFFF">
                    <a:alpha val="99000"/>
                  </a:srgbClr>
                </a:solidFill>
              </a:rPr>
              <a:t/>
            </a:r>
            <a:br>
              <a:rPr lang="en-US" dirty="0" smtClean="0">
                <a:solidFill>
                  <a:srgbClr val="FFFFFF">
                    <a:alpha val="99000"/>
                  </a:srgbClr>
                </a:solidFill>
              </a:rPr>
            </a:br>
            <a:r>
              <a:rPr lang="en-US" sz="3600" dirty="0" smtClean="0">
                <a:solidFill>
                  <a:srgbClr val="FFFFFF">
                    <a:alpha val="99000"/>
                  </a:srgbClr>
                </a:solidFill>
              </a:rPr>
              <a:t>There Ought to be a Marketplace for it</a:t>
            </a:r>
            <a:endParaRPr lang="en-US" sz="3600" dirty="0">
              <a:solidFill>
                <a:srgbClr val="FFFFFF">
                  <a:alpha val="99000"/>
                </a:srgbClr>
              </a:solidFill>
            </a:endParaRPr>
          </a:p>
        </p:txBody>
      </p:sp>
      <p:sp>
        <p:nvSpPr>
          <p:cNvPr id="5" name="Subtitle 4"/>
          <p:cNvSpPr>
            <a:spLocks noGrp="1"/>
          </p:cNvSpPr>
          <p:nvPr>
            <p:ph type="subTitle" idx="1"/>
          </p:nvPr>
        </p:nvSpPr>
        <p:spPr>
          <a:xfrm>
            <a:off x="3900964" y="5943600"/>
            <a:ext cx="9103836" cy="2492375"/>
          </a:xfrm>
        </p:spPr>
        <p:txBody>
          <a:bodyPr lIns="91440"/>
          <a:lstStyle/>
          <a:p>
            <a:pPr algn="l"/>
            <a:r>
              <a:rPr lang="en-US" b="1" dirty="0" smtClean="0">
                <a:solidFill>
                  <a:srgbClr val="FFFFFF">
                    <a:alpha val="99000"/>
                  </a:srgbClr>
                </a:solidFill>
              </a:rPr>
              <a:t>Zane Adam  </a:t>
            </a:r>
          </a:p>
          <a:p>
            <a:pPr algn="l"/>
            <a:r>
              <a:rPr lang="en-US" sz="3200" dirty="0" smtClean="0">
                <a:solidFill>
                  <a:srgbClr val="FFFFFF">
                    <a:alpha val="99000"/>
                  </a:srgbClr>
                </a:solidFill>
              </a:rPr>
              <a:t>General Manager</a:t>
            </a:r>
          </a:p>
          <a:p>
            <a:pPr algn="l"/>
            <a:r>
              <a:rPr lang="en-US" sz="3200" dirty="0" smtClean="0">
                <a:solidFill>
                  <a:srgbClr val="FFFFFF">
                    <a:alpha val="99000"/>
                  </a:srgbClr>
                </a:solidFill>
              </a:rPr>
              <a:t>Windows Azure Platform</a:t>
            </a:r>
          </a:p>
          <a:p>
            <a:pPr algn="l"/>
            <a:r>
              <a:rPr lang="en-US" sz="3200" dirty="0" smtClean="0">
                <a:solidFill>
                  <a:srgbClr val="FFFFFF">
                    <a:alpha val="99000"/>
                  </a:srgbClr>
                </a:solidFill>
              </a:rPr>
              <a:t>Microsoft Corp</a:t>
            </a:r>
            <a:endParaRPr lang="en-US" sz="3200" dirty="0">
              <a:solidFill>
                <a:srgbClr val="FFFFFF">
                  <a:alpha val="99000"/>
                </a:srgb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57956" y="381000"/>
            <a:ext cx="2333368" cy="379929"/>
          </a:xfrm>
          <a:prstGeom prst="rect">
            <a:avLst/>
          </a:prstGeom>
        </p:spPr>
      </p:pic>
    </p:spTree>
    <p:extLst>
      <p:ext uri="{BB962C8B-B14F-4D97-AF65-F5344CB8AC3E}">
        <p14:creationId xmlns:p14="http://schemas.microsoft.com/office/powerpoint/2010/main" xmlns="" val="8447319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alpha val="99000"/>
                  </a:srgbClr>
                </a:solidFill>
              </a:rPr>
              <a:t>Momentum is Growing…</a:t>
            </a:r>
            <a:endParaRPr lang="en-US" dirty="0"/>
          </a:p>
        </p:txBody>
      </p:sp>
      <p:sp>
        <p:nvSpPr>
          <p:cNvPr id="4" name="Oval 3"/>
          <p:cNvSpPr/>
          <p:nvPr/>
        </p:nvSpPr>
        <p:spPr bwMode="auto">
          <a:xfrm>
            <a:off x="5526564" y="2628900"/>
            <a:ext cx="1113881" cy="1181100"/>
          </a:xfrm>
          <a:prstGeom prst="ellipse">
            <a:avLst/>
          </a:prstGeom>
          <a:noFill/>
          <a:ln w="2857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Gill Sans" pitchFamily="1" charset="0"/>
              <a:ea typeface="ヒラギノ角ゴ ProN W3" pitchFamily="1" charset="-128"/>
              <a:sym typeface="Gill Sans" pitchFamily="1" charset="0"/>
            </a:endParaRPr>
          </a:p>
        </p:txBody>
      </p:sp>
      <p:sp>
        <p:nvSpPr>
          <p:cNvPr id="6" name="Rectangle 5"/>
          <p:cNvSpPr/>
          <p:nvPr/>
        </p:nvSpPr>
        <p:spPr>
          <a:xfrm>
            <a:off x="1420745" y="2819400"/>
            <a:ext cx="10439400" cy="4219009"/>
          </a:xfrm>
          <a:prstGeom prst="rect">
            <a:avLst/>
          </a:prstGeom>
        </p:spPr>
        <p:txBody>
          <a:bodyPr wrap="square" lIns="154848" tIns="77423" rIns="154848" bIns="77423">
            <a:spAutoFit/>
          </a:bodyPr>
          <a:lstStyle/>
          <a:p>
            <a:pPr defTabSz="1548475" fontAlgn="auto">
              <a:spcBef>
                <a:spcPts val="0"/>
              </a:spcBef>
              <a:spcAft>
                <a:spcPts val="0"/>
              </a:spcAft>
            </a:pPr>
            <a:r>
              <a:rPr lang="en-US" sz="6600" b="1" dirty="0" smtClean="0">
                <a:solidFill>
                  <a:srgbClr val="FFFFFF">
                    <a:alpha val="99000"/>
                  </a:srgbClr>
                </a:solidFill>
                <a:effectLst>
                  <a:outerShdw blurRad="228600" dist="50800" dir="5400000" algn="ctr" rotWithShape="0">
                    <a:srgbClr val="000000"/>
                  </a:outerShdw>
                </a:effectLst>
                <a:latin typeface="+mn-lt"/>
                <a:ea typeface="Kozuka Gothic Pro L" pitchFamily="34" charset="-128"/>
                <a:cs typeface="Segoe UI" pitchFamily="34" charset="0"/>
                <a:sym typeface="Wingdings" pitchFamily="2" charset="2"/>
              </a:rPr>
              <a:t>90 days…</a:t>
            </a:r>
          </a:p>
          <a:p>
            <a:pPr defTabSz="1548475" fontAlgn="auto">
              <a:spcBef>
                <a:spcPts val="0"/>
              </a:spcBef>
              <a:spcAft>
                <a:spcPts val="0"/>
              </a:spcAft>
            </a:pPr>
            <a:r>
              <a:rPr lang="en-US" sz="6600" b="1" dirty="0" smtClean="0">
                <a:solidFill>
                  <a:srgbClr val="FFFFFF">
                    <a:alpha val="99000"/>
                  </a:srgbClr>
                </a:solidFill>
                <a:effectLst>
                  <a:outerShdw blurRad="228600" dist="50800" dir="5400000" algn="ctr" rotWithShape="0">
                    <a:srgbClr val="000000"/>
                  </a:outerShdw>
                </a:effectLst>
                <a:latin typeface="+mn-lt"/>
                <a:ea typeface="Kozuka Gothic Pro L" pitchFamily="34" charset="-128"/>
                <a:cs typeface="Segoe UI" pitchFamily="34" charset="0"/>
                <a:sym typeface="Wingdings" pitchFamily="2" charset="2"/>
              </a:rPr>
              <a:t>5000+ subscriptions…</a:t>
            </a:r>
          </a:p>
          <a:p>
            <a:pPr defTabSz="1548475" fontAlgn="auto">
              <a:spcBef>
                <a:spcPts val="0"/>
              </a:spcBef>
              <a:spcAft>
                <a:spcPts val="0"/>
              </a:spcAft>
            </a:pPr>
            <a:r>
              <a:rPr lang="en-US" sz="6600" b="1" dirty="0" smtClean="0">
                <a:solidFill>
                  <a:srgbClr val="FFFFFF">
                    <a:alpha val="99000"/>
                  </a:srgbClr>
                </a:solidFill>
                <a:effectLst>
                  <a:outerShdw blurRad="228600" dist="50800" dir="5400000" algn="ctr" rotWithShape="0">
                    <a:srgbClr val="000000"/>
                  </a:outerShdw>
                </a:effectLst>
                <a:latin typeface="+mn-lt"/>
                <a:ea typeface="Kozuka Gothic Pro L" pitchFamily="34" charset="-128"/>
                <a:cs typeface="Segoe UI" pitchFamily="34" charset="0"/>
                <a:sym typeface="Wingdings" pitchFamily="2" charset="2"/>
              </a:rPr>
              <a:t>3 Million transactions…</a:t>
            </a:r>
            <a:endParaRPr lang="en-US" sz="6600" b="1" dirty="0">
              <a:solidFill>
                <a:srgbClr val="FFFFFF">
                  <a:alpha val="99000"/>
                </a:srgbClr>
              </a:solidFill>
              <a:effectLst>
                <a:outerShdw blurRad="228600" dist="50800" dir="5400000" algn="ctr" rotWithShape="0">
                  <a:srgbClr val="000000"/>
                </a:outerShdw>
              </a:effectLst>
              <a:latin typeface="+mn-lt"/>
              <a:ea typeface="Kozuka Gothic Pro L" pitchFamily="34" charset="-128"/>
              <a:cs typeface="Segoe UI" pitchFamily="34" charset="0"/>
              <a:sym typeface="Wingdings" pitchFamily="2" charset="2"/>
            </a:endParaRPr>
          </a:p>
          <a:p>
            <a:pPr defTabSz="1548475" fontAlgn="auto">
              <a:spcBef>
                <a:spcPts val="0"/>
              </a:spcBef>
              <a:spcAft>
                <a:spcPts val="0"/>
              </a:spcAft>
            </a:pPr>
            <a:endParaRPr lang="en-US" sz="6600" dirty="0">
              <a:solidFill>
                <a:srgbClr val="FFFFFF">
                  <a:alpha val="99000"/>
                </a:srgbClr>
              </a:solidFill>
              <a:effectLst>
                <a:outerShdw blurRad="228600" dist="50800" dir="5400000" algn="ctr" rotWithShape="0">
                  <a:srgbClr val="000000"/>
                </a:outerShdw>
              </a:effectLst>
              <a:latin typeface="+mn-lt"/>
              <a:ea typeface="Kozuka Gothic Pro L" pitchFamily="34" charset="-128"/>
              <a:cs typeface="Segoe UI" pitchFamily="34" charset="0"/>
              <a:sym typeface="Wingdings" pitchFamily="2" charset="2"/>
            </a:endParaRPr>
          </a:p>
        </p:txBody>
      </p:sp>
    </p:spTree>
    <p:extLst>
      <p:ext uri="{BB962C8B-B14F-4D97-AF65-F5344CB8AC3E}">
        <p14:creationId xmlns:p14="http://schemas.microsoft.com/office/powerpoint/2010/main" xmlns="" val="42526688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rot="5400000" flipH="1">
            <a:off x="5278021" y="283325"/>
            <a:ext cx="2128346" cy="12944397"/>
          </a:xfrm>
          <a:prstGeom prst="roundRect">
            <a:avLst>
              <a:gd name="adj" fmla="val 2529"/>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Title 4"/>
          <p:cNvSpPr>
            <a:spLocks noGrp="1"/>
          </p:cNvSpPr>
          <p:nvPr>
            <p:ph type="title"/>
          </p:nvPr>
        </p:nvSpPr>
        <p:spPr/>
        <p:txBody>
          <a:bodyPr/>
          <a:lstStyle/>
          <a:p>
            <a:r>
              <a:rPr lang="en-US" sz="8800" dirty="0" smtClean="0">
                <a:solidFill>
                  <a:srgbClr val="FFFFFF">
                    <a:alpha val="99000"/>
                  </a:srgbClr>
                </a:solidFill>
              </a:rPr>
              <a:t>Video</a:t>
            </a:r>
            <a:endParaRPr lang="en-US" sz="8800" dirty="0">
              <a:solidFill>
                <a:srgbClr val="FFFFFF">
                  <a:alpha val="99000"/>
                </a:srgb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57956" y="381000"/>
            <a:ext cx="2333368" cy="379929"/>
          </a:xfrm>
          <a:prstGeom prst="rect">
            <a:avLst/>
          </a:prstGeom>
        </p:spPr>
      </p:pic>
    </p:spTree>
    <p:extLst>
      <p:ext uri="{BB962C8B-B14F-4D97-AF65-F5344CB8AC3E}">
        <p14:creationId xmlns:p14="http://schemas.microsoft.com/office/powerpoint/2010/main" xmlns="" val="23657800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trata_Video.wmv">
            <a:hlinkClick r:id="" action="ppaction://media"/>
          </p:cNvPr>
          <p:cNvPicPr>
            <a:picLocks noRot="1" noChangeAspect="1"/>
          </p:cNvPicPr>
          <p:nvPr>
            <a:videoFile r:link="rId1"/>
          </p:nvPr>
        </p:nvPicPr>
        <p:blipFill>
          <a:blip r:embed="rId3" cstate="print"/>
          <a:stretch>
            <a:fillRect/>
          </a:stretch>
        </p:blipFill>
        <p:spPr>
          <a:xfrm>
            <a:off x="0" y="1843087"/>
            <a:ext cx="12979400" cy="7300913"/>
          </a:xfrm>
          <a:prstGeom prst="rect">
            <a:avLst/>
          </a:prstGeom>
        </p:spPr>
      </p:pic>
    </p:spTree>
    <p:extLst>
      <p:ext uri="{BB962C8B-B14F-4D97-AF65-F5344CB8AC3E}">
        <p14:creationId xmlns:p14="http://schemas.microsoft.com/office/powerpoint/2010/main" xmlns="" val="30226496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316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185013" y="1491370"/>
            <a:ext cx="13374825" cy="7893897"/>
          </a:xfrm>
          <a:prstGeom prst="roundRect">
            <a:avLst>
              <a:gd name="adj" fmla="val 2026"/>
            </a:avLst>
          </a:prstGeom>
          <a:solidFill>
            <a:schemeClr val="accent3"/>
          </a:solidFill>
          <a:ln>
            <a:solidFill>
              <a:schemeClr val="bg2"/>
            </a:solidFill>
          </a:ln>
        </p:spPr>
        <p:style>
          <a:lnRef idx="2">
            <a:schemeClr val="accent2"/>
          </a:lnRef>
          <a:fillRef idx="1">
            <a:schemeClr val="lt1"/>
          </a:fillRef>
          <a:effectRef idx="0">
            <a:schemeClr val="accent2"/>
          </a:effectRef>
          <a:fontRef idx="minor">
            <a:schemeClr val="dk1"/>
          </a:fontRef>
        </p:style>
        <p:txBody>
          <a:bodyPr lIns="130093" tIns="65046" rIns="130093" bIns="65046"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4"/>
          <p:cNvSpPr>
            <a:spLocks noGrp="1"/>
          </p:cNvSpPr>
          <p:nvPr>
            <p:ph type="title" idx="4294967295"/>
          </p:nvPr>
        </p:nvSpPr>
        <p:spPr>
          <a:xfrm>
            <a:off x="5130800" y="1282700"/>
            <a:ext cx="7874000" cy="3505200"/>
          </a:xfrm>
        </p:spPr>
        <p:txBody>
          <a:bodyPr/>
          <a:lstStyle/>
          <a:p>
            <a:r>
              <a:rPr lang="en-US" dirty="0" smtClean="0">
                <a:solidFill>
                  <a:srgbClr val="FFFFFF">
                    <a:alpha val="99000"/>
                  </a:srgbClr>
                </a:solidFill>
              </a:rPr>
              <a:t>Content Partners</a:t>
            </a:r>
            <a:endParaRPr lang="en-US" dirty="0">
              <a:solidFill>
                <a:srgbClr val="FFFFFF">
                  <a:alpha val="99000"/>
                </a:srgbClr>
              </a:solidFill>
            </a:endParaRPr>
          </a:p>
        </p:txBody>
      </p:sp>
      <p:pic>
        <p:nvPicPr>
          <p:cNvPr id="6" name="Picture 5"/>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7360079" y="8016468"/>
            <a:ext cx="1246760" cy="4519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descr="http://alteryx.com/_layouts/images/alteryx/logo.png">
            <a:hlinkClick r:id="rId4"/>
          </p:cNvPr>
          <p:cNvPicPr>
            <a:picLocks noChangeAspect="1" noChangeArrowheads="1"/>
          </p:cNvPicPr>
          <p:nvPr/>
        </p:nvPicPr>
        <p:blipFill>
          <a:blip r:embed="rId5" cstate="email">
            <a:extLst>
              <a:ext uri="{28A0092B-C50C-407E-A947-70E740481C1C}">
                <a14:useLocalDpi xmlns:a14="http://schemas.microsoft.com/office/drawing/2010/main" xmlns=""/>
              </a:ext>
            </a:extLst>
          </a:blip>
          <a:stretch>
            <a:fillRect/>
          </a:stretch>
        </p:blipFill>
        <p:spPr bwMode="auto">
          <a:xfrm>
            <a:off x="7416650" y="3882412"/>
            <a:ext cx="968403" cy="39985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p:cNvPicPr>
            <a:picLocks noChangeAspect="1" noChangeArrowheads="1"/>
          </p:cNvPicPr>
          <p:nvPr/>
        </p:nvPicPr>
        <p:blipFill>
          <a:blip r:embed="rId6" cstate="email">
            <a:extLst>
              <a:ext uri="{28A0092B-C50C-407E-A947-70E740481C1C}">
                <a14:useLocalDpi xmlns:a14="http://schemas.microsoft.com/office/drawing/2010/main" xmlns=""/>
              </a:ext>
            </a:extLst>
          </a:blip>
          <a:stretch>
            <a:fillRect/>
          </a:stretch>
        </p:blipFill>
        <p:spPr bwMode="auto">
          <a:xfrm>
            <a:off x="5318027" y="7574479"/>
            <a:ext cx="1182934" cy="2805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descr="CDYNE XML Web Services">
            <a:hlinkClick r:id="rId7"/>
          </p:cNvPr>
          <p:cNvPicPr>
            <a:picLocks noChangeAspect="1" noChangeArrowheads="1"/>
          </p:cNvPicPr>
          <p:nvPr/>
        </p:nvPicPr>
        <p:blipFill rotWithShape="1">
          <a:blip r:embed="rId8" cstate="email">
            <a:extLst>
              <a:ext uri="{28A0092B-C50C-407E-A947-70E740481C1C}">
                <a14:useLocalDpi xmlns:a14="http://schemas.microsoft.com/office/drawing/2010/main" xmlns=""/>
              </a:ext>
            </a:extLst>
          </a:blip>
          <a:srcRect t="7776" r="4822" b="20494"/>
          <a:stretch/>
        </p:blipFill>
        <p:spPr bwMode="auto">
          <a:xfrm>
            <a:off x="5093670" y="4095579"/>
            <a:ext cx="1324649" cy="605331"/>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9"/>
          <p:cNvPicPr>
            <a:picLocks noChangeAspect="1" noChangeArrowheads="1"/>
          </p:cNvPicPr>
          <p:nvPr/>
        </p:nvPicPr>
        <p:blipFill>
          <a:blip r:embed="rId9" cstate="print">
            <a:extLst>
              <a:ext uri="{28A0092B-C50C-407E-A947-70E740481C1C}">
                <a14:useLocalDpi xmlns:a14="http://schemas.microsoft.com/office/drawing/2010/main" xmlns=""/>
              </a:ext>
            </a:extLst>
          </a:blip>
          <a:stretch>
            <a:fillRect/>
          </a:stretch>
        </p:blipFill>
        <p:spPr bwMode="auto">
          <a:xfrm>
            <a:off x="10259072" y="2316288"/>
            <a:ext cx="1641953" cy="529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10"/>
          <p:cNvPicPr>
            <a:picLocks noChangeAspect="1" noChangeArrowheads="1"/>
          </p:cNvPicPr>
          <p:nvPr/>
        </p:nvPicPr>
        <p:blipFill>
          <a:blip r:embed="rId10" cstate="email">
            <a:extLst>
              <a:ext uri="{28A0092B-C50C-407E-A947-70E740481C1C}">
                <a14:useLocalDpi xmlns:a14="http://schemas.microsoft.com/office/drawing/2010/main" xmlns=""/>
              </a:ext>
            </a:extLst>
          </a:blip>
          <a:stretch>
            <a:fillRect/>
          </a:stretch>
        </p:blipFill>
        <p:spPr bwMode="auto">
          <a:xfrm>
            <a:off x="5210885" y="3471032"/>
            <a:ext cx="1291926" cy="4462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12"/>
          <p:cNvPicPr>
            <a:picLocks noChangeAspect="1" noChangeArrowheads="1"/>
          </p:cNvPicPr>
          <p:nvPr/>
        </p:nvPicPr>
        <p:blipFill>
          <a:blip r:embed="rId11" cstate="email">
            <a:extLst>
              <a:ext uri="{28A0092B-C50C-407E-A947-70E740481C1C}">
                <a14:useLocalDpi xmlns:a14="http://schemas.microsoft.com/office/drawing/2010/main" xmlns=""/>
              </a:ext>
            </a:extLst>
          </a:blip>
          <a:stretch>
            <a:fillRect/>
          </a:stretch>
        </p:blipFill>
        <p:spPr bwMode="auto">
          <a:xfrm>
            <a:off x="10113001" y="6883676"/>
            <a:ext cx="1761200" cy="4860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p:cNvPicPr>
            <a:picLocks noChangeAspect="1" noChangeArrowheads="1"/>
          </p:cNvPicPr>
          <p:nvPr/>
        </p:nvPicPr>
        <p:blipFill>
          <a:blip r:embed="rId12" cstate="print">
            <a:extLst>
              <a:ext uri="{28A0092B-C50C-407E-A947-70E740481C1C}">
                <a14:useLocalDpi xmlns:a14="http://schemas.microsoft.com/office/drawing/2010/main" xmlns=""/>
              </a:ext>
            </a:extLst>
          </a:blip>
          <a:stretch>
            <a:fillRect/>
          </a:stretch>
        </p:blipFill>
        <p:spPr bwMode="auto">
          <a:xfrm>
            <a:off x="1119144" y="8479776"/>
            <a:ext cx="1146398" cy="550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15" descr="Data Quality Tools, Mailing Software, Lists, NCOA, Data Enhancements">
            <a:hlinkClick r:id="rId13"/>
          </p:cNvPr>
          <p:cNvPicPr>
            <a:picLocks noChangeAspect="1" noChangeArrowheads="1"/>
          </p:cNvPicPr>
          <p:nvPr/>
        </p:nvPicPr>
        <p:blipFill>
          <a:blip r:embed="rId14" cstate="print">
            <a:extLst>
              <a:ext uri="{28A0092B-C50C-407E-A947-70E740481C1C}">
                <a14:useLocalDpi xmlns:a14="http://schemas.microsoft.com/office/drawing/2010/main" xmlns=""/>
              </a:ext>
            </a:extLst>
          </a:blip>
          <a:stretch>
            <a:fillRect/>
          </a:stretch>
        </p:blipFill>
        <p:spPr bwMode="auto">
          <a:xfrm>
            <a:off x="6502811" y="1927740"/>
            <a:ext cx="1886184" cy="365474"/>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16"/>
          <p:cNvPicPr>
            <a:picLocks noChangeAspect="1" noChangeArrowheads="1"/>
          </p:cNvPicPr>
          <p:nvPr/>
        </p:nvPicPr>
        <p:blipFill>
          <a:blip r:embed="rId15" cstate="email">
            <a:extLst>
              <a:ext uri="{28A0092B-C50C-407E-A947-70E740481C1C}">
                <a14:useLocalDpi xmlns:a14="http://schemas.microsoft.com/office/drawing/2010/main" xmlns=""/>
              </a:ext>
            </a:extLst>
          </a:blip>
          <a:stretch>
            <a:fillRect/>
          </a:stretch>
        </p:blipFill>
        <p:spPr bwMode="auto">
          <a:xfrm>
            <a:off x="1075435" y="6439083"/>
            <a:ext cx="1078663" cy="5501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Picture 17" descr="loc-aid.com"/>
          <p:cNvPicPr>
            <a:picLocks noChangeAspect="1" noChangeArrowheads="1"/>
          </p:cNvPicPr>
          <p:nvPr/>
        </p:nvPicPr>
        <p:blipFill>
          <a:blip r:embed="rId16" cstate="email">
            <a:extLst>
              <a:ext uri="{28A0092B-C50C-407E-A947-70E740481C1C}">
                <a14:useLocalDpi xmlns:a14="http://schemas.microsoft.com/office/drawing/2010/main" xmlns=""/>
              </a:ext>
            </a:extLst>
          </a:blip>
          <a:stretch>
            <a:fillRect/>
          </a:stretch>
        </p:blipFill>
        <p:spPr bwMode="auto">
          <a:xfrm>
            <a:off x="7533771" y="6714170"/>
            <a:ext cx="768214" cy="440338"/>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19"/>
          <p:cNvPicPr>
            <a:picLocks noChangeAspect="1" noChangeArrowheads="1"/>
          </p:cNvPicPr>
          <p:nvPr/>
        </p:nvPicPr>
        <p:blipFill>
          <a:blip r:embed="rId17" cstate="print">
            <a:extLst>
              <a:ext uri="{28A0092B-C50C-407E-A947-70E740481C1C}">
                <a14:useLocalDpi xmlns:a14="http://schemas.microsoft.com/office/drawing/2010/main" xmlns=""/>
              </a:ext>
            </a:extLst>
          </a:blip>
          <a:stretch>
            <a:fillRect/>
          </a:stretch>
        </p:blipFill>
        <p:spPr bwMode="auto">
          <a:xfrm>
            <a:off x="3088883" y="2563459"/>
            <a:ext cx="1292388" cy="5683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 name="Picture 20" descr="Logo"/>
          <p:cNvPicPr>
            <a:picLocks noChangeAspect="1" noChangeArrowheads="1"/>
          </p:cNvPicPr>
          <p:nvPr/>
        </p:nvPicPr>
        <p:blipFill>
          <a:blip r:embed="rId18" cstate="email">
            <a:extLst>
              <a:ext uri="{28A0092B-C50C-407E-A947-70E740481C1C}">
                <a14:useLocalDpi xmlns:a14="http://schemas.microsoft.com/office/drawing/2010/main" xmlns=""/>
              </a:ext>
            </a:extLst>
          </a:blip>
          <a:stretch>
            <a:fillRect/>
          </a:stretch>
        </p:blipFill>
        <p:spPr bwMode="auto">
          <a:xfrm>
            <a:off x="9795497" y="3136156"/>
            <a:ext cx="1128332" cy="434650"/>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21"/>
          <p:cNvPicPr>
            <a:picLocks noChangeAspect="1" noChangeArrowheads="1"/>
          </p:cNvPicPr>
          <p:nvPr/>
        </p:nvPicPr>
        <p:blipFill>
          <a:blip r:embed="rId19" cstate="email">
            <a:extLst>
              <a:ext uri="{28A0092B-C50C-407E-A947-70E740481C1C}">
                <a14:useLocalDpi xmlns:a14="http://schemas.microsoft.com/office/drawing/2010/main" xmlns=""/>
              </a:ext>
            </a:extLst>
          </a:blip>
          <a:stretch>
            <a:fillRect/>
          </a:stretch>
        </p:blipFill>
        <p:spPr bwMode="auto">
          <a:xfrm>
            <a:off x="1132481" y="2306389"/>
            <a:ext cx="861173" cy="479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 name="Picture 22"/>
          <p:cNvPicPr>
            <a:picLocks noChangeAspect="1" noChangeArrowheads="1"/>
          </p:cNvPicPr>
          <p:nvPr/>
        </p:nvPicPr>
        <p:blipFill>
          <a:blip r:embed="rId20" cstate="email">
            <a:extLst>
              <a:ext uri="{28A0092B-C50C-407E-A947-70E740481C1C}">
                <a14:useLocalDpi xmlns:a14="http://schemas.microsoft.com/office/drawing/2010/main" xmlns=""/>
              </a:ext>
            </a:extLst>
          </a:blip>
          <a:stretch>
            <a:fillRect/>
          </a:stretch>
        </p:blipFill>
        <p:spPr bwMode="auto">
          <a:xfrm>
            <a:off x="3010754" y="6614659"/>
            <a:ext cx="1443587" cy="3516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 name="Picture 23"/>
          <p:cNvPicPr>
            <a:picLocks noChangeAspect="1" noChangeArrowheads="1"/>
          </p:cNvPicPr>
          <p:nvPr/>
        </p:nvPicPr>
        <p:blipFill>
          <a:blip r:embed="rId21" cstate="email">
            <a:extLst>
              <a:ext uri="{28A0092B-C50C-407E-A947-70E740481C1C}">
                <a14:useLocalDpi xmlns:a14="http://schemas.microsoft.com/office/drawing/2010/main" xmlns=""/>
              </a:ext>
            </a:extLst>
          </a:blip>
          <a:stretch>
            <a:fillRect/>
          </a:stretch>
        </p:blipFill>
        <p:spPr bwMode="auto">
          <a:xfrm>
            <a:off x="10370613" y="7791902"/>
            <a:ext cx="1160208" cy="4274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 name="Picture 24"/>
          <p:cNvPicPr>
            <a:picLocks noChangeAspect="1" noChangeArrowheads="1"/>
          </p:cNvPicPr>
          <p:nvPr/>
        </p:nvPicPr>
        <p:blipFill>
          <a:blip r:embed="rId22" cstate="print">
            <a:extLst>
              <a:ext uri="{28A0092B-C50C-407E-A947-70E740481C1C}">
                <a14:useLocalDpi xmlns:a14="http://schemas.microsoft.com/office/drawing/2010/main" xmlns=""/>
              </a:ext>
            </a:extLst>
          </a:blip>
          <a:stretch>
            <a:fillRect/>
          </a:stretch>
        </p:blipFill>
        <p:spPr bwMode="auto">
          <a:xfrm>
            <a:off x="3130342" y="7955888"/>
            <a:ext cx="1170682" cy="526945"/>
          </a:xfrm>
          <a:prstGeom prst="rect">
            <a:avLst/>
          </a:prstGeom>
          <a:solidFill>
            <a:schemeClr val="tx2"/>
          </a:solidFill>
          <a:ln>
            <a:noFill/>
          </a:ln>
          <a:effectLst/>
          <a:extLst/>
        </p:spPr>
      </p:pic>
      <p:pic>
        <p:nvPicPr>
          <p:cNvPr id="26" name="Picture 25" descr="http://integrate.onterrasys.com/WMSforWebMaps/images/OnTerra_notag-1.jpg"/>
          <p:cNvPicPr>
            <a:picLocks noChangeAspect="1" noChangeArrowheads="1"/>
          </p:cNvPicPr>
          <p:nvPr/>
        </p:nvPicPr>
        <p:blipFill>
          <a:blip r:embed="rId23" cstate="email">
            <a:extLst>
              <a:ext uri="{28A0092B-C50C-407E-A947-70E740481C1C}">
                <a14:useLocalDpi xmlns:a14="http://schemas.microsoft.com/office/drawing/2010/main" xmlns=""/>
              </a:ext>
            </a:extLst>
          </a:blip>
          <a:stretch>
            <a:fillRect/>
          </a:stretch>
        </p:blipFill>
        <p:spPr bwMode="auto">
          <a:xfrm>
            <a:off x="3137696" y="4301845"/>
            <a:ext cx="1017313" cy="299199"/>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26"/>
          <p:cNvPicPr>
            <a:picLocks noChangeAspect="1" noChangeArrowheads="1"/>
          </p:cNvPicPr>
          <p:nvPr/>
        </p:nvPicPr>
        <p:blipFill>
          <a:blip r:embed="rId24" cstate="email">
            <a:extLst>
              <a:ext uri="{28A0092B-C50C-407E-A947-70E740481C1C}">
                <a14:useLocalDpi xmlns:a14="http://schemas.microsoft.com/office/drawing/2010/main" xmlns=""/>
              </a:ext>
            </a:extLst>
          </a:blip>
          <a:stretch>
            <a:fillRect/>
          </a:stretch>
        </p:blipFill>
        <p:spPr bwMode="auto">
          <a:xfrm>
            <a:off x="11410226" y="8594603"/>
            <a:ext cx="641657" cy="4993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 name="Picture 27"/>
          <p:cNvPicPr>
            <a:picLocks noChangeAspect="1" noChangeArrowheads="1"/>
          </p:cNvPicPr>
          <p:nvPr/>
        </p:nvPicPr>
        <p:blipFill>
          <a:blip r:embed="rId25" cstate="email">
            <a:extLst>
              <a:ext uri="{28A0092B-C50C-407E-A947-70E740481C1C}">
                <a14:useLocalDpi xmlns:a14="http://schemas.microsoft.com/office/drawing/2010/main" xmlns=""/>
              </a:ext>
            </a:extLst>
          </a:blip>
          <a:stretch>
            <a:fillRect/>
          </a:stretch>
        </p:blipFill>
        <p:spPr bwMode="auto">
          <a:xfrm>
            <a:off x="7217790" y="8629351"/>
            <a:ext cx="1318425" cy="3720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 name="Picture 28"/>
          <p:cNvPicPr>
            <a:picLocks noChangeAspect="1" noChangeArrowheads="1"/>
          </p:cNvPicPr>
          <p:nvPr/>
        </p:nvPicPr>
        <p:blipFill>
          <a:blip r:embed="rId26" cstate="email">
            <a:extLst>
              <a:ext uri="{28A0092B-C50C-407E-A947-70E740481C1C}">
                <a14:useLocalDpi xmlns:a14="http://schemas.microsoft.com/office/drawing/2010/main" xmlns=""/>
              </a:ext>
            </a:extLst>
          </a:blip>
          <a:stretch>
            <a:fillRect/>
          </a:stretch>
        </p:blipFill>
        <p:spPr bwMode="auto">
          <a:xfrm>
            <a:off x="9768939" y="8582748"/>
            <a:ext cx="1019731" cy="5240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 name="Picture 29"/>
          <p:cNvPicPr>
            <a:picLocks noChangeAspect="1" noChangeArrowheads="1"/>
          </p:cNvPicPr>
          <p:nvPr/>
        </p:nvPicPr>
        <p:blipFill>
          <a:blip r:embed="rId27" cstate="print">
            <a:extLst>
              <a:ext uri="{28A0092B-C50C-407E-A947-70E740481C1C}">
                <a14:useLocalDpi xmlns:a14="http://schemas.microsoft.com/office/drawing/2010/main" xmlns=""/>
              </a:ext>
            </a:extLst>
          </a:blip>
          <a:stretch>
            <a:fillRect/>
          </a:stretch>
        </p:blipFill>
        <p:spPr bwMode="auto">
          <a:xfrm>
            <a:off x="2920325" y="3537658"/>
            <a:ext cx="1326974" cy="4741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1" name="Picture 30"/>
          <p:cNvPicPr>
            <a:picLocks noChangeAspect="1" noChangeArrowheads="1"/>
          </p:cNvPicPr>
          <p:nvPr/>
        </p:nvPicPr>
        <p:blipFill>
          <a:blip r:embed="rId28" cstate="email">
            <a:extLst>
              <a:ext uri="{28A0092B-C50C-407E-A947-70E740481C1C}">
                <a14:useLocalDpi xmlns:a14="http://schemas.microsoft.com/office/drawing/2010/main" xmlns=""/>
              </a:ext>
            </a:extLst>
          </a:blip>
          <a:stretch>
            <a:fillRect/>
          </a:stretch>
        </p:blipFill>
        <p:spPr bwMode="auto">
          <a:xfrm>
            <a:off x="1118438" y="7535875"/>
            <a:ext cx="1060878" cy="4589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2" name="Picture 31" descr="C:\Users\cliens\Desktop\banner2-wb.gif"/>
          <p:cNvPicPr>
            <a:picLocks noChangeAspect="1" noChangeArrowheads="1"/>
          </p:cNvPicPr>
          <p:nvPr/>
        </p:nvPicPr>
        <p:blipFill>
          <a:blip r:embed="rId29" cstate="email">
            <a:extLst>
              <a:ext uri="{28A0092B-C50C-407E-A947-70E740481C1C}">
                <a14:useLocalDpi xmlns:a14="http://schemas.microsoft.com/office/drawing/2010/main" xmlns=""/>
              </a:ext>
            </a:extLst>
          </a:blip>
          <a:stretch>
            <a:fillRect/>
          </a:stretch>
        </p:blipFill>
        <p:spPr bwMode="auto">
          <a:xfrm>
            <a:off x="10091375" y="5937946"/>
            <a:ext cx="1804452" cy="442387"/>
          </a:xfrm>
          <a:prstGeom prst="rect">
            <a:avLst/>
          </a:prstGeom>
          <a:ln>
            <a:noFill/>
          </a:ln>
          <a:effectLst>
            <a:outerShdw dist="139700" sx="1000" sy="1000" algn="tl" rotWithShape="0">
              <a:srgbClr val="333333"/>
            </a:outerShdw>
          </a:effectLst>
          <a:extLst>
            <a:ext uri="{909E8E84-426E-40DD-AFC4-6F175D3DCCD1}">
              <a14:hiddenFill xmlns:a14="http://schemas.microsoft.com/office/drawing/2010/main" xmlns="">
                <a:solidFill>
                  <a:srgbClr val="FFFFFF"/>
                </a:solidFill>
              </a14:hiddenFill>
            </a:ext>
          </a:extLst>
        </p:spPr>
      </p:pic>
      <p:pic>
        <p:nvPicPr>
          <p:cNvPr id="33" name="Picture 32"/>
          <p:cNvPicPr>
            <a:picLocks noChangeAspect="1" noChangeArrowheads="1"/>
          </p:cNvPicPr>
          <p:nvPr/>
        </p:nvPicPr>
        <p:blipFill>
          <a:blip r:embed="rId30" cstate="email">
            <a:extLst>
              <a:ext uri="{28A0092B-C50C-407E-A947-70E740481C1C}">
                <a14:useLocalDpi xmlns:a14="http://schemas.microsoft.com/office/drawing/2010/main" xmlns=""/>
              </a:ext>
            </a:extLst>
          </a:blip>
          <a:stretch>
            <a:fillRect/>
          </a:stretch>
        </p:blipFill>
        <p:spPr bwMode="auto">
          <a:xfrm>
            <a:off x="5325383" y="2411638"/>
            <a:ext cx="844936" cy="5977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 name="Picture 35"/>
          <p:cNvPicPr>
            <a:picLocks noChangeAspect="1" noChangeArrowheads="1"/>
          </p:cNvPicPr>
          <p:nvPr/>
        </p:nvPicPr>
        <p:blipFill>
          <a:blip r:embed="rId31" cstate="email">
            <a:extLst>
              <a:ext uri="{28A0092B-C50C-407E-A947-70E740481C1C}">
                <a14:useLocalDpi xmlns:a14="http://schemas.microsoft.com/office/drawing/2010/main" xmlns=""/>
              </a:ext>
            </a:extLst>
          </a:blip>
          <a:stretch>
            <a:fillRect/>
          </a:stretch>
        </p:blipFill>
        <p:spPr bwMode="auto">
          <a:xfrm>
            <a:off x="7300137" y="4615614"/>
            <a:ext cx="1366643" cy="5469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descr="Digital Globe">
            <a:hlinkClick r:id="rId32"/>
          </p:cNvPr>
          <p:cNvPicPr>
            <a:picLocks noChangeAspect="1" noChangeArrowheads="1"/>
          </p:cNvPicPr>
          <p:nvPr/>
        </p:nvPicPr>
        <p:blipFill>
          <a:blip r:embed="rId33" cstate="email">
            <a:extLst>
              <a:ext uri="{28A0092B-C50C-407E-A947-70E740481C1C}">
                <a14:useLocalDpi xmlns:a14="http://schemas.microsoft.com/office/drawing/2010/main" xmlns=""/>
              </a:ext>
            </a:extLst>
          </a:blip>
          <a:stretch>
            <a:fillRect/>
          </a:stretch>
        </p:blipFill>
        <p:spPr bwMode="auto">
          <a:xfrm>
            <a:off x="1129510" y="5342412"/>
            <a:ext cx="978568" cy="585010"/>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39"/>
          <p:cNvPicPr>
            <a:picLocks noChangeAspect="1" noChangeArrowheads="1"/>
          </p:cNvPicPr>
          <p:nvPr/>
        </p:nvPicPr>
        <p:blipFill>
          <a:blip r:embed="rId34" cstate="email">
            <a:extLst>
              <a:ext uri="{28A0092B-C50C-407E-A947-70E740481C1C}">
                <a14:useLocalDpi xmlns:a14="http://schemas.microsoft.com/office/drawing/2010/main" xmlns=""/>
              </a:ext>
            </a:extLst>
          </a:blip>
          <a:stretch>
            <a:fillRect/>
          </a:stretch>
        </p:blipFill>
        <p:spPr bwMode="auto">
          <a:xfrm>
            <a:off x="1090478" y="4628215"/>
            <a:ext cx="1143488" cy="1887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5" name="Picture 34"/>
          <p:cNvPicPr>
            <a:picLocks noChangeAspect="1"/>
          </p:cNvPicPr>
          <p:nvPr/>
        </p:nvPicPr>
        <p:blipFill>
          <a:blip r:embed="rId35" cstate="email">
            <a:extLst>
              <a:ext uri="{28A0092B-C50C-407E-A947-70E740481C1C}">
                <a14:useLocalDpi xmlns:a14="http://schemas.microsoft.com/office/drawing/2010/main" xmlns=""/>
              </a:ext>
            </a:extLst>
          </a:blip>
          <a:stretch>
            <a:fillRect/>
          </a:stretch>
        </p:blipFill>
        <p:spPr bwMode="auto">
          <a:xfrm>
            <a:off x="11276918" y="4296962"/>
            <a:ext cx="698501" cy="823756"/>
          </a:xfrm>
          <a:prstGeom prst="rect">
            <a:avLst/>
          </a:prstGeom>
          <a:noFill/>
          <a:ln>
            <a:noFill/>
          </a:ln>
        </p:spPr>
      </p:pic>
      <p:pic>
        <p:nvPicPr>
          <p:cNvPr id="46" name="Picture 13"/>
          <p:cNvPicPr>
            <a:picLocks noChangeAspect="1" noChangeArrowheads="1"/>
          </p:cNvPicPr>
          <p:nvPr/>
        </p:nvPicPr>
        <p:blipFill>
          <a:blip r:embed="rId36" cstate="print">
            <a:extLst>
              <a:ext uri="{28A0092B-C50C-407E-A947-70E740481C1C}">
                <a14:useLocalDpi xmlns:a14="http://schemas.microsoft.com/office/drawing/2010/main" xmlns=""/>
              </a:ext>
            </a:extLst>
          </a:blip>
          <a:stretch>
            <a:fillRect/>
          </a:stretch>
        </p:blipFill>
        <p:spPr bwMode="auto">
          <a:xfrm>
            <a:off x="2996010" y="5037194"/>
            <a:ext cx="1073938" cy="387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Picture 2" descr="C:\Users\sudhirh\AppData\Local\Microsoft\Windows\Temporary Internet Files\Content.Outlook\MS8WIR2S\iLead-Logo.jpg"/>
          <p:cNvPicPr>
            <a:picLocks noChangeAspect="1" noChangeArrowheads="1"/>
          </p:cNvPicPr>
          <p:nvPr/>
        </p:nvPicPr>
        <p:blipFill>
          <a:blip r:embed="rId37" cstate="email">
            <a:extLst>
              <a:ext uri="{28A0092B-C50C-407E-A947-70E740481C1C}">
                <a14:useLocalDpi xmlns:a14="http://schemas.microsoft.com/office/drawing/2010/main" xmlns=""/>
              </a:ext>
            </a:extLst>
          </a:blip>
          <a:stretch>
            <a:fillRect/>
          </a:stretch>
        </p:blipFill>
        <p:spPr bwMode="auto">
          <a:xfrm>
            <a:off x="5411309" y="6545789"/>
            <a:ext cx="891076" cy="886940"/>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Picture 2" descr="Description: C:\Users\bigred\Desktop\thesocialarchivebadge.jpg"/>
          <p:cNvPicPr>
            <a:picLocks noChangeAspect="1" noChangeArrowheads="1"/>
          </p:cNvPicPr>
          <p:nvPr/>
        </p:nvPicPr>
        <p:blipFill>
          <a:blip r:embed="rId38" cstate="email">
            <a:extLst>
              <a:ext uri="{28A0092B-C50C-407E-A947-70E740481C1C}">
                <a14:useLocalDpi xmlns:a14="http://schemas.microsoft.com/office/drawing/2010/main" xmlns=""/>
              </a:ext>
            </a:extLst>
          </a:blip>
          <a:stretch>
            <a:fillRect/>
          </a:stretch>
        </p:blipFill>
        <p:spPr bwMode="auto">
          <a:xfrm>
            <a:off x="7482204" y="2672333"/>
            <a:ext cx="892159" cy="674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 name="Picture 7"/>
          <p:cNvPicPr>
            <a:picLocks noChangeAspect="1" noChangeArrowheads="1"/>
          </p:cNvPicPr>
          <p:nvPr/>
        </p:nvPicPr>
        <p:blipFill>
          <a:blip r:embed="rId39" cstate="email">
            <a:extLst>
              <a:ext uri="{28A0092B-C50C-407E-A947-70E740481C1C}">
                <a14:useLocalDpi xmlns:a14="http://schemas.microsoft.com/office/drawing/2010/main" xmlns=""/>
              </a:ext>
            </a:extLst>
          </a:blip>
          <a:stretch>
            <a:fillRect/>
          </a:stretch>
        </p:blipFill>
        <p:spPr bwMode="auto">
          <a:xfrm>
            <a:off x="3154116" y="5857599"/>
            <a:ext cx="906504" cy="4737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8" name="Picture 3" descr="C:\Users\Moek\AppData\Local\Microsoft\Windows\Temporary Internet Files\Content.Outlook\TS34OIUY\circle_recovery_logo.jpg"/>
          <p:cNvPicPr>
            <a:picLocks noChangeAspect="1" noChangeArrowheads="1"/>
          </p:cNvPicPr>
          <p:nvPr/>
        </p:nvPicPr>
        <p:blipFill>
          <a:blip r:embed="rId40" cstate="email">
            <a:extLst>
              <a:ext uri="{28A0092B-C50C-407E-A947-70E740481C1C}">
                <a14:useLocalDpi xmlns:a14="http://schemas.microsoft.com/office/drawing/2010/main" xmlns=""/>
              </a:ext>
            </a:extLst>
          </a:blip>
          <a:stretch>
            <a:fillRect/>
          </a:stretch>
        </p:blipFill>
        <p:spPr bwMode="auto">
          <a:xfrm>
            <a:off x="9737762" y="4173209"/>
            <a:ext cx="954873" cy="1002045"/>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2"/>
          <p:cNvPicPr>
            <a:picLocks noChangeAspect="1" noChangeArrowheads="1"/>
          </p:cNvPicPr>
          <p:nvPr/>
        </p:nvPicPr>
        <p:blipFill>
          <a:blip r:embed="rId41" cstate="email">
            <a:extLst>
              <a:ext uri="{28A0092B-C50C-407E-A947-70E740481C1C}">
                <a14:useLocalDpi xmlns:a14="http://schemas.microsoft.com/office/drawing/2010/main" xmlns=""/>
              </a:ext>
            </a:extLst>
          </a:blip>
          <a:stretch>
            <a:fillRect/>
          </a:stretch>
        </p:blipFill>
        <p:spPr bwMode="auto">
          <a:xfrm>
            <a:off x="1179982" y="3087054"/>
            <a:ext cx="762702" cy="5655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6" name="Picture 2"/>
          <p:cNvPicPr>
            <a:picLocks noChangeAspect="1" noChangeArrowheads="1"/>
          </p:cNvPicPr>
          <p:nvPr/>
        </p:nvPicPr>
        <p:blipFill>
          <a:blip r:embed="rId42" cstate="print">
            <a:extLst>
              <a:ext uri="{28A0092B-C50C-407E-A947-70E740481C1C}">
                <a14:useLocalDpi xmlns:a14="http://schemas.microsoft.com/office/drawing/2010/main" xmlns=""/>
              </a:ext>
            </a:extLst>
          </a:blip>
          <a:stretch>
            <a:fillRect/>
          </a:stretch>
        </p:blipFill>
        <p:spPr bwMode="auto">
          <a:xfrm>
            <a:off x="1074769" y="3861600"/>
            <a:ext cx="1096282" cy="4966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3" name="TextBox 42"/>
          <p:cNvSpPr txBox="1"/>
          <p:nvPr/>
        </p:nvSpPr>
        <p:spPr>
          <a:xfrm>
            <a:off x="9245600" y="1603228"/>
            <a:ext cx="2757000" cy="519161"/>
          </a:xfrm>
          <a:prstGeom prst="rect">
            <a:avLst/>
          </a:prstGeom>
          <a:noFill/>
        </p:spPr>
        <p:txBody>
          <a:bodyPr wrap="none" lIns="130093" tIns="65046" rIns="130093" bIns="65046" rtlCol="0">
            <a:spAutoFit/>
          </a:bodyPr>
          <a:lstStyle>
            <a:defPPr>
              <a:defRPr lang="en-US"/>
            </a:defPPr>
            <a:lvl1pPr algn="ctr" defTabSz="977900">
              <a:lnSpc>
                <a:spcPct val="90000"/>
              </a:lnSpc>
              <a:spcAft>
                <a:spcPct val="35000"/>
              </a:spcAft>
              <a:defRPr sz="2800" b="1">
                <a:solidFill>
                  <a:schemeClr val="tx1">
                    <a:lumMod val="75000"/>
                    <a:lumOff val="25000"/>
                    <a:alpha val="99000"/>
                  </a:schemeClr>
                </a:solidFill>
                <a:latin typeface="+mn-lt"/>
              </a:defRPr>
            </a:lvl1pPr>
          </a:lstStyle>
          <a:p>
            <a:r>
              <a:rPr lang="en-US" dirty="0"/>
              <a:t>Public Domain</a:t>
            </a:r>
          </a:p>
        </p:txBody>
      </p:sp>
      <p:pic>
        <p:nvPicPr>
          <p:cNvPr id="59" name="Picture 16"/>
          <p:cNvPicPr>
            <a:picLocks noChangeAspect="1" noChangeArrowheads="1"/>
          </p:cNvPicPr>
          <p:nvPr/>
        </p:nvPicPr>
        <p:blipFill>
          <a:blip r:embed="rId43" cstate="email">
            <a:extLst>
              <a:ext uri="{28A0092B-C50C-407E-A947-70E740481C1C}">
                <a14:useLocalDpi xmlns:a14="http://schemas.microsoft.com/office/drawing/2010/main" xmlns=""/>
              </a:ext>
            </a:extLst>
          </a:blip>
          <a:stretch>
            <a:fillRect/>
          </a:stretch>
        </p:blipFill>
        <p:spPr bwMode="auto">
          <a:xfrm>
            <a:off x="3138407" y="8640061"/>
            <a:ext cx="1077598" cy="3976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49" name="Straight Connector 48"/>
          <p:cNvCxnSpPr/>
          <p:nvPr/>
        </p:nvCxnSpPr>
        <p:spPr>
          <a:xfrm>
            <a:off x="9172926" y="1491370"/>
            <a:ext cx="41946" cy="789389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1941" y="1552593"/>
            <a:ext cx="1798404" cy="519161"/>
          </a:xfrm>
          <a:prstGeom prst="rect">
            <a:avLst/>
          </a:prstGeom>
          <a:noFill/>
        </p:spPr>
        <p:txBody>
          <a:bodyPr wrap="none" lIns="130093" tIns="65046" rIns="130093" bIns="65046" rtlCol="0">
            <a:spAutoFit/>
          </a:bodyPr>
          <a:lstStyle/>
          <a:p>
            <a:pPr algn="ctr" defTabSz="977900">
              <a:lnSpc>
                <a:spcPct val="90000"/>
              </a:lnSpc>
              <a:spcAft>
                <a:spcPct val="35000"/>
              </a:spcAft>
            </a:pPr>
            <a:r>
              <a:rPr lang="en-US" sz="2800" b="1" dirty="0">
                <a:solidFill>
                  <a:schemeClr val="tx1">
                    <a:lumMod val="75000"/>
                    <a:lumOff val="25000"/>
                    <a:alpha val="99000"/>
                  </a:schemeClr>
                </a:solidFill>
                <a:latin typeface="+mn-lt"/>
              </a:rPr>
              <a:t>Premium</a:t>
            </a:r>
          </a:p>
        </p:txBody>
      </p:sp>
      <p:pic>
        <p:nvPicPr>
          <p:cNvPr id="3" name="Picture 2"/>
          <p:cNvPicPr>
            <a:picLocks noChangeAspect="1" noChangeArrowheads="1"/>
          </p:cNvPicPr>
          <p:nvPr/>
        </p:nvPicPr>
        <p:blipFill>
          <a:blip r:embed="rId44" cstate="email">
            <a:extLst>
              <a:ext uri="{28A0092B-C50C-407E-A947-70E740481C1C}">
                <a14:useLocalDpi xmlns:a14="http://schemas.microsoft.com/office/drawing/2010/main" xmlns=""/>
              </a:ext>
            </a:extLst>
          </a:blip>
          <a:stretch>
            <a:fillRect/>
          </a:stretch>
        </p:blipFill>
        <p:spPr bwMode="auto">
          <a:xfrm>
            <a:off x="5339833" y="8399714"/>
            <a:ext cx="946118" cy="722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7" name="Picture 25"/>
          <p:cNvPicPr>
            <a:picLocks noChangeAspect="1" noChangeArrowheads="1"/>
          </p:cNvPicPr>
          <p:nvPr/>
        </p:nvPicPr>
        <p:blipFill>
          <a:blip r:embed="rId45" cstate="email">
            <a:extLst>
              <a:ext uri="{28A0092B-C50C-407E-A947-70E740481C1C}">
                <a14:useLocalDpi xmlns:a14="http://schemas.microsoft.com/office/drawing/2010/main" xmlns=""/>
              </a:ext>
            </a:extLst>
          </a:blip>
          <a:stretch>
            <a:fillRect/>
          </a:stretch>
        </p:blipFill>
        <p:spPr bwMode="auto">
          <a:xfrm>
            <a:off x="11505150" y="3179013"/>
            <a:ext cx="543653" cy="4683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 name="Picture 17"/>
          <p:cNvPicPr>
            <a:picLocks noChangeAspect="1" noChangeArrowheads="1"/>
          </p:cNvPicPr>
          <p:nvPr/>
        </p:nvPicPr>
        <p:blipFill>
          <a:blip r:embed="rId46" cstate="email">
            <a:extLst>
              <a:ext uri="{28A0092B-C50C-407E-A947-70E740481C1C}">
                <a14:useLocalDpi xmlns:a14="http://schemas.microsoft.com/office/drawing/2010/main" xmlns=""/>
              </a:ext>
            </a:extLst>
          </a:blip>
          <a:stretch>
            <a:fillRect/>
          </a:stretch>
        </p:blipFill>
        <p:spPr bwMode="auto">
          <a:xfrm>
            <a:off x="7402601" y="6069998"/>
            <a:ext cx="1132489" cy="5571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7" cstate="print">
            <a:extLst>
              <a:ext uri="{28A0092B-C50C-407E-A947-70E740481C1C}">
                <a14:useLocalDpi xmlns:a14="http://schemas.microsoft.com/office/drawing/2010/main" xmlns=""/>
              </a:ext>
            </a:extLst>
          </a:blip>
          <a:stretch>
            <a:fillRect/>
          </a:stretch>
        </p:blipFill>
        <p:spPr bwMode="auto">
          <a:xfrm>
            <a:off x="3130342" y="1921860"/>
            <a:ext cx="2329545" cy="2175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14"/>
          <p:cNvPicPr>
            <a:picLocks noChangeAspect="1" noChangeArrowheads="1"/>
          </p:cNvPicPr>
          <p:nvPr/>
        </p:nvPicPr>
        <p:blipFill>
          <a:blip r:embed="rId48" cstate="email">
            <a:extLst>
              <a:ext uri="{28A0092B-C50C-407E-A947-70E740481C1C}">
                <a14:useLocalDpi xmlns:a14="http://schemas.microsoft.com/office/drawing/2010/main" xmlns=""/>
              </a:ext>
            </a:extLst>
          </a:blip>
          <a:stretch>
            <a:fillRect/>
          </a:stretch>
        </p:blipFill>
        <p:spPr bwMode="auto">
          <a:xfrm>
            <a:off x="5170991" y="5036614"/>
            <a:ext cx="1283801" cy="2518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9" name="Picture 2" descr="C:\Users\sudhirh\Desktop\Strata\Images\bb-logo.gif"/>
          <p:cNvPicPr>
            <a:picLocks noChangeAspect="1" noChangeArrowheads="1"/>
          </p:cNvPicPr>
          <p:nvPr/>
        </p:nvPicPr>
        <p:blipFill>
          <a:blip r:embed="rId49" cstate="print">
            <a:extLst>
              <a:ext uri="{28A0092B-C50C-407E-A947-70E740481C1C}">
                <a14:useLocalDpi xmlns:a14="http://schemas.microsoft.com/office/drawing/2010/main" xmlns="" val="0"/>
              </a:ext>
            </a:extLst>
          </a:blip>
          <a:srcRect/>
          <a:stretch>
            <a:fillRect/>
          </a:stretch>
        </p:blipFill>
        <p:spPr bwMode="auto">
          <a:xfrm>
            <a:off x="7300137" y="5342413"/>
            <a:ext cx="1513736" cy="523875"/>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sudhirh\Desktop\Strata\Images\hgw_logo.gif"/>
          <p:cNvPicPr>
            <a:picLocks noChangeAspect="1" noChangeArrowheads="1"/>
          </p:cNvPicPr>
          <p:nvPr/>
        </p:nvPicPr>
        <p:blipFill>
          <a:blip r:embed="rId50" cstate="print">
            <a:extLst>
              <a:ext uri="{28A0092B-C50C-407E-A947-70E740481C1C}">
                <a14:useLocalDpi xmlns:a14="http://schemas.microsoft.com/office/drawing/2010/main" xmlns="" val="0"/>
              </a:ext>
            </a:extLst>
          </a:blip>
          <a:srcRect/>
          <a:stretch>
            <a:fillRect/>
          </a:stretch>
        </p:blipFill>
        <p:spPr bwMode="auto">
          <a:xfrm>
            <a:off x="3125808" y="7352433"/>
            <a:ext cx="1218535" cy="362312"/>
          </a:xfrm>
          <a:prstGeom prst="rect">
            <a:avLst/>
          </a:prstGeom>
          <a:solidFill>
            <a:schemeClr val="tx2"/>
          </a:solidFill>
        </p:spPr>
      </p:pic>
      <p:pic>
        <p:nvPicPr>
          <p:cNvPr id="1030" name="Picture 6" descr="C:\Users\sudhirh\Desktop\Strata\Images\policymap_logo.gif"/>
          <p:cNvPicPr>
            <a:picLocks noChangeAspect="1" noChangeArrowheads="1"/>
          </p:cNvPicPr>
          <p:nvPr/>
        </p:nvPicPr>
        <p:blipFill>
          <a:blip r:embed="rId51" cstate="print">
            <a:extLst>
              <a:ext uri="{28A0092B-C50C-407E-A947-70E740481C1C}">
                <a14:useLocalDpi xmlns:a14="http://schemas.microsoft.com/office/drawing/2010/main" xmlns="" val="0"/>
              </a:ext>
            </a:extLst>
          </a:blip>
          <a:srcRect/>
          <a:stretch>
            <a:fillRect/>
          </a:stretch>
        </p:blipFill>
        <p:spPr bwMode="auto">
          <a:xfrm>
            <a:off x="5496134" y="5631712"/>
            <a:ext cx="633514" cy="807370"/>
          </a:xfrm>
          <a:prstGeom prst="rect">
            <a:avLst/>
          </a:prstGeom>
          <a:noFill/>
          <a:extLst>
            <a:ext uri="{909E8E84-426E-40DD-AFC4-6F175D3DCCD1}">
              <a14:hiddenFill xmlns:a14="http://schemas.microsoft.com/office/drawing/2010/main" xmlns="">
                <a:solidFill>
                  <a:srgbClr val="FFFFFF"/>
                </a:solidFill>
              </a14:hiddenFill>
            </a:ext>
          </a:extLst>
        </p:spPr>
      </p:pic>
      <p:pic>
        <p:nvPicPr>
          <p:cNvPr id="1031" name="Picture 7" descr="C:\Users\sudhirh\Desktop\Strata\Images\shoothill.jpg"/>
          <p:cNvPicPr>
            <a:picLocks noChangeAspect="1" noChangeArrowheads="1"/>
          </p:cNvPicPr>
          <p:nvPr/>
        </p:nvPicPr>
        <p:blipFill>
          <a:blip r:embed="rId52" cstate="print">
            <a:extLst>
              <a:ext uri="{28A0092B-C50C-407E-A947-70E740481C1C}">
                <a14:useLocalDpi xmlns:a14="http://schemas.microsoft.com/office/drawing/2010/main" xmlns="" val="0"/>
              </a:ext>
            </a:extLst>
          </a:blip>
          <a:srcRect/>
          <a:stretch>
            <a:fillRect/>
          </a:stretch>
        </p:blipFill>
        <p:spPr bwMode="auto">
          <a:xfrm>
            <a:off x="7339857" y="7432729"/>
            <a:ext cx="1176853" cy="4246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220916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
                                        <p:tgtEl>
                                          <p:spTgt spid="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par>
                          <p:cTn id="53" fill="hold">
                            <p:stCondLst>
                              <p:cond delay="3500"/>
                            </p:stCondLst>
                            <p:childTnLst>
                              <p:par>
                                <p:cTn id="54" presetID="10" presetClass="entr" presetSubtype="0"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par>
                                <p:cTn id="57" presetID="10"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par>
                                <p:cTn id="64" presetID="10" presetClass="entr" presetSubtype="0" fill="hold"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childTnLst>
                          </p:cTn>
                        </p:par>
                        <p:par>
                          <p:cTn id="67" fill="hold">
                            <p:stCondLst>
                              <p:cond delay="4500"/>
                            </p:stCondLst>
                            <p:childTnLst>
                              <p:par>
                                <p:cTn id="68" presetID="10" presetClass="entr" presetSubtype="0" fill="hold"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par>
                                <p:cTn id="71" presetID="10" presetClass="entr" presetSubtype="0" fill="hold"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100"/>
                                        <p:tgtEl>
                                          <p:spTgt spid="27"/>
                                        </p:tgtEl>
                                      </p:cBhvr>
                                    </p:animEffect>
                                  </p:childTnLst>
                                </p:cTn>
                              </p:par>
                            </p:childTnLst>
                          </p:cTn>
                        </p:par>
                        <p:par>
                          <p:cTn id="74" fill="hold">
                            <p:stCondLst>
                              <p:cond delay="5000"/>
                            </p:stCondLst>
                            <p:childTnLst>
                              <p:par>
                                <p:cTn id="75" presetID="10" presetClass="entr" presetSubtype="0" fill="hold"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500"/>
                                        <p:tgtEl>
                                          <p:spTgt spid="28"/>
                                        </p:tgtEl>
                                      </p:cBhvr>
                                    </p:animEffect>
                                  </p:childTnLst>
                                </p:cTn>
                              </p:par>
                              <p:par>
                                <p:cTn id="78" presetID="10" presetClass="entr" presetSubtype="0" fill="hold" nodeType="with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500"/>
                                        <p:tgtEl>
                                          <p:spTgt spid="29"/>
                                        </p:tgtEl>
                                      </p:cBhvr>
                                    </p:animEffect>
                                  </p:childTnLst>
                                </p:cTn>
                              </p:par>
                            </p:childTnLst>
                          </p:cTn>
                        </p:par>
                        <p:par>
                          <p:cTn id="81" fill="hold">
                            <p:stCondLst>
                              <p:cond delay="5500"/>
                            </p:stCondLst>
                            <p:childTnLst>
                              <p:par>
                                <p:cTn id="82" presetID="10" presetClass="entr" presetSubtype="0" fill="hold"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500"/>
                                        <p:tgtEl>
                                          <p:spTgt spid="30"/>
                                        </p:tgtEl>
                                      </p:cBhvr>
                                    </p:animEffect>
                                  </p:childTnLst>
                                </p:cTn>
                              </p:par>
                              <p:par>
                                <p:cTn id="85" presetID="10" presetClass="entr" presetSubtype="0" fill="hold"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500"/>
                                        <p:tgtEl>
                                          <p:spTgt spid="31"/>
                                        </p:tgtEl>
                                      </p:cBhvr>
                                    </p:animEffect>
                                  </p:childTnLst>
                                </p:cTn>
                              </p:par>
                            </p:childTnLst>
                          </p:cTn>
                        </p:par>
                        <p:par>
                          <p:cTn id="88" fill="hold">
                            <p:stCondLst>
                              <p:cond delay="6000"/>
                            </p:stCondLst>
                            <p:childTnLst>
                              <p:par>
                                <p:cTn id="89" presetID="10" presetClass="entr" presetSubtype="0"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500"/>
                                        <p:tgtEl>
                                          <p:spTgt spid="32"/>
                                        </p:tgtEl>
                                      </p:cBhvr>
                                    </p:animEffect>
                                  </p:childTnLst>
                                </p:cTn>
                              </p:par>
                              <p:par>
                                <p:cTn id="92" presetID="10" presetClass="entr" presetSubtype="0" fill="hold" nodeType="with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500"/>
                                        <p:tgtEl>
                                          <p:spTgt spid="33"/>
                                        </p:tgtEl>
                                      </p:cBhvr>
                                    </p:animEffect>
                                  </p:childTnLst>
                                </p:cTn>
                              </p:par>
                            </p:childTnLst>
                          </p:cTn>
                        </p:par>
                        <p:par>
                          <p:cTn id="95" fill="hold">
                            <p:stCondLst>
                              <p:cond delay="6500"/>
                            </p:stCondLst>
                            <p:childTnLst>
                              <p:par>
                                <p:cTn id="96" presetID="10" presetClass="entr" presetSubtype="0" fill="hold" nodeType="after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fade">
                                      <p:cBhvr>
                                        <p:cTn id="98" dur="500"/>
                                        <p:tgtEl>
                                          <p:spTgt spid="36"/>
                                        </p:tgtEl>
                                      </p:cBhvr>
                                    </p:animEffect>
                                  </p:childTnLst>
                                </p:cTn>
                              </p:par>
                              <p:par>
                                <p:cTn id="99" presetID="10" presetClass="entr" presetSubtype="0" fill="hold" nodeType="withEffect">
                                  <p:stCondLst>
                                    <p:cond delay="0"/>
                                  </p:stCondLst>
                                  <p:childTnLst>
                                    <p:set>
                                      <p:cBhvr>
                                        <p:cTn id="100" dur="1" fill="hold">
                                          <p:stCondLst>
                                            <p:cond delay="0"/>
                                          </p:stCondLst>
                                        </p:cTn>
                                        <p:tgtEl>
                                          <p:spTgt spid="1026"/>
                                        </p:tgtEl>
                                        <p:attrNameLst>
                                          <p:attrName>style.visibility</p:attrName>
                                        </p:attrNameLst>
                                      </p:cBhvr>
                                      <p:to>
                                        <p:strVal val="visible"/>
                                      </p:to>
                                    </p:set>
                                    <p:animEffect transition="in" filter="fade">
                                      <p:cBhvr>
                                        <p:cTn id="101" dur="500"/>
                                        <p:tgtEl>
                                          <p:spTgt spid="1026"/>
                                        </p:tgtEl>
                                      </p:cBhvr>
                                    </p:animEffect>
                                  </p:childTnLst>
                                </p:cTn>
                              </p:par>
                            </p:childTnLst>
                          </p:cTn>
                        </p:par>
                        <p:par>
                          <p:cTn id="102" fill="hold">
                            <p:stCondLst>
                              <p:cond delay="7000"/>
                            </p:stCondLst>
                            <p:childTnLst>
                              <p:par>
                                <p:cTn id="103" presetID="10" presetClass="entr" presetSubtype="0" fill="hold"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500"/>
                                        <p:tgtEl>
                                          <p:spTgt spid="40"/>
                                        </p:tgtEl>
                                      </p:cBhvr>
                                    </p:animEffect>
                                  </p:childTnLst>
                                </p:cTn>
                              </p:par>
                              <p:par>
                                <p:cTn id="106" presetID="10" presetClass="entr" presetSubtype="0" fill="hold" nodeType="withEffect">
                                  <p:stCondLst>
                                    <p:cond delay="0"/>
                                  </p:stCondLst>
                                  <p:childTnLst>
                                    <p:set>
                                      <p:cBhvr>
                                        <p:cTn id="107" dur="1" fill="hold">
                                          <p:stCondLst>
                                            <p:cond delay="0"/>
                                          </p:stCondLst>
                                        </p:cTn>
                                        <p:tgtEl>
                                          <p:spTgt spid="35"/>
                                        </p:tgtEl>
                                        <p:attrNameLst>
                                          <p:attrName>style.visibility</p:attrName>
                                        </p:attrNameLst>
                                      </p:cBhvr>
                                      <p:to>
                                        <p:strVal val="visible"/>
                                      </p:to>
                                    </p:set>
                                    <p:animEffect transition="in" filter="fade">
                                      <p:cBhvr>
                                        <p:cTn id="108" dur="500"/>
                                        <p:tgtEl>
                                          <p:spTgt spid="35"/>
                                        </p:tgtEl>
                                      </p:cBhvr>
                                    </p:animEffect>
                                  </p:childTnLst>
                                </p:cTn>
                              </p:par>
                            </p:childTnLst>
                          </p:cTn>
                        </p:par>
                        <p:par>
                          <p:cTn id="109" fill="hold">
                            <p:stCondLst>
                              <p:cond delay="7500"/>
                            </p:stCondLst>
                            <p:childTnLst>
                              <p:par>
                                <p:cTn id="110" presetID="10" presetClass="entr" presetSubtype="0" fill="hold" nodeType="afterEffect">
                                  <p:stCondLst>
                                    <p:cond delay="0"/>
                                  </p:stCondLst>
                                  <p:childTnLst>
                                    <p:set>
                                      <p:cBhvr>
                                        <p:cTn id="111" dur="1" fill="hold">
                                          <p:stCondLst>
                                            <p:cond delay="0"/>
                                          </p:stCondLst>
                                        </p:cTn>
                                        <p:tgtEl>
                                          <p:spTgt spid="46"/>
                                        </p:tgtEl>
                                        <p:attrNameLst>
                                          <p:attrName>style.visibility</p:attrName>
                                        </p:attrNameLst>
                                      </p:cBhvr>
                                      <p:to>
                                        <p:strVal val="visible"/>
                                      </p:to>
                                    </p:set>
                                    <p:animEffect transition="in" filter="fade">
                                      <p:cBhvr>
                                        <p:cTn id="112" dur="500"/>
                                        <p:tgtEl>
                                          <p:spTgt spid="46"/>
                                        </p:tgtEl>
                                      </p:cBhvr>
                                    </p:animEffect>
                                  </p:childTnLst>
                                </p:cTn>
                              </p:par>
                              <p:par>
                                <p:cTn id="113" presetID="10" presetClass="entr" presetSubtype="0" fill="hold" nodeType="withEffect">
                                  <p:stCondLst>
                                    <p:cond delay="0"/>
                                  </p:stCondLst>
                                  <p:childTnLst>
                                    <p:set>
                                      <p:cBhvr>
                                        <p:cTn id="114" dur="1" fill="hold">
                                          <p:stCondLst>
                                            <p:cond delay="0"/>
                                          </p:stCondLst>
                                        </p:cTn>
                                        <p:tgtEl>
                                          <p:spTgt spid="2"/>
                                        </p:tgtEl>
                                        <p:attrNameLst>
                                          <p:attrName>style.visibility</p:attrName>
                                        </p:attrNameLst>
                                      </p:cBhvr>
                                      <p:to>
                                        <p:strVal val="visible"/>
                                      </p:to>
                                    </p:set>
                                    <p:animEffect transition="in" filter="fade">
                                      <p:cBhvr>
                                        <p:cTn id="115" dur="500"/>
                                        <p:tgtEl>
                                          <p:spTgt spid="2"/>
                                        </p:tgtEl>
                                      </p:cBhvr>
                                    </p:animEffect>
                                  </p:childTnLst>
                                </p:cTn>
                              </p:par>
                            </p:childTnLst>
                          </p:cTn>
                        </p:par>
                        <p:par>
                          <p:cTn id="116" fill="hold">
                            <p:stCondLst>
                              <p:cond delay="8000"/>
                            </p:stCondLst>
                            <p:childTnLst>
                              <p:par>
                                <p:cTn id="117" presetID="10" presetClass="entr" presetSubtype="0" fill="hold" nodeType="afterEffect">
                                  <p:stCondLst>
                                    <p:cond delay="0"/>
                                  </p:stCondLst>
                                  <p:childTnLst>
                                    <p:set>
                                      <p:cBhvr>
                                        <p:cTn id="118" dur="1" fill="hold">
                                          <p:stCondLst>
                                            <p:cond delay="0"/>
                                          </p:stCondLst>
                                        </p:cTn>
                                        <p:tgtEl>
                                          <p:spTgt spid="34"/>
                                        </p:tgtEl>
                                        <p:attrNameLst>
                                          <p:attrName>style.visibility</p:attrName>
                                        </p:attrNameLst>
                                      </p:cBhvr>
                                      <p:to>
                                        <p:strVal val="visible"/>
                                      </p:to>
                                    </p:set>
                                    <p:animEffect transition="in" filter="fade">
                                      <p:cBhvr>
                                        <p:cTn id="119" dur="500"/>
                                        <p:tgtEl>
                                          <p:spTgt spid="34"/>
                                        </p:tgtEl>
                                      </p:cBhvr>
                                    </p:animEffect>
                                  </p:childTnLst>
                                </p:cTn>
                              </p:par>
                              <p:par>
                                <p:cTn id="120" presetID="10" presetClass="entr" presetSubtype="0" fill="hold" nodeType="withEffect">
                                  <p:stCondLst>
                                    <p:cond delay="0"/>
                                  </p:stCondLst>
                                  <p:childTnLst>
                                    <p:set>
                                      <p:cBhvr>
                                        <p:cTn id="121" dur="1" fill="hold">
                                          <p:stCondLst>
                                            <p:cond delay="0"/>
                                          </p:stCondLst>
                                        </p:cTn>
                                        <p:tgtEl>
                                          <p:spTgt spid="58"/>
                                        </p:tgtEl>
                                        <p:attrNameLst>
                                          <p:attrName>style.visibility</p:attrName>
                                        </p:attrNameLst>
                                      </p:cBhvr>
                                      <p:to>
                                        <p:strVal val="visible"/>
                                      </p:to>
                                    </p:set>
                                    <p:animEffect transition="in" filter="fade">
                                      <p:cBhvr>
                                        <p:cTn id="122" dur="500"/>
                                        <p:tgtEl>
                                          <p:spTgt spid="58"/>
                                        </p:tgtEl>
                                      </p:cBhvr>
                                    </p:animEffect>
                                  </p:childTnLst>
                                </p:cTn>
                              </p:par>
                            </p:childTnLst>
                          </p:cTn>
                        </p:par>
                        <p:par>
                          <p:cTn id="123" fill="hold">
                            <p:stCondLst>
                              <p:cond delay="8500"/>
                            </p:stCondLst>
                            <p:childTnLst>
                              <p:par>
                                <p:cTn id="124" presetID="10" presetClass="entr" presetSubtype="0" fill="hold" nodeType="afterEffect">
                                  <p:stCondLst>
                                    <p:cond delay="0"/>
                                  </p:stCondLst>
                                  <p:childTnLst>
                                    <p:set>
                                      <p:cBhvr>
                                        <p:cTn id="125" dur="1" fill="hold">
                                          <p:stCondLst>
                                            <p:cond delay="0"/>
                                          </p:stCondLst>
                                        </p:cTn>
                                        <p:tgtEl>
                                          <p:spTgt spid="38"/>
                                        </p:tgtEl>
                                        <p:attrNameLst>
                                          <p:attrName>style.visibility</p:attrName>
                                        </p:attrNameLst>
                                      </p:cBhvr>
                                      <p:to>
                                        <p:strVal val="visible"/>
                                      </p:to>
                                    </p:set>
                                    <p:animEffect transition="in" filter="fade">
                                      <p:cBhvr>
                                        <p:cTn id="126" dur="500"/>
                                        <p:tgtEl>
                                          <p:spTgt spid="38"/>
                                        </p:tgtEl>
                                      </p:cBhvr>
                                    </p:animEffect>
                                  </p:childTnLst>
                                </p:cTn>
                              </p:par>
                              <p:par>
                                <p:cTn id="127" presetID="10" presetClass="entr" presetSubtype="0" fill="hold" nodeType="withEffect">
                                  <p:stCondLst>
                                    <p:cond delay="0"/>
                                  </p:stCondLst>
                                  <p:childTnLst>
                                    <p:set>
                                      <p:cBhvr>
                                        <p:cTn id="128" dur="1" fill="hold">
                                          <p:stCondLst>
                                            <p:cond delay="0"/>
                                          </p:stCondLst>
                                        </p:cTn>
                                        <p:tgtEl>
                                          <p:spTgt spid="37"/>
                                        </p:tgtEl>
                                        <p:attrNameLst>
                                          <p:attrName>style.visibility</p:attrName>
                                        </p:attrNameLst>
                                      </p:cBhvr>
                                      <p:to>
                                        <p:strVal val="visible"/>
                                      </p:to>
                                    </p:set>
                                    <p:animEffect transition="in" filter="fade">
                                      <p:cBhvr>
                                        <p:cTn id="129" dur="500"/>
                                        <p:tgtEl>
                                          <p:spTgt spid="37"/>
                                        </p:tgtEl>
                                      </p:cBhvr>
                                    </p:animEffect>
                                  </p:childTnLst>
                                </p:cTn>
                              </p:par>
                            </p:childTnLst>
                          </p:cTn>
                        </p:par>
                        <p:par>
                          <p:cTn id="130" fill="hold">
                            <p:stCondLst>
                              <p:cond delay="9000"/>
                            </p:stCondLst>
                            <p:childTnLst>
                              <p:par>
                                <p:cTn id="131" presetID="10" presetClass="entr" presetSubtype="0" fill="hold" nodeType="afterEffect">
                                  <p:stCondLst>
                                    <p:cond delay="0"/>
                                  </p:stCondLst>
                                  <p:childTnLst>
                                    <p:set>
                                      <p:cBhvr>
                                        <p:cTn id="132" dur="1" fill="hold">
                                          <p:stCondLst>
                                            <p:cond delay="0"/>
                                          </p:stCondLst>
                                        </p:cTn>
                                        <p:tgtEl>
                                          <p:spTgt spid="56"/>
                                        </p:tgtEl>
                                        <p:attrNameLst>
                                          <p:attrName>style.visibility</p:attrName>
                                        </p:attrNameLst>
                                      </p:cBhvr>
                                      <p:to>
                                        <p:strVal val="visible"/>
                                      </p:to>
                                    </p:set>
                                    <p:animEffect transition="in" filter="fade">
                                      <p:cBhvr>
                                        <p:cTn id="133" dur="500"/>
                                        <p:tgtEl>
                                          <p:spTgt spid="56"/>
                                        </p:tgtEl>
                                      </p:cBhvr>
                                    </p:animEffect>
                                  </p:childTnLst>
                                </p:cTn>
                              </p:par>
                              <p:par>
                                <p:cTn id="134" presetID="10" presetClass="entr" presetSubtype="0" fill="hold" nodeType="withEffect">
                                  <p:stCondLst>
                                    <p:cond delay="0"/>
                                  </p:stCondLst>
                                  <p:childTnLst>
                                    <p:set>
                                      <p:cBhvr>
                                        <p:cTn id="135" dur="1" fill="hold">
                                          <p:stCondLst>
                                            <p:cond delay="0"/>
                                          </p:stCondLst>
                                        </p:cTn>
                                        <p:tgtEl>
                                          <p:spTgt spid="59"/>
                                        </p:tgtEl>
                                        <p:attrNameLst>
                                          <p:attrName>style.visibility</p:attrName>
                                        </p:attrNameLst>
                                      </p:cBhvr>
                                      <p:to>
                                        <p:strVal val="visible"/>
                                      </p:to>
                                    </p:set>
                                    <p:animEffect transition="in" filter="fade">
                                      <p:cBhvr>
                                        <p:cTn id="136" dur="500"/>
                                        <p:tgtEl>
                                          <p:spTgt spid="59"/>
                                        </p:tgtEl>
                                      </p:cBhvr>
                                    </p:animEffect>
                                  </p:childTnLst>
                                </p:cTn>
                              </p:par>
                            </p:childTnLst>
                          </p:cTn>
                        </p:par>
                        <p:par>
                          <p:cTn id="137" fill="hold">
                            <p:stCondLst>
                              <p:cond delay="9500"/>
                            </p:stCondLst>
                            <p:childTnLst>
                              <p:par>
                                <p:cTn id="138" presetID="10" presetClass="entr" presetSubtype="0" fill="hold" nodeType="afterEffect">
                                  <p:stCondLst>
                                    <p:cond delay="0"/>
                                  </p:stCondLst>
                                  <p:childTnLst>
                                    <p:set>
                                      <p:cBhvr>
                                        <p:cTn id="139" dur="1" fill="hold">
                                          <p:stCondLst>
                                            <p:cond delay="0"/>
                                          </p:stCondLst>
                                        </p:cTn>
                                        <p:tgtEl>
                                          <p:spTgt spid="3"/>
                                        </p:tgtEl>
                                        <p:attrNameLst>
                                          <p:attrName>style.visibility</p:attrName>
                                        </p:attrNameLst>
                                      </p:cBhvr>
                                      <p:to>
                                        <p:strVal val="visible"/>
                                      </p:to>
                                    </p:set>
                                    <p:animEffect transition="in" filter="fade">
                                      <p:cBhvr>
                                        <p:cTn id="140" dur="500"/>
                                        <p:tgtEl>
                                          <p:spTgt spid="3"/>
                                        </p:tgtEl>
                                      </p:cBhvr>
                                    </p:animEffect>
                                  </p:childTnLst>
                                </p:cTn>
                              </p:par>
                              <p:par>
                                <p:cTn id="141" presetID="10" presetClass="entr" presetSubtype="0" fill="hold" nodeType="withEffect">
                                  <p:stCondLst>
                                    <p:cond delay="0"/>
                                  </p:stCondLst>
                                  <p:childTnLst>
                                    <p:set>
                                      <p:cBhvr>
                                        <p:cTn id="142" dur="1" fill="hold">
                                          <p:stCondLst>
                                            <p:cond delay="0"/>
                                          </p:stCondLst>
                                        </p:cTn>
                                        <p:tgtEl>
                                          <p:spTgt spid="47"/>
                                        </p:tgtEl>
                                        <p:attrNameLst>
                                          <p:attrName>style.visibility</p:attrName>
                                        </p:attrNameLst>
                                      </p:cBhvr>
                                      <p:to>
                                        <p:strVal val="visible"/>
                                      </p:to>
                                    </p:set>
                                    <p:animEffect transition="in" filter="fade">
                                      <p:cBhvr>
                                        <p:cTn id="143" dur="500"/>
                                        <p:tgtEl>
                                          <p:spTgt spid="47"/>
                                        </p:tgtEl>
                                      </p:cBhvr>
                                    </p:animEffect>
                                  </p:childTnLst>
                                </p:cTn>
                              </p:par>
                            </p:childTnLst>
                          </p:cTn>
                        </p:par>
                        <p:par>
                          <p:cTn id="144" fill="hold">
                            <p:stCondLst>
                              <p:cond delay="10000"/>
                            </p:stCondLst>
                            <p:childTnLst>
                              <p:par>
                                <p:cTn id="145" presetID="10" presetClass="entr" presetSubtype="0" fill="hold" nodeType="afterEffect">
                                  <p:stCondLst>
                                    <p:cond delay="0"/>
                                  </p:stCondLst>
                                  <p:childTnLst>
                                    <p:set>
                                      <p:cBhvr>
                                        <p:cTn id="146" dur="1" fill="hold">
                                          <p:stCondLst>
                                            <p:cond delay="0"/>
                                          </p:stCondLst>
                                        </p:cTn>
                                        <p:tgtEl>
                                          <p:spTgt spid="51"/>
                                        </p:tgtEl>
                                        <p:attrNameLst>
                                          <p:attrName>style.visibility</p:attrName>
                                        </p:attrNameLst>
                                      </p:cBhvr>
                                      <p:to>
                                        <p:strVal val="visible"/>
                                      </p:to>
                                    </p:set>
                                    <p:animEffect transition="in" filter="fade">
                                      <p:cBhvr>
                                        <p:cTn id="147" dur="500"/>
                                        <p:tgtEl>
                                          <p:spTgt spid="51"/>
                                        </p:tgtEl>
                                      </p:cBhvr>
                                    </p:animEffect>
                                  </p:childTnLst>
                                </p:cTn>
                              </p:par>
                              <p:par>
                                <p:cTn id="148" presetID="10" presetClass="entr" presetSubtype="0" fill="hold" nodeType="withEffect">
                                  <p:stCondLst>
                                    <p:cond delay="0"/>
                                  </p:stCondLst>
                                  <p:childTnLst>
                                    <p:set>
                                      <p:cBhvr>
                                        <p:cTn id="149" dur="1" fill="hold">
                                          <p:stCondLst>
                                            <p:cond delay="0"/>
                                          </p:stCondLst>
                                        </p:cTn>
                                        <p:tgtEl>
                                          <p:spTgt spid="4"/>
                                        </p:tgtEl>
                                        <p:attrNameLst>
                                          <p:attrName>style.visibility</p:attrName>
                                        </p:attrNameLst>
                                      </p:cBhvr>
                                      <p:to>
                                        <p:strVal val="visible"/>
                                      </p:to>
                                    </p:set>
                                    <p:animEffect transition="in" filter="fade">
                                      <p:cBhvr>
                                        <p:cTn id="150" dur="500"/>
                                        <p:tgtEl>
                                          <p:spTgt spid="4"/>
                                        </p:tgtEl>
                                      </p:cBhvr>
                                    </p:animEffect>
                                  </p:childTnLst>
                                </p:cTn>
                              </p:par>
                              <p:par>
                                <p:cTn id="151" presetID="10" presetClass="entr" presetSubtype="0" fill="hold" nodeType="withEffect">
                                  <p:stCondLst>
                                    <p:cond delay="0"/>
                                  </p:stCondLst>
                                  <p:childTnLst>
                                    <p:set>
                                      <p:cBhvr>
                                        <p:cTn id="152" dur="1" fill="hold">
                                          <p:stCondLst>
                                            <p:cond delay="0"/>
                                          </p:stCondLst>
                                        </p:cTn>
                                        <p:tgtEl>
                                          <p:spTgt spid="1030"/>
                                        </p:tgtEl>
                                        <p:attrNameLst>
                                          <p:attrName>style.visibility</p:attrName>
                                        </p:attrNameLst>
                                      </p:cBhvr>
                                      <p:to>
                                        <p:strVal val="visible"/>
                                      </p:to>
                                    </p:set>
                                    <p:animEffect transition="in" filter="fade">
                                      <p:cBhvr>
                                        <p:cTn id="153" dur="500"/>
                                        <p:tgtEl>
                                          <p:spTgt spid="1030"/>
                                        </p:tgtEl>
                                      </p:cBhvr>
                                    </p:animEffect>
                                  </p:childTnLst>
                                </p:cTn>
                              </p:par>
                              <p:par>
                                <p:cTn id="154" presetID="10" presetClass="entr" presetSubtype="0" fill="hold" nodeType="withEffect">
                                  <p:stCondLst>
                                    <p:cond delay="0"/>
                                  </p:stCondLst>
                                  <p:childTnLst>
                                    <p:set>
                                      <p:cBhvr>
                                        <p:cTn id="155" dur="1" fill="hold">
                                          <p:stCondLst>
                                            <p:cond delay="0"/>
                                          </p:stCondLst>
                                        </p:cTn>
                                        <p:tgtEl>
                                          <p:spTgt spid="39"/>
                                        </p:tgtEl>
                                        <p:attrNameLst>
                                          <p:attrName>style.visibility</p:attrName>
                                        </p:attrNameLst>
                                      </p:cBhvr>
                                      <p:to>
                                        <p:strVal val="visible"/>
                                      </p:to>
                                    </p:set>
                                    <p:animEffect transition="in" filter="fade">
                                      <p:cBhvr>
                                        <p:cTn id="156" dur="500"/>
                                        <p:tgtEl>
                                          <p:spTgt spid="39"/>
                                        </p:tgtEl>
                                      </p:cBhvr>
                                    </p:animEffect>
                                  </p:childTnLst>
                                </p:cTn>
                              </p:par>
                              <p:par>
                                <p:cTn id="157" presetID="10" presetClass="entr" presetSubtype="0" fill="hold" nodeType="withEffect">
                                  <p:stCondLst>
                                    <p:cond delay="0"/>
                                  </p:stCondLst>
                                  <p:childTnLst>
                                    <p:set>
                                      <p:cBhvr>
                                        <p:cTn id="158" dur="1" fill="hold">
                                          <p:stCondLst>
                                            <p:cond delay="0"/>
                                          </p:stCondLst>
                                        </p:cTn>
                                        <p:tgtEl>
                                          <p:spTgt spid="1031"/>
                                        </p:tgtEl>
                                        <p:attrNameLst>
                                          <p:attrName>style.visibility</p:attrName>
                                        </p:attrNameLst>
                                      </p:cBhvr>
                                      <p:to>
                                        <p:strVal val="visible"/>
                                      </p:to>
                                    </p:set>
                                    <p:animEffect transition="in" filter="fade">
                                      <p:cBhvr>
                                        <p:cTn id="159" dur="500"/>
                                        <p:tgtEl>
                                          <p:spTgt spid="1031"/>
                                        </p:tgtEl>
                                      </p:cBhvr>
                                    </p:animEffect>
                                  </p:childTnLst>
                                </p:cTn>
                              </p:par>
                              <p:par>
                                <p:cTn id="160" presetID="10" presetClass="entr" presetSubtype="0" fill="hold" nodeType="withEffect">
                                  <p:stCondLst>
                                    <p:cond delay="0"/>
                                  </p:stCondLst>
                                  <p:childTnLst>
                                    <p:set>
                                      <p:cBhvr>
                                        <p:cTn id="161" dur="1" fill="hold">
                                          <p:stCondLst>
                                            <p:cond delay="0"/>
                                          </p:stCondLst>
                                        </p:cTn>
                                        <p:tgtEl>
                                          <p:spTgt spid="1028"/>
                                        </p:tgtEl>
                                        <p:attrNameLst>
                                          <p:attrName>style.visibility</p:attrName>
                                        </p:attrNameLst>
                                      </p:cBhvr>
                                      <p:to>
                                        <p:strVal val="visible"/>
                                      </p:to>
                                    </p:set>
                                    <p:animEffect transition="in" filter="fade">
                                      <p:cBhvr>
                                        <p:cTn id="16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Get Involved</a:t>
            </a:r>
            <a:endParaRPr lang="en-US" dirty="0"/>
          </a:p>
        </p:txBody>
      </p:sp>
      <p:sp>
        <p:nvSpPr>
          <p:cNvPr id="5" name="Content Placeholder 4"/>
          <p:cNvSpPr>
            <a:spLocks noGrp="1"/>
          </p:cNvSpPr>
          <p:nvPr>
            <p:ph idx="1"/>
          </p:nvPr>
        </p:nvSpPr>
        <p:spPr/>
        <p:txBody>
          <a:bodyPr/>
          <a:lstStyle/>
          <a:p>
            <a:pPr marL="742950" indent="-742950">
              <a:buFont typeface="+mj-lt"/>
              <a:buAutoNum type="arabicPeriod"/>
            </a:pPr>
            <a:r>
              <a:rPr lang="en-US" sz="2800" b="1" dirty="0" smtClean="0"/>
              <a:t>Visit </a:t>
            </a:r>
            <a:r>
              <a:rPr lang="en-US" b="1" dirty="0" smtClean="0">
                <a:hlinkClick r:id="rId3"/>
              </a:rPr>
              <a:t>http://datamarket.azure.com</a:t>
            </a:r>
            <a:r>
              <a:rPr lang="en-US" sz="2800" b="1" dirty="0" smtClean="0"/>
              <a:t> to learn more</a:t>
            </a:r>
          </a:p>
          <a:p>
            <a:pPr marL="742950" indent="-742950">
              <a:buFont typeface="+mj-lt"/>
              <a:buAutoNum type="arabicPeriod"/>
            </a:pPr>
            <a:r>
              <a:rPr lang="en-US" sz="2800" b="1" dirty="0" smtClean="0"/>
              <a:t>Download Excel add-in(</a:t>
            </a:r>
            <a:r>
              <a:rPr lang="en-US" b="1" dirty="0" smtClean="0">
                <a:hlinkClick r:id="rId4"/>
              </a:rPr>
              <a:t>https://datamarket.azure.com/about</a:t>
            </a:r>
            <a:r>
              <a:rPr lang="en-US" sz="2800" b="1" dirty="0" smtClean="0"/>
              <a:t>)</a:t>
            </a:r>
          </a:p>
          <a:p>
            <a:pPr marL="742950" indent="-742950">
              <a:buFont typeface="+mj-lt"/>
              <a:buAutoNum type="arabicPeriod"/>
            </a:pPr>
            <a:r>
              <a:rPr lang="en-US" sz="2800" b="1" dirty="0" smtClean="0"/>
              <a:t>Partner with us to sell/share your datasets (</a:t>
            </a:r>
            <a:r>
              <a:rPr lang="en-US" b="1" dirty="0" smtClean="0">
                <a:hlinkClick r:id="rId5"/>
              </a:rPr>
              <a:t>datamarketbd@microsoft.com</a:t>
            </a:r>
            <a:r>
              <a:rPr lang="en-US" sz="2800" b="1" dirty="0" smtClean="0"/>
              <a:t>)</a:t>
            </a:r>
          </a:p>
          <a:p>
            <a:pPr marL="0" indent="0">
              <a:buNone/>
            </a:pPr>
            <a:endParaRPr lang="en-US" b="1" dirty="0" smtClean="0"/>
          </a:p>
          <a:p>
            <a:pPr marL="0" indent="0">
              <a:buNone/>
            </a:pPr>
            <a:endParaRPr lang="en-US" b="1" dirty="0"/>
          </a:p>
          <a:p>
            <a:pPr marL="0" indent="0">
              <a:buNone/>
            </a:pPr>
            <a:endParaRPr lang="en-US" b="1" dirty="0" smtClean="0"/>
          </a:p>
          <a:p>
            <a:endParaRPr lang="en-US" b="1" dirty="0" smtClean="0"/>
          </a:p>
          <a:p>
            <a:r>
              <a:rPr lang="en-US" sz="2400" dirty="0" smtClean="0"/>
              <a:t>Learn more at Strata Conference</a:t>
            </a:r>
          </a:p>
          <a:p>
            <a:pPr lvl="1"/>
            <a:r>
              <a:rPr lang="en-US" sz="2400" dirty="0" smtClean="0"/>
              <a:t>Wednesday </a:t>
            </a:r>
            <a:r>
              <a:rPr lang="en-US" sz="2400" dirty="0"/>
              <a:t>2nd Feb 4:10pm </a:t>
            </a:r>
          </a:p>
          <a:p>
            <a:pPr lvl="2"/>
            <a:r>
              <a:rPr lang="en-US" sz="2400" dirty="0">
                <a:cs typeface="+mn-cs"/>
                <a:hlinkClick r:id="rId6" action="ppaction://hlinkfile"/>
              </a:rPr>
              <a:t>Microsoft </a:t>
            </a:r>
            <a:r>
              <a:rPr lang="en-US" sz="2400" dirty="0" err="1">
                <a:cs typeface="+mn-cs"/>
                <a:hlinkClick r:id="rId6" action="ppaction://hlinkfile"/>
              </a:rPr>
              <a:t>DataMarket</a:t>
            </a:r>
            <a:r>
              <a:rPr lang="en-US" sz="2400" dirty="0">
                <a:cs typeface="+mn-cs"/>
                <a:hlinkClick r:id="rId6" action="ppaction://hlinkfile"/>
              </a:rPr>
              <a:t>: Leveraging cloud to deliver public domain and commercial data to millions </a:t>
            </a:r>
            <a:r>
              <a:rPr lang="en-US" sz="2400" dirty="0">
                <a:cs typeface="+mn-cs"/>
              </a:rPr>
              <a:t>Sudhir Hasbe (Microsoft), Bruno Aziza (Microsoft)</a:t>
            </a:r>
          </a:p>
          <a:p>
            <a:pPr lvl="1"/>
            <a:r>
              <a:rPr lang="en-US" sz="2400" dirty="0" smtClean="0"/>
              <a:t>Thursday 3rd </a:t>
            </a:r>
            <a:r>
              <a:rPr lang="en-US" sz="2400" dirty="0"/>
              <a:t>Feb 10:40am </a:t>
            </a:r>
          </a:p>
          <a:p>
            <a:pPr lvl="2"/>
            <a:r>
              <a:rPr lang="en-US" sz="2400" dirty="0">
                <a:cs typeface="+mn-cs"/>
                <a:hlinkClick r:id="rId7" action="ppaction://hlinkfile"/>
              </a:rPr>
              <a:t>Open Data: Designing Data-centric Web APIs</a:t>
            </a:r>
            <a:r>
              <a:rPr lang="en-US" sz="2400" dirty="0">
                <a:cs typeface="+mn-cs"/>
              </a:rPr>
              <a:t> Pablo Castro (Microsoft) </a:t>
            </a:r>
          </a:p>
          <a:p>
            <a:pPr lvl="1"/>
            <a:r>
              <a:rPr lang="en-US" sz="2400" dirty="0"/>
              <a:t>Thursday 3rd Feb 4:10pm </a:t>
            </a:r>
          </a:p>
          <a:p>
            <a:pPr lvl="2"/>
            <a:r>
              <a:rPr lang="en-US" sz="2400" dirty="0">
                <a:cs typeface="+mn-cs"/>
                <a:hlinkClick r:id="rId8" action="ppaction://hlinkfile"/>
              </a:rPr>
              <a:t>Data Marketplaces</a:t>
            </a:r>
            <a:r>
              <a:rPr lang="en-US" sz="2400" dirty="0">
                <a:cs typeface="+mn-cs"/>
              </a:rPr>
              <a:t> Julie Steele (O'Reilly Media, Inc.), Ian White (Urban Mapping, Inc), Peter </a:t>
            </a:r>
            <a:r>
              <a:rPr lang="en-US" sz="2400" dirty="0" err="1">
                <a:cs typeface="+mn-cs"/>
              </a:rPr>
              <a:t>Marney</a:t>
            </a:r>
            <a:r>
              <a:rPr lang="en-US" sz="2400" dirty="0">
                <a:cs typeface="+mn-cs"/>
              </a:rPr>
              <a:t> (Thomson Reuters), Moe Khosravy (Microsoft), Dennis Yang (</a:t>
            </a:r>
            <a:r>
              <a:rPr lang="en-US" sz="2400" dirty="0" err="1">
                <a:cs typeface="+mn-cs"/>
              </a:rPr>
              <a:t>Infochimps</a:t>
            </a:r>
            <a:r>
              <a:rPr lang="en-US" sz="2400" dirty="0">
                <a:cs typeface="+mn-cs"/>
              </a:rPr>
              <a:t>) </a:t>
            </a:r>
          </a:p>
          <a:p>
            <a:pPr marL="457200" lvl="1" indent="0">
              <a:buNone/>
            </a:pPr>
            <a:endParaRPr lang="en-US" dirty="0" smtClean="0"/>
          </a:p>
          <a:p>
            <a:endParaRPr lang="en-US" dirty="0"/>
          </a:p>
        </p:txBody>
      </p:sp>
    </p:spTree>
    <p:extLst>
      <p:ext uri="{BB962C8B-B14F-4D97-AF65-F5344CB8AC3E}">
        <p14:creationId xmlns:p14="http://schemas.microsoft.com/office/powerpoint/2010/main" xmlns="" val="965883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541867" y="8236373"/>
            <a:ext cx="11921067" cy="1172015"/>
          </a:xfrm>
          <a:prstGeom prst="rect">
            <a:avLst/>
          </a:prstGeom>
          <a:noFill/>
          <a:ln w="12700">
            <a:noFill/>
            <a:miter lim="800000"/>
            <a:headEnd type="none" w="sm" len="sm"/>
            <a:tailEnd type="none" w="sm" len="sm"/>
          </a:ln>
          <a:effectLst/>
        </p:spPr>
        <p:txBody>
          <a:bodyPr vert="horz" wrap="square" lIns="154837" tIns="77420" rIns="154837" bIns="77420" numCol="1" anchor="t" anchorCtr="0" compatLnSpc="1">
            <a:prstTxWarp prst="textNoShape">
              <a:avLst/>
            </a:prstTxWarp>
            <a:spAutoFit/>
          </a:bodyPr>
          <a:lstStyle/>
          <a:p>
            <a:pPr algn="ctr" defTabSz="1548118" eaLnBrk="0" hangingPunct="0"/>
            <a:r>
              <a:rPr lang="en-US" dirty="0">
                <a:solidFill>
                  <a:srgbClr val="FFFFFF">
                    <a:alpha val="99000"/>
                  </a:srgbClr>
                </a:solidFill>
                <a:latin typeface="Segoe" pitchFamily="34" charset="0"/>
                <a:cs typeface="Arial" charset="0"/>
              </a:rPr>
              <a:t>© </a:t>
            </a:r>
            <a:r>
              <a:rPr lang="en-US" dirty="0" smtClean="0">
                <a:solidFill>
                  <a:srgbClr val="FFFFFF">
                    <a:alpha val="99000"/>
                  </a:srgbClr>
                </a:solidFill>
                <a:latin typeface="Segoe" pitchFamily="34" charset="0"/>
                <a:cs typeface="Arial" charset="0"/>
              </a:rPr>
              <a:t>2011 </a:t>
            </a:r>
            <a:r>
              <a:rPr lang="en-US" dirty="0">
                <a:solidFill>
                  <a:srgbClr val="FFFFFF">
                    <a:alpha val="99000"/>
                  </a:srgbClr>
                </a:solidFill>
                <a:latin typeface="Segoe" pitchFamily="34" charset="0"/>
                <a:cs typeface="Arial" charset="0"/>
              </a:rPr>
              <a:t>Microsoft Corporation. All rights reserved. Microsoft, Windows, Windows Vista and other product names are or may be registered trademarks and/or trademarks in the U.S. and/or other countries.</a:t>
            </a:r>
          </a:p>
          <a:p>
            <a:pPr algn="ctr" defTabSz="1548118" eaLnBrk="0" hangingPunct="0"/>
            <a:r>
              <a:rPr lang="en-US" dirty="0">
                <a:solidFill>
                  <a:srgbClr val="FFFFFF">
                    <a:alpha val="99000"/>
                  </a:srgbClr>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FFFFFF">
                    <a:alpha val="99000"/>
                  </a:srgbClr>
                </a:solidFill>
                <a:latin typeface="Segoe" pitchFamily="34" charset="0"/>
                <a:cs typeface="Arial" charset="0"/>
              </a:rPr>
            </a:br>
            <a:r>
              <a:rPr lang="en-US" dirty="0">
                <a:solidFill>
                  <a:srgbClr val="FFFFFF">
                    <a:alpha val="99000"/>
                  </a:srgbClr>
                </a:solidFill>
                <a:latin typeface="Segoe" pitchFamily="34" charset="0"/>
                <a:cs typeface="Arial" charset="0"/>
              </a:rPr>
              <a:t>MICROSOFT MAKES NO WARRANTIES, EXPRESS, IMPLIED OR STATUTORY, AS TO THE INFORMATION IN THIS PRESENTATION.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320831" y="4358764"/>
            <a:ext cx="6363138" cy="1036072"/>
          </a:xfrm>
          <a:prstGeom prst="rect">
            <a:avLst/>
          </a:prstGeom>
        </p:spPr>
      </p:pic>
    </p:spTree>
    <p:extLst>
      <p:ext uri="{BB962C8B-B14F-4D97-AF65-F5344CB8AC3E}">
        <p14:creationId xmlns:p14="http://schemas.microsoft.com/office/powerpoint/2010/main" xmlns="" val="17511890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alpha val="99000"/>
                  </a:srgbClr>
                </a:solidFill>
              </a:rPr>
              <a:t>Windows Azure </a:t>
            </a:r>
            <a:r>
              <a:rPr lang="en-US" dirty="0" err="1" smtClean="0">
                <a:solidFill>
                  <a:srgbClr val="FFFFFF">
                    <a:alpha val="99000"/>
                  </a:srgbClr>
                </a:solidFill>
              </a:rPr>
              <a:t>DataMarket</a:t>
            </a:r>
            <a:endParaRPr lang="en-US" sz="3200" dirty="0">
              <a:solidFill>
                <a:schemeClr val="bg1"/>
              </a:solidFill>
            </a:endParaRPr>
          </a:p>
        </p:txBody>
      </p:sp>
      <p:sp>
        <p:nvSpPr>
          <p:cNvPr id="5" name="Rectangle 4"/>
          <p:cNvSpPr/>
          <p:nvPr/>
        </p:nvSpPr>
        <p:spPr>
          <a:xfrm>
            <a:off x="1244601" y="4458642"/>
            <a:ext cx="9513898" cy="2003018"/>
          </a:xfrm>
          <a:prstGeom prst="rect">
            <a:avLst/>
          </a:prstGeom>
        </p:spPr>
        <p:txBody>
          <a:bodyPr wrap="square" lIns="154848" tIns="77423" rIns="154848" bIns="77423">
            <a:spAutoFit/>
          </a:bodyPr>
          <a:lstStyle/>
          <a:p>
            <a:pPr defTabSz="1548475" fontAlgn="auto">
              <a:spcBef>
                <a:spcPts val="0"/>
              </a:spcBef>
              <a:spcAft>
                <a:spcPts val="0"/>
              </a:spcAft>
            </a:pPr>
            <a:r>
              <a:rPr lang="en-US" sz="5400" b="1" dirty="0" smtClean="0">
                <a:solidFill>
                  <a:srgbClr val="FFFFFF">
                    <a:alpha val="99000"/>
                  </a:srgbClr>
                </a:solidFill>
                <a:effectLst>
                  <a:outerShdw blurRad="228600" dist="50800" dir="5400000" algn="ctr" rotWithShape="0">
                    <a:srgbClr val="000000"/>
                  </a:outerShdw>
                </a:effectLst>
                <a:latin typeface="+mn-lt"/>
                <a:ea typeface="Kozuka Gothic Pro L" pitchFamily="34" charset="-128"/>
                <a:cs typeface="Segoe UI" pitchFamily="34" charset="0"/>
                <a:sym typeface="Wingdings" pitchFamily="2" charset="2"/>
              </a:rPr>
              <a:t>Driving Innovation by </a:t>
            </a:r>
            <a:r>
              <a:rPr lang="en-US" sz="6600" b="1" dirty="0" smtClean="0">
                <a:solidFill>
                  <a:srgbClr val="FFFFFF">
                    <a:alpha val="99000"/>
                  </a:srgbClr>
                </a:solidFill>
                <a:effectLst>
                  <a:outerShdw blurRad="228600" dist="50800" dir="5400000" algn="ctr" rotWithShape="0">
                    <a:srgbClr val="000000"/>
                  </a:outerShdw>
                </a:effectLst>
                <a:latin typeface="+mn-lt"/>
                <a:ea typeface="Kozuka Gothic Pro L" pitchFamily="34" charset="-128"/>
                <a:cs typeface="Segoe UI" pitchFamily="34" charset="0"/>
                <a:sym typeface="Wingdings" pitchFamily="2" charset="2"/>
              </a:rPr>
              <a:t>Democratizing Data…</a:t>
            </a:r>
            <a:endParaRPr lang="en-US" sz="6600" dirty="0">
              <a:solidFill>
                <a:srgbClr val="FFFFFF">
                  <a:alpha val="99000"/>
                </a:srgbClr>
              </a:solidFill>
              <a:effectLst>
                <a:outerShdw blurRad="228600" dist="50800" dir="5400000" algn="ctr" rotWithShape="0">
                  <a:srgbClr val="000000"/>
                </a:outerShdw>
              </a:effectLst>
              <a:latin typeface="+mn-lt"/>
              <a:ea typeface="Kozuka Gothic Pro L" pitchFamily="34" charset="-128"/>
              <a:cs typeface="Segoe UI" pitchFamily="34" charset="0"/>
              <a:sym typeface="Wingdings" pitchFamily="2" charset="2"/>
            </a:endParaRPr>
          </a:p>
        </p:txBody>
      </p:sp>
    </p:spTree>
    <p:extLst>
      <p:ext uri="{BB962C8B-B14F-4D97-AF65-F5344CB8AC3E}">
        <p14:creationId xmlns:p14="http://schemas.microsoft.com/office/powerpoint/2010/main" xmlns="" val="33919180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bg1"/>
                </a:solidFill>
              </a:rPr>
              <a:t>One </a:t>
            </a:r>
            <a:r>
              <a:rPr lang="en-US" sz="4000" dirty="0">
                <a:solidFill>
                  <a:schemeClr val="bg1"/>
                </a:solidFill>
              </a:rPr>
              <a:t>Stop </a:t>
            </a:r>
            <a:r>
              <a:rPr lang="en-US" sz="4000" dirty="0" smtClean="0">
                <a:solidFill>
                  <a:schemeClr val="bg1"/>
                </a:solidFill>
              </a:rPr>
              <a:t>Shop for Data</a:t>
            </a:r>
            <a:br>
              <a:rPr lang="en-US" sz="4000" dirty="0" smtClean="0">
                <a:solidFill>
                  <a:schemeClr val="bg1"/>
                </a:solidFill>
              </a:rPr>
            </a:br>
            <a:r>
              <a:rPr lang="en-US" sz="3200" dirty="0" smtClean="0">
                <a:solidFill>
                  <a:schemeClr val="bg1"/>
                </a:solidFill>
              </a:rPr>
              <a:t>Commercial </a:t>
            </a:r>
            <a:r>
              <a:rPr lang="en-US" sz="3200" dirty="0">
                <a:solidFill>
                  <a:schemeClr val="bg1"/>
                </a:solidFill>
              </a:rPr>
              <a:t>and Public </a:t>
            </a:r>
            <a:r>
              <a:rPr lang="en-US" sz="3200" dirty="0" smtClean="0">
                <a:solidFill>
                  <a:schemeClr val="bg1"/>
                </a:solidFill>
              </a:rPr>
              <a:t>Domain…</a:t>
            </a:r>
            <a:endParaRPr lang="en-US" sz="3200" dirty="0">
              <a:solidFill>
                <a:schemeClr val="bg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16000" y="1445780"/>
            <a:ext cx="10972800" cy="82125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291278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3600" y="1419726"/>
            <a:ext cx="11277600" cy="82334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chemeClr val="bg1"/>
                </a:solidFill>
              </a:rPr>
              <a:t>Unified Data Discovery…</a:t>
            </a:r>
            <a:endParaRPr lang="en-US" dirty="0">
              <a:solidFill>
                <a:schemeClr val="bg1"/>
              </a:solidFill>
            </a:endParaRPr>
          </a:p>
        </p:txBody>
      </p:sp>
      <p:sp>
        <p:nvSpPr>
          <p:cNvPr id="3" name="Oval 2"/>
          <p:cNvSpPr/>
          <p:nvPr/>
        </p:nvSpPr>
        <p:spPr bwMode="auto">
          <a:xfrm>
            <a:off x="9035816" y="1847850"/>
            <a:ext cx="2556214" cy="914400"/>
          </a:xfrm>
          <a:prstGeom prst="ellipse">
            <a:avLst/>
          </a:prstGeom>
          <a:noFill/>
          <a:ln w="38100">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Gill Sans" pitchFamily="1" charset="0"/>
              <a:ea typeface="ヒラギノ角ゴ ProN W3" pitchFamily="1" charset="-128"/>
              <a:sym typeface="Gill Sans" pitchFamily="1" charset="0"/>
            </a:endParaRPr>
          </a:p>
        </p:txBody>
      </p:sp>
    </p:spTree>
    <p:extLst>
      <p:ext uri="{BB962C8B-B14F-4D97-AF65-F5344CB8AC3E}">
        <p14:creationId xmlns:p14="http://schemas.microsoft.com/office/powerpoint/2010/main" xmlns="" val="21949279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Visualize Before You Subscribe…</a:t>
            </a:r>
            <a:endParaRPr lang="en-US"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4000" y="2625613"/>
            <a:ext cx="8358660" cy="609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descr="Sample imag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016999" y="1677495"/>
            <a:ext cx="3719421" cy="3732705"/>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descr="Sample imag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016998" y="5673613"/>
            <a:ext cx="3719421" cy="37648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073007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Subscribe With a Click…</a:t>
            </a:r>
            <a:endParaRPr lang="en-US" dirty="0">
              <a:solidFill>
                <a:schemeClr val="bg1"/>
              </a:solidFill>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16000" y="1460818"/>
            <a:ext cx="10972800" cy="80681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15903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Consistent </a:t>
            </a:r>
            <a:r>
              <a:rPr lang="en-US" dirty="0" smtClean="0">
                <a:solidFill>
                  <a:schemeClr val="bg1"/>
                </a:solidFill>
              </a:rPr>
              <a:t>Open Data API’s…</a:t>
            </a:r>
            <a:endParaRPr lang="en-US" dirty="0">
              <a:solidFill>
                <a:schemeClr val="bg1"/>
              </a:solidFill>
            </a:endParaRPr>
          </a:p>
        </p:txBody>
      </p:sp>
      <p:sp>
        <p:nvSpPr>
          <p:cNvPr id="3" name="Oval 2"/>
          <p:cNvSpPr/>
          <p:nvPr/>
        </p:nvSpPr>
        <p:spPr bwMode="auto">
          <a:xfrm>
            <a:off x="8368389" y="2762250"/>
            <a:ext cx="2556214" cy="914400"/>
          </a:xfrm>
          <a:prstGeom prst="ellipse">
            <a:avLst/>
          </a:prstGeom>
          <a:noFill/>
          <a:ln w="28575">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Gill Sans" pitchFamily="1" charset="0"/>
              <a:ea typeface="ヒラギノ角ゴ ProN W3" pitchFamily="1" charset="-128"/>
              <a:sym typeface="Gill Sans" pitchFamily="1"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9821" y="1452060"/>
            <a:ext cx="12388776" cy="78122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798415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bg1"/>
                </a:solidFill>
              </a:rPr>
              <a:t>Integrated in Everyday Tools from Microsoft  </a:t>
            </a:r>
            <a:r>
              <a:rPr lang="en-US" sz="4000" dirty="0" smtClean="0">
                <a:solidFill>
                  <a:schemeClr val="bg1"/>
                </a:solidFill>
              </a:rPr>
              <a:t/>
            </a:r>
            <a:br>
              <a:rPr lang="en-US" sz="4000" dirty="0" smtClean="0">
                <a:solidFill>
                  <a:schemeClr val="bg1"/>
                </a:solidFill>
              </a:rPr>
            </a:br>
            <a:r>
              <a:rPr lang="en-US" sz="2800" dirty="0" smtClean="0">
                <a:solidFill>
                  <a:schemeClr val="bg1"/>
                </a:solidFill>
              </a:rPr>
              <a:t>like </a:t>
            </a:r>
            <a:r>
              <a:rPr lang="en-US" sz="2800" dirty="0">
                <a:solidFill>
                  <a:schemeClr val="bg1"/>
                </a:solidFill>
              </a:rPr>
              <a:t>Excel, </a:t>
            </a:r>
            <a:r>
              <a:rPr lang="en-US" sz="2800" dirty="0" err="1">
                <a:solidFill>
                  <a:schemeClr val="bg1"/>
                </a:solidFill>
              </a:rPr>
              <a:t>PowerPivot</a:t>
            </a:r>
            <a:r>
              <a:rPr lang="en-US" sz="2800" dirty="0">
                <a:solidFill>
                  <a:schemeClr val="bg1"/>
                </a:solidFill>
              </a:rPr>
              <a:t> </a:t>
            </a:r>
            <a:r>
              <a:rPr lang="en-US" sz="2800" dirty="0" smtClean="0">
                <a:solidFill>
                  <a:schemeClr val="bg1"/>
                </a:solidFill>
              </a:rPr>
              <a:t>, CRM Online…</a:t>
            </a:r>
            <a:endParaRPr lang="en-US" sz="2800" dirty="0">
              <a:solidFill>
                <a:schemeClr val="bg1"/>
              </a:solidFill>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395664"/>
            <a:ext cx="13004800" cy="81012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Oval 3"/>
          <p:cNvSpPr/>
          <p:nvPr/>
        </p:nvSpPr>
        <p:spPr bwMode="auto">
          <a:xfrm>
            <a:off x="5816600" y="1752600"/>
            <a:ext cx="1371600" cy="1181100"/>
          </a:xfrm>
          <a:prstGeom prst="ellipse">
            <a:avLst/>
          </a:prstGeom>
          <a:noFill/>
          <a:ln w="381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Gill Sans" pitchFamily="1" charset="0"/>
              <a:ea typeface="ヒラギノ角ゴ ProN W3" pitchFamily="1" charset="-128"/>
              <a:sym typeface="Gill Sans" pitchFamily="1" charset="0"/>
            </a:endParaRPr>
          </a:p>
        </p:txBody>
      </p:sp>
      <p:pic>
        <p:nvPicPr>
          <p:cNvPr id="6" name="Picture 2">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244600" y="1371600"/>
            <a:ext cx="9906000" cy="8101201"/>
          </a:xfrm>
          <a:prstGeom prst="roundRect">
            <a:avLst>
              <a:gd name="adj" fmla="val 953"/>
            </a:avLst>
          </a:prstGeom>
          <a:solidFill>
            <a:srgbClr val="FFFFFF">
              <a:shade val="85000"/>
            </a:srgbClr>
          </a:solidFill>
          <a:ln>
            <a:noFill/>
          </a:ln>
          <a:effectLst>
            <a:outerShdw dist="35921" dir="2700000" algn="ctr" rotWithShape="0">
              <a:schemeClr val="bg2"/>
            </a:outerShdw>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587159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 presetClass="exit" presetSubtype="4" fill="hold" nodeType="withEffect">
                                  <p:stCondLst>
                                    <p:cond delay="0"/>
                                  </p:stCondLst>
                                  <p:childTnLst>
                                    <p:anim calcmode="lin" valueType="num">
                                      <p:cBhvr additive="base">
                                        <p:cTn id="9" dur="500"/>
                                        <p:tgtEl>
                                          <p:spTgt spid="5122"/>
                                        </p:tgtEl>
                                        <p:attrNameLst>
                                          <p:attrName>ppt_x</p:attrName>
                                        </p:attrNameLst>
                                      </p:cBhvr>
                                      <p:tavLst>
                                        <p:tav tm="0">
                                          <p:val>
                                            <p:strVal val="ppt_x"/>
                                          </p:val>
                                        </p:tav>
                                        <p:tav tm="100000">
                                          <p:val>
                                            <p:strVal val="ppt_x"/>
                                          </p:val>
                                        </p:tav>
                                      </p:tavLst>
                                    </p:anim>
                                    <p:anim calcmode="lin" valueType="num">
                                      <p:cBhvr additive="base">
                                        <p:cTn id="10" dur="500"/>
                                        <p:tgtEl>
                                          <p:spTgt spid="5122"/>
                                        </p:tgtEl>
                                        <p:attrNameLst>
                                          <p:attrName>ppt_y</p:attrName>
                                        </p:attrNameLst>
                                      </p:cBhvr>
                                      <p:tavLst>
                                        <p:tav tm="0">
                                          <p:val>
                                            <p:strVal val="ppt_y"/>
                                          </p:val>
                                        </p:tav>
                                        <p:tav tm="100000">
                                          <p:val>
                                            <p:strVal val="1+ppt_h/2"/>
                                          </p:val>
                                        </p:tav>
                                      </p:tavLst>
                                    </p:anim>
                                    <p:set>
                                      <p:cBhvr>
                                        <p:cTn id="11" dur="1" fill="hold">
                                          <p:stCondLst>
                                            <p:cond delay="499"/>
                                          </p:stCondLst>
                                        </p:cTn>
                                        <p:tgtEl>
                                          <p:spTgt spid="5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alpha val="99000"/>
                  </a:srgbClr>
                </a:solidFill>
              </a:rPr>
              <a:t>… and Partner Solutions</a:t>
            </a:r>
            <a:endParaRPr lang="en-US" dirty="0"/>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829773" y="1469195"/>
            <a:ext cx="5357453" cy="4314064"/>
          </a:xfrm>
          <a:prstGeom prst="roundRect">
            <a:avLst>
              <a:gd name="adj" fmla="val 856"/>
            </a:avLst>
          </a:prstGeom>
          <a:solidFill>
            <a:srgbClr val="FFFFFF">
              <a:shade val="85000"/>
            </a:srgbClr>
          </a:solidFill>
          <a:ln>
            <a:noFill/>
          </a:ln>
          <a:effectLst/>
        </p:spPr>
      </p:pic>
      <p:pic>
        <p:nvPicPr>
          <p:cNvPr id="7" name="Picture 6"/>
          <p:cNvPicPr>
            <a:picLocks noChangeAspect="1" noChangeArrowheads="1"/>
          </p:cNvPicPr>
          <p:nvPr/>
        </p:nvPicPr>
        <p:blipFill>
          <a:blip r:embed="rId4" cstate="email">
            <a:extLst>
              <a:ext uri="{28A0092B-C50C-407E-A947-70E740481C1C}">
                <a14:useLocalDpi xmlns:a14="http://schemas.microsoft.com/office/drawing/2010/main" xmlns=""/>
              </a:ext>
            </a:extLst>
          </a:blip>
          <a:stretch>
            <a:fillRect/>
          </a:stretch>
        </p:blipFill>
        <p:spPr bwMode="auto">
          <a:xfrm>
            <a:off x="829773" y="5817611"/>
            <a:ext cx="5357453" cy="3851427"/>
          </a:xfrm>
          <a:prstGeom prst="roundRect">
            <a:avLst>
              <a:gd name="adj" fmla="val 1257"/>
            </a:avLst>
          </a:prstGeom>
          <a:solidFill>
            <a:srgbClr val="FFFFFF">
              <a:shade val="85000"/>
            </a:srgbClr>
          </a:solidFill>
          <a:ln>
            <a:noFill/>
          </a:ln>
          <a:effectLst/>
        </p:spPr>
      </p:pic>
      <p:pic>
        <p:nvPicPr>
          <p:cNvPr id="8" name="Picture 14" descr="cid:image006.png@01CB6538.27CF44A0"/>
          <p:cNvPicPr>
            <a:picLocks noChangeAspect="1" noChangeArrowheads="1"/>
          </p:cNvPicPr>
          <p:nvPr/>
        </p:nvPicPr>
        <p:blipFill>
          <a:blip r:embed="rId5" cstate="email">
            <a:extLst>
              <a:ext uri="{28A0092B-C50C-407E-A947-70E740481C1C}">
                <a14:useLocalDpi xmlns:a14="http://schemas.microsoft.com/office/drawing/2010/main" xmlns=""/>
              </a:ext>
            </a:extLst>
          </a:blip>
          <a:stretch>
            <a:fillRect/>
          </a:stretch>
        </p:blipFill>
        <p:spPr bwMode="auto">
          <a:xfrm>
            <a:off x="7252903" y="1484633"/>
            <a:ext cx="5032112" cy="4382767"/>
          </a:xfrm>
          <a:prstGeom prst="roundRect">
            <a:avLst>
              <a:gd name="adj" fmla="val 738"/>
            </a:avLst>
          </a:prstGeom>
          <a:solidFill>
            <a:srgbClr val="FFFFFF">
              <a:shade val="85000"/>
            </a:srgbClr>
          </a:solidFill>
          <a:ln>
            <a:noFill/>
          </a:ln>
          <a:effectLst/>
          <a:extLst>
            <a:ext uri="{91240B29-F687-4F45-9708-019B960494DF}">
              <a14:hiddenLine xmlns:a14="http://schemas.microsoft.com/office/drawing/2010/main" xmlns="" w="9525">
                <a:solidFill>
                  <a:srgbClr val="000000"/>
                </a:solidFill>
                <a:miter lim="800000"/>
                <a:headEnd/>
                <a:tailEnd/>
              </a14:hiddenLine>
            </a:ext>
          </a:extLst>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tretch>
            <a:fillRect/>
          </a:stretch>
        </p:blipFill>
        <p:spPr bwMode="auto">
          <a:xfrm>
            <a:off x="7252903" y="5917899"/>
            <a:ext cx="5032111" cy="3751139"/>
          </a:xfrm>
          <a:prstGeom prst="roundRect">
            <a:avLst>
              <a:gd name="adj" fmla="val 1292"/>
            </a:avLst>
          </a:prstGeom>
          <a:solidFill>
            <a:srgbClr val="FFFFFF">
              <a:shade val="85000"/>
            </a:srgbClr>
          </a:solidFill>
          <a:ln>
            <a:noFill/>
          </a:ln>
          <a:effectLst>
            <a:outerShdw dist="35921" dir="2700000" algn="ctr" rotWithShape="0">
              <a:schemeClr val="bg2"/>
            </a:outerShdw>
          </a:effectLst>
          <a:extLst>
            <a:ext uri="{91240B29-F687-4F45-9708-019B960494DF}">
              <a14:hiddenLine xmlns:a14="http://schemas.microsoft.com/office/drawing/2010/main" xmlns="" w="9525">
                <a:solidFill>
                  <a:schemeClr val="tx1"/>
                </a:solidFill>
                <a:miter lim="800000"/>
                <a:headEnd/>
                <a:tailEnd/>
              </a14:hiddenLine>
            </a:ext>
          </a:extLst>
        </p:spPr>
      </p:pic>
      <p:sp>
        <p:nvSpPr>
          <p:cNvPr id="10" name="Rectangle 9"/>
          <p:cNvSpPr/>
          <p:nvPr/>
        </p:nvSpPr>
        <p:spPr bwMode="auto">
          <a:xfrm>
            <a:off x="7252903" y="1476364"/>
            <a:ext cx="1620879" cy="438150"/>
          </a:xfrm>
          <a:prstGeom prst="rect">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1600" b="1" dirty="0" err="1" smtClean="0">
                <a:solidFill>
                  <a:schemeClr val="tx1"/>
                </a:solidFill>
                <a:latin typeface="Gill Sans" pitchFamily="1" charset="0"/>
                <a:ea typeface="ヒラギノ角ゴ ProN W3" pitchFamily="1" charset="-128"/>
              </a:rPr>
              <a:t>Dundas</a:t>
            </a:r>
            <a:r>
              <a:rPr lang="en-US" sz="1600" b="1" dirty="0" smtClean="0">
                <a:solidFill>
                  <a:schemeClr val="tx1"/>
                </a:solidFill>
                <a:latin typeface="Gill Sans" pitchFamily="1" charset="0"/>
                <a:ea typeface="ヒラギノ角ゴ ProN W3" pitchFamily="1" charset="-128"/>
              </a:rPr>
              <a:t> Dashboard</a:t>
            </a:r>
            <a:endParaRPr lang="en-US" sz="1600" b="1" dirty="0">
              <a:solidFill>
                <a:schemeClr val="tx1"/>
              </a:solidFill>
              <a:latin typeface="Gill Sans" pitchFamily="1" charset="0"/>
              <a:ea typeface="ヒラギノ角ゴ ProN W3" pitchFamily="1" charset="-128"/>
            </a:endParaRPr>
          </a:p>
        </p:txBody>
      </p:sp>
      <p:sp>
        <p:nvSpPr>
          <p:cNvPr id="11" name="Rectangle 10"/>
          <p:cNvSpPr/>
          <p:nvPr/>
        </p:nvSpPr>
        <p:spPr bwMode="auto">
          <a:xfrm>
            <a:off x="7252902" y="5922286"/>
            <a:ext cx="1151778" cy="438150"/>
          </a:xfrm>
          <a:prstGeom prst="rect">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1600" b="1" dirty="0">
                <a:solidFill>
                  <a:schemeClr val="tx1"/>
                </a:solidFill>
                <a:latin typeface="Gill Sans" pitchFamily="1" charset="0"/>
                <a:ea typeface="ヒラギノ角ゴ ProN W3" pitchFamily="1" charset="-128"/>
              </a:rPr>
              <a:t>Tableau</a:t>
            </a:r>
          </a:p>
        </p:txBody>
      </p:sp>
      <p:sp>
        <p:nvSpPr>
          <p:cNvPr id="12" name="Rectangle 11"/>
          <p:cNvSpPr/>
          <p:nvPr/>
        </p:nvSpPr>
        <p:spPr bwMode="auto">
          <a:xfrm>
            <a:off x="829773" y="5817610"/>
            <a:ext cx="1151778" cy="438150"/>
          </a:xfrm>
          <a:prstGeom prst="rect">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1600" b="1" dirty="0" err="1">
                <a:solidFill>
                  <a:schemeClr val="tx1"/>
                </a:solidFill>
                <a:latin typeface="Gill Sans" pitchFamily="1" charset="0"/>
                <a:ea typeface="ヒラギノ角ゴ ProN W3" pitchFamily="1" charset="-128"/>
              </a:rPr>
              <a:t>JackBE</a:t>
            </a:r>
            <a:endParaRPr lang="en-US" sz="1600" b="1" dirty="0">
              <a:solidFill>
                <a:schemeClr val="tx1"/>
              </a:solidFill>
              <a:latin typeface="Gill Sans" pitchFamily="1" charset="0"/>
              <a:ea typeface="ヒラギノ角ゴ ProN W3" pitchFamily="1" charset="-128"/>
            </a:endParaRPr>
          </a:p>
        </p:txBody>
      </p:sp>
      <p:sp>
        <p:nvSpPr>
          <p:cNvPr id="13" name="Rectangle 12"/>
          <p:cNvSpPr/>
          <p:nvPr/>
        </p:nvSpPr>
        <p:spPr bwMode="auto">
          <a:xfrm>
            <a:off x="829773" y="1476364"/>
            <a:ext cx="1151778" cy="438150"/>
          </a:xfrm>
          <a:prstGeom prst="rect">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1600" b="1" dirty="0" smtClean="0">
                <a:solidFill>
                  <a:schemeClr val="tx1"/>
                </a:solidFill>
                <a:latin typeface="Gill Sans" pitchFamily="1" charset="0"/>
                <a:ea typeface="ヒラギノ角ゴ ProN W3" pitchFamily="1" charset="-128"/>
              </a:rPr>
              <a:t>ESRI</a:t>
            </a:r>
            <a:endParaRPr lang="en-US" sz="1600" b="1" dirty="0">
              <a:solidFill>
                <a:schemeClr val="tx1"/>
              </a:solidFill>
              <a:latin typeface="Gill Sans" pitchFamily="1" charset="0"/>
              <a:ea typeface="ヒラギノ角ゴ ProN W3" pitchFamily="1" charset="-128"/>
            </a:endParaRPr>
          </a:p>
        </p:txBody>
      </p:sp>
    </p:spTree>
    <p:extLst>
      <p:ext uri="{BB962C8B-B14F-4D97-AF65-F5344CB8AC3E}">
        <p14:creationId xmlns:p14="http://schemas.microsoft.com/office/powerpoint/2010/main" xmlns="" val="39970952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Arial"/>
        <a:ea typeface="ヒラギノ角ゴ ProN W6"/>
        <a:cs typeface=""/>
      </a:majorFont>
      <a:minorFont>
        <a:latin typeface="Arial"/>
        <a:ea typeface="ヒラギノ角ゴ ProN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rgbClr val="000000"/>
            </a:solidFill>
            <a:effectLst/>
            <a:latin typeface="GillSans" pitchFamily="1" charset="0"/>
            <a:ea typeface="ヒラギノ角ゴ ProN W3" pitchFamily="1" charset="-128"/>
            <a:sym typeface="GillSans" pitchFamily="1"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rgbClr val="000000"/>
            </a:solidFill>
            <a:effectLst/>
            <a:latin typeface="GillSans" pitchFamily="1" charset="0"/>
            <a:ea typeface="ヒラギノ角ゴ ProN W3" pitchFamily="1" charset="-128"/>
            <a:sym typeface="GillSans" pitchFamily="1"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Arial"/>
        <a:ea typeface="ヒラギノ角ゴ ProN W6"/>
        <a:cs typeface=""/>
      </a:majorFont>
      <a:minorFont>
        <a:latin typeface="Arial"/>
        <a:ea typeface="ヒラギノ角ゴ ProN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rgbClr val="000000"/>
            </a:solidFill>
            <a:effectLst/>
            <a:latin typeface="GillSans" pitchFamily="1" charset="0"/>
            <a:ea typeface="ヒラギノ角ゴ ProN W3" pitchFamily="1" charset="-128"/>
            <a:sym typeface="GillSans" pitchFamily="1"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rgbClr val="000000"/>
            </a:solidFill>
            <a:effectLst/>
            <a:latin typeface="GillSans" pitchFamily="1" charset="0"/>
            <a:ea typeface="ヒラギノ角ゴ ProN W3" pitchFamily="1" charset="-128"/>
            <a:sym typeface="GillSans" pitchFamily="1"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Pages>0</Pages>
  <Words>550</Words>
  <Characters>0</Characters>
  <Application>Microsoft Office PowerPoint</Application>
  <PresentationFormat>Custom</PresentationFormat>
  <Lines>0</Lines>
  <Paragraphs>86</Paragraphs>
  <Slides>15</Slides>
  <Notes>13</Notes>
  <HiddenSlides>0</HiddenSlides>
  <MMClips>1</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Title &amp; Subtitle</vt:lpstr>
      <vt:lpstr>Title &amp; Bullets</vt:lpstr>
      <vt:lpstr>Data Everywhere   There Ought to be a Marketplace for it</vt:lpstr>
      <vt:lpstr>Windows Azure DataMarket</vt:lpstr>
      <vt:lpstr>One Stop Shop for Data Commercial and Public Domain…</vt:lpstr>
      <vt:lpstr>Unified Data Discovery…</vt:lpstr>
      <vt:lpstr>Visualize Before You Subscribe…</vt:lpstr>
      <vt:lpstr>Subscribe With a Click…</vt:lpstr>
      <vt:lpstr>Consistent Open Data API’s…</vt:lpstr>
      <vt:lpstr>Integrated in Everyday Tools from Microsoft   like Excel, PowerPivot , CRM Online…</vt:lpstr>
      <vt:lpstr>… and Partner Solutions</vt:lpstr>
      <vt:lpstr>Momentum is Growing…</vt:lpstr>
      <vt:lpstr>Video</vt:lpstr>
      <vt:lpstr>Slide 12</vt:lpstr>
      <vt:lpstr>Content Partners</vt:lpstr>
      <vt:lpstr>Get Involved</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Sudhir Hasbe</dc:creator>
  <cp:lastModifiedBy>AV</cp:lastModifiedBy>
  <cp:revision>6</cp:revision>
  <dcterms:modified xsi:type="dcterms:W3CDTF">2011-02-02T16:13:46Z</dcterms:modified>
</cp:coreProperties>
</file>