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569" r:id="rId3"/>
    <p:sldId id="439" r:id="rId4"/>
    <p:sldId id="540" r:id="rId5"/>
    <p:sldId id="539" r:id="rId6"/>
    <p:sldId id="542" r:id="rId7"/>
    <p:sldId id="543" r:id="rId8"/>
    <p:sldId id="544" r:id="rId9"/>
    <p:sldId id="545" r:id="rId10"/>
    <p:sldId id="352" r:id="rId11"/>
    <p:sldId id="435" r:id="rId12"/>
    <p:sldId id="501" r:id="rId13"/>
    <p:sldId id="502" r:id="rId14"/>
    <p:sldId id="503" r:id="rId15"/>
    <p:sldId id="551" r:id="rId16"/>
    <p:sldId id="554" r:id="rId17"/>
    <p:sldId id="555" r:id="rId18"/>
    <p:sldId id="567" r:id="rId19"/>
    <p:sldId id="556" r:id="rId20"/>
    <p:sldId id="558" r:id="rId21"/>
    <p:sldId id="511" r:id="rId22"/>
    <p:sldId id="505" r:id="rId23"/>
    <p:sldId id="521" r:id="rId24"/>
    <p:sldId id="524" r:id="rId25"/>
    <p:sldId id="523" r:id="rId26"/>
    <p:sldId id="571" r:id="rId27"/>
    <p:sldId id="559" r:id="rId28"/>
    <p:sldId id="528" r:id="rId29"/>
    <p:sldId id="529" r:id="rId30"/>
    <p:sldId id="530" r:id="rId31"/>
    <p:sldId id="531" r:id="rId32"/>
    <p:sldId id="561" r:id="rId33"/>
    <p:sldId id="560" r:id="rId34"/>
    <p:sldId id="562" r:id="rId35"/>
    <p:sldId id="532" r:id="rId36"/>
    <p:sldId id="575" r:id="rId37"/>
    <p:sldId id="572" r:id="rId38"/>
    <p:sldId id="574" r:id="rId39"/>
    <p:sldId id="573" r:id="rId40"/>
    <p:sldId id="565" r:id="rId41"/>
    <p:sldId id="563" r:id="rId42"/>
    <p:sldId id="576" r:id="rId43"/>
    <p:sldId id="564" r:id="rId44"/>
    <p:sldId id="536" r:id="rId45"/>
    <p:sldId id="537" r:id="rId46"/>
    <p:sldId id="577" r:id="rId47"/>
    <p:sldId id="35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83662"/>
    <a:srgbClr val="7A0E13"/>
    <a:srgbClr val="91181C"/>
    <a:srgbClr val="FFE3A5"/>
    <a:srgbClr val="D0DD27"/>
    <a:srgbClr val="5F6062"/>
    <a:srgbClr val="FFD03B"/>
    <a:srgbClr val="FFE389"/>
    <a:srgbClr val="3B3B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919" autoAdjust="0"/>
    <p:restoredTop sz="81832" autoAdjust="0"/>
  </p:normalViewPr>
  <p:slideViewPr>
    <p:cSldViewPr>
      <p:cViewPr>
        <p:scale>
          <a:sx n="90" d="100"/>
          <a:sy n="90" d="100"/>
        </p:scale>
        <p:origin x="-944" y="-8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esProps" Target="presProps.xml"/><Relationship Id="rId54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BBC2-4887-40C1-84B6-FEC36B50AB4A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9E03-5C67-4AAB-9352-8A9C66E06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3997-6596-4591-8A5E-BE98E3C22E1E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B4B99-2225-4CDD-B77D-F8DCFA998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6"/>
            <a:ext cx="8229600" cy="4999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solidFill>
          <a:srgbClr val="D0D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F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06375"/>
            <a:ext cx="7826375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75401"/>
            <a:ext cx="9144000" cy="482599"/>
            <a:chOff x="0" y="6375400"/>
            <a:chExt cx="9144000" cy="482599"/>
          </a:xfrm>
        </p:grpSpPr>
        <p:sp>
          <p:nvSpPr>
            <p:cNvPr id="8" name="Rectangle 7"/>
            <p:cNvSpPr/>
            <p:nvPr/>
          </p:nvSpPr>
          <p:spPr>
            <a:xfrm>
              <a:off x="0" y="6375400"/>
              <a:ext cx="9144000" cy="4825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70849" y="6526858"/>
              <a:ext cx="915167" cy="207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52399" y="6467474"/>
              <a:ext cx="3590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No Callbacks,</a:t>
              </a:r>
              <a:r>
                <a:rPr lang="en-US" sz="1400" b="1" baseline="0" dirty="0" smtClean="0">
                  <a:solidFill>
                    <a:schemeClr val="bg1"/>
                  </a:solidFill>
                </a:rPr>
                <a:t> No Threads &amp; Ruby 1.9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6900" y="6504800"/>
              <a:ext cx="1841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@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igrigorik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github.com/tmm1/rmongo" TargetMode="External"/><Relationship Id="rId4" Type="http://schemas.openxmlformats.org/officeDocument/2006/relationships/hyperlink" Target="http://github.com/igrigorik/em-mysqlplus" TargetMode="External"/><Relationship Id="rId10" Type="http://schemas.openxmlformats.org/officeDocument/2006/relationships/hyperlink" Target="http://github.com/igrigorik/em-websocket" TargetMode="External"/><Relationship Id="rId5" Type="http://schemas.openxmlformats.org/officeDocument/2006/relationships/hyperlink" Target="http://github.com/astro/remcached" TargetMode="External"/><Relationship Id="rId7" Type="http://schemas.openxmlformats.org/officeDocument/2006/relationships/hyperlink" Target="http://github.com/madsimian/em-redis" TargetMode="External"/><Relationship Id="rId11" Type="http://schemas.openxmlformats.org/officeDocument/2006/relationships/hyperlink" Target="http://github.com/peritor/happening" TargetMode="External"/><Relationship Id="rId12" Type="http://schemas.openxmlformats.org/officeDocument/2006/relationships/hyperlink" Target="http://wiki.github.com/eventmachine/eventmachine/protocol-implementation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9" Type="http://schemas.openxmlformats.org/officeDocument/2006/relationships/hyperlink" Target="http://github.com/igrigorik/em-http-request" TargetMode="External"/><Relationship Id="rId3" Type="http://schemas.openxmlformats.org/officeDocument/2006/relationships/hyperlink" Target="http://github.com/tmm1/amqp" TargetMode="External"/><Relationship Id="rId6" Type="http://schemas.openxmlformats.org/officeDocument/2006/relationships/hyperlink" Target="http://github.com/astro/em-dn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5" Type="http://schemas.openxmlformats.org/officeDocument/2006/relationships/hyperlink" Target="http://bit.ly/aesXy5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hyperlink" Target="http://github.com/igrigorik/em-synchrony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hyperlink" Target="http://bit.ly/d2hYw0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hyperlink" Target="http://code.macournoyer.com/thin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3" Type="http://schemas.openxmlformats.org/officeDocument/2006/relationships/hyperlink" Target="http://gist.github.com/445603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igvita.com/2010/03/22/untangling-evented-code-with-ruby-fibers/" TargetMode="External"/><Relationship Id="rId5" Type="http://schemas.openxmlformats.org/officeDocument/2006/relationships/hyperlink" Target="http://www.igvita.com/2009/05/13/fibers-cooperative-scheduling-in-ruby/" TargetMode="External"/><Relationship Id="rId7" Type="http://schemas.openxmlformats.org/officeDocument/2006/relationships/hyperlink" Target="http://github.com/igrigorik/async-rails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Relationship Id="rId6" Type="http://schemas.openxmlformats.org/officeDocument/2006/relationships/hyperlink" Target="http://github.com/igrigorik/em-synchrony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83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695575"/>
            <a:ext cx="8280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Callbacks, No Threads &amp; Ruby 1.9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02200"/>
            <a:ext cx="6400800" cy="920749"/>
          </a:xfrm>
        </p:spPr>
        <p:txBody>
          <a:bodyPr>
            <a:normAutofit/>
          </a:bodyPr>
          <a:lstStyle/>
          <a:p>
            <a:pPr algn="r"/>
            <a:r>
              <a:rPr lang="en-US" sz="2600" b="1" dirty="0" smtClean="0">
                <a:solidFill>
                  <a:srgbClr val="FFE3A5"/>
                </a:solidFill>
              </a:rPr>
              <a:t>Ilya Grigorik</a:t>
            </a:r>
          </a:p>
          <a:p>
            <a:pPr algn="r"/>
            <a:r>
              <a:rPr lang="en-US" sz="2200" b="1" dirty="0" smtClean="0">
                <a:solidFill>
                  <a:srgbClr val="FFE3A5"/>
                </a:solidFill>
              </a:rPr>
              <a:t>@</a:t>
            </a:r>
            <a:r>
              <a:rPr lang="en-US" sz="2200" b="1" dirty="0" err="1" smtClean="0">
                <a:solidFill>
                  <a:srgbClr val="FFE3A5"/>
                </a:solidFill>
              </a:rPr>
              <a:t>igrigorik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1905000" y="3374648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600" i="1" dirty="0" err="1" smtClean="0">
                <a:solidFill>
                  <a:schemeClr val="bg1">
                    <a:lumMod val="95000"/>
                  </a:schemeClr>
                </a:solidFill>
              </a:rPr>
              <a:t>async</a:t>
            </a:r>
            <a:r>
              <a:rPr lang="en-US" sz="2600" i="1" dirty="0" smtClean="0">
                <a:solidFill>
                  <a:schemeClr val="bg1">
                    <a:lumMod val="95000"/>
                  </a:schemeClr>
                </a:solidFill>
              </a:rPr>
              <a:t> &amp; co-operative web-servers</a:t>
            </a:r>
            <a:endParaRPr lang="en-US" sz="2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33400"/>
            <a:ext cx="27686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16002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Drivers</a:t>
            </a:r>
            <a:endParaRPr lang="en-US" sz="2700" b="1" dirty="0"/>
          </a:p>
        </p:txBody>
      </p:sp>
      <p:sp>
        <p:nvSpPr>
          <p:cNvPr id="10" name="Rectangle 9"/>
          <p:cNvSpPr/>
          <p:nvPr/>
        </p:nvSpPr>
        <p:spPr>
          <a:xfrm>
            <a:off x="3276600" y="24384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Ruby VM</a:t>
            </a:r>
            <a:endParaRPr lang="en-US" sz="2700" b="1" dirty="0"/>
          </a:p>
        </p:txBody>
      </p:sp>
      <p:sp>
        <p:nvSpPr>
          <p:cNvPr id="11" name="Rectangle 10"/>
          <p:cNvSpPr/>
          <p:nvPr/>
        </p:nvSpPr>
        <p:spPr>
          <a:xfrm>
            <a:off x="3276600" y="32766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Network</a:t>
            </a:r>
            <a:endParaRPr lang="en-US" sz="27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30749" y="544324"/>
            <a:ext cx="5108251" cy="827276"/>
            <a:chOff x="2130749" y="544324"/>
            <a:chExt cx="5108251" cy="827276"/>
          </a:xfrm>
        </p:grpSpPr>
        <p:sp>
          <p:nvSpPr>
            <p:cNvPr id="12" name="TextBox 11"/>
            <p:cNvSpPr txBox="1"/>
            <p:nvPr/>
          </p:nvSpPr>
          <p:spPr>
            <a:xfrm>
              <a:off x="2130749" y="772924"/>
              <a:ext cx="109388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err="1" smtClean="0"/>
                <a:t>MySQL</a:t>
              </a:r>
              <a:endParaRPr lang="en-US" sz="23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6149" y="544324"/>
              <a:ext cx="111476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Mongo</a:t>
              </a:r>
              <a:endParaRPr lang="en-US" sz="23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5349" y="772924"/>
              <a:ext cx="86215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PSQL</a:t>
              </a:r>
              <a:endParaRPr lang="en-US" sz="23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88349" y="620524"/>
              <a:ext cx="98802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Couch</a:t>
              </a:r>
              <a:endParaRPr lang="en-US" sz="23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8949" y="925324"/>
              <a:ext cx="46005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…</a:t>
              </a:r>
              <a:endParaRPr lang="en-US" sz="2300" i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2200" y="4506724"/>
            <a:ext cx="4803451" cy="903476"/>
            <a:chOff x="2362200" y="4506724"/>
            <a:chExt cx="4803451" cy="903476"/>
          </a:xfrm>
        </p:grpSpPr>
        <p:sp>
          <p:nvSpPr>
            <p:cNvPr id="19" name="TextBox 18"/>
            <p:cNvSpPr txBox="1"/>
            <p:nvPr/>
          </p:nvSpPr>
          <p:spPr>
            <a:xfrm>
              <a:off x="2362200" y="4506724"/>
              <a:ext cx="127304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Mongrel</a:t>
              </a:r>
              <a:endParaRPr lang="en-US" sz="23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6200" y="4887724"/>
              <a:ext cx="147092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Passenger</a:t>
              </a:r>
              <a:endParaRPr lang="en-US" sz="23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2600" y="4506724"/>
              <a:ext cx="118951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Unicorn</a:t>
              </a:r>
              <a:endParaRPr lang="en-US" sz="2300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05600" y="4963924"/>
              <a:ext cx="46005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…</a:t>
              </a:r>
              <a:endParaRPr lang="en-US" sz="2300" i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28800" y="2362200"/>
            <a:ext cx="12119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/>
              <a:t>Threads</a:t>
            </a:r>
            <a:endParaRPr lang="en-US" sz="23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2819400"/>
            <a:ext cx="9681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/>
              <a:t>Fibers</a:t>
            </a:r>
            <a:endParaRPr lang="en-US" sz="23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77000" y="2667000"/>
            <a:ext cx="6409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/>
              <a:t>GIL</a:t>
            </a:r>
            <a:endParaRPr lang="en-US" sz="23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2819400"/>
            <a:ext cx="4600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/>
              <a:t>…</a:t>
            </a:r>
            <a:endParaRPr lang="en-US" sz="2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 is a myth in Ruby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(with a few caveats, of course)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800" y="3962400"/>
            <a:ext cx="1397000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r="68761"/>
          <a:stretch>
            <a:fillRect/>
          </a:stretch>
        </p:blipFill>
        <p:spPr>
          <a:xfrm>
            <a:off x="838200" y="685800"/>
            <a:ext cx="2209800" cy="2730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05200" y="896541"/>
            <a:ext cx="518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i="1" dirty="0" smtClean="0"/>
              <a:t>Global Interpreter Lock </a:t>
            </a:r>
            <a:r>
              <a:rPr lang="en-US" sz="1900" i="1" dirty="0" smtClean="0"/>
              <a:t>is a mutual exclusion lock held by a programming language interpreter thread to avoid sharing code that is not thread-safe with other threads. </a:t>
            </a:r>
          </a:p>
          <a:p>
            <a:endParaRPr lang="en-US" sz="1900" i="1" dirty="0" smtClean="0"/>
          </a:p>
          <a:p>
            <a:r>
              <a:rPr lang="en-US" sz="1900" i="1" dirty="0" smtClean="0"/>
              <a:t>There is always one GIL for one interpreter process.</a:t>
            </a:r>
            <a:endParaRPr lang="en-US" sz="1900" i="1" dirty="0"/>
          </a:p>
        </p:txBody>
      </p:sp>
      <p:sp>
        <p:nvSpPr>
          <p:cNvPr id="19" name="Rectangle 18"/>
          <p:cNvSpPr/>
          <p:nvPr/>
        </p:nvSpPr>
        <p:spPr>
          <a:xfrm>
            <a:off x="6477000" y="5715000"/>
            <a:ext cx="21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http://bit.ly/ruby-gil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 is a myth in Ruby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no concurrency in Ruby 1.9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800" y="3962400"/>
            <a:ext cx="1397000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r="33213"/>
          <a:stretch>
            <a:fillRect/>
          </a:stretch>
        </p:blipFill>
        <p:spPr>
          <a:xfrm>
            <a:off x="838200" y="685800"/>
            <a:ext cx="4724400" cy="273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2751892"/>
            <a:ext cx="358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i="1" dirty="0" smtClean="0"/>
              <a:t>N-M thread pool</a:t>
            </a:r>
            <a:r>
              <a:rPr lang="en-US" sz="1900" i="1" dirty="0" smtClean="0"/>
              <a:t> in Ruby 1.9…</a:t>
            </a:r>
          </a:p>
          <a:p>
            <a:r>
              <a:rPr lang="en-US" sz="1900" i="1" dirty="0" smtClean="0"/>
              <a:t>Better but still the same problem!</a:t>
            </a:r>
            <a:endParaRPr lang="en-US" sz="1900" i="1" dirty="0"/>
          </a:p>
        </p:txBody>
      </p:sp>
      <p:sp>
        <p:nvSpPr>
          <p:cNvPr id="7" name="Rectangle 6"/>
          <p:cNvSpPr/>
          <p:nvPr/>
        </p:nvSpPr>
        <p:spPr>
          <a:xfrm>
            <a:off x="6477000" y="5715000"/>
            <a:ext cx="21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http://bit.ly/ruby-gil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 is a myth in Ruby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no parallelism in Ruby 1.9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800" y="3962400"/>
            <a:ext cx="1397000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r="-8799"/>
          <a:stretch>
            <a:fillRect/>
          </a:stretch>
        </p:blipFill>
        <p:spPr>
          <a:xfrm>
            <a:off x="838200" y="685800"/>
            <a:ext cx="7696200" cy="2730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5715000"/>
            <a:ext cx="21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http://bit.ly/ruby-gil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96925" y="38862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 locking interpreter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threads at all costs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say you’re writing an extension…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 r="33213"/>
          <a:stretch>
            <a:fillRect/>
          </a:stretch>
        </p:blipFill>
        <p:spPr>
          <a:xfrm>
            <a:off x="2286000" y="1066800"/>
            <a:ext cx="4724400" cy="27305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04800" y="2438400"/>
            <a:ext cx="1657349" cy="838200"/>
          </a:xfrm>
          <a:prstGeom prst="wedgeRectCallout">
            <a:avLst>
              <a:gd name="adj1" fmla="val 62540"/>
              <a:gd name="adj2" fmla="val 22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Blocks entire</a:t>
            </a:r>
          </a:p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Ruby VM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239000" y="2438400"/>
            <a:ext cx="1657349" cy="838200"/>
          </a:xfrm>
          <a:prstGeom prst="wedgeRectCallout">
            <a:avLst>
              <a:gd name="adj1" fmla="val -65881"/>
              <a:gd name="adj2" fmla="val 16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Not as bad, but</a:t>
            </a:r>
          </a:p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avoid it still..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276600"/>
            <a:ext cx="1685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/>
              <a:t>WEBRick</a:t>
            </a:r>
            <a:endParaRPr lang="en-US" sz="30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0"/>
            <a:ext cx="1981200" cy="87503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343400" y="3429000"/>
            <a:ext cx="685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810000" y="533400"/>
            <a:ext cx="1676400" cy="1399674"/>
            <a:chOff x="457200" y="609600"/>
            <a:chExt cx="1676400" cy="1399674"/>
          </a:xfrm>
        </p:grpSpPr>
        <p:sp>
          <p:nvSpPr>
            <p:cNvPr id="14" name="Rectangle 13"/>
            <p:cNvSpPr/>
            <p:nvPr/>
          </p:nvSpPr>
          <p:spPr>
            <a:xfrm>
              <a:off x="457200" y="609600"/>
              <a:ext cx="1676400" cy="4852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smtClean="0"/>
                <a:t>Drivers</a:t>
              </a:r>
              <a:endParaRPr lang="en-US" sz="21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1066800"/>
              <a:ext cx="1676400" cy="4852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smtClean="0"/>
                <a:t>Ruby VM</a:t>
              </a:r>
              <a:endParaRPr lang="en-US" sz="21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1524000"/>
              <a:ext cx="1676400" cy="4852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smtClean="0"/>
                <a:t>Network</a:t>
              </a:r>
              <a:endParaRPr lang="en-US" sz="2100" b="1" dirty="0"/>
            </a:p>
          </p:txBody>
        </p:sp>
      </p:grpSp>
      <p:sp>
        <p:nvSpPr>
          <p:cNvPr id="18" name="Text Placeholder 1"/>
          <p:cNvSpPr txBox="1">
            <a:spLocks/>
          </p:cNvSpPr>
          <p:nvPr/>
        </p:nvSpPr>
        <p:spPr>
          <a:xfrm>
            <a:off x="990600" y="44958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Mongrel made Rails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viable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powers a lot of Rails apps today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2133600" cy="1191260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990600" y="44958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Rails rediscovers Apache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worker/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forker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model…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371600"/>
            <a:ext cx="1879600" cy="19265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743200"/>
            <a:ext cx="2997200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990600" y="44958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exclusive Ruby VM for EACH request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 I the only one who thinks this is terrible?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825500"/>
            <a:ext cx="4127500" cy="3289300"/>
            <a:chOff x="2590800" y="762000"/>
            <a:chExt cx="4127500" cy="3289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762000"/>
              <a:ext cx="4127500" cy="3289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76600" y="1600200"/>
              <a:ext cx="467490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/>
                <a:t>…</a:t>
              </a:r>
              <a:endParaRPr lang="en-US" sz="3100" b="1" dirty="0"/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4114800" y="990600"/>
            <a:ext cx="2438400" cy="838200"/>
          </a:xfrm>
          <a:prstGeom prst="wedgeRectCallout">
            <a:avLst>
              <a:gd name="adj1" fmla="val -66629"/>
              <a:gd name="adj2" fmla="val 103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*nix IPC is fast!  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486400" y="3352800"/>
            <a:ext cx="1524000" cy="533400"/>
          </a:xfrm>
          <a:prstGeom prst="wedgeRectCallout">
            <a:avLst>
              <a:gd name="adj1" fmla="val -72706"/>
              <a:gd name="adj2" fmla="val -22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Full Ruby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990600" y="44958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exclusive Ruby VM for EACH request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 I the only one who thinks this is terrible?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581400" y="3657600"/>
            <a:ext cx="4953000" cy="838200"/>
          </a:xfrm>
          <a:prstGeom prst="wedgeRectCallout">
            <a:avLst>
              <a:gd name="adj1" fmla="val -20622"/>
              <a:gd name="adj2" fmla="val -100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Robustness? That sounds like a bug.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12954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“Does not care if your application is thread-safe or not, workers all run within their own isolated address space and only serve one client at a time for maximum robustness.”</a:t>
            </a:r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1879600" cy="192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42" y="4267200"/>
            <a:ext cx="5715000" cy="1399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715000" cy="13991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50" y="228600"/>
            <a:ext cx="3721100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4572000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Review: </a:t>
            </a:r>
          </a:p>
          <a:p>
            <a:pPr algn="ctr"/>
            <a:r>
              <a:rPr lang="en-US" sz="4000" b="1" dirty="0" smtClean="0"/>
              <a:t>State of the art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572000" y="-1"/>
            <a:ext cx="4572001" cy="39624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Reactor Pattern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572000" y="3962400"/>
            <a:ext cx="4571999" cy="2438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Async</a:t>
            </a:r>
            <a:r>
              <a:rPr lang="en-US" sz="2400" b="1" dirty="0" smtClean="0"/>
              <a:t> Primitives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962401"/>
            <a:ext cx="45720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Callbacks &amp; Fibers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4571999" cy="11969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Async</a:t>
            </a:r>
            <a:r>
              <a:rPr lang="en-US" sz="2400" b="1" dirty="0" smtClean="0"/>
              <a:t> Rails?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2309813"/>
            <a:ext cx="8534400" cy="1500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9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…?</a:t>
            </a:r>
            <a:endParaRPr lang="en-US" sz="9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867322"/>
            <a:ext cx="64770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300" dirty="0" smtClean="0"/>
              <a:t>Node imposes the full-stack requirements</a:t>
            </a:r>
            <a:endParaRPr lang="en-US" sz="2300" b="1" i="1" dirty="0" smtClean="0"/>
          </a:p>
          <a:p>
            <a:pPr marL="342900" indent="-342900">
              <a:buAutoNum type="arabicPeriod"/>
            </a:pPr>
            <a:r>
              <a:rPr lang="en-US" sz="2300" dirty="0" smtClean="0"/>
              <a:t>Node imposes </a:t>
            </a:r>
            <a:r>
              <a:rPr lang="en-US" sz="2300" dirty="0" err="1" smtClean="0"/>
              <a:t>async</a:t>
            </a:r>
            <a:r>
              <a:rPr lang="en-US" sz="2300" dirty="0" smtClean="0"/>
              <a:t> drivers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Node imposes </a:t>
            </a:r>
            <a:r>
              <a:rPr lang="en-US" sz="2300" dirty="0" err="1" smtClean="0"/>
              <a:t>async</a:t>
            </a:r>
            <a:r>
              <a:rPr lang="en-US" sz="2300" dirty="0" smtClean="0"/>
              <a:t> frameworks</a:t>
            </a:r>
          </a:p>
          <a:p>
            <a:pPr marL="342900" indent="-342900">
              <a:buAutoNum type="arabicPeriod"/>
            </a:pPr>
            <a:endParaRPr lang="en-US" sz="2300" dirty="0" smtClean="0"/>
          </a:p>
          <a:p>
            <a:pPr marL="342900" indent="-342900"/>
            <a:r>
              <a:rPr lang="en-US" sz="2300" i="1" dirty="0" smtClean="0"/>
              <a:t>*Surprise*: Node is “fast”</a:t>
            </a:r>
          </a:p>
          <a:p>
            <a:pPr marL="342900" indent="-342900"/>
            <a:endParaRPr lang="en-US" sz="2300" dirty="0" smtClean="0"/>
          </a:p>
          <a:p>
            <a:pPr marL="342900" indent="-342900">
              <a:buAutoNum type="arabicPeriod"/>
            </a:pPr>
            <a:endParaRPr lang="en-US" sz="2300" dirty="0" smtClean="0"/>
          </a:p>
          <a:p>
            <a:pPr marL="342900" indent="-342900">
              <a:buAutoNum type="arabicPeriod"/>
            </a:pP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9370"/>
            <a:ext cx="562232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96925" y="40624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I’ll take Ruby over JS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38877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62600"/>
            <a:ext cx="26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gem install </a:t>
            </a:r>
            <a:r>
              <a:rPr lang="en-US" i="1" dirty="0" err="1" smtClean="0"/>
              <a:t>eventmachine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228600" y="636181"/>
            <a:ext cx="8839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5245100" cy="838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2590800" cy="396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243" y="3238500"/>
            <a:ext cx="2450757" cy="647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2743200"/>
            <a:ext cx="7722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b="1" dirty="0" smtClean="0"/>
              <a:t>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4314825"/>
            <a:ext cx="7772400" cy="2619375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EventMachine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Reactor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concurrency without thread</a:t>
            </a:r>
          </a:p>
          <a:p>
            <a:pPr algn="r"/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3171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467101" y="2047875"/>
            <a:ext cx="1657350" cy="1749425"/>
          </a:xfrm>
          <a:prstGeom prst="wedgeRectCallout">
            <a:avLst>
              <a:gd name="adj1" fmla="val -62365"/>
              <a:gd name="adj2" fmla="val -2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true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</a:p>
          <a:p>
            <a:pPr marL="342900" indent="-342900"/>
            <a:r>
              <a:rPr lang="en-US" b="1" dirty="0" smtClean="0">
                <a:solidFill>
                  <a:schemeClr val="tx1"/>
                </a:solidFill>
              </a:rPr>
              <a:t>       timers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network_io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other_io</a:t>
            </a: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400675" y="1905000"/>
            <a:ext cx="3743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 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"Starting"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"Running in EM reactor"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”won’t get here"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em-mysqlplus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example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driver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9906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.run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endParaRPr lang="en-US" dirty="0" smtClean="0">
              <a:solidFill>
                <a:srgbClr val="FF56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(:host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query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conn.query(</a:t>
            </a:r>
            <a:r>
              <a:rPr lang="en-US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query.callback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|res|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res.all_hashes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query.errback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{ |res|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res.all_hashes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puts </a:t>
            </a:r>
            <a:r>
              <a:rPr lang="en-US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”executing…”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41910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 &gt; ruby </a:t>
            </a:r>
            <a:r>
              <a:rPr lang="en-US" b="1" dirty="0" err="1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em-mysql-test.rb</a:t>
            </a:r>
            <a:endParaRPr lang="en-US" b="1" dirty="0" smtClean="0">
              <a:solidFill>
                <a:srgbClr val="919191"/>
              </a:solidFill>
              <a:latin typeface="Monaco"/>
              <a:ea typeface="Monaco"/>
              <a:cs typeface="Monaco"/>
            </a:endParaRPr>
          </a:p>
          <a:p>
            <a:r>
              <a:rPr lang="en-US" b="1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</a:t>
            </a:r>
          </a:p>
          <a:p>
            <a:r>
              <a:rPr lang="en-US" b="1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 executing…</a:t>
            </a:r>
          </a:p>
          <a:p>
            <a:r>
              <a:rPr lang="en-US" b="1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 [{"sleep(1)"=&gt;"0"}]</a:t>
            </a:r>
          </a:p>
          <a:p>
            <a:endParaRPr lang="en-US" b="1" dirty="0" smtClean="0">
              <a:solidFill>
                <a:srgbClr val="919191"/>
              </a:solidFill>
              <a:latin typeface="Monaco"/>
              <a:ea typeface="Monaco"/>
              <a:cs typeface="Mona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5757"/>
            <a:ext cx="701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gem install </a:t>
            </a:r>
            <a:r>
              <a:rPr lang="en-US" sz="2600" b="1" i="1" dirty="0" err="1" smtClean="0"/>
              <a:t>em-mysqlplus</a:t>
            </a:r>
            <a:endParaRPr lang="en-US" sz="2600" b="1" i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4800600" y="3962400"/>
            <a:ext cx="3733800" cy="758826"/>
          </a:xfrm>
          <a:prstGeom prst="wedgeRectCallout">
            <a:avLst>
              <a:gd name="adj1" fmla="val -67772"/>
              <a:gd name="adj2" fmla="val 45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callback fired 1s after “executing”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04800" y="76200"/>
            <a:ext cx="7772400" cy="1500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Non-blocking IO requires non-blocking drivers: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9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AMQP                       </a:t>
            </a:r>
            <a:r>
              <a:rPr lang="en-US" dirty="0" smtClean="0">
                <a:hlinkClick r:id="rId3"/>
              </a:rPr>
              <a:t>http://github.com/tmm1/amqp</a:t>
            </a:r>
            <a:endParaRPr lang="en-US" dirty="0" smtClean="0"/>
          </a:p>
          <a:p>
            <a:r>
              <a:rPr lang="en-US" dirty="0" err="1" smtClean="0"/>
              <a:t>MySQLPlus</a:t>
            </a:r>
            <a:r>
              <a:rPr lang="en-US" b="1" dirty="0" smtClean="0"/>
              <a:t>               </a:t>
            </a:r>
            <a:r>
              <a:rPr lang="en-US" dirty="0" smtClean="0">
                <a:hlinkClick r:id="rId4"/>
              </a:rPr>
              <a:t>http://github.com/igrigorik/em-mysqlplus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Memcached</a:t>
            </a:r>
            <a:r>
              <a:rPr lang="en-US" dirty="0" smtClean="0"/>
              <a:t>             </a:t>
            </a:r>
            <a:r>
              <a:rPr lang="en-US" dirty="0" smtClean="0">
                <a:hlinkClick r:id="rId5"/>
              </a:rPr>
              <a:t>http://github.com/astro/remcached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DNS                            </a:t>
            </a:r>
            <a:r>
              <a:rPr lang="en-US" dirty="0" smtClean="0">
                <a:hlinkClick r:id="rId6"/>
              </a:rPr>
              <a:t>http://github.com/astro/em-dns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Redis</a:t>
            </a:r>
            <a:r>
              <a:rPr lang="en-US" dirty="0" smtClean="0"/>
              <a:t>                          </a:t>
            </a:r>
            <a:r>
              <a:rPr lang="en-US" dirty="0" smtClean="0">
                <a:hlinkClick r:id="rId7"/>
              </a:rPr>
              <a:t>http://github.com/madsimian/em-redis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MongoDB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8"/>
              </a:rPr>
              <a:t>http://github.com/tmm1/rmongo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HTTPRequest</a:t>
            </a:r>
            <a:r>
              <a:rPr lang="en-US" dirty="0" smtClean="0"/>
              <a:t>           </a:t>
            </a:r>
            <a:r>
              <a:rPr lang="en-US" dirty="0" smtClean="0">
                <a:hlinkClick r:id="rId9"/>
              </a:rPr>
              <a:t>http://github.com/igrigorik/em-http-request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WebSocket</a:t>
            </a:r>
            <a:r>
              <a:rPr lang="en-US" dirty="0" smtClean="0"/>
              <a:t>               </a:t>
            </a:r>
            <a:r>
              <a:rPr lang="en-US" dirty="0" smtClean="0">
                <a:hlinkClick r:id="rId10"/>
              </a:rPr>
              <a:t>http://github.com/igrigorik/em-websocket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Amazon S3               </a:t>
            </a:r>
            <a:r>
              <a:rPr lang="en-US" dirty="0" smtClean="0">
                <a:hlinkClick r:id="rId11"/>
              </a:rPr>
              <a:t>http://github.com/peritor/happening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And many others: </a:t>
            </a:r>
            <a:r>
              <a:rPr lang="en-US" dirty="0" smtClean="0"/>
              <a:t>	</a:t>
            </a:r>
          </a:p>
          <a:p>
            <a:r>
              <a:rPr lang="en-US" dirty="0" smtClean="0">
                <a:hlinkClick r:id="rId12"/>
              </a:rPr>
              <a:t>http://wiki.github.com/eventmachine/eventmachine/protocol-implementations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accidental complexity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harder to manage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"/>
            <a:ext cx="8915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httpA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HttpRequest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400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(URL).get</a:t>
            </a:r>
            <a:endParaRPr lang="en-US" sz="14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httpA.errback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400" dirty="0" smtClean="0">
                <a:solidFill>
                  <a:srgbClr val="8C868F"/>
                </a:solidFill>
                <a:latin typeface="Monaco"/>
                <a:ea typeface="Monaco"/>
                <a:cs typeface="Monaco"/>
              </a:rPr>
              <a:t># retry logic?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</a:p>
          <a:p>
            <a:endParaRPr lang="en-US" sz="14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httpA.callback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Memcached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.set(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:key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URL, </a:t>
            </a:r>
            <a:r>
              <a:rPr lang="en-US" sz="1400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:value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httpA.response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 { |response|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4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case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response[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:status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]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</a:t>
            </a:r>
            <a:r>
              <a:rPr lang="en-US" sz="14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when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Memcached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Errors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::NO_ERROR</a:t>
            </a:r>
            <a:endParaRPr lang="en-US" sz="14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  </a:t>
            </a:r>
            <a:r>
              <a:rPr lang="en-US" sz="1400" dirty="0" smtClean="0">
                <a:solidFill>
                  <a:srgbClr val="8C868F"/>
                </a:solidFill>
                <a:latin typeface="Monaco"/>
                <a:ea typeface="Monaco"/>
                <a:cs typeface="Monaco"/>
              </a:rPr>
              <a:t># That's good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</a:t>
            </a:r>
            <a:r>
              <a:rPr lang="en-US" sz="14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when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Memcached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4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Errors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::DISCONNECTED</a:t>
            </a:r>
            <a:endParaRPr lang="en-US" sz="14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  </a:t>
            </a:r>
            <a:r>
              <a:rPr lang="en-US" sz="1400" dirty="0" smtClean="0">
                <a:solidFill>
                  <a:srgbClr val="8C868F"/>
                </a:solidFill>
                <a:latin typeface="Monaco"/>
                <a:ea typeface="Monaco"/>
                <a:cs typeface="Monaco"/>
              </a:rPr>
              <a:t># Maybe stop filling the cache for now?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</a:t>
            </a:r>
            <a:r>
              <a:rPr lang="en-US" sz="14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else</a:t>
            </a:r>
            <a:endParaRPr lang="en-US" sz="14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  </a:t>
            </a:r>
            <a:r>
              <a:rPr lang="en-US" sz="1400" dirty="0" smtClean="0">
                <a:solidFill>
                  <a:srgbClr val="8C868F"/>
                </a:solidFill>
                <a:latin typeface="Monaco"/>
                <a:ea typeface="Monaco"/>
                <a:cs typeface="Monaco"/>
              </a:rPr>
              <a:t># What could've gone wrong?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4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4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8600" y="3581400"/>
            <a:ext cx="4572000" cy="2501682"/>
            <a:chOff x="228600" y="3581400"/>
            <a:chExt cx="4572000" cy="2501682"/>
          </a:xfrm>
        </p:grpSpPr>
        <p:sp>
          <p:nvSpPr>
            <p:cNvPr id="7" name="Rectangle 6"/>
            <p:cNvSpPr/>
            <p:nvPr/>
          </p:nvSpPr>
          <p:spPr>
            <a:xfrm>
              <a:off x="228600" y="4267200"/>
              <a:ext cx="4572000" cy="18158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http </a:t>
              </a:r>
              <a:r>
                <a:rPr lang="en-US" sz="1400" dirty="0" smtClean="0">
                  <a:solidFill>
                    <a:srgbClr val="FF7800"/>
                  </a:solidFill>
                  <a:latin typeface="Monaco"/>
                  <a:ea typeface="Monaco"/>
                  <a:cs typeface="Monaco"/>
                </a:rPr>
                <a:t>=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get(url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)</a:t>
              </a:r>
            </a:p>
            <a:p>
              <a:r>
                <a:rPr lang="en-US" sz="1400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memc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sz="1400" dirty="0" smtClean="0">
                  <a:solidFill>
                    <a:srgbClr val="FF7800"/>
                  </a:solidFill>
                  <a:latin typeface="Monaco"/>
                  <a:ea typeface="Monaco"/>
                  <a:cs typeface="Monaco"/>
                </a:rPr>
                <a:t>=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save(url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,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http.response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)</a:t>
              </a:r>
            </a:p>
            <a:p>
              <a:endPara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sz="1400" dirty="0" smtClean="0">
                  <a:solidFill>
                    <a:srgbClr val="FF7800"/>
                  </a:solidFill>
                  <a:latin typeface="Monaco"/>
                  <a:ea typeface="Monaco"/>
                  <a:cs typeface="Monaco"/>
                </a:rPr>
                <a:t>if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memc.error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?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 </a:t>
              </a:r>
              <a:r>
                <a:rPr lang="en-US" sz="1400" dirty="0" smtClean="0">
                  <a:solidFill>
                    <a:srgbClr val="8C868F"/>
                  </a:solidFill>
                  <a:latin typeface="Monaco"/>
                  <a:ea typeface="Monaco"/>
                  <a:cs typeface="Monaco"/>
                </a:rPr>
                <a:t># That's good</a:t>
              </a:r>
            </a:p>
            <a:p>
              <a:r>
                <a:rPr lang="en-US" sz="1400" dirty="0" smtClean="0">
                  <a:solidFill>
                    <a:srgbClr val="FF7800"/>
                  </a:solidFill>
                  <a:latin typeface="Monaco"/>
                  <a:ea typeface="Monaco"/>
                  <a:cs typeface="Monaco"/>
                </a:rPr>
                <a:t>else</a:t>
              </a:r>
              <a:endPara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 </a:t>
              </a:r>
              <a:r>
                <a:rPr lang="en-US" sz="1400" dirty="0" smtClean="0">
                  <a:solidFill>
                    <a:srgbClr val="8C868F"/>
                  </a:solidFill>
                  <a:latin typeface="Monaco"/>
                  <a:ea typeface="Monaco"/>
                  <a:cs typeface="Monaco"/>
                </a:rPr>
                <a:t># Err?</a:t>
              </a:r>
            </a:p>
            <a:p>
              <a:r>
                <a:rPr lang="en-US" sz="1400" dirty="0" smtClean="0">
                  <a:solidFill>
                    <a:srgbClr val="FF7800"/>
                  </a:solidFill>
                  <a:latin typeface="Monaco"/>
                  <a:ea typeface="Monaco"/>
                  <a:cs typeface="Monaco"/>
                </a:rPr>
                <a:t>end</a:t>
              </a:r>
              <a:endParaRPr lang="en-US" sz="14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2276475" y="3590925"/>
              <a:ext cx="47625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06119" cy="68580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3276600" y="5562600"/>
            <a:ext cx="5521325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this callback goes to…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33400" y="2122170"/>
            <a:ext cx="7772400" cy="1500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can do better than </a:t>
            </a: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node.js</a:t>
            </a:r>
            <a:endParaRPr lang="en-US" sz="3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3393757"/>
            <a:ext cx="6400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i="1" dirty="0" smtClean="0"/>
              <a:t>all the benefits of </a:t>
            </a:r>
            <a:r>
              <a:rPr lang="en-US" sz="1900" i="1" dirty="0" err="1" smtClean="0"/>
              <a:t>evented</a:t>
            </a:r>
            <a:r>
              <a:rPr lang="en-US" sz="1900" i="1" dirty="0" smtClean="0"/>
              <a:t> code without the drawbacks</a:t>
            </a:r>
            <a:endParaRPr 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Ruby 1.9 Fibers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cooperative scheduling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15240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381000"/>
            <a:ext cx="6477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/>
              <a:t>Ruby 1.9 Fibers</a:t>
            </a:r>
            <a:r>
              <a:rPr lang="en-US" sz="2600" i="1" dirty="0" smtClean="0"/>
              <a:t> are a means of creating code blocks which can be paused and resumed by our application (think lightweight threads, minus the thread scheduler and less overhead). </a:t>
            </a:r>
          </a:p>
          <a:p>
            <a:endParaRPr lang="en-US" sz="2600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7200" y="2596277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.yield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"Hi”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f.resume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 =&gt; Hi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f.resume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 =&gt; Hi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f.resume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919191"/>
                </a:solidFill>
                <a:latin typeface="Monaco"/>
                <a:ea typeface="Monaco"/>
                <a:cs typeface="Monaco"/>
              </a:rPr>
              <a:t># =&gt; Hi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3962400" y="3733800"/>
            <a:ext cx="3886200" cy="758826"/>
          </a:xfrm>
          <a:prstGeom prst="wedgeRectCallout">
            <a:avLst>
              <a:gd name="adj1" fmla="val -64989"/>
              <a:gd name="adj2" fmla="val 48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Manual / cooperative scheduling!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5486400"/>
            <a:ext cx="211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http://bit.ly/d2hYw0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681127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require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sz="15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active_record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”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ActiveRecord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Base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.establish_connection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:adapter =&gt;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sz="15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:username =&gt;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"root"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:database =&gt;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"database"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:pool =&gt; 5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threads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[]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10.times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 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threads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&lt;&lt;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Thread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5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ActiveRecord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Base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.connection_pool.with_connection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 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res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conn.execute(</a:t>
            </a:r>
            <a:r>
              <a:rPr lang="en-US" sz="15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}</a:t>
            </a:r>
          </a:p>
          <a:p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threads.each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t.join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90600" y="44958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“Experiment”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vanilla everything…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Ruby 1.9 Fibers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cooperative scheduling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t="21737"/>
          <a:stretch>
            <a:fillRect/>
          </a:stretch>
        </p:blipFill>
        <p:spPr>
          <a:xfrm>
            <a:off x="533400" y="76200"/>
            <a:ext cx="8153400" cy="2743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rcRect t="16401" b="3645"/>
          <a:stretch>
            <a:fillRect/>
          </a:stretch>
        </p:blipFill>
        <p:spPr>
          <a:xfrm>
            <a:off x="552450" y="2895600"/>
            <a:ext cx="8362950" cy="2971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5867400"/>
            <a:ext cx="2015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http://bit.ly/aesXy5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1600200" y="609600"/>
            <a:ext cx="4876800" cy="758826"/>
          </a:xfrm>
          <a:prstGeom prst="wedgeRectCallout">
            <a:avLst>
              <a:gd name="adj1" fmla="val 56807"/>
              <a:gd name="adj2" fmla="val 163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Fibers </a:t>
            </a:r>
            <a:r>
              <a:rPr lang="en-US" b="1" dirty="0" err="1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 Threads: creation time much lower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676400" y="3276600"/>
            <a:ext cx="4876800" cy="758826"/>
          </a:xfrm>
          <a:prstGeom prst="wedgeRectCallout">
            <a:avLst>
              <a:gd name="adj1" fmla="val 56807"/>
              <a:gd name="adj2" fmla="val 163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Fibers </a:t>
            </a:r>
            <a:r>
              <a:rPr lang="en-US" b="1" dirty="0" err="1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 Threads: memory usage is much 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Untangling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>
                <a:hlinkClick r:id="rId3"/>
              </a:rPr>
              <a:t>http://bit.ly/d2hYw0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334863"/>
            <a:ext cx="82296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def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21439C"/>
                </a:solidFill>
                <a:latin typeface="Monaco"/>
                <a:ea typeface="Monaco"/>
                <a:cs typeface="Monaco"/>
              </a:rPr>
              <a:t>query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Fiber.current</a:t>
            </a:r>
            <a:endParaRPr lang="en-US" sz="1600" dirty="0" smtClean="0">
              <a:solidFill>
                <a:srgbClr val="F2F2F2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(:host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conn.query(sql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c.callback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c.errback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{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return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Fiber.yield</a:t>
            </a:r>
            <a:endParaRPr lang="en-US" sz="1600" dirty="0" smtClean="0">
              <a:solidFill>
                <a:srgbClr val="F2F2F2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.run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Fiber.new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query(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'select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puts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"Results: #{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res.fetch_row.first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}"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}.resume</a:t>
            </a: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5029200" y="3124200"/>
            <a:ext cx="1905000" cy="758826"/>
          </a:xfrm>
          <a:prstGeom prst="wedgeRectCallout">
            <a:avLst>
              <a:gd name="adj1" fmla="val -37482"/>
              <a:gd name="adj2" fmla="val 82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Exception, </a:t>
            </a:r>
            <a:r>
              <a:rPr lang="en-US" b="1" dirty="0" err="1" smtClean="0">
                <a:solidFill>
                  <a:schemeClr val="tx1"/>
                </a:solidFill>
              </a:rPr>
              <a:t>async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Untangling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>
                <a:hlinkClick r:id="rId3"/>
              </a:rPr>
              <a:t>http://bit.ly/d2hYw0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334863"/>
            <a:ext cx="82296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def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21439C"/>
                </a:solidFill>
                <a:latin typeface="Monaco"/>
                <a:ea typeface="Monaco"/>
                <a:cs typeface="Monaco"/>
              </a:rPr>
              <a:t>query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Fiber.current</a:t>
            </a:r>
            <a:endParaRPr lang="en-US" sz="1600" dirty="0" smtClean="0">
              <a:solidFill>
                <a:srgbClr val="F2F2F2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(:host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conn.query(sql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c.callback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c.errback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{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  return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Fiber.yield</a:t>
            </a:r>
            <a:endParaRPr lang="en-US" sz="1600" dirty="0" smtClean="0">
              <a:solidFill>
                <a:srgbClr val="F2F2F2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.run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query(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'select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puts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"Results: #{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res.fetch_row.first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}"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}.resume</a:t>
            </a: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3124200" y="2667000"/>
            <a:ext cx="3886200" cy="758826"/>
          </a:xfrm>
          <a:prstGeom prst="wedgeRectCallout">
            <a:avLst>
              <a:gd name="adj1" fmla="val -51643"/>
              <a:gd name="adj2" fmla="val 88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1. Wrap into a continuation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Untangling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>
                <a:hlinkClick r:id="rId3"/>
              </a:rPr>
              <a:t>http://bit.ly/d2hYw0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334863"/>
            <a:ext cx="82296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def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21439C"/>
                </a:solidFill>
                <a:latin typeface="Monaco"/>
                <a:ea typeface="Monaco"/>
                <a:cs typeface="Monaco"/>
              </a:rPr>
              <a:t>query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.current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(:host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conn.query(sql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c.callback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c.errback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{ </a:t>
            </a:r>
            <a:r>
              <a:rPr lang="en-US" sz="1600" dirty="0" err="1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F2F2F2"/>
                </a:solidFill>
                <a:latin typeface="Monaco"/>
                <a:ea typeface="Monaco"/>
                <a:cs typeface="Monaco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.yield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.run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query(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'select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puts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"Results: #{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res.fetch_row.first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}"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}.resume</a:t>
            </a: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3962400" y="2743200"/>
            <a:ext cx="3886200" cy="758826"/>
          </a:xfrm>
          <a:prstGeom prst="wedgeRectCallout">
            <a:avLst>
              <a:gd name="adj1" fmla="val -69616"/>
              <a:gd name="adj2" fmla="val -48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2. Pause the continuation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Untangling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>
                <a:hlinkClick r:id="rId3"/>
              </a:rPr>
              <a:t>http://bit.ly/d2hYw0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334863"/>
            <a:ext cx="82296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def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21439C"/>
                </a:solidFill>
                <a:latin typeface="Monaco"/>
                <a:ea typeface="Monaco"/>
                <a:cs typeface="Monaco"/>
              </a:rPr>
              <a:t>query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.current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(:host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conn.query(sql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c.callback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c.errback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{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f.resume(conn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.yield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.run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Fiber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6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query(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'select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sleep(1)'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puts 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"Results: #{</a:t>
            </a:r>
            <a:r>
              <a:rPr lang="en-US" sz="16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res.fetch_row.first</a:t>
            </a:r>
            <a:r>
              <a:rPr lang="en-US" sz="16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}"</a:t>
            </a:r>
            <a:endParaRPr lang="en-US" sz="16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}.resume</a:t>
            </a:r>
          </a:p>
          <a:p>
            <a:r>
              <a:rPr lang="en-US" sz="16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800600" y="1752600"/>
            <a:ext cx="3886200" cy="758826"/>
          </a:xfrm>
          <a:prstGeom prst="wedgeRectCallout">
            <a:avLst>
              <a:gd name="adj1" fmla="val -59813"/>
              <a:gd name="adj2" fmla="val -20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3. Resume the continuation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-synchrony: simple 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evented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programming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 of both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worlds…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858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Good news, you don’t even have to muck around with Fibers!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4478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chemeClr val="accent2"/>
                </a:solidFill>
              </a:rPr>
              <a:t>gem install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em</a:t>
            </a:r>
            <a:r>
              <a:rPr lang="en-US" sz="2600" b="1" i="1" dirty="0" smtClean="0">
                <a:solidFill>
                  <a:schemeClr val="accent2"/>
                </a:solidFill>
              </a:rPr>
              <a:t>-synchrony</a:t>
            </a:r>
            <a:endParaRPr lang="en-US" sz="2600" b="1" i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667000"/>
            <a:ext cx="8077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Fiber aware connection pool with sync/</a:t>
            </a:r>
            <a:r>
              <a:rPr lang="en-US" dirty="0" err="1" smtClean="0"/>
              <a:t>async</a:t>
            </a:r>
            <a:r>
              <a:rPr lang="en-US" dirty="0" smtClean="0"/>
              <a:t> query support</a:t>
            </a:r>
          </a:p>
          <a:p>
            <a:pPr>
              <a:buFontTx/>
              <a:buChar char="-"/>
            </a:pPr>
            <a:r>
              <a:rPr lang="en-US" dirty="0" smtClean="0"/>
              <a:t> Multi request interface which accepts any callback enabled client </a:t>
            </a:r>
          </a:p>
          <a:p>
            <a:pPr>
              <a:buFontTx/>
              <a:buChar char="-"/>
            </a:pPr>
            <a:r>
              <a:rPr lang="en-US" dirty="0" smtClean="0"/>
              <a:t> Fibered </a:t>
            </a:r>
            <a:r>
              <a:rPr lang="en-US" dirty="0" err="1" smtClean="0"/>
              <a:t>iterator</a:t>
            </a:r>
            <a:r>
              <a:rPr lang="en-US" dirty="0" smtClean="0"/>
              <a:t> to allow concurrency control &amp; mixing of sync / </a:t>
            </a:r>
            <a:r>
              <a:rPr lang="en-US" dirty="0" err="1" smtClean="0"/>
              <a:t>async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-http-request: .get, etc are synchronous, while .</a:t>
            </a:r>
            <a:r>
              <a:rPr lang="en-US" dirty="0" err="1" smtClean="0"/>
              <a:t>aget</a:t>
            </a:r>
            <a:r>
              <a:rPr lang="en-US" dirty="0" smtClean="0"/>
              <a:t>, etc are </a:t>
            </a:r>
            <a:r>
              <a:rPr lang="en-US" dirty="0" err="1" smtClean="0"/>
              <a:t>async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em-mysqlplus</a:t>
            </a:r>
            <a:r>
              <a:rPr lang="en-US" dirty="0" smtClean="0"/>
              <a:t>: .query is synchronous, while .</a:t>
            </a:r>
            <a:r>
              <a:rPr lang="en-US" dirty="0" err="1" smtClean="0"/>
              <a:t>aquery</a:t>
            </a:r>
            <a:r>
              <a:rPr lang="en-US" dirty="0" smtClean="0"/>
              <a:t> is </a:t>
            </a:r>
            <a:r>
              <a:rPr lang="en-US" dirty="0" err="1" smtClean="0"/>
              <a:t>async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remcached</a:t>
            </a:r>
            <a:r>
              <a:rPr lang="en-US" dirty="0" smtClean="0"/>
              <a:t>: .get, etc, and .multi_* methods are synchronous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1905000"/>
            <a:ext cx="412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http://github.com/igrigorik/em-synchrony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IO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/>
              <a:t>multi interface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.synchrony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endParaRPr lang="en-US" dirty="0" smtClean="0">
              <a:solidFill>
                <a:srgbClr val="FF78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multi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Synchrony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Multi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endParaRPr lang="en-US" dirty="0" smtClean="0">
              <a:solidFill>
                <a:srgbClr val="FF7800"/>
              </a:solidFill>
              <a:latin typeface="Monaco"/>
              <a:ea typeface="Monaco"/>
              <a:cs typeface="Monaco"/>
            </a:endParaRP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multi.add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:a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HttpRequest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url1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).aget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multi.add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HttpRequest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url2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).apost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multi.perform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“No callbacks, and parallel HTTP requests!"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res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.stop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Fiber Pools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/>
              <a:t>accessing shared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85800"/>
            <a:ext cx="8991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.synchrony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endParaRPr lang="en-US" dirty="0" smtClean="0">
              <a:solidFill>
                <a:srgbClr val="FF78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db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Synchrony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ConnectionPool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size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 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host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multi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Synchrony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Multi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multi.add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:a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db.aquery(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multi.add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db.aquery(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multi.perform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.stop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172200" y="228600"/>
            <a:ext cx="2362200" cy="758826"/>
          </a:xfrm>
          <a:prstGeom prst="wedgeRectCallout">
            <a:avLst>
              <a:gd name="adj1" fmla="val 22027"/>
              <a:gd name="adj2" fmla="val 79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Persistent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.each, .map, .inject, …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/>
              <a:t>asynchronous </a:t>
            </a:r>
            <a:r>
              <a:rPr lang="en-US" sz="2000" dirty="0" err="1" smtClean="0"/>
              <a:t>iterators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790813"/>
            <a:ext cx="929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EM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.synchrony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endParaRPr lang="en-US" sz="1500" dirty="0" smtClean="0">
              <a:solidFill>
                <a:srgbClr val="FF78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concurrency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2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urls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[</a:t>
            </a:r>
            <a:r>
              <a:rPr lang="en-US" sz="1500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'http://url.1.com'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sz="1500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'http://url2.com'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]</a:t>
            </a:r>
          </a:p>
          <a:p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results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EM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Synchrony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Iterator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500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(urls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concurrency).map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 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url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iter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</a:p>
          <a:p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  http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HttpRequest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500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(url).aget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 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http.callback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iter.return(http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 }</a:t>
            </a:r>
          </a:p>
          <a:p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results </a:t>
            </a:r>
            <a:r>
              <a:rPr lang="en-US" sz="1500" dirty="0" smtClean="0">
                <a:solidFill>
                  <a:srgbClr val="8C868F"/>
                </a:solidFill>
                <a:latin typeface="Monaco"/>
                <a:ea typeface="Monaco"/>
                <a:cs typeface="Monaco"/>
              </a:rPr>
              <a:t># all completed requests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.stop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500" dirty="0"/>
          </a:p>
        </p:txBody>
      </p:sp>
      <p:sp>
        <p:nvSpPr>
          <p:cNvPr id="8" name="Rectangular Callout 7"/>
          <p:cNvSpPr/>
          <p:nvPr/>
        </p:nvSpPr>
        <p:spPr>
          <a:xfrm>
            <a:off x="5334000" y="2895600"/>
            <a:ext cx="2362200" cy="758826"/>
          </a:xfrm>
          <a:prstGeom prst="wedgeRectCallout">
            <a:avLst>
              <a:gd name="adj1" fmla="val -62202"/>
              <a:gd name="adj2" fmla="val -39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Explicit </a:t>
            </a:r>
            <a:r>
              <a:rPr lang="en-US" b="1" dirty="0" err="1" smtClean="0">
                <a:solidFill>
                  <a:schemeClr val="tx1"/>
                </a:solidFill>
              </a:rPr>
              <a:t>iterators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Inline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synchronization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/>
              <a:t>ad-hoc synchronization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EM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.synchrony</a:t>
            </a:r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7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endParaRPr lang="en-US" sz="17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result </a:t>
            </a:r>
            <a:r>
              <a:rPr lang="en-US" sz="17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7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EM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7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Synchrony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.sync</a:t>
            </a:r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7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7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HttpRequest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700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(URL).get</a:t>
            </a:r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</a:p>
          <a:p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p</a:t>
            </a:r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result</a:t>
            </a:r>
          </a:p>
          <a:p>
            <a:endParaRPr lang="en-US" sz="17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7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700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EM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.stop</a:t>
            </a:r>
            <a:endParaRPr lang="en-US" sz="17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endParaRPr lang="en-US" sz="17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700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700" dirty="0"/>
          </a:p>
        </p:txBody>
      </p:sp>
      <p:sp>
        <p:nvSpPr>
          <p:cNvPr id="6" name="Rectangular Callout 5"/>
          <p:cNvSpPr/>
          <p:nvPr/>
        </p:nvSpPr>
        <p:spPr>
          <a:xfrm>
            <a:off x="2133600" y="2590800"/>
            <a:ext cx="2362200" cy="758826"/>
          </a:xfrm>
          <a:prstGeom prst="wedgeRectCallout">
            <a:avLst>
              <a:gd name="adj1" fmla="val -20386"/>
              <a:gd name="adj2" fmla="val -106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Inline 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681127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require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sz="15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active_record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”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ActiveRecord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Base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.establish_connection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:adapter =&gt;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sz="15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:username =&gt;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"root"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:database =&gt; 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"database"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,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:pool =&gt; 5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threads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[]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10.times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 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threads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&lt;&lt;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Thread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sz="1500" dirty="0" err="1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ActiveRecord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sz="1500" dirty="0" err="1" smtClean="0">
                <a:solidFill>
                  <a:srgbClr val="A535AE"/>
                </a:solidFill>
                <a:latin typeface="Monaco"/>
                <a:ea typeface="Monaco"/>
                <a:cs typeface="Monaco"/>
              </a:rPr>
              <a:t>Base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.connection_pool.with_connection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do 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res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conn.execute(</a:t>
            </a:r>
            <a:r>
              <a:rPr lang="en-US" sz="1500" dirty="0" err="1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sz="1500" dirty="0" smtClean="0">
                <a:solidFill>
                  <a:srgbClr val="00A33F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}</a:t>
            </a:r>
          </a:p>
          <a:p>
            <a:r>
              <a:rPr lang="en-US" sz="1500" dirty="0" smtClean="0">
                <a:solidFill>
                  <a:srgbClr val="FF5600"/>
                </a:solidFill>
                <a:latin typeface="Monaco"/>
                <a:ea typeface="Monaco"/>
                <a:cs typeface="Monaco"/>
              </a:rPr>
              <a:t>end</a:t>
            </a:r>
            <a:endParaRPr lang="en-US" sz="1500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  <a:p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threads.each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{ |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|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t.join</a:t>
            </a:r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}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114800" y="4191000"/>
            <a:ext cx="4800600" cy="1600200"/>
            <a:chOff x="4114800" y="3581400"/>
            <a:chExt cx="48006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4191000" y="3657600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919191"/>
                  </a:solidFill>
                  <a:latin typeface="Monaco"/>
                  <a:ea typeface="Monaco"/>
                  <a:cs typeface="Monaco"/>
                </a:rPr>
                <a:t># time ruby </a:t>
              </a:r>
              <a:r>
                <a:rPr lang="en-US" b="1" dirty="0" err="1" smtClean="0">
                  <a:solidFill>
                    <a:srgbClr val="919191"/>
                  </a:solidFill>
                  <a:latin typeface="Monaco"/>
                  <a:ea typeface="Monaco"/>
                  <a:cs typeface="Monaco"/>
                </a:rPr>
                <a:t>activerecord-pool.rb</a:t>
              </a:r>
              <a:endParaRPr lang="en-US" b="1" dirty="0" smtClean="0">
                <a:solidFill>
                  <a:srgbClr val="919191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b="1" dirty="0" smtClean="0">
                  <a:solidFill>
                    <a:srgbClr val="919191"/>
                  </a:solidFill>
                  <a:latin typeface="Monaco"/>
                  <a:ea typeface="Monaco"/>
                  <a:cs typeface="Monaco"/>
                </a:rPr>
                <a:t>#</a:t>
              </a:r>
            </a:p>
            <a:p>
              <a:r>
                <a:rPr lang="en-US" b="1" dirty="0" smtClean="0">
                  <a:solidFill>
                    <a:srgbClr val="919191"/>
                  </a:solidFill>
                  <a:latin typeface="Monaco"/>
                  <a:ea typeface="Monaco"/>
                  <a:cs typeface="Monaco"/>
                </a:rPr>
                <a:t># </a:t>
              </a:r>
              <a:r>
                <a:rPr lang="en-US" b="1" dirty="0" smtClean="0">
                  <a:solidFill>
                    <a:srgbClr val="FF0000"/>
                  </a:solidFill>
                  <a:latin typeface="Monaco"/>
                  <a:ea typeface="Monaco"/>
                  <a:cs typeface="Monaco"/>
                </a:rPr>
                <a:t>real    0m10.663s</a:t>
              </a:r>
            </a:p>
            <a:p>
              <a:r>
                <a:rPr lang="en-US" b="1" dirty="0" smtClean="0">
                  <a:solidFill>
                    <a:srgbClr val="919191"/>
                  </a:solidFill>
                  <a:latin typeface="Monaco"/>
                  <a:ea typeface="Monaco"/>
                  <a:cs typeface="Monaco"/>
                </a:rPr>
                <a:t># user    0m0.405s</a:t>
              </a:r>
            </a:p>
            <a:p>
              <a:r>
                <a:rPr lang="en-US" b="1" dirty="0" smtClean="0">
                  <a:solidFill>
                    <a:srgbClr val="919191"/>
                  </a:solidFill>
                  <a:latin typeface="Monaco"/>
                  <a:ea typeface="Monaco"/>
                  <a:cs typeface="Monaco"/>
                </a:rPr>
                <a:t># sys     0m0.201s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14800" y="3581400"/>
              <a:ext cx="4800600" cy="1600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4267200" y="1828800"/>
            <a:ext cx="2667000" cy="838200"/>
          </a:xfrm>
          <a:prstGeom prst="wedgeRectCallout">
            <a:avLst>
              <a:gd name="adj1" fmla="val -66078"/>
              <a:gd name="adj2" fmla="val -24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5 shared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Untangling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>
                <a:hlinkClick r:id="rId3"/>
              </a:rPr>
              <a:t>http://bit.ly/d2hYw0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4343400" y="2971800"/>
            <a:ext cx="3886200" cy="758826"/>
          </a:xfrm>
          <a:prstGeom prst="wedgeRectCallout">
            <a:avLst>
              <a:gd name="adj1" fmla="val -27133"/>
              <a:gd name="adj2" fmla="val -87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err="1" smtClean="0">
                <a:solidFill>
                  <a:schemeClr val="tx1"/>
                </a:solidFill>
              </a:rPr>
              <a:t>Async</a:t>
            </a:r>
            <a:r>
              <a:rPr lang="en-US" b="1" dirty="0" smtClean="0">
                <a:solidFill>
                  <a:schemeClr val="tx1"/>
                </a:solidFill>
              </a:rPr>
              <a:t> under the hood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838200"/>
            <a:ext cx="8382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require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em-synchrony/em-mysqlplus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.synchrony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do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db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::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MySQL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</a:t>
            </a:r>
            <a:r>
              <a:rPr lang="en-US" dirty="0" err="1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new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host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db.query(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puts res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EventMachine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.stop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Untangling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with Fibers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>
                <a:hlinkClick r:id="rId3"/>
              </a:rPr>
              <a:t>http://bit.ly/d2hYw0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62000" y="838200"/>
            <a:ext cx="8382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require "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em-synchrony/em-mysqlplus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"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  <a:latin typeface="Monaco"/>
              <a:ea typeface="Monaco"/>
              <a:cs typeface="Monaco"/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EventMachine.synchrony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 do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    db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EventMachine::MySQL.new(host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: "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localhost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Monaco"/>
                <a:ea typeface="Monaco"/>
                <a:cs typeface="Monaco"/>
              </a:rPr>
              <a:t>")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res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db.query(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puts res</a:t>
            </a:r>
          </a:p>
          <a:p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BFBFBF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BFBFBF"/>
                </a:solidFill>
                <a:latin typeface="Monaco"/>
                <a:ea typeface="Monaco"/>
                <a:cs typeface="Monaco"/>
              </a:rPr>
              <a:t>EventMachine.stop</a:t>
            </a:r>
            <a:endParaRPr lang="en-US" dirty="0" smtClean="0">
              <a:solidFill>
                <a:srgbClr val="BFBFBF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BFBFBF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6019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33400" y="2767013"/>
            <a:ext cx="7772400" cy="1500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web-stack in Ruby?</a:t>
            </a:r>
            <a:endParaRPr lang="en-US" sz="3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0800" y="16764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Drivers</a:t>
            </a:r>
            <a:endParaRPr lang="en-US" sz="2700" b="1" dirty="0"/>
          </a:p>
        </p:txBody>
      </p:sp>
      <p:sp>
        <p:nvSpPr>
          <p:cNvPr id="10" name="Rectangle 9"/>
          <p:cNvSpPr/>
          <p:nvPr/>
        </p:nvSpPr>
        <p:spPr>
          <a:xfrm>
            <a:off x="2590800" y="25146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Ruby VM</a:t>
            </a:r>
            <a:endParaRPr lang="en-US" sz="2700" b="1" dirty="0"/>
          </a:p>
        </p:txBody>
      </p:sp>
      <p:sp>
        <p:nvSpPr>
          <p:cNvPr id="11" name="Rectangle 10"/>
          <p:cNvSpPr/>
          <p:nvPr/>
        </p:nvSpPr>
        <p:spPr>
          <a:xfrm>
            <a:off x="2590800" y="33528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Network</a:t>
            </a:r>
            <a:endParaRPr lang="en-US" sz="27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2667000"/>
            <a:ext cx="9681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/>
              <a:t>Fibers</a:t>
            </a:r>
            <a:endParaRPr lang="en-US" sz="23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90600" y="1077724"/>
            <a:ext cx="5319854" cy="1121152"/>
            <a:chOff x="990600" y="1077724"/>
            <a:chExt cx="5319854" cy="1121152"/>
          </a:xfrm>
        </p:grpSpPr>
        <p:sp>
          <p:nvSpPr>
            <p:cNvPr id="23" name="TextBox 22"/>
            <p:cNvSpPr txBox="1"/>
            <p:nvPr/>
          </p:nvSpPr>
          <p:spPr>
            <a:xfrm>
              <a:off x="990600" y="1077724"/>
              <a:ext cx="531985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err="1" smtClean="0"/>
                <a:t>em</a:t>
              </a:r>
              <a:r>
                <a:rPr lang="en-US" sz="2300" i="1" dirty="0" smtClean="0"/>
                <a:t>-synchrony, connection pool, </a:t>
              </a:r>
              <a:r>
                <a:rPr lang="en-US" sz="2300" i="1" dirty="0" err="1" smtClean="0"/>
                <a:t>iterators</a:t>
              </a:r>
              <a:r>
                <a:rPr lang="en-US" sz="2300" i="1" dirty="0" smtClean="0"/>
                <a:t>…</a:t>
              </a:r>
              <a:endParaRPr lang="en-US" sz="2300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600" y="1752600"/>
              <a:ext cx="152378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err="1" smtClean="0"/>
                <a:t>async</a:t>
              </a:r>
              <a:r>
                <a:rPr lang="en-US" sz="2300" i="1" dirty="0" smtClean="0"/>
                <a:t>-rack</a:t>
              </a:r>
              <a:endParaRPr lang="en-US" sz="2300" i="1" dirty="0"/>
            </a:p>
          </p:txBody>
        </p:sp>
      </p:grpSp>
      <p:sp>
        <p:nvSpPr>
          <p:cNvPr id="34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VM,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full concurrency, network-bound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000" dirty="0" smtClean="0"/>
              <a:t>Ruby 1.9, Fibers, Thin: in production!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95400" y="3581400"/>
            <a:ext cx="7473948" cy="446276"/>
            <a:chOff x="1295400" y="3581400"/>
            <a:chExt cx="7473948" cy="446276"/>
          </a:xfrm>
        </p:grpSpPr>
        <p:sp>
          <p:nvSpPr>
            <p:cNvPr id="31" name="TextBox 30"/>
            <p:cNvSpPr txBox="1"/>
            <p:nvPr/>
          </p:nvSpPr>
          <p:spPr>
            <a:xfrm>
              <a:off x="1295400" y="3581400"/>
              <a:ext cx="77127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i="1" dirty="0" smtClean="0"/>
                <a:t>Thin</a:t>
              </a:r>
              <a:endParaRPr lang="en-US" sz="2300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83861" y="3623846"/>
              <a:ext cx="31854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hlinkClick r:id="rId3"/>
                </a:rPr>
                <a:t>http://code.macournoyer.com/thin/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Rails 3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EventMachine</a:t>
            </a: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822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err="1" smtClean="0"/>
              <a:t>git</a:t>
            </a:r>
            <a:r>
              <a:rPr lang="en-US" sz="2100" i="1" dirty="0" smtClean="0"/>
              <a:t> clone </a:t>
            </a:r>
            <a:r>
              <a:rPr lang="en-US" sz="2100" i="1" dirty="0" err="1" smtClean="0"/>
              <a:t>git://github.com/igrigorik/async-rails.git</a:t>
            </a:r>
            <a:endParaRPr lang="en-US" sz="2100" i="1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066800"/>
            <a:ext cx="4572000" cy="1782128"/>
            <a:chOff x="457200" y="1371600"/>
            <a:chExt cx="4572000" cy="1782128"/>
          </a:xfrm>
        </p:grpSpPr>
        <p:sp>
          <p:nvSpPr>
            <p:cNvPr id="9" name="Rectangle 8"/>
            <p:cNvSpPr/>
            <p:nvPr/>
          </p:nvSpPr>
          <p:spPr>
            <a:xfrm>
              <a:off x="457200" y="1676400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3B5BB5"/>
                  </a:solidFill>
                  <a:latin typeface="Monaco"/>
                  <a:ea typeface="Monaco"/>
                  <a:cs typeface="Monaco"/>
                </a:rPr>
                <a:t>development:</a:t>
              </a:r>
              <a:endPara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 </a:t>
              </a:r>
              <a:r>
                <a:rPr lang="en-US" dirty="0" smtClean="0">
                  <a:solidFill>
                    <a:srgbClr val="3B5BB5"/>
                  </a:solidFill>
                  <a:latin typeface="Monaco"/>
                  <a:ea typeface="Monaco"/>
                  <a:cs typeface="Monaco"/>
                </a:rPr>
                <a:t>adapter:</a:t>
              </a:r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dirty="0" err="1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em_mysqlplus</a:t>
              </a:r>
              <a:endPara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 </a:t>
              </a:r>
              <a:r>
                <a:rPr lang="en-US" dirty="0" smtClean="0">
                  <a:solidFill>
                    <a:srgbClr val="3B5BB5"/>
                  </a:solidFill>
                  <a:latin typeface="Monaco"/>
                  <a:ea typeface="Monaco"/>
                  <a:cs typeface="Monaco"/>
                </a:rPr>
                <a:t>database:</a:t>
              </a:r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dirty="0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widgets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 </a:t>
              </a:r>
              <a:r>
                <a:rPr lang="en-US" dirty="0" smtClean="0">
                  <a:solidFill>
                    <a:srgbClr val="3B5BB5"/>
                  </a:solidFill>
                  <a:latin typeface="Monaco"/>
                  <a:ea typeface="Monaco"/>
                  <a:cs typeface="Monaco"/>
                </a:rPr>
                <a:t>pool: 5</a:t>
              </a:r>
              <a:endPara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 </a:t>
              </a:r>
              <a:r>
                <a:rPr lang="en-US" dirty="0" smtClean="0">
                  <a:solidFill>
                    <a:srgbClr val="3B5BB5"/>
                  </a:solidFill>
                  <a:latin typeface="Monaco"/>
                  <a:ea typeface="Monaco"/>
                  <a:cs typeface="Monaco"/>
                </a:rPr>
                <a:t>timeout: 5000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1371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database.yml</a:t>
              </a:r>
              <a:endPara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2971800"/>
            <a:ext cx="7924800" cy="2057400"/>
            <a:chOff x="457200" y="3276600"/>
            <a:chExt cx="7924800" cy="2057400"/>
          </a:xfrm>
        </p:grpSpPr>
        <p:sp>
          <p:nvSpPr>
            <p:cNvPr id="13" name="Rectangle 12"/>
            <p:cNvSpPr/>
            <p:nvPr/>
          </p:nvSpPr>
          <p:spPr>
            <a:xfrm>
              <a:off x="457200" y="3579673"/>
              <a:ext cx="7924800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require </a:t>
              </a:r>
              <a:r>
                <a:rPr lang="en-US" dirty="0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'</a:t>
              </a:r>
              <a:r>
                <a:rPr lang="en-US" dirty="0" err="1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em-activerecord</a:t>
              </a:r>
              <a:r>
                <a:rPr lang="en-US" dirty="0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require </a:t>
              </a:r>
              <a:r>
                <a:rPr lang="en-US" dirty="0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'rack/</a:t>
              </a:r>
              <a:r>
                <a:rPr lang="en-US" dirty="0" err="1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fiber_pool</a:t>
              </a:r>
              <a:r>
                <a:rPr lang="en-US" dirty="0" smtClean="0">
                  <a:solidFill>
                    <a:srgbClr val="409B1C"/>
                  </a:solidFill>
                  <a:latin typeface="Monaco"/>
                  <a:ea typeface="Monaco"/>
                  <a:cs typeface="Monaco"/>
                </a:rPr>
                <a:t>'</a:t>
              </a:r>
              <a:endPara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endPara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dirty="0" smtClean="0">
                  <a:solidFill>
                    <a:srgbClr val="8C868F"/>
                  </a:solidFill>
                  <a:latin typeface="Monaco"/>
                  <a:ea typeface="Monaco"/>
                  <a:cs typeface="Monaco"/>
                </a:rPr>
                <a:t># Run each request in a Fiber</a:t>
              </a:r>
            </a:p>
            <a:p>
              <a:r>
                <a:rPr lang="en-US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config.middleware.use</a:t>
              </a:r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 </a:t>
              </a:r>
              <a:r>
                <a:rPr lang="en-US" dirty="0" err="1" smtClean="0">
                  <a:solidFill>
                    <a:srgbClr val="3B5BB5"/>
                  </a:solidFill>
                  <a:latin typeface="Monaco"/>
                  <a:ea typeface="Monaco"/>
                  <a:cs typeface="Monaco"/>
                </a:rPr>
                <a:t>Rack</a:t>
              </a:r>
              <a:r>
                <a:rPr lang="en-US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::FiberPool</a:t>
              </a:r>
              <a:endPara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endParaRPr>
            </a:p>
            <a:p>
              <a:r>
                <a:rPr lang="en-US" dirty="0" err="1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config.threadsafe</a:t>
              </a:r>
              <a:r>
                <a:rPr lang="en-US" dirty="0" smtClean="0">
                  <a:solidFill>
                    <a:srgbClr val="000000"/>
                  </a:solidFill>
                  <a:latin typeface="Monaco"/>
                  <a:ea typeface="Monaco"/>
                  <a:cs typeface="Monaco"/>
                </a:rPr>
                <a:t>!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276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environment.rb</a:t>
              </a:r>
              <a:endPara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286000"/>
            <a:ext cx="2134681" cy="254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5334000"/>
            <a:ext cx="140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thin –D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Rails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EventMachine</a:t>
            </a: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8153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WidgetsController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&lt;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ApplicationController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index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err="1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Widget</a:t>
            </a:r>
            <a:r>
              <a:rPr lang="en-US" dirty="0" err="1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.find_by_sql(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"select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 sleep(1)"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render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dirty="0" smtClean="0">
                <a:solidFill>
                  <a:srgbClr val="3B5BB5"/>
                </a:solidFill>
                <a:latin typeface="Monaco"/>
                <a:ea typeface="Monaco"/>
                <a:cs typeface="Monaco"/>
              </a:rPr>
              <a:t>:text</a:t>
            </a:r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=&gt; 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"Oh </a:t>
            </a:r>
            <a:r>
              <a:rPr lang="en-US" dirty="0" err="1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hai</a:t>
            </a:r>
            <a:r>
              <a:rPr lang="en-US" dirty="0" smtClean="0">
                <a:solidFill>
                  <a:srgbClr val="409B1C"/>
                </a:solidFill>
                <a:latin typeface="Monaco"/>
                <a:ea typeface="Monaco"/>
                <a:cs typeface="Monaco"/>
              </a:rPr>
              <a:t>”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</a:t>
            </a:r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 smtClean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r>
              <a:rPr lang="en-US" dirty="0" smtClean="0">
                <a:solidFill>
                  <a:srgbClr val="FF7800"/>
                </a:solidFill>
                <a:latin typeface="Monaco"/>
                <a:ea typeface="Monaco"/>
                <a:cs typeface="Monaco"/>
              </a:rPr>
              <a:t>end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0" y="2133600"/>
            <a:ext cx="8229600" cy="3962400"/>
            <a:chOff x="381000" y="2133600"/>
            <a:chExt cx="8229600" cy="3962400"/>
          </a:xfrm>
        </p:grpSpPr>
        <p:sp>
          <p:nvSpPr>
            <p:cNvPr id="10" name="TextBox 9"/>
            <p:cNvSpPr txBox="1"/>
            <p:nvPr/>
          </p:nvSpPr>
          <p:spPr>
            <a:xfrm>
              <a:off x="381000" y="2133600"/>
              <a:ext cx="8229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i="1" dirty="0" err="1" smtClean="0"/>
                <a:t>ab</a:t>
              </a:r>
              <a:r>
                <a:rPr lang="en-US" sz="2100" b="1" i="1" dirty="0" smtClean="0"/>
                <a:t> –</a:t>
              </a:r>
              <a:r>
                <a:rPr lang="en-US" sz="2100" b="1" i="1" dirty="0" err="1" smtClean="0"/>
                <a:t>c</a:t>
              </a:r>
              <a:r>
                <a:rPr lang="en-US" sz="2100" b="1" i="1" dirty="0" smtClean="0"/>
                <a:t> 5 –</a:t>
              </a:r>
              <a:r>
                <a:rPr lang="en-US" sz="2100" b="1" i="1" dirty="0" err="1" smtClean="0"/>
                <a:t>n</a:t>
              </a:r>
              <a:r>
                <a:rPr lang="en-US" sz="2100" b="1" i="1" dirty="0" smtClean="0"/>
                <a:t> 10 http://127.0.0.1:3000/widgets</a:t>
              </a:r>
              <a:endParaRPr lang="en-US" sz="2100" b="1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2679680"/>
              <a:ext cx="4572000" cy="3416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 smtClean="0"/>
                <a:t>Server Software:        thin</a:t>
              </a:r>
            </a:p>
            <a:p>
              <a:r>
                <a:rPr lang="en-US" i="1" dirty="0" smtClean="0"/>
                <a:t>Server Hostname:      127.0.0.1</a:t>
              </a:r>
            </a:p>
            <a:p>
              <a:r>
                <a:rPr lang="en-US" i="1" dirty="0" smtClean="0"/>
                <a:t>Server Port:                 3000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Document Path:          /widgets/</a:t>
              </a:r>
            </a:p>
            <a:p>
              <a:r>
                <a:rPr lang="en-US" i="1" dirty="0" smtClean="0"/>
                <a:t>Document Length:      6 bytes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Concurrency Level:      5</a:t>
              </a:r>
            </a:p>
            <a:p>
              <a:r>
                <a:rPr lang="en-US" i="1" dirty="0" smtClean="0"/>
                <a:t>Time taken for tests:    </a:t>
              </a:r>
              <a:r>
                <a:rPr lang="en-US" b="1" i="1" dirty="0" smtClean="0">
                  <a:solidFill>
                    <a:srgbClr val="FF0000"/>
                  </a:solidFill>
                </a:rPr>
                <a:t>2.210 seconds</a:t>
              </a:r>
            </a:p>
            <a:p>
              <a:r>
                <a:rPr lang="en-US" i="1" dirty="0" smtClean="0"/>
                <a:t>Complete requests:     10</a:t>
              </a:r>
            </a:p>
            <a:p>
              <a:r>
                <a:rPr lang="en-US" i="1" dirty="0" smtClean="0"/>
                <a:t>Failed requests:            0</a:t>
              </a:r>
            </a:p>
            <a:p>
              <a:r>
                <a:rPr lang="en-US" i="1" dirty="0" smtClean="0"/>
                <a:t>Requests per second:  4.53 [#/sec] (mean)</a:t>
              </a:r>
              <a:endParaRPr lang="en-US" i="1" dirty="0"/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3962400" y="3733800"/>
            <a:ext cx="1143000" cy="758826"/>
          </a:xfrm>
          <a:prstGeom prst="wedgeRectCallout">
            <a:avLst>
              <a:gd name="adj1" fmla="val -51643"/>
              <a:gd name="adj2" fmla="val 88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err="1" smtClean="0">
                <a:solidFill>
                  <a:schemeClr val="tx1"/>
                </a:solidFill>
              </a:rPr>
              <a:t>Async</a:t>
            </a:r>
            <a:r>
              <a:rPr lang="en-US" b="1" dirty="0" smtClean="0">
                <a:solidFill>
                  <a:schemeClr val="tx1"/>
                </a:solidFill>
              </a:rPr>
              <a:t> DB!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96925" y="43672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Async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Rails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EventMachine</a:t>
            </a: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209800"/>
            <a:ext cx="2743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concurrency       time</a:t>
            </a:r>
          </a:p>
          <a:p>
            <a:r>
              <a:rPr lang="en-US" dirty="0" smtClean="0"/>
              <a:t>      75                  73.426</a:t>
            </a:r>
          </a:p>
          <a:p>
            <a:r>
              <a:rPr lang="en-US" dirty="0" smtClean="0"/>
              <a:t>      60                  66.411</a:t>
            </a:r>
          </a:p>
          <a:p>
            <a:r>
              <a:rPr lang="en-US" dirty="0" smtClean="0"/>
              <a:t>      50                  65.502</a:t>
            </a:r>
          </a:p>
          <a:p>
            <a:r>
              <a:rPr lang="en-US" dirty="0" smtClean="0"/>
              <a:t>      40                  78.105</a:t>
            </a:r>
          </a:p>
          <a:p>
            <a:r>
              <a:rPr lang="en-US" dirty="0" smtClean="0"/>
              <a:t>      30                  106.624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1600200"/>
            <a:ext cx="30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http://gist.github.com/445603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4595813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think?</a:t>
            </a:r>
            <a:endParaRPr lang="en-US" sz="19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in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04800"/>
            <a:ext cx="1075017" cy="151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972" y="3239125"/>
            <a:ext cx="8077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Untangling </a:t>
            </a:r>
            <a:r>
              <a:rPr lang="en-US" sz="2300" b="1" dirty="0" err="1" smtClean="0"/>
              <a:t>Evented</a:t>
            </a:r>
            <a:r>
              <a:rPr lang="en-US" sz="2300" b="1" dirty="0" smtClean="0"/>
              <a:t> Code with Ruby Fibers:</a:t>
            </a:r>
          </a:p>
          <a:p>
            <a:r>
              <a:rPr lang="en-US" dirty="0" smtClean="0">
                <a:hlinkClick r:id="rId4"/>
              </a:rPr>
              <a:t>http://www.igvita.com/2010/03/22/untangling-evented-code-with-ruby-fibers/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172325"/>
            <a:ext cx="8077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Fibers &amp; Cooperative Scheduling in Ruby:</a:t>
            </a:r>
          </a:p>
          <a:p>
            <a:r>
              <a:rPr lang="en-US" dirty="0" smtClean="0">
                <a:hlinkClick r:id="rId5"/>
              </a:rPr>
              <a:t>http://www.igvita.com/2009/05/13/fibers-cooperative-scheduling-in-ruby/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742" y="4305925"/>
            <a:ext cx="8077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EM-Synchrony:</a:t>
            </a:r>
          </a:p>
          <a:p>
            <a:r>
              <a:rPr lang="en-US" dirty="0" smtClean="0">
                <a:hlinkClick r:id="rId6"/>
              </a:rPr>
              <a:t>http://github.com/igrigorik/em-synchrony</a:t>
            </a:r>
            <a:r>
              <a:rPr lang="en-US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105525"/>
            <a:ext cx="8077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 smtClean="0"/>
              <a:t>Async</a:t>
            </a:r>
            <a:r>
              <a:rPr lang="en-US" sz="2300" b="1" dirty="0" smtClean="0"/>
              <a:t> Rails 3 demo:</a:t>
            </a:r>
          </a:p>
          <a:p>
            <a:r>
              <a:rPr lang="en-US" dirty="0" smtClean="0">
                <a:hlinkClick r:id="rId7"/>
              </a:rPr>
              <a:t>http://github.com/igrigorik/async-rails/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20979"/>
            <a:ext cx="1676400" cy="192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327400"/>
            <a:ext cx="2134681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609600"/>
            <a:ext cx="2429170" cy="1771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800600"/>
            <a:ext cx="1524000" cy="67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657600"/>
            <a:ext cx="2133600" cy="11912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24000" y="838200"/>
            <a:ext cx="5486400" cy="4495800"/>
            <a:chOff x="1524000" y="838200"/>
            <a:chExt cx="5486400" cy="4495800"/>
          </a:xfrm>
        </p:grpSpPr>
        <p:sp>
          <p:nvSpPr>
            <p:cNvPr id="15" name="Right Arrow 14"/>
            <p:cNvSpPr/>
            <p:nvPr/>
          </p:nvSpPr>
          <p:spPr>
            <a:xfrm>
              <a:off x="4191000" y="4876800"/>
              <a:ext cx="6477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4114800" y="4114800"/>
              <a:ext cx="6477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24000" y="2590800"/>
              <a:ext cx="1219200" cy="723900"/>
              <a:chOff x="1524000" y="2590800"/>
              <a:chExt cx="1219200" cy="723900"/>
            </a:xfrm>
          </p:grpSpPr>
          <p:sp>
            <p:nvSpPr>
              <p:cNvPr id="14" name="Right Arrow 13"/>
              <p:cNvSpPr/>
              <p:nvPr/>
            </p:nvSpPr>
            <p:spPr>
              <a:xfrm rot="16200000">
                <a:off x="1428750" y="2686050"/>
                <a:ext cx="647700" cy="4572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5400000">
                <a:off x="2190750" y="2762250"/>
                <a:ext cx="647700" cy="4572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>
              <a:off x="4038600" y="1600200"/>
              <a:ext cx="6477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3962400" y="838200"/>
              <a:ext cx="6477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791200" y="2590800"/>
              <a:ext cx="1219200" cy="723900"/>
              <a:chOff x="1524000" y="2590800"/>
              <a:chExt cx="1219200" cy="723900"/>
            </a:xfrm>
          </p:grpSpPr>
          <p:sp>
            <p:nvSpPr>
              <p:cNvPr id="26" name="Right Arrow 25"/>
              <p:cNvSpPr/>
              <p:nvPr/>
            </p:nvSpPr>
            <p:spPr>
              <a:xfrm rot="16200000">
                <a:off x="1428750" y="2686050"/>
                <a:ext cx="647700" cy="4572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5400000">
                <a:off x="2190750" y="2762250"/>
                <a:ext cx="647700" cy="4572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Quad Arrow 27"/>
            <p:cNvSpPr/>
            <p:nvPr/>
          </p:nvSpPr>
          <p:spPr>
            <a:xfrm rot="19023385">
              <a:off x="3944397" y="2564227"/>
              <a:ext cx="990600" cy="1008931"/>
            </a:xfrm>
            <a:prstGeom prst="quad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t="5147" b="2216"/>
          <a:stretch>
            <a:fillRect/>
          </a:stretch>
        </p:blipFill>
        <p:spPr>
          <a:xfrm>
            <a:off x="1219200" y="119974"/>
            <a:ext cx="6400800" cy="61284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62800" y="304800"/>
            <a:ext cx="7593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BHP</a:t>
            </a:r>
            <a:endParaRPr lang="en-US" sz="2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657600"/>
            <a:ext cx="8746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WHP</a:t>
            </a:r>
            <a:endParaRPr lang="en-US" sz="2600" b="1" dirty="0"/>
          </a:p>
        </p:txBody>
      </p:sp>
      <p:cxnSp>
        <p:nvCxnSpPr>
          <p:cNvPr id="24" name="Straight Arrow Connector 23"/>
          <p:cNvCxnSpPr>
            <a:endCxn id="23" idx="3"/>
          </p:cNvCxnSpPr>
          <p:nvPr/>
        </p:nvCxnSpPr>
        <p:spPr>
          <a:xfrm rot="10800000">
            <a:off x="1179434" y="3903822"/>
            <a:ext cx="725567" cy="7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57800" y="2362200"/>
            <a:ext cx="3297842" cy="892552"/>
            <a:chOff x="5257800" y="2362200"/>
            <a:chExt cx="3297842" cy="892552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257800" y="2589212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162800" y="2362200"/>
              <a:ext cx="139284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% power </a:t>
              </a:r>
            </a:p>
            <a:p>
              <a:r>
                <a:rPr lang="en-US" sz="2600" b="1" dirty="0" smtClean="0"/>
                <a:t>    loss</a:t>
              </a:r>
              <a:endParaRPr lang="en-US" sz="2600" b="1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410200" y="609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42" y="4267200"/>
            <a:ext cx="5715000" cy="1399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715000" cy="1399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8600"/>
            <a:ext cx="3721100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42" y="4267200"/>
            <a:ext cx="5715000" cy="1399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715000" cy="1399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8600"/>
            <a:ext cx="3721100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42" y="4267200"/>
            <a:ext cx="5715000" cy="1399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715000" cy="1399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8600"/>
            <a:ext cx="3721100" cy="5816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4800" y="2209800"/>
            <a:ext cx="3124201" cy="1816100"/>
            <a:chOff x="304800" y="2209800"/>
            <a:chExt cx="3124201" cy="1816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352800"/>
              <a:ext cx="1524000" cy="6731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2209800"/>
              <a:ext cx="2133600" cy="1191260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 rot="10800000">
              <a:off x="2743201" y="297179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gvita">
      <a:dk1>
        <a:srgbClr val="000000"/>
      </a:dk1>
      <a:lt1>
        <a:sysClr val="window" lastClr="FFFFFF"/>
      </a:lt1>
      <a:dk2>
        <a:srgbClr val="272727"/>
      </a:dk2>
      <a:lt2>
        <a:srgbClr val="F6F6F6"/>
      </a:lt2>
      <a:accent1>
        <a:srgbClr val="80C9FF"/>
      </a:accent1>
      <a:accent2>
        <a:srgbClr val="C0504D"/>
      </a:accent2>
      <a:accent3>
        <a:srgbClr val="B1D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99"/>
      </a:hlink>
      <a:folHlink>
        <a:srgbClr val="0033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10209</TotalTime>
  <Words>2827</Words>
  <Application>Microsoft Macintosh PowerPoint</Application>
  <PresentationFormat>On-screen Show (4:3)</PresentationFormat>
  <Paragraphs>522</Paragraphs>
  <Slides>47</Slides>
  <Notes>47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No Callbacks, No Threads &amp; Ruby 1.9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Mini-Google in Ruby</dc:title>
  <dc:creator>Ilya Grigorik</dc:creator>
  <cp:lastModifiedBy>Shirley Bailes</cp:lastModifiedBy>
  <cp:revision>450</cp:revision>
  <cp:lastPrinted>2010-06-08T23:21:09Z</cp:lastPrinted>
  <dcterms:created xsi:type="dcterms:W3CDTF">2010-07-22T21:55:39Z</dcterms:created>
  <dcterms:modified xsi:type="dcterms:W3CDTF">2010-07-22T21:56:05Z</dcterms:modified>
</cp:coreProperties>
</file>