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3"/>
  </p:notesMasterIdLst>
  <p:sldIdLst>
    <p:sldId id="269" r:id="rId2"/>
    <p:sldId id="264" r:id="rId3"/>
    <p:sldId id="258" r:id="rId4"/>
    <p:sldId id="268" r:id="rId5"/>
    <p:sldId id="265" r:id="rId6"/>
    <p:sldId id="266" r:id="rId7"/>
    <p:sldId id="267" r:id="rId8"/>
    <p:sldId id="260" r:id="rId9"/>
    <p:sldId id="271" r:id="rId10"/>
    <p:sldId id="272" r:id="rId11"/>
    <p:sldId id="273" r:id="rId12"/>
    <p:sldId id="277" r:id="rId13"/>
    <p:sldId id="281" r:id="rId14"/>
    <p:sldId id="280" r:id="rId15"/>
    <p:sldId id="279" r:id="rId16"/>
    <p:sldId id="278" r:id="rId17"/>
    <p:sldId id="276" r:id="rId18"/>
    <p:sldId id="283" r:id="rId19"/>
    <p:sldId id="275" r:id="rId20"/>
    <p:sldId id="284" r:id="rId21"/>
    <p:sldId id="25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83C3D"/>
    <a:srgbClr val="52442A"/>
    <a:srgbClr val="404D9C"/>
    <a:srgbClr val="8A6B0B"/>
    <a:srgbClr val="3C5F16"/>
    <a:srgbClr val="005582"/>
    <a:srgbClr val="005580"/>
    <a:srgbClr val="EFEFEF"/>
    <a:srgbClr val="A5C28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7191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048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-1608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0D82F-CF79-1A4F-9EE7-1FF82CB69F2D}" type="datetimeFigureOut">
              <a:rPr lang="en-US" smtClean="0"/>
              <a:pPr/>
              <a:t>5/12/10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D53BA-46D2-044D-B1F8-2EF4A3CE2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3" Type="http://schemas.openxmlformats.org/officeDocument/2006/relationships/hyperlink" Target="http://www.flickr.com/photos/thomas-merton/2786373208/" TargetMode="Externa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D53BA-46D2-044D-B1F8-2EF4A3CE2C8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</a:t>
            </a:r>
            <a:r>
              <a:rPr lang="en-US" baseline="0" dirty="0" smtClean="0"/>
              <a:t> social web voice must be that of your brand not of yourself as an individual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D53BA-46D2-044D-B1F8-2EF4A3CE2C8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D53BA-46D2-044D-B1F8-2EF4A3CE2C8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</a:t>
            </a:r>
            <a:r>
              <a:rPr lang="en-US" baseline="0" dirty="0" smtClean="0"/>
              <a:t> conscious of how much of your personal life you want to share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D53BA-46D2-044D-B1F8-2EF4A3CE2C8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was from a story on</a:t>
            </a:r>
            <a:r>
              <a:rPr lang="en-US" baseline="0" dirty="0" smtClean="0"/>
              <a:t> the BART K-9 unit. We are working on convincing our colleagues that “all positive,” effusive, </a:t>
            </a:r>
            <a:r>
              <a:rPr lang="en-US" baseline="0" dirty="0" err="1" smtClean="0"/>
              <a:t>jargony</a:t>
            </a:r>
            <a:r>
              <a:rPr lang="en-US" baseline="0" dirty="0" smtClean="0"/>
              <a:t>, “spin” doesn’t work anymore. HONEST communication that acknowledges different viewpoints is more effective and believable.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D53BA-46D2-044D-B1F8-2EF4A3CE2C8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 </a:t>
            </a:r>
            <a:r>
              <a:rPr lang="en-US" baseline="0" dirty="0" err="1" smtClean="0"/>
              <a:t>busker</a:t>
            </a:r>
            <a:r>
              <a:rPr lang="en-US" baseline="0" dirty="0" smtClean="0"/>
              <a:t> who plays in stations known as “Punk Rock Johnny Cash.” We did a video story on him that was nominated for an Emmy. But in telling his story we had to be aware of how much “edge” it could have – because, if you go TOO far pushing the envelope, you can alienate customers. So for example: We edited out his swear words in the interview. We chose the tamer clips from his songs – leaving out, for example, the opening line of “Cocaine Blues”:</a:t>
            </a:r>
            <a:r>
              <a:rPr lang="en-US" baseline="0" dirty="0" smtClean="0"/>
              <a:t> “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Early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mornin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 while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makin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 the rounds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took a shot of cocaine and I shot my woman down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D53BA-46D2-044D-B1F8-2EF4A3CE2C8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</a:t>
            </a:r>
            <a:r>
              <a:rPr lang="en-US" baseline="0" dirty="0" smtClean="0"/>
              <a:t> will make your work more interesting. For example I love movies. I noticed when the film “</a:t>
            </a:r>
            <a:r>
              <a:rPr lang="en-US" baseline="0" dirty="0" err="1" smtClean="0"/>
              <a:t>Zombieland</a:t>
            </a:r>
            <a:r>
              <a:rPr lang="en-US" baseline="0" dirty="0" smtClean="0"/>
              <a:t>” came out last year that the director, Ruben Fleischer, said the first video he ever made was on a BART train when he was working as a busboy in San Francisco. I tracked him down to interview him for a website story.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D53BA-46D2-044D-B1F8-2EF4A3CE2C8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D53BA-46D2-044D-B1F8-2EF4A3CE2C8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Talkover</a:t>
            </a:r>
            <a:r>
              <a:rPr lang="en-US" dirty="0" smtClean="0"/>
              <a:t>:</a:t>
            </a:r>
            <a:r>
              <a:rPr lang="en-US" baseline="0" dirty="0" smtClean="0"/>
              <a:t> Actually, we released Google transit data to third-party developers in 2007; the second agency in the nation to do so. Within days of the launch of the first </a:t>
            </a:r>
            <a:r>
              <a:rPr lang="en-US" baseline="0" dirty="0" err="1" smtClean="0"/>
              <a:t>iPhone</a:t>
            </a:r>
            <a:r>
              <a:rPr lang="en-US" baseline="0" dirty="0" smtClean="0"/>
              <a:t> in 2007 there were already BART apps in the iTunes Store.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D53BA-46D2-044D-B1F8-2EF4A3CE2C8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Rider Daniela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Nikolaeva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thought this shot captured the sense of diversity and community on a BART train – she shared her photo and wrote that the “business man, baggy-pants guy and blind man were all engulfed in a friendly conversation” when she snapped their photo.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D53BA-46D2-044D-B1F8-2EF4A3CE2C8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our 2</a:t>
            </a:r>
            <a:r>
              <a:rPr lang="en-US" baseline="30000" dirty="0" smtClean="0"/>
              <a:t>nd</a:t>
            </a:r>
            <a:r>
              <a:rPr lang="en-US" dirty="0" smtClean="0"/>
              <a:t> year we realized</a:t>
            </a:r>
            <a:r>
              <a:rPr lang="en-US" baseline="0" dirty="0" smtClean="0"/>
              <a:t> that we couldn’t be an island of innovation apart from the rest of the organization so </a:t>
            </a:r>
            <a:r>
              <a:rPr lang="en-US" baseline="0" dirty="0" smtClean="0"/>
              <a:t>we began to </a:t>
            </a:r>
            <a:r>
              <a:rPr lang="en-US" baseline="0" dirty="0" smtClean="0"/>
              <a:t>spread our efforts to others. We helped MPA organize a “blogger breakfast” that recognized we had to shift our communications focus from mainstream media only to these new </a:t>
            </a:r>
            <a:r>
              <a:rPr lang="en-US" baseline="0" dirty="0" smtClean="0"/>
              <a:t>media.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D53BA-46D2-044D-B1F8-2EF4A3CE2C8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r>
              <a:rPr lang="en-US" baseline="0" dirty="0" smtClean="0"/>
              <a:t> of customer service issue at SF stations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D53BA-46D2-044D-B1F8-2EF4A3CE2C8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Photo by </a:t>
            </a:r>
            <a:r>
              <a:rPr lang="en-US" dirty="0" err="1" smtClean="0"/>
              <a:t>Thomas.Merton</a:t>
            </a:r>
            <a:r>
              <a:rPr lang="en-US" dirty="0" smtClean="0">
                <a:hlinkClick r:id="rId3"/>
              </a:rPr>
              <a:t>http://www.flickr.com/photos/thomas-merton/2786373208/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D53BA-46D2-044D-B1F8-2EF4A3CE2C8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rider shared this photo -- giving us the perfect opportunity to write about the rules for pets on trains. Photo by @live4amoment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D53BA-46D2-044D-B1F8-2EF4A3CE2C8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Photo by laughing squid of </a:t>
            </a:r>
            <a:r>
              <a:rPr lang="en-US" dirty="0" err="1" smtClean="0"/>
              <a:t>wondercon</a:t>
            </a:r>
            <a:r>
              <a:rPr lang="en-US" dirty="0" smtClean="0"/>
              <a:t> –comic book </a:t>
            </a:r>
            <a:r>
              <a:rPr lang="en-US" dirty="0" err="1" smtClean="0"/>
              <a:t>sci</a:t>
            </a:r>
            <a:r>
              <a:rPr lang="en-US" dirty="0" smtClean="0"/>
              <a:t>/</a:t>
            </a:r>
            <a:r>
              <a:rPr lang="en-US" dirty="0" err="1" smtClean="0"/>
              <a:t>fi</a:t>
            </a:r>
            <a:r>
              <a:rPr lang="en-US" dirty="0" smtClean="0"/>
              <a:t> conference.</a:t>
            </a:r>
            <a:r>
              <a:rPr lang="en-US" baseline="0" dirty="0" smtClean="0"/>
              <a:t> </a:t>
            </a:r>
            <a:r>
              <a:rPr lang="en-US" dirty="0" smtClean="0"/>
              <a:t>Many</a:t>
            </a:r>
            <a:r>
              <a:rPr lang="en-US" baseline="0" dirty="0" smtClean="0"/>
              <a:t> BART riders like sci-fi, technology, and the environment.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D53BA-46D2-044D-B1F8-2EF4A3CE2C8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0281-98DD-2D4F-B62E-F1B3138AAE3F}" type="datetimeFigureOut">
              <a:rPr lang="en-US" smtClean="0"/>
              <a:pPr/>
              <a:t>5/12/10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95A5-1E0E-7049-9D8E-23C196CC87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0281-98DD-2D4F-B62E-F1B3138AAE3F}" type="datetimeFigureOut">
              <a:rPr lang="en-US" smtClean="0"/>
              <a:pPr/>
              <a:t>5/12/10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95A5-1E0E-7049-9D8E-23C196CC87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0281-98DD-2D4F-B62E-F1B3138AAE3F}" type="datetimeFigureOut">
              <a:rPr lang="en-US" smtClean="0"/>
              <a:pPr/>
              <a:t>5/12/10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95A5-1E0E-7049-9D8E-23C196CC87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0281-98DD-2D4F-B62E-F1B3138AAE3F}" type="datetimeFigureOut">
              <a:rPr lang="en-US" smtClean="0"/>
              <a:pPr/>
              <a:t>5/12/10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95A5-1E0E-7049-9D8E-23C196CC87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0281-98DD-2D4F-B62E-F1B3138AAE3F}" type="datetimeFigureOut">
              <a:rPr lang="en-US" smtClean="0"/>
              <a:pPr/>
              <a:t>5/12/10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95A5-1E0E-7049-9D8E-23C196CC87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0281-98DD-2D4F-B62E-F1B3138AAE3F}" type="datetimeFigureOut">
              <a:rPr lang="en-US" smtClean="0"/>
              <a:pPr/>
              <a:t>5/12/10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95A5-1E0E-7049-9D8E-23C196CC87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0281-98DD-2D4F-B62E-F1B3138AAE3F}" type="datetimeFigureOut">
              <a:rPr lang="en-US" smtClean="0"/>
              <a:pPr/>
              <a:t>5/12/10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95A5-1E0E-7049-9D8E-23C196CC87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0281-98DD-2D4F-B62E-F1B3138AAE3F}" type="datetimeFigureOut">
              <a:rPr lang="en-US" smtClean="0"/>
              <a:pPr/>
              <a:t>5/12/10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95A5-1E0E-7049-9D8E-23C196CC87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0281-98DD-2D4F-B62E-F1B3138AAE3F}" type="datetimeFigureOut">
              <a:rPr lang="en-US" smtClean="0"/>
              <a:pPr/>
              <a:t>5/12/10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95A5-1E0E-7049-9D8E-23C196CC87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0281-98DD-2D4F-B62E-F1B3138AAE3F}" type="datetimeFigureOut">
              <a:rPr lang="en-US" smtClean="0"/>
              <a:pPr/>
              <a:t>5/12/10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95A5-1E0E-7049-9D8E-23C196CC87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0281-98DD-2D4F-B62E-F1B3138AAE3F}" type="datetimeFigureOut">
              <a:rPr lang="en-US" smtClean="0"/>
              <a:pPr/>
              <a:t>5/12/10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95A5-1E0E-7049-9D8E-23C196CC87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A5C2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90281-98DD-2D4F-B62E-F1B3138AAE3F}" type="datetimeFigureOut">
              <a:rPr lang="en-US" smtClean="0"/>
              <a:pPr/>
              <a:t>5/12/10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095A5-1E0E-7049-9D8E-23C196CC87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3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6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701029"/>
            <a:ext cx="9144000" cy="1352716"/>
          </a:xfrm>
        </p:spPr>
        <p:txBody>
          <a:bodyPr>
            <a:normAutofit fontScale="90000"/>
          </a:bodyPr>
          <a:lstStyle/>
          <a:p>
            <a:r>
              <a:rPr lang="en-US" sz="6667" b="1" dirty="0" smtClean="0">
                <a:solidFill>
                  <a:srgbClr val="000000"/>
                </a:solidFill>
                <a:latin typeface="Corbel"/>
                <a:cs typeface="Corbel"/>
              </a:rPr>
              <a:t>Doing a 24/7 Job </a:t>
            </a:r>
            <a:br>
              <a:rPr lang="en-US" sz="6667" b="1" dirty="0" smtClean="0">
                <a:solidFill>
                  <a:srgbClr val="000000"/>
                </a:solidFill>
                <a:latin typeface="Corbel"/>
                <a:cs typeface="Corbel"/>
              </a:rPr>
            </a:br>
            <a:r>
              <a:rPr lang="en-US" sz="6667" b="1" dirty="0" smtClean="0">
                <a:solidFill>
                  <a:srgbClr val="000000"/>
                </a:solidFill>
                <a:latin typeface="Corbel"/>
                <a:cs typeface="Corbel"/>
              </a:rPr>
              <a:t>in a 9-to-5 Culture:</a:t>
            </a:r>
            <a:r>
              <a:rPr lang="en-US" dirty="0" smtClean="0">
                <a:solidFill>
                  <a:srgbClr val="005582"/>
                </a:solidFill>
                <a:latin typeface="Corbel"/>
                <a:cs typeface="Corbel"/>
              </a:rPr>
              <a:t/>
            </a:r>
            <a:br>
              <a:rPr lang="en-US" dirty="0" smtClean="0">
                <a:solidFill>
                  <a:srgbClr val="005582"/>
                </a:solidFill>
                <a:latin typeface="Corbel"/>
                <a:cs typeface="Corbel"/>
              </a:rPr>
            </a:br>
            <a:r>
              <a:rPr lang="en-US" sz="3111" dirty="0" smtClean="0">
                <a:solidFill>
                  <a:schemeClr val="bg1"/>
                </a:solidFill>
                <a:latin typeface="Corbel"/>
                <a:cs typeface="Corbel"/>
              </a:rPr>
              <a:t>A Balancing Act for Government Workers on the Web</a:t>
            </a:r>
            <a:r>
              <a:rPr lang="en-US" sz="3111" dirty="0" smtClean="0">
                <a:solidFill>
                  <a:srgbClr val="005582"/>
                </a:solidFill>
              </a:rPr>
              <a:t/>
            </a:r>
            <a:br>
              <a:rPr lang="en-US" sz="3111" dirty="0" smtClean="0">
                <a:solidFill>
                  <a:srgbClr val="005582"/>
                </a:solidFill>
              </a:rPr>
            </a:br>
            <a:endParaRPr lang="en-US" sz="3111" dirty="0">
              <a:solidFill>
                <a:srgbClr val="00558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951400"/>
            <a:ext cx="9144000" cy="349526"/>
          </a:xfrm>
          <a:prstGeom prst="rect">
            <a:avLst/>
          </a:prstGeom>
          <a:solidFill>
            <a:srgbClr val="00558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ART_Logo_Color_Lar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55" y="5367988"/>
            <a:ext cx="1844970" cy="1297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09223" y="5171233"/>
            <a:ext cx="4634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orbel"/>
                <a:cs typeface="Corbel"/>
              </a:rPr>
              <a:t> Melissa Jordan, BART Senior Web Producer </a:t>
            </a:r>
          </a:p>
          <a:p>
            <a:pPr algn="r"/>
            <a:r>
              <a:rPr lang="en-US" dirty="0" smtClean="0">
                <a:latin typeface="Corbel"/>
                <a:cs typeface="Corbel"/>
              </a:rPr>
              <a:t>     Gov 2.0 Expo, May 25, 2010</a:t>
            </a:r>
            <a:endParaRPr lang="en-US" dirty="0">
              <a:latin typeface="Corbel"/>
              <a:cs typeface="Corbe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67875" y="6465585"/>
            <a:ext cx="3619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rbel"/>
                <a:cs typeface="Corbel"/>
              </a:rPr>
              <a:t>Photo by Thomas Hawk</a:t>
            </a:r>
            <a:endParaRPr lang="en-US" sz="1100" dirty="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93900" y="59035"/>
            <a:ext cx="5473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The human touch</a:t>
            </a:r>
            <a:endParaRPr lang="en-US" sz="5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orbel"/>
              <a:cs typeface="Corbe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740777"/>
            <a:ext cx="843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rbel"/>
                <a:cs typeface="Corbel"/>
              </a:rPr>
              <a:t>We write about things that matter to people</a:t>
            </a:r>
            <a:endParaRPr lang="en-US" sz="3200" dirty="0">
              <a:latin typeface="Corbel"/>
              <a:cs typeface="Corbe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859" y="1485904"/>
            <a:ext cx="3752841" cy="5003791"/>
          </a:xfrm>
          <a:prstGeom prst="rect">
            <a:avLst/>
          </a:prstGeom>
          <a:effectLst>
            <a:outerShdw blurRad="50800" dist="114300" dir="270000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453575" y="6465585"/>
            <a:ext cx="3619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rbel"/>
                <a:cs typeface="Corbel"/>
              </a:rPr>
              <a:t>Photo by @live4amoment</a:t>
            </a:r>
            <a:endParaRPr lang="en-US" sz="1100" dirty="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39921"/>
            <a:ext cx="9144000" cy="45719"/>
          </a:xfrm>
          <a:prstGeom prst="rect">
            <a:avLst/>
          </a:prstGeom>
          <a:solidFill>
            <a:srgbClr val="00558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3930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TOP TEN TIPS FOR YOUR BALANCING ACT</a:t>
            </a:r>
            <a:endParaRPr lang="en-US" sz="36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orbel"/>
              <a:cs typeface="Corbe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1181100"/>
            <a:ext cx="668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latin typeface="Corbel"/>
                <a:cs typeface="Corbel"/>
              </a:rPr>
              <a:t>1</a:t>
            </a:r>
            <a:r>
              <a:rPr lang="en-US" sz="4800" b="1" i="1" dirty="0" smtClean="0">
                <a:latin typeface="Corbel"/>
                <a:cs typeface="Corbel"/>
              </a:rPr>
              <a:t>. </a:t>
            </a:r>
            <a:r>
              <a:rPr lang="en-US" sz="3600" dirty="0" smtClean="0">
                <a:latin typeface="Corbel"/>
                <a:cs typeface="Corbel"/>
              </a:rPr>
              <a:t>Know </a:t>
            </a:r>
            <a:r>
              <a:rPr lang="en-US" sz="3600" dirty="0" smtClean="0">
                <a:latin typeface="Corbel"/>
                <a:cs typeface="Corbel"/>
              </a:rPr>
              <a:t>your audience</a:t>
            </a:r>
            <a:endParaRPr lang="en-US" sz="4800" dirty="0">
              <a:latin typeface="Corbel"/>
              <a:cs typeface="Corbe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200" y="2235200"/>
            <a:ext cx="5520350" cy="4114800"/>
          </a:xfrm>
          <a:prstGeom prst="rect">
            <a:avLst/>
          </a:prstGeom>
          <a:effectLst>
            <a:outerShdw blurRad="50800" dist="101600" dir="270000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567875" y="6465585"/>
            <a:ext cx="3619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rbel"/>
                <a:cs typeface="Corbel"/>
              </a:rPr>
              <a:t>Photo by Laughing Squid</a:t>
            </a:r>
            <a:endParaRPr lang="en-US" sz="1100" dirty="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39921"/>
            <a:ext cx="9144000" cy="45719"/>
          </a:xfrm>
          <a:prstGeom prst="rect">
            <a:avLst/>
          </a:prstGeom>
          <a:solidFill>
            <a:srgbClr val="00558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3930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TOP TEN TIPS FOR YOUR BALANCING ACT</a:t>
            </a:r>
            <a:endParaRPr lang="en-US" sz="36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orbel"/>
              <a:cs typeface="Corbe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200" y="1155700"/>
            <a:ext cx="848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latin typeface="Corbel"/>
                <a:cs typeface="Corbel"/>
              </a:rPr>
              <a:t>2</a:t>
            </a:r>
            <a:r>
              <a:rPr lang="en-US" sz="4800" b="1" i="1" dirty="0" smtClean="0">
                <a:latin typeface="Corbel"/>
                <a:cs typeface="Corbel"/>
              </a:rPr>
              <a:t>. </a:t>
            </a:r>
            <a:r>
              <a:rPr lang="en-US" sz="3600" dirty="0" smtClean="0">
                <a:latin typeface="Corbel"/>
                <a:cs typeface="Corbel"/>
              </a:rPr>
              <a:t>Adopt </a:t>
            </a:r>
            <a:r>
              <a:rPr lang="en-US" sz="3600" dirty="0" smtClean="0">
                <a:latin typeface="Corbel"/>
                <a:cs typeface="Corbel"/>
              </a:rPr>
              <a:t>the voice of your brand</a:t>
            </a:r>
            <a:endParaRPr lang="en-US" sz="4800" dirty="0">
              <a:latin typeface="Corbel"/>
              <a:cs typeface="Corbe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166552"/>
            <a:ext cx="4445000" cy="4315408"/>
          </a:xfrm>
          <a:prstGeom prst="rect">
            <a:avLst/>
          </a:prstGeom>
          <a:effectLst>
            <a:outerShdw blurRad="50800" dist="101600" dir="270000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567875" y="6465585"/>
            <a:ext cx="3619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rbel"/>
                <a:cs typeface="Corbel"/>
              </a:rPr>
              <a:t>Photo by JON </a:t>
            </a:r>
            <a:r>
              <a:rPr lang="en-US" sz="1100" dirty="0" err="1" smtClean="0">
                <a:latin typeface="Corbel"/>
                <a:cs typeface="Corbel"/>
              </a:rPr>
              <a:t>aEON</a:t>
            </a:r>
            <a:endParaRPr lang="en-US" sz="1100" dirty="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39921"/>
            <a:ext cx="9144000" cy="45719"/>
          </a:xfrm>
          <a:prstGeom prst="rect">
            <a:avLst/>
          </a:prstGeom>
          <a:solidFill>
            <a:srgbClr val="00558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3930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TOP TEN TIPS FOR YOUR BALANCING ACT</a:t>
            </a:r>
            <a:endParaRPr lang="en-US" sz="36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orbel"/>
              <a:cs typeface="Corbe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5570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latin typeface="Corbel"/>
                <a:cs typeface="Corbel"/>
              </a:rPr>
              <a:t>3</a:t>
            </a:r>
            <a:r>
              <a:rPr lang="en-US" sz="4800" b="1" i="1" dirty="0" smtClean="0">
                <a:latin typeface="Corbel"/>
                <a:cs typeface="Corbel"/>
              </a:rPr>
              <a:t>. </a:t>
            </a:r>
            <a:r>
              <a:rPr lang="en-US" sz="3600" dirty="0" smtClean="0">
                <a:latin typeface="Corbel"/>
                <a:cs typeface="Corbel"/>
              </a:rPr>
              <a:t>Learn </a:t>
            </a:r>
            <a:r>
              <a:rPr lang="en-US" sz="3600" dirty="0" smtClean="0">
                <a:latin typeface="Corbel"/>
                <a:cs typeface="Corbel"/>
              </a:rPr>
              <a:t>from what’s out there already</a:t>
            </a:r>
            <a:endParaRPr lang="en-US" sz="4800" dirty="0">
              <a:latin typeface="Corbel"/>
              <a:cs typeface="Corbe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50" y="2037497"/>
            <a:ext cx="3046580" cy="4565650"/>
          </a:xfrm>
          <a:prstGeom prst="rect">
            <a:avLst/>
          </a:prstGeom>
          <a:effectLst>
            <a:outerShdw blurRad="50800" dist="101600" dir="270000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567875" y="6465585"/>
            <a:ext cx="3619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rbel"/>
                <a:cs typeface="Corbel"/>
              </a:rPr>
              <a:t>Graphic by U.S. Air Force</a:t>
            </a:r>
            <a:endParaRPr lang="en-US" sz="1100" dirty="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39921"/>
            <a:ext cx="9144000" cy="45719"/>
          </a:xfrm>
          <a:prstGeom prst="rect">
            <a:avLst/>
          </a:prstGeom>
          <a:solidFill>
            <a:srgbClr val="00558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3930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TOP TEN TIPS FOR YOUR BALANCING ACT</a:t>
            </a:r>
            <a:endParaRPr lang="en-US" sz="36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orbel"/>
              <a:cs typeface="Corbe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5570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latin typeface="Corbel"/>
                <a:cs typeface="Corbel"/>
              </a:rPr>
              <a:t>4</a:t>
            </a:r>
            <a:r>
              <a:rPr lang="en-US" sz="4800" b="1" i="1" dirty="0" smtClean="0">
                <a:latin typeface="Corbel"/>
                <a:cs typeface="Corbel"/>
              </a:rPr>
              <a:t>. </a:t>
            </a:r>
            <a:r>
              <a:rPr lang="en-US" sz="3600" dirty="0" smtClean="0">
                <a:latin typeface="Corbel"/>
                <a:cs typeface="Corbel"/>
              </a:rPr>
              <a:t>Teach </a:t>
            </a:r>
            <a:r>
              <a:rPr lang="en-US" sz="3600" dirty="0" smtClean="0">
                <a:latin typeface="Corbel"/>
                <a:cs typeface="Corbel"/>
              </a:rPr>
              <a:t>others in your organization</a:t>
            </a:r>
            <a:endParaRPr lang="en-US" sz="4800" dirty="0">
              <a:latin typeface="Corbel"/>
              <a:cs typeface="Corbe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22999" y="-10541000"/>
            <a:ext cx="3532909" cy="45720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6222991" y="-10541000"/>
            <a:ext cx="7065809" cy="9144000"/>
          </a:xfrm>
          <a:prstGeom prst="rect">
            <a:avLst/>
          </a:prstGeom>
        </p:spPr>
      </p:pic>
      <p:pic>
        <p:nvPicPr>
          <p:cNvPr id="9" name="Content Placeholder 3" descr="intermetguidelines.jpg"/>
          <p:cNvPicPr>
            <a:picLocks noGrp="1" noChangeAspect="1"/>
          </p:cNvPicPr>
          <p:nvPr>
            <p:ph idx="1"/>
          </p:nvPr>
        </p:nvPicPr>
        <p:blipFill>
          <a:blip r:embed="rId3"/>
          <a:srcRect t="3636" b="67273"/>
          <a:stretch>
            <a:fillRect/>
          </a:stretch>
        </p:blipFill>
        <p:spPr>
          <a:xfrm>
            <a:off x="1257311" y="2959100"/>
            <a:ext cx="7118892" cy="2680127"/>
          </a:xfrm>
          <a:effectLst>
            <a:outerShdw blurRad="50800" dist="1016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39921"/>
            <a:ext cx="9144000" cy="45719"/>
          </a:xfrm>
          <a:prstGeom prst="rect">
            <a:avLst/>
          </a:prstGeom>
          <a:solidFill>
            <a:srgbClr val="00558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3930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TOP TEN TIPS FOR YOUR BALANCING ACT</a:t>
            </a:r>
            <a:endParaRPr lang="en-US" sz="36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orbel"/>
              <a:cs typeface="Corbe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5570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latin typeface="Corbel"/>
                <a:cs typeface="Corbel"/>
              </a:rPr>
              <a:t>5</a:t>
            </a:r>
            <a:r>
              <a:rPr lang="en-US" sz="4800" b="1" i="1" dirty="0" smtClean="0">
                <a:latin typeface="Corbel"/>
                <a:cs typeface="Corbel"/>
              </a:rPr>
              <a:t>. </a:t>
            </a:r>
            <a:r>
              <a:rPr lang="en-US" sz="3600" dirty="0" smtClean="0">
                <a:latin typeface="Corbel"/>
                <a:cs typeface="Corbel"/>
              </a:rPr>
              <a:t>Own </a:t>
            </a:r>
            <a:r>
              <a:rPr lang="en-US" sz="3600" dirty="0" smtClean="0">
                <a:latin typeface="Corbel"/>
                <a:cs typeface="Corbel"/>
              </a:rPr>
              <a:t>up to your mistakes</a:t>
            </a:r>
            <a:endParaRPr lang="en-US" sz="4800" dirty="0">
              <a:latin typeface="Corbel"/>
              <a:cs typeface="Corbe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r="4534" b="7273"/>
          <a:stretch>
            <a:fillRect/>
          </a:stretch>
        </p:blipFill>
        <p:spPr>
          <a:xfrm>
            <a:off x="1562100" y="2235200"/>
            <a:ext cx="6221203" cy="3767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39921"/>
            <a:ext cx="9144000" cy="45719"/>
          </a:xfrm>
          <a:prstGeom prst="rect">
            <a:avLst/>
          </a:prstGeom>
          <a:solidFill>
            <a:srgbClr val="00558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3930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TOP TEN TIPS FOR YOUR BALANCING ACT</a:t>
            </a:r>
            <a:endParaRPr lang="en-US" sz="36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orbel"/>
              <a:cs typeface="Corbe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55700"/>
            <a:ext cx="906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latin typeface="Corbel"/>
                <a:cs typeface="Corbel"/>
              </a:rPr>
              <a:t>6</a:t>
            </a:r>
            <a:r>
              <a:rPr lang="en-US" sz="4800" b="1" i="1" dirty="0" smtClean="0">
                <a:latin typeface="Corbel"/>
                <a:cs typeface="Corbel"/>
              </a:rPr>
              <a:t>. </a:t>
            </a:r>
            <a:r>
              <a:rPr lang="en-US" sz="3600" dirty="0" smtClean="0">
                <a:latin typeface="Corbel"/>
                <a:cs typeface="Corbel"/>
              </a:rPr>
              <a:t>Be </a:t>
            </a:r>
            <a:r>
              <a:rPr lang="en-US" sz="3600" dirty="0" smtClean="0">
                <a:latin typeface="Corbel"/>
                <a:cs typeface="Corbel"/>
              </a:rPr>
              <a:t>aware of how personal/professional boundaries blur in social spaces   </a:t>
            </a:r>
            <a:endParaRPr lang="en-US" sz="4800" dirty="0">
              <a:latin typeface="Corbel"/>
              <a:cs typeface="Corbe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693095"/>
            <a:ext cx="6680200" cy="3597613"/>
          </a:xfrm>
          <a:prstGeom prst="rect">
            <a:avLst/>
          </a:prstGeom>
          <a:effectLst>
            <a:outerShdw blurRad="50800" dist="1016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39921"/>
            <a:ext cx="9144000" cy="45719"/>
          </a:xfrm>
          <a:prstGeom prst="rect">
            <a:avLst/>
          </a:prstGeom>
          <a:solidFill>
            <a:srgbClr val="00558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3930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TOP TEN TIPS FOR YOUR BALANCING ACT</a:t>
            </a:r>
            <a:endParaRPr lang="en-US" sz="36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orbel"/>
              <a:cs typeface="Corbe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39700" y="1155700"/>
            <a:ext cx="9385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latin typeface="Corbel"/>
                <a:cs typeface="Corbel"/>
              </a:rPr>
              <a:t>7</a:t>
            </a:r>
            <a:r>
              <a:rPr lang="en-US" sz="4800" b="1" i="1" dirty="0" smtClean="0">
                <a:latin typeface="Corbel"/>
                <a:cs typeface="Corbel"/>
              </a:rPr>
              <a:t>. </a:t>
            </a:r>
            <a:r>
              <a:rPr lang="en-US" sz="3600" dirty="0" smtClean="0">
                <a:latin typeface="Corbel"/>
                <a:cs typeface="Corbel"/>
              </a:rPr>
              <a:t>Create </a:t>
            </a:r>
            <a:r>
              <a:rPr lang="en-US" sz="3600" dirty="0" smtClean="0">
                <a:latin typeface="Corbel"/>
                <a:cs typeface="Corbel"/>
              </a:rPr>
              <a:t>authentic content. Real &gt; spin.</a:t>
            </a:r>
            <a:endParaRPr lang="en-US" sz="4800" dirty="0">
              <a:latin typeface="Corbel"/>
              <a:cs typeface="Corbe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9000" y="2489200"/>
            <a:ext cx="365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5580"/>
                </a:solidFill>
                <a:latin typeface="Corbel"/>
                <a:cs typeface="Corbel"/>
              </a:rPr>
              <a:t>Another rider, Pam </a:t>
            </a:r>
            <a:r>
              <a:rPr lang="en-US" sz="2400" dirty="0" err="1" smtClean="0">
                <a:solidFill>
                  <a:srgbClr val="005580"/>
                </a:solidFill>
                <a:latin typeface="Corbel"/>
                <a:cs typeface="Corbel"/>
              </a:rPr>
              <a:t>Glassoff</a:t>
            </a:r>
            <a:r>
              <a:rPr lang="en-US" sz="2400" dirty="0" smtClean="0">
                <a:solidFill>
                  <a:srgbClr val="005580"/>
                </a:solidFill>
                <a:latin typeface="Corbel"/>
                <a:cs typeface="Corbel"/>
              </a:rPr>
              <a:t>, said she did not appreciate the use of police dogs on BART. Rather than reducing the threat, "it makes me feel more threatened," she said. </a:t>
            </a:r>
            <a:endParaRPr lang="en-US" sz="2400" dirty="0">
              <a:solidFill>
                <a:srgbClr val="005580"/>
              </a:solidFill>
              <a:latin typeface="Corbel"/>
              <a:cs typeface="Corbel"/>
            </a:endParaRPr>
          </a:p>
        </p:txBody>
      </p:sp>
      <p:pic>
        <p:nvPicPr>
          <p:cNvPr id="8" name="Picture 7" descr="dog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034" y="2222500"/>
            <a:ext cx="2996392" cy="4216400"/>
          </a:xfrm>
          <a:prstGeom prst="rect">
            <a:avLst/>
          </a:prstGeom>
          <a:effectLst>
            <a:outerShdw blurRad="50800" dist="1016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39921"/>
            <a:ext cx="9144000" cy="45719"/>
          </a:xfrm>
          <a:prstGeom prst="rect">
            <a:avLst/>
          </a:prstGeom>
          <a:solidFill>
            <a:srgbClr val="00558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3930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TOP TEN TIPS FOR YOUR BALANCING ACT</a:t>
            </a:r>
            <a:endParaRPr lang="en-US" sz="36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orbel"/>
              <a:cs typeface="Corbe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55700"/>
            <a:ext cx="906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latin typeface="Corbel"/>
                <a:cs typeface="Corbel"/>
              </a:rPr>
              <a:t>8</a:t>
            </a:r>
            <a:r>
              <a:rPr lang="en-US" sz="4800" b="1" i="1" dirty="0" smtClean="0">
                <a:latin typeface="Corbel"/>
                <a:cs typeface="Corbel"/>
              </a:rPr>
              <a:t>. </a:t>
            </a:r>
            <a:r>
              <a:rPr lang="en-US" sz="3600" dirty="0" smtClean="0">
                <a:latin typeface="Corbel"/>
                <a:cs typeface="Corbel"/>
              </a:rPr>
              <a:t>Remember </a:t>
            </a:r>
            <a:r>
              <a:rPr lang="en-US" sz="3600" dirty="0" smtClean="0">
                <a:latin typeface="Corbel"/>
                <a:cs typeface="Corbel"/>
              </a:rPr>
              <a:t>that you serve a broad and diverse community</a:t>
            </a:r>
            <a:endParaRPr lang="en-US" sz="4800" dirty="0">
              <a:latin typeface="Corbel"/>
              <a:cs typeface="Corbe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920" y="2724150"/>
            <a:ext cx="3034280" cy="36512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20614" y="6513899"/>
            <a:ext cx="16209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orbel"/>
                <a:cs typeface="Corbel"/>
              </a:rPr>
              <a:t>Photo by </a:t>
            </a:r>
            <a:r>
              <a:rPr lang="en-US" sz="1200" dirty="0" err="1" smtClean="0">
                <a:latin typeface="Corbel"/>
                <a:cs typeface="Corbel"/>
              </a:rPr>
              <a:t>fiveinch</a:t>
            </a:r>
            <a:r>
              <a:rPr lang="en-US" sz="1200" dirty="0" smtClean="0">
                <a:latin typeface="Corbel"/>
                <a:cs typeface="Corbel"/>
              </a:rPr>
              <a:t> pixie</a:t>
            </a:r>
            <a:endParaRPr lang="en-US" sz="1200" dirty="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39921"/>
            <a:ext cx="9144000" cy="45719"/>
          </a:xfrm>
          <a:prstGeom prst="rect">
            <a:avLst/>
          </a:prstGeom>
          <a:solidFill>
            <a:srgbClr val="00558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3930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TOP TEN TIPS FOR YOUR BALANCING ACT</a:t>
            </a:r>
            <a:endParaRPr lang="en-US" sz="36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orbel"/>
              <a:cs typeface="Corbe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5570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latin typeface="Corbel"/>
                <a:cs typeface="Corbel"/>
              </a:rPr>
              <a:t>9</a:t>
            </a:r>
            <a:r>
              <a:rPr lang="en-US" sz="4800" b="1" i="1" dirty="0" smtClean="0">
                <a:latin typeface="Corbel"/>
                <a:cs typeface="Corbel"/>
              </a:rPr>
              <a:t>. </a:t>
            </a:r>
            <a:r>
              <a:rPr lang="en-US" sz="3600" dirty="0" smtClean="0">
                <a:latin typeface="Corbel"/>
                <a:cs typeface="Corbel"/>
              </a:rPr>
              <a:t>You’re </a:t>
            </a:r>
            <a:r>
              <a:rPr lang="en-US" sz="3600" dirty="0" smtClean="0">
                <a:latin typeface="Corbel"/>
                <a:cs typeface="Corbel"/>
              </a:rPr>
              <a:t>a model– don’t goof off</a:t>
            </a:r>
            <a:endParaRPr lang="en-US" sz="4800" dirty="0">
              <a:latin typeface="Corbel"/>
              <a:cs typeface="Corbe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41" y="2400300"/>
            <a:ext cx="7722725" cy="2552700"/>
          </a:xfrm>
          <a:prstGeom prst="rect">
            <a:avLst/>
          </a:prstGeom>
          <a:effectLst>
            <a:outerShdw blurRad="50800" dist="101600" dir="270000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308100" y="5545435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5580"/>
                </a:solidFill>
                <a:latin typeface="Corbel"/>
                <a:cs typeface="Corbel"/>
              </a:rPr>
              <a:t>Note time of the "</a:t>
            </a:r>
            <a:r>
              <a:rPr lang="en-US" sz="2400" dirty="0" smtClean="0">
                <a:solidFill>
                  <a:srgbClr val="005580"/>
                </a:solidFill>
                <a:latin typeface="Corbel"/>
                <a:cs typeface="Corbel"/>
              </a:rPr>
              <a:t>Like” - after </a:t>
            </a:r>
            <a:r>
              <a:rPr lang="en-US" sz="2400" dirty="0" smtClean="0">
                <a:solidFill>
                  <a:srgbClr val="005580"/>
                </a:solidFill>
                <a:latin typeface="Corbel"/>
                <a:cs typeface="Corbel"/>
              </a:rPr>
              <a:t>work hours!</a:t>
            </a:r>
            <a:endParaRPr lang="en-US" sz="2400" dirty="0">
              <a:solidFill>
                <a:srgbClr val="005580"/>
              </a:solidFill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1272"/>
            <a:ext cx="78884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What I’ll Cover</a:t>
            </a:r>
            <a:endParaRPr lang="en-US" sz="46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orbel"/>
              <a:cs typeface="Corbe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39921"/>
            <a:ext cx="9144000" cy="45719"/>
          </a:xfrm>
          <a:prstGeom prst="rect">
            <a:avLst/>
          </a:prstGeom>
          <a:solidFill>
            <a:srgbClr val="00558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7100" y="1917700"/>
            <a:ext cx="614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1F497D"/>
                </a:solidFill>
                <a:latin typeface="Corbel"/>
                <a:cs typeface="Corbel"/>
              </a:rPr>
              <a:t>-Evolution of Gov 2.0 at </a:t>
            </a:r>
            <a:r>
              <a:rPr lang="en-US" sz="2800" dirty="0" err="1" smtClean="0">
                <a:solidFill>
                  <a:srgbClr val="1F497D"/>
                </a:solidFill>
                <a:latin typeface="Corbel"/>
                <a:cs typeface="Corbel"/>
              </a:rPr>
              <a:t>BART.gov</a:t>
            </a:r>
            <a:endParaRPr lang="en-US" sz="2800" dirty="0">
              <a:solidFill>
                <a:srgbClr val="1F497D"/>
              </a:solidFill>
              <a:latin typeface="Corbel"/>
              <a:cs typeface="Corbe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7100" y="298450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1F497D"/>
                </a:solidFill>
                <a:latin typeface="Corbel"/>
                <a:cs typeface="Corbel"/>
              </a:rPr>
              <a:t>-Personality in government (and why we need it)</a:t>
            </a:r>
            <a:endParaRPr lang="en-US" sz="2800" dirty="0">
              <a:solidFill>
                <a:srgbClr val="1F497D"/>
              </a:solidFill>
              <a:latin typeface="Corbel"/>
              <a:cs typeface="Corbe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4622800"/>
            <a:ext cx="6681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  <a:latin typeface="Corbel"/>
                <a:cs typeface="Corbel"/>
              </a:rPr>
              <a:t>-Top 10 tips for the balancing act of being a government worker on the web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39921"/>
            <a:ext cx="9144000" cy="45719"/>
          </a:xfrm>
          <a:prstGeom prst="rect">
            <a:avLst/>
          </a:prstGeom>
          <a:solidFill>
            <a:srgbClr val="00558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3930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TOP TEN TIPS FOR YOUR BALANCING ACT</a:t>
            </a:r>
            <a:endParaRPr lang="en-US" sz="36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orbel"/>
              <a:cs typeface="Corbe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31445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latin typeface="Corbel"/>
                <a:cs typeface="Corbel"/>
              </a:rPr>
              <a:t>10.   </a:t>
            </a:r>
            <a:r>
              <a:rPr lang="en-US" sz="3600" dirty="0" smtClean="0">
                <a:latin typeface="Corbel"/>
                <a:cs typeface="Corbel"/>
              </a:rPr>
              <a:t>Have a life outside work. </a:t>
            </a:r>
            <a:endParaRPr lang="en-US" sz="3600" dirty="0">
              <a:latin typeface="Corbel"/>
              <a:cs typeface="Corbel"/>
            </a:endParaRPr>
          </a:p>
        </p:txBody>
      </p:sp>
      <p:pic>
        <p:nvPicPr>
          <p:cNvPr id="7" name="Picture 6" descr="zombi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82" y="2247047"/>
            <a:ext cx="3943935" cy="4297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78779" y="-130173"/>
            <a:ext cx="7772400" cy="1470025"/>
          </a:xfrm>
        </p:spPr>
        <p:txBody>
          <a:bodyPr>
            <a:noAutofit/>
          </a:bodyPr>
          <a:lstStyle/>
          <a:p>
            <a:r>
              <a:rPr lang="en-US" sz="9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Questions?</a:t>
            </a:r>
            <a:endParaRPr lang="en-US" sz="9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orbel"/>
              <a:cs typeface="Corbe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0555"/>
            <a:ext cx="6400800" cy="175260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bg2"/>
                </a:solidFill>
                <a:latin typeface="Corbel"/>
                <a:cs typeface="Corbel"/>
              </a:rPr>
              <a:t> Melissa Jordan</a:t>
            </a:r>
          </a:p>
          <a:p>
            <a:r>
              <a:rPr lang="en-US" sz="3000" dirty="0" smtClean="0">
                <a:solidFill>
                  <a:schemeClr val="bg2"/>
                </a:solidFill>
                <a:latin typeface="Corbel"/>
                <a:cs typeface="Corbel"/>
              </a:rPr>
              <a:t>BART Senior Web Producer</a:t>
            </a:r>
          </a:p>
          <a:p>
            <a:r>
              <a:rPr lang="en-US" sz="3000" dirty="0" smtClean="0">
                <a:solidFill>
                  <a:schemeClr val="bg2"/>
                </a:solidFill>
                <a:latin typeface="Corbel"/>
                <a:cs typeface="Corbel"/>
              </a:rPr>
              <a:t>mjordan@bart.gov</a:t>
            </a:r>
          </a:p>
          <a:p>
            <a:r>
              <a:rPr lang="en-US" sz="3000" dirty="0" smtClean="0">
                <a:solidFill>
                  <a:schemeClr val="bg2"/>
                </a:solidFill>
                <a:latin typeface="Corbel"/>
                <a:cs typeface="Corbel"/>
              </a:rPr>
              <a:t>510.464.7292</a:t>
            </a:r>
          </a:p>
          <a:p>
            <a:r>
              <a:rPr lang="en-US" sz="3000" dirty="0" smtClean="0">
                <a:solidFill>
                  <a:schemeClr val="bg2"/>
                </a:solidFill>
                <a:latin typeface="Corbel"/>
                <a:cs typeface="Corbel"/>
              </a:rPr>
              <a:t>Twitter: @</a:t>
            </a:r>
            <a:r>
              <a:rPr lang="en-US" sz="3000" dirty="0" err="1" smtClean="0">
                <a:solidFill>
                  <a:schemeClr val="bg2"/>
                </a:solidFill>
                <a:latin typeface="Corbel"/>
                <a:cs typeface="Corbel"/>
              </a:rPr>
              <a:t>sfbart</a:t>
            </a:r>
            <a:endParaRPr lang="en-US" sz="3000" dirty="0" smtClean="0">
              <a:solidFill>
                <a:schemeClr val="bg2"/>
              </a:solidFill>
              <a:latin typeface="Corbel"/>
              <a:cs typeface="Corbe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51400"/>
            <a:ext cx="9144000" cy="349526"/>
          </a:xfrm>
          <a:prstGeom prst="rect">
            <a:avLst/>
          </a:prstGeom>
          <a:solidFill>
            <a:srgbClr val="00558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RT_Logo_Color_Lar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55" y="5367988"/>
            <a:ext cx="1844970" cy="1297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39921"/>
            <a:ext cx="9144000" cy="45719"/>
          </a:xfrm>
          <a:prstGeom prst="rect">
            <a:avLst/>
          </a:prstGeom>
          <a:solidFill>
            <a:srgbClr val="00558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2324" y="107221"/>
            <a:ext cx="8775908" cy="1143000"/>
          </a:xfrm>
        </p:spPr>
        <p:txBody>
          <a:bodyPr>
            <a:noAutofit/>
          </a:bodyPr>
          <a:lstStyle/>
          <a:p>
            <a:r>
              <a:rPr lang="en-US" sz="4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A Brief History of Gov 2.0 at BART</a:t>
            </a:r>
            <a:endParaRPr lang="en-US" sz="46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330" y="1250221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>
                <a:solidFill>
                  <a:schemeClr val="bg1"/>
                </a:solidFill>
                <a:latin typeface="Corbel"/>
                <a:cs typeface="Corbel"/>
              </a:rPr>
              <a:t>2008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  <a:latin typeface="Corbel"/>
                <a:cs typeface="Corbel"/>
              </a:rPr>
              <a:t>-</a:t>
            </a:r>
            <a:r>
              <a:rPr lang="en-US" sz="2400" dirty="0" err="1" smtClean="0">
                <a:solidFill>
                  <a:schemeClr val="bg1"/>
                </a:solidFill>
                <a:latin typeface="Corbel"/>
                <a:cs typeface="Corbel"/>
              </a:rPr>
              <a:t>BART.gov</a:t>
            </a:r>
            <a:r>
              <a:rPr lang="en-US" sz="2400" dirty="0" smtClean="0">
                <a:solidFill>
                  <a:schemeClr val="bg1"/>
                </a:solidFill>
                <a:latin typeface="Corbel"/>
                <a:cs typeface="Corbel"/>
              </a:rPr>
              <a:t> website redesign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  <a:latin typeface="Corbel"/>
                <a:cs typeface="Corbel"/>
              </a:rPr>
              <a:t>-Twitter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  <a:latin typeface="Corbel"/>
                <a:cs typeface="Corbel"/>
              </a:rPr>
              <a:t>-</a:t>
            </a:r>
            <a:r>
              <a:rPr lang="en-US" sz="2400" dirty="0" err="1" smtClean="0">
                <a:solidFill>
                  <a:schemeClr val="bg1"/>
                </a:solidFill>
                <a:latin typeface="Corbel"/>
                <a:cs typeface="Corbel"/>
              </a:rPr>
              <a:t>Facebook</a:t>
            </a:r>
            <a:endParaRPr lang="en-US" sz="2400" dirty="0" smtClean="0">
              <a:solidFill>
                <a:schemeClr val="bg1"/>
              </a:solidFill>
              <a:latin typeface="Corbel"/>
              <a:cs typeface="Corbel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  <a:latin typeface="Corbel"/>
                <a:cs typeface="Corbel"/>
              </a:rPr>
              <a:t>-Blog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  <a:latin typeface="Corbel"/>
                <a:cs typeface="Corbel"/>
              </a:rPr>
              <a:t>-Growth of rider-shared content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  <a:latin typeface="Corbel"/>
                <a:cs typeface="Corbel"/>
              </a:rPr>
              <a:t>-Developer outreach </a:t>
            </a:r>
            <a:r>
              <a:rPr lang="en-US" sz="2400" dirty="0" smtClean="0">
                <a:solidFill>
                  <a:schemeClr val="bg1"/>
                </a:solidFill>
                <a:latin typeface="Corbel"/>
                <a:cs typeface="Corbel"/>
              </a:rPr>
              <a:t>(Google </a:t>
            </a:r>
            <a:r>
              <a:rPr lang="en-US" sz="2400" dirty="0" smtClean="0">
                <a:solidFill>
                  <a:schemeClr val="bg1"/>
                </a:solidFill>
                <a:latin typeface="Corbel"/>
                <a:cs typeface="Corbel"/>
              </a:rPr>
              <a:t>Transit </a:t>
            </a:r>
            <a:r>
              <a:rPr lang="en-US" sz="2400" dirty="0" smtClean="0">
                <a:solidFill>
                  <a:schemeClr val="bg1"/>
                </a:solidFill>
                <a:latin typeface="Corbel"/>
                <a:cs typeface="Corbel"/>
              </a:rPr>
              <a:t>data released </a:t>
            </a:r>
            <a:r>
              <a:rPr lang="en-US" sz="2400" dirty="0" smtClean="0">
                <a:solidFill>
                  <a:schemeClr val="bg1"/>
                </a:solidFill>
                <a:latin typeface="Corbel"/>
                <a:cs typeface="Corbel"/>
              </a:rPr>
              <a:t>to third-party developers in 2007)</a:t>
            </a:r>
          </a:p>
          <a:p>
            <a:pPr>
              <a:buNone/>
            </a:pPr>
            <a:endParaRPr lang="en-US" sz="2400" dirty="0">
              <a:solidFill>
                <a:schemeClr val="bg1"/>
              </a:solidFill>
              <a:latin typeface="Corbel"/>
              <a:cs typeface="Corbel"/>
            </a:endParaRPr>
          </a:p>
        </p:txBody>
      </p:sp>
      <p:pic>
        <p:nvPicPr>
          <p:cNvPr id="7" name="Picture 6" descr="facebookscre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948" y="2922222"/>
            <a:ext cx="4379244" cy="1240063"/>
          </a:xfrm>
          <a:prstGeom prst="rect">
            <a:avLst/>
          </a:prstGeom>
          <a:effectLst>
            <a:outerShdw blurRad="50800" dist="1778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vef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106" y="419557"/>
            <a:ext cx="5745293" cy="6007359"/>
          </a:xfrm>
          <a:prstGeom prst="rect">
            <a:avLst/>
          </a:prstGeom>
          <a:effectLst>
            <a:outerShdw blurRad="50800" dist="177800" dir="2700000">
              <a:srgbClr val="000000">
                <a:alpha val="44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750" y="463551"/>
            <a:ext cx="2870200" cy="8763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1F497D"/>
                </a:solidFill>
              </a:rPr>
              <a:t>to share their</a:t>
            </a:r>
            <a:endParaRPr lang="en-US" sz="3600" dirty="0">
              <a:solidFill>
                <a:srgbClr val="1F497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615950" y="-38099"/>
            <a:ext cx="4660900" cy="8382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2"/>
                </a:solidFill>
                <a:latin typeface="+mn-lt"/>
              </a:rPr>
              <a:t>Riders love</a:t>
            </a:r>
            <a:endParaRPr lang="en-US" sz="48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657" y="660401"/>
            <a:ext cx="3975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1F497D"/>
                </a:solidFill>
                <a:effectLst>
                  <a:reflection blurRad="6350" stA="60000" endA="900" endPos="58000" dir="5400000" sy="-100000" algn="bl" rotWithShape="0"/>
                </a:effectLst>
              </a:rPr>
              <a:t>stories</a:t>
            </a:r>
            <a:endParaRPr lang="en-US" sz="6000" dirty="0">
              <a:solidFill>
                <a:srgbClr val="1F497D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301" y="1935216"/>
            <a:ext cx="6070600" cy="4552936"/>
          </a:xfrm>
          <a:prstGeom prst="rect">
            <a:avLst/>
          </a:prstGeom>
          <a:effectLst>
            <a:outerShdw blurRad="50800" dist="114300" dir="270000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351975" y="6567185"/>
            <a:ext cx="3619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rbel"/>
                <a:cs typeface="Corbel"/>
              </a:rPr>
              <a:t>Photo by Daniela </a:t>
            </a:r>
            <a:r>
              <a:rPr lang="en-US" sz="1100" dirty="0" err="1" smtClean="0">
                <a:latin typeface="Corbel"/>
                <a:cs typeface="Corbel"/>
              </a:rPr>
              <a:t>Nikolaeva</a:t>
            </a:r>
            <a:endParaRPr lang="en-US" sz="1100" dirty="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39921"/>
            <a:ext cx="9144000" cy="45719"/>
          </a:xfrm>
          <a:prstGeom prst="rect">
            <a:avLst/>
          </a:prstGeom>
          <a:solidFill>
            <a:srgbClr val="00558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0497" y="107221"/>
            <a:ext cx="8985646" cy="1143000"/>
          </a:xfrm>
        </p:spPr>
        <p:txBody>
          <a:bodyPr>
            <a:noAutofit/>
          </a:bodyPr>
          <a:lstStyle/>
          <a:p>
            <a:r>
              <a:rPr lang="en-US" sz="4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A Brief History of Gov 2.0 at BART</a:t>
            </a:r>
            <a:endParaRPr lang="en-US" sz="46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orbel"/>
              <a:cs typeface="Corbel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0330" y="125022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2009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-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Media and Public Affairs </a:t>
            </a:r>
            <a:r>
              <a:rPr lang="en-US" sz="2400" dirty="0" smtClean="0">
                <a:solidFill>
                  <a:schemeClr val="bg1"/>
                </a:solidFill>
                <a:latin typeface="Corbel"/>
                <a:cs typeface="Corbel"/>
              </a:rPr>
              <a:t>blogger outreach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-Draft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guidelines submitted to Human Resources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baseline="0" dirty="0" smtClean="0">
                <a:solidFill>
                  <a:schemeClr val="bg1"/>
                </a:solidFill>
                <a:latin typeface="Corbel"/>
                <a:cs typeface="Corbel"/>
              </a:rPr>
              <a:t>-Foursquare partnership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-</a:t>
            </a:r>
            <a:r>
              <a:rPr lang="en-US" sz="2400" dirty="0" smtClean="0">
                <a:solidFill>
                  <a:schemeClr val="bg1"/>
                </a:solidFill>
                <a:latin typeface="Corbel"/>
                <a:cs typeface="Corbel"/>
              </a:rPr>
              <a:t>On-demand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SMS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857" y="4882322"/>
            <a:ext cx="3871576" cy="1068625"/>
          </a:xfrm>
          <a:prstGeom prst="rect">
            <a:avLst/>
          </a:prstGeom>
        </p:spPr>
      </p:pic>
      <p:pic>
        <p:nvPicPr>
          <p:cNvPr id="7" name="Picture 6" descr="bart_3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689" y="4543540"/>
            <a:ext cx="1648921" cy="1648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39921"/>
            <a:ext cx="9144000" cy="45719"/>
          </a:xfrm>
          <a:prstGeom prst="rect">
            <a:avLst/>
          </a:prstGeom>
          <a:solidFill>
            <a:srgbClr val="00558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7280" y="107221"/>
            <a:ext cx="8804892" cy="1143000"/>
          </a:xfrm>
        </p:spPr>
        <p:txBody>
          <a:bodyPr>
            <a:noAutofit/>
          </a:bodyPr>
          <a:lstStyle/>
          <a:p>
            <a:r>
              <a:rPr lang="en-US" sz="4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A Brief History of Gov 2.0 at BART</a:t>
            </a:r>
            <a:endParaRPr lang="en-US" sz="46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orbel"/>
              <a:cs typeface="Corbe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0330" y="1250221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>
                <a:solidFill>
                  <a:schemeClr val="bg1"/>
                </a:solidFill>
                <a:latin typeface="Corbel"/>
                <a:cs typeface="Corbel"/>
              </a:rPr>
              <a:t>2010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  <a:latin typeface="Corbel"/>
                <a:cs typeface="Corbel"/>
              </a:rPr>
              <a:t>-Integrating with Customer Services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  <a:latin typeface="Corbel"/>
                <a:cs typeface="Corbel"/>
              </a:rPr>
              <a:t>-Expanded public API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  <a:latin typeface="Corbel"/>
                <a:cs typeface="Corbel"/>
              </a:rPr>
              <a:t>-Developer meet-ups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  <a:latin typeface="Corbel"/>
                <a:cs typeface="Corbel"/>
              </a:rPr>
              <a:t>-Augmented reality app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  <a:latin typeface="Corbel"/>
                <a:cs typeface="Corbel"/>
              </a:rPr>
              <a:t>-Growth of mobile 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  <a:latin typeface="Corbel"/>
                <a:cs typeface="Corbel"/>
              </a:rPr>
              <a:t>-Webcasts of board meetings</a:t>
            </a:r>
            <a:endParaRPr lang="en-US" sz="2400" dirty="0">
              <a:solidFill>
                <a:schemeClr val="bg1"/>
              </a:solidFill>
              <a:latin typeface="Corbel"/>
              <a:cs typeface="Corbel"/>
            </a:endParaRPr>
          </a:p>
        </p:txBody>
      </p:sp>
      <p:pic>
        <p:nvPicPr>
          <p:cNvPr id="7" name="Picture 6" descr="IMG_036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412" y="1739900"/>
            <a:ext cx="2565400" cy="384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WEET.jpg"/>
          <p:cNvPicPr>
            <a:picLocks noGrp="1" noChangeAspect="1"/>
          </p:cNvPicPr>
          <p:nvPr>
            <p:ph idx="1"/>
          </p:nvPr>
        </p:nvPicPr>
        <p:blipFill>
          <a:blip r:embed="rId3"/>
          <a:srcRect l="-9198" r="-9198"/>
          <a:stretch>
            <a:fillRect/>
          </a:stretch>
        </p:blipFill>
        <p:spPr>
          <a:xfrm>
            <a:off x="-358449" y="656481"/>
            <a:ext cx="9843653" cy="5413630"/>
          </a:xfrm>
          <a:effectLst>
            <a:outerShdw blurRad="50800" dist="1778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38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005580"/>
                </a:solidFill>
                <a:latin typeface="Corbel"/>
                <a:cs typeface="Corbel"/>
              </a:rPr>
              <a:t>“Wow, BART has a Twitter account AND it’s funny. I like to imagine that it’s actually the train talking like Thomas the Tank Engine.”</a:t>
            </a:r>
          </a:p>
          <a:p>
            <a:endParaRPr lang="en-US" dirty="0">
              <a:solidFill>
                <a:srgbClr val="52442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39921"/>
            <a:ext cx="9144000" cy="45719"/>
          </a:xfrm>
          <a:prstGeom prst="rect">
            <a:avLst/>
          </a:prstGeom>
          <a:solidFill>
            <a:srgbClr val="00558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8900" y="63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Can government have </a:t>
            </a:r>
            <a:r>
              <a:rPr lang="en-US" sz="5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personality</a:t>
            </a:r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?</a:t>
            </a:r>
            <a:endParaRPr lang="en-US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orbel"/>
              <a:cs typeface="Corbe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300" y="1206500"/>
            <a:ext cx="4851400" cy="3638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567875" y="6465585"/>
            <a:ext cx="3619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rbel"/>
                <a:cs typeface="Corbel"/>
              </a:rPr>
              <a:t>Photo by Thomas Merton</a:t>
            </a:r>
            <a:endParaRPr lang="en-US" sz="1100" dirty="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1039</Words>
  <Application>Microsoft Macintosh PowerPoint</Application>
  <PresentationFormat>On-screen Show (4:3)</PresentationFormat>
  <Paragraphs>99</Paragraphs>
  <Slides>21</Slides>
  <Notes>15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Doing a 24/7 Job  in a 9-to-5 Culture: A Balancing Act for Government Workers on the Web </vt:lpstr>
      <vt:lpstr>Slide 2</vt:lpstr>
      <vt:lpstr>A Brief History of Gov 2.0 at BART</vt:lpstr>
      <vt:lpstr>Slide 4</vt:lpstr>
      <vt:lpstr>Riders love</vt:lpstr>
      <vt:lpstr>A Brief History of Gov 2.0 at BART</vt:lpstr>
      <vt:lpstr>A Brief History of Gov 2.0 at BART</vt:lpstr>
      <vt:lpstr>Slide 8</vt:lpstr>
      <vt:lpstr>Can government have personality?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Doing a 24/7 Job  in a 9-to-5 Culture: A Balancing Act for Government Workers on the Web </dc:title>
  <dc:creator>Jon</dc:creator>
  <cp:lastModifiedBy>Jon</cp:lastModifiedBy>
  <cp:revision>35</cp:revision>
  <dcterms:created xsi:type="dcterms:W3CDTF">2010-05-13T00:27:20Z</dcterms:created>
  <dcterms:modified xsi:type="dcterms:W3CDTF">2010-05-13T00:42:51Z</dcterms:modified>
</cp:coreProperties>
</file>