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1199" r:id="rId2"/>
    <p:sldId id="1216" r:id="rId3"/>
    <p:sldId id="1219" r:id="rId4"/>
    <p:sldId id="1222" r:id="rId5"/>
    <p:sldId id="1215" r:id="rId6"/>
    <p:sldId id="1220" r:id="rId7"/>
    <p:sldId id="1223" r:id="rId8"/>
    <p:sldId id="1224" r:id="rId9"/>
    <p:sldId id="1226" r:id="rId10"/>
    <p:sldId id="1227" r:id="rId11"/>
    <p:sldId id="1221" r:id="rId12"/>
    <p:sldId id="1237" r:id="rId13"/>
    <p:sldId id="1202" r:id="rId14"/>
    <p:sldId id="1238" r:id="rId15"/>
    <p:sldId id="1252" r:id="rId16"/>
    <p:sldId id="1246" r:id="rId17"/>
    <p:sldId id="1253" r:id="rId18"/>
    <p:sldId id="1232" r:id="rId19"/>
    <p:sldId id="1233" r:id="rId20"/>
    <p:sldId id="1231" r:id="rId21"/>
    <p:sldId id="1235" r:id="rId22"/>
    <p:sldId id="1254" r:id="rId23"/>
    <p:sldId id="1245" r:id="rId24"/>
    <p:sldId id="1255" r:id="rId25"/>
    <p:sldId id="1239" r:id="rId26"/>
    <p:sldId id="1256" r:id="rId27"/>
    <p:sldId id="1251" r:id="rId28"/>
    <p:sldId id="1236" r:id="rId29"/>
    <p:sldId id="1249" r:id="rId30"/>
    <p:sldId id="1247" r:id="rId31"/>
    <p:sldId id="1200" r:id="rId3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b="1" kern="1200">
        <a:solidFill>
          <a:srgbClr val="0050A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Cohen" initials="spc" lastIdx="6" clrIdx="0"/>
  <p:cmAuthor id="1" name="Stephen Ryden-Lloyd" initials="SRL" lastIdx="6" clrIdx="1"/>
  <p:cmAuthor id="2" name="Stephen Casbeer" initials="SC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0E399"/>
    <a:srgbClr val="F9CDB9"/>
    <a:srgbClr val="FFE181"/>
    <a:srgbClr val="7D9EDF"/>
    <a:srgbClr val="0072C6"/>
    <a:srgbClr val="3366CC"/>
    <a:srgbClr val="0066CC"/>
    <a:srgbClr val="003DB8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4710" autoAdjust="0"/>
    <p:restoredTop sz="90833" autoAdjust="0"/>
  </p:normalViewPr>
  <p:slideViewPr>
    <p:cSldViewPr>
      <p:cViewPr varScale="1">
        <p:scale>
          <a:sx n="75" d="100"/>
          <a:sy n="75" d="100"/>
        </p:scale>
        <p:origin x="-1344" y="-96"/>
      </p:cViewPr>
      <p:guideLst>
        <p:guide orient="horz" pos="4047"/>
        <p:guide pos="195"/>
      </p:guideLst>
    </p:cSldViewPr>
  </p:slideViewPr>
  <p:outlineViewPr>
    <p:cViewPr>
      <p:scale>
        <a:sx n="33" d="100"/>
        <a:sy n="33" d="100"/>
      </p:scale>
      <p:origin x="0" y="18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452" y="-102"/>
      </p:cViewPr>
      <p:guideLst>
        <p:guide orient="horz" pos="2925"/>
        <p:guide pos="220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88AC4-4597-443E-91FD-31763016D28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E7C079-B4E7-4F01-8F83-B396BCF39E1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 anchor="b"/>
        <a:lstStyle/>
        <a:p>
          <a:pPr marL="0" indent="0" algn="ctr" defTabSz="914400" rtl="0">
            <a:spcAft>
              <a:spcPts val="300"/>
            </a:spcAft>
            <a:tabLst/>
          </a:pPr>
          <a:r>
            <a:rPr lang="en-US" sz="1400" b="1" i="0" baseline="0" dirty="0" smtClean="0">
              <a:solidFill>
                <a:schemeClr val="bg1"/>
              </a:solidFill>
              <a:latin typeface="Calibri" pitchFamily="34" charset="0"/>
            </a:rPr>
            <a:t>Supported by: DTDs;  content, digital asset repositories; policies; workflow management; metadata; </a:t>
          </a:r>
        </a:p>
        <a:p>
          <a:pPr marL="0" indent="0" algn="ctr" defTabSz="914400" rtl="0">
            <a:spcAft>
              <a:spcPts val="300"/>
            </a:spcAft>
            <a:tabLst/>
          </a:pPr>
          <a:r>
            <a:rPr lang="en-US" sz="1400" b="1" i="0" baseline="0" dirty="0" smtClean="0">
              <a:solidFill>
                <a:schemeClr val="bg1"/>
              </a:solidFill>
              <a:latin typeface="Calibri" pitchFamily="34" charset="0"/>
            </a:rPr>
            <a:t>rights management; resources; product definitions; internal and external systems</a:t>
          </a:r>
          <a:endParaRPr lang="en-US" sz="1400" b="1" i="0" baseline="0" dirty="0">
            <a:solidFill>
              <a:schemeClr val="bg1"/>
            </a:solidFill>
            <a:latin typeface="Calibri" pitchFamily="34" charset="0"/>
          </a:endParaRPr>
        </a:p>
      </dgm:t>
    </dgm:pt>
    <dgm:pt modelId="{F56001F2-591E-4223-851C-2E45527D8EC3}" type="parTrans" cxnId="{43700096-C228-462B-B63F-199594A9DC0F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C5A0176E-1D0B-47C6-9891-EBB828BDCE7A}" type="sibTrans" cxnId="{43700096-C228-462B-B63F-199594A9DC0F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46DCCAF0-C7BC-429D-8A1C-752A11E57D7D}" type="pres">
      <dgm:prSet presAssocID="{F9888AC4-4597-443E-91FD-31763016D2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EB4F9-04ED-4A3F-A961-44D0CE0AA195}" type="pres">
      <dgm:prSet presAssocID="{A7E7C079-B4E7-4F01-8F83-B396BCF39E1B}" presName="parentText" presStyleLbl="node1" presStyleIdx="0" presStyleCnt="1" custScaleY="107631" custLinFactNeighborY="72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700096-C228-462B-B63F-199594A9DC0F}" srcId="{F9888AC4-4597-443E-91FD-31763016D285}" destId="{A7E7C079-B4E7-4F01-8F83-B396BCF39E1B}" srcOrd="0" destOrd="0" parTransId="{F56001F2-591E-4223-851C-2E45527D8EC3}" sibTransId="{C5A0176E-1D0B-47C6-9891-EBB828BDCE7A}"/>
    <dgm:cxn modelId="{907E1D5C-040D-4346-BA80-1F3FA68AB0A5}" type="presOf" srcId="{F9888AC4-4597-443E-91FD-31763016D285}" destId="{46DCCAF0-C7BC-429D-8A1C-752A11E57D7D}" srcOrd="0" destOrd="0" presId="urn:microsoft.com/office/officeart/2005/8/layout/vList2"/>
    <dgm:cxn modelId="{CC55DCB1-C749-46D3-A9D4-459849921C65}" type="presOf" srcId="{A7E7C079-B4E7-4F01-8F83-B396BCF39E1B}" destId="{AFAEB4F9-04ED-4A3F-A961-44D0CE0AA195}" srcOrd="0" destOrd="0" presId="urn:microsoft.com/office/officeart/2005/8/layout/vList2"/>
    <dgm:cxn modelId="{D02FC5D4-6B2C-4E12-B85F-73003A17EDFF}" type="presParOf" srcId="{46DCCAF0-C7BC-429D-8A1C-752A11E57D7D}" destId="{AFAEB4F9-04ED-4A3F-A961-44D0CE0AA195}" srcOrd="0" destOrd="0" presId="urn:microsoft.com/office/officeart/2005/8/layout/vList2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D9D16-C928-4E99-85FC-D84344B44F30}" type="doc">
      <dgm:prSet loTypeId="urn:microsoft.com/office/officeart/2005/8/layout/chevron1" loCatId="process" qsTypeId="urn:microsoft.com/office/officeart/2005/8/quickstyle/3d4" qsCatId="3D" csTypeId="urn:microsoft.com/office/officeart/2005/8/colors/accent2_2" csCatId="accent2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EDE11828-AC8A-4194-A830-E18359555F8B}">
      <dgm:prSet phldrT="[Text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Source / Create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C17F5AEB-457F-4383-82F2-A2EF0844FA9B}" type="parTrans" cxnId="{AF68DA71-4F98-41F5-ACF9-E4B0D5BB360F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AE9B4645-78FF-46CE-BD56-A61D939CDC24}" type="sibTrans" cxnId="{AF68DA71-4F98-41F5-ACF9-E4B0D5BB360F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CE483B64-317E-4A49-8CFC-61F6CA8C3FA5}">
      <dgm:prSet phldrT="[Text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Convert / Structure</a:t>
          </a:r>
          <a:endParaRPr lang="en-US" sz="1300" b="1" dirty="0">
            <a:solidFill>
              <a:schemeClr val="bg1"/>
            </a:solidFill>
            <a:latin typeface="Calibri" pitchFamily="34" charset="0"/>
          </a:endParaRPr>
        </a:p>
      </dgm:t>
    </dgm:pt>
    <dgm:pt modelId="{AFB485C8-5EFD-47A3-898C-584F152418B9}" type="parTrans" cxnId="{85D04021-68A5-4AA5-B294-2D9EC09015E6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8518F1B5-F8E0-4F0A-B838-A31EDD82F1A7}" type="sibTrans" cxnId="{85D04021-68A5-4AA5-B294-2D9EC09015E6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5BEE3366-65B1-4F96-82AB-922137E0A198}">
      <dgm:prSet phldrT="[Text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Normalize</a:t>
          </a:r>
          <a:endParaRPr lang="en-US" sz="1200" b="1" dirty="0">
            <a:solidFill>
              <a:schemeClr val="bg1"/>
            </a:solidFill>
            <a:latin typeface="Calibri" pitchFamily="34" charset="0"/>
          </a:endParaRPr>
        </a:p>
      </dgm:t>
    </dgm:pt>
    <dgm:pt modelId="{49FD9AE3-C4D8-422C-AAA3-61B9B4EF2FF5}" type="parTrans" cxnId="{EC81B7FE-5155-4405-8D00-3A1AD0B207A0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F261E084-5775-4FBF-8E1E-02E11DBEBF75}" type="sibTrans" cxnId="{EC81B7FE-5155-4405-8D00-3A1AD0B207A0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C0222643-D92F-455D-A0DE-87F9EF0F7686}">
      <dgm:prSet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Store / </a:t>
          </a:r>
        </a:p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Manage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B538CD26-4783-4AB4-A8AC-C1734033C0CE}" type="parTrans" cxnId="{854D4ED3-58E6-410C-8650-0012C1890F4E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B527F965-B417-436D-A0B2-D7E497532F9F}" type="sibTrans" cxnId="{854D4ED3-58E6-410C-8650-0012C1890F4E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C4C8CBC3-3884-4D35-B354-5928D248E621}">
      <dgm:prSet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Edit /</a:t>
          </a:r>
        </a:p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Enhance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4A5E1C74-69A3-47E3-A232-EA7FE424EEB1}" type="parTrans" cxnId="{0ECA921A-72A1-4C2E-9196-EE316B93574D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3D01BB80-0EB5-4853-980C-1C8EECE0B437}" type="sibTrans" cxnId="{0ECA921A-72A1-4C2E-9196-EE316B93574D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4D2BAF41-85A1-4428-952C-89790F5BD7D6}">
      <dgm:prSet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Product Assembly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8FDC0038-3E36-4CDB-9011-50A62270660D}" type="parTrans" cxnId="{6873684B-119E-490A-9288-6045D1AA0D30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1D8F6743-6397-41AC-A205-3FE4AD495639}" type="sibTrans" cxnId="{6873684B-119E-490A-9288-6045D1AA0D30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74C83559-0D84-44E5-9B8B-B4CB27FD6FD2}">
      <dgm:prSet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Publish / Distribute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6D1023A6-A025-4993-8547-EC294449F3BC}" type="parTrans" cxnId="{9E2D2034-76E3-4ACB-B867-375C2FBF93AF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983A0A0E-1D84-4CDA-9AB4-092A29CF0012}" type="sibTrans" cxnId="{9E2D2034-76E3-4ACB-B867-375C2FBF93AF}">
      <dgm:prSet/>
      <dgm:spPr/>
      <dgm:t>
        <a:bodyPr/>
        <a:lstStyle/>
        <a:p>
          <a:endParaRPr lang="en-US" b="1">
            <a:solidFill>
              <a:schemeClr val="bg1"/>
            </a:solidFill>
            <a:latin typeface="Calibri" pitchFamily="34" charset="0"/>
          </a:endParaRPr>
        </a:p>
      </dgm:t>
    </dgm:pt>
    <dgm:pt modelId="{B85DE289-BEA1-4AE0-82A6-C25AA98C76D1}" type="pres">
      <dgm:prSet presAssocID="{A6ED9D16-C928-4E99-85FC-D84344B44F30}" presName="Name0" presStyleCnt="0">
        <dgm:presLayoutVars>
          <dgm:dir/>
          <dgm:animLvl val="lvl"/>
          <dgm:resizeHandles val="exact"/>
        </dgm:presLayoutVars>
      </dgm:prSet>
      <dgm:spPr/>
    </dgm:pt>
    <dgm:pt modelId="{F0F48425-8048-467E-B137-AD8564E25637}" type="pres">
      <dgm:prSet presAssocID="{EDE11828-AC8A-4194-A830-E18359555F8B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35895-E1EA-4DC4-A7AA-1FA1A2C8D22D}" type="pres">
      <dgm:prSet presAssocID="{AE9B4645-78FF-46CE-BD56-A61D939CDC24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E7B0E1D-20DA-4C9E-9391-417104EAB591}" type="pres">
      <dgm:prSet presAssocID="{CE483B64-317E-4A49-8CFC-61F6CA8C3FA5}" presName="parTxOnly" presStyleLbl="node1" presStyleIdx="1" presStyleCnt="7" custScaleX="112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D2941-9B2A-4763-A312-D99A1803D49E}" type="pres">
      <dgm:prSet presAssocID="{8518F1B5-F8E0-4F0A-B838-A31EDD82F1A7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2D1722C-9109-42E0-8129-F00D6FBE2747}" type="pres">
      <dgm:prSet presAssocID="{5BEE3366-65B1-4F96-82AB-922137E0A198}" presName="parTxOnly" presStyleLbl="node1" presStyleIdx="2" presStyleCnt="7" custScaleX="10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1C7CC-B067-45BF-A9E4-BBCBD4BA882C}" type="pres">
      <dgm:prSet presAssocID="{F261E084-5775-4FBF-8E1E-02E11DBEBF75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55BE48B-A915-4251-BCA1-6515FDE2E1DB}" type="pres">
      <dgm:prSet presAssocID="{C0222643-D92F-455D-A0DE-87F9EF0F7686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DB701-1DBC-4E25-B617-E293B229423B}" type="pres">
      <dgm:prSet presAssocID="{B527F965-B417-436D-A0B2-D7E497532F9F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8BD0E23-7B87-4FF1-9302-0F8AD9155C2D}" type="pres">
      <dgm:prSet presAssocID="{C4C8CBC3-3884-4D35-B354-5928D248E621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BC5D-C50A-442E-9EF5-B553B8D0E64C}" type="pres">
      <dgm:prSet presAssocID="{3D01BB80-0EB5-4853-980C-1C8EECE0B437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031BE81-8F20-4828-B7E6-24F4C923AF8B}" type="pres">
      <dgm:prSet presAssocID="{4D2BAF41-85A1-4428-952C-89790F5BD7D6}" presName="parTxOnly" presStyleLbl="node1" presStyleIdx="5" presStyleCnt="7" custScaleX="1142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6420-AE54-4A4B-ADB6-EF758F5A9489}" type="pres">
      <dgm:prSet presAssocID="{1D8F6743-6397-41AC-A205-3FE4AD495639}" presName="parTxOnly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C5BA104-5354-4D54-8B1D-7F51A341BD61}" type="pres">
      <dgm:prSet presAssocID="{74C83559-0D84-44E5-9B8B-B4CB27FD6FD2}" presName="parTxOnly" presStyleLbl="node1" presStyleIdx="6" presStyleCnt="7" custScaleX="118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E917AB-1D67-4AED-AC4C-F1ED8B743E80}" type="presOf" srcId="{CE483B64-317E-4A49-8CFC-61F6CA8C3FA5}" destId="{1E7B0E1D-20DA-4C9E-9391-417104EAB591}" srcOrd="0" destOrd="0" presId="urn:microsoft.com/office/officeart/2005/8/layout/chevron1"/>
    <dgm:cxn modelId="{6873684B-119E-490A-9288-6045D1AA0D30}" srcId="{A6ED9D16-C928-4E99-85FC-D84344B44F30}" destId="{4D2BAF41-85A1-4428-952C-89790F5BD7D6}" srcOrd="5" destOrd="0" parTransId="{8FDC0038-3E36-4CDB-9011-50A62270660D}" sibTransId="{1D8F6743-6397-41AC-A205-3FE4AD495639}"/>
    <dgm:cxn modelId="{E659B281-87E6-4113-A89C-9A6B71B11E66}" type="presOf" srcId="{4D2BAF41-85A1-4428-952C-89790F5BD7D6}" destId="{D031BE81-8F20-4828-B7E6-24F4C923AF8B}" srcOrd="0" destOrd="0" presId="urn:microsoft.com/office/officeart/2005/8/layout/chevron1"/>
    <dgm:cxn modelId="{0ECA921A-72A1-4C2E-9196-EE316B93574D}" srcId="{A6ED9D16-C928-4E99-85FC-D84344B44F30}" destId="{C4C8CBC3-3884-4D35-B354-5928D248E621}" srcOrd="4" destOrd="0" parTransId="{4A5E1C74-69A3-47E3-A232-EA7FE424EEB1}" sibTransId="{3D01BB80-0EB5-4853-980C-1C8EECE0B437}"/>
    <dgm:cxn modelId="{9E2D2034-76E3-4ACB-B867-375C2FBF93AF}" srcId="{A6ED9D16-C928-4E99-85FC-D84344B44F30}" destId="{74C83559-0D84-44E5-9B8B-B4CB27FD6FD2}" srcOrd="6" destOrd="0" parTransId="{6D1023A6-A025-4993-8547-EC294449F3BC}" sibTransId="{983A0A0E-1D84-4CDA-9AB4-092A29CF0012}"/>
    <dgm:cxn modelId="{41D11EF8-76A2-4FA7-BCC3-11D51A0F3C58}" type="presOf" srcId="{A6ED9D16-C928-4E99-85FC-D84344B44F30}" destId="{B85DE289-BEA1-4AE0-82A6-C25AA98C76D1}" srcOrd="0" destOrd="0" presId="urn:microsoft.com/office/officeart/2005/8/layout/chevron1"/>
    <dgm:cxn modelId="{5C31F8BD-F279-4E30-A7E2-4FAA4120B3E1}" type="presOf" srcId="{74C83559-0D84-44E5-9B8B-B4CB27FD6FD2}" destId="{4C5BA104-5354-4D54-8B1D-7F51A341BD61}" srcOrd="0" destOrd="0" presId="urn:microsoft.com/office/officeart/2005/8/layout/chevron1"/>
    <dgm:cxn modelId="{EC81B7FE-5155-4405-8D00-3A1AD0B207A0}" srcId="{A6ED9D16-C928-4E99-85FC-D84344B44F30}" destId="{5BEE3366-65B1-4F96-82AB-922137E0A198}" srcOrd="2" destOrd="0" parTransId="{49FD9AE3-C4D8-422C-AAA3-61B9B4EF2FF5}" sibTransId="{F261E084-5775-4FBF-8E1E-02E11DBEBF75}"/>
    <dgm:cxn modelId="{4E2D5BFF-E3A0-4BD6-BDA6-3775DFCB86C1}" type="presOf" srcId="{C4C8CBC3-3884-4D35-B354-5928D248E621}" destId="{C8BD0E23-7B87-4FF1-9302-0F8AD9155C2D}" srcOrd="0" destOrd="0" presId="urn:microsoft.com/office/officeart/2005/8/layout/chevron1"/>
    <dgm:cxn modelId="{85D04021-68A5-4AA5-B294-2D9EC09015E6}" srcId="{A6ED9D16-C928-4E99-85FC-D84344B44F30}" destId="{CE483B64-317E-4A49-8CFC-61F6CA8C3FA5}" srcOrd="1" destOrd="0" parTransId="{AFB485C8-5EFD-47A3-898C-584F152418B9}" sibTransId="{8518F1B5-F8E0-4F0A-B838-A31EDD82F1A7}"/>
    <dgm:cxn modelId="{5DB01551-ADA2-49AD-A983-B46FCDB9ECAC}" type="presOf" srcId="{EDE11828-AC8A-4194-A830-E18359555F8B}" destId="{F0F48425-8048-467E-B137-AD8564E25637}" srcOrd="0" destOrd="0" presId="urn:microsoft.com/office/officeart/2005/8/layout/chevron1"/>
    <dgm:cxn modelId="{5CABCBAD-742F-4F76-B9C7-49BC9ADC153C}" type="presOf" srcId="{C0222643-D92F-455D-A0DE-87F9EF0F7686}" destId="{955BE48B-A915-4251-BCA1-6515FDE2E1DB}" srcOrd="0" destOrd="0" presId="urn:microsoft.com/office/officeart/2005/8/layout/chevron1"/>
    <dgm:cxn modelId="{AF68DA71-4F98-41F5-ACF9-E4B0D5BB360F}" srcId="{A6ED9D16-C928-4E99-85FC-D84344B44F30}" destId="{EDE11828-AC8A-4194-A830-E18359555F8B}" srcOrd="0" destOrd="0" parTransId="{C17F5AEB-457F-4383-82F2-A2EF0844FA9B}" sibTransId="{AE9B4645-78FF-46CE-BD56-A61D939CDC24}"/>
    <dgm:cxn modelId="{854D4ED3-58E6-410C-8650-0012C1890F4E}" srcId="{A6ED9D16-C928-4E99-85FC-D84344B44F30}" destId="{C0222643-D92F-455D-A0DE-87F9EF0F7686}" srcOrd="3" destOrd="0" parTransId="{B538CD26-4783-4AB4-A8AC-C1734033C0CE}" sibTransId="{B527F965-B417-436D-A0B2-D7E497532F9F}"/>
    <dgm:cxn modelId="{50BBBF03-137D-4349-B482-70C8F52176B1}" type="presOf" srcId="{5BEE3366-65B1-4F96-82AB-922137E0A198}" destId="{12D1722C-9109-42E0-8129-F00D6FBE2747}" srcOrd="0" destOrd="0" presId="urn:microsoft.com/office/officeart/2005/8/layout/chevron1"/>
    <dgm:cxn modelId="{E4F74163-6297-4851-B3F9-D9AFD442C09B}" type="presParOf" srcId="{B85DE289-BEA1-4AE0-82A6-C25AA98C76D1}" destId="{F0F48425-8048-467E-B137-AD8564E25637}" srcOrd="0" destOrd="0" presId="urn:microsoft.com/office/officeart/2005/8/layout/chevron1"/>
    <dgm:cxn modelId="{F4E4C02E-89C4-4960-AD91-92FBE941AA8C}" type="presParOf" srcId="{B85DE289-BEA1-4AE0-82A6-C25AA98C76D1}" destId="{46835895-E1EA-4DC4-A7AA-1FA1A2C8D22D}" srcOrd="1" destOrd="0" presId="urn:microsoft.com/office/officeart/2005/8/layout/chevron1"/>
    <dgm:cxn modelId="{B639E763-59E0-4855-B785-CA78C10EA4F6}" type="presParOf" srcId="{B85DE289-BEA1-4AE0-82A6-C25AA98C76D1}" destId="{1E7B0E1D-20DA-4C9E-9391-417104EAB591}" srcOrd="2" destOrd="0" presId="urn:microsoft.com/office/officeart/2005/8/layout/chevron1"/>
    <dgm:cxn modelId="{9BF8E00B-ECAC-49E1-B440-818B2AC9E8F5}" type="presParOf" srcId="{B85DE289-BEA1-4AE0-82A6-C25AA98C76D1}" destId="{BB8D2941-9B2A-4763-A312-D99A1803D49E}" srcOrd="3" destOrd="0" presId="urn:microsoft.com/office/officeart/2005/8/layout/chevron1"/>
    <dgm:cxn modelId="{3F360CA8-4F85-4364-BE15-1F0D56513004}" type="presParOf" srcId="{B85DE289-BEA1-4AE0-82A6-C25AA98C76D1}" destId="{12D1722C-9109-42E0-8129-F00D6FBE2747}" srcOrd="4" destOrd="0" presId="urn:microsoft.com/office/officeart/2005/8/layout/chevron1"/>
    <dgm:cxn modelId="{242245BC-4CD6-44AE-9B9C-96A742D3E4C4}" type="presParOf" srcId="{B85DE289-BEA1-4AE0-82A6-C25AA98C76D1}" destId="{4661C7CC-B067-45BF-A9E4-BBCBD4BA882C}" srcOrd="5" destOrd="0" presId="urn:microsoft.com/office/officeart/2005/8/layout/chevron1"/>
    <dgm:cxn modelId="{37DD81A6-1EE9-484B-B235-9342DDE7EEC6}" type="presParOf" srcId="{B85DE289-BEA1-4AE0-82A6-C25AA98C76D1}" destId="{955BE48B-A915-4251-BCA1-6515FDE2E1DB}" srcOrd="6" destOrd="0" presId="urn:microsoft.com/office/officeart/2005/8/layout/chevron1"/>
    <dgm:cxn modelId="{369144A5-A72B-43C2-87F2-4E773079B5CD}" type="presParOf" srcId="{B85DE289-BEA1-4AE0-82A6-C25AA98C76D1}" destId="{D81DB701-1DBC-4E25-B617-E293B229423B}" srcOrd="7" destOrd="0" presId="urn:microsoft.com/office/officeart/2005/8/layout/chevron1"/>
    <dgm:cxn modelId="{1120B63E-4776-4463-9286-9A3ADDB2E826}" type="presParOf" srcId="{B85DE289-BEA1-4AE0-82A6-C25AA98C76D1}" destId="{C8BD0E23-7B87-4FF1-9302-0F8AD9155C2D}" srcOrd="8" destOrd="0" presId="urn:microsoft.com/office/officeart/2005/8/layout/chevron1"/>
    <dgm:cxn modelId="{F8E6FB48-FF74-4C6C-AF64-F79779D37AAD}" type="presParOf" srcId="{B85DE289-BEA1-4AE0-82A6-C25AA98C76D1}" destId="{5630BC5D-C50A-442E-9EF5-B553B8D0E64C}" srcOrd="9" destOrd="0" presId="urn:microsoft.com/office/officeart/2005/8/layout/chevron1"/>
    <dgm:cxn modelId="{92A722DB-CF12-4F1A-8801-DAB85092F2CD}" type="presParOf" srcId="{B85DE289-BEA1-4AE0-82A6-C25AA98C76D1}" destId="{D031BE81-8F20-4828-B7E6-24F4C923AF8B}" srcOrd="10" destOrd="0" presId="urn:microsoft.com/office/officeart/2005/8/layout/chevron1"/>
    <dgm:cxn modelId="{A829E57D-2493-4CB9-8793-3F437963D2A6}" type="presParOf" srcId="{B85DE289-BEA1-4AE0-82A6-C25AA98C76D1}" destId="{0F606420-AE54-4A4B-ADB6-EF758F5A9489}" srcOrd="11" destOrd="0" presId="urn:microsoft.com/office/officeart/2005/8/layout/chevron1"/>
    <dgm:cxn modelId="{A380319D-802C-4202-8993-9E7B5AD9C0CB}" type="presParOf" srcId="{B85DE289-BEA1-4AE0-82A6-C25AA98C76D1}" destId="{4C5BA104-5354-4D54-8B1D-7F51A341BD61}" srcOrd="12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t" anchorCtr="0" compatLnSpc="1">
            <a:prstTxWarp prst="textNoShape">
              <a:avLst/>
            </a:prstTxWarp>
          </a:bodyPr>
          <a:lstStyle>
            <a:lvl1pPr algn="l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t" anchorCtr="0" compatLnSpc="1">
            <a:prstTxWarp prst="textNoShape">
              <a:avLst/>
            </a:prstTxWarp>
          </a:bodyPr>
          <a:lstStyle>
            <a:lvl1pPr algn="r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b" anchorCtr="0" compatLnSpc="1">
            <a:prstTxWarp prst="textNoShape">
              <a:avLst/>
            </a:prstTxWarp>
          </a:bodyPr>
          <a:lstStyle>
            <a:lvl1pPr algn="l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b" anchorCtr="0" compatLnSpc="1">
            <a:prstTxWarp prst="textNoShape">
              <a:avLst/>
            </a:prstTxWarp>
          </a:bodyPr>
          <a:lstStyle>
            <a:lvl1pPr algn="r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152479-D24C-4164-8CD7-320038B45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t" anchorCtr="0" compatLnSpc="1">
            <a:prstTxWarp prst="textNoShape">
              <a:avLst/>
            </a:prstTxWarp>
          </a:bodyPr>
          <a:lstStyle>
            <a:lvl1pPr algn="l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t" anchorCtr="0" compatLnSpc="1">
            <a:prstTxWarp prst="textNoShape">
              <a:avLst/>
            </a:prstTxWarp>
          </a:bodyPr>
          <a:lstStyle>
            <a:lvl1pPr algn="r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b" anchorCtr="0" compatLnSpc="1">
            <a:prstTxWarp prst="textNoShape">
              <a:avLst/>
            </a:prstTxWarp>
          </a:bodyPr>
          <a:lstStyle>
            <a:lvl1pPr algn="l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4" tIns="46318" rIns="92634" bIns="46318" numCol="1" anchor="b" anchorCtr="0" compatLnSpc="1">
            <a:prstTxWarp prst="textNoShape">
              <a:avLst/>
            </a:prstTxWarp>
          </a:bodyPr>
          <a:lstStyle>
            <a:lvl1pPr algn="r" defTabSz="926459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8F25EE-9546-4263-A7D8-9233DA86F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BACAF-4BA6-4037-B5CD-E29F6D83C47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F7C09-C5F8-4D05-80D3-08F15D024451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206" indent="-174206">
              <a:spcAft>
                <a:spcPts val="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24DDF-2C7B-4F3A-B1EF-7EA98A2BC348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206" indent="-174206">
              <a:spcAft>
                <a:spcPts val="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F25EE-9546-4263-A7D8-9233DA86F1F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hi_res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6675438"/>
            <a:ext cx="9144000" cy="18256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75000"/>
              </a:lnSpc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 userDrawn="1"/>
        </p:nvSpPr>
        <p:spPr bwMode="auto">
          <a:xfrm>
            <a:off x="0" y="6334125"/>
            <a:ext cx="9144000" cy="320675"/>
          </a:xfrm>
          <a:prstGeom prst="rect">
            <a:avLst/>
          </a:prstGeom>
          <a:gradFill rotWithShape="1">
            <a:gsLst>
              <a:gs pos="0">
                <a:srgbClr val="0072C6"/>
              </a:gs>
              <a:gs pos="100000">
                <a:srgbClr val="0065B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75000"/>
              </a:lnSpc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2924175" y="6400800"/>
            <a:ext cx="3276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www.innodata-isogen.com</a:t>
            </a:r>
          </a:p>
        </p:txBody>
      </p:sp>
      <p:pic>
        <p:nvPicPr>
          <p:cNvPr id="8" name="Picture 15" descr="ii_logo_larg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2362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127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048000"/>
            <a:ext cx="8077200" cy="685800"/>
          </a:xfrm>
        </p:spPr>
        <p:txBody>
          <a:bodyPr lIns="0" tIns="0" rIns="0" bIns="0" anchorCtr="1"/>
          <a:lstStyle>
            <a:lvl1pPr algn="ctr">
              <a:defRPr sz="3600" b="1" i="0" baseline="0">
                <a:solidFill>
                  <a:srgbClr val="0072C6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372" name="Rectangle 4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371600" y="4272280"/>
            <a:ext cx="6400800" cy="381000"/>
          </a:xfrm>
        </p:spPr>
        <p:txBody>
          <a:bodyPr wrap="none" lIns="0" tIns="0" rIns="0" bIns="0" anchor="ctr" anchorCtr="1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8700"/>
            <a:ext cx="8382000" cy="5029200"/>
          </a:xfrm>
        </p:spPr>
        <p:txBody>
          <a:bodyPr>
            <a:normAutofit/>
          </a:bodyPr>
          <a:lstStyle>
            <a:lvl1pPr marL="274320" indent="-274320">
              <a:spcBef>
                <a:spcPts val="600"/>
              </a:spcBef>
              <a:spcAft>
                <a:spcPts val="300"/>
              </a:spcAft>
              <a:defRPr sz="3600">
                <a:solidFill>
                  <a:srgbClr val="002060"/>
                </a:solidFill>
                <a:latin typeface="Calibri" pitchFamily="34" charset="0"/>
              </a:defRPr>
            </a:lvl1pPr>
            <a:lvl2pPr marL="514350" indent="-239713">
              <a:spcBef>
                <a:spcPts val="0"/>
              </a:spcBef>
              <a:spcAft>
                <a:spcPts val="300"/>
              </a:spcAft>
              <a:buFont typeface="Calibri" pitchFamily="34" charset="0"/>
              <a:buChar char="–"/>
              <a:defRPr sz="3200">
                <a:solidFill>
                  <a:srgbClr val="002060"/>
                </a:solidFill>
                <a:latin typeface="Calibri" pitchFamily="34" charset="0"/>
              </a:defRPr>
            </a:lvl2pPr>
            <a:lvl3pPr marL="742950" indent="-193675">
              <a:spcBef>
                <a:spcPts val="0"/>
              </a:spcBef>
              <a:spcAft>
                <a:spcPts val="300"/>
              </a:spcAft>
              <a:buFontTx/>
              <a:buNone/>
              <a:tabLst/>
              <a:defRPr sz="2400">
                <a:solidFill>
                  <a:srgbClr val="002060"/>
                </a:solidFill>
                <a:latin typeface="Calibri" pitchFamily="34" charset="0"/>
              </a:defRPr>
            </a:lvl3pPr>
            <a:lvl4pPr>
              <a:buFontTx/>
              <a:buNone/>
              <a:defRPr sz="2400">
                <a:latin typeface="Calibri" pitchFamily="34" charset="0"/>
              </a:defRPr>
            </a:lvl4pPr>
            <a:lvl5pPr>
              <a:buFontTx/>
              <a:buNone/>
              <a:defRPr sz="2400">
                <a:latin typeface="Calibri" pitchFamily="34" charset="0"/>
              </a:defRPr>
            </a:lvl5pPr>
          </a:lstStyle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F91C-80C4-4CBB-AC2E-1EE222D8E7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1485900"/>
          </a:xfrm>
        </p:spPr>
        <p:txBody>
          <a:bodyPr>
            <a:normAutofit/>
          </a:bodyPr>
          <a:lstStyle>
            <a:lvl1pPr marL="274320" indent="-274320" algn="ctr">
              <a:spcBef>
                <a:spcPts val="600"/>
              </a:spcBef>
              <a:spcAft>
                <a:spcPts val="300"/>
              </a:spcAft>
              <a:buNone/>
              <a:defRPr sz="2800">
                <a:solidFill>
                  <a:srgbClr val="002060"/>
                </a:solidFill>
                <a:latin typeface="Calibri" pitchFamily="34" charset="0"/>
              </a:defRPr>
            </a:lvl1pPr>
            <a:lvl2pPr marL="514350" indent="-239713" algn="ctr">
              <a:spcBef>
                <a:spcPts val="0"/>
              </a:spcBef>
              <a:spcAft>
                <a:spcPts val="300"/>
              </a:spcAft>
              <a:buFont typeface="Calibri" pitchFamily="34" charset="0"/>
              <a:buNone/>
              <a:defRPr sz="2400">
                <a:solidFill>
                  <a:srgbClr val="002060"/>
                </a:solidFill>
                <a:latin typeface="Calibri" pitchFamily="34" charset="0"/>
              </a:defRPr>
            </a:lvl2pPr>
            <a:lvl3pPr marL="742950" indent="-193675" algn="ctr">
              <a:spcBef>
                <a:spcPts val="0"/>
              </a:spcBef>
              <a:spcAft>
                <a:spcPts val="300"/>
              </a:spcAft>
              <a:buFont typeface="Courier New" pitchFamily="49" charset="0"/>
              <a:buNone/>
              <a:tabLst/>
              <a:defRPr sz="2000">
                <a:solidFill>
                  <a:srgbClr val="002060"/>
                </a:solidFill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F91C-80C4-4CBB-AC2E-1EE222D8E7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1485900"/>
          </a:xfrm>
          <a:solidFill>
            <a:srgbClr val="3366CC"/>
          </a:solidFill>
        </p:spPr>
        <p:txBody>
          <a:bodyPr anchor="ctr">
            <a:normAutofit/>
          </a:bodyPr>
          <a:lstStyle>
            <a:lvl1pPr marL="274320" indent="-274320" algn="ctr">
              <a:spcBef>
                <a:spcPts val="600"/>
              </a:spcBef>
              <a:spcAft>
                <a:spcPts val="300"/>
              </a:spcAft>
              <a:buNone/>
              <a:defRPr sz="3600" b="1">
                <a:solidFill>
                  <a:schemeClr val="bg1"/>
                </a:solidFill>
                <a:latin typeface="Calibri" pitchFamily="34" charset="0"/>
              </a:defRPr>
            </a:lvl1pPr>
            <a:lvl2pPr marL="514350" indent="-239713" algn="ctr">
              <a:spcBef>
                <a:spcPts val="0"/>
              </a:spcBef>
              <a:spcAft>
                <a:spcPts val="300"/>
              </a:spcAft>
              <a:buFont typeface="Calibri" pitchFamily="34" charset="0"/>
              <a:buNone/>
              <a:defRPr sz="2400">
                <a:solidFill>
                  <a:srgbClr val="002060"/>
                </a:solidFill>
                <a:latin typeface="Calibri" pitchFamily="34" charset="0"/>
              </a:defRPr>
            </a:lvl2pPr>
            <a:lvl3pPr marL="742950" indent="-193675" algn="ctr">
              <a:spcBef>
                <a:spcPts val="0"/>
              </a:spcBef>
              <a:spcAft>
                <a:spcPts val="300"/>
              </a:spcAft>
              <a:buFont typeface="Courier New" pitchFamily="49" charset="0"/>
              <a:buNone/>
              <a:tabLst/>
              <a:defRPr sz="2000">
                <a:solidFill>
                  <a:srgbClr val="002060"/>
                </a:solidFill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F91C-80C4-4CBB-AC2E-1EE222D8E7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81000" y="1028700"/>
            <a:ext cx="8382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023100" y="6677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B485758-D7C5-4978-8B2B-1F8B66B27605}" type="slidenum">
              <a:rPr lang="en-US" sz="1000" b="0">
                <a:solidFill>
                  <a:schemeClr val="bg1"/>
                </a:solidFill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000" b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030" name="Picture 6" descr="foo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i_logo_ppt_sma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7925" y="63404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" y="6419850"/>
            <a:ext cx="1905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0B5957-AB62-432A-B245-300082FFA5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206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060"/>
          </a:solidFill>
          <a:latin typeface="Calibri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Tx/>
        <a:buNone/>
        <a:defRPr sz="2000">
          <a:solidFill>
            <a:srgbClr val="002060"/>
          </a:solidFill>
          <a:latin typeface="Calibri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Tx/>
        <a:buNone/>
        <a:defRPr sz="2000">
          <a:solidFill>
            <a:srgbClr val="002060"/>
          </a:solidFill>
          <a:latin typeface="Calibri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Tx/>
        <a:buNone/>
        <a:defRPr sz="1600">
          <a:solidFill>
            <a:srgbClr val="002060"/>
          </a:solidFill>
          <a:latin typeface="Calibri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72C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72C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72C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72C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1"/>
          <p:cNvSpPr>
            <a:spLocks noGrp="1"/>
          </p:cNvSpPr>
          <p:nvPr>
            <p:ph type="ctrTitle"/>
          </p:nvPr>
        </p:nvSpPr>
        <p:spPr>
          <a:xfrm>
            <a:off x="533400" y="1638300"/>
            <a:ext cx="80772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Empowering the Publishing Process </a:t>
            </a:r>
            <a:br>
              <a:rPr lang="en-US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with Semantic Technologies</a:t>
            </a:r>
            <a:endParaRPr lang="en-US" sz="2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146" name="Subtitle 12"/>
          <p:cNvSpPr>
            <a:spLocks noGrp="1"/>
          </p:cNvSpPr>
          <p:nvPr>
            <p:ph type="subTitle" idx="1"/>
          </p:nvPr>
        </p:nvSpPr>
        <p:spPr>
          <a:xfrm>
            <a:off x="1333500" y="3314700"/>
            <a:ext cx="6400800" cy="8762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Stephen Cohen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Principal Consultant </a:t>
            </a:r>
          </a:p>
        </p:txBody>
      </p:sp>
      <p:sp>
        <p:nvSpPr>
          <p:cNvPr id="4" name="Subtitle 12"/>
          <p:cNvSpPr txBox="1">
            <a:spLocks/>
          </p:cNvSpPr>
          <p:nvPr/>
        </p:nvSpPr>
        <p:spPr bwMode="auto">
          <a:xfrm>
            <a:off x="1409700" y="4419600"/>
            <a:ext cx="6400800" cy="87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O’Reilly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Tools of Change Conference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23 February 2010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and Linguistic Clustering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219200"/>
            <a:ext cx="8605837" cy="5029200"/>
          </a:xfrm>
        </p:spPr>
        <p:txBody>
          <a:bodyPr>
            <a:normAutofit/>
          </a:bodyPr>
          <a:lstStyle/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Concept extraction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Language dependent 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Documents clustered or grouped depending on meaning of words using thesauri, parts-of-speech analyzers, rule-based &amp; probabilistic grammar, etc.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Analyzes structure of sentences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analysis of words - prefixes, suffixes, roots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word-level analysis including parts of speech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analyzes structure &amp; relationships between words in a sentence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possible meanings of a sentence; enhanced by statistical analysis</a:t>
            </a:r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Content Supply 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85763" y="2590800"/>
            <a:ext cx="852963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4320" marR="0" lvl="0" indent="-27432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We view the publishing process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 terms of a supply chain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lvl="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</a:pPr>
            <a:r>
              <a:rPr lang="en-US" sz="2400" b="0" kern="0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It begins with content acquisition through conversion and enhancement, on to product assembly and, lastly, to product publishing and distribution</a:t>
            </a:r>
          </a:p>
          <a:p>
            <a:pPr marL="274320" lvl="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</a:pPr>
            <a:r>
              <a:rPr lang="en-US" sz="2400" b="0" kern="0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Using semantic tools has an impact on roles and responsibilities, workflows and the way content is processed at each stage of the content supply chain</a:t>
            </a:r>
          </a:p>
          <a:p>
            <a:pPr marL="274320" indent="-274320" eaLnBrk="0" hangingPunct="0">
              <a:spcBef>
                <a:spcPts val="600"/>
              </a:spcBef>
              <a:spcAft>
                <a:spcPts val="0"/>
              </a:spcAft>
              <a:buFontTx/>
              <a:buChar char="•"/>
            </a:pPr>
            <a:r>
              <a:rPr lang="en-US" sz="2400" b="0" kern="0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Semantic tools and text mining are used at different stages of the editorial and production process</a:t>
            </a:r>
          </a:p>
          <a:p>
            <a:pPr marL="274320" lvl="0" indent="-274320" eaLnBrk="0" hangingPunct="0">
              <a:spcBef>
                <a:spcPts val="600"/>
              </a:spcBef>
              <a:spcAft>
                <a:spcPts val="300"/>
              </a:spcAft>
              <a:buFontTx/>
              <a:buChar char="•"/>
            </a:pPr>
            <a:endParaRPr lang="en-US" sz="1800" b="0" dirty="0" smtClean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" y="952500"/>
            <a:ext cx="8801100" cy="1447800"/>
            <a:chOff x="152401" y="1219200"/>
            <a:chExt cx="8801100" cy="1790700"/>
          </a:xfrm>
        </p:grpSpPr>
        <p:graphicFrame>
          <p:nvGraphicFramePr>
            <p:cNvPr id="12" name="Diagram 11"/>
            <p:cNvGraphicFramePr/>
            <p:nvPr/>
          </p:nvGraphicFramePr>
          <p:xfrm>
            <a:off x="152401" y="1219200"/>
            <a:ext cx="8801100" cy="17907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3" name="Diagram 12"/>
            <p:cNvGraphicFramePr/>
            <p:nvPr/>
          </p:nvGraphicFramePr>
          <p:xfrm>
            <a:off x="309563" y="1485900"/>
            <a:ext cx="8605837" cy="9525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571500" y="3314700"/>
            <a:ext cx="8186738" cy="685800"/>
            <a:chOff x="571500" y="3314700"/>
            <a:chExt cx="8186738" cy="685800"/>
          </a:xfrm>
        </p:grpSpPr>
        <p:grpSp>
          <p:nvGrpSpPr>
            <p:cNvPr id="54" name="Group 53"/>
            <p:cNvGrpSpPr/>
            <p:nvPr/>
          </p:nvGrpSpPr>
          <p:grpSpPr>
            <a:xfrm>
              <a:off x="571500" y="3314700"/>
              <a:ext cx="8186738" cy="685800"/>
              <a:chOff x="609600" y="990600"/>
              <a:chExt cx="7239000" cy="68580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609600" y="1047136"/>
                <a:ext cx="72390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t" anchorCtr="0">
                <a:noAutofit/>
              </a:bodyPr>
              <a:lstStyle/>
              <a:p>
                <a:pPr algn="r"/>
                <a:endParaRPr lang="en-US" sz="1600" dirty="0" smtClean="0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05000" y="990600"/>
                <a:ext cx="56388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lang="en-US" sz="1600" dirty="0" smtClean="0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040082" y="3314700"/>
              <a:ext cx="6377038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Controlled vocabulary and authority list management; taxonomy managers; knowledge management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76262" y="2514600"/>
            <a:ext cx="8186738" cy="685800"/>
            <a:chOff x="609600" y="990600"/>
            <a:chExt cx="7239000" cy="685800"/>
          </a:xfrm>
        </p:grpSpPr>
        <p:sp>
          <p:nvSpPr>
            <p:cNvPr id="67" name="TextBox 66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237" y="990600"/>
              <a:ext cx="5943363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Linking; entity extraction; citations; classification , </a:t>
              </a:r>
            </a:p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machine aided  indexing; contextual meaning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036495" y="2514600"/>
            <a:ext cx="6377038" cy="6858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71500" y="1752600"/>
            <a:ext cx="8186738" cy="685800"/>
            <a:chOff x="609600" y="990600"/>
            <a:chExt cx="7239000" cy="685800"/>
          </a:xfrm>
        </p:grpSpPr>
        <p:sp>
          <p:nvSpPr>
            <p:cNvPr id="48" name="TextBox 47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237" y="990600"/>
              <a:ext cx="5943363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Extract content for tagging;  identify not only document structure </a:t>
              </a:r>
            </a:p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but document meaning; structure unstructured content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1500" y="990600"/>
            <a:ext cx="8186738" cy="685800"/>
            <a:chOff x="609600" y="990600"/>
            <a:chExt cx="7239000" cy="685800"/>
          </a:xfrm>
        </p:grpSpPr>
        <p:sp>
          <p:nvSpPr>
            <p:cNvPr id="40" name="TextBox 39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05000" y="990600"/>
              <a:ext cx="56388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Intelligent agents for targeted retrieval (content federation); </a:t>
              </a:r>
            </a:p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“acquire what is new or changed from sites I am interested in”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71500" y="1738745"/>
            <a:ext cx="5638800" cy="6858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1500" y="2500745"/>
            <a:ext cx="5638800" cy="6858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71500" y="4038600"/>
            <a:ext cx="8186738" cy="685800"/>
            <a:chOff x="609600" y="990600"/>
            <a:chExt cx="7239000" cy="685800"/>
          </a:xfrm>
        </p:grpSpPr>
        <p:sp>
          <p:nvSpPr>
            <p:cNvPr id="58" name="TextBox 57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990600"/>
              <a:ext cx="56388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Abstracting, auto-summarization (e.g., synopses, </a:t>
              </a:r>
              <a:r>
                <a:rPr lang="en-US" sz="1600" dirty="0" err="1" smtClean="0">
                  <a:solidFill>
                    <a:srgbClr val="002060"/>
                  </a:solidFill>
                  <a:latin typeface="Calibri" pitchFamily="34" charset="0"/>
                </a:rPr>
                <a:t>headnotes</a:t>
              </a:r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) 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500" y="4800600"/>
            <a:ext cx="8186738" cy="685800"/>
            <a:chOff x="609600" y="990600"/>
            <a:chExt cx="7239000" cy="685800"/>
          </a:xfrm>
        </p:grpSpPr>
        <p:sp>
          <p:nvSpPr>
            <p:cNvPr id="61" name="TextBox 60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05000" y="990600"/>
              <a:ext cx="56388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Custom publishing; ‘Synthetic documents’ 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71500" y="5600700"/>
            <a:ext cx="8186738" cy="685800"/>
            <a:chOff x="609600" y="990600"/>
            <a:chExt cx="7239000" cy="685800"/>
          </a:xfrm>
        </p:grpSpPr>
        <p:sp>
          <p:nvSpPr>
            <p:cNvPr id="64" name="TextBox 63"/>
            <p:cNvSpPr txBox="1"/>
            <p:nvPr/>
          </p:nvSpPr>
          <p:spPr>
            <a:xfrm>
              <a:off x="609600" y="1047136"/>
              <a:ext cx="72390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r"/>
              <a:endParaRPr lang="en-US" sz="1600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05000" y="990600"/>
              <a:ext cx="56388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</a:rPr>
                <a:t>Content delivery for multiple output channels and product formats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Semantic Tools in the Content Supply Chain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pSp>
        <p:nvGrpSpPr>
          <p:cNvPr id="16" name="Diagram group"/>
          <p:cNvGrpSpPr/>
          <p:nvPr/>
        </p:nvGrpSpPr>
        <p:grpSpPr>
          <a:xfrm>
            <a:off x="342900" y="1857375"/>
            <a:ext cx="1562100" cy="521896"/>
            <a:chOff x="1178915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7" name="Group 16"/>
            <p:cNvGrpSpPr/>
            <p:nvPr/>
          </p:nvGrpSpPr>
          <p:grpSpPr>
            <a:xfrm>
              <a:off x="1178915" y="124104"/>
              <a:ext cx="1304742" cy="521896"/>
              <a:chOff x="1178915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8" name="Chevron 17"/>
              <p:cNvSpPr/>
              <p:nvPr/>
            </p:nvSpPr>
            <p:spPr>
              <a:xfrm>
                <a:off x="1178915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9" name="Chevron 4"/>
              <p:cNvSpPr/>
              <p:nvPr/>
            </p:nvSpPr>
            <p:spPr>
              <a:xfrm>
                <a:off x="1439863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Convert / Structure</a:t>
                </a:r>
                <a:endParaRPr lang="en-US" sz="13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20" name="Diagram group"/>
          <p:cNvGrpSpPr/>
          <p:nvPr/>
        </p:nvGrpSpPr>
        <p:grpSpPr>
          <a:xfrm>
            <a:off x="342900" y="2628900"/>
            <a:ext cx="1562100" cy="521896"/>
            <a:chOff x="2353183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1" name="Group 20"/>
            <p:cNvGrpSpPr/>
            <p:nvPr/>
          </p:nvGrpSpPr>
          <p:grpSpPr>
            <a:xfrm>
              <a:off x="2353183" y="124104"/>
              <a:ext cx="1304742" cy="521896"/>
              <a:chOff x="2353183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2" name="Chevron 21"/>
              <p:cNvSpPr/>
              <p:nvPr/>
            </p:nvSpPr>
            <p:spPr>
              <a:xfrm>
                <a:off x="2353183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3" name="Chevron 4"/>
              <p:cNvSpPr/>
              <p:nvPr/>
            </p:nvSpPr>
            <p:spPr>
              <a:xfrm>
                <a:off x="2614131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8006" tIns="16002" rIns="16002" bIns="16002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Normalize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24" name="Diagram group"/>
          <p:cNvGrpSpPr/>
          <p:nvPr/>
        </p:nvGrpSpPr>
        <p:grpSpPr>
          <a:xfrm>
            <a:off x="342900" y="3421207"/>
            <a:ext cx="1562100" cy="521896"/>
            <a:chOff x="3527451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5" name="Group 24"/>
            <p:cNvGrpSpPr/>
            <p:nvPr/>
          </p:nvGrpSpPr>
          <p:grpSpPr>
            <a:xfrm>
              <a:off x="3527451" y="124104"/>
              <a:ext cx="1304742" cy="521896"/>
              <a:chOff x="3527451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6" name="Chevron 25"/>
              <p:cNvSpPr/>
              <p:nvPr/>
            </p:nvSpPr>
            <p:spPr>
              <a:xfrm>
                <a:off x="3527451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7" name="Chevron 4"/>
              <p:cNvSpPr/>
              <p:nvPr/>
            </p:nvSpPr>
            <p:spPr>
              <a:xfrm>
                <a:off x="3788399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Store /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Manage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28" name="Diagram group"/>
          <p:cNvGrpSpPr/>
          <p:nvPr/>
        </p:nvGrpSpPr>
        <p:grpSpPr>
          <a:xfrm>
            <a:off x="342900" y="4143622"/>
            <a:ext cx="1562100" cy="521896"/>
            <a:chOff x="4701719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9" name="Group 28"/>
            <p:cNvGrpSpPr/>
            <p:nvPr/>
          </p:nvGrpSpPr>
          <p:grpSpPr>
            <a:xfrm>
              <a:off x="4701719" y="124104"/>
              <a:ext cx="1304742" cy="521896"/>
              <a:chOff x="4701719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0" name="Chevron 29"/>
              <p:cNvSpPr/>
              <p:nvPr/>
            </p:nvSpPr>
            <p:spPr>
              <a:xfrm>
                <a:off x="4701719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4962667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Edit /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Enhance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32" name="Diagram group"/>
          <p:cNvGrpSpPr/>
          <p:nvPr/>
        </p:nvGrpSpPr>
        <p:grpSpPr>
          <a:xfrm>
            <a:off x="342900" y="4912302"/>
            <a:ext cx="1562100" cy="521896"/>
            <a:chOff x="5875987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3" name="Group 32"/>
            <p:cNvGrpSpPr/>
            <p:nvPr/>
          </p:nvGrpSpPr>
          <p:grpSpPr>
            <a:xfrm>
              <a:off x="5875987" y="124104"/>
              <a:ext cx="1304742" cy="521896"/>
              <a:chOff x="5875987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4" name="Chevron 33"/>
              <p:cNvSpPr/>
              <p:nvPr/>
            </p:nvSpPr>
            <p:spPr>
              <a:xfrm>
                <a:off x="5875987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5" name="Chevron 4"/>
              <p:cNvSpPr/>
              <p:nvPr/>
            </p:nvSpPr>
            <p:spPr>
              <a:xfrm>
                <a:off x="6136935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Product Assembly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36" name="Diagram group"/>
          <p:cNvGrpSpPr/>
          <p:nvPr/>
        </p:nvGrpSpPr>
        <p:grpSpPr>
          <a:xfrm>
            <a:off x="342900" y="5704609"/>
            <a:ext cx="1568022" cy="521896"/>
            <a:chOff x="7050255" y="124104"/>
            <a:chExt cx="1550934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7" name="Group 36"/>
            <p:cNvGrpSpPr/>
            <p:nvPr/>
          </p:nvGrpSpPr>
          <p:grpSpPr>
            <a:xfrm>
              <a:off x="7050255" y="124104"/>
              <a:ext cx="1550934" cy="521896"/>
              <a:chOff x="7050255" y="124104"/>
              <a:chExt cx="1550934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8" name="Chevron 37"/>
              <p:cNvSpPr/>
              <p:nvPr/>
            </p:nvSpPr>
            <p:spPr>
              <a:xfrm>
                <a:off x="7050255" y="124104"/>
                <a:ext cx="1550934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9" name="Chevron 4"/>
              <p:cNvSpPr/>
              <p:nvPr/>
            </p:nvSpPr>
            <p:spPr>
              <a:xfrm>
                <a:off x="7311203" y="124104"/>
                <a:ext cx="1029038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Publish / Distribute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9" name="Diagram group"/>
          <p:cNvGrpSpPr/>
          <p:nvPr/>
        </p:nvGrpSpPr>
        <p:grpSpPr>
          <a:xfrm>
            <a:off x="342900" y="1110652"/>
            <a:ext cx="1562100" cy="521896"/>
            <a:chOff x="4646" y="124104"/>
            <a:chExt cx="1304742" cy="5218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4646" y="124104"/>
              <a:ext cx="1304742" cy="521896"/>
              <a:chOff x="4646" y="124104"/>
              <a:chExt cx="1304742" cy="5218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4" name="Chevron 13"/>
              <p:cNvSpPr/>
              <p:nvPr/>
            </p:nvSpPr>
            <p:spPr>
              <a:xfrm>
                <a:off x="4646" y="124104"/>
                <a:ext cx="1304742" cy="521896"/>
              </a:xfrm>
              <a:prstGeom prst="chevron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5" name="Chevron 4"/>
              <p:cNvSpPr/>
              <p:nvPr/>
            </p:nvSpPr>
            <p:spPr>
              <a:xfrm>
                <a:off x="265594" y="124104"/>
                <a:ext cx="782846" cy="52189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6007" tIns="18669" rIns="18669" bIns="18669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chemeClr val="bg1"/>
                    </a:solidFill>
                    <a:latin typeface="Calibri" pitchFamily="34" charset="0"/>
                  </a:rPr>
                  <a:t>Source / Create</a:t>
                </a:r>
                <a:endParaRPr lang="en-US" sz="1400" b="1" kern="12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Rules-based auto-classification</a:t>
            </a:r>
          </a:p>
          <a:p>
            <a:r>
              <a:rPr lang="en-US" dirty="0" smtClean="0"/>
              <a:t>Document analysis and entity linking</a:t>
            </a:r>
          </a:p>
          <a:p>
            <a:r>
              <a:rPr lang="en-US" dirty="0" smtClean="0"/>
              <a:t>Auto-summarization</a:t>
            </a:r>
          </a:p>
          <a:p>
            <a:r>
              <a:rPr lang="en-US" dirty="0" smtClean="0"/>
              <a:t>Product assembly</a:t>
            </a:r>
          </a:p>
          <a:p>
            <a:r>
              <a:rPr lang="en-US" dirty="0" smtClean="0"/>
              <a:t>Custom information feeds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</a:p>
          <a:p>
            <a:r>
              <a:rPr lang="en-US" dirty="0" smtClean="0"/>
              <a:t>Rules-based Auto-classification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Rules-based Auto-classification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3616523"/>
            <a:ext cx="8572560" cy="307777"/>
          </a:xfrm>
          <a:prstGeom prst="rect">
            <a:avLst/>
          </a:prstGeom>
          <a:solidFill>
            <a:srgbClr val="0094E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RULES BASE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6700" y="4053630"/>
            <a:ext cx="3295644" cy="2022634"/>
            <a:chOff x="266700" y="4053630"/>
            <a:chExt cx="3295644" cy="2022634"/>
          </a:xfrm>
        </p:grpSpPr>
        <p:sp>
          <p:nvSpPr>
            <p:cNvPr id="15" name="Rectangle 14"/>
            <p:cNvSpPr/>
            <p:nvPr/>
          </p:nvSpPr>
          <p:spPr>
            <a:xfrm>
              <a:off x="266700" y="4053630"/>
              <a:ext cx="3295644" cy="2022634"/>
            </a:xfrm>
            <a:prstGeom prst="rect">
              <a:avLst/>
            </a:prstGeom>
            <a:solidFill>
              <a:srgbClr val="ABDB77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1000" y="4579695"/>
              <a:ext cx="2324100" cy="500066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36000" rIns="36000" bIns="36000" rtlCol="0" anchor="ctr"/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Apply rules to classify content against taxonomy </a:t>
              </a:r>
              <a:endParaRPr lang="en-GB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8482" y="4056249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AUTO-CLASSIFICATION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35" name="Flowchart: Multidocument 34"/>
            <p:cNvSpPr/>
            <p:nvPr/>
          </p:nvSpPr>
          <p:spPr>
            <a:xfrm>
              <a:off x="2847964" y="4575406"/>
              <a:ext cx="571504" cy="500066"/>
            </a:xfrm>
            <a:prstGeom prst="flowChartMultidocumen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1000" y="5356460"/>
              <a:ext cx="2759881" cy="571504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36000" rIns="36000" bIns="36000" rtlCol="0" anchor="ctr"/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System tracks rules usage </a:t>
              </a: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(which ones used; frequency)</a:t>
              </a:r>
              <a:endParaRPr lang="en-GB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86200" y="4038600"/>
            <a:ext cx="4991100" cy="2328878"/>
            <a:chOff x="3886200" y="4038600"/>
            <a:chExt cx="4991100" cy="2328878"/>
          </a:xfrm>
        </p:grpSpPr>
        <p:sp>
          <p:nvSpPr>
            <p:cNvPr id="42" name="TextBox 41"/>
            <p:cNvSpPr txBox="1"/>
            <p:nvPr/>
          </p:nvSpPr>
          <p:spPr>
            <a:xfrm>
              <a:off x="4357686" y="4438652"/>
              <a:ext cx="64294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Set-up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86200" y="4038600"/>
              <a:ext cx="4991100" cy="2328878"/>
            </a:xfrm>
            <a:prstGeom prst="rect">
              <a:avLst/>
            </a:prstGeom>
            <a:solidFill>
              <a:srgbClr val="ABDB77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05352" y="4042064"/>
              <a:ext cx="328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INDEXER REVIEW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00500" y="4343400"/>
              <a:ext cx="4800600" cy="1166810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tIns="36000" rIns="36000" bIns="36000" rtlCol="0" anchor="t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INDEXER</a:t>
              </a: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Accepts, rejects, adds, classification terms</a:t>
              </a: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Reviews rules system applied that  yielded wrong classification</a:t>
              </a: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Flag problems to rules builder; suggest new terms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1500" y="5600700"/>
              <a:ext cx="4000500" cy="709610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SYSTEM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Tracks rules that generated 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incorrect classifications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Right Arrow 63"/>
          <p:cNvSpPr/>
          <p:nvPr/>
        </p:nvSpPr>
        <p:spPr>
          <a:xfrm>
            <a:off x="3562344" y="5285022"/>
            <a:ext cx="323856" cy="201378"/>
          </a:xfrm>
          <a:prstGeom prst="rightArrow">
            <a:avLst/>
          </a:prstGeom>
          <a:solidFill>
            <a:srgbClr val="0094E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42844" y="1033446"/>
            <a:ext cx="8715436" cy="2471754"/>
            <a:chOff x="142844" y="1033446"/>
            <a:chExt cx="8715436" cy="2471754"/>
          </a:xfrm>
        </p:grpSpPr>
        <p:sp>
          <p:nvSpPr>
            <p:cNvPr id="24" name="Rectangle 23"/>
            <p:cNvSpPr/>
            <p:nvPr/>
          </p:nvSpPr>
          <p:spPr>
            <a:xfrm>
              <a:off x="5857884" y="1185846"/>
              <a:ext cx="3000396" cy="216149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81700" y="1604946"/>
              <a:ext cx="1409700" cy="16383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36000" rIns="36000" bIns="36000"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INDEXER</a:t>
              </a:r>
            </a:p>
            <a:p>
              <a:endPara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Add/remove terms; Create groupings; Map  terms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79186" y="1604946"/>
              <a:ext cx="1214446" cy="16383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36000" rIns="36000" bIns="36000" rtlCol="0" anchor="ctr"/>
            <a:lstStyle/>
            <a:p>
              <a:pPr algn="ctr"/>
              <a:endPara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Automatic update of rules to reflect changes in taxonomy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57884" y="1185846"/>
              <a:ext cx="3000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TAXONOMY MANAGER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79186" y="1566846"/>
              <a:ext cx="1214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SYSTEM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42844" y="1033446"/>
              <a:ext cx="5686456" cy="2471754"/>
              <a:chOff x="142844" y="1033446"/>
              <a:chExt cx="5686456" cy="247175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2844" y="1033446"/>
                <a:ext cx="5643602" cy="247175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85720" y="1185846"/>
                <a:ext cx="3357586" cy="216149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28700" y="1714480"/>
                <a:ext cx="1928826" cy="500066"/>
              </a:xfrm>
              <a:prstGeom prst="rect">
                <a:avLst/>
              </a:prstGeom>
              <a:solidFill>
                <a:srgbClr val="777777"/>
              </a:solidFill>
              <a:ln w="63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en-GB" sz="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GB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lowchart: Multidocument 10"/>
              <p:cNvSpPr/>
              <p:nvPr/>
            </p:nvSpPr>
            <p:spPr>
              <a:xfrm>
                <a:off x="419100" y="2462190"/>
                <a:ext cx="1104900" cy="803924"/>
              </a:xfrm>
              <a:prstGeom prst="flowChartMultidocument">
                <a:avLst/>
              </a:prstGeom>
              <a:solidFill>
                <a:srgbClr val="73737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Baseline Test Set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85720" y="1229494"/>
                <a:ext cx="3357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2060"/>
                    </a:solidFill>
                  </a:rPr>
                  <a:t>DEFINE CLASSIFICATION RULES</a:t>
                </a:r>
                <a:endParaRPr lang="en-US" sz="1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0" name="Right Arrow 39"/>
              <p:cNvSpPr/>
              <p:nvPr/>
            </p:nvSpPr>
            <p:spPr>
              <a:xfrm>
                <a:off x="1600200" y="2709846"/>
                <a:ext cx="357190" cy="142876"/>
              </a:xfrm>
              <a:prstGeom prst="rightArrow">
                <a:avLst/>
              </a:prstGeom>
              <a:solidFill>
                <a:srgbClr val="0094E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818840" y="1185846"/>
                <a:ext cx="1857388" cy="216149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57600" y="1289847"/>
                <a:ext cx="21717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rgbClr val="002060"/>
                    </a:solidFill>
                  </a:rPr>
                  <a:t>RULES MANAGEMENT</a:t>
                </a:r>
                <a:endParaRPr lang="en-US" sz="12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924300" y="1695424"/>
                <a:ext cx="1676400" cy="1357322"/>
              </a:xfrm>
              <a:prstGeom prst="rect">
                <a:avLst/>
              </a:prstGeom>
              <a:solidFill>
                <a:srgbClr val="777777"/>
              </a:solidFill>
              <a:ln w="63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36000" rIns="36000" bIns="36000" rtlCol="0" anchor="ctr"/>
              <a:lstStyle/>
              <a:p>
                <a:r>
                  <a:rPr lang="en-GB" sz="1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Review usage statistics </a:t>
                </a:r>
              </a:p>
              <a:p>
                <a:r>
                  <a:rPr lang="en-GB" sz="1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Rules used, not used; add, modify, delete rules</a:t>
                </a:r>
                <a:endParaRPr lang="en-GB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28700" y="1681146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Indexer defines classification rules</a:t>
                </a: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2019300" y="2443146"/>
                <a:ext cx="1513709" cy="803925"/>
                <a:chOff x="691312" y="2553637"/>
                <a:chExt cx="1666109" cy="803925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691312" y="2553637"/>
                  <a:ext cx="1666109" cy="803925"/>
                </a:xfrm>
                <a:prstGeom prst="rect">
                  <a:avLst/>
                </a:prstGeom>
                <a:solidFill>
                  <a:srgbClr val="777777"/>
                </a:solidFill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lang="en-GB" sz="9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723900" y="2667000"/>
                  <a:ext cx="1600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Test &amp; adjust rules</a:t>
                  </a:r>
                  <a:endParaRPr lang="en-GB" sz="14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</a:p>
          <a:p>
            <a:r>
              <a:rPr lang="en-US" dirty="0" smtClean="0"/>
              <a:t>Document Analysis and Entity Linking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Analysis and Entity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4900"/>
            <a:ext cx="8382000" cy="5181600"/>
          </a:xfrm>
        </p:spPr>
        <p:txBody>
          <a:bodyPr>
            <a:noAutofit/>
          </a:bodyPr>
          <a:lstStyle/>
          <a:p>
            <a:r>
              <a:rPr lang="en-GB" sz="2600" dirty="0" smtClean="0"/>
              <a:t>Focus is on document analysis and entity linking in editorial workflow</a:t>
            </a:r>
          </a:p>
          <a:p>
            <a:r>
              <a:rPr lang="en-GB" sz="2600" dirty="0" smtClean="0"/>
              <a:t>Subsidiary of a global legal publishing house</a:t>
            </a:r>
          </a:p>
          <a:p>
            <a:pPr lvl="1">
              <a:spcAft>
                <a:spcPts val="0"/>
              </a:spcAft>
            </a:pPr>
            <a:r>
              <a:rPr lang="en-GB" sz="2000" dirty="0" smtClean="0"/>
              <a:t>content base of 3.5 million cases, related documents</a:t>
            </a:r>
          </a:p>
          <a:p>
            <a:pPr lvl="1">
              <a:spcAft>
                <a:spcPts val="0"/>
              </a:spcAft>
            </a:pPr>
            <a:r>
              <a:rPr lang="en-GB" sz="2000" dirty="0" smtClean="0"/>
              <a:t>manages over 17 million citations</a:t>
            </a:r>
          </a:p>
          <a:p>
            <a:pPr lvl="1">
              <a:spcAft>
                <a:spcPts val="0"/>
              </a:spcAft>
            </a:pPr>
            <a:r>
              <a:rPr lang="en-GB" sz="2000" dirty="0" smtClean="0"/>
              <a:t>updates of case law processed daily</a:t>
            </a:r>
          </a:p>
          <a:p>
            <a:pPr lvl="1">
              <a:spcAft>
                <a:spcPts val="0"/>
              </a:spcAft>
            </a:pPr>
            <a:r>
              <a:rPr lang="en-GB" sz="2000" dirty="0" smtClean="0"/>
              <a:t>cases growing at 20% per annum</a:t>
            </a:r>
          </a:p>
          <a:p>
            <a:r>
              <a:rPr lang="en-GB" sz="2600" dirty="0" smtClean="0"/>
              <a:t>Challenges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avoid processes performed manually by individuals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allow the user to select and filter the information needed for their job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take into account an increasing number of legal information sources</a:t>
            </a:r>
          </a:p>
          <a:p>
            <a:pPr>
              <a:spcAft>
                <a:spcPts val="0"/>
              </a:spcAft>
            </a:pPr>
            <a:r>
              <a:rPr lang="en-US" sz="2600" dirty="0" smtClean="0"/>
              <a:t>Describes target configuration but not yet fully realized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for the New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Aid the process of knowledge extraction and storage</a:t>
            </a:r>
          </a:p>
          <a:p>
            <a:pPr lvl="1"/>
            <a:r>
              <a:rPr lang="en-US" sz="2400" dirty="0" smtClean="0"/>
              <a:t>identify legal sources (e.g., official publication, case law decision)</a:t>
            </a:r>
          </a:p>
          <a:p>
            <a:pPr lvl="1"/>
            <a:r>
              <a:rPr lang="en-US" sz="2400" dirty="0" smtClean="0"/>
              <a:t>extract legal citations (which source is cited and why?)</a:t>
            </a:r>
          </a:p>
          <a:p>
            <a:pPr lvl="1"/>
            <a:r>
              <a:rPr lang="en-US" sz="2400" dirty="0" smtClean="0"/>
              <a:t>populate a knowledge base and cyclically enrich the content</a:t>
            </a:r>
          </a:p>
          <a:p>
            <a:r>
              <a:rPr lang="en-GB" sz="2400" dirty="0" smtClean="0"/>
              <a:t>Process each piece of information one time</a:t>
            </a:r>
          </a:p>
          <a:p>
            <a:pPr lvl="1"/>
            <a:r>
              <a:rPr lang="en-GB" sz="2400" dirty="0" smtClean="0"/>
              <a:t>normalize, tag, enrich, link, form concepts, etc. </a:t>
            </a:r>
          </a:p>
          <a:p>
            <a:r>
              <a:rPr lang="en-GB" sz="2400" i="1" dirty="0" smtClean="0"/>
              <a:t>Build standardized common knowledge base for use throughout the editorial and production process and by downstream by end-users</a:t>
            </a:r>
          </a:p>
          <a:p>
            <a:r>
              <a:rPr lang="en-GB" sz="2400" dirty="0" smtClean="0"/>
              <a:t>Maintain consistent thesauri, ontologies, taxonomies and provide a mechanism for their management and updating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Semantic technologies</a:t>
            </a:r>
            <a:endParaRPr lang="en-US" sz="3600" dirty="0" smtClean="0"/>
          </a:p>
          <a:p>
            <a:r>
              <a:rPr lang="en-US" sz="3600" dirty="0" smtClean="0"/>
              <a:t>Case studies</a:t>
            </a:r>
          </a:p>
          <a:p>
            <a:r>
              <a:rPr lang="en-US" dirty="0" smtClean="0"/>
              <a:t>Benefits and challenges</a:t>
            </a:r>
          </a:p>
          <a:p>
            <a:r>
              <a:rPr lang="en-US" sz="3600" dirty="0" smtClean="0"/>
              <a:t>Questions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Analysis and Linking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095991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3" name="Rectangle 52"/>
          <p:cNvSpPr/>
          <p:nvPr/>
        </p:nvSpPr>
        <p:spPr>
          <a:xfrm rot="16200000">
            <a:off x="-226223" y="5141124"/>
            <a:ext cx="1785950" cy="571504"/>
          </a:xfrm>
          <a:prstGeom prst="rect">
            <a:avLst/>
          </a:prstGeom>
          <a:solidFill>
            <a:srgbClr val="00B0F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Legal editors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85851" y="4052892"/>
            <a:ext cx="7500989" cy="357190"/>
          </a:xfrm>
          <a:prstGeom prst="rect">
            <a:avLst/>
          </a:prstGeom>
          <a:solidFill>
            <a:srgbClr val="00B050"/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SEARCH AND NAVIGATION SERVICES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285852" y="4533901"/>
            <a:ext cx="3886202" cy="1785950"/>
            <a:chOff x="1285852" y="4533901"/>
            <a:chExt cx="3886202" cy="1785950"/>
          </a:xfrm>
        </p:grpSpPr>
        <p:sp>
          <p:nvSpPr>
            <p:cNvPr id="40" name="Rectangle 39"/>
            <p:cNvSpPr/>
            <p:nvPr/>
          </p:nvSpPr>
          <p:spPr>
            <a:xfrm>
              <a:off x="1285852" y="4533901"/>
              <a:ext cx="3886202" cy="1785950"/>
            </a:xfrm>
            <a:prstGeom prst="rect">
              <a:avLst/>
            </a:prstGeom>
            <a:solidFill>
              <a:srgbClr val="D6ECEE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71603" y="5391157"/>
              <a:ext cx="857257" cy="857256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Entity error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85852" y="4533901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REVIEW AND QC ENRICHED CONTENT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14612" y="5391157"/>
              <a:ext cx="857257" cy="857256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Link error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786182" y="5391157"/>
              <a:ext cx="857257" cy="857256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Concept error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33500" y="4857724"/>
              <a:ext cx="3786214" cy="45720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Use search,</a:t>
              </a:r>
              <a:r>
                <a:rPr kumimoji="0" lang="en-US" sz="140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navigation tools to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review,</a:t>
              </a:r>
              <a:r>
                <a:rPr kumimoji="0" lang="en-US" sz="140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identify,</a:t>
              </a:r>
              <a:r>
                <a:rPr kumimoji="0" lang="en-US" sz="140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and </a:t>
              </a: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correct 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 rot="16200000">
            <a:off x="4679157" y="5141124"/>
            <a:ext cx="1785950" cy="571504"/>
          </a:xfrm>
          <a:prstGeom prst="rect">
            <a:avLst/>
          </a:prstGeom>
          <a:solidFill>
            <a:srgbClr val="00B0F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Librarian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000760" y="4533901"/>
            <a:ext cx="2786082" cy="1785950"/>
            <a:chOff x="6000760" y="4533901"/>
            <a:chExt cx="2786082" cy="1785950"/>
          </a:xfrm>
        </p:grpSpPr>
        <p:sp>
          <p:nvSpPr>
            <p:cNvPr id="61" name="Rectangle 60"/>
            <p:cNvSpPr/>
            <p:nvPr/>
          </p:nvSpPr>
          <p:spPr>
            <a:xfrm>
              <a:off x="6000760" y="4533901"/>
              <a:ext cx="2786082" cy="1785950"/>
            </a:xfrm>
            <a:prstGeom prst="rect">
              <a:avLst/>
            </a:prstGeom>
            <a:solidFill>
              <a:srgbClr val="D6ECEE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34100" y="4533901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LIST AND RULES MAINTENANCE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143636" y="5067300"/>
              <a:ext cx="2500330" cy="1104912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Weekly review of exception reports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285852" y="3348055"/>
            <a:ext cx="7500990" cy="461945"/>
          </a:xfrm>
          <a:prstGeom prst="rect">
            <a:avLst/>
          </a:prstGeom>
          <a:solidFill>
            <a:srgbClr val="00B05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KNOWLEDGE MANAGEMENT</a:t>
            </a:r>
          </a:p>
        </p:txBody>
      </p:sp>
      <p:sp>
        <p:nvSpPr>
          <p:cNvPr id="44" name="Rectangle 43"/>
          <p:cNvSpPr/>
          <p:nvPr/>
        </p:nvSpPr>
        <p:spPr>
          <a:xfrm rot="16200000">
            <a:off x="-422678" y="1794279"/>
            <a:ext cx="2178860" cy="571504"/>
          </a:xfrm>
          <a:prstGeom prst="rect">
            <a:avLst/>
          </a:prstGeom>
          <a:solidFill>
            <a:srgbClr val="80808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Automated Semantic Analysis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85852" y="973282"/>
            <a:ext cx="3714776" cy="2231897"/>
            <a:chOff x="1285852" y="973282"/>
            <a:chExt cx="3714776" cy="2231897"/>
          </a:xfrm>
        </p:grpSpPr>
        <p:sp>
          <p:nvSpPr>
            <p:cNvPr id="42" name="Rectangle 41"/>
            <p:cNvSpPr/>
            <p:nvPr/>
          </p:nvSpPr>
          <p:spPr>
            <a:xfrm>
              <a:off x="1285852" y="990600"/>
              <a:ext cx="3714776" cy="2214579"/>
            </a:xfrm>
            <a:prstGeom prst="rect">
              <a:avLst/>
            </a:prstGeom>
            <a:solidFill>
              <a:srgbClr val="808080">
                <a:lumMod val="40000"/>
                <a:lumOff val="60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500166" y="1276353"/>
              <a:ext cx="1214446" cy="928694"/>
            </a:xfrm>
            <a:prstGeom prst="rect">
              <a:avLst/>
            </a:prstGeom>
            <a:solidFill>
              <a:srgbClr val="777777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Domain-specific lists for entity recognition</a:t>
              </a:r>
              <a:endPara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28926" y="1276353"/>
              <a:ext cx="1928826" cy="928694"/>
            </a:xfrm>
            <a:prstGeom prst="rect">
              <a:avLst/>
            </a:prstGeom>
            <a:solidFill>
              <a:srgbClr val="777777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 smtClean="0">
                  <a:solidFill>
                    <a:srgbClr val="FFFFFF"/>
                  </a:solidFill>
                </a:rPr>
                <a:t>T</a:t>
              </a: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ext mining rules</a:t>
              </a:r>
              <a:endPara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8" name="Flowchart: Multidocument 47"/>
            <p:cNvSpPr/>
            <p:nvPr/>
          </p:nvSpPr>
          <p:spPr>
            <a:xfrm>
              <a:off x="1500166" y="2276485"/>
              <a:ext cx="1071570" cy="857256"/>
            </a:xfrm>
            <a:prstGeom prst="flowChartMultidocument">
              <a:avLst/>
            </a:prstGeom>
            <a:solidFill>
              <a:srgbClr val="737373"/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Baseline Test Set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28926" y="2276486"/>
              <a:ext cx="1928826" cy="857256"/>
            </a:xfrm>
            <a:prstGeom prst="rect">
              <a:avLst/>
            </a:prstGeom>
            <a:solidFill>
              <a:srgbClr val="777777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Test text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analysis tool</a:t>
              </a:r>
              <a:endPara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0" name="Right Arrow 49"/>
            <p:cNvSpPr/>
            <p:nvPr/>
          </p:nvSpPr>
          <p:spPr>
            <a:xfrm>
              <a:off x="2571736" y="2490799"/>
              <a:ext cx="357190" cy="214313"/>
            </a:xfrm>
            <a:prstGeom prst="rightArrow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85852" y="973282"/>
              <a:ext cx="37147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DEFINITION PHASE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43504" y="990601"/>
            <a:ext cx="3643338" cy="2214578"/>
            <a:chOff x="5143504" y="990601"/>
            <a:chExt cx="3643338" cy="2214578"/>
          </a:xfrm>
        </p:grpSpPr>
        <p:sp>
          <p:nvSpPr>
            <p:cNvPr id="41" name="Rectangle 40"/>
            <p:cNvSpPr/>
            <p:nvPr/>
          </p:nvSpPr>
          <p:spPr>
            <a:xfrm>
              <a:off x="5143504" y="990601"/>
              <a:ext cx="3643338" cy="2214578"/>
            </a:xfrm>
            <a:prstGeom prst="rect">
              <a:avLst/>
            </a:prstGeom>
            <a:solidFill>
              <a:srgbClr val="808080">
                <a:lumMod val="40000"/>
                <a:lumOff val="60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95917" y="1347791"/>
              <a:ext cx="3348049" cy="500066"/>
            </a:xfrm>
            <a:prstGeom prst="rect">
              <a:avLst/>
            </a:prstGeom>
            <a:solidFill>
              <a:srgbClr val="80808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Entity extraction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295917" y="2633675"/>
              <a:ext cx="3348049" cy="500066"/>
            </a:xfrm>
            <a:prstGeom prst="rect">
              <a:avLst/>
            </a:prstGeom>
            <a:solidFill>
              <a:srgbClr val="80808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Iterative application of rules</a:t>
              </a:r>
              <a:endPara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95917" y="1919295"/>
              <a:ext cx="3348049" cy="214314"/>
            </a:xfrm>
            <a:prstGeom prst="rect">
              <a:avLst/>
            </a:prstGeom>
            <a:solidFill>
              <a:srgbClr val="80808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Tag content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86380" y="2205047"/>
              <a:ext cx="3348049" cy="357190"/>
            </a:xfrm>
            <a:prstGeom prst="rect">
              <a:avLst/>
            </a:prstGeom>
            <a:solidFill>
              <a:srgbClr val="808080"/>
            </a:solidFill>
            <a:ln w="635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Linking</a:t>
              </a:r>
              <a:endPara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43504" y="990601"/>
              <a:ext cx="3643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AUTOMATED TEXT ANALYSIS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Slide Number Placeholder 3"/>
          <p:cNvSpPr txBox="1">
            <a:spLocks/>
          </p:cNvSpPr>
          <p:nvPr/>
        </p:nvSpPr>
        <p:spPr bwMode="auto">
          <a:xfrm>
            <a:off x="342900" y="6419850"/>
            <a:ext cx="723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19F91C-80C4-4CBB-AC2E-1EE222D8E70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62" grpId="0" animBg="1"/>
      <p:bldP spid="45" grpId="0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New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48300"/>
          </a:xfrm>
        </p:spPr>
        <p:txBody>
          <a:bodyPr>
            <a:noAutofit/>
          </a:bodyPr>
          <a:lstStyle/>
          <a:p>
            <a:pPr eaLnBrk="1" fontAlgn="t" hangingPunct="1">
              <a:spcBef>
                <a:spcPts val="300"/>
              </a:spcBef>
              <a:spcAft>
                <a:spcPts val="0"/>
              </a:spcAft>
            </a:pPr>
            <a:r>
              <a:rPr lang="en-GB" sz="2200" dirty="0" smtClean="0"/>
              <a:t>Workflow</a:t>
            </a:r>
          </a:p>
          <a:p>
            <a:pPr lvl="1" eaLnBrk="1" fontAlgn="t" hangingPunct="1">
              <a:spcAft>
                <a:spcPts val="0"/>
              </a:spcAft>
            </a:pPr>
            <a:r>
              <a:rPr lang="en-GB" sz="1800" dirty="0" smtClean="0"/>
              <a:t>a semi-automated process</a:t>
            </a:r>
          </a:p>
          <a:p>
            <a:pPr lvl="1" eaLnBrk="1" fontAlgn="t" hangingPunct="1">
              <a:spcAft>
                <a:spcPts val="0"/>
              </a:spcAft>
            </a:pPr>
            <a:r>
              <a:rPr lang="en-GB" sz="1800" dirty="0" smtClean="0"/>
              <a:t>editors review QC output from text mining tool to enhance and correct as necessary</a:t>
            </a:r>
            <a:endParaRPr lang="en-US" sz="1800" dirty="0" smtClean="0"/>
          </a:p>
          <a:p>
            <a:pPr lvl="1" eaLnBrk="1" fontAlgn="t" hangingPunct="1">
              <a:spcAft>
                <a:spcPts val="0"/>
              </a:spcAft>
            </a:pPr>
            <a:r>
              <a:rPr lang="en-GB" sz="1800" dirty="0" smtClean="0"/>
              <a:t>analysis and linking by automated text analysis tool</a:t>
            </a:r>
          </a:p>
          <a:p>
            <a:pPr lvl="1" eaLnBrk="1" fontAlgn="t" hangingPunct="1">
              <a:spcAft>
                <a:spcPts val="0"/>
              </a:spcAft>
            </a:pPr>
            <a:r>
              <a:rPr lang="en-US" sz="1800" dirty="0" smtClean="0"/>
              <a:t>parallel processing in text analysis tool</a:t>
            </a:r>
          </a:p>
          <a:p>
            <a:pPr lvl="1" eaLnBrk="1" fontAlgn="t" hangingPunct="1">
              <a:spcAft>
                <a:spcPts val="0"/>
              </a:spcAft>
            </a:pPr>
            <a:r>
              <a:rPr lang="en-US" sz="1800" dirty="0" smtClean="0"/>
              <a:t>analysis, referencing and linking became part of the same workflow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 smtClean="0"/>
              <a:t>Roles and responsibilities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editors no longer need to be experts in mark-up languages; content is tagged automatically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low value editorial tasks handled by text analysis tool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existing staff can focus on high value tasks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new role to maintain and enhance semantic lists and text mining tool rules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</a:pPr>
            <a:r>
              <a:rPr lang="en-GB" sz="2200" dirty="0" smtClean="0"/>
              <a:t>Content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GB" sz="1800" dirty="0" smtClean="0"/>
              <a:t>quality document analysis improves through enhancements to the lists and rules used by the text mining tool</a:t>
            </a:r>
            <a:endParaRPr lang="en-US" sz="1800" dirty="0" smtClean="0"/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able to federate metadata across multiple content management systems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US" sz="1800" dirty="0" smtClean="0"/>
              <a:t>same knowledge base and text mining tool integrated into online products</a:t>
            </a: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</a:p>
          <a:p>
            <a:r>
              <a:rPr lang="en-US" dirty="0" smtClean="0"/>
              <a:t>Auto-summarization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0"/>
          <p:cNvSpPr/>
          <p:nvPr/>
        </p:nvSpPr>
        <p:spPr>
          <a:xfrm>
            <a:off x="2438400" y="1638298"/>
            <a:ext cx="142876" cy="285752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scene3d>
            <a:camera prst="orthographicFront">
              <a:rot lat="1080000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Auto-summarization – Major Newspaper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10228" y="5624508"/>
            <a:ext cx="3143272" cy="642942"/>
          </a:xfrm>
          <a:prstGeom prst="rect">
            <a:avLst/>
          </a:prstGeom>
          <a:solidFill>
            <a:srgbClr val="7030A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Manual summarization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Outsource or in-house experts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05000" y="990600"/>
            <a:ext cx="2209800" cy="685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Content in</a:t>
            </a:r>
          </a:p>
        </p:txBody>
      </p:sp>
      <p:sp>
        <p:nvSpPr>
          <p:cNvPr id="70" name="Flowchart: Direct Access Storage 69"/>
          <p:cNvSpPr/>
          <p:nvPr/>
        </p:nvSpPr>
        <p:spPr bwMode="auto">
          <a:xfrm rot="16200000">
            <a:off x="3962356" y="2838450"/>
            <a:ext cx="685800" cy="2286000"/>
          </a:xfrm>
          <a:prstGeom prst="flowChartMagneticDrum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Rules Base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90500" y="3771900"/>
            <a:ext cx="2095500" cy="685800"/>
          </a:xfrm>
          <a:prstGeom prst="wedgeRectCallout">
            <a:avLst>
              <a:gd name="adj1" fmla="val 72096"/>
              <a:gd name="adj2" fmla="val -3981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75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Angsana New" pitchFamily="18" charset="-34"/>
              </a:rPr>
              <a:t>Extent of automation depends on article importance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285956" y="2566991"/>
            <a:ext cx="3524273" cy="3509959"/>
            <a:chOff x="2285956" y="2566991"/>
            <a:chExt cx="3524273" cy="3509959"/>
          </a:xfrm>
        </p:grpSpPr>
        <p:sp>
          <p:nvSpPr>
            <p:cNvPr id="19" name="TextBox 18"/>
            <p:cNvSpPr txBox="1"/>
            <p:nvPr/>
          </p:nvSpPr>
          <p:spPr>
            <a:xfrm>
              <a:off x="2285956" y="4743450"/>
              <a:ext cx="457200" cy="3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</a:rPr>
                <a:t>OR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85956" y="5734050"/>
              <a:ext cx="457200" cy="3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</a:rPr>
                <a:t>OR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5956" y="2914650"/>
              <a:ext cx="457200" cy="3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</a:rPr>
                <a:t>OR</a:t>
              </a:r>
            </a:p>
          </p:txBody>
        </p:sp>
        <p:cxnSp>
          <p:nvCxnSpPr>
            <p:cNvPr id="73" name="Elbow Connector 72"/>
            <p:cNvCxnSpPr/>
            <p:nvPr/>
          </p:nvCxnSpPr>
          <p:spPr bwMode="auto">
            <a:xfrm rot="16200000" flipH="1">
              <a:off x="2675291" y="2634855"/>
              <a:ext cx="554829" cy="419101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hape 74"/>
            <p:cNvCxnSpPr/>
            <p:nvPr/>
          </p:nvCxnSpPr>
          <p:spPr bwMode="auto">
            <a:xfrm rot="16200000" flipH="1">
              <a:off x="1825188" y="3565918"/>
              <a:ext cx="2255037" cy="419099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Elbow Connector 81"/>
            <p:cNvCxnSpPr>
              <a:endCxn id="9" idx="1"/>
            </p:cNvCxnSpPr>
            <p:nvPr/>
          </p:nvCxnSpPr>
          <p:spPr bwMode="auto">
            <a:xfrm rot="16200000" flipH="1">
              <a:off x="2646728" y="2782478"/>
              <a:ext cx="3259929" cy="3067072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Rounded Rectangle 5"/>
          <p:cNvSpPr/>
          <p:nvPr/>
        </p:nvSpPr>
        <p:spPr>
          <a:xfrm>
            <a:off x="1984378" y="1924050"/>
            <a:ext cx="2778122" cy="7239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Document Analysis</a:t>
            </a:r>
          </a:p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Source; type; format; content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62256" y="2800350"/>
            <a:ext cx="2209796" cy="876300"/>
            <a:chOff x="3162256" y="2800350"/>
            <a:chExt cx="2209796" cy="876300"/>
          </a:xfrm>
        </p:grpSpPr>
        <p:sp>
          <p:nvSpPr>
            <p:cNvPr id="50" name="Rectangle 49"/>
            <p:cNvSpPr/>
            <p:nvPr/>
          </p:nvSpPr>
          <p:spPr>
            <a:xfrm>
              <a:off x="3162256" y="2800350"/>
              <a:ext cx="2209796" cy="642942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Auto-summarization 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Up-Down Arrow 22"/>
            <p:cNvSpPr/>
            <p:nvPr/>
          </p:nvSpPr>
          <p:spPr bwMode="auto">
            <a:xfrm>
              <a:off x="4152856" y="3371850"/>
              <a:ext cx="190500" cy="304800"/>
            </a:xfrm>
            <a:prstGeom prst="upDownArrow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200" b="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62256" y="4248150"/>
            <a:ext cx="5429272" cy="1069171"/>
            <a:chOff x="3162256" y="4248150"/>
            <a:chExt cx="5429272" cy="1069171"/>
          </a:xfrm>
        </p:grpSpPr>
        <p:sp>
          <p:nvSpPr>
            <p:cNvPr id="8" name="Rectangle 7"/>
            <p:cNvSpPr/>
            <p:nvPr/>
          </p:nvSpPr>
          <p:spPr>
            <a:xfrm>
              <a:off x="3162256" y="4488653"/>
              <a:ext cx="2286000" cy="828668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Auto-summarization 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(draft version)</a:t>
              </a:r>
              <a:endParaRPr lang="en-GB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10228" y="4581516"/>
              <a:ext cx="2781300" cy="642942"/>
            </a:xfrm>
            <a:prstGeom prst="rect">
              <a:avLst/>
            </a:prstGeom>
            <a:solidFill>
              <a:srgbClr val="7030A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Expert </a:t>
              </a:r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review and edit 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(final version)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Straight Arrow Connector 51"/>
            <p:cNvCxnSpPr>
              <a:stCxn id="8" idx="3"/>
              <a:endCxn id="17" idx="1"/>
            </p:cNvCxnSpPr>
            <p:nvPr/>
          </p:nvCxnSpPr>
          <p:spPr>
            <a:xfrm>
              <a:off x="5448256" y="4902987"/>
              <a:ext cx="36197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Up-Down Arrow 23"/>
            <p:cNvSpPr/>
            <p:nvPr/>
          </p:nvSpPr>
          <p:spPr bwMode="auto">
            <a:xfrm>
              <a:off x="4190956" y="4248150"/>
              <a:ext cx="190500" cy="304800"/>
            </a:xfrm>
            <a:prstGeom prst="upDownArrow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200" b="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53100" y="1219200"/>
            <a:ext cx="3200400" cy="3162300"/>
            <a:chOff x="5753100" y="1219200"/>
            <a:chExt cx="3200400" cy="3162300"/>
          </a:xfrm>
        </p:grpSpPr>
        <p:sp>
          <p:nvSpPr>
            <p:cNvPr id="25" name="Rectangular Callout 24"/>
            <p:cNvSpPr/>
            <p:nvPr/>
          </p:nvSpPr>
          <p:spPr bwMode="auto">
            <a:xfrm>
              <a:off x="5753100" y="1219200"/>
              <a:ext cx="3200400" cy="2247900"/>
            </a:xfrm>
            <a:prstGeom prst="wedgeRectCallout">
              <a:avLst>
                <a:gd name="adj1" fmla="val -58989"/>
                <a:gd name="adj2" fmla="val 6597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Document  zones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Rules: semantics; dictionary; complex grammar rules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Section weightings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Sentence position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Relative importance of sentences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Markers for start of sections, paragraphs, sentences</a:t>
              </a:r>
            </a:p>
            <a:p>
              <a:pPr marL="114300" indent="-114300"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rgbClr val="002060"/>
                  </a:solidFill>
                </a:rPr>
                <a:t>Sentence length of summary</a:t>
              </a:r>
            </a:p>
          </p:txBody>
        </p:sp>
        <p:sp>
          <p:nvSpPr>
            <p:cNvPr id="28" name="Rectangular Callout 27"/>
            <p:cNvSpPr/>
            <p:nvPr/>
          </p:nvSpPr>
          <p:spPr bwMode="auto">
            <a:xfrm>
              <a:off x="5867400" y="3771900"/>
              <a:ext cx="3048000" cy="609600"/>
            </a:xfrm>
            <a:prstGeom prst="wedgeRectCallout">
              <a:avLst>
                <a:gd name="adj1" fmla="val -64790"/>
                <a:gd name="adj2" fmla="val -511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rgbClr val="002060"/>
                  </a:solidFill>
                  <a:latin typeface="Calibri" pitchFamily="34" charset="0"/>
                  <a:cs typeface="Angsana New" pitchFamily="18" charset="-34"/>
                </a:rPr>
                <a:t>Administrator monitors, improves rules set based on usage</a:t>
              </a:r>
            </a:p>
          </p:txBody>
        </p:sp>
      </p:grpSp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" grpId="0" animBg="1"/>
      <p:bldP spid="18" grpId="0" animBg="1"/>
      <p:bldP spid="70" grpId="0" animBg="1"/>
      <p:bldP spid="26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</a:p>
          <a:p>
            <a:r>
              <a:rPr lang="en-US" dirty="0" smtClean="0"/>
              <a:t>Product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Assembly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714348" y="2095500"/>
            <a:ext cx="7715304" cy="947730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Content Repository</a:t>
            </a:r>
            <a:endParaRPr 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1090588" y="2452691"/>
            <a:ext cx="3143272" cy="472471"/>
            <a:chOff x="1500166" y="5786452"/>
            <a:chExt cx="3143272" cy="644689"/>
          </a:xfrm>
        </p:grpSpPr>
        <p:sp>
          <p:nvSpPr>
            <p:cNvPr id="39" name="Rounded Rectangle 38"/>
            <p:cNvSpPr/>
            <p:nvPr/>
          </p:nvSpPr>
          <p:spPr>
            <a:xfrm>
              <a:off x="1500166" y="5786452"/>
              <a:ext cx="3143272" cy="644689"/>
            </a:xfrm>
            <a:prstGeom prst="roundRect">
              <a:avLst/>
            </a:prstGeom>
            <a:solidFill>
              <a:srgbClr val="C9E7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07389" y="5953593"/>
              <a:ext cx="1928826" cy="31659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2060"/>
                  </a:solidFill>
                </a:rPr>
                <a:t>XML Content Store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48"/>
          <p:cNvGrpSpPr/>
          <p:nvPr/>
        </p:nvGrpSpPr>
        <p:grpSpPr>
          <a:xfrm>
            <a:off x="4876802" y="2453405"/>
            <a:ext cx="3143272" cy="475525"/>
            <a:chOff x="5429256" y="5786454"/>
            <a:chExt cx="3143272" cy="644689"/>
          </a:xfrm>
        </p:grpSpPr>
        <p:sp>
          <p:nvSpPr>
            <p:cNvPr id="40" name="Rounded Rectangle 39"/>
            <p:cNvSpPr/>
            <p:nvPr/>
          </p:nvSpPr>
          <p:spPr>
            <a:xfrm>
              <a:off x="5429256" y="5786454"/>
              <a:ext cx="3143272" cy="644689"/>
            </a:xfrm>
            <a:prstGeom prst="roundRect">
              <a:avLst/>
            </a:prstGeom>
            <a:solidFill>
              <a:srgbClr val="C9E7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79355" y="5957690"/>
              <a:ext cx="1643074" cy="31455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Rich Media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80958" y="1052036"/>
            <a:ext cx="8363008" cy="1071173"/>
            <a:chOff x="280958" y="1052036"/>
            <a:chExt cx="8363008" cy="1071173"/>
          </a:xfrm>
        </p:grpSpPr>
        <p:sp>
          <p:nvSpPr>
            <p:cNvPr id="13" name="Rectangle 12"/>
            <p:cNvSpPr/>
            <p:nvPr/>
          </p:nvSpPr>
          <p:spPr>
            <a:xfrm>
              <a:off x="5419938" y="1214513"/>
              <a:ext cx="3009714" cy="441779"/>
            </a:xfrm>
            <a:prstGeom prst="rect">
              <a:avLst/>
            </a:prstGeom>
            <a:solidFill>
              <a:srgbClr val="FFE18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Analyze / Classify / Enhance - Editorial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28728" y="1214513"/>
              <a:ext cx="1357322" cy="441779"/>
            </a:xfrm>
            <a:prstGeom prst="rect">
              <a:avLst/>
            </a:prstGeom>
            <a:solidFill>
              <a:srgbClr val="FFE18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Source / Capture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8992" y="1214513"/>
              <a:ext cx="1357322" cy="441779"/>
            </a:xfrm>
            <a:prstGeom prst="rect">
              <a:avLst/>
            </a:prstGeom>
            <a:solidFill>
              <a:srgbClr val="FFE18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Convert / Normalize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2786050" y="1341156"/>
              <a:ext cx="642942" cy="188491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4786314" y="1341156"/>
              <a:ext cx="642942" cy="188491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7158" y="1054401"/>
              <a:ext cx="8286808" cy="736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91440" tIns="91440" rIns="91440" bIns="91440" rtlCol="0" anchor="t" anchorCtr="0"/>
            <a:lstStyle/>
            <a:p>
              <a:pPr algn="ctr"/>
              <a:endParaRPr lang="en-US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0958" y="1052036"/>
              <a:ext cx="976342" cy="76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  <a:p>
              <a:pPr algn="ctr"/>
              <a:r>
                <a:rPr lang="en-US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Content</a:t>
              </a:r>
            </a:p>
            <a:p>
              <a:pPr algn="ctr"/>
              <a:r>
                <a:rPr lang="en-US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Process</a:t>
              </a:r>
              <a:endPara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Up-Down Arrow 70"/>
            <p:cNvSpPr/>
            <p:nvPr/>
          </p:nvSpPr>
          <p:spPr>
            <a:xfrm>
              <a:off x="4457700" y="1780309"/>
              <a:ext cx="228600" cy="342900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7158" y="2971800"/>
            <a:ext cx="8286808" cy="3344141"/>
            <a:chOff x="357158" y="2971800"/>
            <a:chExt cx="8286808" cy="3344141"/>
          </a:xfrm>
        </p:grpSpPr>
        <p:sp>
          <p:nvSpPr>
            <p:cNvPr id="54" name="Rectangle 53"/>
            <p:cNvSpPr/>
            <p:nvPr/>
          </p:nvSpPr>
          <p:spPr>
            <a:xfrm>
              <a:off x="357158" y="3276600"/>
              <a:ext cx="8286808" cy="100491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91440" tIns="91440" rIns="91440" bIns="91440" rtlCol="0" anchor="t" anchorCtr="0"/>
            <a:lstStyle/>
            <a:p>
              <a:pPr algn="ctr"/>
              <a:endPara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Flowchart: Process 47"/>
            <p:cNvSpPr/>
            <p:nvPr/>
          </p:nvSpPr>
          <p:spPr>
            <a:xfrm>
              <a:off x="1214414" y="3602849"/>
              <a:ext cx="1428760" cy="500066"/>
            </a:xfrm>
            <a:prstGeom prst="flowChartProcess">
              <a:avLst/>
            </a:prstGeom>
            <a:solidFill>
              <a:srgbClr val="7D9ED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Select content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(XQuery)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Flowchart: Process 48"/>
            <p:cNvSpPr/>
            <p:nvPr/>
          </p:nvSpPr>
          <p:spPr>
            <a:xfrm>
              <a:off x="3059896" y="3602849"/>
              <a:ext cx="1428760" cy="500066"/>
            </a:xfrm>
            <a:prstGeom prst="flowChartProcess">
              <a:avLst/>
            </a:prstGeom>
            <a:solidFill>
              <a:srgbClr val="7D9ED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Select content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(XQuery)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4905378" y="3602849"/>
              <a:ext cx="1428760" cy="500066"/>
            </a:xfrm>
            <a:prstGeom prst="flowChartProcess">
              <a:avLst/>
            </a:prstGeom>
            <a:solidFill>
              <a:srgbClr val="7D9ED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Select content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(XQuery)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lowchart: Process 51"/>
            <p:cNvSpPr/>
            <p:nvPr/>
          </p:nvSpPr>
          <p:spPr>
            <a:xfrm>
              <a:off x="6750859" y="3602849"/>
              <a:ext cx="1428760" cy="500066"/>
            </a:xfrm>
            <a:prstGeom prst="flowChartProcess">
              <a:avLst/>
            </a:prstGeom>
            <a:solidFill>
              <a:srgbClr val="7D9ED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Select content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(XQuery)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85920" y="3314700"/>
              <a:ext cx="5429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Extract Product Content From Repository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57158" y="4424386"/>
              <a:ext cx="8286808" cy="1891555"/>
              <a:chOff x="357158" y="4424386"/>
              <a:chExt cx="8286808" cy="1891555"/>
            </a:xfrm>
          </p:grpSpPr>
          <p:sp>
            <p:nvSpPr>
              <p:cNvPr id="89" name="Flowchart: Process 88"/>
              <p:cNvSpPr/>
              <p:nvPr/>
            </p:nvSpPr>
            <p:spPr>
              <a:xfrm>
                <a:off x="1185836" y="4610126"/>
                <a:ext cx="1428760" cy="500066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Render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FOSI; XSLFO; 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Proprietary</a:t>
                </a:r>
                <a:endPara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Flowchart: Process 91"/>
              <p:cNvSpPr/>
              <p:nvPr/>
            </p:nvSpPr>
            <p:spPr>
              <a:xfrm>
                <a:off x="3071802" y="4624412"/>
                <a:ext cx="1428760" cy="500066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Render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XSLT; CSS; RSS</a:t>
                </a:r>
                <a:endPara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Flowchart: Process 94"/>
              <p:cNvSpPr/>
              <p:nvPr/>
            </p:nvSpPr>
            <p:spPr>
              <a:xfrm>
                <a:off x="4929190" y="4610126"/>
                <a:ext cx="1428760" cy="500066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</a:rPr>
                  <a:t>Render</a:t>
                </a:r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1203" name="Picture 3" descr="C:\Documents and Settings\Admin\Local Settings\Temporary Internet Files\Content.IE5\3ZGRUOI3\MCj04315730000[1]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307827" y="5552377"/>
                <a:ext cx="645308" cy="649610"/>
              </a:xfrm>
              <a:prstGeom prst="rect">
                <a:avLst/>
              </a:prstGeom>
              <a:noFill/>
            </p:spPr>
          </p:pic>
          <p:grpSp>
            <p:nvGrpSpPr>
              <p:cNvPr id="3" name="Group 64"/>
              <p:cNvGrpSpPr/>
              <p:nvPr/>
            </p:nvGrpSpPr>
            <p:grpSpPr>
              <a:xfrm>
                <a:off x="7266948" y="5544029"/>
                <a:ext cx="514999" cy="666307"/>
                <a:chOff x="6986511" y="5679862"/>
                <a:chExt cx="514999" cy="666307"/>
              </a:xfrm>
            </p:grpSpPr>
            <p:pic>
              <p:nvPicPr>
                <p:cNvPr id="51204" name="Picture 4" descr="C:\Documents and Settings\Admin\Local Settings\Temporary Internet Files\Content.IE5\WC46DBVI\MCj04360750000[1].wmf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-1500000">
                  <a:off x="6986511" y="5679862"/>
                  <a:ext cx="383654" cy="488616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205" name="Picture 5" descr="C:\Documents and Settings\Admin\Local Settings\Temporary Internet Files\Content.IE5\3ZGRUOI3\MCj04242280000[1].wmf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800000">
                  <a:off x="7252859" y="5843183"/>
                  <a:ext cx="248651" cy="502986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4" name="Group 62"/>
              <p:cNvGrpSpPr/>
              <p:nvPr/>
            </p:nvGrpSpPr>
            <p:grpSpPr>
              <a:xfrm>
                <a:off x="1428728" y="5662869"/>
                <a:ext cx="875113" cy="428627"/>
                <a:chOff x="1285852" y="5643578"/>
                <a:chExt cx="875113" cy="428627"/>
              </a:xfrm>
            </p:grpSpPr>
            <p:pic>
              <p:nvPicPr>
                <p:cNvPr id="51202" name="Picture 2" descr="C:\Documents and Settings\Admin\Local Settings\Temporary Internet Files\Content.IE5\8RXWZ6VM\MCj04355460000[1].wmf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71604" y="5643578"/>
                  <a:ext cx="589361" cy="354884"/>
                </a:xfrm>
                <a:prstGeom prst="rect">
                  <a:avLst/>
                </a:prstGeom>
                <a:noFill/>
              </p:spPr>
            </p:pic>
            <p:pic>
              <p:nvPicPr>
                <p:cNvPr id="43" name="Picture 2" descr="C:\Documents and Settings\Admin\Local Settings\Temporary Internet Files\Content.IE5\CCJI9958\MCj04260620000[1].wmf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285852" y="5643578"/>
                  <a:ext cx="444586" cy="42862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3" name="Flowchart: Process 52"/>
              <p:cNvSpPr/>
              <p:nvPr/>
            </p:nvSpPr>
            <p:spPr>
              <a:xfrm>
                <a:off x="6750859" y="4602981"/>
                <a:ext cx="1428760" cy="500066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</a:rPr>
                  <a:t>Render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</a:rPr>
                  <a:t>WCSS; Proprietary</a:t>
                </a:r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7158" y="4667218"/>
                <a:ext cx="928694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Format</a:t>
                </a:r>
              </a:p>
              <a:p>
                <a:pPr algn="ctr"/>
                <a:r>
                  <a:rPr lang="en-US" sz="1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Product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57158" y="4424386"/>
                <a:ext cx="8286808" cy="85725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91440" tIns="91440" rIns="91440" bIns="91440" rtlCol="0" anchor="t" anchorCtr="0"/>
              <a:lstStyle/>
              <a:p>
                <a:pPr algn="ctr"/>
                <a:endParaRPr lang="en-US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Down Arrow 65"/>
              <p:cNvSpPr/>
              <p:nvPr/>
            </p:nvSpPr>
            <p:spPr>
              <a:xfrm>
                <a:off x="1774844" y="5105428"/>
                <a:ext cx="182880" cy="390528"/>
              </a:xfrm>
              <a:prstGeom prst="down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Down Arrow 67"/>
              <p:cNvSpPr/>
              <p:nvPr/>
            </p:nvSpPr>
            <p:spPr>
              <a:xfrm>
                <a:off x="5529269" y="5105428"/>
                <a:ext cx="182880" cy="390528"/>
              </a:xfrm>
              <a:prstGeom prst="down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Down Arrow 68"/>
              <p:cNvSpPr/>
              <p:nvPr/>
            </p:nvSpPr>
            <p:spPr>
              <a:xfrm>
                <a:off x="7429520" y="5114954"/>
                <a:ext cx="182880" cy="390528"/>
              </a:xfrm>
              <a:prstGeom prst="down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Down Arrow 66"/>
              <p:cNvSpPr/>
              <p:nvPr/>
            </p:nvSpPr>
            <p:spPr>
              <a:xfrm>
                <a:off x="3674740" y="5129242"/>
                <a:ext cx="182880" cy="390528"/>
              </a:xfrm>
              <a:prstGeom prst="down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200400" y="5562600"/>
                <a:ext cx="1143000" cy="753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60" name="Down Arrow 59"/>
            <p:cNvSpPr/>
            <p:nvPr/>
          </p:nvSpPr>
          <p:spPr>
            <a:xfrm>
              <a:off x="3714744" y="4100534"/>
              <a:ext cx="182880" cy="52120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Down Arrow 60"/>
            <p:cNvSpPr/>
            <p:nvPr/>
          </p:nvSpPr>
          <p:spPr>
            <a:xfrm>
              <a:off x="5572132" y="4100534"/>
              <a:ext cx="182880" cy="52120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Down Arrow 61"/>
            <p:cNvSpPr/>
            <p:nvPr/>
          </p:nvSpPr>
          <p:spPr>
            <a:xfrm>
              <a:off x="7429520" y="4100534"/>
              <a:ext cx="182880" cy="52120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Down Arrow 74"/>
            <p:cNvSpPr/>
            <p:nvPr/>
          </p:nvSpPr>
          <p:spPr>
            <a:xfrm>
              <a:off x="1785918" y="4105297"/>
              <a:ext cx="182880" cy="52120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Up-Down Arrow 71"/>
            <p:cNvSpPr/>
            <p:nvPr/>
          </p:nvSpPr>
          <p:spPr>
            <a:xfrm>
              <a:off x="4457700" y="2971800"/>
              <a:ext cx="228600" cy="342900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</a:p>
          <a:p>
            <a:r>
              <a:rPr lang="en-US" dirty="0" smtClean="0"/>
              <a:t>Custom Information Feeds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Information Feeds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461963" y="1009651"/>
            <a:ext cx="1595437" cy="4743449"/>
            <a:chOff x="461963" y="1009651"/>
            <a:chExt cx="1595437" cy="4743449"/>
          </a:xfrm>
        </p:grpSpPr>
        <p:sp>
          <p:nvSpPr>
            <p:cNvPr id="8" name="Rectangle 7"/>
            <p:cNvSpPr/>
            <p:nvPr/>
          </p:nvSpPr>
          <p:spPr bwMode="auto">
            <a:xfrm>
              <a:off x="461963" y="1009651"/>
              <a:ext cx="1595437" cy="346074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8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End Users</a:t>
              </a:r>
            </a:p>
          </p:txBody>
        </p:sp>
        <p:pic>
          <p:nvPicPr>
            <p:cNvPr id="1026" name="Picture 2" descr="C:\Users\scohen\AppData\Local\Microsoft\Windows\Temporary Internet Files\Content.IE5\N76NQS9P\MCj0252109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3087" y="1524002"/>
              <a:ext cx="609600" cy="868850"/>
            </a:xfrm>
            <a:prstGeom prst="rect">
              <a:avLst/>
            </a:prstGeom>
            <a:noFill/>
          </p:spPr>
        </p:pic>
        <p:pic>
          <p:nvPicPr>
            <p:cNvPr id="1027" name="Picture 3" descr="C:\Users\scohen\AppData\Local\Microsoft\Windows\Temporary Internet Files\Content.IE5\HNPLEX0Q\MCj0440153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3180008"/>
              <a:ext cx="649287" cy="909637"/>
            </a:xfrm>
            <a:prstGeom prst="rect">
              <a:avLst/>
            </a:prstGeom>
            <a:noFill/>
          </p:spPr>
        </p:pic>
        <p:pic>
          <p:nvPicPr>
            <p:cNvPr id="1032" name="Picture 8" descr="C:\Users\scohen\AppData\Local\Microsoft\Windows\Temporary Internet Files\Content.IE5\N76NQS9P\MPj04446020000[1]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5015" y="4876800"/>
              <a:ext cx="677672" cy="876300"/>
            </a:xfrm>
            <a:prstGeom prst="rect">
              <a:avLst/>
            </a:prstGeom>
            <a:noFill/>
          </p:spPr>
        </p:pic>
      </p:grpSp>
      <p:grpSp>
        <p:nvGrpSpPr>
          <p:cNvPr id="80" name="Group 79"/>
          <p:cNvGrpSpPr/>
          <p:nvPr/>
        </p:nvGrpSpPr>
        <p:grpSpPr>
          <a:xfrm>
            <a:off x="6781800" y="1009650"/>
            <a:ext cx="2019300" cy="5222875"/>
            <a:chOff x="6781800" y="1009650"/>
            <a:chExt cx="2019300" cy="5222875"/>
          </a:xfrm>
        </p:grpSpPr>
        <p:sp>
          <p:nvSpPr>
            <p:cNvPr id="10" name="Rectangle 9"/>
            <p:cNvSpPr/>
            <p:nvPr/>
          </p:nvSpPr>
          <p:spPr bwMode="auto">
            <a:xfrm>
              <a:off x="6781800" y="1009650"/>
              <a:ext cx="2014538" cy="346076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8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Content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382000" y="1441450"/>
              <a:ext cx="419100" cy="1136650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BASEBALL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382000" y="2677583"/>
              <a:ext cx="419100" cy="990600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FOOTBALL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382000" y="5013323"/>
              <a:ext cx="419100" cy="1219201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HOCKEY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781800" y="1441450"/>
              <a:ext cx="419100" cy="1196976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PRO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781800" y="5038725"/>
              <a:ext cx="419100" cy="1193328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REC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781800" y="2709334"/>
              <a:ext cx="419100" cy="990600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COLLEGE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781800" y="3770842"/>
              <a:ext cx="419100" cy="1196976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HIGH SCHOOL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200900" y="1441451"/>
              <a:ext cx="1181100" cy="479107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200" b="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8382000" y="3733800"/>
              <a:ext cx="419100" cy="1196976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SOCCER</a:t>
              </a: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277100" y="1771650"/>
              <a:ext cx="1028700" cy="51435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SCORES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7277100" y="2667000"/>
              <a:ext cx="1028700" cy="51435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PLAYERS</a:t>
              </a: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7277100" y="3562350"/>
              <a:ext cx="1028700" cy="51435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RULES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7277100" y="4457700"/>
              <a:ext cx="1028700" cy="51435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STATS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7277100" y="5353050"/>
              <a:ext cx="1028700" cy="51435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SCHEDS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33900" y="1009650"/>
            <a:ext cx="2095500" cy="4044950"/>
            <a:chOff x="4533900" y="1009650"/>
            <a:chExt cx="2095500" cy="4044950"/>
          </a:xfrm>
        </p:grpSpPr>
        <p:sp>
          <p:nvSpPr>
            <p:cNvPr id="9" name="Rectangle 8"/>
            <p:cNvSpPr/>
            <p:nvPr/>
          </p:nvSpPr>
          <p:spPr bwMode="auto">
            <a:xfrm>
              <a:off x="4533900" y="1009650"/>
              <a:ext cx="2095500" cy="346076"/>
            </a:xfrm>
            <a:prstGeom prst="rect">
              <a:avLst/>
            </a:prstGeom>
            <a:solidFill>
              <a:srgbClr val="CC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8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Repository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613275" y="2425700"/>
              <a:ext cx="1711325" cy="26289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200" b="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4725987" y="2692400"/>
              <a:ext cx="1485900" cy="304800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NEWS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725987" y="3937000"/>
              <a:ext cx="1485900" cy="304800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STANDINGS</a:t>
              </a: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4725987" y="4559300"/>
              <a:ext cx="1485900" cy="304800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RICH MEDIA</a:t>
              </a: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4725987" y="3314700"/>
              <a:ext cx="1485900" cy="304800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PEOPLE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48200" y="1968500"/>
              <a:ext cx="1676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alibri" pitchFamily="34" charset="0"/>
                </a:rPr>
                <a:t>XML</a:t>
              </a:r>
              <a:endParaRPr lang="en-US" sz="160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 bwMode="auto">
          <a:xfrm>
            <a:off x="2133600" y="1009650"/>
            <a:ext cx="2286000" cy="346075"/>
          </a:xfrm>
          <a:prstGeom prst="rect">
            <a:avLst/>
          </a:prstGeom>
          <a:solidFill>
            <a:srgbClr val="CC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rPr>
              <a:t>Delivery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295400" y="1652954"/>
            <a:ext cx="2590800" cy="4138246"/>
            <a:chOff x="1295400" y="1652954"/>
            <a:chExt cx="2590800" cy="4138246"/>
          </a:xfrm>
        </p:grpSpPr>
        <p:sp>
          <p:nvSpPr>
            <p:cNvPr id="54" name="Left Arrow Callout 53"/>
            <p:cNvSpPr/>
            <p:nvPr/>
          </p:nvSpPr>
          <p:spPr bwMode="auto">
            <a:xfrm>
              <a:off x="1295400" y="1652954"/>
              <a:ext cx="2590800" cy="785446"/>
            </a:xfrm>
            <a:prstGeom prst="leftArrowCallou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REAL-TIME UPDATES</a:t>
              </a: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6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TARGETED INFO</a:t>
              </a:r>
            </a:p>
          </p:txBody>
        </p:sp>
        <p:sp>
          <p:nvSpPr>
            <p:cNvPr id="55" name="Left Arrow Callout 54"/>
            <p:cNvSpPr/>
            <p:nvPr/>
          </p:nvSpPr>
          <p:spPr bwMode="auto">
            <a:xfrm>
              <a:off x="1295400" y="3314700"/>
              <a:ext cx="2590800" cy="838200"/>
            </a:xfrm>
            <a:prstGeom prst="leftArrowCallou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REAL-TIME FEEDS</a:t>
              </a: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6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6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ENRICHED EMAIL</a:t>
              </a:r>
            </a:p>
          </p:txBody>
        </p:sp>
        <p:sp>
          <p:nvSpPr>
            <p:cNvPr id="56" name="Left Arrow Callout 55"/>
            <p:cNvSpPr/>
            <p:nvPr/>
          </p:nvSpPr>
          <p:spPr bwMode="auto">
            <a:xfrm>
              <a:off x="1295400" y="4953000"/>
              <a:ext cx="2590800" cy="838200"/>
            </a:xfrm>
            <a:prstGeom prst="leftArrowCallou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REAL-TIME FEEDS</a:t>
              </a: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6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endParaRPr lang="en-US" sz="1600" dirty="0" smtClean="0">
                <a:solidFill>
                  <a:schemeClr val="tx1"/>
                </a:solidFill>
                <a:latin typeface="Calibri" pitchFamily="34" charset="0"/>
                <a:cs typeface="Angsana New" pitchFamily="18" charset="-34"/>
              </a:endParaRPr>
            </a:p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  <a:cs typeface="Angsana New" pitchFamily="18" charset="-34"/>
                </a:rPr>
                <a:t>ENRICHED EMAIL</a:t>
              </a:r>
            </a:p>
          </p:txBody>
        </p:sp>
      </p:grpSp>
      <p:cxnSp>
        <p:nvCxnSpPr>
          <p:cNvPr id="58" name="Elbow Connector 57"/>
          <p:cNvCxnSpPr>
            <a:stCxn id="25" idx="1"/>
            <a:endCxn id="54" idx="3"/>
          </p:cNvCxnSpPr>
          <p:nvPr/>
        </p:nvCxnSpPr>
        <p:spPr bwMode="auto">
          <a:xfrm rot="10800000">
            <a:off x="3886201" y="2045678"/>
            <a:ext cx="727075" cy="1694473"/>
          </a:xfrm>
          <a:prstGeom prst="bentConnector3">
            <a:avLst>
              <a:gd name="adj1" fmla="val 50000"/>
            </a:avLst>
          </a:pr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4" name="Elbow Connector 63"/>
          <p:cNvCxnSpPr>
            <a:stCxn id="25" idx="1"/>
            <a:endCxn id="56" idx="3"/>
          </p:cNvCxnSpPr>
          <p:nvPr/>
        </p:nvCxnSpPr>
        <p:spPr bwMode="auto">
          <a:xfrm rot="10800000" flipV="1">
            <a:off x="3886201" y="3740150"/>
            <a:ext cx="727075" cy="1631950"/>
          </a:xfrm>
          <a:prstGeom prst="bentConnector3">
            <a:avLst>
              <a:gd name="adj1" fmla="val 50000"/>
            </a:avLst>
          </a:pr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Straight Arrow Connector 67"/>
          <p:cNvCxnSpPr>
            <a:stCxn id="25" idx="1"/>
            <a:endCxn id="55" idx="3"/>
          </p:cNvCxnSpPr>
          <p:nvPr/>
        </p:nvCxnSpPr>
        <p:spPr bwMode="auto">
          <a:xfrm rot="10800000">
            <a:off x="3886201" y="3733800"/>
            <a:ext cx="727075" cy="6350"/>
          </a:xfrm>
          <a:prstGeom prst="straightConnector1">
            <a:avLst/>
          </a:pr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8" name="Straight Arrow Connector 77"/>
          <p:cNvCxnSpPr>
            <a:endCxn id="25" idx="3"/>
          </p:cNvCxnSpPr>
          <p:nvPr/>
        </p:nvCxnSpPr>
        <p:spPr bwMode="auto">
          <a:xfrm rot="10800000" flipV="1">
            <a:off x="6324600" y="3736974"/>
            <a:ext cx="876300" cy="3175"/>
          </a:xfrm>
          <a:prstGeom prst="straightConnector1">
            <a:avLst/>
          </a:prstGeom>
          <a:noFill/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Using Semantic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914400"/>
            <a:ext cx="8605837" cy="5334000"/>
          </a:xfrm>
        </p:spPr>
        <p:txBody>
          <a:bodyPr>
            <a:noAutofit/>
          </a:bodyPr>
          <a:lstStyle/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People 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minimize high-value resources performing commodity tasks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editors focus on real editorial added value; no need to be concerned about markup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increased capacity without increasing headcount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novice indexers come up to speed quicker</a:t>
            </a:r>
          </a:p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Process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reduced processing time due to automation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sequential tasks can be performed in one step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products can be more targeted to specific customer needs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parts can be outsourced</a:t>
            </a:r>
          </a:p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Content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richer more consistent classification, linking, summarization, semantic tagging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common controlled vocabularies maintained and applied across entire content base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same content can be classified and summarized along more dimensions to serve different customer groups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greater value can be extracted from unstructured content with text mining and semantic analysis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taxonomy managers support a rigorous approach to maintenance and updating</a:t>
            </a:r>
          </a:p>
          <a:p>
            <a:pPr marL="584518" lvl="1" indent="-344488">
              <a:spcAft>
                <a:spcPts val="0"/>
              </a:spcAft>
            </a:pPr>
            <a:endParaRPr lang="en-US" sz="2000" dirty="0" smtClean="0"/>
          </a:p>
          <a:p>
            <a:pPr marL="584518" lvl="1" indent="-344488">
              <a:spcAft>
                <a:spcPts val="0"/>
              </a:spcAft>
            </a:pPr>
            <a:endParaRPr lang="en-US" sz="2000" dirty="0" smtClean="0"/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Using Semantic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48300"/>
          </a:xfrm>
        </p:spPr>
        <p:txBody>
          <a:bodyPr>
            <a:noAutofit/>
          </a:bodyPr>
          <a:lstStyle/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People 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retrain resources for new roles (rules builder, taxonomy manager, etc.) is time consuming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level of accuracy depends on ability of editors to write logical rules</a:t>
            </a:r>
          </a:p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Process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time required to refine rules and train analysis engine can be extensive (some report 12-18 months)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1800" dirty="0" smtClean="0"/>
              <a:t>productivity improvements are a function of thesaurus structure, rule-builder’s skill level, document type; the more complex any of these are the longer it takes to achieve return on investment</a:t>
            </a:r>
          </a:p>
          <a:p>
            <a:pPr marL="813118" lvl="2" indent="-344488">
              <a:spcAft>
                <a:spcPts val="0"/>
              </a:spcAft>
            </a:pPr>
            <a:endParaRPr lang="en-US" sz="200" dirty="0" smtClean="0"/>
          </a:p>
          <a:p>
            <a:pPr marL="344488" indent="-344488">
              <a:spcAft>
                <a:spcPts val="0"/>
              </a:spcAft>
            </a:pPr>
            <a:r>
              <a:rPr lang="en-US" sz="2000" dirty="0" smtClean="0"/>
              <a:t>Content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automated content analysis doesn’t match up to the analytical skills of trained subject area experts (at least in some highly technical disciplines)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some find it difficult to measure the impact of indexing consistency</a:t>
            </a:r>
          </a:p>
          <a:p>
            <a:pPr marL="584518" lvl="1" indent="-344488">
              <a:spcAft>
                <a:spcPts val="0"/>
              </a:spcAft>
            </a:pPr>
            <a:r>
              <a:rPr lang="en-US" sz="2000" dirty="0" smtClean="0"/>
              <a:t>lower quality when there is fully automated machine aided indexing with no follow-on QC by subject area experts</a:t>
            </a:r>
          </a:p>
          <a:p>
            <a:pPr marL="584518" lvl="1" indent="-344488">
              <a:spcAft>
                <a:spcPts val="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Innodata Isogen – Who We Are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95300" y="1104900"/>
            <a:ext cx="2667000" cy="27813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0" dirty="0" smtClean="0">
                <a:solidFill>
                  <a:srgbClr val="002060"/>
                </a:solidFill>
                <a:latin typeface="Calibri" pitchFamily="34" charset="0"/>
              </a:rPr>
              <a:t>Innodata Isogen provides knowledge, production, technology and consulting services to the world’s leading media, publishing and information services companies</a:t>
            </a:r>
          </a:p>
        </p:txBody>
      </p:sp>
      <p:grpSp>
        <p:nvGrpSpPr>
          <p:cNvPr id="3" name="Group 23"/>
          <p:cNvGrpSpPr/>
          <p:nvPr/>
        </p:nvGrpSpPr>
        <p:grpSpPr>
          <a:xfrm>
            <a:off x="609600" y="4000501"/>
            <a:ext cx="8077200" cy="2324099"/>
            <a:chOff x="1485900" y="2628901"/>
            <a:chExt cx="6172200" cy="2533651"/>
          </a:xfrm>
        </p:grpSpPr>
        <p:pic>
          <p:nvPicPr>
            <p:cNvPr id="25" name="Picture 2" descr="This Is a Standard World Map Based On Lan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5900" y="2638426"/>
              <a:ext cx="4572000" cy="2524126"/>
            </a:xfrm>
            <a:prstGeom prst="rect">
              <a:avLst/>
            </a:prstGeom>
            <a:noFill/>
          </p:spPr>
        </p:pic>
        <p:sp>
          <p:nvSpPr>
            <p:cNvPr id="26" name="Line Callout 2 25"/>
            <p:cNvSpPr/>
            <p:nvPr/>
          </p:nvSpPr>
          <p:spPr bwMode="auto">
            <a:xfrm>
              <a:off x="6362700" y="47720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722303"/>
                <a:gd name="adj6" fmla="val -281871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New Jersey</a:t>
              </a:r>
            </a:p>
          </p:txBody>
        </p:sp>
        <p:sp>
          <p:nvSpPr>
            <p:cNvPr id="27" name="Line Callout 2 26"/>
            <p:cNvSpPr/>
            <p:nvPr/>
          </p:nvSpPr>
          <p:spPr bwMode="auto">
            <a:xfrm>
              <a:off x="6362700" y="3390900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40000"/>
                <a:gd name="adj6" fmla="val -208146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Paris</a:t>
              </a:r>
            </a:p>
          </p:txBody>
        </p:sp>
        <p:sp>
          <p:nvSpPr>
            <p:cNvPr id="28" name="Line Callout 2 27"/>
            <p:cNvSpPr/>
            <p:nvPr/>
          </p:nvSpPr>
          <p:spPr bwMode="auto">
            <a:xfrm>
              <a:off x="6362700" y="36290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58774"/>
                <a:gd name="adj6" fmla="val -175920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Israel</a:t>
              </a:r>
            </a:p>
          </p:txBody>
        </p:sp>
        <p:sp>
          <p:nvSpPr>
            <p:cNvPr id="31" name="Line Callout 2 30"/>
            <p:cNvSpPr/>
            <p:nvPr/>
          </p:nvSpPr>
          <p:spPr bwMode="auto">
            <a:xfrm>
              <a:off x="6362700" y="38576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13479"/>
                <a:gd name="adj6" fmla="val -134934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Delhi</a:t>
              </a:r>
            </a:p>
          </p:txBody>
        </p:sp>
        <p:sp>
          <p:nvSpPr>
            <p:cNvPr id="35" name="Line Callout 2 34"/>
            <p:cNvSpPr/>
            <p:nvPr/>
          </p:nvSpPr>
          <p:spPr bwMode="auto">
            <a:xfrm>
              <a:off x="6362700" y="43148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141911"/>
                <a:gd name="adj6" fmla="val -90724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Cebu</a:t>
              </a:r>
            </a:p>
          </p:txBody>
        </p:sp>
        <p:sp>
          <p:nvSpPr>
            <p:cNvPr id="36" name="Line Callout 2 35"/>
            <p:cNvSpPr/>
            <p:nvPr/>
          </p:nvSpPr>
          <p:spPr bwMode="auto">
            <a:xfrm>
              <a:off x="6362700" y="40862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57106"/>
                <a:gd name="adj6" fmla="val -93819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Manila</a:t>
              </a:r>
            </a:p>
          </p:txBody>
        </p:sp>
        <p:sp>
          <p:nvSpPr>
            <p:cNvPr id="37" name="Line Callout 2 36"/>
            <p:cNvSpPr/>
            <p:nvPr/>
          </p:nvSpPr>
          <p:spPr bwMode="auto">
            <a:xfrm>
              <a:off x="6362700" y="45434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62839"/>
                <a:gd name="adj6" fmla="val -133396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Colombo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134100" y="2628901"/>
              <a:ext cx="1524000" cy="332282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6,500 global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staff</a:t>
              </a:r>
            </a:p>
          </p:txBody>
        </p:sp>
        <p:sp>
          <p:nvSpPr>
            <p:cNvPr id="39" name="Line Callout 2 38"/>
            <p:cNvSpPr/>
            <p:nvPr/>
          </p:nvSpPr>
          <p:spPr bwMode="auto">
            <a:xfrm>
              <a:off x="6362700" y="4991100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781126"/>
                <a:gd name="adj6" fmla="val -297312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Dallas</a:t>
              </a:r>
            </a:p>
          </p:txBody>
        </p:sp>
        <p:sp>
          <p:nvSpPr>
            <p:cNvPr id="40" name="Line Callout 2 39"/>
            <p:cNvSpPr/>
            <p:nvPr/>
          </p:nvSpPr>
          <p:spPr bwMode="auto">
            <a:xfrm>
              <a:off x="6362700" y="3171826"/>
              <a:ext cx="1295400" cy="16192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31176"/>
                <a:gd name="adj6" fmla="val -209616"/>
              </a:avLst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0338" algn="l"/>
                  <a:tab pos="274638" algn="l"/>
                  <a:tab pos="674688" algn="r"/>
                  <a:tab pos="731838" algn="r"/>
                </a:tabLst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London</a:t>
              </a:r>
            </a:p>
          </p:txBody>
        </p:sp>
      </p:grpSp>
      <p:sp>
        <p:nvSpPr>
          <p:cNvPr id="41" name="5-Point Star 40"/>
          <p:cNvSpPr/>
          <p:nvPr/>
        </p:nvSpPr>
        <p:spPr bwMode="auto">
          <a:xfrm>
            <a:off x="2133600" y="4838700"/>
            <a:ext cx="114300" cy="1143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endParaRPr lang="en-US" sz="1200" b="0" dirty="0" smtClean="0">
              <a:solidFill>
                <a:schemeClr val="tx1"/>
              </a:solidFill>
              <a:latin typeface="Calibri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0400" y="1104900"/>
            <a:ext cx="57912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0" dirty="0" smtClean="0">
                <a:solidFill>
                  <a:srgbClr val="002060"/>
                </a:solidFill>
                <a:latin typeface="Calibri" pitchFamily="34" charset="0"/>
              </a:rPr>
              <a:t>We specialize in publishing, to help our clients to:</a:t>
            </a:r>
          </a:p>
          <a:p>
            <a:pPr marL="285750" indent="-227013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lower total cost of ownership for their content supply chain</a:t>
            </a:r>
          </a:p>
          <a:p>
            <a:pPr marL="285750" indent="-227013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re-engineer business processes</a:t>
            </a:r>
            <a:endParaRPr lang="en-GB" sz="1700" b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285750" lvl="1" indent="-227013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multi-shore services to lower cost, manage risk and balance the cost / quality ratio</a:t>
            </a:r>
            <a:endParaRPr lang="en-GB" sz="1700" b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285750" lvl="1" indent="-227013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combine content and technology outsourcing  add value</a:t>
            </a:r>
          </a:p>
          <a:p>
            <a:r>
              <a:rPr lang="en-GB" sz="1700" b="0" dirty="0" smtClean="0">
                <a:solidFill>
                  <a:srgbClr val="002060"/>
                </a:solidFill>
                <a:latin typeface="Calibri" pitchFamily="34" charset="0"/>
              </a:rPr>
              <a:t>Our clients include</a:t>
            </a:r>
          </a:p>
          <a:p>
            <a:pPr marL="285750" indent="-168275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leading scholarly, business and legal publishers</a:t>
            </a:r>
          </a:p>
          <a:p>
            <a:pPr marL="285750" indent="-168275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secondary publishers (content aggregators)</a:t>
            </a:r>
          </a:p>
          <a:p>
            <a:pPr marL="285750" indent="-168275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agencies of the U.S. Department of Defense</a:t>
            </a:r>
          </a:p>
          <a:p>
            <a:pPr marL="285750" indent="-168275">
              <a:buFont typeface="Arial" pitchFamily="34" charset="0"/>
              <a:buChar char="•"/>
            </a:pPr>
            <a:r>
              <a:rPr lang="en-US" sz="1700" b="0" dirty="0" smtClean="0">
                <a:solidFill>
                  <a:srgbClr val="002060"/>
                </a:solidFill>
                <a:latin typeface="Calibri" pitchFamily="34" charset="0"/>
              </a:rPr>
              <a:t>major aerospace manufacturers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2900" y="6419850"/>
            <a:ext cx="723900" cy="285750"/>
          </a:xfrm>
        </p:spPr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i_res_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66701" y="2623825"/>
            <a:ext cx="4076700" cy="17312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Stephen Cohen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Principal Consultant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scohen@innodata-isogen.com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+1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(201)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371-8044</a:t>
            </a:r>
          </a:p>
          <a:p>
            <a:pPr algn="ctr"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endParaRPr lang="en-US" sz="1050" b="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9459" name="Picture 4" descr="ii_logo_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2362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127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6380163"/>
            <a:ext cx="9144000" cy="3048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0" y="6453188"/>
            <a:ext cx="9144000" cy="20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dirty="0">
                <a:solidFill>
                  <a:schemeClr val="bg1"/>
                </a:solidFill>
              </a:rPr>
              <a:t>WWW.INNODATA-ISOGEN.COM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0" y="6096000"/>
            <a:ext cx="9144000" cy="20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dirty="0">
                <a:solidFill>
                  <a:srgbClr val="0066CC"/>
                </a:solidFill>
              </a:rPr>
              <a:t>Proprietary and Confidential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5463" y="12017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3600" cap="small" dirty="0" smtClean="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sz="3600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027589" y="2623825"/>
            <a:ext cx="3735411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Innodata 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Isogen, Inc.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Three University Plaza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Hackensack, NJ 07601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+1 (201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) 371-2828</a:t>
            </a:r>
          </a:p>
          <a:p>
            <a:pPr>
              <a:spcBef>
                <a:spcPts val="0"/>
              </a:spcBef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www.innodata-isogen.com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Semantic technologies are often used to more effectively monetize content and improve the customer experience on the Web</a:t>
            </a:r>
          </a:p>
          <a:p>
            <a:pPr lvl="1"/>
            <a:r>
              <a:rPr lang="en-US" dirty="0" smtClean="0"/>
              <a:t>semantic advertising</a:t>
            </a:r>
          </a:p>
          <a:p>
            <a:pPr lvl="1"/>
            <a:r>
              <a:rPr lang="en-US" dirty="0" smtClean="0"/>
              <a:t>semantic search</a:t>
            </a:r>
          </a:p>
          <a:p>
            <a:r>
              <a:rPr lang="en-US" dirty="0" smtClean="0"/>
              <a:t>They have also been used effectively throughout the publishing process</a:t>
            </a:r>
          </a:p>
          <a:p>
            <a:r>
              <a:rPr lang="en-US" dirty="0" smtClean="0"/>
              <a:t>Today we will talk about companies that are using semantic technologies and text mining to process content better, faster, cheaper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Publishers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They all want to deliver information </a:t>
            </a:r>
            <a:r>
              <a:rPr lang="en-US" i="1" dirty="0" smtClean="0"/>
              <a:t>better</a:t>
            </a:r>
            <a:r>
              <a:rPr lang="en-US" dirty="0" smtClean="0"/>
              <a:t>, </a:t>
            </a:r>
            <a:r>
              <a:rPr lang="en-US" i="1" dirty="0" smtClean="0"/>
              <a:t>faster</a:t>
            </a:r>
            <a:r>
              <a:rPr lang="en-US" dirty="0" smtClean="0"/>
              <a:t>, </a:t>
            </a:r>
            <a:r>
              <a:rPr lang="en-US" i="1" dirty="0" smtClean="0"/>
              <a:t>cheaper</a:t>
            </a:r>
          </a:p>
          <a:p>
            <a:r>
              <a:rPr lang="en-US" i="1" dirty="0" smtClean="0"/>
              <a:t>Better</a:t>
            </a:r>
          </a:p>
          <a:p>
            <a:pPr lvl="1"/>
            <a:r>
              <a:rPr lang="en-US" dirty="0" smtClean="0"/>
              <a:t>offer the information customers and users want and need (focused)</a:t>
            </a:r>
          </a:p>
          <a:p>
            <a:pPr lvl="1"/>
            <a:r>
              <a:rPr lang="en-US" dirty="0" smtClean="0"/>
              <a:t>make it easier for customers to discover new information and relationships between information</a:t>
            </a:r>
          </a:p>
          <a:p>
            <a:r>
              <a:rPr lang="en-US" i="1" dirty="0" smtClean="0"/>
              <a:t>Faster</a:t>
            </a:r>
          </a:p>
          <a:p>
            <a:pPr lvl="1"/>
            <a:r>
              <a:rPr lang="en-US" dirty="0" smtClean="0"/>
              <a:t>get it in the hands of customers ahead of your competition (when they need it)</a:t>
            </a:r>
          </a:p>
          <a:p>
            <a:r>
              <a:rPr lang="en-US" i="1" dirty="0" smtClean="0"/>
              <a:t>Cheaper</a:t>
            </a:r>
          </a:p>
          <a:p>
            <a:pPr lvl="1"/>
            <a:r>
              <a:rPr lang="en-US" dirty="0" smtClean="0"/>
              <a:t>do it in the most cost effective way possible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 Tools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Across the content supply chain</a:t>
            </a:r>
          </a:p>
          <a:p>
            <a:r>
              <a:rPr lang="en-US" i="1" dirty="0" smtClean="0"/>
              <a:t>Better</a:t>
            </a:r>
          </a:p>
          <a:p>
            <a:pPr lvl="1"/>
            <a:r>
              <a:rPr lang="en-US" dirty="0" smtClean="0"/>
              <a:t>more accurate, consistent content tagging, indexing, abstracting, linking </a:t>
            </a:r>
          </a:p>
          <a:p>
            <a:r>
              <a:rPr lang="en-US" i="1" dirty="0" smtClean="0"/>
              <a:t>Faster</a:t>
            </a:r>
          </a:p>
          <a:p>
            <a:pPr lvl="1"/>
            <a:r>
              <a:rPr lang="en-US" dirty="0" smtClean="0"/>
              <a:t>find out sooner about new information (e.g., announcements, legal opinions, rules changes)</a:t>
            </a:r>
          </a:p>
          <a:p>
            <a:pPr lvl="1"/>
            <a:r>
              <a:rPr lang="en-US" dirty="0" smtClean="0"/>
              <a:t> (semi) automate content enrichment</a:t>
            </a:r>
          </a:p>
          <a:p>
            <a:pPr lvl="1"/>
            <a:r>
              <a:rPr lang="en-US" dirty="0" smtClean="0"/>
              <a:t>increase throughput</a:t>
            </a:r>
          </a:p>
          <a:p>
            <a:r>
              <a:rPr lang="en-US" i="1" dirty="0" smtClean="0"/>
              <a:t>Cheaper</a:t>
            </a:r>
          </a:p>
          <a:p>
            <a:pPr lvl="1"/>
            <a:r>
              <a:rPr lang="en-US" dirty="0" smtClean="0"/>
              <a:t>deploy resources most cost effectively (do more with less)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Semantic Technologies: Some Characteristics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96300" cy="5143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Briefly, semantic technologies are algorithms that seek to model the associative processes that humans perform to extract meaning from information</a:t>
            </a:r>
          </a:p>
          <a:p>
            <a:r>
              <a:rPr lang="en-US" sz="2800" dirty="0" smtClean="0"/>
              <a:t>Knowing a little bit about “the man behind the curtain” can help when it comes to deciding which approach is a good fit for your company’s needs</a:t>
            </a:r>
          </a:p>
          <a:p>
            <a:r>
              <a:rPr lang="en-US" sz="2800" dirty="0" smtClean="0"/>
              <a:t>They can be rules-based, use statistical analysis, use semantic and linguistic clustering, etc.</a:t>
            </a:r>
          </a:p>
          <a:p>
            <a:r>
              <a:rPr lang="en-US" sz="2800" dirty="0" smtClean="0"/>
              <a:t>Not surprisingly, there are many approaches to modeling and each has its strengths and weaknesses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Rules-Based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219200"/>
            <a:ext cx="8605837" cy="2095500"/>
          </a:xfrm>
        </p:spPr>
        <p:txBody>
          <a:bodyPr>
            <a:normAutofit lnSpcReduction="10000"/>
          </a:bodyPr>
          <a:lstStyle/>
          <a:p>
            <a:pPr marL="221933" indent="-222250"/>
            <a:r>
              <a:rPr lang="en-US" sz="2000" dirty="0" smtClean="0"/>
              <a:t>Precisely defines criteria by which a document belongs to a category</a:t>
            </a:r>
          </a:p>
          <a:p>
            <a:pPr marL="221933" indent="-222250"/>
            <a:r>
              <a:rPr lang="en-US" sz="2000" dirty="0" smtClean="0"/>
              <a:t>Matches terms in a thesaurus to words in content</a:t>
            </a:r>
          </a:p>
          <a:p>
            <a:pPr marL="221933" indent="-222250"/>
            <a:r>
              <a:rPr lang="en-US" sz="2000" dirty="0" smtClean="0"/>
              <a:t> Typically uses “if-then-else” rules</a:t>
            </a:r>
          </a:p>
          <a:p>
            <a:pPr marL="221933" indent="-222250"/>
            <a:r>
              <a:rPr lang="en-US" sz="2000" dirty="0" smtClean="0"/>
              <a:t>Relative easy to deploy; start with simple rules and enhance over time</a:t>
            </a:r>
          </a:p>
          <a:p>
            <a:pPr marL="221933" indent="-222250"/>
            <a:r>
              <a:rPr lang="en-US" sz="2000" dirty="0" smtClean="0"/>
              <a:t>Rules can get complex, difficult to maintain</a:t>
            </a:r>
          </a:p>
          <a:p>
            <a:pPr marL="221933" indent="-222250"/>
            <a:endParaRPr lang="en-US" sz="2000" dirty="0" smtClean="0"/>
          </a:p>
          <a:p>
            <a:pPr marL="221933" indent="-22225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 bwMode="auto">
          <a:xfrm>
            <a:off x="2176463" y="3790950"/>
            <a:ext cx="37623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Diamond 5"/>
          <p:cNvSpPr/>
          <p:nvPr/>
        </p:nvSpPr>
        <p:spPr bwMode="auto">
          <a:xfrm>
            <a:off x="309563" y="3390900"/>
            <a:ext cx="1866900" cy="8001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Word = </a:t>
            </a:r>
            <a:r>
              <a:rPr lang="en-US" sz="1800" i="1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shrub?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52700" y="3514725"/>
            <a:ext cx="1981200" cy="552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Assign Category = ‘bush’</a:t>
            </a:r>
          </a:p>
        </p:txBody>
      </p:sp>
      <p:cxnSp>
        <p:nvCxnSpPr>
          <p:cNvPr id="34" name="Straight Arrow Connector 33"/>
          <p:cNvCxnSpPr>
            <a:stCxn id="33" idx="3"/>
            <a:endCxn id="36" idx="1"/>
          </p:cNvCxnSpPr>
          <p:nvPr/>
        </p:nvCxnSpPr>
        <p:spPr bwMode="auto">
          <a:xfrm>
            <a:off x="3695700" y="4781550"/>
            <a:ext cx="6477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Diamond 32"/>
          <p:cNvSpPr/>
          <p:nvPr/>
        </p:nvSpPr>
        <p:spPr bwMode="auto">
          <a:xfrm>
            <a:off x="309563" y="4095750"/>
            <a:ext cx="3386137" cy="13716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Word = </a:t>
            </a:r>
            <a:r>
              <a:rPr lang="en-US" sz="1800" i="1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Bush</a:t>
            </a:r>
            <a:endParaRPr lang="en-US" sz="1800" dirty="0" smtClean="0">
              <a:solidFill>
                <a:schemeClr val="bg1"/>
              </a:solidFill>
              <a:latin typeface="Calibri" pitchFamily="34" charset="0"/>
              <a:cs typeface="Angsana New" pitchFamily="18" charset="-34"/>
            </a:endParaRPr>
          </a:p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AND </a:t>
            </a:r>
          </a:p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within 4 words of </a:t>
            </a:r>
            <a:r>
              <a:rPr lang="en-US" sz="1800" i="1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President?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343400" y="4476750"/>
            <a:ext cx="19812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Assign Category = </a:t>
            </a:r>
          </a:p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‘chief executive’</a:t>
            </a:r>
          </a:p>
        </p:txBody>
      </p:sp>
      <p:sp>
        <p:nvSpPr>
          <p:cNvPr id="40" name="Diamond 39"/>
          <p:cNvSpPr/>
          <p:nvPr/>
        </p:nvSpPr>
        <p:spPr bwMode="auto">
          <a:xfrm>
            <a:off x="2933700" y="5372100"/>
            <a:ext cx="1976437" cy="80010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doc.type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 = </a:t>
            </a:r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email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019800" y="5467350"/>
            <a:ext cx="26289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Assign Category = </a:t>
            </a:r>
          </a:p>
          <a:p>
            <a:pPr marL="0" marR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  <a:tab pos="274638" algn="l"/>
                <a:tab pos="674688" algn="r"/>
                <a:tab pos="731838" algn="r"/>
              </a:tabLst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‘internal communication’</a:t>
            </a:r>
          </a:p>
        </p:txBody>
      </p:sp>
      <p:cxnSp>
        <p:nvCxnSpPr>
          <p:cNvPr id="27" name="Straight Arrow Connector 26"/>
          <p:cNvCxnSpPr>
            <a:stCxn id="40" idx="3"/>
            <a:endCxn id="43" idx="1"/>
          </p:cNvCxnSpPr>
          <p:nvPr/>
        </p:nvCxnSpPr>
        <p:spPr bwMode="auto">
          <a:xfrm>
            <a:off x="4910137" y="5772150"/>
            <a:ext cx="1109663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33" grpId="0" animBg="1"/>
      <p:bldP spid="36" grpId="0" animBg="1"/>
      <p:bldP spid="40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143000"/>
            <a:ext cx="8605837" cy="5029200"/>
          </a:xfrm>
        </p:spPr>
        <p:txBody>
          <a:bodyPr>
            <a:normAutofit/>
          </a:bodyPr>
          <a:lstStyle/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Word frequency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Relative placement of words, groupings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Distance between words in a document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Pattern analysis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Co-occurrence of terms to find clumps or clusters of closely related documents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Makes assignments to categories based on a set of </a:t>
            </a:r>
            <a:r>
              <a:rPr lang="en-US" sz="2400" i="1" dirty="0" smtClean="0"/>
              <a:t>training documents 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Requires more time to deploy due to need to select a representative set of documents for training the tool</a:t>
            </a:r>
          </a:p>
          <a:p>
            <a:pPr marL="344488" indent="-344488">
              <a:spcAft>
                <a:spcPts val="0"/>
              </a:spcAft>
            </a:pPr>
            <a:r>
              <a:rPr lang="en-US" sz="2400" dirty="0" smtClean="0"/>
              <a:t>Accuracy of the semantic analysis will depend on how well the training documents have been chosen</a:t>
            </a:r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  <a:p>
            <a:pPr marL="344488" indent="-344488">
              <a:spcAft>
                <a:spcPts val="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9F91C-80C4-4CBB-AC2E-1EE222D8E70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slide">
  <a:themeElements>
    <a:clrScheme name="conten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7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60338" algn="l"/>
            <a:tab pos="274638" algn="l"/>
            <a:tab pos="674688" algn="r"/>
            <a:tab pos="731838" algn="r"/>
          </a:tabLst>
          <a:defRPr sz="1200" b="0" dirty="0" smtClean="0">
            <a:solidFill>
              <a:schemeClr val="tx1"/>
            </a:solidFill>
            <a:latin typeface="Calibri" pitchFamily="34" charset="0"/>
            <a:cs typeface="Angsana New" pitchFamily="18" charset="-34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  <a:ln>
          <a:solidFill>
            <a:schemeClr val="tx1"/>
          </a:solidFill>
        </a:ln>
      </a:spPr>
      <a:bodyPr wrap="square" rtlCol="0" anchor="ctr" anchorCtr="0">
        <a:noAutofit/>
      </a:bodyPr>
      <a:lstStyle>
        <a:defPPr>
          <a:defRPr b="0" dirty="0" smtClean="0">
            <a:solidFill>
              <a:schemeClr val="tx1"/>
            </a:solidFill>
            <a:latin typeface="Calibri" pitchFamily="34" charset="0"/>
          </a:defRPr>
        </a:defPPr>
      </a:lstStyle>
    </a:txDef>
  </a:objectDefaults>
  <a:extraClrSchemeLst>
    <a:extraClrScheme>
      <a:clrScheme name="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16831</TotalTime>
  <Words>1996</Words>
  <Application>Microsoft Office PowerPoint</Application>
  <PresentationFormat>On-screen Show (4:3)</PresentationFormat>
  <Paragraphs>415</Paragraphs>
  <Slides>31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content slide</vt:lpstr>
      <vt:lpstr>Empowering the Publishing Process  with Semantic Technologies</vt:lpstr>
      <vt:lpstr>Agenda</vt:lpstr>
      <vt:lpstr>Innodata Isogen – Who We Are</vt:lpstr>
      <vt:lpstr>Overview</vt:lpstr>
      <vt:lpstr>What Do Publishers Have in Common?</vt:lpstr>
      <vt:lpstr>Semantic Analysis Tools Can Help</vt:lpstr>
      <vt:lpstr>Semantic Technologies: Some Characteristics</vt:lpstr>
      <vt:lpstr>Rules-Based Text Analysis</vt:lpstr>
      <vt:lpstr>Statistical Analysis</vt:lpstr>
      <vt:lpstr>Semantic and Linguistic Clustering </vt:lpstr>
      <vt:lpstr>The Content Supply Chain</vt:lpstr>
      <vt:lpstr>Semantic Tools in the Content Supply Chain</vt:lpstr>
      <vt:lpstr>Slide 13</vt:lpstr>
      <vt:lpstr>Preview of Case Studies</vt:lpstr>
      <vt:lpstr>Slide 15</vt:lpstr>
      <vt:lpstr>Rules-based Auto-classification</vt:lpstr>
      <vt:lpstr>Slide 17</vt:lpstr>
      <vt:lpstr>Document Analysis and Entity Linking</vt:lpstr>
      <vt:lpstr>Goals for the New Process</vt:lpstr>
      <vt:lpstr>Document Analysis and Linking Process</vt:lpstr>
      <vt:lpstr>Benefits of the New Process</vt:lpstr>
      <vt:lpstr>Slide 22</vt:lpstr>
      <vt:lpstr> Auto-summarization – Major Newspaper</vt:lpstr>
      <vt:lpstr>Slide 24</vt:lpstr>
      <vt:lpstr>Product Assembly</vt:lpstr>
      <vt:lpstr>Slide 26</vt:lpstr>
      <vt:lpstr>Custom Information Feeds</vt:lpstr>
      <vt:lpstr>Benefits of Using Semantic Technologies </vt:lpstr>
      <vt:lpstr>Challenges Using Semantic Technologies </vt:lpstr>
      <vt:lpstr>Slide 30</vt:lpstr>
      <vt:lpstr>Slide 31</vt:lpstr>
    </vt:vector>
  </TitlesOfParts>
  <Company>Innodata Isogen,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the Publishing Process with Semantic Technologies</dc:title>
  <dc:creator>Innodata Isogen;Stephen Cohen</dc:creator>
  <cp:lastModifiedBy>Stephen Cohen</cp:lastModifiedBy>
  <cp:revision>2511</cp:revision>
  <dcterms:created xsi:type="dcterms:W3CDTF">2005-03-17T20:54:26Z</dcterms:created>
  <dcterms:modified xsi:type="dcterms:W3CDTF">2010-02-23T14:39:04Z</dcterms:modified>
</cp:coreProperties>
</file>