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57" r:id="rId2"/>
    <p:sldId id="396" r:id="rId3"/>
    <p:sldId id="394" r:id="rId4"/>
    <p:sldId id="374" r:id="rId5"/>
    <p:sldId id="397" r:id="rId6"/>
    <p:sldId id="375" r:id="rId7"/>
    <p:sldId id="393" r:id="rId8"/>
    <p:sldId id="389" r:id="rId9"/>
    <p:sldId id="392" r:id="rId10"/>
    <p:sldId id="390" r:id="rId11"/>
    <p:sldId id="391" r:id="rId12"/>
    <p:sldId id="360" r:id="rId13"/>
    <p:sldId id="381" r:id="rId14"/>
    <p:sldId id="388" r:id="rId15"/>
    <p:sldId id="363" r:id="rId16"/>
    <p:sldId id="398" r:id="rId17"/>
    <p:sldId id="366" r:id="rId18"/>
    <p:sldId id="399" r:id="rId19"/>
    <p:sldId id="395" r:id="rId20"/>
    <p:sldId id="379" r:id="rId2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</p:showPr>
  <p:clrMru>
    <a:srgbClr val="B4B000"/>
    <a:srgbClr val="FFFFCC"/>
    <a:srgbClr val="A50021"/>
    <a:srgbClr val="CC3300"/>
    <a:srgbClr val="FF9999"/>
    <a:srgbClr val="000066"/>
    <a:srgbClr val="3366FF"/>
    <a:srgbClr val="C2FDB7"/>
    <a:srgbClr val="2D2D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240" autoAdjust="0"/>
  </p:normalViewPr>
  <p:slideViewPr>
    <p:cSldViewPr snapToGrid="0"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26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A0EC09B8-B3A2-42C5-A037-F6831A8606C6}" type="datetime1">
              <a:rPr lang="en-US"/>
              <a:pPr/>
              <a:t>9/3/2009</a:t>
            </a:fld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DF99F17B-BAE2-41E1-89AF-AECB8249C3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2C1D17CC-64E0-46E0-9A3D-81EC6C91875D}" type="datetime1">
              <a:rPr lang="en-US"/>
              <a:pPr/>
              <a:t>9/3/2009</a:t>
            </a:fld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94" tIns="45996" rIns="91994" bIns="4599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fld id="{241AADB5-615F-4C05-B25B-88587DA068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-110" charset="-128"/>
              </a:rPr>
              <a:t>Latest technologies not always pursued</a:t>
            </a:r>
          </a:p>
          <a:p>
            <a:r>
              <a:rPr lang="en-US" smtClean="0">
                <a:latin typeface="Arial" charset="0"/>
                <a:ea typeface="ＭＳ Ｐゴシック" pitchFamily="-110" charset="-128"/>
              </a:rPr>
              <a:t>Up-front market research required does not always find best set of options</a:t>
            </a:r>
          </a:p>
          <a:p>
            <a:r>
              <a:rPr lang="en-US" smtClean="0">
                <a:latin typeface="Arial" charset="0"/>
                <a:ea typeface="ＭＳ Ｐゴシック" pitchFamily="-110" charset="-128"/>
              </a:rPr>
              <a:t>Key Stakeholders lack the information needed to make good business decisions</a:t>
            </a:r>
          </a:p>
          <a:p>
            <a:pPr lvl="1"/>
            <a:r>
              <a:rPr lang="en-US" smtClean="0">
                <a:latin typeface="Arial" charset="0"/>
                <a:ea typeface="ＭＳ Ｐゴシック" pitchFamily="-110" charset="-128"/>
              </a:rPr>
              <a:t>DoD needs inaccessible</a:t>
            </a:r>
          </a:p>
          <a:p>
            <a:pPr lvl="1"/>
            <a:r>
              <a:rPr lang="en-US" smtClean="0">
                <a:latin typeface="Arial" charset="0"/>
                <a:ea typeface="ＭＳ Ｐゴシック" pitchFamily="-110" charset="-128"/>
              </a:rPr>
              <a:t>DoD potential buyers do not always know the best options</a:t>
            </a:r>
          </a:p>
          <a:p>
            <a:pPr lvl="1"/>
            <a:r>
              <a:rPr lang="en-US" smtClean="0">
                <a:latin typeface="Arial" charset="0"/>
                <a:ea typeface="ＭＳ Ｐゴシック" pitchFamily="-110" charset="-128"/>
              </a:rPr>
              <a:t>Key innovations made by non-traditional defense companies are rarely discovered</a:t>
            </a:r>
          </a:p>
          <a:p>
            <a:endParaRPr lang="en-US" smtClean="0">
              <a:latin typeface="Arial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6FC1BD-1E2E-497F-B8BE-01D26887C7E1}" type="datetime1">
              <a:rPr lang="en-US" smtClean="0"/>
              <a:t>9/4/2009</a:t>
            </a:fld>
            <a:endParaRPr lang="en-US"/>
          </a:p>
        </p:txBody>
      </p:sp>
      <p:sp>
        <p:nvSpPr>
          <p:cNvPr id="1044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44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611097-453A-4854-A714-3776F58186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034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4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8034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CCA57-19E8-4E18-A4D5-FD1DAF7753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242C4DA-77E8-416F-A0AB-B4EFC1AA4638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55600"/>
            <a:ext cx="20574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5600"/>
            <a:ext cx="60198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778B5-8A10-4FB0-93F5-1C776DD918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543FA4-913D-46B6-81A4-A8E0454DB5A3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CB9589-B0AF-4C93-B61D-FE1208F03205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C8D7DD-3AE2-4560-BA7F-8869D29A6A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6D03427-B5EB-439F-96E3-1E88E046E366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4720DA-5AC2-45A2-A2C1-3188BBF81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E6E7605-F4C2-4593-BC58-A4A5124C8980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FA7F3D-F97E-407C-839A-1F0A3584E6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82C377-C500-41A1-AF55-F52419D300B1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9641A-AB5C-40C3-873F-5325E4E89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E648EF-ED53-4DC6-B82C-55E9E7500E71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2BB346-0E87-4D55-96AC-55CDBE96A8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3CCCD0-7D3F-4129-B3C9-4DE1883EB37A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F8B8F-992F-440B-9BBC-7F8C2318F3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1E60C1-F1B4-4121-B606-0219252F1B90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CD7AF-8D90-48EB-9FC4-38A8402281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E5E84A1-FF9D-4033-B9C7-080BDF9A40E6}" type="datetime1">
              <a:rPr lang="en-US" smtClean="0"/>
              <a:t>9/4/2009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rgbClr val="2D2DFF">
                  <a:alpha val="75000"/>
                </a:srgbClr>
              </a:gs>
              <a:gs pos="50000">
                <a:srgbClr val="B1B6E5"/>
              </a:gs>
              <a:gs pos="100000">
                <a:srgbClr val="2D2DFF">
                  <a:alpha val="75000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574C117-22CE-4E2E-B656-042017AECB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30300" y="355600"/>
            <a:ext cx="7556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D598862D-F720-40FA-B458-9FEE1F613FD9}" type="datetime1">
              <a:rPr lang="en-US" smtClean="0"/>
              <a:t>9/4/2009</a:t>
            </a:fld>
            <a:endParaRPr lang="en-US"/>
          </a:p>
        </p:txBody>
      </p:sp>
      <p:sp>
        <p:nvSpPr>
          <p:cNvPr id="103441" name="Line 17"/>
          <p:cNvSpPr>
            <a:spLocks noChangeShapeType="1"/>
          </p:cNvSpPr>
          <p:nvPr userDrawn="1"/>
        </p:nvSpPr>
        <p:spPr bwMode="auto">
          <a:xfrm flipV="1">
            <a:off x="0" y="1395413"/>
            <a:ext cx="9144000" cy="14287"/>
          </a:xfrm>
          <a:prstGeom prst="line">
            <a:avLst/>
          </a:prstGeom>
          <a:noFill/>
          <a:ln w="38100">
            <a:pattFill prst="pct50">
              <a:fgClr>
                <a:srgbClr val="666699"/>
              </a:fgClr>
              <a:bgClr>
                <a:srgbClr val="00006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447" name="Picture 5" descr="logo.g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58100" y="152400"/>
            <a:ext cx="14351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8" name="Picture 24" descr="DoD_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4300" y="76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270000" y="4951413"/>
            <a:ext cx="6707188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Noel Dickover (ctr)</a:t>
            </a:r>
            <a:b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DoD CIO, Social Software &amp; Emerging Technologies </a:t>
            </a:r>
          </a:p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Commercial Technologies &amp; Systems Directorate</a:t>
            </a:r>
          </a:p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Noel.dickover.ctr@osd.mil</a:t>
            </a:r>
          </a:p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703-601-4729x152</a:t>
            </a:r>
          </a:p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@NoelDickover - Twitter</a:t>
            </a:r>
          </a:p>
        </p:txBody>
      </p:sp>
      <p:pic>
        <p:nvPicPr>
          <p:cNvPr id="130054" name="Picture 6" descr="logo_internal_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0"/>
            <a:ext cx="5616575" cy="3429000"/>
          </a:xfrm>
          <a:prstGeom prst="rect">
            <a:avLst/>
          </a:prstGeom>
          <a:noFill/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633413" y="3392488"/>
            <a:ext cx="8001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4300" b="1">
                <a:solidFill>
                  <a:srgbClr val="CCCCFF"/>
                </a:solidFill>
                <a:latin typeface="Impact" pitchFamily="34" charset="0"/>
              </a:rPr>
              <a:t>DoDTechipedia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400" b="1">
                <a:solidFill>
                  <a:srgbClr val="CCCCFF"/>
                </a:solidFill>
                <a:latin typeface="Impact" pitchFamily="34" charset="0"/>
              </a:rPr>
              <a:t>Collaborate and Support the Warfighter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3888" y="3368675"/>
            <a:ext cx="8001000" cy="1520825"/>
          </a:xfrm>
        </p:spPr>
        <p:txBody>
          <a:bodyPr/>
          <a:lstStyle/>
          <a:p>
            <a:pPr algn="ctr"/>
            <a:r>
              <a:rPr lang="en-US" sz="4300" b="1">
                <a:latin typeface="Impact" pitchFamily="34" charset="0"/>
              </a:rPr>
              <a:t>DoDTechipedia</a:t>
            </a:r>
          </a:p>
          <a:p>
            <a:pPr algn="ctr"/>
            <a:r>
              <a:rPr lang="en-US" b="1">
                <a:latin typeface="Impact" pitchFamily="34" charset="0"/>
              </a:rPr>
              <a:t>Collaborate and Support the Warfighter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in the Cupboard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150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4456" y="2380341"/>
            <a:ext cx="51380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3200" dirty="0" smtClean="0">
                <a:solidFill>
                  <a:srgbClr val="FFFFCC"/>
                </a:solidFill>
                <a:latin typeface="DotumChe" pitchFamily="49" charset="-127"/>
                <a:ea typeface="DotumChe" pitchFamily="49" charset="-127"/>
              </a:rPr>
              <a:t>What Technology Have We</a:t>
            </a:r>
          </a:p>
          <a:p>
            <a:r>
              <a:rPr lang="en-US" sz="3200" dirty="0" smtClean="0">
                <a:solidFill>
                  <a:srgbClr val="FFFFCC"/>
                </a:solidFill>
                <a:latin typeface="DotumChe" pitchFamily="49" charset="-127"/>
                <a:ea typeface="DotumChe" pitchFamily="49" charset="-127"/>
              </a:rPr>
              <a:t>Already Invested In?</a:t>
            </a:r>
            <a:endParaRPr lang="en-US" sz="3200" dirty="0">
              <a:solidFill>
                <a:srgbClr val="FFFFCC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052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6686" y="5442852"/>
            <a:ext cx="844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66"/>
                </a:solidFill>
                <a:effectLst>
                  <a:glow rad="101600">
                    <a:srgbClr val="FFFFCC">
                      <a:alpha val="6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anklin Gothic Demi" pitchFamily="34" charset="0"/>
              </a:rPr>
              <a:t>How Would You Find it?</a:t>
            </a:r>
            <a:endParaRPr lang="en-US" sz="6000" dirty="0">
              <a:solidFill>
                <a:srgbClr val="000066"/>
              </a:solidFill>
              <a:effectLst>
                <a:glow rad="101600">
                  <a:srgbClr val="FFFFCC">
                    <a:alpha val="60000"/>
                  </a:srgb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609600"/>
          </a:xfrm>
        </p:spPr>
        <p:txBody>
          <a:bodyPr/>
          <a:lstStyle/>
          <a:p>
            <a:r>
              <a:rPr lang="en-US" sz="4000" b="1"/>
              <a:t>Innovation &amp; Awareness </a:t>
            </a:r>
            <a:br>
              <a:rPr lang="en-US" sz="4000" b="1"/>
            </a:br>
            <a:r>
              <a:rPr lang="en-US" sz="4000" b="1"/>
              <a:t>Through Collaboration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28600" y="3641725"/>
            <a:ext cx="563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200"/>
              <a:t>.   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0" y="1624013"/>
            <a:ext cx="8991600" cy="4157662"/>
            <a:chOff x="81" y="946"/>
            <a:chExt cx="5499" cy="2902"/>
          </a:xfrm>
        </p:grpSpPr>
        <p:pic>
          <p:nvPicPr>
            <p:cNvPr id="133125" name="Picture 3" descr="Untitled-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472" y="965"/>
              <a:ext cx="2879" cy="2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26" name="Text Box 4"/>
            <p:cNvSpPr txBox="1">
              <a:spLocks noChangeArrowheads="1"/>
            </p:cNvSpPr>
            <p:nvPr/>
          </p:nvSpPr>
          <p:spPr bwMode="auto">
            <a:xfrm>
              <a:off x="2309" y="2008"/>
              <a:ext cx="120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i="1">
                  <a:solidFill>
                    <a:schemeClr val="bg1"/>
                  </a:solidFill>
                </a:rPr>
                <a:t>Continuous engagement between those with challenges and those charged to provide solutions</a:t>
              </a:r>
            </a:p>
          </p:txBody>
        </p:sp>
        <p:sp>
          <p:nvSpPr>
            <p:cNvPr id="133127" name="Text Box 7"/>
            <p:cNvSpPr txBox="1">
              <a:spLocks noChangeArrowheads="1"/>
            </p:cNvSpPr>
            <p:nvPr/>
          </p:nvSpPr>
          <p:spPr bwMode="auto">
            <a:xfrm rot="2789256">
              <a:off x="3357" y="1380"/>
              <a:ext cx="837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Requirements</a:t>
              </a:r>
            </a:p>
            <a:p>
              <a:pPr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133128" name="Text Box 8"/>
            <p:cNvSpPr txBox="1">
              <a:spLocks noChangeArrowheads="1"/>
            </p:cNvSpPr>
            <p:nvPr/>
          </p:nvSpPr>
          <p:spPr bwMode="auto">
            <a:xfrm rot="-2734257">
              <a:off x="1668" y="1314"/>
              <a:ext cx="71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S&amp;T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Community</a:t>
              </a:r>
            </a:p>
          </p:txBody>
        </p:sp>
        <p:sp>
          <p:nvSpPr>
            <p:cNvPr id="133129" name="Text Box 9"/>
            <p:cNvSpPr txBox="1">
              <a:spLocks noChangeArrowheads="1"/>
            </p:cNvSpPr>
            <p:nvPr/>
          </p:nvSpPr>
          <p:spPr bwMode="auto">
            <a:xfrm rot="-2686328">
              <a:off x="3265" y="3191"/>
              <a:ext cx="7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IT Community</a:t>
              </a:r>
            </a:p>
          </p:txBody>
        </p:sp>
        <p:sp>
          <p:nvSpPr>
            <p:cNvPr id="133130" name="Text Box 10"/>
            <p:cNvSpPr txBox="1">
              <a:spLocks noChangeArrowheads="1"/>
            </p:cNvSpPr>
            <p:nvPr/>
          </p:nvSpPr>
          <p:spPr bwMode="auto">
            <a:xfrm rot="2953120">
              <a:off x="1714" y="3041"/>
              <a:ext cx="71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Acquisition</a:t>
              </a:r>
            </a:p>
            <a:p>
              <a:pPr algn="ctr">
                <a:spcBef>
                  <a:spcPct val="20000"/>
                </a:spcBef>
              </a:pPr>
              <a:r>
                <a:rPr lang="en-US" sz="1200" b="1">
                  <a:solidFill>
                    <a:schemeClr val="bg1"/>
                  </a:solidFill>
                </a:rPr>
                <a:t>Community</a:t>
              </a:r>
            </a:p>
          </p:txBody>
        </p:sp>
        <p:pic>
          <p:nvPicPr>
            <p:cNvPr id="133131" name="Picture 11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1200" y="1270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2" name="Picture 12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96" y="1025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3" name="Picture 13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40" y="1222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4" name="Picture 16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4176" y="1200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5" name="Picture 17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20" y="1104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6" name="Picture 18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16" y="1152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7" name="Picture 21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4171" y="3427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8" name="Picture 22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27" y="3619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9" name="Picture 23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11" y="3379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0" name="Picture 26" descr="user0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356" y="3037"/>
              <a:ext cx="15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1" name="Picture 27" descr="user0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196" y="3086"/>
              <a:ext cx="12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2" name="Picture 28" descr="user0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340" y="3283"/>
              <a:ext cx="12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3" name="Picture 34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5227" y="2912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4" name="Picture 35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19" y="2763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5" name="Picture 36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55" y="2453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6" name="Picture 34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336" y="2266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7" name="Picture 35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8" y="1978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8" name="Picture 36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76" y="2218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9" name="Text Box 43"/>
            <p:cNvSpPr txBox="1">
              <a:spLocks noChangeArrowheads="1"/>
            </p:cNvSpPr>
            <p:nvPr/>
          </p:nvSpPr>
          <p:spPr bwMode="auto">
            <a:xfrm>
              <a:off x="81" y="2065"/>
              <a:ext cx="54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7F7F7F"/>
                  </a:solidFill>
                </a:rPr>
                <a:t>Industry</a:t>
              </a:r>
            </a:p>
          </p:txBody>
        </p:sp>
        <p:sp>
          <p:nvSpPr>
            <p:cNvPr id="133150" name="Text Box 43"/>
            <p:cNvSpPr txBox="1">
              <a:spLocks noChangeArrowheads="1"/>
            </p:cNvSpPr>
            <p:nvPr/>
          </p:nvSpPr>
          <p:spPr bwMode="auto">
            <a:xfrm>
              <a:off x="4727" y="2619"/>
              <a:ext cx="7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7F7F7F"/>
                  </a:solidFill>
                </a:rPr>
                <a:t>DoD Primes</a:t>
              </a:r>
              <a:endParaRPr lang="en-US" sz="1400" b="1" baseline="-25000">
                <a:solidFill>
                  <a:srgbClr val="7F7F7F"/>
                </a:solidFill>
              </a:endParaRPr>
            </a:p>
          </p:txBody>
        </p:sp>
        <p:sp>
          <p:nvSpPr>
            <p:cNvPr id="133151" name="TextBox 37"/>
            <p:cNvSpPr txBox="1">
              <a:spLocks noChangeArrowheads="1"/>
            </p:cNvSpPr>
            <p:nvPr/>
          </p:nvSpPr>
          <p:spPr bwMode="auto">
            <a:xfrm>
              <a:off x="1280" y="2174"/>
              <a:ext cx="56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200"/>
                <a:t>awareness</a:t>
              </a:r>
            </a:p>
          </p:txBody>
        </p:sp>
        <p:sp>
          <p:nvSpPr>
            <p:cNvPr id="133152" name="TextBox 38"/>
            <p:cNvSpPr txBox="1">
              <a:spLocks noChangeArrowheads="1"/>
            </p:cNvSpPr>
            <p:nvPr/>
          </p:nvSpPr>
          <p:spPr bwMode="auto">
            <a:xfrm rot="-5400000">
              <a:off x="2485" y="3482"/>
              <a:ext cx="56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200"/>
                <a:t>response</a:t>
              </a:r>
            </a:p>
          </p:txBody>
        </p:sp>
        <p:sp>
          <p:nvSpPr>
            <p:cNvPr id="133153" name="TextBox 39"/>
            <p:cNvSpPr txBox="1">
              <a:spLocks noChangeArrowheads="1"/>
            </p:cNvSpPr>
            <p:nvPr/>
          </p:nvSpPr>
          <p:spPr bwMode="auto">
            <a:xfrm>
              <a:off x="3809" y="2411"/>
              <a:ext cx="65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200"/>
                <a:t>improvement</a:t>
              </a:r>
            </a:p>
          </p:txBody>
        </p:sp>
        <p:sp>
          <p:nvSpPr>
            <p:cNvPr id="133154" name="TextBox 40"/>
            <p:cNvSpPr txBox="1">
              <a:spLocks noChangeArrowheads="1"/>
            </p:cNvSpPr>
            <p:nvPr/>
          </p:nvSpPr>
          <p:spPr bwMode="auto">
            <a:xfrm rot="-5400000">
              <a:off x="2715" y="1168"/>
              <a:ext cx="61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200"/>
                <a:t>innovation</a:t>
              </a:r>
            </a:p>
          </p:txBody>
        </p:sp>
        <p:pic>
          <p:nvPicPr>
            <p:cNvPr id="133155" name="Picture 34" descr="user03"/>
            <p:cNvPicPr>
              <a:picLocks noChangeAspect="1" noChangeArrowheads="1"/>
            </p:cNvPicPr>
            <p:nvPr/>
          </p:nvPicPr>
          <p:blipFill>
            <a:blip r:embed="rId3"/>
            <a:srcRect b="56978"/>
            <a:stretch>
              <a:fillRect/>
            </a:stretch>
          </p:blipFill>
          <p:spPr bwMode="auto">
            <a:xfrm>
              <a:off x="5253" y="1867"/>
              <a:ext cx="17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6" name="Picture 35" descr="user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45" y="1717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7" name="Picture 36" descr="user0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05" y="1509"/>
              <a:ext cx="1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58" name="Text Box 43"/>
            <p:cNvSpPr txBox="1">
              <a:spLocks noChangeArrowheads="1"/>
            </p:cNvSpPr>
            <p:nvPr/>
          </p:nvSpPr>
          <p:spPr bwMode="auto">
            <a:xfrm>
              <a:off x="4769" y="1531"/>
              <a:ext cx="71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7F7F7F"/>
                  </a:solidFill>
                </a:rPr>
                <a:t>Intel</a:t>
              </a:r>
            </a:p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7F7F7F"/>
                  </a:solidFill>
                </a:rPr>
                <a:t>Community</a:t>
              </a: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0" y="5919788"/>
            <a:ext cx="9144000" cy="406400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Foster communication between those with needs and those with solutions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4405313" y="2286000"/>
            <a:ext cx="609600" cy="3276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84138"/>
            <a:ext cx="7556500" cy="1371600"/>
          </a:xfrm>
        </p:spPr>
        <p:txBody>
          <a:bodyPr/>
          <a:lstStyle/>
          <a:p>
            <a:r>
              <a:rPr lang="en-US" sz="4000" b="1"/>
              <a:t>DoD Techipedia </a:t>
            </a:r>
            <a:br>
              <a:rPr lang="en-US" sz="4000" b="1"/>
            </a:br>
            <a:r>
              <a:rPr lang="en-US" sz="4000" b="1"/>
              <a:t>Family of Services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890588" y="1828800"/>
            <a:ext cx="7534275" cy="4286250"/>
          </a:xfrm>
          <a:prstGeom prst="rect">
            <a:avLst/>
          </a:prstGeom>
          <a:gradFill flip="none" rotWithShape="1">
            <a:gsLst>
              <a:gs pos="0">
                <a:srgbClr val="3366FF">
                  <a:tint val="66000"/>
                  <a:satMod val="160000"/>
                </a:srgbClr>
              </a:gs>
              <a:gs pos="50000">
                <a:srgbClr val="3366FF">
                  <a:tint val="44500"/>
                  <a:satMod val="160000"/>
                </a:srgbClr>
              </a:gs>
              <a:gs pos="100000">
                <a:srgbClr val="3366F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6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433513" y="2286000"/>
            <a:ext cx="2971800" cy="32766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CFFCC">
                  <a:gamma/>
                  <a:shade val="66667"/>
                  <a:invGamma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5014913" y="2286000"/>
            <a:ext cx="2971800" cy="32766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66CCFF">
                  <a:gamma/>
                  <a:shade val="72549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5014913" y="4649788"/>
            <a:ext cx="2971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Century Gothic" pitchFamily="34" charset="0"/>
              </a:rPr>
              <a:t>DoD Techipedia External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433513" y="2433638"/>
            <a:ext cx="29718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Century Gothic" pitchFamily="34" charset="0"/>
              </a:rPr>
              <a:t>DoD Techipedia Limited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CCCCFF"/>
                </a:solidFill>
                <a:latin typeface="Century Gothic" pitchFamily="34" charset="0"/>
              </a:rPr>
              <a:t>https://www.dodtechipedia.mil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027613" y="2438400"/>
            <a:ext cx="2971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600" b="1">
                <a:latin typeface="Century Gothic" pitchFamily="34" charset="0"/>
              </a:rPr>
              <a:t>Defense Solutions</a:t>
            </a:r>
          </a:p>
          <a:p>
            <a:pPr algn="ctr" eaLnBrk="1" hangingPunct="1"/>
            <a:r>
              <a:rPr lang="en-US" sz="2600" b="1">
                <a:latin typeface="Century Gothic" pitchFamily="34" charset="0"/>
              </a:rPr>
              <a:t>Portal</a:t>
            </a:r>
          </a:p>
          <a:p>
            <a:pPr algn="ctr" eaLnBrk="1" hangingPunct="1"/>
            <a:r>
              <a:rPr lang="en-US" sz="600" b="1">
                <a:solidFill>
                  <a:srgbClr val="CCCCFF"/>
                </a:solidFill>
                <a:latin typeface="Century Gothic" pitchFamily="34" charset="0"/>
              </a:rPr>
              <a:t> </a:t>
            </a:r>
            <a:br>
              <a:rPr lang="en-US" sz="600" b="1">
                <a:solidFill>
                  <a:srgbClr val="CCCCFF"/>
                </a:solidFill>
                <a:latin typeface="Century Gothic" pitchFamily="34" charset="0"/>
              </a:rPr>
            </a:br>
            <a:r>
              <a:rPr lang="en-US" sz="1200" b="1">
                <a:solidFill>
                  <a:srgbClr val="CCCCFF"/>
                </a:solidFill>
                <a:latin typeface="Century Gothic" pitchFamily="34" charset="0"/>
              </a:rPr>
              <a:t>http://www.defensesolutions.gov</a:t>
            </a:r>
            <a:r>
              <a:rPr lang="en-US" sz="1200" b="1">
                <a:solidFill>
                  <a:srgbClr val="CCCCFF"/>
                </a:solidFill>
              </a:rPr>
              <a:t>/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 rot="16200000">
            <a:off x="3118643" y="3679032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Semi-permeable wall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4100513" y="31289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1397000" y="4679950"/>
            <a:ext cx="2971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Century Gothic" pitchFamily="34" charset="0"/>
              </a:rPr>
              <a:t>DoD Techipedia Classified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1430215"/>
            <a:ext cx="9144000" cy="542778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84138"/>
            <a:ext cx="7556500" cy="1371600"/>
          </a:xfrm>
        </p:spPr>
        <p:txBody>
          <a:bodyPr/>
          <a:lstStyle/>
          <a:p>
            <a:r>
              <a:rPr lang="en-US" sz="4000" i="1"/>
              <a:t>DoDTechipedia Limited</a:t>
            </a:r>
            <a:br>
              <a:rPr lang="en-US" sz="4000" i="1"/>
            </a:br>
            <a:r>
              <a:rPr lang="en-US" sz="4000"/>
              <a:t>Fulfills Capability Needs</a:t>
            </a:r>
          </a:p>
        </p:txBody>
      </p:sp>
      <p:grpSp>
        <p:nvGrpSpPr>
          <p:cNvPr id="175132" name="Group 28"/>
          <p:cNvGrpSpPr>
            <a:grpSpLocks/>
          </p:cNvGrpSpPr>
          <p:nvPr/>
        </p:nvGrpSpPr>
        <p:grpSpPr bwMode="auto">
          <a:xfrm>
            <a:off x="6862763" y="4959350"/>
            <a:ext cx="2054225" cy="1320800"/>
            <a:chOff x="3738" y="3340"/>
            <a:chExt cx="1294" cy="832"/>
          </a:xfrm>
        </p:grpSpPr>
        <p:sp>
          <p:nvSpPr>
            <p:cNvPr id="175112" name="AutoShape 8"/>
            <p:cNvSpPr>
              <a:spLocks noChangeArrowheads="1"/>
            </p:cNvSpPr>
            <p:nvPr/>
          </p:nvSpPr>
          <p:spPr bwMode="auto">
            <a:xfrm>
              <a:off x="3738" y="3340"/>
              <a:ext cx="1294" cy="83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3" name="Text Box 9"/>
            <p:cNvSpPr txBox="1">
              <a:spLocks noChangeArrowheads="1"/>
            </p:cNvSpPr>
            <p:nvPr/>
          </p:nvSpPr>
          <p:spPr bwMode="auto">
            <a:xfrm>
              <a:off x="3945" y="3521"/>
              <a:ext cx="92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dirty="0"/>
                <a:t>Acquisition</a:t>
              </a:r>
            </a:p>
            <a:p>
              <a:pPr eaLnBrk="1" hangingPunct="1"/>
              <a:r>
                <a:rPr lang="en-US" sz="2000" dirty="0"/>
                <a:t>Community</a:t>
              </a:r>
            </a:p>
          </p:txBody>
        </p:sp>
      </p:grpSp>
      <p:sp>
        <p:nvSpPr>
          <p:cNvPr id="175114" name="AutoShape 10"/>
          <p:cNvSpPr>
            <a:spLocks noChangeArrowheads="1"/>
          </p:cNvSpPr>
          <p:nvPr/>
        </p:nvSpPr>
        <p:spPr bwMode="auto">
          <a:xfrm>
            <a:off x="2878138" y="3649663"/>
            <a:ext cx="3386137" cy="1143000"/>
          </a:xfrm>
          <a:prstGeom prst="plaque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txBody>
          <a:bodyPr wrap="none" anchor="ctr"/>
          <a:lstStyle/>
          <a:p>
            <a:pPr algn="ctr" eaLnBrk="1" hangingPunct="1"/>
            <a:r>
              <a:rPr lang="en-US" sz="2400" dirty="0"/>
              <a:t>Science &amp; Technology</a:t>
            </a:r>
          </a:p>
          <a:p>
            <a:pPr algn="ctr" eaLnBrk="1" hangingPunct="1"/>
            <a:r>
              <a:rPr lang="en-US" sz="2400" dirty="0"/>
              <a:t>Community</a:t>
            </a:r>
          </a:p>
        </p:txBody>
      </p:sp>
      <p:grpSp>
        <p:nvGrpSpPr>
          <p:cNvPr id="175131" name="Group 27"/>
          <p:cNvGrpSpPr>
            <a:grpSpLocks/>
          </p:cNvGrpSpPr>
          <p:nvPr/>
        </p:nvGrpSpPr>
        <p:grpSpPr bwMode="auto">
          <a:xfrm>
            <a:off x="257175" y="4957763"/>
            <a:ext cx="2039938" cy="1335087"/>
            <a:chOff x="747" y="3339"/>
            <a:chExt cx="1285" cy="841"/>
          </a:xfrm>
        </p:grpSpPr>
        <p:sp>
          <p:nvSpPr>
            <p:cNvPr id="175108" name="AutoShape 4"/>
            <p:cNvSpPr>
              <a:spLocks noChangeArrowheads="1"/>
            </p:cNvSpPr>
            <p:nvPr/>
          </p:nvSpPr>
          <p:spPr bwMode="auto">
            <a:xfrm>
              <a:off x="747" y="3339"/>
              <a:ext cx="1285" cy="841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838" y="3521"/>
              <a:ext cx="11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Requirements</a:t>
              </a:r>
            </a:p>
            <a:p>
              <a:pPr eaLnBrk="1" hangingPunct="1"/>
              <a:r>
                <a:rPr lang="en-US" sz="2000"/>
                <a:t>Community</a:t>
              </a:r>
            </a:p>
          </p:txBody>
        </p:sp>
      </p:grpSp>
      <p:grpSp>
        <p:nvGrpSpPr>
          <p:cNvPr id="175133" name="Group 29"/>
          <p:cNvGrpSpPr>
            <a:grpSpLocks/>
          </p:cNvGrpSpPr>
          <p:nvPr/>
        </p:nvGrpSpPr>
        <p:grpSpPr bwMode="auto">
          <a:xfrm>
            <a:off x="3512035" y="1614488"/>
            <a:ext cx="2024063" cy="1320800"/>
            <a:chOff x="2295" y="653"/>
            <a:chExt cx="1275" cy="832"/>
          </a:xfrm>
        </p:grpSpPr>
        <p:sp>
          <p:nvSpPr>
            <p:cNvPr id="175110" name="AutoShape 6"/>
            <p:cNvSpPr>
              <a:spLocks noChangeArrowheads="1"/>
            </p:cNvSpPr>
            <p:nvPr/>
          </p:nvSpPr>
          <p:spPr bwMode="auto">
            <a:xfrm>
              <a:off x="2295" y="653"/>
              <a:ext cx="1275" cy="83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5126" name="Text Box 22"/>
            <p:cNvSpPr txBox="1">
              <a:spLocks noChangeArrowheads="1"/>
            </p:cNvSpPr>
            <p:nvPr/>
          </p:nvSpPr>
          <p:spPr bwMode="auto">
            <a:xfrm>
              <a:off x="2465" y="833"/>
              <a:ext cx="97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/>
                <a:t>Combatant</a:t>
              </a:r>
            </a:p>
            <a:p>
              <a:pPr eaLnBrk="1" hangingPunct="1"/>
              <a:r>
                <a:rPr lang="en-US" sz="2000"/>
                <a:t>Commands </a:t>
              </a:r>
            </a:p>
          </p:txBody>
        </p:sp>
      </p:grpSp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127000" y="1919167"/>
            <a:ext cx="3189976" cy="708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capabilities have</a:t>
            </a:r>
            <a:br>
              <a:rPr lang="en-US" sz="2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already invested in?”</a:t>
            </a:r>
          </a:p>
        </p:txBody>
      </p:sp>
      <p:sp>
        <p:nvSpPr>
          <p:cNvPr id="175136" name="AutoShape 32"/>
          <p:cNvSpPr>
            <a:spLocks noChangeArrowheads="1"/>
          </p:cNvSpPr>
          <p:nvPr/>
        </p:nvSpPr>
        <p:spPr bwMode="auto">
          <a:xfrm rot="16200000">
            <a:off x="6938963" y="3394075"/>
            <a:ext cx="871538" cy="2236787"/>
          </a:xfrm>
          <a:custGeom>
            <a:avLst/>
            <a:gdLst>
              <a:gd name="G0" fmla="+- 9818 0 0"/>
              <a:gd name="G1" fmla="+- 17938 0 0"/>
              <a:gd name="G2" fmla="+- 5416 0 0"/>
              <a:gd name="G3" fmla="*/ 9818 1 2"/>
              <a:gd name="G4" fmla="+- G3 10800 0"/>
              <a:gd name="G5" fmla="+- 21600 9818 17938"/>
              <a:gd name="G6" fmla="+- 17938 5416 0"/>
              <a:gd name="G7" fmla="*/ G6 1 2"/>
              <a:gd name="G8" fmla="*/ 17938 2 1"/>
              <a:gd name="G9" fmla="+- G8 0 21600"/>
              <a:gd name="G10" fmla="+- G5 0 G4"/>
              <a:gd name="G11" fmla="+- 9818 0 G4"/>
              <a:gd name="G12" fmla="*/ G2 G10 G11"/>
              <a:gd name="T0" fmla="*/ 15709 w 21600"/>
              <a:gd name="T1" fmla="*/ 0 h 21600"/>
              <a:gd name="T2" fmla="*/ 9818 w 21600"/>
              <a:gd name="T3" fmla="*/ 5416 h 21600"/>
              <a:gd name="T4" fmla="*/ 5416 w 21600"/>
              <a:gd name="T5" fmla="*/ 9818 h 21600"/>
              <a:gd name="T6" fmla="*/ 0 w 21600"/>
              <a:gd name="T7" fmla="*/ 15709 h 21600"/>
              <a:gd name="T8" fmla="*/ 5416 w 21600"/>
              <a:gd name="T9" fmla="*/ 21600 h 21600"/>
              <a:gd name="T10" fmla="*/ 11677 w 21600"/>
              <a:gd name="T11" fmla="*/ 17938 h 21600"/>
              <a:gd name="T12" fmla="*/ 17938 w 21600"/>
              <a:gd name="T13" fmla="*/ 11677 h 21600"/>
              <a:gd name="T14" fmla="*/ 21600 w 21600"/>
              <a:gd name="T15" fmla="*/ 541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709" y="0"/>
                </a:moveTo>
                <a:lnTo>
                  <a:pt x="9818" y="5416"/>
                </a:lnTo>
                <a:lnTo>
                  <a:pt x="13480" y="5416"/>
                </a:lnTo>
                <a:lnTo>
                  <a:pt x="13480" y="13480"/>
                </a:lnTo>
                <a:lnTo>
                  <a:pt x="5416" y="13480"/>
                </a:lnTo>
                <a:lnTo>
                  <a:pt x="5416" y="9818"/>
                </a:lnTo>
                <a:lnTo>
                  <a:pt x="0" y="15709"/>
                </a:lnTo>
                <a:lnTo>
                  <a:pt x="5416" y="21600"/>
                </a:lnTo>
                <a:lnTo>
                  <a:pt x="5416" y="17938"/>
                </a:lnTo>
                <a:lnTo>
                  <a:pt x="17938" y="17938"/>
                </a:lnTo>
                <a:lnTo>
                  <a:pt x="17938" y="5416"/>
                </a:lnTo>
                <a:lnTo>
                  <a:pt x="21600" y="5416"/>
                </a:lnTo>
                <a:close/>
              </a:path>
            </a:pathLst>
          </a:cu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prst="convex"/>
          </a:sp3d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75137" name="AutoShape 33"/>
          <p:cNvSpPr>
            <a:spLocks noChangeArrowheads="1"/>
          </p:cNvSpPr>
          <p:nvPr/>
        </p:nvSpPr>
        <p:spPr bwMode="auto">
          <a:xfrm rot="5400000" flipH="1">
            <a:off x="1536918" y="3606253"/>
            <a:ext cx="876299" cy="1776162"/>
          </a:xfrm>
          <a:custGeom>
            <a:avLst/>
            <a:gdLst>
              <a:gd name="G0" fmla="+- 9818 0 0"/>
              <a:gd name="G1" fmla="+- 17938 0 0"/>
              <a:gd name="G2" fmla="+- 5416 0 0"/>
              <a:gd name="G3" fmla="*/ 9818 1 2"/>
              <a:gd name="G4" fmla="+- G3 10800 0"/>
              <a:gd name="G5" fmla="+- 21600 9818 17938"/>
              <a:gd name="G6" fmla="+- 17938 5416 0"/>
              <a:gd name="G7" fmla="*/ G6 1 2"/>
              <a:gd name="G8" fmla="*/ 17938 2 1"/>
              <a:gd name="G9" fmla="+- G8 0 21600"/>
              <a:gd name="G10" fmla="+- G5 0 G4"/>
              <a:gd name="G11" fmla="+- 9818 0 G4"/>
              <a:gd name="G12" fmla="*/ G2 G10 G11"/>
              <a:gd name="T0" fmla="*/ 15709 w 21600"/>
              <a:gd name="T1" fmla="*/ 0 h 21600"/>
              <a:gd name="T2" fmla="*/ 9818 w 21600"/>
              <a:gd name="T3" fmla="*/ 5416 h 21600"/>
              <a:gd name="T4" fmla="*/ 5416 w 21600"/>
              <a:gd name="T5" fmla="*/ 9818 h 21600"/>
              <a:gd name="T6" fmla="*/ 0 w 21600"/>
              <a:gd name="T7" fmla="*/ 15709 h 21600"/>
              <a:gd name="T8" fmla="*/ 5416 w 21600"/>
              <a:gd name="T9" fmla="*/ 21600 h 21600"/>
              <a:gd name="T10" fmla="*/ 11677 w 21600"/>
              <a:gd name="T11" fmla="*/ 17938 h 21600"/>
              <a:gd name="T12" fmla="*/ 17938 w 21600"/>
              <a:gd name="T13" fmla="*/ 11677 h 21600"/>
              <a:gd name="T14" fmla="*/ 21600 w 21600"/>
              <a:gd name="T15" fmla="*/ 5416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709" y="0"/>
                </a:moveTo>
                <a:lnTo>
                  <a:pt x="9818" y="5416"/>
                </a:lnTo>
                <a:lnTo>
                  <a:pt x="13480" y="5416"/>
                </a:lnTo>
                <a:lnTo>
                  <a:pt x="13480" y="13480"/>
                </a:lnTo>
                <a:lnTo>
                  <a:pt x="5416" y="13480"/>
                </a:lnTo>
                <a:lnTo>
                  <a:pt x="5416" y="9818"/>
                </a:lnTo>
                <a:lnTo>
                  <a:pt x="0" y="15709"/>
                </a:lnTo>
                <a:lnTo>
                  <a:pt x="5416" y="21600"/>
                </a:lnTo>
                <a:lnTo>
                  <a:pt x="5416" y="17938"/>
                </a:lnTo>
                <a:lnTo>
                  <a:pt x="17938" y="17938"/>
                </a:lnTo>
                <a:lnTo>
                  <a:pt x="17938" y="5416"/>
                </a:lnTo>
                <a:lnTo>
                  <a:pt x="21600" y="5416"/>
                </a:lnTo>
                <a:close/>
              </a:path>
            </a:pathLst>
          </a:cu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prst="convex"/>
          </a:sp3d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1" name="Up-Down Arrow 20"/>
          <p:cNvSpPr/>
          <p:nvPr/>
        </p:nvSpPr>
        <p:spPr bwMode="auto">
          <a:xfrm>
            <a:off x="4290647" y="2977662"/>
            <a:ext cx="547076" cy="641909"/>
          </a:xfrm>
          <a:prstGeom prst="upDownArrow">
            <a:avLst>
              <a:gd name="adj1" fmla="val 41428"/>
              <a:gd name="adj2" fmla="val 4857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 prst="convex"/>
          </a:sp3d>
        </p:spPr>
        <p:txBody>
          <a:bodyPr wrap="square" lIns="92075" tIns="46038" rIns="92075" bIns="46038" anchor="ctr">
            <a:spAutoFit/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4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9067800" cy="838200"/>
          </a:xfrm>
        </p:spPr>
        <p:txBody>
          <a:bodyPr/>
          <a:lstStyle/>
          <a:p>
            <a:r>
              <a:rPr lang="en-US" sz="4000" b="1"/>
              <a:t>Key Features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248400" y="4572000"/>
            <a:ext cx="2514600" cy="204311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339966"/>
                </a:solidFill>
              </a:rPr>
              <a:t> Software Engineering Institute service to help Programs assess risks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339966"/>
                </a:solidFill>
              </a:rPr>
              <a:t> Prioritizes the risks and offers mitigation strategies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1905000" y="3810000"/>
            <a:ext cx="1905000" cy="533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048000" y="3352800"/>
            <a:ext cx="1524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505200" y="2667000"/>
            <a:ext cx="2209800" cy="66992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66"/>
                </a:solidFill>
              </a:rPr>
              <a:t>Offers roadmap to implement COTS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5638800" y="4800600"/>
            <a:ext cx="609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8775"/>
            <a:ext cx="9144000" cy="609600"/>
          </a:xfrm>
        </p:spPr>
        <p:txBody>
          <a:bodyPr/>
          <a:lstStyle/>
          <a:p>
            <a:r>
              <a:rPr lang="en-US" sz="4000"/>
              <a:t>DoDTechipedia Limited</a:t>
            </a:r>
            <a:br>
              <a:rPr lang="en-US" sz="4000"/>
            </a:br>
            <a:r>
              <a:rPr lang="en-US" sz="4000"/>
              <a:t>Progress to Date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399"/>
            <a:ext cx="8153400" cy="438052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240,000+ </a:t>
            </a:r>
            <a:r>
              <a:rPr lang="en-US" sz="2800" dirty="0"/>
              <a:t>page views since going live on October 1, 2008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8,000+ </a:t>
            </a:r>
            <a:r>
              <a:rPr lang="en-US" sz="2800" dirty="0"/>
              <a:t>new registered </a:t>
            </a:r>
            <a:r>
              <a:rPr lang="en-US" sz="2800" dirty="0" smtClean="0"/>
              <a:t>users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 smtClean="0"/>
              <a:t>1000+ Technology pages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800+ Blog Entries</a:t>
            </a:r>
            <a:endParaRPr lang="en-US" sz="2800" dirty="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28600" y="3641725"/>
            <a:ext cx="563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200"/>
              <a:t>.   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8991600" cy="868363"/>
          </a:xfrm>
        </p:spPr>
        <p:txBody>
          <a:bodyPr/>
          <a:lstStyle/>
          <a:p>
            <a:r>
              <a:rPr lang="en-US" sz="4000"/>
              <a:t>DefenseSolutions.gov</a:t>
            </a:r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353039">
            <a:off x="5509830" y="101594"/>
            <a:ext cx="4222053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 Sourcing In Action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3937" y="3826851"/>
            <a:ext cx="3280778" cy="20972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8775"/>
            <a:ext cx="9144000" cy="609600"/>
          </a:xfrm>
        </p:spPr>
        <p:txBody>
          <a:bodyPr/>
          <a:lstStyle/>
          <a:p>
            <a:r>
              <a:rPr lang="en-US" sz="4000" dirty="0" err="1" smtClean="0"/>
              <a:t>DefenseSolutions.Gov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277" y="1676399"/>
            <a:ext cx="5189415" cy="438052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Battlefield Forensics</a:t>
            </a:r>
          </a:p>
          <a:p>
            <a:pPr lvl="1">
              <a:spcBef>
                <a:spcPct val="50000"/>
              </a:spcBef>
            </a:pPr>
            <a:r>
              <a:rPr lang="en-US" sz="2400" b="1" dirty="0" smtClean="0"/>
              <a:t>37 Responses in the first offering</a:t>
            </a:r>
          </a:p>
          <a:p>
            <a:pPr lvl="1">
              <a:spcBef>
                <a:spcPct val="50000"/>
              </a:spcBef>
            </a:pPr>
            <a:r>
              <a:rPr lang="en-US" sz="2400" b="1" dirty="0" smtClean="0"/>
              <a:t>Over 50% had never done work with the </a:t>
            </a:r>
            <a:r>
              <a:rPr lang="en-US" sz="2400" b="1" dirty="0" err="1" smtClean="0"/>
              <a:t>DoD</a:t>
            </a:r>
            <a:r>
              <a:rPr lang="en-US" sz="2400" b="1" dirty="0" smtClean="0"/>
              <a:t> before</a:t>
            </a:r>
          </a:p>
          <a:p>
            <a:pPr lvl="1">
              <a:spcBef>
                <a:spcPct val="50000"/>
              </a:spcBef>
            </a:pPr>
            <a:r>
              <a:rPr lang="en-US" sz="2400" b="1" dirty="0" smtClean="0"/>
              <a:t>6 Responses selected to fund</a:t>
            </a:r>
          </a:p>
          <a:p>
            <a:pPr lvl="1">
              <a:spcBef>
                <a:spcPct val="50000"/>
              </a:spcBef>
            </a:pPr>
            <a:r>
              <a:rPr lang="en-US" sz="2400" b="1" dirty="0" smtClean="0"/>
              <a:t>Dramatically faster than FAR</a:t>
            </a:r>
            <a:r>
              <a:rPr lang="en-US" sz="2400" b="1" dirty="0"/>
              <a:t> </a:t>
            </a:r>
            <a:r>
              <a:rPr lang="en-US" sz="2400" b="1" dirty="0" smtClean="0"/>
              <a:t>process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28600" y="3641725"/>
            <a:ext cx="563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200"/>
              <a:t>.   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701" y="1743302"/>
            <a:ext cx="3282467" cy="20940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238"/>
            <a:ext cx="90678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iStock_000005664283X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1" y="0"/>
            <a:ext cx="91522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37600" cy="1371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Awareness In A World of Constant Change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5702" y="5981546"/>
            <a:ext cx="374469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 Will Our Adversaries </a:t>
            </a:r>
          </a:p>
          <a:p>
            <a:pPr marL="346075" indent="-346075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 Technology?</a:t>
            </a:r>
            <a:endParaRPr lang="en-US" sz="2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ied1.jpg"/>
          <p:cNvPicPr>
            <a:picLocks noChangeAspect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421908" y="3329141"/>
            <a:ext cx="3514725" cy="263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63525"/>
            <a:ext cx="8828087" cy="1042988"/>
          </a:xfrm>
        </p:spPr>
        <p:txBody>
          <a:bodyPr/>
          <a:lstStyle/>
          <a:p>
            <a:r>
              <a:rPr lang="en-US" sz="3600"/>
              <a:t>DoDTechipedia Public</a:t>
            </a:r>
            <a:br>
              <a:rPr lang="en-US" sz="3600"/>
            </a:br>
            <a:r>
              <a:rPr lang="en-US" sz="3600"/>
              <a:t>Collaboration w/Industry</a:t>
            </a:r>
          </a:p>
        </p:txBody>
      </p:sp>
      <p:sp>
        <p:nvSpPr>
          <p:cNvPr id="162819" name="Arc 3"/>
          <p:cNvSpPr>
            <a:spLocks/>
          </p:cNvSpPr>
          <p:nvPr/>
        </p:nvSpPr>
        <p:spPr bwMode="auto">
          <a:xfrm>
            <a:off x="2822575" y="3370263"/>
            <a:ext cx="536575" cy="3635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982663" y="3124200"/>
            <a:ext cx="1847850" cy="930275"/>
          </a:xfrm>
          <a:prstGeom prst="rect">
            <a:avLst/>
          </a:prstGeom>
          <a:gradFill rotWithShape="0">
            <a:gsLst>
              <a:gs pos="0">
                <a:srgbClr val="D29696"/>
              </a:gs>
              <a:gs pos="50000">
                <a:schemeClr val="bg1"/>
              </a:gs>
              <a:gs pos="100000">
                <a:srgbClr val="D29696"/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Govt ET, S&amp;T</a:t>
            </a:r>
          </a:p>
          <a:p>
            <a:pPr algn="ctr" eaLnBrk="1" hangingPunct="1"/>
            <a:r>
              <a:rPr lang="en-US"/>
              <a:t>Projects</a:t>
            </a:r>
          </a:p>
        </p:txBody>
      </p:sp>
      <p:sp>
        <p:nvSpPr>
          <p:cNvPr id="162821" name="AutoShape 5"/>
          <p:cNvSpPr>
            <a:spLocks noChangeArrowheads="1"/>
          </p:cNvSpPr>
          <p:nvPr/>
        </p:nvSpPr>
        <p:spPr bwMode="auto">
          <a:xfrm>
            <a:off x="2681288" y="4205288"/>
            <a:ext cx="4410075" cy="839787"/>
          </a:xfrm>
          <a:prstGeom prst="plus">
            <a:avLst>
              <a:gd name="adj" fmla="val 25000"/>
            </a:avLst>
          </a:prstGeom>
          <a:solidFill>
            <a:srgbClr val="FFFFCC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/>
              <a:t>DoDTechipedia, Organized by</a:t>
            </a:r>
            <a:br>
              <a:rPr lang="en-US"/>
            </a:br>
            <a:r>
              <a:rPr lang="en-US"/>
              <a:t>Wiki-based Technology Taxonomies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2825750" y="5084763"/>
            <a:ext cx="4144963" cy="1306512"/>
          </a:xfrm>
          <a:prstGeom prst="bracePair">
            <a:avLst>
              <a:gd name="adj" fmla="val 8333"/>
            </a:avLst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rgbClr val="000066"/>
                </a:solidFill>
              </a:rPr>
              <a:t>For Each Technology Area, Pilot shows: </a:t>
            </a:r>
          </a:p>
          <a:p>
            <a:pPr eaLnBrk="1" hangingPunct="1">
              <a:buFontTx/>
              <a:buChar char="•"/>
            </a:pPr>
            <a:r>
              <a:rPr lang="en-US" sz="1400">
                <a:solidFill>
                  <a:srgbClr val="000066"/>
                </a:solidFill>
              </a:rPr>
              <a:t> State of the practice</a:t>
            </a:r>
          </a:p>
          <a:p>
            <a:pPr eaLnBrk="1" hangingPunct="1">
              <a:buFontTx/>
              <a:buChar char="•"/>
            </a:pPr>
            <a:r>
              <a:rPr lang="en-US" sz="1400">
                <a:solidFill>
                  <a:srgbClr val="000066"/>
                </a:solidFill>
              </a:rPr>
              <a:t> DoD needs</a:t>
            </a:r>
          </a:p>
          <a:p>
            <a:pPr eaLnBrk="1" hangingPunct="1">
              <a:buFontTx/>
              <a:buChar char="•"/>
            </a:pPr>
            <a:r>
              <a:rPr lang="en-US" sz="1400">
                <a:solidFill>
                  <a:srgbClr val="000066"/>
                </a:solidFill>
              </a:rPr>
              <a:t> Current DoD uses </a:t>
            </a:r>
          </a:p>
          <a:p>
            <a:pPr eaLnBrk="1" hangingPunct="1">
              <a:buFontTx/>
              <a:buChar char="•"/>
            </a:pPr>
            <a:r>
              <a:rPr lang="en-US" sz="1400">
                <a:solidFill>
                  <a:srgbClr val="000066"/>
                </a:solidFill>
              </a:rPr>
              <a:t> Near-term ongoing ET research (public info)</a:t>
            </a:r>
          </a:p>
          <a:p>
            <a:pPr eaLnBrk="1" hangingPunct="1">
              <a:buFontTx/>
              <a:buChar char="•"/>
            </a:pPr>
            <a:r>
              <a:rPr lang="en-US" sz="1400">
                <a:solidFill>
                  <a:srgbClr val="000066"/>
                </a:solidFill>
              </a:rPr>
              <a:t> Associated emerging technology products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1865313" y="2573338"/>
            <a:ext cx="176212" cy="550862"/>
          </a:xfrm>
          <a:prstGeom prst="downArrow">
            <a:avLst>
              <a:gd name="adj1" fmla="val 50000"/>
              <a:gd name="adj2" fmla="val 78153"/>
            </a:avLst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 rot="-991954">
            <a:off x="3098800" y="2403475"/>
            <a:ext cx="277813" cy="1784350"/>
          </a:xfrm>
          <a:prstGeom prst="downArrow">
            <a:avLst>
              <a:gd name="adj1" fmla="val 27213"/>
              <a:gd name="adj2" fmla="val 188047"/>
            </a:avLst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 rot="991954" flipH="1">
            <a:off x="6196013" y="2508250"/>
            <a:ext cx="277812" cy="1695450"/>
          </a:xfrm>
          <a:prstGeom prst="downArrow">
            <a:avLst>
              <a:gd name="adj1" fmla="val 27213"/>
              <a:gd name="adj2" fmla="val 178678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>
            <a:off x="7580313" y="2565400"/>
            <a:ext cx="174625" cy="550863"/>
          </a:xfrm>
          <a:prstGeom prst="downArrow">
            <a:avLst>
              <a:gd name="adj1" fmla="val 50000"/>
              <a:gd name="adj2" fmla="val 78864"/>
            </a:avLst>
          </a:pr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>
            <a:off x="762000" y="1600200"/>
            <a:ext cx="2438400" cy="101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29696"/>
              </a:gs>
              <a:gs pos="50000">
                <a:schemeClr val="bg1"/>
              </a:gs>
              <a:gs pos="100000">
                <a:srgbClr val="D29696"/>
              </a:gs>
            </a:gsLst>
            <a:lin ang="5400000" scaled="1"/>
          </a:gradFill>
          <a:ln w="9525" algn="ctr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/>
              <a:t>Enterprise POCs</a:t>
            </a:r>
            <a:br>
              <a:rPr lang="en-US" sz="1400"/>
            </a:br>
            <a:r>
              <a:rPr lang="en-US" sz="1400"/>
              <a:t>Requirements Personnel</a:t>
            </a:r>
          </a:p>
          <a:p>
            <a:pPr algn="ctr" eaLnBrk="1" hangingPunct="1"/>
            <a:r>
              <a:rPr lang="en-US" sz="1400"/>
              <a:t>Early Program Personnel</a:t>
            </a:r>
            <a:br>
              <a:rPr lang="en-US" sz="1400"/>
            </a:br>
            <a:r>
              <a:rPr lang="en-US" sz="1400"/>
              <a:t>S&amp;T Personnel</a:t>
            </a:r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6477000" y="1724025"/>
            <a:ext cx="2438400" cy="9001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400"/>
              <a:t>Non-traditional</a:t>
            </a:r>
          </a:p>
          <a:p>
            <a:pPr algn="ctr" eaLnBrk="1" hangingPunct="1"/>
            <a:r>
              <a:rPr lang="en-US" sz="1400"/>
              <a:t>Emerging Tech Researchers</a:t>
            </a:r>
          </a:p>
          <a:p>
            <a:pPr algn="ctr" eaLnBrk="1" hangingPunct="1"/>
            <a:r>
              <a:rPr lang="en-US" sz="1400"/>
              <a:t>Emerging Tech Vendors</a:t>
            </a:r>
          </a:p>
        </p:txBody>
      </p:sp>
      <p:sp>
        <p:nvSpPr>
          <p:cNvPr id="162829" name="Arc 13"/>
          <p:cNvSpPr>
            <a:spLocks/>
          </p:cNvSpPr>
          <p:nvPr/>
        </p:nvSpPr>
        <p:spPr bwMode="auto">
          <a:xfrm flipH="1">
            <a:off x="6242050" y="3317875"/>
            <a:ext cx="639763" cy="363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2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2830" name="Picture 14" descr="MCj04112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45288" y="4478338"/>
            <a:ext cx="304800" cy="290512"/>
          </a:xfrm>
          <a:prstGeom prst="rect">
            <a:avLst/>
          </a:prstGeom>
          <a:noFill/>
        </p:spPr>
      </p:pic>
      <p:pic>
        <p:nvPicPr>
          <p:cNvPr id="162831" name="Picture 15" descr="MCj041125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5" y="4471988"/>
            <a:ext cx="304800" cy="290512"/>
          </a:xfrm>
          <a:prstGeom prst="rect">
            <a:avLst/>
          </a:prstGeom>
          <a:noFill/>
        </p:spPr>
      </p:pic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6846888" y="3133725"/>
            <a:ext cx="1698625" cy="8921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/>
              <a:t>Emerging Tech</a:t>
            </a:r>
          </a:p>
          <a:p>
            <a:pPr algn="ctr" eaLnBrk="1" hangingPunct="1"/>
            <a:r>
              <a:rPr lang="en-US"/>
              <a:t>Products</a:t>
            </a:r>
          </a:p>
        </p:txBody>
      </p:sp>
      <p:sp>
        <p:nvSpPr>
          <p:cNvPr id="162833" name="AutoShape 17"/>
          <p:cNvSpPr>
            <a:spLocks noChangeArrowheads="1"/>
          </p:cNvSpPr>
          <p:nvPr/>
        </p:nvSpPr>
        <p:spPr bwMode="auto">
          <a:xfrm>
            <a:off x="901700" y="5029200"/>
            <a:ext cx="1752600" cy="1190625"/>
          </a:xfrm>
          <a:prstGeom prst="foldedCorner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Doing Business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With DoD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Lessons Learned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Options</a:t>
            </a:r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5330825" y="2700338"/>
            <a:ext cx="98266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sz="1400" b="1"/>
              <a:t>Ongoing </a:t>
            </a:r>
            <a:br>
              <a:rPr lang="en-US" sz="1400" b="1"/>
            </a:br>
            <a:r>
              <a:rPr lang="en-US" sz="1400" b="1"/>
              <a:t>Research</a:t>
            </a: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209925" y="2700338"/>
            <a:ext cx="12477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1400" b="1"/>
              <a:t>Technology</a:t>
            </a:r>
          </a:p>
          <a:p>
            <a:r>
              <a:rPr lang="en-US" sz="1400" b="1"/>
              <a:t>Needs, Use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7032625" y="3792538"/>
            <a:ext cx="1336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Roles-based Access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1241425" y="3830638"/>
            <a:ext cx="13366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Roles-based Access</a:t>
            </a:r>
          </a:p>
        </p:txBody>
      </p:sp>
      <p:sp>
        <p:nvSpPr>
          <p:cNvPr id="162838" name="AutoShape 22"/>
          <p:cNvSpPr>
            <a:spLocks noChangeArrowheads="1"/>
          </p:cNvSpPr>
          <p:nvPr/>
        </p:nvSpPr>
        <p:spPr bwMode="auto">
          <a:xfrm>
            <a:off x="6997700" y="5240338"/>
            <a:ext cx="1841500" cy="917575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Defense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Solutions.gov</a:t>
            </a:r>
          </a:p>
          <a:p>
            <a:pPr algn="ctr"/>
            <a:r>
              <a:rPr lang="en-US" sz="1600">
                <a:solidFill>
                  <a:srgbClr val="000000"/>
                </a:solidFill>
              </a:rPr>
              <a:t>Idea Requests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153309main_hidden_blackhole_l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715963" y="166688"/>
            <a:ext cx="8428037" cy="857250"/>
          </a:xfrm>
          <a:noFill/>
          <a:ln/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Bringing Emerging Technologies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to </a:t>
            </a:r>
            <a:r>
              <a:rPr lang="en-US" sz="4000" dirty="0">
                <a:solidFill>
                  <a:srgbClr val="FFFF00"/>
                </a:solidFill>
              </a:rPr>
              <a:t>the </a:t>
            </a:r>
            <a:r>
              <a:rPr lang="en-US" sz="4000" dirty="0" err="1">
                <a:solidFill>
                  <a:srgbClr val="FFFF00"/>
                </a:solidFill>
              </a:rPr>
              <a:t>DoD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5475288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DoD Acquisition Process looks like a</a:t>
            </a:r>
            <a:b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Black Hole from the outside</a:t>
            </a:r>
          </a:p>
        </p:txBody>
      </p:sp>
      <p:sp>
        <p:nvSpPr>
          <p:cNvPr id="188421" name="AutoShape 5"/>
          <p:cNvSpPr>
            <a:spLocks noChangeArrowheads="1"/>
          </p:cNvSpPr>
          <p:nvPr/>
        </p:nvSpPr>
        <p:spPr bwMode="auto">
          <a:xfrm rot="3341927">
            <a:off x="2870200" y="1625600"/>
            <a:ext cx="1562100" cy="1054100"/>
          </a:xfrm>
          <a:custGeom>
            <a:avLst/>
            <a:gdLst>
              <a:gd name="G0" fmla="+- 13785 0 0"/>
              <a:gd name="G1" fmla="+- 3346 0 0"/>
              <a:gd name="G2" fmla="+- 12158 0 3346"/>
              <a:gd name="G3" fmla="+- G2 0 3346"/>
              <a:gd name="G4" fmla="*/ G3 32768 32059"/>
              <a:gd name="G5" fmla="*/ G4 1 2"/>
              <a:gd name="G6" fmla="+- 21600 0 13785"/>
              <a:gd name="G7" fmla="*/ G6 3346 6079"/>
              <a:gd name="G8" fmla="+- G7 13785 0"/>
              <a:gd name="T0" fmla="*/ 13785 w 21600"/>
              <a:gd name="T1" fmla="*/ 0 h 21600"/>
              <a:gd name="T2" fmla="*/ 13785 w 21600"/>
              <a:gd name="T3" fmla="*/ 12158 h 21600"/>
              <a:gd name="T4" fmla="*/ 279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5" y="0"/>
                </a:lnTo>
                <a:lnTo>
                  <a:pt x="13785" y="3346"/>
                </a:lnTo>
                <a:lnTo>
                  <a:pt x="12427" y="3346"/>
                </a:lnTo>
                <a:cubicBezTo>
                  <a:pt x="5564" y="3346"/>
                  <a:pt x="0" y="7291"/>
                  <a:pt x="0" y="12158"/>
                </a:cubicBezTo>
                <a:lnTo>
                  <a:pt x="0" y="21600"/>
                </a:lnTo>
                <a:lnTo>
                  <a:pt x="5587" y="21600"/>
                </a:lnTo>
                <a:lnTo>
                  <a:pt x="5587" y="12158"/>
                </a:lnTo>
                <a:cubicBezTo>
                  <a:pt x="5587" y="10310"/>
                  <a:pt x="8649" y="8812"/>
                  <a:pt x="12427" y="8812"/>
                </a:cubicBezTo>
                <a:lnTo>
                  <a:pt x="13785" y="8812"/>
                </a:lnTo>
                <a:lnTo>
                  <a:pt x="13785" y="12158"/>
                </a:lnTo>
                <a:close/>
              </a:path>
            </a:pathLst>
          </a:custGeom>
          <a:gradFill rotWithShape="1">
            <a:gsLst>
              <a:gs pos="0">
                <a:srgbClr val="FFFFCC">
                  <a:alpha val="52000"/>
                </a:srgbClr>
              </a:gs>
              <a:gs pos="50000">
                <a:srgbClr val="FF66FF"/>
              </a:gs>
              <a:gs pos="100000">
                <a:srgbClr val="FFFFCC">
                  <a:alpha val="5200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1381125" y="1801813"/>
            <a:ext cx="2279650" cy="1357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</a:rPr>
              <a:t>Current state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</a:rPr>
              <a:t>Technologies 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</a:rPr>
              <a:t>Enter the Acquisition</a:t>
            </a:r>
          </a:p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</a:rPr>
              <a:t>Process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6245225" y="4024313"/>
            <a:ext cx="2535694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FFFF00"/>
                </a:solidFill>
              </a:rPr>
              <a:t>Delayed </a:t>
            </a:r>
            <a:r>
              <a:rPr lang="en-US" dirty="0">
                <a:solidFill>
                  <a:srgbClr val="FFFF00"/>
                </a:solidFill>
              </a:rPr>
              <a:t>Technologies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</a:rPr>
              <a:t>Delivered to </a:t>
            </a:r>
            <a:r>
              <a:rPr lang="en-US" dirty="0" err="1">
                <a:solidFill>
                  <a:srgbClr val="FFFF00"/>
                </a:solidFill>
              </a:rPr>
              <a:t>Warfighter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8424" name="AutoShape 8"/>
          <p:cNvSpPr>
            <a:spLocks noChangeArrowheads="1"/>
          </p:cNvSpPr>
          <p:nvPr/>
        </p:nvSpPr>
        <p:spPr bwMode="auto">
          <a:xfrm flipV="1">
            <a:off x="4813300" y="3746500"/>
            <a:ext cx="1574800" cy="901700"/>
          </a:xfrm>
          <a:custGeom>
            <a:avLst/>
            <a:gdLst>
              <a:gd name="G0" fmla="+- 14741 0 0"/>
              <a:gd name="G1" fmla="+- 3536 0 0"/>
              <a:gd name="G2" fmla="+- 12158 0 3536"/>
              <a:gd name="G3" fmla="+- G2 0 3536"/>
              <a:gd name="G4" fmla="*/ G3 32768 32059"/>
              <a:gd name="G5" fmla="*/ G4 1 2"/>
              <a:gd name="G6" fmla="+- 21600 0 14741"/>
              <a:gd name="G7" fmla="*/ G6 3536 6079"/>
              <a:gd name="G8" fmla="+- G7 14741 0"/>
              <a:gd name="T0" fmla="*/ 14741 w 21600"/>
              <a:gd name="T1" fmla="*/ 0 h 21600"/>
              <a:gd name="T2" fmla="*/ 14741 w 21600"/>
              <a:gd name="T3" fmla="*/ 12158 h 21600"/>
              <a:gd name="T4" fmla="*/ 259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741" y="0"/>
                </a:lnTo>
                <a:lnTo>
                  <a:pt x="14741" y="3536"/>
                </a:lnTo>
                <a:lnTo>
                  <a:pt x="12427" y="3536"/>
                </a:lnTo>
                <a:cubicBezTo>
                  <a:pt x="5564" y="3536"/>
                  <a:pt x="0" y="7396"/>
                  <a:pt x="0" y="12158"/>
                </a:cubicBezTo>
                <a:lnTo>
                  <a:pt x="0" y="21600"/>
                </a:lnTo>
                <a:lnTo>
                  <a:pt x="5198" y="21600"/>
                </a:lnTo>
                <a:lnTo>
                  <a:pt x="5198" y="12158"/>
                </a:lnTo>
                <a:cubicBezTo>
                  <a:pt x="5198" y="10205"/>
                  <a:pt x="8435" y="8622"/>
                  <a:pt x="12427" y="8622"/>
                </a:cubicBezTo>
                <a:lnTo>
                  <a:pt x="14741" y="8622"/>
                </a:lnTo>
                <a:lnTo>
                  <a:pt x="14741" y="12158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73000"/>
                </a:srgbClr>
              </a:gs>
              <a:gs pos="50000">
                <a:srgbClr val="FF66FF">
                  <a:alpha val="56000"/>
                </a:srgbClr>
              </a:gs>
              <a:gs pos="100000">
                <a:srgbClr val="6699FF">
                  <a:alpha val="73000"/>
                </a:srgbClr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73870" y="1951770"/>
            <a:ext cx="6419850" cy="1355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ilyUPC" pitchFamily="34" charset="-34"/>
                <a:cs typeface="LilyUPC" pitchFamily="34" charset="-34"/>
              </a:rPr>
              <a:t>	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ilyUPC" pitchFamily="34" charset="-34"/>
                <a:cs typeface="LilyUPC" pitchFamily="34" charset="-34"/>
              </a:rPr>
              <a:t>How Well Are We Incorporating</a:t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ilyUPC" pitchFamily="34" charset="-34"/>
                <a:cs typeface="LilyUPC" pitchFamily="34" charset="-34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ilyUPC" pitchFamily="34" charset="-34"/>
                <a:cs typeface="LilyUPC" pitchFamily="34" charset="-34"/>
              </a:rPr>
              <a:t>Emerging Technologies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ilyUPC" pitchFamily="34" charset="-34"/>
                <a:cs typeface="LilyUPC" pitchFamily="34" charset="-34"/>
              </a:rPr>
              <a:t>?</a:t>
            </a:r>
          </a:p>
        </p:txBody>
      </p:sp>
      <p:pic>
        <p:nvPicPr>
          <p:cNvPr id="156676" name="Picture 22" descr="segwa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95825" y="4613275"/>
            <a:ext cx="5000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itle 1"/>
          <p:cNvSpPr>
            <a:spLocks noGrp="1"/>
          </p:cNvSpPr>
          <p:nvPr>
            <p:ph type="title" idx="4294967295"/>
          </p:nvPr>
        </p:nvSpPr>
        <p:spPr>
          <a:xfrm>
            <a:off x="935038" y="-19050"/>
            <a:ext cx="7137400" cy="1371600"/>
          </a:xfrm>
        </p:spPr>
        <p:txBody>
          <a:bodyPr/>
          <a:lstStyle/>
          <a:p>
            <a:r>
              <a:rPr lang="en-US" sz="3600" b="1"/>
              <a:t>The Procurement Process</a:t>
            </a:r>
            <a:br>
              <a:rPr lang="en-US" sz="3600" b="1"/>
            </a:br>
            <a:r>
              <a:rPr lang="en-US" sz="3600" b="1"/>
              <a:t>in DoD Can Take 15 Years!</a:t>
            </a:r>
          </a:p>
        </p:txBody>
      </p:sp>
      <p:pic>
        <p:nvPicPr>
          <p:cNvPr id="156678" name="Picture 4" descr="iStock_000002403545XSmall.jpg"/>
          <p:cNvPicPr>
            <a:picLocks noChangeAspect="1"/>
          </p:cNvPicPr>
          <p:nvPr/>
        </p:nvPicPr>
        <p:blipFill>
          <a:blip r:embed="rId3">
            <a:lum bright="26000" contrast="20000"/>
          </a:blip>
          <a:srcRect/>
          <a:stretch>
            <a:fillRect/>
          </a:stretch>
        </p:blipFill>
        <p:spPr bwMode="auto">
          <a:xfrm>
            <a:off x="6543675" y="1443038"/>
            <a:ext cx="24209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 descr="pixel-vfl7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2950" y="3305175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8" descr="pixel-vfl7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87875"/>
            <a:ext cx="127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12" descr="Picture 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53350" y="4984750"/>
            <a:ext cx="49053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2" name="Picture 14" descr="Picture 6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1250" y="4598988"/>
            <a:ext cx="519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3" name="Picture 17" descr="canon_sd1100is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88" y="5184775"/>
            <a:ext cx="7175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4" name="Picture 18" descr="skype_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0050" y="4184650"/>
            <a:ext cx="8461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5" name="Picture 19" descr="cf-md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32438" y="4560888"/>
            <a:ext cx="7794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6" name="Picture 20" descr="images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7100" y="5249863"/>
            <a:ext cx="6556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7" name="Picture 26" descr="TiVo_logo_thumb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40150" y="4210050"/>
            <a:ext cx="4651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8" name="Picture 27" descr="blackberry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8063" y="5500688"/>
            <a:ext cx="10826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28" descr="images-2.jpe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178550" y="5434013"/>
            <a:ext cx="411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1" descr="google 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68650" y="5210175"/>
            <a:ext cx="10239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29" descr="180px-Wi-Fi_Logo.svg.pn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310313" y="4330700"/>
            <a:ext cx="6556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2" name="Picture 30" descr="ie logo.jp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303338" y="4379913"/>
            <a:ext cx="70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3" name="Picture 9" descr="Picture 3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89700" y="4865688"/>
            <a:ext cx="10001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38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1993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57263" y="5970588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1994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652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1995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98663" y="5961063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1996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498725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1997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032125" y="5961063"/>
            <a:ext cx="506413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1998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540125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1999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73525" y="5961063"/>
            <a:ext cx="506413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2000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894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122863" y="5961063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2002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6308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2003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164263" y="5961063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2004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6722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2005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7205663" y="5961063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2006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713663" y="5961063"/>
            <a:ext cx="523875" cy="119062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2424A8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2007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247063" y="5961063"/>
            <a:ext cx="508000" cy="119062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A8A8EA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000"/>
              <a:t>2008</a:t>
            </a:r>
          </a:p>
        </p:txBody>
      </p:sp>
      <p:pic>
        <p:nvPicPr>
          <p:cNvPr id="156710" name="Picture 58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5918200" y="3813175"/>
            <a:ext cx="86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1" name="Picture 5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499100" y="5203825"/>
            <a:ext cx="9207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2" name="Picture 61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128838" y="4313238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3" name="Picture 62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5060950" y="3711575"/>
            <a:ext cx="2492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4" name="Picture 15" descr="Picture 8.png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851400" y="4121150"/>
            <a:ext cx="3778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5" name="Picture 63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1522413" y="3919538"/>
            <a:ext cx="59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716" name="Picture 64"/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825500" y="4251325"/>
            <a:ext cx="969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19" name="Line 47"/>
          <p:cNvSpPr>
            <a:spLocks noChangeShapeType="1"/>
          </p:cNvSpPr>
          <p:nvPr/>
        </p:nvSpPr>
        <p:spPr bwMode="auto">
          <a:xfrm>
            <a:off x="442913" y="6415088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56720" name="Text Box 48"/>
          <p:cNvSpPr txBox="1">
            <a:spLocks noChangeArrowheads="1"/>
          </p:cNvSpPr>
          <p:nvPr/>
        </p:nvSpPr>
        <p:spPr bwMode="auto">
          <a:xfrm>
            <a:off x="1533525" y="6248400"/>
            <a:ext cx="663575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Potential Timeline for a Major Defense Acquisition Program</a:t>
            </a:r>
          </a:p>
        </p:txBody>
      </p:sp>
      <p:pic>
        <p:nvPicPr>
          <p:cNvPr id="156722" name="Picture 50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7496175" y="4506913"/>
            <a:ext cx="1192213" cy="312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6723" name="Picture 51"/>
          <p:cNvPicPr>
            <a:picLocks noChangeAspect="1" noChangeArrowheads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7278688" y="5394325"/>
            <a:ext cx="461962" cy="452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137890"/>
            <a:ext cx="75565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" name="Picture 2" descr="153309main_hidden_blackhole_l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17608" y="3242239"/>
            <a:ext cx="2228850" cy="167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79940" y="5544230"/>
            <a:ext cx="7807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We Are Not Keeping Pace 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With </a:t>
            </a:r>
            <a:r>
              <a:rPr lang="en-US" sz="32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Innovation</a:t>
            </a:r>
            <a:endParaRPr lang="en-US" sz="32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Casa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effectLst/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54113" y="222250"/>
            <a:ext cx="7432675" cy="893763"/>
          </a:xfrm>
        </p:spPr>
        <p:txBody>
          <a:bodyPr/>
          <a:lstStyle/>
          <a:p>
            <a:r>
              <a:rPr lang="en-US" sz="3600"/>
              <a:t>“We need a new capability! </a:t>
            </a:r>
            <a:br>
              <a:rPr lang="en-US" sz="3600"/>
            </a:br>
            <a:r>
              <a:rPr lang="en-US" sz="3600"/>
              <a:t>Round up the Usual Suspects…”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215447"/>
            <a:ext cx="6070600" cy="1031875"/>
          </a:xfrm>
        </p:spPr>
        <p:txBody>
          <a:bodyPr/>
          <a:lstStyle/>
          <a:p>
            <a:r>
              <a:rPr lang="en-US" sz="3200" b="1" dirty="0" smtClean="0"/>
              <a:t>Why Emerging Tech Companies Don’t Come to Us</a:t>
            </a:r>
            <a:endParaRPr lang="en-US" sz="3200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570038"/>
            <a:ext cx="8904287" cy="4840287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en-US" sz="3400" i="1" dirty="0" smtClean="0"/>
              <a:t>They </a:t>
            </a:r>
            <a:r>
              <a:rPr lang="en-US" sz="3400" i="1" dirty="0"/>
              <a:t>do not know what they </a:t>
            </a:r>
            <a:r>
              <a:rPr lang="en-US" sz="3400" i="1" dirty="0" smtClean="0"/>
              <a:t>want</a:t>
            </a:r>
            <a:endParaRPr lang="en-US" sz="3400" i="1" dirty="0"/>
          </a:p>
          <a:p>
            <a:pPr marL="0">
              <a:spcBef>
                <a:spcPts val="1200"/>
              </a:spcBef>
            </a:pPr>
            <a:r>
              <a:rPr lang="en-US" sz="3400" i="1" dirty="0" smtClean="0"/>
              <a:t>The </a:t>
            </a:r>
            <a:r>
              <a:rPr lang="en-US" sz="3400" i="1" dirty="0"/>
              <a:t>application/bid process takes too </a:t>
            </a:r>
            <a:r>
              <a:rPr lang="en-US" sz="3400" i="1" dirty="0" smtClean="0"/>
              <a:t>long</a:t>
            </a:r>
            <a:endParaRPr lang="en-US" sz="3400" i="1" dirty="0"/>
          </a:p>
          <a:p>
            <a:pPr marL="0">
              <a:spcBef>
                <a:spcPts val="1200"/>
              </a:spcBef>
            </a:pPr>
            <a:r>
              <a:rPr lang="en-US" sz="3400" i="1" dirty="0" smtClean="0"/>
              <a:t>Our </a:t>
            </a:r>
            <a:r>
              <a:rPr lang="en-US" sz="3400" i="1" dirty="0"/>
              <a:t>products are not needed by </a:t>
            </a:r>
            <a:r>
              <a:rPr lang="en-US" sz="3400" i="1" dirty="0" err="1" smtClean="0"/>
              <a:t>DoD</a:t>
            </a:r>
            <a:endParaRPr lang="en-US" sz="3400" i="1" dirty="0"/>
          </a:p>
          <a:p>
            <a:pPr marL="0">
              <a:spcBef>
                <a:spcPts val="1200"/>
              </a:spcBef>
            </a:pPr>
            <a:r>
              <a:rPr lang="en-US" sz="3400" i="1" dirty="0" smtClean="0"/>
              <a:t>We </a:t>
            </a:r>
            <a:r>
              <a:rPr lang="en-US" sz="3400" i="1" dirty="0"/>
              <a:t>do not want to work with </a:t>
            </a:r>
            <a:r>
              <a:rPr lang="en-US" sz="3400" i="1" dirty="0" err="1" smtClean="0"/>
              <a:t>DoD</a:t>
            </a:r>
            <a:endParaRPr lang="en-US" sz="3400" i="1" dirty="0"/>
          </a:p>
          <a:p>
            <a:pPr marL="0">
              <a:spcBef>
                <a:spcPts val="1200"/>
              </a:spcBef>
            </a:pPr>
            <a:r>
              <a:rPr lang="en-US" sz="3400" i="1" dirty="0" smtClean="0"/>
              <a:t>To hard for new firms to break in</a:t>
            </a:r>
            <a:endParaRPr lang="en-US" sz="3400" i="1" dirty="0"/>
          </a:p>
          <a:p>
            <a:pPr marL="0">
              <a:spcBef>
                <a:spcPts val="1200"/>
              </a:spcBef>
            </a:pPr>
            <a:r>
              <a:rPr lang="en-US" sz="3400" i="1" dirty="0" smtClean="0"/>
              <a:t>I </a:t>
            </a:r>
            <a:r>
              <a:rPr lang="en-US" sz="3400" i="1" dirty="0"/>
              <a:t>can do fine without </a:t>
            </a:r>
            <a:r>
              <a:rPr lang="en-US" sz="3400" i="1" dirty="0" smtClean="0"/>
              <a:t>them</a:t>
            </a:r>
            <a:endParaRPr lang="en-US" sz="3400" i="1" dirty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241675" y="5816600"/>
            <a:ext cx="53197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rgbClr val="233678"/>
                </a:solidFill>
              </a:rPr>
              <a:t>National Defense University Report to Congress:</a:t>
            </a:r>
            <a:br>
              <a:rPr lang="en-US" sz="1600">
                <a:solidFill>
                  <a:srgbClr val="233678"/>
                </a:solidFill>
              </a:rPr>
            </a:br>
            <a:r>
              <a:rPr lang="en-US" sz="1600">
                <a:solidFill>
                  <a:srgbClr val="233678"/>
                </a:solidFill>
              </a:rPr>
              <a:t>Information Technology Program, January 2006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5" name="Picture 3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Rounded Rectangle 9"/>
          <p:cNvSpPr/>
          <p:nvPr/>
        </p:nvSpPr>
        <p:spPr bwMode="auto">
          <a:xfrm>
            <a:off x="1378856" y="5558970"/>
            <a:ext cx="6502400" cy="885371"/>
          </a:xfrm>
          <a:prstGeom prst="round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502" y="5747658"/>
            <a:ext cx="623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rgbClr val="FFFF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DESTINE" pitchFamily="2" charset="0"/>
                <a:ea typeface="SimHei" pitchFamily="49" charset="-122"/>
              </a:rPr>
              <a:t>Connecting Problems with Solutions</a:t>
            </a:r>
            <a:endParaRPr lang="en-US" sz="2800" b="1" dirty="0">
              <a:ln w="18000">
                <a:solidFill>
                  <a:srgbClr val="FFFF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DESTINE" pitchFamily="2" charset="0"/>
              <a:ea typeface="SimHei" pitchFamily="49" charset="-122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/>
              <a:t>DoD Key Enabling Technologies </a:t>
            </a:r>
          </a:p>
        </p:txBody>
      </p:sp>
      <p:sp>
        <p:nvSpPr>
          <p:cNvPr id="1730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03400"/>
            <a:ext cx="4038600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Biometrics</a:t>
            </a:r>
          </a:p>
          <a:p>
            <a:pPr>
              <a:lnSpc>
                <a:spcPct val="90000"/>
              </a:lnSpc>
            </a:pPr>
            <a:r>
              <a:rPr lang="en-US" sz="2000"/>
              <a:t>Nanotechnology</a:t>
            </a:r>
          </a:p>
          <a:p>
            <a:pPr>
              <a:lnSpc>
                <a:spcPct val="90000"/>
              </a:lnSpc>
            </a:pPr>
            <a:r>
              <a:rPr lang="en-US" sz="2000"/>
              <a:t>Information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Surveillance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Networks &amp; Communications</a:t>
            </a:r>
          </a:p>
          <a:p>
            <a:pPr>
              <a:lnSpc>
                <a:spcPct val="90000"/>
              </a:lnSpc>
            </a:pPr>
            <a:r>
              <a:rPr lang="en-US" sz="2000"/>
              <a:t>Software Research</a:t>
            </a:r>
          </a:p>
          <a:p>
            <a:pPr>
              <a:lnSpc>
                <a:spcPct val="90000"/>
              </a:lnSpc>
            </a:pPr>
            <a:r>
              <a:rPr lang="en-US" sz="2000"/>
              <a:t>Cognitive Enhancements</a:t>
            </a:r>
          </a:p>
          <a:p>
            <a:pPr>
              <a:lnSpc>
                <a:spcPct val="90000"/>
              </a:lnSpc>
            </a:pPr>
            <a:r>
              <a:rPr lang="en-US" sz="2000"/>
              <a:t>Casualty Care</a:t>
            </a:r>
          </a:p>
          <a:p>
            <a:pPr>
              <a:lnSpc>
                <a:spcPct val="90000"/>
              </a:lnSpc>
            </a:pPr>
            <a:r>
              <a:rPr lang="en-US" sz="2000"/>
              <a:t>Advanced Materials</a:t>
            </a:r>
          </a:p>
          <a:p>
            <a:pPr>
              <a:lnSpc>
                <a:spcPct val="90000"/>
              </a:lnSpc>
            </a:pPr>
            <a:r>
              <a:rPr lang="en-US" sz="2000"/>
              <a:t>Advanced Electronics</a:t>
            </a:r>
          </a:p>
          <a:p>
            <a:pPr>
              <a:lnSpc>
                <a:spcPct val="90000"/>
              </a:lnSpc>
            </a:pPr>
            <a:r>
              <a:rPr lang="en-US" sz="2000"/>
              <a:t>Human, Social, Cultural &amp; Behavioral Modeling</a:t>
            </a:r>
          </a:p>
          <a:p>
            <a:pPr>
              <a:lnSpc>
                <a:spcPct val="90000"/>
              </a:lnSpc>
            </a:pPr>
            <a:r>
              <a:rPr lang="en-US" sz="2000"/>
              <a:t>Robotics</a:t>
            </a: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03400"/>
            <a:ext cx="4038600" cy="4279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Energetic Materials &amp; Explosives</a:t>
            </a:r>
          </a:p>
          <a:p>
            <a:pPr>
              <a:lnSpc>
                <a:spcPct val="90000"/>
              </a:lnSpc>
            </a:pPr>
            <a:r>
              <a:rPr lang="en-US" sz="2000"/>
              <a:t>Directed Energy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Hyperspectral Sensors</a:t>
            </a:r>
          </a:p>
          <a:p>
            <a:pPr>
              <a:lnSpc>
                <a:spcPct val="90000"/>
              </a:lnSpc>
            </a:pPr>
            <a:r>
              <a:rPr lang="en-US" sz="2000"/>
              <a:t>Radar</a:t>
            </a:r>
          </a:p>
          <a:p>
            <a:pPr>
              <a:lnSpc>
                <a:spcPct val="90000"/>
              </a:lnSpc>
            </a:pPr>
            <a:r>
              <a:rPr lang="en-US" sz="2000"/>
              <a:t>Autonomous Systems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Manufacturing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Combat WMD Technologies</a:t>
            </a:r>
          </a:p>
          <a:p>
            <a:pPr>
              <a:lnSpc>
                <a:spcPct val="90000"/>
              </a:lnSpc>
            </a:pPr>
            <a:r>
              <a:rPr lang="en-US" sz="2000"/>
              <a:t>Large Data Set Analysis Tools</a:t>
            </a:r>
          </a:p>
          <a:p>
            <a:pPr>
              <a:lnSpc>
                <a:spcPct val="90000"/>
              </a:lnSpc>
            </a:pPr>
            <a:r>
              <a:rPr lang="en-US" sz="2000"/>
              <a:t>Alternative Fuels and Energy</a:t>
            </a:r>
          </a:p>
          <a:p>
            <a:pPr>
              <a:lnSpc>
                <a:spcPct val="90000"/>
              </a:lnSpc>
            </a:pPr>
            <a:r>
              <a:rPr lang="en-US" sz="2000"/>
              <a:t>Organization, fusion, &amp; Mining Data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851025" y="6212260"/>
            <a:ext cx="692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2075" tIns="46038" rIns="92075" bIns="46038">
            <a:spAutoFit/>
          </a:bodyPr>
          <a:lstStyle/>
          <a:p>
            <a:r>
              <a:rPr lang="en-US" sz="1600" dirty="0"/>
              <a:t>Director of Defense Research &amp; Engineering (DDR&amp;E) 2007 Strategic Plan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0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9065</TotalTime>
  <Words>550</Words>
  <Application>Microsoft Office PowerPoint</Application>
  <PresentationFormat>On-screen Show (4:3)</PresentationFormat>
  <Paragraphs>170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ＭＳ Ｐゴシック</vt:lpstr>
      <vt:lpstr>Times New Roman</vt:lpstr>
      <vt:lpstr>Wingdings</vt:lpstr>
      <vt:lpstr>Arial Black</vt:lpstr>
      <vt:lpstr>Book Antiqua</vt:lpstr>
      <vt:lpstr>Impact</vt:lpstr>
      <vt:lpstr>Imprint MT Shadow</vt:lpstr>
      <vt:lpstr>Century Gothic</vt:lpstr>
      <vt:lpstr>Pixel</vt:lpstr>
      <vt:lpstr>Slide 1</vt:lpstr>
      <vt:lpstr>Awareness In A World of Constant Change</vt:lpstr>
      <vt:lpstr>Bringing Emerging Technologies  to the DoD</vt:lpstr>
      <vt:lpstr>The Procurement Process in DoD Can Take 15 Years!</vt:lpstr>
      <vt:lpstr>Slide 5</vt:lpstr>
      <vt:lpstr>“We need a new capability!  Round up the Usual Suspects…”</vt:lpstr>
      <vt:lpstr>Why Emerging Tech Companies Don’t Come to Us</vt:lpstr>
      <vt:lpstr>Slide 8</vt:lpstr>
      <vt:lpstr>DoD Key Enabling Technologies </vt:lpstr>
      <vt:lpstr>What do we Have in the Cupboard</vt:lpstr>
      <vt:lpstr>Slide 11</vt:lpstr>
      <vt:lpstr>Innovation &amp; Awareness  Through Collaboration</vt:lpstr>
      <vt:lpstr>DoD Techipedia  Family of Services</vt:lpstr>
      <vt:lpstr>DoDTechipedia Limited Fulfills Capability Needs</vt:lpstr>
      <vt:lpstr>Key Features</vt:lpstr>
      <vt:lpstr>DoDTechipedia Limited Progress to Date</vt:lpstr>
      <vt:lpstr>DefenseSolutions.gov</vt:lpstr>
      <vt:lpstr>DefenseSolutions.Gov Results</vt:lpstr>
      <vt:lpstr>Slide 19</vt:lpstr>
      <vt:lpstr>DoDTechipedia Public Collaboration w/Industry</vt:lpstr>
    </vt:vector>
  </TitlesOfParts>
  <Company>DTIC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wcarman</dc:creator>
  <cp:lastModifiedBy>Noel Dickover</cp:lastModifiedBy>
  <cp:revision>333</cp:revision>
  <cp:lastPrinted>2008-10-30T16:23:49Z</cp:lastPrinted>
  <dcterms:created xsi:type="dcterms:W3CDTF">2009-02-24T20:21:05Z</dcterms:created>
  <dcterms:modified xsi:type="dcterms:W3CDTF">2009-09-04T04:35:12Z</dcterms:modified>
</cp:coreProperties>
</file>