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</p:sldIdLst>
  <p:sldSz cy="5143500" cx="9144000"/>
  <p:notesSz cx="6858000" cy="9144000"/>
  <p:embeddedFontLst>
    <p:embeddedFont>
      <p:font typeface="Lato"/>
      <p:regular r:id="rId62"/>
      <p:bold r:id="rId63"/>
      <p:italic r:id="rId64"/>
      <p:boldItalic r:id="rId65"/>
    </p:embeddedFont>
    <p:embeddedFont>
      <p:font typeface="Source Sans Pro"/>
      <p:regular r:id="rId66"/>
      <p:bold r:id="rId67"/>
      <p:italic r:id="rId68"/>
      <p:boldItalic r:id="rId6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Lato-regular.fntdata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font" Target="fonts/Lato-italic.fntdata"/><Relationship Id="rId63" Type="http://schemas.openxmlformats.org/officeDocument/2006/relationships/font" Target="fonts/Lato-bold.fntdata"/><Relationship Id="rId22" Type="http://schemas.openxmlformats.org/officeDocument/2006/relationships/slide" Target="slides/slide18.xml"/><Relationship Id="rId66" Type="http://schemas.openxmlformats.org/officeDocument/2006/relationships/font" Target="fonts/SourceSansPro-regular.fntdata"/><Relationship Id="rId21" Type="http://schemas.openxmlformats.org/officeDocument/2006/relationships/slide" Target="slides/slide17.xml"/><Relationship Id="rId65" Type="http://schemas.openxmlformats.org/officeDocument/2006/relationships/font" Target="fonts/Lato-boldItalic.fntdata"/><Relationship Id="rId24" Type="http://schemas.openxmlformats.org/officeDocument/2006/relationships/slide" Target="slides/slide20.xml"/><Relationship Id="rId68" Type="http://schemas.openxmlformats.org/officeDocument/2006/relationships/font" Target="fonts/SourceSansPro-italic.fntdata"/><Relationship Id="rId23" Type="http://schemas.openxmlformats.org/officeDocument/2006/relationships/slide" Target="slides/slide19.xml"/><Relationship Id="rId67" Type="http://schemas.openxmlformats.org/officeDocument/2006/relationships/font" Target="fonts/SourceSansPro-bold.fntdata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69" Type="http://schemas.openxmlformats.org/officeDocument/2006/relationships/font" Target="fonts/SourceSansPro-boldItalic.fnt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0e2c38361_0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0e2c38361_0_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60e2c38361_0_1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27de5233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27de5233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627de52331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13b1016cf_0_1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13b1016cf_0_1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613b1016cf_0_1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13b1016cf_0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13b1016cf_0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613b1016cf_0_1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13b1016cf_0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613b1016cf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define the concept as a joint distribution between the prior and the class conditional</a:t>
            </a:r>
            <a:endParaRPr/>
          </a:p>
        </p:txBody>
      </p:sp>
      <p:sp>
        <p:nvSpPr>
          <p:cNvPr id="180" name="Google Shape;180;g613b1016cf_0_10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477b9f05d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477b9f05d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477b9f05d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0e2c38361_0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0e2c38361_0_1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60e2c38361_0_1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613d6b6c3d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613d6b6c3d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613d6b6c3d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13d6b6c3d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13d6b6c3d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latin typeface="Arial"/>
                <a:ea typeface="Arial"/>
                <a:cs typeface="Arial"/>
                <a:sym typeface="Arial"/>
              </a:rPr>
              <a:t>We are interested to know two implications of these changes: (i) whether the data distribution </a:t>
            </a:r>
            <a:r>
              <a:rPr i="1" lang="en-US" sz="10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i="1" lang="en-US" sz="1000">
                <a:latin typeface="Arial"/>
                <a:ea typeface="Arial"/>
                <a:cs typeface="Arial"/>
                <a:sym typeface="Arial"/>
              </a:rPr>
              <a:t>y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|</a:t>
            </a:r>
            <a:r>
              <a:rPr i="1" lang="en-US" sz="1000"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) changes and affects the predictive decision and (ii) whether the changes are visible from the data distribution without knowing the true labels (i.e., </a:t>
            </a:r>
            <a:r>
              <a:rPr i="1" lang="en-US" sz="10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( </a:t>
            </a:r>
            <a:r>
              <a:rPr i="1" lang="en-US" sz="1000"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sz="1000">
                <a:latin typeface="Arial"/>
                <a:ea typeface="Arial"/>
                <a:cs typeface="Arial"/>
                <a:sym typeface="Arial"/>
              </a:rPr>
              <a:t>) changes). From a predictive perspective, only the changes that affect the prediction decision require adaptation.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613d6b6c3d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137611798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137611798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6137611798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0e720329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60e720329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60e720329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2885e64c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2885e64c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62885e64c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60e720329f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60e720329f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60e720329f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61321ac16c_0_1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61321ac16c_0_1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61321ac16c_0_1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613b1016c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613b1016c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613b1016c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613b1016cf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613b1016cf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613b1016cf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252a27584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252a27584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6252a27584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60e2c38361_0_2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60e2c38361_0_2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60e2c38361_0_2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0e720329f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0e720329f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60e720329f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61426e60dd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61426e60dd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61426e60dd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61426e60dd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61426e60dd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same sample used for 2 purposes - first to predict and then to train the model.</a:t>
            </a:r>
            <a:endParaRPr/>
          </a:p>
        </p:txBody>
      </p:sp>
      <p:sp>
        <p:nvSpPr>
          <p:cNvPr id="381" name="Google Shape;381;g61426e60dd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60e720329f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60e720329f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60e720329f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61426e60dd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61426e60dd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exactly in tune with the adaptive learning model for streaming systems which we saw earlier</a:t>
            </a:r>
            <a:endParaRPr/>
          </a:p>
        </p:txBody>
      </p:sp>
      <p:sp>
        <p:nvSpPr>
          <p:cNvPr id="388" name="Google Shape;388;g61426e60dd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1426e60dd_0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1426e60dd_0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decision model used to classify the first example is different from the one used to classify the hundredth instance.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g61426e60dd_0_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60e2c38361_0_3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60e2c38361_0_3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g60e2c38361_0_3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62bd0cf5d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62bd0cf5d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g62bd0cf5d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0e2c38361_0_3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0e2c38361_0_3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g60e2c38361_0_3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0e2c38361_0_5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60e2c38361_0_5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remember window size is computed dynamically. 2 such consecutive windows have diff mean values imply that there is a drift ..</a:t>
            </a:r>
            <a:endParaRPr/>
          </a:p>
        </p:txBody>
      </p:sp>
      <p:sp>
        <p:nvSpPr>
          <p:cNvPr id="435" name="Google Shape;435;g60e2c38361_0_5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61426e60dd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61426e60dd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g61426e60dd_0_1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61426e60dd_0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61426e60dd_0_1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when "large enough" subwindows exhibit "distinct enough" averages</a:t>
            </a:r>
            <a:endParaRPr/>
          </a:p>
        </p:txBody>
      </p:sp>
      <p:sp>
        <p:nvSpPr>
          <p:cNvPr id="451" name="Google Shape;451;g61426e60dd_0_1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6145e7500b_1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6145e7500b_1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when "large enough" subwindows exhibit "distinct enough" averages</a:t>
            </a:r>
            <a:endParaRPr/>
          </a:p>
        </p:txBody>
      </p:sp>
      <p:sp>
        <p:nvSpPr>
          <p:cNvPr id="466" name="Google Shape;466;g6145e7500b_1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6145e7500b_1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6145e7500b_1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when "large enough" subwindows exhibit "distinct enough" averages</a:t>
            </a:r>
            <a:endParaRPr/>
          </a:p>
        </p:txBody>
      </p:sp>
      <p:sp>
        <p:nvSpPr>
          <p:cNvPr id="495" name="Google Shape;495;g6145e7500b_1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252a2758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252a2758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6252a2758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145e7500b_1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145e7500b_1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latin typeface="Arial"/>
                <a:ea typeface="Arial"/>
                <a:cs typeface="Arial"/>
                <a:sym typeface="Arial"/>
              </a:rPr>
              <a:t>whenever two “large enough” subwindows of W exhibit “distinct enough” averages, one can conclude that the corresponding expected values are different, and the older portion of the window is dropped. </a:t>
            </a:r>
            <a:endParaRPr sz="1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g6145e7500b_1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61825ba8fd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61825ba8fd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g61825ba8fd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60e2c38361_0_5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60e2c38361_0_5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g60e2c38361_0_5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60e2c38361_0_6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60e2c38361_0_6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g60e2c38361_0_6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6145e7500b_1_1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6145e7500b_1_1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6145e7500b_1_1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6145e7500b_1_1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6145e7500b_1_1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g6145e7500b_1_1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6145e7500b_1_1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6145e7500b_1_1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g6145e7500b_1_1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6145e7500b_1_1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6145e7500b_1_1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g6145e7500b_1_1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60e2c38361_0_6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60e2c38361_0_6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g60e2c38361_0_6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62bd0cf5d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62bd0cf5d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g62bd0cf5df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6252a27584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6252a27584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6252a27584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477b9f05d2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477b9f05d2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g477b9f05d2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609c11440d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609c11440d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1" name="Google Shape;701;g609c11440d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609c11440d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609c11440d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g609c11440d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609c11440d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609c11440d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g609c11440d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60bcd4bc56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60bcd4bc56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g60bcd4bc56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60e720329f_0_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3" name="Google Shape;733;g60e720329f_0_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g60e720329f_0_4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6252a27584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6252a27584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g6252a27584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0e2c38361_0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60e2c38361_0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such systems needs a different paradigm</a:t>
            </a:r>
            <a:endParaRPr/>
          </a:p>
        </p:txBody>
      </p:sp>
      <p:sp>
        <p:nvSpPr>
          <p:cNvPr id="102" name="Google Shape;102;g60e2c38361_0_10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252a27584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252a27584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cannot store all data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and online learning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need drift aware learning models</a:t>
            </a:r>
            <a:endParaRPr/>
          </a:p>
        </p:txBody>
      </p:sp>
      <p:sp>
        <p:nvSpPr>
          <p:cNvPr id="110" name="Google Shape;110;g6252a27584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0e720329f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0e720329f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let's see how we can address the challenges by adopting a different learning model ..</a:t>
            </a:r>
            <a:endParaRPr/>
          </a:p>
        </p:txBody>
      </p:sp>
      <p:sp>
        <p:nvSpPr>
          <p:cNvPr id="118" name="Google Shape;118;g60e720329f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0e2c38361_0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60e2c38361_0_1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summarize</a:t>
            </a:r>
            <a:r>
              <a:rPr lang="en-US"/>
              <a:t> these in 3 dimensions .. next slide</a:t>
            </a:r>
            <a:endParaRPr/>
          </a:p>
        </p:txBody>
      </p:sp>
      <p:sp>
        <p:nvSpPr>
          <p:cNvPr id="125" name="Google Shape;125;g60e2c38361_0_1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517708" y="965660"/>
            <a:ext cx="6858000" cy="762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  <a:defRPr b="1"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17708" y="1843457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7444" y="4729913"/>
            <a:ext cx="1353900" cy="288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 showMasterSp="0">
  <p:cSld name="1_Title Slide">
    <p:bg>
      <p:bgPr>
        <a:solidFill>
          <a:srgbClr val="1A84AD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"/>
          <p:cNvPicPr preferRelativeResize="0"/>
          <p:nvPr/>
        </p:nvPicPr>
        <p:blipFill rotWithShape="1">
          <a:blip r:embed="rId2">
            <a:alphaModFix amt="20000"/>
          </a:blip>
          <a:srcRect b="0" l="0" r="0" t="0"/>
          <a:stretch/>
        </p:blipFill>
        <p:spPr>
          <a:xfrm>
            <a:off x="0" y="12700"/>
            <a:ext cx="9144000" cy="51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ctrTitle"/>
          </p:nvPr>
        </p:nvSpPr>
        <p:spPr>
          <a:xfrm>
            <a:off x="517708" y="965660"/>
            <a:ext cx="6858000" cy="762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  <a:defRPr b="1"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subTitle"/>
          </p:nvPr>
        </p:nvSpPr>
        <p:spPr>
          <a:xfrm>
            <a:off x="517708" y="1843457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27" name="Google Shape;27;p4"/>
          <p:cNvSpPr/>
          <p:nvPr/>
        </p:nvSpPr>
        <p:spPr>
          <a:xfrm>
            <a:off x="0" y="4656221"/>
            <a:ext cx="9144000" cy="48727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9048" y="4786951"/>
            <a:ext cx="1048954" cy="223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and Content" showMasterSp="0">
  <p:cSld name="2_Title and Content"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0" y="4656221"/>
            <a:ext cx="9144000" cy="487279"/>
          </a:xfrm>
          <a:prstGeom prst="rect">
            <a:avLst/>
          </a:prstGeom>
          <a:solidFill>
            <a:srgbClr val="152D3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5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36"/>
              </a:buClr>
              <a:buSzPts val="2800"/>
              <a:buFont typeface="Source Sans Pro"/>
              <a:buNone/>
              <a:defRPr>
                <a:solidFill>
                  <a:srgbClr val="152D3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>
                <a:solidFill>
                  <a:srgbClr val="152D36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400"/>
              <a:buChar char="•"/>
              <a:defRPr sz="1400">
                <a:solidFill>
                  <a:srgbClr val="152D36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400"/>
              <a:buChar char="•"/>
              <a:defRPr sz="1400">
                <a:solidFill>
                  <a:srgbClr val="152D36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400"/>
              <a:buChar char="•"/>
              <a:defRPr sz="1400">
                <a:solidFill>
                  <a:srgbClr val="152D36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400"/>
              <a:buChar char="•"/>
              <a:defRPr sz="1400">
                <a:solidFill>
                  <a:srgbClr val="152D3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ightbend_color-reverse.png"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6951"/>
            <a:ext cx="1048954" cy="22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and Content" showMasterSp="0">
  <p:cSld name="5_Title and Content">
    <p:bg>
      <p:bgPr>
        <a:solidFill>
          <a:schemeClr val="l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>
            <a:off x="0" y="4656221"/>
            <a:ext cx="9144000" cy="487279"/>
          </a:xfrm>
          <a:prstGeom prst="rect">
            <a:avLst/>
          </a:prstGeom>
          <a:solidFill>
            <a:srgbClr val="F47B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9681"/>
            <a:ext cx="1048703" cy="22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36"/>
              </a:buClr>
              <a:buSzPts val="2800"/>
              <a:buFont typeface="Source Sans Pro"/>
              <a:buNone/>
              <a:defRPr>
                <a:solidFill>
                  <a:srgbClr val="152D3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>
                <a:solidFill>
                  <a:srgbClr val="152D36"/>
                </a:solidFill>
              </a:defRPr>
            </a:lvl1pPr>
            <a:lvl2pPr indent="-3238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Char char="•"/>
              <a:defRPr>
                <a:solidFill>
                  <a:srgbClr val="152D36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Char char="•"/>
              <a:defRPr>
                <a:solidFill>
                  <a:srgbClr val="152D36"/>
                </a:solidFill>
              </a:defRPr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>
                <a:solidFill>
                  <a:srgbClr val="152D36"/>
                </a:solidFill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Char char="•"/>
              <a:defRPr>
                <a:solidFill>
                  <a:srgbClr val="152D3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Slide" showMasterSp="0">
  <p:cSld name="3_Title Slide">
    <p:bg>
      <p:bgPr>
        <a:solidFill>
          <a:srgbClr val="152D36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7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0" y="6350"/>
            <a:ext cx="9144000" cy="51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7"/>
          <p:cNvSpPr txBox="1"/>
          <p:nvPr>
            <p:ph type="ctrTitle"/>
          </p:nvPr>
        </p:nvSpPr>
        <p:spPr>
          <a:xfrm>
            <a:off x="517708" y="1256765"/>
            <a:ext cx="6858000" cy="7628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  <a:defRPr b="1"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subTitle"/>
          </p:nvPr>
        </p:nvSpPr>
        <p:spPr>
          <a:xfrm>
            <a:off x="517708" y="2283852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lightbend_color-reverse.png" id="45" name="Google Shape;4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7708" y="440824"/>
            <a:ext cx="1787941" cy="381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and Content" showMasterSp="0">
  <p:cSld name="1_Title and Conte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ightbend_color-reverse.png"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6951"/>
            <a:ext cx="1048954" cy="22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and Content" showMasterSp="0">
  <p:cSld name="3_Title and Content">
    <p:bg>
      <p:bgPr>
        <a:solidFill>
          <a:srgbClr val="12709F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ightbend_color-reverse.png" id="55" name="Google Shape;5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6951"/>
            <a:ext cx="1048954" cy="22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and Content" showMasterSp="0">
  <p:cSld name="4_Title and Content">
    <p:bg>
      <p:bgPr>
        <a:solidFill>
          <a:srgbClr val="9EB1B8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36"/>
              </a:buClr>
              <a:buSzPts val="2800"/>
              <a:buFont typeface="Source Sans Pro"/>
              <a:buNone/>
              <a:defRPr>
                <a:solidFill>
                  <a:srgbClr val="152D3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>
                <a:solidFill>
                  <a:srgbClr val="152D36"/>
                </a:solidFill>
              </a:defRPr>
            </a:lvl1pPr>
            <a:lvl2pPr indent="-3238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rgbClr val="152D36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>
                <a:solidFill>
                  <a:srgbClr val="152D36"/>
                </a:solidFill>
              </a:defRPr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Char char="•"/>
              <a:defRPr>
                <a:solidFill>
                  <a:srgbClr val="152D36"/>
                </a:solidFill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Char char="•"/>
              <a:defRPr>
                <a:solidFill>
                  <a:srgbClr val="152D36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Source Sans Pro"/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ightbend_color-reverse.png" id="60" name="Google Shape;6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6951"/>
            <a:ext cx="1048954" cy="22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1C3B45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ghtbend_color-reverse.png" id="11" name="Google Shape;11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9048" y="4786951"/>
            <a:ext cx="1048954" cy="22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type="title"/>
          </p:nvPr>
        </p:nvSpPr>
        <p:spPr>
          <a:xfrm>
            <a:off x="439048" y="333808"/>
            <a:ext cx="8265904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ource Sans Pro"/>
              <a:buNone/>
              <a:defRPr b="1" i="0" sz="2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439048" y="1193716"/>
            <a:ext cx="8265904" cy="3439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931D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2385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931D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931D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931D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F931D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6475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Source Sans Pro"/>
              <a:buNone/>
              <a:defRPr b="0" i="0" sz="105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000">
              <a:solidFill>
                <a:srgbClr val="888888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Relationship Id="rId4" Type="http://schemas.openxmlformats.org/officeDocument/2006/relationships/hyperlink" Target="http://dx.doi.org/10.1145/2523813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5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0.png"/><Relationship Id="rId7" Type="http://schemas.openxmlformats.org/officeDocument/2006/relationships/image" Target="../media/image1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0.png"/><Relationship Id="rId7" Type="http://schemas.openxmlformats.org/officeDocument/2006/relationships/image" Target="../media/image24.png"/><Relationship Id="rId8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2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1.png"/><Relationship Id="rId4" Type="http://schemas.openxmlformats.org/officeDocument/2006/relationships/image" Target="../media/image26.png"/><Relationship Id="rId5" Type="http://schemas.openxmlformats.org/officeDocument/2006/relationships/image" Target="../media/image23.png"/><Relationship Id="rId6" Type="http://schemas.openxmlformats.org/officeDocument/2006/relationships/image" Target="../media/image2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0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5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hyperlink" Target="https://github.com/debasishg/strata-ny-2019/blob/master/concept-drift/test-GaussianNB.ipynb" TargetMode="Externa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6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7.xml"/><Relationship Id="rId3" Type="http://schemas.openxmlformats.org/officeDocument/2006/relationships/hyperlink" Target="mailto:stavros.kontopoulos@lightbend.com" TargetMode="External"/><Relationship Id="rId4" Type="http://schemas.openxmlformats.org/officeDocument/2006/relationships/hyperlink" Target="mailto:debasish.ghosh@lightbend.com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/>
          <p:nvPr>
            <p:ph type="ctrTitle"/>
          </p:nvPr>
        </p:nvSpPr>
        <p:spPr>
          <a:xfrm>
            <a:off x="1143008" y="599460"/>
            <a:ext cx="6858000" cy="7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</a:pPr>
            <a:r>
              <a:rPr lang="en-US"/>
              <a:t>Online Machine Learning in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</a:pPr>
            <a:r>
              <a:rPr lang="en-US"/>
              <a:t>Streaming</a:t>
            </a:r>
            <a:r>
              <a:rPr lang="en-US"/>
              <a:t> Applications</a:t>
            </a:r>
            <a:endParaRPr/>
          </a:p>
        </p:txBody>
      </p:sp>
      <p:sp>
        <p:nvSpPr>
          <p:cNvPr id="66" name="Google Shape;66;p11"/>
          <p:cNvSpPr txBox="1"/>
          <p:nvPr>
            <p:ph idx="1" type="subTitle"/>
          </p:nvPr>
        </p:nvSpPr>
        <p:spPr>
          <a:xfrm>
            <a:off x="325175" y="1659250"/>
            <a:ext cx="86019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Stavros Kontopoulos (Principal Engineer, </a:t>
            </a:r>
            <a:r>
              <a:rPr lang="en-US" sz="2400"/>
              <a:t>Lightbend</a:t>
            </a:r>
            <a:r>
              <a:rPr lang="en-US" sz="2400"/>
              <a:t>)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 @s_kontopoulos     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&amp; 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Debasish Ghosh (Principal Engineer, Lightbend) 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@debasishg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{stavros.kontopoulos, debasish.ghosh}@lightbend.com</a:t>
            </a:r>
            <a:endParaRPr sz="2400"/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Dimensions of Learning</a:t>
            </a:r>
            <a:endParaRPr/>
          </a:p>
        </p:txBody>
      </p:sp>
      <p:sp>
        <p:nvSpPr>
          <p:cNvPr id="136" name="Google Shape;136;p20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●"/>
            </a:pPr>
            <a:r>
              <a:rPr b="1" lang="en-US" sz="2600"/>
              <a:t>Space</a:t>
            </a:r>
            <a:r>
              <a:rPr lang="en-US" sz="2600"/>
              <a:t> - the available memory is fixed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●"/>
            </a:pPr>
            <a:r>
              <a:rPr b="1" lang="en-US" sz="2600"/>
              <a:t>Learning Time</a:t>
            </a:r>
            <a:r>
              <a:rPr lang="en-US" sz="2600"/>
              <a:t> - process incoming examples at the rate they arrive</a:t>
            </a:r>
            <a:endParaRPr sz="2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●"/>
            </a:pPr>
            <a:r>
              <a:rPr b="1" lang="en-US" sz="2600"/>
              <a:t>Generalization Power</a:t>
            </a:r>
            <a:r>
              <a:rPr lang="en-US" sz="2600"/>
              <a:t> - how effective the model is at capturing the true underlying </a:t>
            </a:r>
            <a:r>
              <a:rPr i="1" lang="en-US" sz="2600"/>
              <a:t>concept</a:t>
            </a:r>
            <a:endParaRPr sz="2600"/>
          </a:p>
        </p:txBody>
      </p:sp>
      <p:sp>
        <p:nvSpPr>
          <p:cNvPr id="137" name="Google Shape;137;p20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Classification Problems</a:t>
            </a:r>
            <a:endParaRPr/>
          </a:p>
        </p:txBody>
      </p:sp>
      <p:sp>
        <p:nvSpPr>
          <p:cNvPr id="144" name="Google Shape;144;p21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Learn concepts from a static dataset, instances of which belong to an underlying distribution defined by a generating function</a:t>
            </a:r>
            <a:endParaRPr sz="3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This dataset is assumed to contain all information necessary to learn all the concepts pertaining to the underlying generating function</a:t>
            </a:r>
            <a:endParaRPr sz="3000"/>
          </a:p>
        </p:txBody>
      </p:sp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Classification Problems</a:t>
            </a:r>
            <a:endParaRPr/>
          </a:p>
        </p:txBody>
      </p:sp>
      <p:sp>
        <p:nvSpPr>
          <p:cNvPr id="152" name="Google Shape;152;p2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3" name="Google Shape;153;p22"/>
          <p:cNvSpPr txBox="1"/>
          <p:nvPr/>
        </p:nvSpPr>
        <p:spPr>
          <a:xfrm>
            <a:off x="7513575" y="3960425"/>
            <a:ext cx="14448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y)" id="154" name="Google Shape;154;p22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143000"/>
            <a:ext cx="1069474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/>
          <p:nvPr/>
        </p:nvSpPr>
        <p:spPr>
          <a:xfrm>
            <a:off x="-111650" y="1871825"/>
            <a:ext cx="25458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Prior probabilities of 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class labels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6" name="Google Shape;156;p22"/>
          <p:cNvSpPr txBox="1"/>
          <p:nvPr/>
        </p:nvSpPr>
        <p:spPr>
          <a:xfrm>
            <a:off x="-264050" y="3929225"/>
            <a:ext cx="35799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Class conditional probability 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density functions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X | y)" id="157" name="Google Shape;157;p22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276600"/>
            <a:ext cx="1558282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2"/>
          <p:cNvSpPr txBox="1"/>
          <p:nvPr/>
        </p:nvSpPr>
        <p:spPr>
          <a:xfrm>
            <a:off x="-111650" y="1871825"/>
            <a:ext cx="25458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Prior probabilities of 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class labels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2174350" y="1186025"/>
            <a:ext cx="25458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Beliefs before the start of the experiment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0" name="Google Shape;160;p22"/>
          <p:cNvSpPr txBox="1"/>
          <p:nvPr/>
        </p:nvSpPr>
        <p:spPr>
          <a:xfrm>
            <a:off x="3012550" y="3548225"/>
            <a:ext cx="25458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Probability function of X given the class label y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Classification Problems</a:t>
            </a:r>
            <a:endParaRPr/>
          </a:p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23"/>
          <p:cNvSpPr txBox="1"/>
          <p:nvPr/>
        </p:nvSpPr>
        <p:spPr>
          <a:xfrm>
            <a:off x="7513575" y="3960425"/>
            <a:ext cx="14448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y)" id="169" name="Google Shape;169;p23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143000"/>
            <a:ext cx="1069474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3"/>
          <p:cNvSpPr txBox="1"/>
          <p:nvPr/>
        </p:nvSpPr>
        <p:spPr>
          <a:xfrm>
            <a:off x="-111650" y="1871825"/>
            <a:ext cx="25458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Prior probabilities of 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class labels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-264050" y="3929225"/>
            <a:ext cx="35799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Class conditional probability 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density functions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X | y)" id="172" name="Google Shape;172;p23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276600"/>
            <a:ext cx="1558282" cy="635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y | X)=\frac{p(y) p(X | y)}{p(X)}" id="173" name="Google Shape;173;p23" title="MathEquation,#fffff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1903" y="1263650"/>
            <a:ext cx="3112872" cy="7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3"/>
          <p:cNvSpPr txBox="1"/>
          <p:nvPr/>
        </p:nvSpPr>
        <p:spPr>
          <a:xfrm>
            <a:off x="4560250" y="2024225"/>
            <a:ext cx="40542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Posterior - Probability that the sample to be classified  is a y, given the data set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Google Shape;175;p23"/>
          <p:cNvSpPr/>
          <p:nvPr/>
        </p:nvSpPr>
        <p:spPr>
          <a:xfrm>
            <a:off x="3079350" y="2504950"/>
            <a:ext cx="1128300" cy="5643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(X)=\sum_{y=1}^{c} p(y) p(X | y)" id="176" name="Google Shape;176;p23" title="MathEquation,#fffff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14800" y="3200400"/>
            <a:ext cx="4747664" cy="63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</a:t>
            </a:r>
            <a:endParaRPr/>
          </a:p>
        </p:txBody>
      </p:sp>
      <p:sp>
        <p:nvSpPr>
          <p:cNvPr id="183" name="Google Shape;183;p2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4" name="Google Shape;184;p24"/>
          <p:cNvSpPr/>
          <p:nvPr/>
        </p:nvSpPr>
        <p:spPr>
          <a:xfrm>
            <a:off x="3574825" y="2305650"/>
            <a:ext cx="820200" cy="4101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975150" y="963025"/>
            <a:ext cx="957900" cy="5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(Prior)</a:t>
            </a:r>
            <a:endParaRPr sz="2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594150" y="3096625"/>
            <a:ext cx="2318100" cy="5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(Class conditional)</a:t>
            </a:r>
            <a:endParaRPr sz="2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y)" id="187" name="Google Shape;187;p24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449" y="1501892"/>
            <a:ext cx="1534500" cy="91110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X | y)" id="188" name="Google Shape;188;p24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550" y="3674398"/>
            <a:ext cx="2599874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X, y)" id="189" name="Google Shape;189;p24" title="MathEquation,#fffff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48223" y="2109787"/>
            <a:ext cx="23181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 txBox="1"/>
          <p:nvPr/>
        </p:nvSpPr>
        <p:spPr>
          <a:xfrm>
            <a:off x="5205000" y="886825"/>
            <a:ext cx="3308700" cy="10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joint distribution gives us the stochastic </a:t>
            </a:r>
            <a:r>
              <a:rPr lang="en-US" sz="20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definition</a:t>
            </a:r>
            <a:r>
              <a:rPr lang="en-US" sz="20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of a Concept</a:t>
            </a:r>
            <a:endParaRPr sz="2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X)" id="191" name="Google Shape;191;p24" title="MathEquation,#fffff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78560" y="4132275"/>
            <a:ext cx="1257426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4"/>
          <p:cNvSpPr txBox="1"/>
          <p:nvPr/>
        </p:nvSpPr>
        <p:spPr>
          <a:xfrm>
            <a:off x="5013750" y="3401425"/>
            <a:ext cx="36912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unsupervised learning where we don't have the class labels, 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Concept is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Streaming Classification Assumptions</a:t>
            </a:r>
            <a:endParaRPr/>
          </a:p>
        </p:txBody>
      </p:sp>
      <p:sp>
        <p:nvSpPr>
          <p:cNvPr id="199" name="Google Shape;199;p25"/>
          <p:cNvSpPr txBox="1"/>
          <p:nvPr>
            <p:ph idx="1" type="body"/>
          </p:nvPr>
        </p:nvSpPr>
        <p:spPr>
          <a:xfrm>
            <a:off x="439050" y="929301"/>
            <a:ext cx="8265900" cy="384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Data are not </a:t>
            </a:r>
            <a:r>
              <a:rPr lang="en-US" sz="2000"/>
              <a:t>necessarily</a:t>
            </a:r>
            <a:r>
              <a:rPr lang="en-US" sz="2000"/>
              <a:t> iid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Solutions are approximate based on one pass of the data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Error Estimation requires special estimators for non-stationary distributions: Prequential Accuracy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if example per class distribution is imbalanced use the Cohen statistic (Kappa statistic)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McNemar's test or Q testing with fading factors for statistical significance when comparing two classifiers  </a:t>
            </a:r>
            <a:endParaRPr sz="20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If distribution is stationary a holdout approach can be used.</a:t>
            </a:r>
            <a:endParaRPr sz="2000"/>
          </a:p>
        </p:txBody>
      </p:sp>
      <p:sp>
        <p:nvSpPr>
          <p:cNvPr id="200" name="Google Shape;200;p2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</a:t>
            </a:r>
            <a:endParaRPr/>
          </a:p>
        </p:txBody>
      </p:sp>
      <p:sp>
        <p:nvSpPr>
          <p:cNvPr id="207" name="Google Shape;207;p26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/>
              <a:t>Because data is expected to evolve over time, especially in dynamically changing environments, where </a:t>
            </a:r>
            <a:r>
              <a:rPr b="1" i="1" lang="en-US" sz="2400">
                <a:solidFill>
                  <a:srgbClr val="FF931D"/>
                </a:solidFill>
              </a:rPr>
              <a:t>non stationarity</a:t>
            </a:r>
            <a:r>
              <a:rPr lang="en-US" sz="2400"/>
              <a:t> is typical, the underlying distribution can change dynamically over time.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1" lang="en-US" sz="2400">
                <a:solidFill>
                  <a:srgbClr val="FF931D"/>
                </a:solidFill>
              </a:rPr>
              <a:t>Concept drift</a:t>
            </a:r>
            <a:r>
              <a:rPr lang="en-US" sz="2400"/>
              <a:t> between time point </a:t>
            </a:r>
            <a:r>
              <a:rPr b="1" lang="en-US" sz="2400"/>
              <a:t>t</a:t>
            </a:r>
            <a:r>
              <a:rPr b="1" baseline="-25000" lang="en-US" sz="2400"/>
              <a:t>0</a:t>
            </a:r>
            <a:r>
              <a:rPr lang="en-US" sz="2400"/>
              <a:t> and time point </a:t>
            </a:r>
            <a:r>
              <a:rPr b="1" lang="en-US" sz="2400"/>
              <a:t>t</a:t>
            </a:r>
            <a:r>
              <a:rPr b="1" baseline="-25000" lang="en-US" sz="2400"/>
              <a:t>1</a:t>
            </a:r>
            <a:r>
              <a:rPr lang="en-US" sz="2400"/>
              <a:t> can be defined as: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08" name="Google Shape;208;p2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\exists X : p_{t_{0}}(X, y) \neq p_{t_{1}}(X, y)" id="209" name="Google Shape;209;p26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2600" y="4038600"/>
            <a:ext cx="5839080" cy="63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does Concept Drift Affect Classification Problems</a:t>
            </a:r>
            <a:endParaRPr/>
          </a:p>
        </p:txBody>
      </p:sp>
      <p:sp>
        <p:nvSpPr>
          <p:cNvPr id="216" name="Google Shape;216;p27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7" name="Google Shape;217;p27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Classification decision is made based on the posterior probabilities of the classes</a:t>
            </a:r>
            <a:endParaRPr sz="3000"/>
          </a:p>
        </p:txBody>
      </p:sp>
      <p:pic>
        <p:nvPicPr>
          <p:cNvPr descr="P(y | X)=\frac{p(y) p(X | y)}{p(X)}" id="218" name="Google Shape;218;p27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3499" y="3513756"/>
            <a:ext cx="4730376" cy="1111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9" name="Google Shape;219;p27"/>
          <p:cNvCxnSpPr/>
          <p:nvPr/>
        </p:nvCxnSpPr>
        <p:spPr>
          <a:xfrm flipH="1" rot="10800000">
            <a:off x="6848150" y="3288475"/>
            <a:ext cx="239400" cy="2154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med" w="med" type="triangl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cxnSp>
        <p:nvCxnSpPr>
          <p:cNvPr id="220" name="Google Shape;220;p27"/>
          <p:cNvCxnSpPr/>
          <p:nvPr/>
        </p:nvCxnSpPr>
        <p:spPr>
          <a:xfrm rot="10800000">
            <a:off x="4136225" y="3369925"/>
            <a:ext cx="790500" cy="3606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med" w="med" type="triangl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21" name="Google Shape;221;p27"/>
          <p:cNvSpPr txBox="1"/>
          <p:nvPr/>
        </p:nvSpPr>
        <p:spPr>
          <a:xfrm>
            <a:off x="6825750" y="2818925"/>
            <a:ext cx="18210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F6B26B"/>
                </a:solidFill>
                <a:latin typeface="Lato"/>
                <a:ea typeface="Lato"/>
                <a:cs typeface="Lato"/>
                <a:sym typeface="Lato"/>
              </a:rPr>
              <a:t>may change</a:t>
            </a:r>
            <a:endParaRPr b="1" i="1" sz="2000">
              <a:solidFill>
                <a:srgbClr val="F6B26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2" name="Google Shape;222;p27"/>
          <p:cNvSpPr txBox="1"/>
          <p:nvPr/>
        </p:nvSpPr>
        <p:spPr>
          <a:xfrm>
            <a:off x="3472950" y="2818925"/>
            <a:ext cx="18210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F6B26B"/>
                </a:solidFill>
                <a:latin typeface="Lato"/>
                <a:ea typeface="Lato"/>
                <a:cs typeface="Lato"/>
                <a:sym typeface="Lato"/>
              </a:rPr>
              <a:t>may change</a:t>
            </a:r>
            <a:endParaRPr b="1" i="1" sz="2000">
              <a:solidFill>
                <a:srgbClr val="F6B26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p27"/>
          <p:cNvSpPr txBox="1"/>
          <p:nvPr/>
        </p:nvSpPr>
        <p:spPr>
          <a:xfrm>
            <a:off x="653550" y="3287350"/>
            <a:ext cx="1976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F6B26B"/>
                </a:solidFill>
                <a:latin typeface="Lato"/>
                <a:ea typeface="Lato"/>
                <a:cs typeface="Lato"/>
                <a:sym typeface="Lato"/>
              </a:rPr>
              <a:t>may change</a:t>
            </a:r>
            <a:endParaRPr b="1" i="1" sz="2000">
              <a:solidFill>
                <a:srgbClr val="F6B26B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4" name="Google Shape;224;p27"/>
          <p:cNvCxnSpPr/>
          <p:nvPr/>
        </p:nvCxnSpPr>
        <p:spPr>
          <a:xfrm rot="10800000">
            <a:off x="1568700" y="3783125"/>
            <a:ext cx="717300" cy="243000"/>
          </a:xfrm>
          <a:prstGeom prst="straightConnector1">
            <a:avLst/>
          </a:prstGeom>
          <a:noFill/>
          <a:ln cap="flat" cmpd="sng" w="19050">
            <a:solidFill>
              <a:srgbClr val="F6B26B"/>
            </a:solidFill>
            <a:prstDash val="solid"/>
            <a:round/>
            <a:headEnd len="med" w="med" type="triangl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does Concept Drift Affect Classification Problems</a:t>
            </a:r>
            <a:endParaRPr/>
          </a:p>
        </p:txBody>
      </p:sp>
      <p:sp>
        <p:nvSpPr>
          <p:cNvPr id="231" name="Google Shape;231;p28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P(y | X)=\frac{p(y) p(X | y)}{p(X)}" id="232" name="Google Shape;232;p28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3499" y="3285156"/>
            <a:ext cx="4730376" cy="1111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3" name="Google Shape;233;p28"/>
          <p:cNvCxnSpPr/>
          <p:nvPr/>
        </p:nvCxnSpPr>
        <p:spPr>
          <a:xfrm flipH="1" rot="10800000">
            <a:off x="6468450" y="4152850"/>
            <a:ext cx="1606200" cy="99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triangl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cxnSp>
        <p:nvCxnSpPr>
          <p:cNvPr id="234" name="Google Shape;234;p28"/>
          <p:cNvCxnSpPr/>
          <p:nvPr/>
        </p:nvCxnSpPr>
        <p:spPr>
          <a:xfrm rot="10800000">
            <a:off x="1948725" y="3113850"/>
            <a:ext cx="615900" cy="4530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triangl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cxnSp>
        <p:nvCxnSpPr>
          <p:cNvPr id="235" name="Google Shape;235;p28"/>
          <p:cNvCxnSpPr/>
          <p:nvPr/>
        </p:nvCxnSpPr>
        <p:spPr>
          <a:xfrm>
            <a:off x="8054875" y="2931075"/>
            <a:ext cx="19800" cy="12219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  <p:sp>
        <p:nvSpPr>
          <p:cNvPr id="236" name="Google Shape;236;p28"/>
          <p:cNvSpPr txBox="1"/>
          <p:nvPr/>
        </p:nvSpPr>
        <p:spPr>
          <a:xfrm>
            <a:off x="233200" y="2671600"/>
            <a:ext cx="21579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affects predictive decision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Google Shape;237;p28"/>
          <p:cNvSpPr txBox="1"/>
          <p:nvPr/>
        </p:nvSpPr>
        <p:spPr>
          <a:xfrm>
            <a:off x="7034050" y="1985800"/>
            <a:ext cx="2157900" cy="7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changes in data distribution without knowing the class labels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233200" y="2174325"/>
            <a:ext cx="2867400" cy="6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Real Concept Drift</a:t>
            </a:r>
            <a:endParaRPr b="1" sz="24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9" name="Google Shape;239;p28"/>
          <p:cNvSpPr txBox="1"/>
          <p:nvPr/>
        </p:nvSpPr>
        <p:spPr>
          <a:xfrm>
            <a:off x="5340575" y="1488525"/>
            <a:ext cx="3170100" cy="6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Virtual</a:t>
            </a:r>
            <a:r>
              <a:rPr b="1" lang="en-US" sz="24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Concept Drift</a:t>
            </a:r>
            <a:endParaRPr b="1" sz="24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0" name="Google Shape;240;p28"/>
          <p:cNvSpPr txBox="1"/>
          <p:nvPr/>
        </p:nvSpPr>
        <p:spPr>
          <a:xfrm>
            <a:off x="5340575" y="700700"/>
            <a:ext cx="29937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does not affect the target concept, but can lead to changes in the decision boundary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9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Real and Virtual Concept Drifts</a:t>
            </a:r>
            <a:endParaRPr/>
          </a:p>
        </p:txBody>
      </p:sp>
      <p:sp>
        <p:nvSpPr>
          <p:cNvPr id="247" name="Google Shape;247;p29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8" name="Google Shape;24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81708"/>
            <a:ext cx="8839201" cy="230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9"/>
          <p:cNvSpPr txBox="1"/>
          <p:nvPr/>
        </p:nvSpPr>
        <p:spPr>
          <a:xfrm>
            <a:off x="1125675" y="4330575"/>
            <a:ext cx="79701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(Source) A Survey on Concept Drift Adaptation - Joao Gama et al. ACM Computing Surveys, 46, 4, March 2014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DOI: </a:t>
            </a:r>
            <a:r>
              <a:rPr lang="en-US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/>
              </a:rPr>
              <a:t>http://dx.doi.org/10.1145/2523813</a:t>
            </a: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73" name="Google Shape;73;p12"/>
          <p:cNvSpPr txBox="1"/>
          <p:nvPr>
            <p:ph idx="1" type="body"/>
          </p:nvPr>
        </p:nvSpPr>
        <p:spPr>
          <a:xfrm>
            <a:off x="439048" y="929291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Data Streams meet Machine Learning. How they differ from static data sets.</a:t>
            </a:r>
            <a:endParaRPr sz="2400"/>
          </a:p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Learning systems for data streams</a:t>
            </a:r>
            <a:endParaRPr sz="2400"/>
          </a:p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Adaptive learning model</a:t>
            </a:r>
            <a:endParaRPr sz="2400"/>
          </a:p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Evaluation metrics</a:t>
            </a:r>
            <a:endParaRPr sz="2400"/>
          </a:p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The ADWIN algorithm and the complete cycle of training streaming systems</a:t>
            </a:r>
            <a:endParaRPr sz="2400"/>
          </a:p>
          <a:p>
            <a:pPr indent="-3810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The Hoeffding Tree based classifiers</a:t>
            </a:r>
            <a:endParaRPr sz="2400"/>
          </a:p>
        </p:txBody>
      </p:sp>
      <p:sp>
        <p:nvSpPr>
          <p:cNvPr id="74" name="Google Shape;74;p1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0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in </a:t>
            </a:r>
            <a:r>
              <a:rPr lang="en-US"/>
              <a:t>Classification Problems - ad Click Prediction</a:t>
            </a:r>
            <a:endParaRPr/>
          </a:p>
        </p:txBody>
      </p:sp>
      <p:sp>
        <p:nvSpPr>
          <p:cNvPr id="256" name="Google Shape;256;p30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7" name="Google Shape;257;p30"/>
          <p:cNvSpPr txBox="1"/>
          <p:nvPr/>
        </p:nvSpPr>
        <p:spPr>
          <a:xfrm>
            <a:off x="7513575" y="3960425"/>
            <a:ext cx="14448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y)" id="258" name="Google Shape;258;p30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143000"/>
            <a:ext cx="1069474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0"/>
          <p:cNvSpPr txBox="1"/>
          <p:nvPr/>
        </p:nvSpPr>
        <p:spPr>
          <a:xfrm>
            <a:off x="116950" y="1871825"/>
            <a:ext cx="30171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Some ads may suddenly grow in high demand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0" name="Google Shape;260;p30"/>
          <p:cNvSpPr txBox="1"/>
          <p:nvPr/>
        </p:nvSpPr>
        <p:spPr>
          <a:xfrm>
            <a:off x="116950" y="3929225"/>
            <a:ext cx="31128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User profile may change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p(X | y)" id="261" name="Google Shape;261;p30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276600"/>
            <a:ext cx="1558282" cy="635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(y | X)=\frac{p(y) p(X | y)}{p(X)}" id="262" name="Google Shape;262;p30" title="MathEquation,#fffff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1903" y="2025650"/>
            <a:ext cx="3112872" cy="7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0"/>
          <p:cNvSpPr txBox="1"/>
          <p:nvPr/>
        </p:nvSpPr>
        <p:spPr>
          <a:xfrm>
            <a:off x="4560250" y="2786225"/>
            <a:ext cx="40542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User preferences may change affecting classification</a:t>
            </a:r>
            <a:endParaRPr sz="18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4" name="Google Shape;264;p30"/>
          <p:cNvSpPr/>
          <p:nvPr/>
        </p:nvSpPr>
        <p:spPr>
          <a:xfrm>
            <a:off x="3079350" y="2504950"/>
            <a:ext cx="1128300" cy="5643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1"/>
          <p:cNvSpPr txBox="1"/>
          <p:nvPr>
            <p:ph type="ctrTitle"/>
          </p:nvPr>
        </p:nvSpPr>
        <p:spPr>
          <a:xfrm>
            <a:off x="517708" y="965660"/>
            <a:ext cx="6858000" cy="76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Adaptive Learning Model</a:t>
            </a:r>
            <a:endParaRPr/>
          </a:p>
        </p:txBody>
      </p:sp>
      <p:sp>
        <p:nvSpPr>
          <p:cNvPr id="271" name="Google Shape;271;p31"/>
          <p:cNvSpPr txBox="1"/>
          <p:nvPr>
            <p:ph idx="1" type="subTitle"/>
          </p:nvPr>
        </p:nvSpPr>
        <p:spPr>
          <a:xfrm>
            <a:off x="517699" y="1843450"/>
            <a:ext cx="80919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how to adapt to evolving data over time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detecting concept drift and adapting to it</a:t>
            </a:r>
            <a:endParaRPr sz="3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Adaptive Learning Model</a:t>
            </a:r>
            <a:endParaRPr/>
          </a:p>
        </p:txBody>
      </p:sp>
      <p:sp>
        <p:nvSpPr>
          <p:cNvPr id="278" name="Google Shape;278;p32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Detect and adapt to evolving data over time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Adapt decision model to take care of concept drift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/>
              <a:t>Detect drift 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/>
              <a:t>Adapt 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/>
              <a:t>Operate in less than example arrival time and 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2400"/>
              <a:t>Use not more than a fixed amount of memory for any storage.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79" name="Google Shape;279;p3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3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Adaptive Learning Model</a:t>
            </a:r>
            <a:endParaRPr/>
          </a:p>
        </p:txBody>
      </p:sp>
      <p:sp>
        <p:nvSpPr>
          <p:cNvPr id="286" name="Google Shape;286;p33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7" name="Google Shape;287;p33"/>
          <p:cNvSpPr txBox="1"/>
          <p:nvPr/>
        </p:nvSpPr>
        <p:spPr>
          <a:xfrm>
            <a:off x="6218175" y="3731825"/>
            <a:ext cx="2818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 : decision model for prediction 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based on a learning algorithm y = L(X)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8" name="Google Shape;288;p33"/>
          <p:cNvSpPr/>
          <p:nvPr/>
        </p:nvSpPr>
        <p:spPr>
          <a:xfrm>
            <a:off x="1882000" y="1665225"/>
            <a:ext cx="1488000" cy="7191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-25000" sz="2400"/>
          </a:p>
        </p:txBody>
      </p:sp>
      <p:cxnSp>
        <p:nvCxnSpPr>
          <p:cNvPr id="289" name="Google Shape;289;p33"/>
          <p:cNvCxnSpPr>
            <a:endCxn id="288" idx="1"/>
          </p:cNvCxnSpPr>
          <p:nvPr/>
        </p:nvCxnSpPr>
        <p:spPr>
          <a:xfrm flipH="1" rot="10800000">
            <a:off x="1024600" y="2024775"/>
            <a:ext cx="857400" cy="147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0" name="Google Shape;290;p33"/>
          <p:cNvCxnSpPr>
            <a:stCxn id="288" idx="3"/>
          </p:cNvCxnSpPr>
          <p:nvPr/>
        </p:nvCxnSpPr>
        <p:spPr>
          <a:xfrm>
            <a:off x="3370000" y="2024775"/>
            <a:ext cx="965700" cy="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1" name="Google Shape;291;p33"/>
          <p:cNvSpPr txBox="1"/>
          <p:nvPr/>
        </p:nvSpPr>
        <p:spPr>
          <a:xfrm>
            <a:off x="3297400" y="1087000"/>
            <a:ext cx="14880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1: Predict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y}_{t}" id="292" name="Google Shape;292;p33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631" y="1694100"/>
            <a:ext cx="477350" cy="595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X_{t}" id="293" name="Google Shape;293;p33" title="MathEquation,#ff9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751" y="1755509"/>
            <a:ext cx="640500" cy="553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_{t}" id="294" name="Google Shape;294;p33" title="MathEquation,#0000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26968" y="1783575"/>
            <a:ext cx="560936" cy="5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Adaptive Learning Model</a:t>
            </a:r>
            <a:endParaRPr/>
          </a:p>
        </p:txBody>
      </p:sp>
      <p:sp>
        <p:nvSpPr>
          <p:cNvPr id="301" name="Google Shape;301;p3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2" name="Google Shape;302;p34"/>
          <p:cNvSpPr txBox="1"/>
          <p:nvPr/>
        </p:nvSpPr>
        <p:spPr>
          <a:xfrm>
            <a:off x="6218175" y="3731825"/>
            <a:ext cx="2818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 : decision model for prediction 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based on a learning algorithm y = L(X)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3" name="Google Shape;303;p34"/>
          <p:cNvSpPr/>
          <p:nvPr/>
        </p:nvSpPr>
        <p:spPr>
          <a:xfrm>
            <a:off x="1882000" y="1665225"/>
            <a:ext cx="1488000" cy="7191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-25000" sz="2400"/>
          </a:p>
        </p:txBody>
      </p:sp>
      <p:cxnSp>
        <p:nvCxnSpPr>
          <p:cNvPr id="304" name="Google Shape;304;p34"/>
          <p:cNvCxnSpPr>
            <a:endCxn id="303" idx="1"/>
          </p:cNvCxnSpPr>
          <p:nvPr/>
        </p:nvCxnSpPr>
        <p:spPr>
          <a:xfrm flipH="1" rot="10800000">
            <a:off x="1024600" y="2024775"/>
            <a:ext cx="857400" cy="147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5" name="Google Shape;305;p34"/>
          <p:cNvCxnSpPr>
            <a:stCxn id="303" idx="3"/>
          </p:cNvCxnSpPr>
          <p:nvPr/>
        </p:nvCxnSpPr>
        <p:spPr>
          <a:xfrm>
            <a:off x="3370000" y="2024775"/>
            <a:ext cx="965700" cy="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6" name="Google Shape;306;p34"/>
          <p:cNvCxnSpPr/>
          <p:nvPr/>
        </p:nvCxnSpPr>
        <p:spPr>
          <a:xfrm flipH="1" rot="10800000">
            <a:off x="1418900" y="2753825"/>
            <a:ext cx="2916900" cy="393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7" name="Google Shape;307;p34"/>
          <p:cNvSpPr/>
          <p:nvPr/>
        </p:nvSpPr>
        <p:spPr>
          <a:xfrm>
            <a:off x="5511350" y="1811075"/>
            <a:ext cx="157800" cy="1123200"/>
          </a:xfrm>
          <a:prstGeom prst="rightBrace">
            <a:avLst>
              <a:gd fmla="val 0" name="adj1"/>
              <a:gd fmla="val 50000" name="adj2"/>
            </a:avLst>
          </a:prstGeom>
          <a:noFill/>
          <a:ln cap="flat" cmpd="sng" w="19050">
            <a:solidFill>
              <a:srgbClr val="FF93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4"/>
          <p:cNvSpPr txBox="1"/>
          <p:nvPr/>
        </p:nvSpPr>
        <p:spPr>
          <a:xfrm>
            <a:off x="3297400" y="1087000"/>
            <a:ext cx="14880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1: Predict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9" name="Google Shape;309;p34"/>
          <p:cNvSpPr txBox="1"/>
          <p:nvPr/>
        </p:nvSpPr>
        <p:spPr>
          <a:xfrm>
            <a:off x="5860175" y="1252350"/>
            <a:ext cx="2916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2: Diagnose / Compute Loss Function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y}_{t}" id="310" name="Google Shape;310;p34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631" y="1694100"/>
            <a:ext cx="477350" cy="595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y_{t}" id="311" name="Google Shape;311;p34" title="MathEquation,#ff9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1225" y="2547055"/>
            <a:ext cx="477350" cy="475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\left(\hat{y}_{t}, y_{t}\right)" id="312" name="Google Shape;312;p34" title="MathEquation,#ff93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61585" y="1969900"/>
            <a:ext cx="1832312" cy="595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X_{t}" id="313" name="Google Shape;313;p34" title="MathEquation,#ff93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2751" y="1755509"/>
            <a:ext cx="640500" cy="553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_{t}" id="314" name="Google Shape;314;p34" title="MathEquation,#0000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26968" y="1783575"/>
            <a:ext cx="560936" cy="5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34"/>
          <p:cNvSpPr txBox="1"/>
          <p:nvPr/>
        </p:nvSpPr>
        <p:spPr>
          <a:xfrm>
            <a:off x="5860175" y="2623950"/>
            <a:ext cx="2916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(does change detection as well)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Adaptive Learning Model</a:t>
            </a:r>
            <a:endParaRPr/>
          </a:p>
        </p:txBody>
      </p:sp>
      <p:sp>
        <p:nvSpPr>
          <p:cNvPr id="322" name="Google Shape;322;p3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3" name="Google Shape;323;p35"/>
          <p:cNvSpPr txBox="1"/>
          <p:nvPr/>
        </p:nvSpPr>
        <p:spPr>
          <a:xfrm>
            <a:off x="6218175" y="3731825"/>
            <a:ext cx="2818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 b="1" sz="12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 : input examples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 : class labels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 : decision model for prediction 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   based on a learning algorithm y = L(X)</a:t>
            </a:r>
            <a:endParaRPr sz="12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24" name="Google Shape;324;p35"/>
          <p:cNvSpPr/>
          <p:nvPr/>
        </p:nvSpPr>
        <p:spPr>
          <a:xfrm>
            <a:off x="1882000" y="1665225"/>
            <a:ext cx="1488000" cy="7191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-25000" sz="2400"/>
          </a:p>
        </p:txBody>
      </p:sp>
      <p:cxnSp>
        <p:nvCxnSpPr>
          <p:cNvPr id="325" name="Google Shape;325;p35"/>
          <p:cNvCxnSpPr>
            <a:endCxn id="324" idx="1"/>
          </p:cNvCxnSpPr>
          <p:nvPr/>
        </p:nvCxnSpPr>
        <p:spPr>
          <a:xfrm flipH="1" rot="10800000">
            <a:off x="1024600" y="2024775"/>
            <a:ext cx="857400" cy="147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6" name="Google Shape;326;p35"/>
          <p:cNvCxnSpPr>
            <a:stCxn id="324" idx="3"/>
          </p:cNvCxnSpPr>
          <p:nvPr/>
        </p:nvCxnSpPr>
        <p:spPr>
          <a:xfrm>
            <a:off x="3370000" y="2024775"/>
            <a:ext cx="965700" cy="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7" name="Google Shape;327;p35"/>
          <p:cNvCxnSpPr/>
          <p:nvPr/>
        </p:nvCxnSpPr>
        <p:spPr>
          <a:xfrm flipH="1" rot="10800000">
            <a:off x="1418900" y="2753825"/>
            <a:ext cx="2916900" cy="393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8" name="Google Shape;328;p35"/>
          <p:cNvSpPr/>
          <p:nvPr/>
        </p:nvSpPr>
        <p:spPr>
          <a:xfrm>
            <a:off x="5511350" y="1811075"/>
            <a:ext cx="157800" cy="1123200"/>
          </a:xfrm>
          <a:prstGeom prst="rightBrace">
            <a:avLst>
              <a:gd fmla="val 0" name="adj1"/>
              <a:gd fmla="val 50000" name="adj2"/>
            </a:avLst>
          </a:prstGeom>
          <a:noFill/>
          <a:ln cap="flat" cmpd="sng" w="19050">
            <a:solidFill>
              <a:srgbClr val="FF93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9" name="Google Shape;329;p35"/>
          <p:cNvCxnSpPr>
            <a:endCxn id="330" idx="1"/>
          </p:cNvCxnSpPr>
          <p:nvPr/>
        </p:nvCxnSpPr>
        <p:spPr>
          <a:xfrm>
            <a:off x="1246900" y="4078575"/>
            <a:ext cx="2540100" cy="36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0" name="Google Shape;330;p35"/>
          <p:cNvSpPr/>
          <p:nvPr/>
        </p:nvSpPr>
        <p:spPr>
          <a:xfrm>
            <a:off x="3787000" y="3722625"/>
            <a:ext cx="1488000" cy="7191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-25000" sz="2400"/>
          </a:p>
        </p:txBody>
      </p:sp>
      <p:cxnSp>
        <p:nvCxnSpPr>
          <p:cNvPr id="331" name="Google Shape;331;p35"/>
          <p:cNvCxnSpPr/>
          <p:nvPr/>
        </p:nvCxnSpPr>
        <p:spPr>
          <a:xfrm flipH="1">
            <a:off x="4683475" y="3169525"/>
            <a:ext cx="1500" cy="5532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2" name="Google Shape;332;p35"/>
          <p:cNvSpPr txBox="1"/>
          <p:nvPr/>
        </p:nvSpPr>
        <p:spPr>
          <a:xfrm>
            <a:off x="3297400" y="1087000"/>
            <a:ext cx="14880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1: Predict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3" name="Google Shape;333;p35"/>
          <p:cNvSpPr txBox="1"/>
          <p:nvPr/>
        </p:nvSpPr>
        <p:spPr>
          <a:xfrm>
            <a:off x="5860175" y="1252350"/>
            <a:ext cx="2916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2: Diagnose / Compute Loss Function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4" name="Google Shape;334;p35"/>
          <p:cNvSpPr txBox="1"/>
          <p:nvPr/>
        </p:nvSpPr>
        <p:spPr>
          <a:xfrm>
            <a:off x="1669175" y="4300350"/>
            <a:ext cx="20160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Step 3: Update Model if necessary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y}_{t}" id="335" name="Google Shape;335;p35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4631" y="1694100"/>
            <a:ext cx="477350" cy="595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y_{t}" id="336" name="Google Shape;336;p35" title="MathEquation,#ff9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1225" y="2547055"/>
            <a:ext cx="477350" cy="475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\left(\hat{y}_{t}, y_{t}\right)" id="337" name="Google Shape;337;p35" title="MathEquation,#ff93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61585" y="1969900"/>
            <a:ext cx="1832312" cy="595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X_{t}" id="338" name="Google Shape;338;p35" title="MathEquation,#ff93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2751" y="1755509"/>
            <a:ext cx="640500" cy="553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_{t+1}" id="339" name="Google Shape;339;p35" title="MathEquation,#0000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55526" y="3855822"/>
            <a:ext cx="965700" cy="5383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_{t}" id="340" name="Google Shape;340;p35" title="MathEquation,#00000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326968" y="1783575"/>
            <a:ext cx="560936" cy="553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1" name="Google Shape;341;p35"/>
          <p:cNvCxnSpPr/>
          <p:nvPr/>
        </p:nvCxnSpPr>
        <p:spPr>
          <a:xfrm>
            <a:off x="1222325" y="2056800"/>
            <a:ext cx="23700" cy="20334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35"/>
          <p:cNvSpPr txBox="1"/>
          <p:nvPr/>
        </p:nvSpPr>
        <p:spPr>
          <a:xfrm>
            <a:off x="5860175" y="2623950"/>
            <a:ext cx="29169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3C4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(does change detection as well)</a:t>
            </a:r>
            <a:endParaRPr b="1">
              <a:solidFill>
                <a:srgbClr val="93C4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9" name="Google Shape;34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0975" y="152400"/>
            <a:ext cx="6748849" cy="371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6"/>
          <p:cNvSpPr txBox="1"/>
          <p:nvPr/>
        </p:nvSpPr>
        <p:spPr>
          <a:xfrm>
            <a:off x="1117175" y="4191000"/>
            <a:ext cx="79119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João Gama, Indrė Žliobaitė, Albert Bifet, Mykola Pechenizkiy, and Abdelhamid Bouchachia. 2014. A survey on concept drift adaptation. ACM Comput. Surv. 46, 4, Article 44 (March 2014), 37 pages. DOI: https://doi.org/10.1145/2523813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7"/>
          <p:cNvSpPr txBox="1"/>
          <p:nvPr>
            <p:ph type="ctrTitle"/>
          </p:nvPr>
        </p:nvSpPr>
        <p:spPr>
          <a:xfrm>
            <a:off x="517708" y="965660"/>
            <a:ext cx="6858000" cy="76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Evaluation Metrics</a:t>
            </a:r>
            <a:endParaRPr/>
          </a:p>
        </p:txBody>
      </p:sp>
      <p:sp>
        <p:nvSpPr>
          <p:cNvPr id="357" name="Google Shape;357;p37"/>
          <p:cNvSpPr txBox="1"/>
          <p:nvPr>
            <p:ph idx="1" type="subTitle"/>
          </p:nvPr>
        </p:nvSpPr>
        <p:spPr>
          <a:xfrm>
            <a:off x="517708" y="1843457"/>
            <a:ext cx="68580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Difference from batch mode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P</a:t>
            </a:r>
            <a:r>
              <a:rPr lang="en-US" sz="2400"/>
              <a:t>requential evaluation model (test-then-train)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8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Evaluation Metrics - Batch</a:t>
            </a:r>
            <a:endParaRPr/>
          </a:p>
        </p:txBody>
      </p:sp>
      <p:sp>
        <p:nvSpPr>
          <p:cNvPr id="364" name="Google Shape;364;p38"/>
          <p:cNvSpPr txBox="1"/>
          <p:nvPr>
            <p:ph idx="12" type="sldNum"/>
          </p:nvPr>
        </p:nvSpPr>
        <p:spPr>
          <a:xfrm>
            <a:off x="6647550" y="53768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\left(x_{i}, y_{i}\right)" id="365" name="Google Shape;365;p38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350" y="1808450"/>
            <a:ext cx="1572756" cy="635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{y}_{i}" id="366" name="Google Shape;366;p38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5800" y="1813900"/>
            <a:ext cx="502970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38"/>
          <p:cNvSpPr txBox="1"/>
          <p:nvPr/>
        </p:nvSpPr>
        <p:spPr>
          <a:xfrm>
            <a:off x="-21150" y="2532225"/>
            <a:ext cx="23976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Examples of the form of pairs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8" name="Google Shape;368;p38"/>
          <p:cNvSpPr txBox="1"/>
          <p:nvPr/>
        </p:nvSpPr>
        <p:spPr>
          <a:xfrm>
            <a:off x="2569650" y="2532225"/>
            <a:ext cx="19200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Decision Model output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text { True }\left(\hat{y}_{i}=y_{i}\right)" id="369" name="Google Shape;369;p38" title="MathEquation,#fffff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1600" y="1091475"/>
            <a:ext cx="3005918" cy="635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text { False }\left(\hat{y}_{i} \neq y_{i}\right)" id="370" name="Google Shape;370;p38" title="MathEquation,#fffff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71600" y="2689925"/>
            <a:ext cx="3135802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38"/>
          <p:cNvSpPr txBox="1"/>
          <p:nvPr/>
        </p:nvSpPr>
        <p:spPr>
          <a:xfrm>
            <a:off x="6224700" y="3362925"/>
            <a:ext cx="11097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Error!</a:t>
            </a:r>
            <a:endParaRPr b="1" sz="24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2" name="Google Shape;372;p38"/>
          <p:cNvCxnSpPr>
            <a:stCxn id="365" idx="3"/>
            <a:endCxn id="366" idx="1"/>
          </p:cNvCxnSpPr>
          <p:nvPr/>
        </p:nvCxnSpPr>
        <p:spPr>
          <a:xfrm>
            <a:off x="1890106" y="2125950"/>
            <a:ext cx="1405800" cy="54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73" name="Google Shape;373;p38"/>
          <p:cNvCxnSpPr>
            <a:stCxn id="366" idx="3"/>
            <a:endCxn id="369" idx="1"/>
          </p:cNvCxnSpPr>
          <p:nvPr/>
        </p:nvCxnSpPr>
        <p:spPr>
          <a:xfrm flipH="1" rot="10800000">
            <a:off x="3798770" y="1409000"/>
            <a:ext cx="1172700" cy="7224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74" name="Google Shape;374;p38"/>
          <p:cNvCxnSpPr>
            <a:stCxn id="366" idx="3"/>
            <a:endCxn id="370" idx="1"/>
          </p:cNvCxnSpPr>
          <p:nvPr/>
        </p:nvCxnSpPr>
        <p:spPr>
          <a:xfrm>
            <a:off x="3798770" y="2131400"/>
            <a:ext cx="1172700" cy="8760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5" name="Google Shape;375;p38"/>
          <p:cNvSpPr txBox="1"/>
          <p:nvPr/>
        </p:nvSpPr>
        <p:spPr>
          <a:xfrm>
            <a:off x="559650" y="4206075"/>
            <a:ext cx="5324100" cy="7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Error rate is the probability of observing </a:t>
            </a:r>
            <a:endParaRPr sz="24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text { False }\left(\hat{y}_{i} \neq y_{i}\right)" id="376" name="Google Shape;376;p38" title="MathEquation,#fffff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33600" y="4131653"/>
            <a:ext cx="3135802" cy="6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8"/>
          <p:cNvSpPr txBox="1"/>
          <p:nvPr/>
        </p:nvSpPr>
        <p:spPr>
          <a:xfrm>
            <a:off x="1807650" y="1370725"/>
            <a:ext cx="14883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Learning Model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(Train)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9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Evaluation Metrics - Streaming</a:t>
            </a:r>
            <a:endParaRPr/>
          </a:p>
        </p:txBody>
      </p:sp>
      <p:sp>
        <p:nvSpPr>
          <p:cNvPr id="384" name="Google Shape;384;p39"/>
          <p:cNvSpPr txBox="1"/>
          <p:nvPr>
            <p:ph idx="1" type="body"/>
          </p:nvPr>
        </p:nvSpPr>
        <p:spPr>
          <a:xfrm>
            <a:off x="439050" y="1193725"/>
            <a:ext cx="8265900" cy="224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93700" lvl="0" marL="457200" rtl="0" algn="l">
              <a:spcBef>
                <a:spcPts val="60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Incorporate new information at the speed data arrives</a:t>
            </a:r>
            <a:endParaRPr sz="2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spcBef>
                <a:spcPts val="60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Detect changes and adapt the model to the most recent information</a:t>
            </a:r>
            <a:endParaRPr sz="2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-393700" lvl="0" marL="457200" rtl="0" algn="l">
              <a:spcBef>
                <a:spcPts val="60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Forget outdated information</a:t>
            </a:r>
            <a:endParaRPr sz="2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ctrTitle"/>
          </p:nvPr>
        </p:nvSpPr>
        <p:spPr>
          <a:xfrm>
            <a:off x="517708" y="965660"/>
            <a:ext cx="6858000" cy="76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Formalizing Data Streams</a:t>
            </a:r>
            <a:endParaRPr/>
          </a:p>
        </p:txBody>
      </p:sp>
      <p:sp>
        <p:nvSpPr>
          <p:cNvPr id="81" name="Google Shape;81;p13"/>
          <p:cNvSpPr txBox="1"/>
          <p:nvPr>
            <p:ph idx="1" type="subTitle"/>
          </p:nvPr>
        </p:nvSpPr>
        <p:spPr>
          <a:xfrm>
            <a:off x="517700" y="1667801"/>
            <a:ext cx="6858000" cy="226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19100" lvl="0" marL="45720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Difference with batch learning using static data sets</a:t>
            </a:r>
            <a:endParaRPr sz="3000"/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T</a:t>
            </a:r>
            <a:r>
              <a:rPr lang="en-US" sz="3000"/>
              <a:t>he</a:t>
            </a:r>
            <a:r>
              <a:rPr lang="en-US" sz="3000"/>
              <a:t> data stream model</a:t>
            </a:r>
            <a:endParaRPr sz="3000"/>
          </a:p>
          <a:p>
            <a:pPr indent="-4191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Challenges of stream based learning</a:t>
            </a:r>
            <a:endParaRPr sz="3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0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Evaluation Metrics - Streaming</a:t>
            </a:r>
            <a:endParaRPr/>
          </a:p>
        </p:txBody>
      </p:sp>
      <p:sp>
        <p:nvSpPr>
          <p:cNvPr id="391" name="Google Shape;391;p40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P_{e}(t)=\frac{1}{t} \sum_{k=1}^{t} L\left(y_{k}, \hat{y}_{k}\right)" id="392" name="Google Shape;392;p40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2147" y="4465650"/>
            <a:ext cx="3519706" cy="4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40"/>
          <p:cNvSpPr txBox="1"/>
          <p:nvPr>
            <p:ph idx="1" type="body"/>
          </p:nvPr>
        </p:nvSpPr>
        <p:spPr>
          <a:xfrm>
            <a:off x="439050" y="1193725"/>
            <a:ext cx="8265900" cy="300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The </a:t>
            </a:r>
            <a:r>
              <a:rPr i="1" lang="en-US" sz="2000">
                <a:solidFill>
                  <a:srgbClr val="FF931D"/>
                </a:solidFill>
              </a:rPr>
              <a:t>Predictive Sequential</a:t>
            </a:r>
            <a:r>
              <a:rPr lang="en-US" sz="2000"/>
              <a:t> approach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for each example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First: Predict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Second: Compute loss whenever target is available</a:t>
            </a:r>
            <a:endParaRPr sz="20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Now we can define the </a:t>
            </a:r>
            <a:r>
              <a:rPr i="1" lang="en-US" sz="2000">
                <a:solidFill>
                  <a:srgbClr val="FF931D"/>
                </a:solidFill>
              </a:rPr>
              <a:t>Prequential Error</a:t>
            </a:r>
            <a:r>
              <a:rPr lang="en-US" sz="2000"/>
              <a:t>, computed at time t, based on a accumulated sum of a loss function between prediction and observed values</a:t>
            </a:r>
            <a:endParaRPr sz="2000"/>
          </a:p>
        </p:txBody>
      </p:sp>
      <p:pic>
        <p:nvPicPr>
          <p:cNvPr descr="{x}_{i}" id="394" name="Google Shape;394;p40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331" y="2575199"/>
            <a:ext cx="433046" cy="2868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{y}_{i}" id="395" name="Google Shape;395;p40" title="MathEquation,#fffff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5998" y="2558721"/>
            <a:ext cx="293270" cy="2886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left(x_{i}, y_{i}\right)" id="396" name="Google Shape;396;p40" title="MathEquation,#fffff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1925" y="2888781"/>
            <a:ext cx="917040" cy="2886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7" name="Google Shape;397;p40"/>
          <p:cNvCxnSpPr/>
          <p:nvPr/>
        </p:nvCxnSpPr>
        <p:spPr>
          <a:xfrm>
            <a:off x="3753334" y="3033130"/>
            <a:ext cx="819900" cy="24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8" name="Google Shape;398;p40"/>
          <p:cNvCxnSpPr/>
          <p:nvPr/>
        </p:nvCxnSpPr>
        <p:spPr>
          <a:xfrm>
            <a:off x="3753334" y="2700593"/>
            <a:ext cx="819900" cy="2400"/>
          </a:xfrm>
          <a:prstGeom prst="straightConnector1">
            <a:avLst/>
          </a:prstGeom>
          <a:noFill/>
          <a:ln cap="flat" cmpd="sng" w="19050">
            <a:solidFill>
              <a:srgbClr val="FF931D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1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Prequential Evaluation</a:t>
            </a:r>
            <a:endParaRPr/>
          </a:p>
        </p:txBody>
      </p:sp>
      <p:sp>
        <p:nvSpPr>
          <p:cNvPr id="405" name="Google Shape;405;p41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Evolution of learning as  a process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The model becomes better and better as we see more and more examples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Recency is important - compute the prequential error using a forgetting mechanism</a:t>
            </a:r>
            <a:endParaRPr sz="2400"/>
          </a:p>
        </p:txBody>
      </p:sp>
      <p:sp>
        <p:nvSpPr>
          <p:cNvPr id="406" name="Google Shape;406;p41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Forgetting mechanism for error estimation</a:t>
            </a:r>
            <a:endParaRPr/>
          </a:p>
        </p:txBody>
      </p:sp>
      <p:sp>
        <p:nvSpPr>
          <p:cNvPr id="413" name="Google Shape;413;p42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Prequential accuracy </a:t>
            </a:r>
            <a:r>
              <a:rPr b="1" i="1" lang="en-US" sz="2400">
                <a:solidFill>
                  <a:srgbClr val="FF931D"/>
                </a:solidFill>
              </a:rPr>
              <a:t>over a sliding window</a:t>
            </a:r>
            <a:r>
              <a:rPr lang="en-US" sz="2400"/>
              <a:t> of a specific size with the most recent observations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400"/>
              <a:buChar char="●"/>
            </a:pPr>
            <a:r>
              <a:rPr b="1" i="1" lang="en-US" sz="2400">
                <a:solidFill>
                  <a:srgbClr val="FF931D"/>
                </a:solidFill>
              </a:rPr>
              <a:t>Fading factors</a:t>
            </a:r>
            <a:r>
              <a:rPr lang="en-US" sz="2400"/>
              <a:t> that weigh observations </a:t>
            </a:r>
            <a:r>
              <a:rPr lang="en-US" sz="2400">
                <a:solidFill>
                  <a:srgbClr val="FFFFFF"/>
                </a:solidFill>
              </a:rPr>
              <a:t>using a decay factor</a:t>
            </a:r>
            <a:r>
              <a:rPr b="1" lang="en-US" sz="2400"/>
              <a:t> 𝛂</a:t>
            </a:r>
            <a:endParaRPr b="1" sz="2400"/>
          </a:p>
        </p:txBody>
      </p:sp>
      <p:sp>
        <p:nvSpPr>
          <p:cNvPr id="414" name="Google Shape;414;p4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=\sum_{i=t}^{t+k} L\left(y_{i}, \hat{y}_{i}\right)" id="415" name="Google Shape;415;p42" title="MathEquation,#fffff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8332" y="2173100"/>
            <a:ext cx="3427336" cy="595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t}=L\left(y_{t}, \hat{y}_{t}\right)+\alpha \times S_{t-1}" id="416" name="Google Shape;416;p42" title="MathEquation,#fffff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3750" y="3916850"/>
            <a:ext cx="4856500" cy="52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3"/>
          <p:cNvSpPr txBox="1"/>
          <p:nvPr>
            <p:ph type="ctrTitle"/>
          </p:nvPr>
        </p:nvSpPr>
        <p:spPr>
          <a:xfrm>
            <a:off x="517708" y="965660"/>
            <a:ext cx="6858000" cy="76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Techniques to overcome Concept Drift</a:t>
            </a:r>
            <a:endParaRPr/>
          </a:p>
        </p:txBody>
      </p:sp>
      <p:sp>
        <p:nvSpPr>
          <p:cNvPr id="423" name="Google Shape;423;p43"/>
          <p:cNvSpPr txBox="1"/>
          <p:nvPr>
            <p:ph idx="1" type="subTitle"/>
          </p:nvPr>
        </p:nvSpPr>
        <p:spPr>
          <a:xfrm>
            <a:off x="517700" y="1843450"/>
            <a:ext cx="8257800" cy="2632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The ADWIN Algorithm - </a:t>
            </a:r>
            <a:r>
              <a:rPr lang="en-US" sz="1800"/>
              <a:t>based on sliding windows of </a:t>
            </a:r>
            <a:r>
              <a:rPr i="1" lang="en-US" sz="1800">
                <a:solidFill>
                  <a:srgbClr val="FF931D"/>
                </a:solidFill>
              </a:rPr>
              <a:t>dynamic size</a:t>
            </a:r>
            <a:r>
              <a:rPr lang="en-US" sz="1800"/>
              <a:t>, where the algorithm ensures that the window of data closely approximates the current concept distribution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Hoeffding Adaptive Trees - </a:t>
            </a:r>
            <a:r>
              <a:rPr lang="en-US" sz="1800"/>
              <a:t>a data structure where the </a:t>
            </a:r>
            <a:r>
              <a:rPr i="1" lang="en-US" sz="1800">
                <a:solidFill>
                  <a:srgbClr val="FF931D"/>
                </a:solidFill>
              </a:rPr>
              <a:t>base learner is able to adapt to new training data</a:t>
            </a:r>
            <a:r>
              <a:rPr lang="en-US" sz="1800"/>
              <a:t> in case of concept drift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 Adaptive Windowing Algorithm with forgetfulness</a:t>
            </a:r>
            <a:endParaRPr/>
          </a:p>
        </p:txBody>
      </p:sp>
      <p:sp>
        <p:nvSpPr>
          <p:cNvPr id="430" name="Google Shape;430;p4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31" name="Google Shape;4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67508"/>
            <a:ext cx="8839202" cy="2245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ADWIN Algorithm</a:t>
            </a:r>
            <a:endParaRPr/>
          </a:p>
        </p:txBody>
      </p:sp>
      <p:sp>
        <p:nvSpPr>
          <p:cNvPr id="438" name="Google Shape;438;p45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Windows of varying size</a:t>
            </a:r>
            <a:r>
              <a:rPr lang="en-US" sz="2000"/>
              <a:t> (recomputed online)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Automatically grows the window when no change occurs and shrinks it when data changes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Whenever two “large enough” sub-windows exhibit “distinct enough” averages</a:t>
            </a:r>
            <a:endParaRPr sz="2000"/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We can conclude that the corresponding “expected values” are different</a:t>
            </a:r>
            <a:endParaRPr sz="2000"/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The older portion of the window is dropped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439" name="Google Shape;439;p4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6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ADWIN Algorithm - Notations and Settings</a:t>
            </a:r>
            <a:endParaRPr/>
          </a:p>
        </p:txBody>
      </p:sp>
      <p:sp>
        <p:nvSpPr>
          <p:cNvPr id="446" name="Google Shape;446;p46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a (possibly infinite) sequence of real values x</a:t>
            </a:r>
            <a:r>
              <a:rPr baseline="-25000" lang="en-US"/>
              <a:t>1</a:t>
            </a:r>
            <a:r>
              <a:rPr lang="en-US"/>
              <a:t>, x</a:t>
            </a:r>
            <a:r>
              <a:rPr baseline="-25000" lang="en-US"/>
              <a:t>2</a:t>
            </a:r>
            <a:r>
              <a:rPr lang="en-US"/>
              <a:t>, .. , x</a:t>
            </a:r>
            <a:r>
              <a:rPr baseline="-25000" lang="en-US"/>
              <a:t>t</a:t>
            </a:r>
            <a:r>
              <a:rPr lang="en-US"/>
              <a:t>, ..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a confidence value 𝛿 ∈ (0, 1)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the value of x</a:t>
            </a:r>
            <a:r>
              <a:rPr baseline="-25000" lang="en-US"/>
              <a:t>t</a:t>
            </a:r>
            <a:r>
              <a:rPr lang="en-US"/>
              <a:t> is available only at time 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each x</a:t>
            </a:r>
            <a:r>
              <a:rPr baseline="-25000" lang="en-US"/>
              <a:t>t</a:t>
            </a:r>
            <a:r>
              <a:rPr lang="en-US"/>
              <a:t> is generated according to some distribution D</a:t>
            </a:r>
            <a:r>
              <a:rPr baseline="-25000" lang="en-US"/>
              <a:t>t</a:t>
            </a:r>
            <a:r>
              <a:rPr lang="en-US"/>
              <a:t> independent of every 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𝜇</a:t>
            </a:r>
            <a:r>
              <a:rPr baseline="-25000" lang="en-US"/>
              <a:t>t</a:t>
            </a:r>
            <a:r>
              <a:rPr lang="en-US"/>
              <a:t> and 𝜎</a:t>
            </a:r>
            <a:r>
              <a:rPr baseline="-25000" lang="en-US"/>
              <a:t>t</a:t>
            </a:r>
            <a:r>
              <a:rPr baseline="30000" lang="en-US"/>
              <a:t>2</a:t>
            </a:r>
            <a:r>
              <a:rPr lang="en-US"/>
              <a:t> denote the expected value and variance of x</a:t>
            </a:r>
            <a:r>
              <a:rPr baseline="-25000" lang="en-US"/>
              <a:t>t</a:t>
            </a:r>
            <a:r>
              <a:rPr lang="en-US"/>
              <a:t> when it is drawn according to D</a:t>
            </a:r>
            <a:r>
              <a:rPr baseline="-25000" lang="en-US"/>
              <a:t>t</a:t>
            </a:r>
            <a:endParaRPr baseline="-25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aseline="-25000" sz="1500"/>
          </a:p>
          <a:p>
            <a:pPr indent="-323850" lvl="1" marL="457200" rtl="0" algn="l">
              <a:spcBef>
                <a:spcPts val="375"/>
              </a:spcBef>
              <a:spcAft>
                <a:spcPts val="0"/>
              </a:spcAft>
              <a:buSzPts val="1500"/>
              <a:buChar char="•"/>
            </a:pPr>
            <a:r>
              <a:rPr lang="en-US"/>
              <a:t>x</a:t>
            </a:r>
            <a:r>
              <a:rPr baseline="-25000" lang="en-US"/>
              <a:t>t</a:t>
            </a:r>
            <a:r>
              <a:rPr lang="en-US"/>
              <a:t> is always in [0, 1]</a:t>
            </a:r>
            <a:endParaRPr/>
          </a:p>
        </p:txBody>
      </p:sp>
      <p:sp>
        <p:nvSpPr>
          <p:cNvPr id="447" name="Google Shape;447;p4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7"/>
          <p:cNvSpPr/>
          <p:nvPr/>
        </p:nvSpPr>
        <p:spPr>
          <a:xfrm>
            <a:off x="1206050" y="783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4" name="Google Shape;454;p47"/>
          <p:cNvSpPr txBox="1"/>
          <p:nvPr/>
        </p:nvSpPr>
        <p:spPr>
          <a:xfrm>
            <a:off x="5404525" y="255775"/>
            <a:ext cx="1931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Window W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5" name="Google Shape;455;p47"/>
          <p:cNvSpPr txBox="1"/>
          <p:nvPr/>
        </p:nvSpPr>
        <p:spPr>
          <a:xfrm>
            <a:off x="5099725" y="5605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observed average of elements in 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6" name="Google Shape;456;p47"/>
          <p:cNvCxnSpPr>
            <a:stCxn id="457" idx="2"/>
          </p:cNvCxnSpPr>
          <p:nvPr/>
        </p:nvCxnSpPr>
        <p:spPr>
          <a:xfrm flipH="1">
            <a:off x="1338200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7" name="Google Shape;457;p47"/>
          <p:cNvSpPr txBox="1"/>
          <p:nvPr/>
        </p:nvSpPr>
        <p:spPr>
          <a:xfrm>
            <a:off x="1103300" y="-46725"/>
            <a:ext cx="4818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Tail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8" name="Google Shape;458;p47"/>
          <p:cNvCxnSpPr/>
          <p:nvPr/>
        </p:nvCxnSpPr>
        <p:spPr>
          <a:xfrm flipH="1">
            <a:off x="3419106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9" name="Google Shape;459;p47"/>
          <p:cNvSpPr txBox="1"/>
          <p:nvPr/>
        </p:nvSpPr>
        <p:spPr>
          <a:xfrm>
            <a:off x="2398700" y="-46725"/>
            <a:ext cx="22437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Most recently added item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0" name="Google Shape;460;p47"/>
          <p:cNvSpPr txBox="1"/>
          <p:nvPr/>
        </p:nvSpPr>
        <p:spPr>
          <a:xfrm>
            <a:off x="4947325" y="8653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 : length of the window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}" id="461" name="Google Shape;461;p47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576" y="600375"/>
            <a:ext cx="481800" cy="38122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47"/>
          <p:cNvSpPr/>
          <p:nvPr/>
        </p:nvSpPr>
        <p:spPr>
          <a:xfrm>
            <a:off x="4821025" y="782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1</a:t>
            </a:r>
            <a:endParaRPr b="1" sz="2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8"/>
          <p:cNvSpPr/>
          <p:nvPr/>
        </p:nvSpPr>
        <p:spPr>
          <a:xfrm>
            <a:off x="1206050" y="783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69" name="Google Shape;469;p48"/>
          <p:cNvSpPr txBox="1"/>
          <p:nvPr/>
        </p:nvSpPr>
        <p:spPr>
          <a:xfrm>
            <a:off x="5404525" y="255775"/>
            <a:ext cx="1931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Window W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0" name="Google Shape;470;p48"/>
          <p:cNvSpPr txBox="1"/>
          <p:nvPr/>
        </p:nvSpPr>
        <p:spPr>
          <a:xfrm>
            <a:off x="5099725" y="5605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observed average of elements in 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71" name="Google Shape;471;p48"/>
          <p:cNvCxnSpPr>
            <a:stCxn id="472" idx="2"/>
          </p:cNvCxnSpPr>
          <p:nvPr/>
        </p:nvCxnSpPr>
        <p:spPr>
          <a:xfrm flipH="1">
            <a:off x="1338200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2" name="Google Shape;472;p48"/>
          <p:cNvSpPr txBox="1"/>
          <p:nvPr/>
        </p:nvSpPr>
        <p:spPr>
          <a:xfrm>
            <a:off x="1103300" y="-46725"/>
            <a:ext cx="4818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Tail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73" name="Google Shape;473;p48"/>
          <p:cNvCxnSpPr/>
          <p:nvPr/>
        </p:nvCxnSpPr>
        <p:spPr>
          <a:xfrm flipH="1">
            <a:off x="3419106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4" name="Google Shape;474;p48"/>
          <p:cNvSpPr txBox="1"/>
          <p:nvPr/>
        </p:nvSpPr>
        <p:spPr>
          <a:xfrm>
            <a:off x="2398700" y="-46725"/>
            <a:ext cx="22437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Most recently added item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5" name="Google Shape;475;p48"/>
          <p:cNvSpPr txBox="1"/>
          <p:nvPr/>
        </p:nvSpPr>
        <p:spPr>
          <a:xfrm>
            <a:off x="4947325" y="8653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 : length of the window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6" name="Google Shape;476;p48"/>
          <p:cNvSpPr/>
          <p:nvPr/>
        </p:nvSpPr>
        <p:spPr>
          <a:xfrm>
            <a:off x="215450" y="2307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77" name="Google Shape;477;p48"/>
          <p:cNvSpPr/>
          <p:nvPr/>
        </p:nvSpPr>
        <p:spPr>
          <a:xfrm>
            <a:off x="1358450" y="3069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78" name="Google Shape;478;p48"/>
          <p:cNvSpPr/>
          <p:nvPr/>
        </p:nvSpPr>
        <p:spPr>
          <a:xfrm>
            <a:off x="1968050" y="40602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479" name="Google Shape;479;p48"/>
          <p:cNvCxnSpPr/>
          <p:nvPr/>
        </p:nvCxnSpPr>
        <p:spPr>
          <a:xfrm rot="10800000">
            <a:off x="423782" y="2214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0" name="Google Shape;480;p48"/>
          <p:cNvCxnSpPr/>
          <p:nvPr/>
        </p:nvCxnSpPr>
        <p:spPr>
          <a:xfrm rot="10800000">
            <a:off x="1730920" y="2976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1" name="Google Shape;481;p48"/>
          <p:cNvCxnSpPr/>
          <p:nvPr/>
        </p:nvCxnSpPr>
        <p:spPr>
          <a:xfrm rot="10800000">
            <a:off x="2469444" y="39674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2" name="Google Shape;482;p48"/>
          <p:cNvSpPr txBox="1"/>
          <p:nvPr/>
        </p:nvSpPr>
        <p:spPr>
          <a:xfrm>
            <a:off x="-567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3" name="Google Shape;483;p48"/>
          <p:cNvSpPr txBox="1"/>
          <p:nvPr/>
        </p:nvSpPr>
        <p:spPr>
          <a:xfrm>
            <a:off x="75632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4" name="Google Shape;484;p48"/>
          <p:cNvSpPr txBox="1"/>
          <p:nvPr/>
        </p:nvSpPr>
        <p:spPr>
          <a:xfrm>
            <a:off x="1365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5" name="Google Shape;485;p48"/>
          <p:cNvSpPr txBox="1"/>
          <p:nvPr/>
        </p:nvSpPr>
        <p:spPr>
          <a:xfrm>
            <a:off x="2127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6" name="Google Shape;486;p48"/>
          <p:cNvSpPr txBox="1"/>
          <p:nvPr/>
        </p:nvSpPr>
        <p:spPr>
          <a:xfrm>
            <a:off x="2127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7" name="Google Shape;487;p48"/>
          <p:cNvSpPr txBox="1"/>
          <p:nvPr/>
        </p:nvSpPr>
        <p:spPr>
          <a:xfrm>
            <a:off x="2889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88" name="Google Shape;488;p48"/>
          <p:cNvSpPr txBox="1"/>
          <p:nvPr/>
        </p:nvSpPr>
        <p:spPr>
          <a:xfrm>
            <a:off x="493000" y="16083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Split into subwindows of lengths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such that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 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+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n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}" id="489" name="Google Shape;489;p48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576" y="600375"/>
            <a:ext cx="481800" cy="381226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48"/>
          <p:cNvSpPr/>
          <p:nvPr/>
        </p:nvSpPr>
        <p:spPr>
          <a:xfrm>
            <a:off x="4821025" y="782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1</a:t>
            </a:r>
            <a:endParaRPr b="1" sz="2000"/>
          </a:p>
        </p:txBody>
      </p:sp>
      <p:sp>
        <p:nvSpPr>
          <p:cNvPr id="491" name="Google Shape;491;p48"/>
          <p:cNvSpPr/>
          <p:nvPr/>
        </p:nvSpPr>
        <p:spPr>
          <a:xfrm>
            <a:off x="96625" y="15260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2</a:t>
            </a:r>
            <a:endParaRPr b="1" sz="2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9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8" name="Google Shape;498;p49"/>
          <p:cNvSpPr/>
          <p:nvPr/>
        </p:nvSpPr>
        <p:spPr>
          <a:xfrm>
            <a:off x="1206050" y="783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99" name="Google Shape;499;p49"/>
          <p:cNvSpPr txBox="1"/>
          <p:nvPr/>
        </p:nvSpPr>
        <p:spPr>
          <a:xfrm>
            <a:off x="5404525" y="255775"/>
            <a:ext cx="1931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Window W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0" name="Google Shape;500;p49"/>
          <p:cNvSpPr txBox="1"/>
          <p:nvPr/>
        </p:nvSpPr>
        <p:spPr>
          <a:xfrm>
            <a:off x="5099725" y="5605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observed average of elements in 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01" name="Google Shape;501;p49"/>
          <p:cNvCxnSpPr>
            <a:stCxn id="502" idx="2"/>
          </p:cNvCxnSpPr>
          <p:nvPr/>
        </p:nvCxnSpPr>
        <p:spPr>
          <a:xfrm flipH="1">
            <a:off x="1338200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2" name="Google Shape;502;p49"/>
          <p:cNvSpPr txBox="1"/>
          <p:nvPr/>
        </p:nvSpPr>
        <p:spPr>
          <a:xfrm>
            <a:off x="1103300" y="-46725"/>
            <a:ext cx="4818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Tail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03" name="Google Shape;503;p49"/>
          <p:cNvCxnSpPr/>
          <p:nvPr/>
        </p:nvCxnSpPr>
        <p:spPr>
          <a:xfrm flipH="1">
            <a:off x="3419106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4" name="Google Shape;504;p49"/>
          <p:cNvSpPr txBox="1"/>
          <p:nvPr/>
        </p:nvSpPr>
        <p:spPr>
          <a:xfrm>
            <a:off x="2398700" y="-46725"/>
            <a:ext cx="22437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Most recently added item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5" name="Google Shape;505;p49"/>
          <p:cNvSpPr txBox="1"/>
          <p:nvPr/>
        </p:nvSpPr>
        <p:spPr>
          <a:xfrm>
            <a:off x="4947325" y="8653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 : length of the window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6" name="Google Shape;506;p49"/>
          <p:cNvSpPr/>
          <p:nvPr/>
        </p:nvSpPr>
        <p:spPr>
          <a:xfrm>
            <a:off x="215450" y="2307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7" name="Google Shape;507;p49"/>
          <p:cNvSpPr/>
          <p:nvPr/>
        </p:nvSpPr>
        <p:spPr>
          <a:xfrm>
            <a:off x="1358450" y="3069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8" name="Google Shape;508;p49"/>
          <p:cNvSpPr/>
          <p:nvPr/>
        </p:nvSpPr>
        <p:spPr>
          <a:xfrm>
            <a:off x="1968050" y="40602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509" name="Google Shape;509;p49"/>
          <p:cNvCxnSpPr/>
          <p:nvPr/>
        </p:nvCxnSpPr>
        <p:spPr>
          <a:xfrm rot="10800000">
            <a:off x="423782" y="2214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0" name="Google Shape;510;p49"/>
          <p:cNvCxnSpPr/>
          <p:nvPr/>
        </p:nvCxnSpPr>
        <p:spPr>
          <a:xfrm rot="10800000">
            <a:off x="1730920" y="2976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1" name="Google Shape;511;p49"/>
          <p:cNvCxnSpPr/>
          <p:nvPr/>
        </p:nvCxnSpPr>
        <p:spPr>
          <a:xfrm rot="10800000">
            <a:off x="2469444" y="39674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2" name="Google Shape;512;p49"/>
          <p:cNvSpPr txBox="1"/>
          <p:nvPr/>
        </p:nvSpPr>
        <p:spPr>
          <a:xfrm>
            <a:off x="-567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3" name="Google Shape;513;p49"/>
          <p:cNvSpPr txBox="1"/>
          <p:nvPr/>
        </p:nvSpPr>
        <p:spPr>
          <a:xfrm>
            <a:off x="75632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4" name="Google Shape;514;p49"/>
          <p:cNvSpPr txBox="1"/>
          <p:nvPr/>
        </p:nvSpPr>
        <p:spPr>
          <a:xfrm>
            <a:off x="1365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5" name="Google Shape;515;p49"/>
          <p:cNvSpPr txBox="1"/>
          <p:nvPr/>
        </p:nvSpPr>
        <p:spPr>
          <a:xfrm>
            <a:off x="2127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6" name="Google Shape;516;p49"/>
          <p:cNvSpPr txBox="1"/>
          <p:nvPr/>
        </p:nvSpPr>
        <p:spPr>
          <a:xfrm>
            <a:off x="2127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7" name="Google Shape;517;p49"/>
          <p:cNvSpPr txBox="1"/>
          <p:nvPr/>
        </p:nvSpPr>
        <p:spPr>
          <a:xfrm>
            <a:off x="2889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8" name="Google Shape;518;p49"/>
          <p:cNvSpPr txBox="1"/>
          <p:nvPr/>
        </p:nvSpPr>
        <p:spPr>
          <a:xfrm>
            <a:off x="493000" y="16083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Split into subwindows of lengths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such that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 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+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n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9" name="Google Shape;519;p49"/>
          <p:cNvSpPr txBox="1"/>
          <p:nvPr/>
        </p:nvSpPr>
        <p:spPr>
          <a:xfrm>
            <a:off x="5065000" y="17607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each of the subwindows check if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left|\hat{\mu}_{W_{0}}-\hat{\mu}_{W_{1}}\right| \geq \epsilon_{c u t}" id="520" name="Google Shape;520;p49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8746" y="2101750"/>
            <a:ext cx="2075704" cy="376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{\mu}_{W_{0}}" id="521" name="Google Shape;521;p49" title="MathEquation,#ff9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1974" y="2564934"/>
            <a:ext cx="481800" cy="359542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9"/>
          <p:cNvSpPr txBox="1"/>
          <p:nvPr/>
        </p:nvSpPr>
        <p:spPr>
          <a:xfrm>
            <a:off x="5895975" y="2536275"/>
            <a:ext cx="2243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average of elements in W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_{1}}" id="523" name="Google Shape;523;p49" title="MathEquation,#ff93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89947" y="2957297"/>
            <a:ext cx="481800" cy="342677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9"/>
          <p:cNvSpPr txBox="1"/>
          <p:nvPr/>
        </p:nvSpPr>
        <p:spPr>
          <a:xfrm>
            <a:off x="5895975" y="2917275"/>
            <a:ext cx="2243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average of elements in W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}" id="525" name="Google Shape;525;p49" title="MathEquation,#ff93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8576" y="600375"/>
            <a:ext cx="481800" cy="381226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9"/>
          <p:cNvSpPr/>
          <p:nvPr/>
        </p:nvSpPr>
        <p:spPr>
          <a:xfrm>
            <a:off x="4821025" y="782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1</a:t>
            </a:r>
            <a:endParaRPr b="1" sz="2000"/>
          </a:p>
        </p:txBody>
      </p:sp>
      <p:sp>
        <p:nvSpPr>
          <p:cNvPr id="527" name="Google Shape;527;p49"/>
          <p:cNvSpPr/>
          <p:nvPr/>
        </p:nvSpPr>
        <p:spPr>
          <a:xfrm>
            <a:off x="96625" y="15260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2</a:t>
            </a:r>
            <a:endParaRPr b="1" sz="2000"/>
          </a:p>
        </p:txBody>
      </p:sp>
      <p:sp>
        <p:nvSpPr>
          <p:cNvPr id="528" name="Google Shape;528;p49"/>
          <p:cNvSpPr/>
          <p:nvPr/>
        </p:nvSpPr>
        <p:spPr>
          <a:xfrm>
            <a:off x="4821025" y="15260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3</a:t>
            </a:r>
            <a:endParaRPr b="1" sz="2000"/>
          </a:p>
        </p:txBody>
      </p:sp>
      <p:pic>
        <p:nvPicPr>
          <p:cNvPr descr="\epsilon_{cut}" id="529" name="Google Shape;529;p49" title="MathEquation,#ff93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84182" y="3406075"/>
            <a:ext cx="464092" cy="246550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49"/>
          <p:cNvSpPr txBox="1"/>
          <p:nvPr/>
        </p:nvSpPr>
        <p:spPr>
          <a:xfrm>
            <a:off x="5895975" y="3298275"/>
            <a:ext cx="2860200" cy="7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threshold depending on n, n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n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the confidence level of the algorithm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Batch Learning</a:t>
            </a:r>
            <a:endParaRPr/>
          </a:p>
        </p:txBody>
      </p:sp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439049" y="1193725"/>
            <a:ext cx="40836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Static data set to generate an output hypothesis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One shot data analysis - fixed stable feature space 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Assume stationarity of data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50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7" name="Google Shape;537;p50"/>
          <p:cNvSpPr/>
          <p:nvPr/>
        </p:nvSpPr>
        <p:spPr>
          <a:xfrm>
            <a:off x="1206050" y="783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38" name="Google Shape;538;p50"/>
          <p:cNvSpPr txBox="1"/>
          <p:nvPr/>
        </p:nvSpPr>
        <p:spPr>
          <a:xfrm>
            <a:off x="5404525" y="255775"/>
            <a:ext cx="1931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Window W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9" name="Google Shape;539;p50"/>
          <p:cNvSpPr txBox="1"/>
          <p:nvPr/>
        </p:nvSpPr>
        <p:spPr>
          <a:xfrm>
            <a:off x="5099725" y="5605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observed average of elements in 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0" name="Google Shape;540;p50"/>
          <p:cNvCxnSpPr>
            <a:stCxn id="541" idx="2"/>
          </p:cNvCxnSpPr>
          <p:nvPr/>
        </p:nvCxnSpPr>
        <p:spPr>
          <a:xfrm flipH="1">
            <a:off x="1338200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1" name="Google Shape;541;p50"/>
          <p:cNvSpPr txBox="1"/>
          <p:nvPr/>
        </p:nvSpPr>
        <p:spPr>
          <a:xfrm>
            <a:off x="1103300" y="-46725"/>
            <a:ext cx="4818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Tail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42" name="Google Shape;542;p50"/>
          <p:cNvCxnSpPr/>
          <p:nvPr/>
        </p:nvCxnSpPr>
        <p:spPr>
          <a:xfrm flipH="1">
            <a:off x="3419106" y="329475"/>
            <a:ext cx="6000" cy="315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3" name="Google Shape;543;p50"/>
          <p:cNvSpPr txBox="1"/>
          <p:nvPr/>
        </p:nvSpPr>
        <p:spPr>
          <a:xfrm>
            <a:off x="2398700" y="-46725"/>
            <a:ext cx="2243700" cy="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Most recently added item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4" name="Google Shape;544;p50"/>
          <p:cNvSpPr txBox="1"/>
          <p:nvPr/>
        </p:nvSpPr>
        <p:spPr>
          <a:xfrm>
            <a:off x="4947325" y="865375"/>
            <a:ext cx="32463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 : length of the window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5" name="Google Shape;545;p50"/>
          <p:cNvSpPr/>
          <p:nvPr/>
        </p:nvSpPr>
        <p:spPr>
          <a:xfrm>
            <a:off x="215450" y="2307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46" name="Google Shape;546;p50"/>
          <p:cNvSpPr/>
          <p:nvPr/>
        </p:nvSpPr>
        <p:spPr>
          <a:xfrm>
            <a:off x="1358450" y="30696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47" name="Google Shape;547;p50"/>
          <p:cNvSpPr/>
          <p:nvPr/>
        </p:nvSpPr>
        <p:spPr>
          <a:xfrm>
            <a:off x="1968050" y="4060275"/>
            <a:ext cx="2436000" cy="4335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1 0 1 0 1 0 1 1 0 1 1 1 1 1 1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548" name="Google Shape;548;p50"/>
          <p:cNvCxnSpPr/>
          <p:nvPr/>
        </p:nvCxnSpPr>
        <p:spPr>
          <a:xfrm rot="10800000">
            <a:off x="423782" y="2214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49" name="Google Shape;549;p50"/>
          <p:cNvCxnSpPr/>
          <p:nvPr/>
        </p:nvCxnSpPr>
        <p:spPr>
          <a:xfrm rot="10800000">
            <a:off x="1730920" y="29768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0" name="Google Shape;550;p50"/>
          <p:cNvCxnSpPr/>
          <p:nvPr/>
        </p:nvCxnSpPr>
        <p:spPr>
          <a:xfrm rot="10800000">
            <a:off x="2469444" y="3967496"/>
            <a:ext cx="1200" cy="6501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1" name="Google Shape;551;p50"/>
          <p:cNvSpPr txBox="1"/>
          <p:nvPr/>
        </p:nvSpPr>
        <p:spPr>
          <a:xfrm>
            <a:off x="-567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2" name="Google Shape;552;p50"/>
          <p:cNvSpPr txBox="1"/>
          <p:nvPr/>
        </p:nvSpPr>
        <p:spPr>
          <a:xfrm>
            <a:off x="756325" y="26941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3" name="Google Shape;553;p50"/>
          <p:cNvSpPr txBox="1"/>
          <p:nvPr/>
        </p:nvSpPr>
        <p:spPr>
          <a:xfrm>
            <a:off x="1365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4" name="Google Shape;554;p50"/>
          <p:cNvSpPr txBox="1"/>
          <p:nvPr/>
        </p:nvSpPr>
        <p:spPr>
          <a:xfrm>
            <a:off x="2127925" y="35323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5" name="Google Shape;555;p50"/>
          <p:cNvSpPr txBox="1"/>
          <p:nvPr/>
        </p:nvSpPr>
        <p:spPr>
          <a:xfrm>
            <a:off x="2127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6" name="Google Shape;556;p50"/>
          <p:cNvSpPr txBox="1"/>
          <p:nvPr/>
        </p:nvSpPr>
        <p:spPr>
          <a:xfrm>
            <a:off x="2889925" y="4446775"/>
            <a:ext cx="4818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</a:t>
            </a:r>
            <a:r>
              <a:rPr baseline="-25000" lang="en-US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7" name="Google Shape;557;p50"/>
          <p:cNvSpPr txBox="1"/>
          <p:nvPr/>
        </p:nvSpPr>
        <p:spPr>
          <a:xfrm>
            <a:off x="493000" y="16083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Split into subwindows of lengths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such that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 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+ n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= n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58" name="Google Shape;558;p50"/>
          <p:cNvSpPr txBox="1"/>
          <p:nvPr/>
        </p:nvSpPr>
        <p:spPr>
          <a:xfrm>
            <a:off x="5065000" y="17607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each of the subwindows check if 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left|\hat{\mu}_{W_{0}}-\hat{\mu}_{W_{1}}\right| \geq \epsilon_{c u t}" id="559" name="Google Shape;559;p50" title="MathEquation,#ff9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8746" y="2101750"/>
            <a:ext cx="2075704" cy="376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hat{\mu}_{W_{0}}" id="560" name="Google Shape;560;p50" title="MathEquation,#ff9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1974" y="2564934"/>
            <a:ext cx="481800" cy="359542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50"/>
          <p:cNvSpPr txBox="1"/>
          <p:nvPr/>
        </p:nvSpPr>
        <p:spPr>
          <a:xfrm>
            <a:off x="5895975" y="2536275"/>
            <a:ext cx="2243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average of elements in W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_{1}}" id="562" name="Google Shape;562;p50" title="MathEquation,#ff93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89947" y="2957297"/>
            <a:ext cx="481800" cy="342677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50"/>
          <p:cNvSpPr txBox="1"/>
          <p:nvPr/>
        </p:nvSpPr>
        <p:spPr>
          <a:xfrm>
            <a:off x="5895975" y="2917275"/>
            <a:ext cx="2243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average of elements in W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\hat{\mu}_{W}" id="564" name="Google Shape;564;p50" title="MathEquation,#ff93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8576" y="600375"/>
            <a:ext cx="481800" cy="381226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50"/>
          <p:cNvSpPr/>
          <p:nvPr/>
        </p:nvSpPr>
        <p:spPr>
          <a:xfrm>
            <a:off x="4821025" y="782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1</a:t>
            </a:r>
            <a:endParaRPr b="1" sz="2000"/>
          </a:p>
        </p:txBody>
      </p:sp>
      <p:sp>
        <p:nvSpPr>
          <p:cNvPr id="566" name="Google Shape;566;p50"/>
          <p:cNvSpPr/>
          <p:nvPr/>
        </p:nvSpPr>
        <p:spPr>
          <a:xfrm>
            <a:off x="96625" y="15260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2</a:t>
            </a:r>
            <a:endParaRPr b="1" sz="2000"/>
          </a:p>
        </p:txBody>
      </p:sp>
      <p:sp>
        <p:nvSpPr>
          <p:cNvPr id="567" name="Google Shape;567;p50"/>
          <p:cNvSpPr/>
          <p:nvPr/>
        </p:nvSpPr>
        <p:spPr>
          <a:xfrm>
            <a:off x="4821025" y="15260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3</a:t>
            </a:r>
            <a:endParaRPr b="1" sz="2000"/>
          </a:p>
        </p:txBody>
      </p:sp>
      <p:pic>
        <p:nvPicPr>
          <p:cNvPr descr="\epsilon_{cut}" id="568" name="Google Shape;568;p50" title="MathEquation,#ff93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84182" y="3406075"/>
            <a:ext cx="464092" cy="2465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50"/>
          <p:cNvSpPr txBox="1"/>
          <p:nvPr/>
        </p:nvSpPr>
        <p:spPr>
          <a:xfrm>
            <a:off x="5895975" y="3298275"/>
            <a:ext cx="2860200" cy="7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threshold depending on n, n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n</a:t>
            </a:r>
            <a:r>
              <a:rPr baseline="-25000"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US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and the confidence level of the algorithm</a:t>
            </a:r>
            <a:endParaRPr baseline="-250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0" name="Google Shape;570;p50"/>
          <p:cNvSpPr txBox="1"/>
          <p:nvPr/>
        </p:nvSpPr>
        <p:spPr>
          <a:xfrm>
            <a:off x="4684000" y="4351525"/>
            <a:ext cx="38970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Whenever this happens, drop W</a:t>
            </a:r>
            <a:r>
              <a:rPr baseline="-25000"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r>
              <a:rPr lang="en-US" sz="1600">
                <a:solidFill>
                  <a:srgbClr val="FF931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from W and the window compresses</a:t>
            </a:r>
            <a:endParaRPr sz="1600">
              <a:solidFill>
                <a:srgbClr val="FF931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71" name="Google Shape;571;p50"/>
          <p:cNvSpPr/>
          <p:nvPr/>
        </p:nvSpPr>
        <p:spPr>
          <a:xfrm>
            <a:off x="4821025" y="3964475"/>
            <a:ext cx="481800" cy="433500"/>
          </a:xfrm>
          <a:prstGeom prst="ellipse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4</a:t>
            </a:r>
            <a:endParaRPr b="1" sz="2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51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ADWIN Algorithm</a:t>
            </a:r>
            <a:endParaRPr/>
          </a:p>
        </p:txBody>
      </p:sp>
      <p:sp>
        <p:nvSpPr>
          <p:cNvPr id="578" name="Google Shape;578;p51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By using an Exponential Histogram with b buckets to keep the average of the window W in O(logW) space, ADWIN checks b-1 times the mean.</a:t>
            </a:r>
            <a:endParaRPr/>
          </a:p>
        </p:txBody>
      </p:sp>
      <p:sp>
        <p:nvSpPr>
          <p:cNvPr id="579" name="Google Shape;579;p51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5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ADWIN Algorithm</a:t>
            </a:r>
            <a:endParaRPr/>
          </a:p>
        </p:txBody>
      </p:sp>
      <p:sp>
        <p:nvSpPr>
          <p:cNvPr id="586" name="Google Shape;586;p52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When observed average in both subwindows differs by more than the threshold, the old part is discarded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The new part gives the new correct mean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ADWIN is not just a heuristic algorithm (unlike many of its predecessors), it comes with theoretical guarantees on the rates of false positives and false negatives and the size related to the rate of change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587" name="Google Shape;587;p5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53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4" name="Google Shape;594;p53"/>
          <p:cNvSpPr/>
          <p:nvPr/>
        </p:nvSpPr>
        <p:spPr>
          <a:xfrm>
            <a:off x="1199825" y="2065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Prequential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Evaluation</a:t>
            </a:r>
            <a:endParaRPr b="1"/>
          </a:p>
        </p:txBody>
      </p:sp>
      <p:sp>
        <p:nvSpPr>
          <p:cNvPr id="595" name="Google Shape;595;p53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Detection and Retraining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5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2" name="Google Shape;602;p54"/>
          <p:cNvSpPr/>
          <p:nvPr/>
        </p:nvSpPr>
        <p:spPr>
          <a:xfrm>
            <a:off x="1199825" y="2065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Prequential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Evaluation</a:t>
            </a:r>
            <a:endParaRPr b="1"/>
          </a:p>
        </p:txBody>
      </p:sp>
      <p:sp>
        <p:nvSpPr>
          <p:cNvPr id="603" name="Google Shape;603;p54"/>
          <p:cNvSpPr/>
          <p:nvPr/>
        </p:nvSpPr>
        <p:spPr>
          <a:xfrm>
            <a:off x="3790625" y="922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Predict</a:t>
            </a:r>
            <a:endParaRPr b="1"/>
          </a:p>
        </p:txBody>
      </p:sp>
      <p:sp>
        <p:nvSpPr>
          <p:cNvPr id="604" name="Google Shape;604;p54"/>
          <p:cNvSpPr/>
          <p:nvPr/>
        </p:nvSpPr>
        <p:spPr>
          <a:xfrm>
            <a:off x="3790625" y="29796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Learn</a:t>
            </a:r>
            <a:endParaRPr b="1"/>
          </a:p>
        </p:txBody>
      </p:sp>
      <p:cxnSp>
        <p:nvCxnSpPr>
          <p:cNvPr id="605" name="Google Shape;605;p54"/>
          <p:cNvCxnSpPr>
            <a:stCxn id="602" idx="3"/>
          </p:cNvCxnSpPr>
          <p:nvPr/>
        </p:nvCxnSpPr>
        <p:spPr>
          <a:xfrm flipH="1" rot="10800000">
            <a:off x="2812625" y="2310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6" name="Google Shape;606;p54"/>
          <p:cNvCxnSpPr/>
          <p:nvPr/>
        </p:nvCxnSpPr>
        <p:spPr>
          <a:xfrm>
            <a:off x="3285728" y="1171750"/>
            <a:ext cx="0" cy="2058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7" name="Google Shape;607;p54"/>
          <p:cNvCxnSpPr/>
          <p:nvPr/>
        </p:nvCxnSpPr>
        <p:spPr>
          <a:xfrm flipH="1" rot="10800000">
            <a:off x="3280776" y="1167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8" name="Google Shape;608;p54"/>
          <p:cNvCxnSpPr/>
          <p:nvPr/>
        </p:nvCxnSpPr>
        <p:spPr>
          <a:xfrm flipH="1" rot="10800000">
            <a:off x="3280776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9" name="Google Shape;609;p5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Detection and Retraining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5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6" name="Google Shape;616;p55"/>
          <p:cNvSpPr/>
          <p:nvPr/>
        </p:nvSpPr>
        <p:spPr>
          <a:xfrm>
            <a:off x="1199825" y="2065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Prequential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Evaluation</a:t>
            </a:r>
            <a:endParaRPr b="1"/>
          </a:p>
        </p:txBody>
      </p:sp>
      <p:sp>
        <p:nvSpPr>
          <p:cNvPr id="617" name="Google Shape;617;p55"/>
          <p:cNvSpPr/>
          <p:nvPr/>
        </p:nvSpPr>
        <p:spPr>
          <a:xfrm>
            <a:off x="3790625" y="922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Predict</a:t>
            </a:r>
            <a:endParaRPr b="1"/>
          </a:p>
        </p:txBody>
      </p:sp>
      <p:sp>
        <p:nvSpPr>
          <p:cNvPr id="618" name="Google Shape;618;p55"/>
          <p:cNvSpPr/>
          <p:nvPr/>
        </p:nvSpPr>
        <p:spPr>
          <a:xfrm>
            <a:off x="3790625" y="29796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Learn</a:t>
            </a:r>
            <a:endParaRPr b="1"/>
          </a:p>
        </p:txBody>
      </p:sp>
      <p:sp>
        <p:nvSpPr>
          <p:cNvPr id="619" name="Google Shape;619;p55"/>
          <p:cNvSpPr/>
          <p:nvPr/>
        </p:nvSpPr>
        <p:spPr>
          <a:xfrm>
            <a:off x="6381425" y="2370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Detect Drift</a:t>
            </a:r>
            <a:endParaRPr b="1"/>
          </a:p>
        </p:txBody>
      </p:sp>
      <p:sp>
        <p:nvSpPr>
          <p:cNvPr id="620" name="Google Shape;620;p55"/>
          <p:cNvSpPr/>
          <p:nvPr/>
        </p:nvSpPr>
        <p:spPr>
          <a:xfrm>
            <a:off x="6381425" y="4275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Partial Fit</a:t>
            </a:r>
            <a:endParaRPr b="1"/>
          </a:p>
        </p:txBody>
      </p:sp>
      <p:cxnSp>
        <p:nvCxnSpPr>
          <p:cNvPr id="621" name="Google Shape;621;p55"/>
          <p:cNvCxnSpPr>
            <a:stCxn id="616" idx="3"/>
          </p:cNvCxnSpPr>
          <p:nvPr/>
        </p:nvCxnSpPr>
        <p:spPr>
          <a:xfrm flipH="1" rot="10800000">
            <a:off x="2812625" y="2310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2" name="Google Shape;622;p55"/>
          <p:cNvCxnSpPr/>
          <p:nvPr/>
        </p:nvCxnSpPr>
        <p:spPr>
          <a:xfrm>
            <a:off x="3285728" y="1171750"/>
            <a:ext cx="0" cy="2058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3" name="Google Shape;623;p55"/>
          <p:cNvCxnSpPr/>
          <p:nvPr/>
        </p:nvCxnSpPr>
        <p:spPr>
          <a:xfrm flipH="1" rot="10800000">
            <a:off x="3280776" y="1167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4" name="Google Shape;624;p55"/>
          <p:cNvCxnSpPr/>
          <p:nvPr/>
        </p:nvCxnSpPr>
        <p:spPr>
          <a:xfrm flipH="1" rot="10800000">
            <a:off x="3280776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5" name="Google Shape;625;p55"/>
          <p:cNvCxnSpPr/>
          <p:nvPr/>
        </p:nvCxnSpPr>
        <p:spPr>
          <a:xfrm flipH="1" rot="10800000">
            <a:off x="5403425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6" name="Google Shape;626;p55"/>
          <p:cNvCxnSpPr/>
          <p:nvPr/>
        </p:nvCxnSpPr>
        <p:spPr>
          <a:xfrm>
            <a:off x="5892350" y="2621025"/>
            <a:ext cx="0" cy="19116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7" name="Google Shape;627;p55"/>
          <p:cNvCxnSpPr/>
          <p:nvPr/>
        </p:nvCxnSpPr>
        <p:spPr>
          <a:xfrm flipH="1" rot="10800000">
            <a:off x="5881429" y="2615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8" name="Google Shape;628;p55"/>
          <p:cNvCxnSpPr/>
          <p:nvPr/>
        </p:nvCxnSpPr>
        <p:spPr>
          <a:xfrm flipH="1" rot="10800000">
            <a:off x="5891283" y="4520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9" name="Google Shape;629;p5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Detection and Retraining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6" name="Google Shape;636;p56"/>
          <p:cNvSpPr/>
          <p:nvPr/>
        </p:nvSpPr>
        <p:spPr>
          <a:xfrm>
            <a:off x="1199825" y="2065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Prequential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Evaluation</a:t>
            </a:r>
            <a:endParaRPr b="1"/>
          </a:p>
        </p:txBody>
      </p:sp>
      <p:sp>
        <p:nvSpPr>
          <p:cNvPr id="637" name="Google Shape;637;p56"/>
          <p:cNvSpPr/>
          <p:nvPr/>
        </p:nvSpPr>
        <p:spPr>
          <a:xfrm>
            <a:off x="3790625" y="922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Predict</a:t>
            </a:r>
            <a:endParaRPr b="1"/>
          </a:p>
        </p:txBody>
      </p:sp>
      <p:sp>
        <p:nvSpPr>
          <p:cNvPr id="638" name="Google Shape;638;p56"/>
          <p:cNvSpPr/>
          <p:nvPr/>
        </p:nvSpPr>
        <p:spPr>
          <a:xfrm>
            <a:off x="3790625" y="29796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Learn</a:t>
            </a:r>
            <a:endParaRPr b="1"/>
          </a:p>
        </p:txBody>
      </p:sp>
      <p:sp>
        <p:nvSpPr>
          <p:cNvPr id="639" name="Google Shape;639;p56"/>
          <p:cNvSpPr/>
          <p:nvPr/>
        </p:nvSpPr>
        <p:spPr>
          <a:xfrm>
            <a:off x="6381425" y="2370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Detect Drift</a:t>
            </a:r>
            <a:endParaRPr b="1"/>
          </a:p>
        </p:txBody>
      </p:sp>
      <p:sp>
        <p:nvSpPr>
          <p:cNvPr id="640" name="Google Shape;640;p56"/>
          <p:cNvSpPr/>
          <p:nvPr/>
        </p:nvSpPr>
        <p:spPr>
          <a:xfrm>
            <a:off x="6381425" y="4275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Partial Fit</a:t>
            </a:r>
            <a:endParaRPr b="1"/>
          </a:p>
        </p:txBody>
      </p:sp>
      <p:cxnSp>
        <p:nvCxnSpPr>
          <p:cNvPr id="641" name="Google Shape;641;p56"/>
          <p:cNvCxnSpPr>
            <a:stCxn id="636" idx="3"/>
          </p:cNvCxnSpPr>
          <p:nvPr/>
        </p:nvCxnSpPr>
        <p:spPr>
          <a:xfrm flipH="1" rot="10800000">
            <a:off x="2812625" y="2310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2" name="Google Shape;642;p56"/>
          <p:cNvCxnSpPr/>
          <p:nvPr/>
        </p:nvCxnSpPr>
        <p:spPr>
          <a:xfrm>
            <a:off x="3285728" y="1171750"/>
            <a:ext cx="0" cy="2058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3" name="Google Shape;643;p56"/>
          <p:cNvCxnSpPr/>
          <p:nvPr/>
        </p:nvCxnSpPr>
        <p:spPr>
          <a:xfrm flipH="1" rot="10800000">
            <a:off x="3280776" y="1167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4" name="Google Shape;644;p56"/>
          <p:cNvCxnSpPr/>
          <p:nvPr/>
        </p:nvCxnSpPr>
        <p:spPr>
          <a:xfrm flipH="1" rot="10800000">
            <a:off x="3280776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5" name="Google Shape;645;p56"/>
          <p:cNvCxnSpPr/>
          <p:nvPr/>
        </p:nvCxnSpPr>
        <p:spPr>
          <a:xfrm flipH="1" rot="10800000">
            <a:off x="5403425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6" name="Google Shape;646;p56"/>
          <p:cNvCxnSpPr/>
          <p:nvPr/>
        </p:nvCxnSpPr>
        <p:spPr>
          <a:xfrm>
            <a:off x="5892350" y="2621025"/>
            <a:ext cx="0" cy="19116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7" name="Google Shape;647;p56"/>
          <p:cNvCxnSpPr/>
          <p:nvPr/>
        </p:nvCxnSpPr>
        <p:spPr>
          <a:xfrm flipH="1" rot="10800000">
            <a:off x="5881429" y="2615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8" name="Google Shape;648;p56"/>
          <p:cNvCxnSpPr/>
          <p:nvPr/>
        </p:nvCxnSpPr>
        <p:spPr>
          <a:xfrm flipH="1" rot="10800000">
            <a:off x="5891283" y="4520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9" name="Google Shape;64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3079" y="912363"/>
            <a:ext cx="3682058" cy="1194600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56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Detection and Retraining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7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7" name="Google Shape;657;p57"/>
          <p:cNvSpPr/>
          <p:nvPr/>
        </p:nvSpPr>
        <p:spPr>
          <a:xfrm>
            <a:off x="1199825" y="2065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Prequential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Evaluation</a:t>
            </a:r>
            <a:endParaRPr b="1"/>
          </a:p>
        </p:txBody>
      </p:sp>
      <p:sp>
        <p:nvSpPr>
          <p:cNvPr id="658" name="Google Shape;658;p57"/>
          <p:cNvSpPr/>
          <p:nvPr/>
        </p:nvSpPr>
        <p:spPr>
          <a:xfrm>
            <a:off x="3790625" y="9222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Predict</a:t>
            </a:r>
            <a:endParaRPr b="1"/>
          </a:p>
        </p:txBody>
      </p:sp>
      <p:sp>
        <p:nvSpPr>
          <p:cNvPr id="659" name="Google Shape;659;p57"/>
          <p:cNvSpPr/>
          <p:nvPr/>
        </p:nvSpPr>
        <p:spPr>
          <a:xfrm>
            <a:off x="3790625" y="29796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Learn</a:t>
            </a:r>
            <a:endParaRPr b="1"/>
          </a:p>
        </p:txBody>
      </p:sp>
      <p:sp>
        <p:nvSpPr>
          <p:cNvPr id="660" name="Google Shape;660;p57"/>
          <p:cNvSpPr/>
          <p:nvPr/>
        </p:nvSpPr>
        <p:spPr>
          <a:xfrm>
            <a:off x="6381425" y="2370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Detect Drift</a:t>
            </a:r>
            <a:endParaRPr b="1"/>
          </a:p>
        </p:txBody>
      </p:sp>
      <p:sp>
        <p:nvSpPr>
          <p:cNvPr id="661" name="Google Shape;661;p57"/>
          <p:cNvSpPr/>
          <p:nvPr/>
        </p:nvSpPr>
        <p:spPr>
          <a:xfrm>
            <a:off x="6381425" y="4275075"/>
            <a:ext cx="1612800" cy="5064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DECDB"/>
              </a:gs>
              <a:gs pos="100000">
                <a:srgbClr val="F0A963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99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Partial Fit</a:t>
            </a:r>
            <a:endParaRPr b="1"/>
          </a:p>
        </p:txBody>
      </p:sp>
      <p:cxnSp>
        <p:nvCxnSpPr>
          <p:cNvPr id="662" name="Google Shape;662;p57"/>
          <p:cNvCxnSpPr>
            <a:stCxn id="657" idx="3"/>
          </p:cNvCxnSpPr>
          <p:nvPr/>
        </p:nvCxnSpPr>
        <p:spPr>
          <a:xfrm flipH="1" rot="10800000">
            <a:off x="2812625" y="2310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3" name="Google Shape;663;p57"/>
          <p:cNvCxnSpPr/>
          <p:nvPr/>
        </p:nvCxnSpPr>
        <p:spPr>
          <a:xfrm>
            <a:off x="3285728" y="1171750"/>
            <a:ext cx="0" cy="2058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4" name="Google Shape;664;p57"/>
          <p:cNvCxnSpPr/>
          <p:nvPr/>
        </p:nvCxnSpPr>
        <p:spPr>
          <a:xfrm flipH="1" rot="10800000">
            <a:off x="3280776" y="11676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5" name="Google Shape;665;p57"/>
          <p:cNvCxnSpPr/>
          <p:nvPr/>
        </p:nvCxnSpPr>
        <p:spPr>
          <a:xfrm flipH="1" rot="10800000">
            <a:off x="3280776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6" name="Google Shape;666;p57"/>
          <p:cNvCxnSpPr/>
          <p:nvPr/>
        </p:nvCxnSpPr>
        <p:spPr>
          <a:xfrm flipH="1" rot="10800000">
            <a:off x="5403425" y="32250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7" name="Google Shape;667;p57"/>
          <p:cNvCxnSpPr/>
          <p:nvPr/>
        </p:nvCxnSpPr>
        <p:spPr>
          <a:xfrm>
            <a:off x="5892350" y="2621025"/>
            <a:ext cx="0" cy="19116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8" name="Google Shape;668;p57"/>
          <p:cNvCxnSpPr/>
          <p:nvPr/>
        </p:nvCxnSpPr>
        <p:spPr>
          <a:xfrm flipH="1" rot="10800000">
            <a:off x="5881429" y="2615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9" name="Google Shape;669;p57"/>
          <p:cNvCxnSpPr/>
          <p:nvPr/>
        </p:nvCxnSpPr>
        <p:spPr>
          <a:xfrm flipH="1" rot="10800000">
            <a:off x="5891283" y="4520475"/>
            <a:ext cx="472500" cy="7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70" name="Google Shape;67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3079" y="912363"/>
            <a:ext cx="3682058" cy="119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8800" y="3747350"/>
            <a:ext cx="4066200" cy="1261325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57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Drift Detection and Retraining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58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79" name="Google Shape;67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2" cy="2787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092725"/>
            <a:ext cx="8839199" cy="152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9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Hoeffding Tree Classifier</a:t>
            </a:r>
            <a:endParaRPr/>
          </a:p>
        </p:txBody>
      </p:sp>
      <p:sp>
        <p:nvSpPr>
          <p:cNvPr id="687" name="Google Shape;687;p59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Incremental d</a:t>
            </a:r>
            <a:r>
              <a:rPr lang="en-US" sz="2000"/>
              <a:t>ecision tree using constant space and constant time per example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Uses Hoeffding bounds to guarantee that its output is asymptotically nearly identical to a conventional learner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Designed for unbounded data sets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Works very well in practice and has proven performance that is close to a batch classifier performance with infinite training examples. </a:t>
            </a:r>
            <a:endParaRPr sz="2000"/>
          </a:p>
        </p:txBody>
      </p:sp>
      <p:sp>
        <p:nvSpPr>
          <p:cNvPr id="688" name="Google Shape;688;p59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Batch and Online Learning</a:t>
            </a:r>
            <a:endParaRPr/>
          </a:p>
        </p:txBody>
      </p:sp>
      <p:sp>
        <p:nvSpPr>
          <p:cNvPr id="96" name="Google Shape;96;p15"/>
          <p:cNvSpPr txBox="1"/>
          <p:nvPr>
            <p:ph idx="1" type="body"/>
          </p:nvPr>
        </p:nvSpPr>
        <p:spPr>
          <a:xfrm>
            <a:off x="972449" y="1346125"/>
            <a:ext cx="40836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</a:pPr>
            <a:r>
              <a:rPr lang="en-US" sz="1800">
                <a:solidFill>
                  <a:srgbClr val="FFFFFF"/>
                </a:solidFill>
              </a:rPr>
              <a:t>Static data set to generate an output hypothesis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</a:pPr>
            <a:r>
              <a:rPr lang="en-US" sz="1800">
                <a:solidFill>
                  <a:srgbClr val="FFFFFF"/>
                </a:solidFill>
              </a:rPr>
              <a:t>One shot data analysis - fixed stable feature space 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</a:pPr>
            <a:r>
              <a:rPr lang="en-US" sz="1800">
                <a:solidFill>
                  <a:srgbClr val="FFFFFF"/>
                </a:solidFill>
              </a:rPr>
              <a:t>Assume stationarity of data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630049" y="1193725"/>
            <a:ext cx="40836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Learner operates on a (potentially infinite) sequence of data streams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Evolving feature space - new learning paradigm </a:t>
            </a:r>
            <a:r>
              <a:rPr i="1" lang="en-US" sz="1800"/>
              <a:t>Feature Evolvable Streaming Learning</a:t>
            </a:r>
            <a:endParaRPr i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i="1"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Non stationary data set - leading to concept drift</a:t>
            </a:r>
            <a:endParaRPr sz="18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60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Hoeffding Tree</a:t>
            </a:r>
            <a:endParaRPr/>
          </a:p>
        </p:txBody>
      </p:sp>
      <p:sp>
        <p:nvSpPr>
          <p:cNvPr id="695" name="Google Shape;695;p60"/>
          <p:cNvSpPr txBox="1"/>
          <p:nvPr>
            <p:ph idx="1" type="body"/>
          </p:nvPr>
        </p:nvSpPr>
        <p:spPr>
          <a:xfrm>
            <a:off x="3119225" y="1044088"/>
            <a:ext cx="5917800" cy="360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/>
              <a:t>Key Steps for each training  instance (x,y</a:t>
            </a:r>
            <a:r>
              <a:rPr baseline="-25000" lang="en-US" sz="2000"/>
              <a:t>k</a:t>
            </a:r>
            <a:r>
              <a:rPr lang="en-US" sz="2000"/>
              <a:t>) that belongs to class k: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Calculate all G split values at root and the counters n</a:t>
            </a:r>
            <a:r>
              <a:rPr baseline="-25000" lang="en-US" sz="2000"/>
              <a:t>ij</a:t>
            </a:r>
            <a:r>
              <a:rPr baseline="-25000" lang="en-US" sz="2000"/>
              <a:t>k</a:t>
            </a:r>
            <a:r>
              <a:rPr lang="en-US" sz="2000"/>
              <a:t>. G can be based on InfoGain = Entropy(S) - Entropy(S,A) etc.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Recursively decide to split based on the difference of the G     values of the two best attributes (say with confidence that these two are different). Also check with the baseline G value at the current tree node (eg. using majority class or Naive Bayes etc). </a:t>
            </a:r>
            <a:endParaRPr sz="2000"/>
          </a:p>
        </p:txBody>
      </p:sp>
      <p:sp>
        <p:nvSpPr>
          <p:cNvPr id="696" name="Google Shape;696;p60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97" name="Google Shape;69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75" y="822055"/>
            <a:ext cx="2966824" cy="4219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61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Hoeffding Tree - Splitting Bound</a:t>
            </a:r>
            <a:endParaRPr/>
          </a:p>
        </p:txBody>
      </p:sp>
      <p:sp>
        <p:nvSpPr>
          <p:cNvPr id="704" name="Google Shape;704;p61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5" name="Google Shape;705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81708"/>
            <a:ext cx="8839202" cy="3084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62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Hoeffding Tree </a:t>
            </a:r>
            <a:endParaRPr/>
          </a:p>
        </p:txBody>
      </p:sp>
      <p:sp>
        <p:nvSpPr>
          <p:cNvPr id="712" name="Google Shape;712;p62"/>
          <p:cNvSpPr txBox="1"/>
          <p:nvPr>
            <p:ph idx="1" type="body"/>
          </p:nvPr>
        </p:nvSpPr>
        <p:spPr>
          <a:xfrm>
            <a:off x="439050" y="929300"/>
            <a:ext cx="8265900" cy="383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/>
              <a:t>Later improvements:</a:t>
            </a:r>
            <a:endParaRPr sz="2400"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VFDT, CVFDT (concept drift support and  using a sliding window), VFDTc &amp; UFFT (numeric values and concept drift support)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Hoeffding Adaptive Tree (uses ADWIN for the concept drift)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/>
              <a:t>Common G functions</a:t>
            </a:r>
            <a:r>
              <a:rPr lang="en-US" sz="2400"/>
              <a:t> like Gini Index cannot be expressed as </a:t>
            </a:r>
            <a:r>
              <a:rPr lang="en-US" sz="2400"/>
              <a:t>independent</a:t>
            </a:r>
            <a:r>
              <a:rPr lang="en-US" sz="2400"/>
              <a:t> random variables so formally the Hoeffding bound is not appropriate but works in practice. McDiarmid inequality is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/>
              <a:t>considered state of the art in this area. 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62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3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Hoeffding Tree in practice</a:t>
            </a:r>
            <a:endParaRPr/>
          </a:p>
        </p:txBody>
      </p:sp>
      <p:sp>
        <p:nvSpPr>
          <p:cNvPr id="720" name="Google Shape;720;p63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21" name="Google Shape;721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050" y="929299"/>
            <a:ext cx="7017970" cy="3837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64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Hoeffding Adaptive Tree</a:t>
            </a:r>
            <a:endParaRPr/>
          </a:p>
        </p:txBody>
      </p:sp>
      <p:sp>
        <p:nvSpPr>
          <p:cNvPr id="728" name="Google Shape;728;p64"/>
          <p:cNvSpPr txBox="1"/>
          <p:nvPr>
            <p:ph idx="1" type="body"/>
          </p:nvPr>
        </p:nvSpPr>
        <p:spPr>
          <a:xfrm>
            <a:off x="4382825" y="1338175"/>
            <a:ext cx="3537300" cy="270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/>
              <a:t>Key idea: Whenever change is detected as we traverse a node, we start a new sub-tree.</a:t>
            </a:r>
            <a:endParaRPr sz="2400"/>
          </a:p>
        </p:txBody>
      </p:sp>
      <p:sp>
        <p:nvSpPr>
          <p:cNvPr id="729" name="Google Shape;729;p64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30" name="Google Shape;730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5225"/>
            <a:ext cx="3858649" cy="38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65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</a:t>
            </a:r>
            <a:endParaRPr/>
          </a:p>
        </p:txBody>
      </p:sp>
      <p:sp>
        <p:nvSpPr>
          <p:cNvPr id="737" name="Google Shape;737;p65"/>
          <p:cNvSpPr txBox="1"/>
          <p:nvPr>
            <p:ph idx="1" type="body"/>
          </p:nvPr>
        </p:nvSpPr>
        <p:spPr>
          <a:xfrm>
            <a:off x="439050" y="1193725"/>
            <a:ext cx="85206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https://github.com/debasishg/strata-ny-2019/blob/master/concept-drift/test-GaussianNB.ipynb</a:t>
            </a:r>
            <a:endParaRPr sz="2400"/>
          </a:p>
        </p:txBody>
      </p:sp>
      <p:sp>
        <p:nvSpPr>
          <p:cNvPr id="738" name="Google Shape;738;p65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6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45" name="Google Shape;745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678" y="152400"/>
            <a:ext cx="7934644" cy="4462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67"/>
          <p:cNvSpPr txBox="1"/>
          <p:nvPr>
            <p:ph type="ctrTitle"/>
          </p:nvPr>
        </p:nvSpPr>
        <p:spPr>
          <a:xfrm>
            <a:off x="517704" y="1256775"/>
            <a:ext cx="3153900" cy="76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ource Sans Pro"/>
              <a:buNone/>
            </a:pPr>
            <a:r>
              <a:rPr lang="en-US" sz="3600"/>
              <a:t>Thank You</a:t>
            </a:r>
            <a:endParaRPr sz="3600"/>
          </a:p>
        </p:txBody>
      </p:sp>
      <p:sp>
        <p:nvSpPr>
          <p:cNvPr id="751" name="Google Shape;751;p67"/>
          <p:cNvSpPr txBox="1"/>
          <p:nvPr>
            <p:ph idx="1" type="subTitle"/>
          </p:nvPr>
        </p:nvSpPr>
        <p:spPr>
          <a:xfrm>
            <a:off x="4099102" y="1598050"/>
            <a:ext cx="49083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Stavros </a:t>
            </a:r>
            <a:r>
              <a:rPr lang="en-US" sz="2400"/>
              <a:t>Kontopoulos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stavros.kontopoulos@lightbend.com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@s_kontopoulos</a:t>
            </a:r>
            <a:endParaRPr sz="2400"/>
          </a:p>
        </p:txBody>
      </p:sp>
      <p:sp>
        <p:nvSpPr>
          <p:cNvPr id="752" name="Google Shape;752;p67"/>
          <p:cNvSpPr txBox="1"/>
          <p:nvPr>
            <p:ph idx="1" type="subTitle"/>
          </p:nvPr>
        </p:nvSpPr>
        <p:spPr>
          <a:xfrm>
            <a:off x="4099102" y="3503050"/>
            <a:ext cx="49083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Debasish Ghosh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 u="sng">
                <a:solidFill>
                  <a:schemeClr val="hlink"/>
                </a:solidFill>
                <a:hlinkClick r:id="rId4"/>
              </a:rPr>
              <a:t>debasish.ghosh@lightbend.com</a:t>
            </a:r>
            <a:r>
              <a:rPr lang="en-US" sz="2400"/>
              <a:t> 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2400"/>
              <a:t>@debasishg</a:t>
            </a:r>
            <a:endParaRPr sz="2400"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Formalizing Data Streams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Data streams are ordered sequences of data elements: </a:t>
            </a:r>
            <a:r>
              <a:rPr lang="en-US" sz="3000">
                <a:solidFill>
                  <a:srgbClr val="FF931D"/>
                </a:solidFill>
              </a:rPr>
              <a:t>S =</a:t>
            </a:r>
            <a:r>
              <a:rPr lang="en-US" sz="3000"/>
              <a:t> </a:t>
            </a:r>
            <a:r>
              <a:rPr b="1" lang="en-US" sz="3000">
                <a:solidFill>
                  <a:srgbClr val="FF931D"/>
                </a:solidFill>
              </a:rPr>
              <a:t>(s</a:t>
            </a:r>
            <a:r>
              <a:rPr b="1" baseline="-25000" lang="en-US" sz="3000">
                <a:solidFill>
                  <a:srgbClr val="FF931D"/>
                </a:solidFill>
              </a:rPr>
              <a:t>1</a:t>
            </a:r>
            <a:r>
              <a:rPr b="1" lang="en-US" sz="3000">
                <a:solidFill>
                  <a:srgbClr val="FF931D"/>
                </a:solidFill>
              </a:rPr>
              <a:t>, s</a:t>
            </a:r>
            <a:r>
              <a:rPr b="1" baseline="-25000" lang="en-US" sz="3000">
                <a:solidFill>
                  <a:srgbClr val="FF931D"/>
                </a:solidFill>
              </a:rPr>
              <a:t>2</a:t>
            </a:r>
            <a:r>
              <a:rPr b="1" lang="en-US" sz="3000">
                <a:solidFill>
                  <a:srgbClr val="FF931D"/>
                </a:solidFill>
              </a:rPr>
              <a:t>, …, s</a:t>
            </a:r>
            <a:r>
              <a:rPr b="1" baseline="-25000" lang="en-US" sz="3000">
                <a:solidFill>
                  <a:srgbClr val="FF931D"/>
                </a:solidFill>
              </a:rPr>
              <a:t>n</a:t>
            </a:r>
            <a:r>
              <a:rPr b="1" lang="en-US" sz="3000">
                <a:solidFill>
                  <a:srgbClr val="FF931D"/>
                </a:solidFill>
              </a:rPr>
              <a:t>)</a:t>
            </a:r>
            <a:r>
              <a:rPr lang="en-US" sz="3000"/>
              <a:t> where </a:t>
            </a:r>
            <a:r>
              <a:rPr b="1" lang="en-US" sz="3000">
                <a:solidFill>
                  <a:srgbClr val="FF931D"/>
                </a:solidFill>
              </a:rPr>
              <a:t>n</a:t>
            </a:r>
            <a:r>
              <a:rPr lang="en-US" sz="3000"/>
              <a:t> can potentially be infinite</a:t>
            </a:r>
            <a:endParaRPr sz="3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81000" lvl="1" marL="914400" rtl="0" algn="l">
              <a:spcBef>
                <a:spcPts val="37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data arrives continuously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in a potentially infinite stream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that has to be processed by a resource constrained system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 of Stream-based Learning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230123" lvl="0" marL="283464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Very large (potentially infinite) number of data elements - think sublinear space</a:t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30123" lvl="0" marL="283464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High rate of data arrival at the system - may need to think of </a:t>
            </a:r>
            <a:r>
              <a:rPr b="1" i="1" lang="en-US" sz="2400">
                <a:solidFill>
                  <a:srgbClr val="FF931D"/>
                </a:solidFill>
              </a:rPr>
              <a:t>sampling</a:t>
            </a:r>
            <a:endParaRPr b="1" i="1" sz="2400">
              <a:solidFill>
                <a:srgbClr val="FF931D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30123" lvl="0" marL="283464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Changes in data distribution during stream processing, which can affect prediction - </a:t>
            </a:r>
            <a:r>
              <a:rPr b="1" i="1" lang="en-US" sz="2400">
                <a:solidFill>
                  <a:srgbClr val="FF931D"/>
                </a:solidFill>
              </a:rPr>
              <a:t>concept drift</a:t>
            </a:r>
            <a:endParaRPr b="1" i="1" sz="2400">
              <a:solidFill>
                <a:srgbClr val="FF931D"/>
              </a:solidFill>
            </a:endParaRPr>
          </a:p>
        </p:txBody>
      </p:sp>
      <p:sp>
        <p:nvSpPr>
          <p:cNvPr id="114" name="Google Shape;114;p17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ctrTitle"/>
          </p:nvPr>
        </p:nvSpPr>
        <p:spPr>
          <a:xfrm>
            <a:off x="517708" y="965660"/>
            <a:ext cx="6858000" cy="76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Systems for</a:t>
            </a:r>
            <a:r>
              <a:rPr lang="en-US"/>
              <a:t> Data Streams</a:t>
            </a:r>
            <a:endParaRPr/>
          </a:p>
        </p:txBody>
      </p:sp>
      <p:sp>
        <p:nvSpPr>
          <p:cNvPr id="121" name="Google Shape;121;p18"/>
          <p:cNvSpPr txBox="1"/>
          <p:nvPr>
            <p:ph idx="1" type="subTitle"/>
          </p:nvPr>
        </p:nvSpPr>
        <p:spPr>
          <a:xfrm>
            <a:off x="517708" y="1843457"/>
            <a:ext cx="6858000" cy="124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D</a:t>
            </a:r>
            <a:r>
              <a:rPr lang="en-US" sz="3000"/>
              <a:t>imensions of learning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Classification problems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Concept drift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439048" y="333808"/>
            <a:ext cx="8265900" cy="595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Systems for Data Streams</a:t>
            </a:r>
            <a:endParaRPr/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439048" y="1193716"/>
            <a:ext cx="8265900" cy="34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000"/>
              <a:t>Desirable properties of learning systems for efficiently mining continuous, high-volume, open ended data streams (Hulten and Domingoes, 2001</a:t>
            </a:r>
            <a:r>
              <a:rPr baseline="30000" lang="en-US" sz="2000"/>
              <a:t>1</a:t>
            </a:r>
            <a:r>
              <a:rPr lang="en-US" sz="2000"/>
              <a:t>):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Require small constant time per data example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Use fixed amount of main memory, irrespective of the number of examples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Build a decision model using a single scan over the training data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Generate an anytime model independent of the order of the examples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Ability to deal with concept drift</a:t>
            </a:r>
            <a:endParaRPr sz="2000"/>
          </a:p>
          <a:p>
            <a:pPr indent="0" lvl="0" marL="0" rtl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aseline="30000" i="1" sz="2000"/>
          </a:p>
          <a:p>
            <a:pPr indent="0" lvl="0" marL="0" rtl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aseline="30000" i="1" lang="en-US" sz="1200"/>
              <a:t>1</a:t>
            </a:r>
            <a:r>
              <a:rPr i="1" lang="en-US" sz="1200"/>
              <a:t>Hulten, G., &amp; Domingos, P. (2001). Catching up with the data: research issues in mining data streams. In Proc. of workshop on research issues in data mining and knowledge discovery, Santa Barbara, USA</a:t>
            </a:r>
            <a:r>
              <a:rPr i="1" lang="en-US" sz="1500"/>
              <a:t>.</a:t>
            </a:r>
            <a:endParaRPr sz="15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29" name="Google Shape;129;p19"/>
          <p:cNvSpPr txBox="1"/>
          <p:nvPr>
            <p:ph idx="12" type="sldNum"/>
          </p:nvPr>
        </p:nvSpPr>
        <p:spPr>
          <a:xfrm>
            <a:off x="6647550" y="4767263"/>
            <a:ext cx="20574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Source Sans Pro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931E"/>
      </a:hlink>
      <a:folHlink>
        <a:srgbClr val="FF93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