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ato" panose="020F0502020204030203" pitchFamily="34" charset="77"/>
      <p:regular r:id="rId17"/>
      <p:bold r:id="rId18"/>
      <p:italic r:id="rId19"/>
      <p:boldItalic r:id="rId20"/>
    </p:embeddedFont>
    <p:embeddedFont>
      <p:font typeface="Lato Light" panose="020F0502020204030203" pitchFamily="34" charset="77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 S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107" d="100"/>
          <a:sy n="107" d="100"/>
        </p:scale>
        <p:origin x="73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9-11T00:41:11.605" idx="1">
    <p:pos x="2950" y="3184"/>
    <p:text>+lei@nauto.com what are these arrows?
_Assigned to you_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" name="Google Shape;3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7" name="Google Shape;8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Goal: Build a versioned golden dataset from the growing labeled events reported by our devices, which enables scalable and reproducible models training in the cloud.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Data pre-processing and cleansing, sensor fusion</a:t>
            </a:r>
            <a:endParaRPr/>
          </a:p>
          <a:p>
            <a:pPr marL="577850" marR="0" lvl="1" indent="-22701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TR"/>
              <a:buChar char="-"/>
            </a:pPr>
            <a:r>
              <a:rPr lang="en-US"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Collect all media files for each event, handle missing cases</a:t>
            </a:r>
            <a:endParaRPr/>
          </a:p>
          <a:p>
            <a:pPr marL="577850" marR="0" lvl="1" indent="-22701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TR"/>
              <a:buChar char="-"/>
            </a:pPr>
            <a:r>
              <a:rPr lang="en-US"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Adjust timestamp, fix time sync issue, etc.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Data export pipeline</a:t>
            </a:r>
            <a:endParaRPr/>
          </a:p>
          <a:p>
            <a:pPr marL="577850" marR="0" lvl="1" indent="-22701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TR"/>
              <a:buChar char="-"/>
            </a:pPr>
            <a:r>
              <a:rPr lang="en-US"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Package labeled data on S3 by dates, event type, and labels</a:t>
            </a:r>
            <a:endParaRPr/>
          </a:p>
          <a:p>
            <a:pPr marL="577850" marR="0" lvl="1" indent="-22701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TR"/>
              <a:buChar char="-"/>
            </a:pPr>
            <a:r>
              <a:rPr lang="en-US"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Runs daily, organize data by dated folder</a:t>
            </a:r>
            <a:endParaRPr/>
          </a:p>
          <a:p>
            <a:pPr marL="577850" marR="0" lvl="1" indent="-22701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TR"/>
              <a:buChar char="-"/>
            </a:pPr>
            <a:r>
              <a:rPr lang="en-US"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Scientists can easily pick a range of dataset for training/test</a:t>
            </a:r>
            <a:endParaRPr/>
          </a:p>
          <a:p>
            <a:pPr marL="577850" marR="0" lvl="1" indent="-22701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TR"/>
              <a:buChar char="-"/>
            </a:pPr>
            <a:r>
              <a:rPr lang="en-US"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Provide tools and python lib to filter and read dataset</a:t>
            </a:r>
            <a:endParaRPr/>
          </a:p>
          <a:p>
            <a:pPr marL="577850" marR="0" lvl="1" indent="-22701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TR"/>
              <a:buChar char="-"/>
            </a:pPr>
            <a:r>
              <a:rPr lang="en-US"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Based on Open Source - Airflow, PySpark</a:t>
            </a: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1_Title Slide 2">
    <p:bg>
      <p:bgPr>
        <a:solidFill>
          <a:schemeClr val="dk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 amt="6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743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1451730" y="3785981"/>
            <a:ext cx="9288540" cy="40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3898900" y="4398203"/>
            <a:ext cx="4394200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5F6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05F6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5F6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05F6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5F6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05F6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5F6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05F6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1451730" y="6392629"/>
            <a:ext cx="9288540" cy="40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PROPRIETARY &amp; CONFIDENTIAL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6816" y="1585026"/>
            <a:ext cx="6138368" cy="2351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ith no logo Dark">
  <p:cSld name="Blank Slide with no logo Dark">
    <p:bg>
      <p:bgPr>
        <a:solidFill>
          <a:srgbClr val="2F374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37071" y="6581845"/>
            <a:ext cx="29754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Proprietary &amp; Confidential | Do Not Distribute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4810" y="92345"/>
            <a:ext cx="9288540" cy="40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/>
          <p:nvPr/>
        </p:nvSpPr>
        <p:spPr>
          <a:xfrm>
            <a:off x="9155672" y="6581845"/>
            <a:ext cx="29754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 Slide Dark">
  <p:cSld name="2_Blank Slide Dark">
    <p:bg>
      <p:bgPr>
        <a:solidFill>
          <a:srgbClr val="2F374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/>
        </p:nvSpPr>
        <p:spPr>
          <a:xfrm>
            <a:off x="37071" y="6581845"/>
            <a:ext cx="29754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Proprietary &amp; Confidential | Do Not Distribute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23;p4"/>
          <p:cNvCxnSpPr/>
          <p:nvPr/>
        </p:nvCxnSpPr>
        <p:spPr>
          <a:xfrm>
            <a:off x="879099" y="347845"/>
            <a:ext cx="0" cy="457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53490" y="308263"/>
            <a:ext cx="9288540" cy="40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9155672" y="6581845"/>
            <a:ext cx="29754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065" y="223778"/>
            <a:ext cx="655159" cy="65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Dark">
  <p:cSld name="Blank Slide Dark">
    <p:bg>
      <p:bgPr>
        <a:solidFill>
          <a:srgbClr val="2F374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/>
        </p:nvSpPr>
        <p:spPr>
          <a:xfrm>
            <a:off x="37071" y="6581845"/>
            <a:ext cx="29754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Proprietary &amp; Confidential | Do Not Distribute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29;p5"/>
          <p:cNvCxnSpPr/>
          <p:nvPr/>
        </p:nvCxnSpPr>
        <p:spPr>
          <a:xfrm>
            <a:off x="879099" y="347845"/>
            <a:ext cx="0" cy="76283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53490" y="308263"/>
            <a:ext cx="9288540" cy="40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962094" y="813364"/>
            <a:ext cx="4394200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5F6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05F6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5F6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05F6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5F6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05F6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5F6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05F6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/>
          <p:nvPr/>
        </p:nvSpPr>
        <p:spPr>
          <a:xfrm>
            <a:off x="9155672" y="6581845"/>
            <a:ext cx="29754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065" y="223778"/>
            <a:ext cx="655159" cy="65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q6dy1QUbNO517k2hm-KghRPYDg0CGTv_/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451730" y="3785981"/>
            <a:ext cx="92886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</a:pPr>
            <a:r>
              <a:rPr lang="en-US"/>
              <a:t>Safe and smarter driving powered by AI</a:t>
            </a:r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3898900" y="4398203"/>
            <a:ext cx="4394200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September 12, 2019</a:t>
            </a:r>
            <a:endParaRPr/>
          </a:p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8125" y="5355900"/>
            <a:ext cx="3090750" cy="15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>
            <a:spLocks noGrp="1"/>
          </p:cNvSpPr>
          <p:nvPr>
            <p:ph type="title"/>
          </p:nvPr>
        </p:nvSpPr>
        <p:spPr>
          <a:xfrm>
            <a:off x="953490" y="308263"/>
            <a:ext cx="9288540" cy="40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lang="en-US" b="0">
                <a:latin typeface="Tahoma"/>
                <a:ea typeface="Tahoma"/>
                <a:cs typeface="Tahoma"/>
                <a:sym typeface="Tahoma"/>
              </a:rPr>
              <a:t>Roadmap</a:t>
            </a:r>
            <a:endParaRPr/>
          </a:p>
        </p:txBody>
      </p:sp>
      <p:pic>
        <p:nvPicPr>
          <p:cNvPr id="223" name="Google Shape;22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2559" y="2011163"/>
            <a:ext cx="1216034" cy="121603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5"/>
          <p:cNvSpPr txBox="1"/>
          <p:nvPr/>
        </p:nvSpPr>
        <p:spPr>
          <a:xfrm>
            <a:off x="1507374" y="1330819"/>
            <a:ext cx="14865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Platform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endParaRPr sz="32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p15"/>
          <p:cNvSpPr txBox="1"/>
          <p:nvPr/>
        </p:nvSpPr>
        <p:spPr>
          <a:xfrm>
            <a:off x="692337" y="3422750"/>
            <a:ext cx="31566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Amazon Elastic Inference</a:t>
            </a: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endParaRPr sz="1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15"/>
          <p:cNvSpPr txBox="1"/>
          <p:nvPr/>
        </p:nvSpPr>
        <p:spPr>
          <a:xfrm>
            <a:off x="5155281" y="1330819"/>
            <a:ext cx="18813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Algorithms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endParaRPr sz="32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" name="Google Shape;227;p15"/>
          <p:cNvSpPr txBox="1"/>
          <p:nvPr/>
        </p:nvSpPr>
        <p:spPr>
          <a:xfrm>
            <a:off x="9114087" y="1330819"/>
            <a:ext cx="14865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Products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endParaRPr sz="32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p15"/>
          <p:cNvSpPr/>
          <p:nvPr/>
        </p:nvSpPr>
        <p:spPr>
          <a:xfrm>
            <a:off x="5022849" y="2011163"/>
            <a:ext cx="2146200" cy="902400"/>
          </a:xfrm>
          <a:prstGeom prst="roundRect">
            <a:avLst>
              <a:gd name="adj" fmla="val 4372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  <a:t>Drowsiness Detection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5"/>
          <p:cNvSpPr/>
          <p:nvPr/>
        </p:nvSpPr>
        <p:spPr>
          <a:xfrm>
            <a:off x="5022849" y="3368060"/>
            <a:ext cx="2146200" cy="902400"/>
          </a:xfrm>
          <a:prstGeom prst="roundRect">
            <a:avLst>
              <a:gd name="adj" fmla="val 4372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  <a:t>Traffic Light / </a:t>
            </a:r>
            <a:br>
              <a:rPr lang="en-US" sz="1600" b="0" i="0" u="none" strike="noStrike" cap="none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600" b="0" i="0" u="none" strike="noStrike" cap="none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  <a:t>Stop Sign Detection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5"/>
          <p:cNvSpPr/>
          <p:nvPr/>
        </p:nvSpPr>
        <p:spPr>
          <a:xfrm>
            <a:off x="5022849" y="4724958"/>
            <a:ext cx="2146200" cy="902400"/>
          </a:xfrm>
          <a:prstGeom prst="roundRect">
            <a:avLst>
              <a:gd name="adj" fmla="val 4372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  <a:t>Forward Collision Warning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2559" y="4136817"/>
            <a:ext cx="1216034" cy="121603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5"/>
          <p:cNvSpPr txBox="1"/>
          <p:nvPr/>
        </p:nvSpPr>
        <p:spPr>
          <a:xfrm>
            <a:off x="883327" y="5566350"/>
            <a:ext cx="27138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Amazon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SageMaker</a:t>
            </a:r>
            <a:endParaRPr sz="18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endParaRPr sz="18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15"/>
          <p:cNvSpPr/>
          <p:nvPr/>
        </p:nvSpPr>
        <p:spPr>
          <a:xfrm>
            <a:off x="8784138" y="2011163"/>
            <a:ext cx="2146200" cy="902400"/>
          </a:xfrm>
          <a:prstGeom prst="roundRect">
            <a:avLst>
              <a:gd name="adj" fmla="val 4372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  <a:t>Model Playground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5"/>
          <p:cNvSpPr/>
          <p:nvPr/>
        </p:nvSpPr>
        <p:spPr>
          <a:xfrm>
            <a:off x="8784138" y="3368060"/>
            <a:ext cx="2146200" cy="902400"/>
          </a:xfrm>
          <a:prstGeom prst="roundRect">
            <a:avLst>
              <a:gd name="adj" fmla="val 4372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  <a:t>Live Maps and Routing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 title="Nauto Product Overview 2019.mov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092400"/>
            <a:ext cx="12192000" cy="9144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488" y="78343"/>
            <a:ext cx="6603695" cy="335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219" y="3477873"/>
            <a:ext cx="3251069" cy="306324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/>
          <p:nvPr/>
        </p:nvSpPr>
        <p:spPr>
          <a:xfrm>
            <a:off x="6462450" y="0"/>
            <a:ext cx="2520635" cy="68762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6" name="Google Shape;5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488" y="3477873"/>
            <a:ext cx="3052187" cy="306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7412" y="2425913"/>
            <a:ext cx="1050873" cy="87697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/>
          <p:nvPr/>
        </p:nvSpPr>
        <p:spPr>
          <a:xfrm>
            <a:off x="6514994" y="4790231"/>
            <a:ext cx="2415546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4DB258"/>
                </a:solidFill>
                <a:latin typeface="Tahoma"/>
                <a:ea typeface="Tahoma"/>
                <a:cs typeface="Tahoma"/>
                <a:sym typeface="Tahoma"/>
              </a:rPr>
              <a:t>350M+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62D31"/>
                </a:solidFill>
                <a:latin typeface="Tahoma"/>
                <a:ea typeface="Tahoma"/>
                <a:cs typeface="Tahoma"/>
                <a:sym typeface="Tahoma"/>
              </a:rPr>
              <a:t>AI-processed </a:t>
            </a:r>
            <a:br>
              <a:rPr lang="en-US" sz="2000" b="0" i="0" u="none" strike="noStrike" cap="none">
                <a:solidFill>
                  <a:srgbClr val="262D3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000" b="0" i="0" u="none" strike="noStrike" cap="none">
                <a:solidFill>
                  <a:srgbClr val="262D31"/>
                </a:solidFill>
                <a:latin typeface="Tahoma"/>
                <a:ea typeface="Tahoma"/>
                <a:cs typeface="Tahoma"/>
                <a:sym typeface="Tahoma"/>
              </a:rPr>
              <a:t>video miles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/>
          <p:nvPr/>
        </p:nvSpPr>
        <p:spPr>
          <a:xfrm>
            <a:off x="6514994" y="2584275"/>
            <a:ext cx="2415547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4DB258"/>
                </a:solidFill>
                <a:latin typeface="Tahoma"/>
                <a:ea typeface="Tahoma"/>
                <a:cs typeface="Tahoma"/>
                <a:sym typeface="Tahoma"/>
              </a:rPr>
              <a:t>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62D31"/>
                </a:solidFill>
                <a:latin typeface="Tahoma"/>
                <a:ea typeface="Tahoma"/>
                <a:cs typeface="Tahoma"/>
                <a:sym typeface="Tahoma"/>
              </a:rPr>
              <a:t>industries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8"/>
          <p:cNvSpPr txBox="1"/>
          <p:nvPr/>
        </p:nvSpPr>
        <p:spPr>
          <a:xfrm>
            <a:off x="6514994" y="378319"/>
            <a:ext cx="2415546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4DB258"/>
                </a:solidFill>
                <a:latin typeface="Tahoma"/>
                <a:ea typeface="Tahoma"/>
                <a:cs typeface="Tahoma"/>
                <a:sym typeface="Tahoma"/>
              </a:rPr>
              <a:t>350+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62D31"/>
                </a:solidFill>
                <a:latin typeface="Tahoma"/>
                <a:ea typeface="Tahoma"/>
                <a:cs typeface="Tahoma"/>
                <a:sym typeface="Tahoma"/>
              </a:rPr>
              <a:t>fleets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8" descr="Ima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22146" y="878079"/>
            <a:ext cx="917125" cy="917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2" name="Google Shape;62;p8" descr="Imag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51388" y="1339703"/>
            <a:ext cx="917318" cy="7699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3" name="Google Shape;63;p8" descr="Imag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00139" y="281745"/>
            <a:ext cx="769997" cy="7699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4" name="Google Shape;64;p8" descr="Imag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264955" y="2425913"/>
            <a:ext cx="1605610" cy="415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5" name="Google Shape;65;p8" descr="Imag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074333" y="3219326"/>
            <a:ext cx="2511120" cy="5960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6" name="Google Shape;66;p8" descr="Imag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128549" y="4154571"/>
            <a:ext cx="1878425" cy="320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7" name="Google Shape;67;p8" descr="Imag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251388" y="5009493"/>
            <a:ext cx="1930455" cy="3833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8" name="Google Shape;68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013084" y="6034359"/>
            <a:ext cx="1993890" cy="4066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/>
          <p:nvPr/>
        </p:nvSpPr>
        <p:spPr>
          <a:xfrm>
            <a:off x="953490" y="1606625"/>
            <a:ext cx="3358771" cy="830318"/>
          </a:xfrm>
          <a:prstGeom prst="roundRect">
            <a:avLst>
              <a:gd name="adj" fmla="val 1033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607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7B7B7B"/>
                </a:solidFill>
                <a:latin typeface="Tahoma"/>
                <a:ea typeface="Tahoma"/>
                <a:cs typeface="Tahoma"/>
                <a:sym typeface="Tahoma"/>
              </a:rPr>
              <a:t>Driving Event Detection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4579559" y="1606625"/>
            <a:ext cx="3358771" cy="830318"/>
          </a:xfrm>
          <a:prstGeom prst="roundRect">
            <a:avLst>
              <a:gd name="adj" fmla="val 1033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607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7B7B7B"/>
                </a:solidFill>
                <a:latin typeface="Tahoma"/>
                <a:ea typeface="Tahoma"/>
                <a:cs typeface="Tahoma"/>
                <a:sym typeface="Tahoma"/>
              </a:rPr>
              <a:t>In-Cabin Alerts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8205628" y="1606625"/>
            <a:ext cx="3358771" cy="830318"/>
          </a:xfrm>
          <a:prstGeom prst="roundRect">
            <a:avLst>
              <a:gd name="adj" fmla="val 1033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62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7B7B7B"/>
                </a:solidFill>
                <a:latin typeface="Tahoma"/>
                <a:ea typeface="Tahoma"/>
                <a:cs typeface="Tahoma"/>
                <a:sym typeface="Tahoma"/>
              </a:rPr>
              <a:t>Fleet Management Support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953490" y="308263"/>
            <a:ext cx="9288540" cy="40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lang="en-US" b="0">
                <a:latin typeface="Tahoma"/>
                <a:ea typeface="Tahoma"/>
                <a:cs typeface="Tahoma"/>
                <a:sym typeface="Tahoma"/>
              </a:rPr>
              <a:t>What does Nauto’s AI enable?</a:t>
            </a:r>
            <a:endParaRPr/>
          </a:p>
        </p:txBody>
      </p:sp>
      <p:sp>
        <p:nvSpPr>
          <p:cNvPr id="78" name="Google Shape;78;p9"/>
          <p:cNvSpPr txBox="1"/>
          <p:nvPr/>
        </p:nvSpPr>
        <p:spPr>
          <a:xfrm>
            <a:off x="4684663" y="2684154"/>
            <a:ext cx="2084225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Distracted driving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Tailgating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1086022" y="2684154"/>
            <a:ext cx="2807756" cy="201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Distracted driving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Tailgating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Policy violations </a:t>
            </a:r>
            <a:br>
              <a:rPr lang="en-US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(cell phone use, smoking)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Collisions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 txBox="1"/>
          <p:nvPr/>
        </p:nvSpPr>
        <p:spPr>
          <a:xfrm>
            <a:off x="8304565" y="2684154"/>
            <a:ext cx="2967479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Driver identification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Depersonalization (blurring)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Blocked devices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3420" y="1824880"/>
            <a:ext cx="393808" cy="39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7256" y="1824880"/>
            <a:ext cx="393808" cy="39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80525" y="1824880"/>
            <a:ext cx="393808" cy="393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0"/>
          <p:cNvPicPr preferRelativeResize="0"/>
          <p:nvPr/>
        </p:nvPicPr>
        <p:blipFill rotWithShape="1">
          <a:blip r:embed="rId3">
            <a:alphaModFix/>
          </a:blip>
          <a:srcRect l="118" r="118"/>
          <a:stretch/>
        </p:blipFill>
        <p:spPr>
          <a:xfrm>
            <a:off x="7505414" y="1501600"/>
            <a:ext cx="3855362" cy="2808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0"/>
          <p:cNvPicPr preferRelativeResize="0"/>
          <p:nvPr/>
        </p:nvPicPr>
        <p:blipFill rotWithShape="1">
          <a:blip r:embed="rId4">
            <a:alphaModFix/>
          </a:blip>
          <a:srcRect l="149" r="149"/>
          <a:stretch/>
        </p:blipFill>
        <p:spPr>
          <a:xfrm>
            <a:off x="1708222" y="2179907"/>
            <a:ext cx="2313336" cy="186398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0"/>
          <p:cNvSpPr txBox="1"/>
          <p:nvPr/>
        </p:nvSpPr>
        <p:spPr>
          <a:xfrm>
            <a:off x="7957138" y="3386813"/>
            <a:ext cx="14982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-US" sz="12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ML/DL</a:t>
            </a:r>
            <a:br>
              <a:rPr lang="en-US" sz="12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2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MODELS</a:t>
            </a:r>
            <a:endParaRPr sz="125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0"/>
          <p:cNvSpPr txBox="1"/>
          <p:nvPr/>
        </p:nvSpPr>
        <p:spPr>
          <a:xfrm>
            <a:off x="9357076" y="3386813"/>
            <a:ext cx="14982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-US" sz="12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DATA </a:t>
            </a:r>
            <a:br>
              <a:rPr lang="en-US" sz="12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2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STORAGE</a:t>
            </a:r>
            <a:endParaRPr sz="125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" name="Google Shape;93;p10"/>
          <p:cNvSpPr txBox="1"/>
          <p:nvPr/>
        </p:nvSpPr>
        <p:spPr>
          <a:xfrm>
            <a:off x="2113832" y="3120113"/>
            <a:ext cx="14982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-US" sz="12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EDGE ML/DL</a:t>
            </a:r>
            <a:br>
              <a:rPr lang="en-US" sz="12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2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MODELS</a:t>
            </a:r>
            <a:endParaRPr sz="125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endParaRPr sz="125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" name="Google Shape;94;p10"/>
          <p:cNvSpPr txBox="1"/>
          <p:nvPr/>
        </p:nvSpPr>
        <p:spPr>
          <a:xfrm>
            <a:off x="803195" y="4551388"/>
            <a:ext cx="4170000" cy="15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lang="en-US" sz="22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Data Collection, Model Testing, Detection &amp; Inference</a:t>
            </a:r>
            <a:endParaRPr sz="225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10"/>
          <p:cNvSpPr txBox="1"/>
          <p:nvPr/>
        </p:nvSpPr>
        <p:spPr>
          <a:xfrm>
            <a:off x="7048213" y="4513288"/>
            <a:ext cx="4837350" cy="204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lang="en-US" sz="22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Model Dev/Testing, Training, </a:t>
            </a:r>
            <a:br>
              <a:rPr lang="en-US" sz="22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2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Data Review, Augmentation  </a:t>
            </a:r>
            <a:endParaRPr sz="225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6" name="Google Shape;9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0945" y="1871550"/>
            <a:ext cx="17145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5090945" y="3890213"/>
            <a:ext cx="1714500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0"/>
          <p:cNvSpPr txBox="1">
            <a:spLocks noGrp="1"/>
          </p:cNvSpPr>
          <p:nvPr>
            <p:ph type="title"/>
          </p:nvPr>
        </p:nvSpPr>
        <p:spPr>
          <a:xfrm>
            <a:off x="953489" y="308263"/>
            <a:ext cx="10471255" cy="40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ahoma"/>
              <a:buNone/>
            </a:pPr>
            <a:r>
              <a:rPr lang="en-US" b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Active learning with closed-loop AI - cloud and edge</a:t>
            </a:r>
            <a:br>
              <a:rPr lang="en-US" b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endParaRPr b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9" name="Google Shape;99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55364" y="1734374"/>
            <a:ext cx="839214" cy="839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>
            <a:spLocks noGrp="1"/>
          </p:cNvSpPr>
          <p:nvPr>
            <p:ph type="title"/>
          </p:nvPr>
        </p:nvSpPr>
        <p:spPr>
          <a:xfrm>
            <a:off x="953490" y="308263"/>
            <a:ext cx="9288540" cy="40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lang="en-US" b="0">
                <a:latin typeface="Tahoma"/>
                <a:ea typeface="Tahoma"/>
                <a:cs typeface="Tahoma"/>
                <a:sym typeface="Tahoma"/>
              </a:rPr>
              <a:t>How it works: our architecture</a:t>
            </a:r>
            <a:endParaRPr/>
          </a:p>
        </p:txBody>
      </p:sp>
      <p:sp>
        <p:nvSpPr>
          <p:cNvPr id="105" name="Google Shape;105;p11"/>
          <p:cNvSpPr/>
          <p:nvPr/>
        </p:nvSpPr>
        <p:spPr>
          <a:xfrm>
            <a:off x="627204" y="2089725"/>
            <a:ext cx="1463062" cy="471632"/>
          </a:xfrm>
          <a:prstGeom prst="flowChartTerminator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  <a:t>Device data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627204" y="3174814"/>
            <a:ext cx="1463062" cy="471632"/>
          </a:xfrm>
          <a:prstGeom prst="flowChartTerminator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en-US" sz="1200" b="0" i="0" u="none" strike="noStrike" cap="none" baseline="30000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  <a:t>rd</a:t>
            </a:r>
            <a:r>
              <a:rPr lang="en-US" sz="1200" b="0" i="0" u="none" strike="noStrike" cap="none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  <a:t> party labeling 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"/>
          <p:cNvSpPr/>
          <p:nvPr/>
        </p:nvSpPr>
        <p:spPr>
          <a:xfrm>
            <a:off x="627204" y="2637697"/>
            <a:ext cx="1463062" cy="471632"/>
          </a:xfrm>
          <a:prstGeom prst="flowChartTerminator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  <a:t>Human reviewers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"/>
          <p:cNvSpPr/>
          <p:nvPr/>
        </p:nvSpPr>
        <p:spPr>
          <a:xfrm>
            <a:off x="2919482" y="4400548"/>
            <a:ext cx="1267691" cy="954094"/>
          </a:xfrm>
          <a:prstGeom prst="flowChartMultidocument">
            <a:avLst/>
          </a:prstGeom>
          <a:solidFill>
            <a:srgbClr val="00C43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Cloud models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1"/>
          <p:cNvSpPr/>
          <p:nvPr/>
        </p:nvSpPr>
        <p:spPr>
          <a:xfrm>
            <a:off x="2919482" y="2089725"/>
            <a:ext cx="1267691" cy="1562677"/>
          </a:xfrm>
          <a:prstGeom prst="roundRect">
            <a:avLst>
              <a:gd name="adj" fmla="val 4372"/>
            </a:avLst>
          </a:prstGeom>
          <a:solidFill>
            <a:srgbClr val="00C43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Event Package +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Data Reviewer Tool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1"/>
          <p:cNvSpPr/>
          <p:nvPr/>
        </p:nvSpPr>
        <p:spPr>
          <a:xfrm>
            <a:off x="5297046" y="2212459"/>
            <a:ext cx="1463061" cy="1312619"/>
          </a:xfrm>
          <a:prstGeom prst="flowChartMagneticDisk">
            <a:avLst/>
          </a:prstGeom>
          <a:solidFill>
            <a:srgbClr val="00C43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Events / Labeling DB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1"/>
          <p:cNvSpPr/>
          <p:nvPr/>
        </p:nvSpPr>
        <p:spPr>
          <a:xfrm>
            <a:off x="8032171" y="1873460"/>
            <a:ext cx="3855028" cy="1049632"/>
          </a:xfrm>
          <a:prstGeom prst="roundRect">
            <a:avLst>
              <a:gd name="adj" fmla="val 4372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STEP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Prep Groundtruth Dataset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1"/>
          <p:cNvSpPr/>
          <p:nvPr/>
        </p:nvSpPr>
        <p:spPr>
          <a:xfrm>
            <a:off x="8032171" y="3387435"/>
            <a:ext cx="3855028" cy="1049632"/>
          </a:xfrm>
          <a:prstGeom prst="roundRect">
            <a:avLst>
              <a:gd name="adj" fmla="val 4372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STEP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Model Training with Amazon </a:t>
            </a:r>
            <a:r>
              <a:rPr lang="en-US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SageMaker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1"/>
          <p:cNvSpPr/>
          <p:nvPr/>
        </p:nvSpPr>
        <p:spPr>
          <a:xfrm>
            <a:off x="8032171" y="4914898"/>
            <a:ext cx="3855028" cy="1049632"/>
          </a:xfrm>
          <a:prstGeom prst="roundRect">
            <a:avLst>
              <a:gd name="adj" fmla="val 4372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STEP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Model Serving with ECS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11"/>
          <p:cNvCxnSpPr>
            <a:stCxn id="105" idx="3"/>
          </p:cNvCxnSpPr>
          <p:nvPr/>
        </p:nvCxnSpPr>
        <p:spPr>
          <a:xfrm>
            <a:off x="2090266" y="2325541"/>
            <a:ext cx="765300" cy="0"/>
          </a:xfrm>
          <a:prstGeom prst="straightConnector1">
            <a:avLst/>
          </a:prstGeom>
          <a:noFill/>
          <a:ln w="9525" cap="flat" cmpd="sng">
            <a:solidFill>
              <a:srgbClr val="ACB8C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5" name="Google Shape;115;p11"/>
          <p:cNvSpPr txBox="1"/>
          <p:nvPr/>
        </p:nvSpPr>
        <p:spPr>
          <a:xfrm>
            <a:off x="2192168" y="2068923"/>
            <a:ext cx="56137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D5DBE5"/>
                </a:solidFill>
                <a:latin typeface="Tahoma"/>
                <a:ea typeface="Tahoma"/>
                <a:cs typeface="Tahoma"/>
                <a:sym typeface="Tahoma"/>
              </a:rPr>
              <a:t>Events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11"/>
          <p:cNvCxnSpPr/>
          <p:nvPr/>
        </p:nvCxnSpPr>
        <p:spPr>
          <a:xfrm>
            <a:off x="2090266" y="2883904"/>
            <a:ext cx="765177" cy="0"/>
          </a:xfrm>
          <a:prstGeom prst="straightConnector1">
            <a:avLst/>
          </a:prstGeom>
          <a:noFill/>
          <a:ln w="9525" cap="flat" cmpd="sng">
            <a:solidFill>
              <a:srgbClr val="ACB8C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7" name="Google Shape;117;p11"/>
          <p:cNvCxnSpPr/>
          <p:nvPr/>
        </p:nvCxnSpPr>
        <p:spPr>
          <a:xfrm>
            <a:off x="2090266" y="3403450"/>
            <a:ext cx="765177" cy="0"/>
          </a:xfrm>
          <a:prstGeom prst="straightConnector1">
            <a:avLst/>
          </a:prstGeom>
          <a:noFill/>
          <a:ln w="9525" cap="flat" cmpd="sng">
            <a:solidFill>
              <a:srgbClr val="ACB8CA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18" name="Google Shape;118;p11"/>
          <p:cNvSpPr txBox="1"/>
          <p:nvPr/>
        </p:nvSpPr>
        <p:spPr>
          <a:xfrm>
            <a:off x="2202588" y="2630032"/>
            <a:ext cx="54053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D5DBE5"/>
                </a:solidFill>
                <a:latin typeface="Tahoma"/>
                <a:ea typeface="Tahoma"/>
                <a:cs typeface="Tahoma"/>
                <a:sym typeface="Tahoma"/>
              </a:rPr>
              <a:t>Labels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1"/>
          <p:cNvSpPr txBox="1"/>
          <p:nvPr/>
        </p:nvSpPr>
        <p:spPr>
          <a:xfrm>
            <a:off x="2202588" y="3159969"/>
            <a:ext cx="54053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D5DBE5"/>
                </a:solidFill>
                <a:latin typeface="Tahoma"/>
                <a:ea typeface="Tahoma"/>
                <a:cs typeface="Tahoma"/>
                <a:sym typeface="Tahoma"/>
              </a:rPr>
              <a:t>Labels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11"/>
          <p:cNvCxnSpPr>
            <a:stCxn id="109" idx="2"/>
          </p:cNvCxnSpPr>
          <p:nvPr/>
        </p:nvCxnSpPr>
        <p:spPr>
          <a:xfrm flipH="1">
            <a:off x="3543728" y="3652402"/>
            <a:ext cx="9600" cy="748200"/>
          </a:xfrm>
          <a:prstGeom prst="straightConnector1">
            <a:avLst/>
          </a:prstGeom>
          <a:noFill/>
          <a:ln w="9525" cap="flat" cmpd="sng">
            <a:solidFill>
              <a:srgbClr val="ACB8CA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21" name="Google Shape;121;p11"/>
          <p:cNvSpPr txBox="1"/>
          <p:nvPr/>
        </p:nvSpPr>
        <p:spPr>
          <a:xfrm>
            <a:off x="3553327" y="3912251"/>
            <a:ext cx="54053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D5DBE5"/>
                </a:solidFill>
                <a:latin typeface="Tahoma"/>
                <a:ea typeface="Tahoma"/>
                <a:cs typeface="Tahoma"/>
                <a:sym typeface="Tahoma"/>
              </a:rPr>
              <a:t>Labels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1"/>
          <p:cNvSpPr txBox="1"/>
          <p:nvPr/>
        </p:nvSpPr>
        <p:spPr>
          <a:xfrm>
            <a:off x="4335438" y="2447138"/>
            <a:ext cx="8002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D5DBE5"/>
                </a:solidFill>
                <a:latin typeface="Tahoma"/>
                <a:ea typeface="Tahoma"/>
                <a:cs typeface="Tahoma"/>
                <a:sym typeface="Tahoma"/>
              </a:rPr>
              <a:t>Streaming </a:t>
            </a:r>
            <a:br>
              <a:rPr lang="en-US" sz="1000" b="0" i="0" u="none" strike="noStrike" cap="none">
                <a:solidFill>
                  <a:srgbClr val="D5DBE5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000" b="0" i="0" u="none" strike="noStrike" cap="none">
                <a:solidFill>
                  <a:srgbClr val="D5DBE5"/>
                </a:solidFill>
                <a:latin typeface="Tahoma"/>
                <a:ea typeface="Tahoma"/>
                <a:cs typeface="Tahoma"/>
                <a:sym typeface="Tahoma"/>
              </a:rPr>
              <a:t>events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p11"/>
          <p:cNvCxnSpPr>
            <a:stCxn id="110" idx="4"/>
            <a:endCxn id="111" idx="1"/>
          </p:cNvCxnSpPr>
          <p:nvPr/>
        </p:nvCxnSpPr>
        <p:spPr>
          <a:xfrm rot="10800000" flipH="1">
            <a:off x="6760107" y="2398368"/>
            <a:ext cx="1272000" cy="4704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rgbClr val="ACB8C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4" name="Google Shape;124;p11"/>
          <p:cNvCxnSpPr>
            <a:stCxn id="109" idx="3"/>
            <a:endCxn id="110" idx="2"/>
          </p:cNvCxnSpPr>
          <p:nvPr/>
        </p:nvCxnSpPr>
        <p:spPr>
          <a:xfrm rot="10800000" flipH="1">
            <a:off x="4187173" y="2868663"/>
            <a:ext cx="1110000" cy="2400"/>
          </a:xfrm>
          <a:prstGeom prst="straightConnector1">
            <a:avLst/>
          </a:prstGeom>
          <a:noFill/>
          <a:ln w="9525" cap="flat" cmpd="sng">
            <a:solidFill>
              <a:srgbClr val="ACB8C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5" name="Google Shape;125;p11"/>
          <p:cNvCxnSpPr>
            <a:stCxn id="111" idx="2"/>
            <a:endCxn id="112" idx="0"/>
          </p:cNvCxnSpPr>
          <p:nvPr/>
        </p:nvCxnSpPr>
        <p:spPr>
          <a:xfrm>
            <a:off x="9959685" y="2923092"/>
            <a:ext cx="0" cy="464400"/>
          </a:xfrm>
          <a:prstGeom prst="straightConnector1">
            <a:avLst/>
          </a:prstGeom>
          <a:noFill/>
          <a:ln w="9525" cap="flat" cmpd="sng">
            <a:solidFill>
              <a:srgbClr val="ACB8C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6" name="Google Shape;126;p11"/>
          <p:cNvCxnSpPr>
            <a:stCxn id="112" idx="2"/>
            <a:endCxn id="113" idx="0"/>
          </p:cNvCxnSpPr>
          <p:nvPr/>
        </p:nvCxnSpPr>
        <p:spPr>
          <a:xfrm>
            <a:off x="9959685" y="4437067"/>
            <a:ext cx="0" cy="477900"/>
          </a:xfrm>
          <a:prstGeom prst="straightConnector1">
            <a:avLst/>
          </a:prstGeom>
          <a:noFill/>
          <a:ln w="9525" cap="flat" cmpd="sng">
            <a:solidFill>
              <a:srgbClr val="ACB8C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7" name="Google Shape;127;p11"/>
          <p:cNvSpPr txBox="1"/>
          <p:nvPr/>
        </p:nvSpPr>
        <p:spPr>
          <a:xfrm>
            <a:off x="1015532" y="1450584"/>
            <a:ext cx="68640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D5DBE5"/>
                </a:solidFill>
                <a:latin typeface="Tahoma"/>
                <a:ea typeface="Tahoma"/>
                <a:cs typeface="Tahoma"/>
                <a:sym typeface="Tahoma"/>
              </a:rPr>
              <a:t>INPUTS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1"/>
          <p:cNvSpPr txBox="1"/>
          <p:nvPr/>
        </p:nvSpPr>
        <p:spPr>
          <a:xfrm>
            <a:off x="3755197" y="1450584"/>
            <a:ext cx="227337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D5DBE5"/>
                </a:solidFill>
                <a:latin typeface="Tahoma"/>
                <a:ea typeface="Tahoma"/>
                <a:cs typeface="Tahoma"/>
                <a:sym typeface="Tahoma"/>
              </a:rPr>
              <a:t>PROPRIETARY SYSTEMS/TOOLS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1"/>
          <p:cNvSpPr txBox="1"/>
          <p:nvPr/>
        </p:nvSpPr>
        <p:spPr>
          <a:xfrm>
            <a:off x="9244585" y="1450584"/>
            <a:ext cx="14302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D5DBE5"/>
                </a:solidFill>
                <a:latin typeface="Tahoma"/>
                <a:ea typeface="Tahoma"/>
                <a:cs typeface="Tahoma"/>
                <a:sym typeface="Tahoma"/>
              </a:rPr>
              <a:t>OUR FOCUS TODAY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"/>
          <p:cNvSpPr txBox="1">
            <a:spLocks noGrp="1"/>
          </p:cNvSpPr>
          <p:nvPr>
            <p:ph type="title"/>
          </p:nvPr>
        </p:nvSpPr>
        <p:spPr>
          <a:xfrm>
            <a:off x="953490" y="308263"/>
            <a:ext cx="9288540" cy="40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lang="en-US" b="0">
                <a:latin typeface="Tahoma"/>
                <a:ea typeface="Tahoma"/>
                <a:cs typeface="Tahoma"/>
                <a:sym typeface="Tahoma"/>
              </a:rPr>
              <a:t>Step 1: Prepare Ground Truth Dataset</a:t>
            </a:r>
            <a:endParaRPr b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" name="Google Shape;135;p12"/>
          <p:cNvSpPr/>
          <p:nvPr/>
        </p:nvSpPr>
        <p:spPr>
          <a:xfrm>
            <a:off x="1262927" y="3726699"/>
            <a:ext cx="994000" cy="891625"/>
          </a:xfrm>
          <a:prstGeom prst="flowChartMagneticDisk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Truth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2"/>
          <p:cNvSpPr/>
          <p:nvPr/>
        </p:nvSpPr>
        <p:spPr>
          <a:xfrm>
            <a:off x="1271431" y="1575961"/>
            <a:ext cx="842975" cy="730850"/>
          </a:xfrm>
          <a:prstGeom prst="flowChartMagneticDisk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Staging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2"/>
          <p:cNvSpPr/>
          <p:nvPr/>
        </p:nvSpPr>
        <p:spPr>
          <a:xfrm>
            <a:off x="1087781" y="2777911"/>
            <a:ext cx="5906781" cy="41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12"/>
          <p:cNvCxnSpPr/>
          <p:nvPr/>
        </p:nvCxnSpPr>
        <p:spPr>
          <a:xfrm rot="10800000">
            <a:off x="1087782" y="2607761"/>
            <a:ext cx="0" cy="7830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9" name="Google Shape;139;p12"/>
          <p:cNvCxnSpPr/>
          <p:nvPr/>
        </p:nvCxnSpPr>
        <p:spPr>
          <a:xfrm rot="10800000">
            <a:off x="2432132" y="2607749"/>
            <a:ext cx="0" cy="7830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0" name="Google Shape;140;p12"/>
          <p:cNvCxnSpPr/>
          <p:nvPr/>
        </p:nvCxnSpPr>
        <p:spPr>
          <a:xfrm rot="10800000">
            <a:off x="3858832" y="2607749"/>
            <a:ext cx="0" cy="7830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12"/>
          <p:cNvCxnSpPr/>
          <p:nvPr/>
        </p:nvCxnSpPr>
        <p:spPr>
          <a:xfrm rot="10800000">
            <a:off x="5024657" y="2607749"/>
            <a:ext cx="0" cy="7830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" name="Google Shape;142;p12"/>
          <p:cNvSpPr txBox="1"/>
          <p:nvPr/>
        </p:nvSpPr>
        <p:spPr>
          <a:xfrm>
            <a:off x="1313982" y="3185511"/>
            <a:ext cx="891900" cy="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Epoch 1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2"/>
          <p:cNvSpPr txBox="1"/>
          <p:nvPr/>
        </p:nvSpPr>
        <p:spPr>
          <a:xfrm>
            <a:off x="2699532" y="3185511"/>
            <a:ext cx="891900" cy="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Epoch 2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2"/>
          <p:cNvSpPr txBox="1"/>
          <p:nvPr/>
        </p:nvSpPr>
        <p:spPr>
          <a:xfrm>
            <a:off x="3995795" y="3185511"/>
            <a:ext cx="891900" cy="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Epoch 3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2"/>
          <p:cNvSpPr txBox="1"/>
          <p:nvPr/>
        </p:nvSpPr>
        <p:spPr>
          <a:xfrm>
            <a:off x="5194232" y="3185511"/>
            <a:ext cx="891900" cy="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Epoch 4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2"/>
          <p:cNvSpPr/>
          <p:nvPr/>
        </p:nvSpPr>
        <p:spPr>
          <a:xfrm>
            <a:off x="2723994" y="1575961"/>
            <a:ext cx="842975" cy="730850"/>
          </a:xfrm>
          <a:prstGeom prst="flowChartMagneticDisk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Staging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2"/>
          <p:cNvSpPr/>
          <p:nvPr/>
        </p:nvSpPr>
        <p:spPr>
          <a:xfrm>
            <a:off x="3062820" y="1858736"/>
            <a:ext cx="165300" cy="165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2"/>
          <p:cNvSpPr/>
          <p:nvPr/>
        </p:nvSpPr>
        <p:spPr>
          <a:xfrm>
            <a:off x="2699527" y="3809474"/>
            <a:ext cx="994000" cy="891625"/>
          </a:xfrm>
          <a:prstGeom prst="flowChartMagneticDisk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Truth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2"/>
          <p:cNvSpPr/>
          <p:nvPr/>
        </p:nvSpPr>
        <p:spPr>
          <a:xfrm>
            <a:off x="3113870" y="4172649"/>
            <a:ext cx="165300" cy="165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2"/>
          <p:cNvSpPr/>
          <p:nvPr/>
        </p:nvSpPr>
        <p:spPr>
          <a:xfrm>
            <a:off x="4020281" y="1575961"/>
            <a:ext cx="842975" cy="730850"/>
          </a:xfrm>
          <a:prstGeom prst="flowChartMagneticDisk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Staging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2"/>
          <p:cNvSpPr/>
          <p:nvPr/>
        </p:nvSpPr>
        <p:spPr>
          <a:xfrm>
            <a:off x="4359107" y="1858736"/>
            <a:ext cx="165300" cy="165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2"/>
          <p:cNvSpPr/>
          <p:nvPr/>
        </p:nvSpPr>
        <p:spPr>
          <a:xfrm>
            <a:off x="4020277" y="3809486"/>
            <a:ext cx="994000" cy="891625"/>
          </a:xfrm>
          <a:prstGeom prst="flowChartMagneticDisk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Truth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2"/>
          <p:cNvSpPr/>
          <p:nvPr/>
        </p:nvSpPr>
        <p:spPr>
          <a:xfrm>
            <a:off x="4434620" y="4172661"/>
            <a:ext cx="165300" cy="165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2"/>
          <p:cNvSpPr/>
          <p:nvPr/>
        </p:nvSpPr>
        <p:spPr>
          <a:xfrm>
            <a:off x="5213184" y="2052292"/>
            <a:ext cx="842975" cy="730850"/>
          </a:xfrm>
          <a:prstGeom prst="flowChartMagneticDisk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Staging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2"/>
          <p:cNvSpPr/>
          <p:nvPr/>
        </p:nvSpPr>
        <p:spPr>
          <a:xfrm>
            <a:off x="5557532" y="2326161"/>
            <a:ext cx="165300" cy="165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2"/>
          <p:cNvSpPr/>
          <p:nvPr/>
        </p:nvSpPr>
        <p:spPr>
          <a:xfrm>
            <a:off x="5194227" y="3573999"/>
            <a:ext cx="994000" cy="891625"/>
          </a:xfrm>
          <a:prstGeom prst="flowChartMagneticDisk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Truth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2"/>
          <p:cNvSpPr/>
          <p:nvPr/>
        </p:nvSpPr>
        <p:spPr>
          <a:xfrm>
            <a:off x="5608570" y="4981511"/>
            <a:ext cx="165300" cy="165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2"/>
          <p:cNvSpPr/>
          <p:nvPr/>
        </p:nvSpPr>
        <p:spPr>
          <a:xfrm>
            <a:off x="4033932" y="5055599"/>
            <a:ext cx="165300" cy="165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4684257" y="5055599"/>
            <a:ext cx="165300" cy="165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2"/>
          <p:cNvSpPr txBox="1"/>
          <p:nvPr/>
        </p:nvSpPr>
        <p:spPr>
          <a:xfrm>
            <a:off x="7567128" y="1421650"/>
            <a:ext cx="3922800" cy="3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Immutable</a:t>
            </a:r>
            <a:endParaRPr sz="180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Char char="●"/>
            </a:pPr>
            <a:r>
              <a:rPr lang="en-US" sz="180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Expressed data for each epoch is immutable</a:t>
            </a:r>
            <a:endParaRPr sz="180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Char char="●"/>
            </a:pPr>
            <a:r>
              <a:rPr lang="en-US" sz="180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Powers reproducibility of experiments</a:t>
            </a:r>
            <a:endParaRPr sz="180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80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Full &amp; Delta</a:t>
            </a:r>
            <a:endParaRPr sz="180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Char char="●"/>
            </a:pPr>
            <a:r>
              <a:rPr lang="en-US" sz="180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Delta for efficient lookup of new data or what is different</a:t>
            </a:r>
            <a:endParaRPr sz="180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800"/>
              <a:buFont typeface="Tahoma"/>
              <a:buChar char="●"/>
            </a:pPr>
            <a:r>
              <a:rPr lang="en-US" sz="180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Powers continuous training and evaluation in a reproducible way</a:t>
            </a:r>
            <a:endParaRPr sz="180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 txBox="1">
            <a:spLocks noGrp="1"/>
          </p:cNvSpPr>
          <p:nvPr>
            <p:ph type="title"/>
          </p:nvPr>
        </p:nvSpPr>
        <p:spPr>
          <a:xfrm>
            <a:off x="953490" y="308263"/>
            <a:ext cx="10182596" cy="40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lang="en-US" sz="2800" b="0">
                <a:latin typeface="Tahoma"/>
                <a:ea typeface="Tahoma"/>
                <a:cs typeface="Tahoma"/>
                <a:sym typeface="Tahoma"/>
              </a:rPr>
              <a:t>Step 2: model training infrastructure with Amazon SageMaker</a:t>
            </a:r>
            <a:endParaRPr sz="2800" b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" name="Google Shape;166;p13"/>
          <p:cNvSpPr/>
          <p:nvPr/>
        </p:nvSpPr>
        <p:spPr>
          <a:xfrm>
            <a:off x="1059872" y="1280691"/>
            <a:ext cx="90574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What Amazon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SageMaker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provides for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Nauto's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training infrastructure: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" name="Google Shape;167;p13"/>
          <p:cNvSpPr/>
          <p:nvPr/>
        </p:nvSpPr>
        <p:spPr>
          <a:xfrm>
            <a:off x="1168397" y="1868008"/>
            <a:ext cx="2146303" cy="902340"/>
          </a:xfrm>
          <a:prstGeom prst="roundRect">
            <a:avLst>
              <a:gd name="adj" fmla="val 4372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  <a:t>Scalable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3"/>
          <p:cNvSpPr/>
          <p:nvPr/>
        </p:nvSpPr>
        <p:spPr>
          <a:xfrm>
            <a:off x="1168397" y="2954052"/>
            <a:ext cx="2146303" cy="902340"/>
          </a:xfrm>
          <a:prstGeom prst="roundRect">
            <a:avLst>
              <a:gd name="adj" fmla="val 4372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  <a:t>Organized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3"/>
          <p:cNvSpPr/>
          <p:nvPr/>
        </p:nvSpPr>
        <p:spPr>
          <a:xfrm>
            <a:off x="1168397" y="4040096"/>
            <a:ext cx="2146303" cy="902340"/>
          </a:xfrm>
          <a:prstGeom prst="roundRect">
            <a:avLst>
              <a:gd name="adj" fmla="val 4372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  <a:t>Reproducible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3"/>
          <p:cNvSpPr/>
          <p:nvPr/>
        </p:nvSpPr>
        <p:spPr>
          <a:xfrm>
            <a:off x="1168397" y="5126139"/>
            <a:ext cx="2146303" cy="902340"/>
          </a:xfrm>
          <a:prstGeom prst="roundRect">
            <a:avLst>
              <a:gd name="adj" fmla="val 4372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  <a:t>Continuous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3"/>
          <p:cNvSpPr/>
          <p:nvPr/>
        </p:nvSpPr>
        <p:spPr>
          <a:xfrm>
            <a:off x="3423225" y="2134512"/>
            <a:ext cx="68026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train many models in parallel, grid search hyper-parameters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3"/>
          <p:cNvSpPr/>
          <p:nvPr/>
        </p:nvSpPr>
        <p:spPr>
          <a:xfrm>
            <a:off x="3423225" y="3220556"/>
            <a:ext cx="39264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model artifacts are properly archived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3"/>
          <p:cNvSpPr/>
          <p:nvPr/>
        </p:nvSpPr>
        <p:spPr>
          <a:xfrm>
            <a:off x="3423225" y="4306600"/>
            <a:ext cx="33861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code and dataset are versioned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3"/>
          <p:cNvSpPr/>
          <p:nvPr/>
        </p:nvSpPr>
        <p:spPr>
          <a:xfrm>
            <a:off x="3423225" y="5392643"/>
            <a:ext cx="76234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continuous train/update models for each region/fleet/device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 txBox="1">
            <a:spLocks noGrp="1"/>
          </p:cNvSpPr>
          <p:nvPr>
            <p:ph type="title"/>
          </p:nvPr>
        </p:nvSpPr>
        <p:spPr>
          <a:xfrm>
            <a:off x="953490" y="308263"/>
            <a:ext cx="10182596" cy="40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lang="en-US" b="0">
                <a:latin typeface="Tahoma"/>
                <a:ea typeface="Tahoma"/>
                <a:cs typeface="Tahoma"/>
                <a:sym typeface="Tahoma"/>
              </a:rPr>
              <a:t>Step 3: model serving infrastructure with ECS</a:t>
            </a:r>
            <a:endParaRPr/>
          </a:p>
        </p:txBody>
      </p:sp>
      <p:sp>
        <p:nvSpPr>
          <p:cNvPr id="180" name="Google Shape;180;p14"/>
          <p:cNvSpPr/>
          <p:nvPr/>
        </p:nvSpPr>
        <p:spPr>
          <a:xfrm>
            <a:off x="2448523" y="2250932"/>
            <a:ext cx="1620981" cy="519925"/>
          </a:xfrm>
          <a:prstGeom prst="foldedCorner">
            <a:avLst>
              <a:gd name="adj" fmla="val 16667"/>
            </a:avLst>
          </a:prstGeom>
          <a:solidFill>
            <a:srgbClr val="00C43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Model conf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4"/>
          <p:cNvSpPr/>
          <p:nvPr/>
        </p:nvSpPr>
        <p:spPr>
          <a:xfrm>
            <a:off x="2448524" y="5377167"/>
            <a:ext cx="1620981" cy="687692"/>
          </a:xfrm>
          <a:prstGeom prst="flowChartDocument">
            <a:avLst/>
          </a:prstGeom>
          <a:solidFill>
            <a:srgbClr val="00C43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Quoble dashboard / customized scripts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4"/>
          <p:cNvSpPr txBox="1"/>
          <p:nvPr/>
        </p:nvSpPr>
        <p:spPr>
          <a:xfrm>
            <a:off x="2853769" y="1466448"/>
            <a:ext cx="91897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model files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4"/>
          <p:cNvSpPr/>
          <p:nvPr/>
        </p:nvSpPr>
        <p:spPr>
          <a:xfrm>
            <a:off x="5787781" y="2250932"/>
            <a:ext cx="1475511" cy="524743"/>
          </a:xfrm>
          <a:prstGeom prst="roundRect">
            <a:avLst>
              <a:gd name="adj" fmla="val 4372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  <a:t>Cloud model </a:t>
            </a:r>
            <a:br>
              <a:rPr lang="en-US" sz="1200" b="0" i="0" u="none" strike="noStrike" cap="none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200" b="0" i="0" u="none" strike="noStrike" cap="none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  <a:t>(git repo)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4"/>
          <p:cNvSpPr/>
          <p:nvPr/>
        </p:nvSpPr>
        <p:spPr>
          <a:xfrm>
            <a:off x="8659449" y="2250932"/>
            <a:ext cx="1475511" cy="524743"/>
          </a:xfrm>
          <a:prstGeom prst="roundRect">
            <a:avLst>
              <a:gd name="adj" fmla="val 4372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  <a:t>CircleCI</a:t>
            </a:r>
            <a:endParaRPr sz="1200" b="0" i="0" u="none" strike="noStrike" cap="none">
              <a:solidFill>
                <a:srgbClr val="3F4D5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5" name="Google Shape;185;p14"/>
          <p:cNvSpPr/>
          <p:nvPr/>
        </p:nvSpPr>
        <p:spPr>
          <a:xfrm>
            <a:off x="2448523" y="1183382"/>
            <a:ext cx="264969" cy="249382"/>
          </a:xfrm>
          <a:prstGeom prst="cube">
            <a:avLst>
              <a:gd name="adj" fmla="val 25000"/>
            </a:avLst>
          </a:prstGeom>
          <a:solidFill>
            <a:srgbClr val="00C43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4"/>
          <p:cNvSpPr/>
          <p:nvPr/>
        </p:nvSpPr>
        <p:spPr>
          <a:xfrm>
            <a:off x="2822596" y="1183382"/>
            <a:ext cx="264969" cy="249382"/>
          </a:xfrm>
          <a:prstGeom prst="cube">
            <a:avLst>
              <a:gd name="adj" fmla="val 25000"/>
            </a:avLst>
          </a:prstGeom>
          <a:solidFill>
            <a:srgbClr val="00C43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>
            <a:off x="2588800" y="1509428"/>
            <a:ext cx="264969" cy="249382"/>
          </a:xfrm>
          <a:prstGeom prst="cube">
            <a:avLst>
              <a:gd name="adj" fmla="val 25000"/>
            </a:avLst>
          </a:prstGeom>
          <a:solidFill>
            <a:srgbClr val="00C43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>
            <a:off x="4621375" y="4688194"/>
            <a:ext cx="865910" cy="524743"/>
          </a:xfrm>
          <a:prstGeom prst="cube">
            <a:avLst>
              <a:gd name="adj" fmla="val 25000"/>
            </a:avLst>
          </a:prstGeom>
          <a:solidFill>
            <a:schemeClr val="lt1"/>
          </a:solidFill>
          <a:ln w="12700" cap="flat" cmpd="sng">
            <a:solidFill>
              <a:srgbClr val="3F4D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  <a:t>Devices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4"/>
          <p:cNvSpPr/>
          <p:nvPr/>
        </p:nvSpPr>
        <p:spPr>
          <a:xfrm>
            <a:off x="7267381" y="4036742"/>
            <a:ext cx="1463062" cy="471632"/>
          </a:xfrm>
          <a:prstGeom prst="flowChartTerminator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  <a:t>Priority Queue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4"/>
          <p:cNvSpPr/>
          <p:nvPr/>
        </p:nvSpPr>
        <p:spPr>
          <a:xfrm>
            <a:off x="7261157" y="4688194"/>
            <a:ext cx="1475511" cy="524743"/>
          </a:xfrm>
          <a:prstGeom prst="roundRect">
            <a:avLst>
              <a:gd name="adj" fmla="val 10313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  <a:t>Data reviewer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4"/>
          <p:cNvSpPr/>
          <p:nvPr/>
        </p:nvSpPr>
        <p:spPr>
          <a:xfrm>
            <a:off x="7267382" y="5377167"/>
            <a:ext cx="1463061" cy="679450"/>
          </a:xfrm>
          <a:prstGeom prst="flowChartMagneticDisk">
            <a:avLst/>
          </a:prstGeom>
          <a:solidFill>
            <a:schemeClr val="lt1"/>
          </a:solidFill>
          <a:ln w="12700" cap="flat" cmpd="sng">
            <a:solidFill>
              <a:srgbClr val="3F4D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  <a:t>DB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4"/>
          <p:cNvSpPr/>
          <p:nvPr/>
        </p:nvSpPr>
        <p:spPr>
          <a:xfrm>
            <a:off x="10371549" y="4445672"/>
            <a:ext cx="1279237" cy="335112"/>
          </a:xfrm>
          <a:prstGeom prst="roundRect">
            <a:avLst>
              <a:gd name="adj" fmla="val 19875"/>
            </a:avLst>
          </a:prstGeom>
          <a:solidFill>
            <a:schemeClr val="lt1"/>
          </a:solidFill>
          <a:ln w="12700" cap="flat" cmpd="sng">
            <a:solidFill>
              <a:srgbClr val="3F4D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4D5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3" name="Google Shape;193;p14"/>
          <p:cNvSpPr/>
          <p:nvPr/>
        </p:nvSpPr>
        <p:spPr>
          <a:xfrm>
            <a:off x="10198367" y="4557152"/>
            <a:ext cx="1279237" cy="335112"/>
          </a:xfrm>
          <a:prstGeom prst="roundRect">
            <a:avLst>
              <a:gd name="adj" fmla="val 19875"/>
            </a:avLst>
          </a:prstGeom>
          <a:solidFill>
            <a:schemeClr val="lt1"/>
          </a:solidFill>
          <a:ln w="12700" cap="flat" cmpd="sng">
            <a:solidFill>
              <a:srgbClr val="3F4D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4D5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4" name="Google Shape;194;p14"/>
          <p:cNvSpPr/>
          <p:nvPr/>
        </p:nvSpPr>
        <p:spPr>
          <a:xfrm>
            <a:off x="10025185" y="4668632"/>
            <a:ext cx="1279237" cy="335112"/>
          </a:xfrm>
          <a:prstGeom prst="roundRect">
            <a:avLst>
              <a:gd name="adj" fmla="val 19875"/>
            </a:avLst>
          </a:prstGeom>
          <a:solidFill>
            <a:schemeClr val="lt1"/>
          </a:solidFill>
          <a:ln w="12700" cap="flat" cmpd="sng">
            <a:solidFill>
              <a:srgbClr val="3F4D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4D5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5" name="Google Shape;195;p14"/>
          <p:cNvSpPr/>
          <p:nvPr/>
        </p:nvSpPr>
        <p:spPr>
          <a:xfrm>
            <a:off x="9852003" y="4780111"/>
            <a:ext cx="1279237" cy="335112"/>
          </a:xfrm>
          <a:prstGeom prst="roundRect">
            <a:avLst>
              <a:gd name="adj" fmla="val 19875"/>
            </a:avLst>
          </a:prstGeom>
          <a:solidFill>
            <a:schemeClr val="lt1"/>
          </a:solidFill>
          <a:ln w="12700" cap="flat" cmpd="sng">
            <a:solidFill>
              <a:srgbClr val="3F4D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4D55"/>
                </a:solidFill>
                <a:latin typeface="Tahoma"/>
                <a:ea typeface="Tahoma"/>
                <a:cs typeface="Tahoma"/>
                <a:sym typeface="Tahoma"/>
              </a:rPr>
              <a:t>Cloud models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14"/>
          <p:cNvCxnSpPr>
            <a:stCxn id="184" idx="2"/>
          </p:cNvCxnSpPr>
          <p:nvPr/>
        </p:nvCxnSpPr>
        <p:spPr>
          <a:xfrm>
            <a:off x="9397205" y="2775675"/>
            <a:ext cx="0" cy="636300"/>
          </a:xfrm>
          <a:prstGeom prst="straightConnector1">
            <a:avLst/>
          </a:prstGeom>
          <a:noFill/>
          <a:ln w="9525" cap="flat" cmpd="sng">
            <a:solidFill>
              <a:srgbClr val="ACB8C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7" name="Google Shape;197;p14"/>
          <p:cNvSpPr txBox="1"/>
          <p:nvPr/>
        </p:nvSpPr>
        <p:spPr>
          <a:xfrm>
            <a:off x="9375622" y="2941684"/>
            <a:ext cx="84670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D5DBE5"/>
                </a:solidFill>
                <a:latin typeface="Tahoma"/>
                <a:ea typeface="Tahoma"/>
                <a:cs typeface="Tahoma"/>
                <a:sym typeface="Tahoma"/>
              </a:rPr>
              <a:t>auto deploy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925" y="2191759"/>
            <a:ext cx="714066" cy="45257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4"/>
          <p:cNvSpPr txBox="1"/>
          <p:nvPr/>
        </p:nvSpPr>
        <p:spPr>
          <a:xfrm>
            <a:off x="730246" y="2644336"/>
            <a:ext cx="8034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scientists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p14"/>
          <p:cNvGrpSpPr/>
          <p:nvPr/>
        </p:nvGrpSpPr>
        <p:grpSpPr>
          <a:xfrm>
            <a:off x="4429516" y="4008640"/>
            <a:ext cx="1354089" cy="499734"/>
            <a:chOff x="4055443" y="3655349"/>
            <a:chExt cx="1354089" cy="499734"/>
          </a:xfrm>
        </p:grpSpPr>
        <p:pic>
          <p:nvPicPr>
            <p:cNvPr id="201" name="Google Shape;201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81818" y="3655349"/>
              <a:ext cx="301339" cy="1909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14"/>
            <p:cNvSpPr txBox="1"/>
            <p:nvPr/>
          </p:nvSpPr>
          <p:spPr>
            <a:xfrm>
              <a:off x="4055443" y="3878084"/>
              <a:ext cx="13540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human reviewers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3" name="Google Shape;203;p14"/>
          <p:cNvCxnSpPr>
            <a:stCxn id="190" idx="3"/>
            <a:endCxn id="195" idx="1"/>
          </p:cNvCxnSpPr>
          <p:nvPr/>
        </p:nvCxnSpPr>
        <p:spPr>
          <a:xfrm rot="10800000" flipH="1">
            <a:off x="8736668" y="4947566"/>
            <a:ext cx="1115400" cy="3000"/>
          </a:xfrm>
          <a:prstGeom prst="straightConnector1">
            <a:avLst/>
          </a:prstGeom>
          <a:noFill/>
          <a:ln w="9525" cap="flat" cmpd="sng">
            <a:solidFill>
              <a:srgbClr val="ACB8CA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04" name="Google Shape;204;p14"/>
          <p:cNvCxnSpPr>
            <a:stCxn id="190" idx="0"/>
            <a:endCxn id="189" idx="2"/>
          </p:cNvCxnSpPr>
          <p:nvPr/>
        </p:nvCxnSpPr>
        <p:spPr>
          <a:xfrm rot="10800000">
            <a:off x="7998913" y="4508494"/>
            <a:ext cx="0" cy="179700"/>
          </a:xfrm>
          <a:prstGeom prst="straightConnector1">
            <a:avLst/>
          </a:prstGeom>
          <a:noFill/>
          <a:ln w="9525" cap="flat" cmpd="sng">
            <a:solidFill>
              <a:srgbClr val="ACB8C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5" name="Google Shape;205;p14"/>
          <p:cNvSpPr/>
          <p:nvPr/>
        </p:nvSpPr>
        <p:spPr>
          <a:xfrm>
            <a:off x="6938381" y="3412030"/>
            <a:ext cx="4917647" cy="2859056"/>
          </a:xfrm>
          <a:prstGeom prst="rect">
            <a:avLst/>
          </a:prstGeom>
          <a:noFill/>
          <a:ln w="12700" cap="flat" cmpd="sng">
            <a:solidFill>
              <a:srgbClr val="D5DBE5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4"/>
          <p:cNvSpPr txBox="1"/>
          <p:nvPr/>
        </p:nvSpPr>
        <p:spPr>
          <a:xfrm>
            <a:off x="10222329" y="3471510"/>
            <a:ext cx="157767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D5DBE5"/>
                </a:solidFill>
                <a:latin typeface="Tahoma"/>
                <a:ea typeface="Tahoma"/>
                <a:cs typeface="Tahoma"/>
                <a:sym typeface="Tahoma"/>
              </a:rPr>
              <a:t>testing/staging/prod env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4"/>
          <p:cNvSpPr txBox="1"/>
          <p:nvPr/>
        </p:nvSpPr>
        <p:spPr>
          <a:xfrm>
            <a:off x="9782948" y="5698533"/>
            <a:ext cx="87876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D5DBE5"/>
                </a:solidFill>
                <a:latin typeface="Tahoma"/>
                <a:ea typeface="Tahoma"/>
                <a:cs typeface="Tahoma"/>
                <a:sym typeface="Tahoma"/>
              </a:rPr>
              <a:t>Nauto Cloud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8" name="Google Shape;208;p14"/>
          <p:cNvCxnSpPr>
            <a:stCxn id="183" idx="3"/>
            <a:endCxn id="184" idx="1"/>
          </p:cNvCxnSpPr>
          <p:nvPr/>
        </p:nvCxnSpPr>
        <p:spPr>
          <a:xfrm>
            <a:off x="7263292" y="2513304"/>
            <a:ext cx="1396200" cy="0"/>
          </a:xfrm>
          <a:prstGeom prst="straightConnector1">
            <a:avLst/>
          </a:prstGeom>
          <a:noFill/>
          <a:ln w="9525" cap="flat" cmpd="sng">
            <a:solidFill>
              <a:srgbClr val="ACB8C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9" name="Google Shape;209;p14"/>
          <p:cNvCxnSpPr/>
          <p:nvPr/>
        </p:nvCxnSpPr>
        <p:spPr>
          <a:xfrm rot="10800000">
            <a:off x="5860473" y="4271936"/>
            <a:ext cx="1406908" cy="0"/>
          </a:xfrm>
          <a:prstGeom prst="straightConnector1">
            <a:avLst/>
          </a:prstGeom>
          <a:noFill/>
          <a:ln w="9525" cap="flat" cmpd="sng">
            <a:solidFill>
              <a:srgbClr val="ACB8C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0" name="Google Shape;210;p14"/>
          <p:cNvCxnSpPr>
            <a:endCxn id="190" idx="1"/>
          </p:cNvCxnSpPr>
          <p:nvPr/>
        </p:nvCxnSpPr>
        <p:spPr>
          <a:xfrm>
            <a:off x="6018557" y="4950566"/>
            <a:ext cx="1242600" cy="0"/>
          </a:xfrm>
          <a:prstGeom prst="straightConnector1">
            <a:avLst/>
          </a:prstGeom>
          <a:noFill/>
          <a:ln w="9525" cap="flat" cmpd="sng">
            <a:solidFill>
              <a:srgbClr val="ACB8C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1" name="Google Shape;211;p14"/>
          <p:cNvCxnSpPr/>
          <p:nvPr/>
        </p:nvCxnSpPr>
        <p:spPr>
          <a:xfrm>
            <a:off x="5415821" y="4886366"/>
            <a:ext cx="367784" cy="0"/>
          </a:xfrm>
          <a:prstGeom prst="straightConnector1">
            <a:avLst/>
          </a:prstGeom>
          <a:noFill/>
          <a:ln w="9525" cap="flat" cmpd="sng">
            <a:solidFill>
              <a:srgbClr val="ACB8C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2" name="Google Shape;212;p14"/>
          <p:cNvSpPr txBox="1"/>
          <p:nvPr/>
        </p:nvSpPr>
        <p:spPr>
          <a:xfrm>
            <a:off x="5797897" y="4826291"/>
            <a:ext cx="30008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D5DBE5"/>
                </a:solidFill>
                <a:latin typeface="Tahoma"/>
                <a:ea typeface="Tahoma"/>
                <a:cs typeface="Tahoma"/>
                <a:sym typeface="Tahoma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" name="Google Shape;213;p14"/>
          <p:cNvCxnSpPr>
            <a:stCxn id="191" idx="2"/>
            <a:endCxn id="181" idx="3"/>
          </p:cNvCxnSpPr>
          <p:nvPr/>
        </p:nvCxnSpPr>
        <p:spPr>
          <a:xfrm flipH="1">
            <a:off x="4069382" y="5716892"/>
            <a:ext cx="3198000" cy="4200"/>
          </a:xfrm>
          <a:prstGeom prst="straightConnector1">
            <a:avLst/>
          </a:prstGeom>
          <a:noFill/>
          <a:ln w="9525" cap="flat" cmpd="sng">
            <a:solidFill>
              <a:srgbClr val="ACB8C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4" name="Google Shape;214;p14"/>
          <p:cNvCxnSpPr>
            <a:stCxn id="180" idx="3"/>
            <a:endCxn id="183" idx="1"/>
          </p:cNvCxnSpPr>
          <p:nvPr/>
        </p:nvCxnSpPr>
        <p:spPr>
          <a:xfrm>
            <a:off x="4069504" y="2510895"/>
            <a:ext cx="1718400" cy="2400"/>
          </a:xfrm>
          <a:prstGeom prst="straightConnector1">
            <a:avLst/>
          </a:prstGeom>
          <a:noFill/>
          <a:ln w="9525" cap="flat" cmpd="sng">
            <a:solidFill>
              <a:srgbClr val="ACB8C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5" name="Google Shape;215;p14"/>
          <p:cNvCxnSpPr>
            <a:endCxn id="180" idx="1"/>
          </p:cNvCxnSpPr>
          <p:nvPr/>
        </p:nvCxnSpPr>
        <p:spPr>
          <a:xfrm>
            <a:off x="1625323" y="2510895"/>
            <a:ext cx="823200" cy="0"/>
          </a:xfrm>
          <a:prstGeom prst="straightConnector1">
            <a:avLst/>
          </a:prstGeom>
          <a:noFill/>
          <a:ln w="9525" cap="flat" cmpd="sng">
            <a:solidFill>
              <a:srgbClr val="ACB8C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6" name="Google Shape;216;p14"/>
          <p:cNvCxnSpPr>
            <a:stCxn id="198" idx="0"/>
            <a:endCxn id="185" idx="2"/>
          </p:cNvCxnSpPr>
          <p:nvPr/>
        </p:nvCxnSpPr>
        <p:spPr>
          <a:xfrm rot="-5400000">
            <a:off x="1364008" y="1107109"/>
            <a:ext cx="852600" cy="1316700"/>
          </a:xfrm>
          <a:prstGeom prst="bentConnector2">
            <a:avLst/>
          </a:prstGeom>
          <a:noFill/>
          <a:ln w="9525" cap="flat" cmpd="sng">
            <a:solidFill>
              <a:srgbClr val="ACB8C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7" name="Google Shape;217;p14"/>
          <p:cNvCxnSpPr>
            <a:stCxn id="181" idx="1"/>
            <a:endCxn id="199" idx="2"/>
          </p:cNvCxnSpPr>
          <p:nvPr/>
        </p:nvCxnSpPr>
        <p:spPr>
          <a:xfrm rot="10800000">
            <a:off x="1131824" y="2921413"/>
            <a:ext cx="1316700" cy="2799600"/>
          </a:xfrm>
          <a:prstGeom prst="bentConnector2">
            <a:avLst/>
          </a:prstGeom>
          <a:noFill/>
          <a:ln w="9525" cap="flat" cmpd="sng">
            <a:solidFill>
              <a:srgbClr val="ACB8CA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433</Words>
  <Application>Microsoft Macintosh PowerPoint</Application>
  <PresentationFormat>Widescreen</PresentationFormat>
  <Paragraphs>124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Arial</vt:lpstr>
      <vt:lpstr>NTR</vt:lpstr>
      <vt:lpstr>Tahoma</vt:lpstr>
      <vt:lpstr>Lato</vt:lpstr>
      <vt:lpstr>Lato Light</vt:lpstr>
      <vt:lpstr>Office Theme</vt:lpstr>
      <vt:lpstr>Safe and smarter driving powered by AI</vt:lpstr>
      <vt:lpstr>PowerPoint Presentation</vt:lpstr>
      <vt:lpstr>PowerPoint Presentation</vt:lpstr>
      <vt:lpstr>What does Nauto’s AI enable?</vt:lpstr>
      <vt:lpstr>Active learning with closed-loop AI - cloud and edge </vt:lpstr>
      <vt:lpstr>How it works: our architecture</vt:lpstr>
      <vt:lpstr>Step 1: Prepare Ground Truth Dataset</vt:lpstr>
      <vt:lpstr>Step 2: model training infrastructure with Amazon SageMaker</vt:lpstr>
      <vt:lpstr>Step 3: model serving infrastructure with ECS</vt:lpstr>
      <vt:lpstr>Roadmap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and smarter driving powered by AI</dc:title>
  <cp:lastModifiedBy>Lei Pan</cp:lastModifiedBy>
  <cp:revision>3</cp:revision>
  <dcterms:modified xsi:type="dcterms:W3CDTF">2019-09-11T22:38:48Z</dcterms:modified>
</cp:coreProperties>
</file>