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9" r:id="rId2"/>
    <p:sldMasterId id="2147483693" r:id="rId3"/>
  </p:sldMasterIdLst>
  <p:notesMasterIdLst>
    <p:notesMasterId r:id="rId38"/>
  </p:notesMasterIdLst>
  <p:sldIdLst>
    <p:sldId id="386" r:id="rId4"/>
    <p:sldId id="361" r:id="rId5"/>
    <p:sldId id="363" r:id="rId6"/>
    <p:sldId id="365" r:id="rId7"/>
    <p:sldId id="366" r:id="rId8"/>
    <p:sldId id="273" r:id="rId9"/>
    <p:sldId id="396" r:id="rId10"/>
    <p:sldId id="364" r:id="rId11"/>
    <p:sldId id="314" r:id="rId12"/>
    <p:sldId id="265" r:id="rId13"/>
    <p:sldId id="339" r:id="rId14"/>
    <p:sldId id="379" r:id="rId15"/>
    <p:sldId id="367" r:id="rId16"/>
    <p:sldId id="303" r:id="rId17"/>
    <p:sldId id="368" r:id="rId18"/>
    <p:sldId id="390" r:id="rId19"/>
    <p:sldId id="391" r:id="rId20"/>
    <p:sldId id="336" r:id="rId21"/>
    <p:sldId id="306" r:id="rId22"/>
    <p:sldId id="346" r:id="rId23"/>
    <p:sldId id="307" r:id="rId24"/>
    <p:sldId id="389" r:id="rId25"/>
    <p:sldId id="387" r:id="rId26"/>
    <p:sldId id="395" r:id="rId27"/>
    <p:sldId id="378" r:id="rId28"/>
    <p:sldId id="392" r:id="rId29"/>
    <p:sldId id="369" r:id="rId30"/>
    <p:sldId id="344" r:id="rId31"/>
    <p:sldId id="370" r:id="rId32"/>
    <p:sldId id="388" r:id="rId33"/>
    <p:sldId id="393" r:id="rId34"/>
    <p:sldId id="394" r:id="rId35"/>
    <p:sldId id="375" r:id="rId36"/>
    <p:sldId id="37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总结" id="{927A9423-EEFB-CD4B-9FD3-3231F926DFB0}">
          <p14:sldIdLst>
            <p14:sldId id="386"/>
            <p14:sldId id="361"/>
            <p14:sldId id="363"/>
            <p14:sldId id="365"/>
            <p14:sldId id="366"/>
            <p14:sldId id="273"/>
            <p14:sldId id="396"/>
            <p14:sldId id="364"/>
            <p14:sldId id="314"/>
            <p14:sldId id="265"/>
            <p14:sldId id="339"/>
            <p14:sldId id="379"/>
            <p14:sldId id="367"/>
            <p14:sldId id="303"/>
            <p14:sldId id="368"/>
            <p14:sldId id="390"/>
            <p14:sldId id="391"/>
            <p14:sldId id="336"/>
            <p14:sldId id="306"/>
            <p14:sldId id="346"/>
            <p14:sldId id="307"/>
            <p14:sldId id="389"/>
            <p14:sldId id="387"/>
            <p14:sldId id="395"/>
            <p14:sldId id="378"/>
            <p14:sldId id="392"/>
            <p14:sldId id="369"/>
            <p14:sldId id="344"/>
            <p14:sldId id="370"/>
            <p14:sldId id="388"/>
            <p14:sldId id="393"/>
            <p14:sldId id="394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8E0"/>
    <a:srgbClr val="E10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39"/>
    <p:restoredTop sz="83745" autoAdjust="0"/>
  </p:normalViewPr>
  <p:slideViewPr>
    <p:cSldViewPr snapToGrid="0" snapToObjects="1">
      <p:cViewPr varScale="1">
        <p:scale>
          <a:sx n="98" d="100"/>
          <a:sy n="98" d="100"/>
        </p:scale>
        <p:origin x="208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0A36A-86A7-4AE1-ABD4-F2A62422EDE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41E9DCC-6146-4DC8-A19F-AF8F2B2AF03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kumimoji="1" lang="en-US" altLang="zh-CN" dirty="0">
              <a:solidFill>
                <a:schemeClr val="bg1"/>
              </a:solidFill>
            </a:rPr>
            <a:t>To</a:t>
          </a:r>
          <a:r>
            <a:rPr kumimoji="1" lang="zh-CN" altLang="en-US">
              <a:solidFill>
                <a:schemeClr val="bg1"/>
              </a:solidFill>
            </a:rPr>
            <a:t> </a:t>
          </a:r>
          <a:r>
            <a:rPr kumimoji="1" lang="en-US" altLang="zh-CN" dirty="0">
              <a:solidFill>
                <a:schemeClr val="bg1"/>
              </a:solidFill>
            </a:rPr>
            <a:t>Contributor</a:t>
          </a:r>
          <a:r>
            <a:rPr kumimoji="1" lang="zh-CN">
              <a:solidFill>
                <a:schemeClr val="bg1"/>
              </a:solidFill>
            </a:rPr>
            <a:t>：</a:t>
          </a:r>
          <a:endParaRPr lang="en-US" dirty="0">
            <a:solidFill>
              <a:schemeClr val="bg1"/>
            </a:solidFill>
          </a:endParaRPr>
        </a:p>
      </dgm:t>
    </dgm:pt>
    <dgm:pt modelId="{3C0BB96E-1838-4DA1-B753-8957BE995816}" type="parTrans" cxnId="{AAC708DD-0BFF-4419-B485-60FFC75A3F7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AE685D0-B4D4-43B5-B3BA-2AABADFE479E}" type="sibTrans" cxnId="{AAC708DD-0BFF-4419-B485-60FFC75A3F7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FAC7F4-E100-4AF0-B902-C23A6F71E1B3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altLang="zh-CN" sz="1600" dirty="0">
              <a:solidFill>
                <a:schemeClr val="bg1"/>
              </a:solidFill>
            </a:rPr>
            <a:t>Get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features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they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want</a:t>
          </a:r>
        </a:p>
        <a:p>
          <a:pPr>
            <a:lnSpc>
              <a:spcPct val="100000"/>
            </a:lnSpc>
          </a:pPr>
          <a:r>
            <a:rPr kumimoji="1" lang="en-US" sz="1600" dirty="0">
              <a:solidFill>
                <a:schemeClr val="bg1"/>
              </a:solidFill>
            </a:rPr>
            <a:t>Don’t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need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to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maintain</a:t>
          </a:r>
          <a:endParaRPr lang="en-US" sz="1600" dirty="0">
            <a:solidFill>
              <a:schemeClr val="bg1"/>
            </a:solidFill>
          </a:endParaRPr>
        </a:p>
      </dgm:t>
    </dgm:pt>
    <dgm:pt modelId="{CF0F0B65-AE14-4891-97DE-DA38BB78A441}" type="parTrans" cxnId="{2367B97D-DB9D-41CD-96C7-3B2C6D8DE16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DA7C06-B526-491D-8072-F3D54C26EA3D}" type="sibTrans" cxnId="{2367B97D-DB9D-41CD-96C7-3B2C6D8DE16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66CB69-B313-49B6-AF71-5E0E730732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kumimoji="1" lang="en-US" altLang="zh-CN" dirty="0">
              <a:solidFill>
                <a:schemeClr val="bg1"/>
              </a:solidFill>
            </a:rPr>
            <a:t>To</a:t>
          </a:r>
          <a:r>
            <a:rPr kumimoji="1" lang="zh-CN" altLang="en-US">
              <a:solidFill>
                <a:schemeClr val="bg1"/>
              </a:solidFill>
            </a:rPr>
            <a:t> </a:t>
          </a:r>
          <a:r>
            <a:rPr kumimoji="1" lang="en-US" altLang="zh-CN" dirty="0">
              <a:solidFill>
                <a:schemeClr val="bg1"/>
              </a:solidFill>
            </a:rPr>
            <a:t>Projects</a:t>
          </a:r>
          <a:r>
            <a:rPr kumimoji="1" lang="zh-CN">
              <a:solidFill>
                <a:schemeClr val="bg1"/>
              </a:solidFill>
            </a:rPr>
            <a:t>：</a:t>
          </a:r>
          <a:endParaRPr lang="en-US" dirty="0">
            <a:solidFill>
              <a:schemeClr val="bg1"/>
            </a:solidFill>
          </a:endParaRPr>
        </a:p>
      </dgm:t>
    </dgm:pt>
    <dgm:pt modelId="{88D2B83C-415A-4DEC-8A0A-ECB5E7C8A6A7}" type="parTrans" cxnId="{D3B8CDE1-BD53-4543-97DD-9205C1D2C27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00287BC-B0E6-424E-B7E8-54746BE3C009}" type="sibTrans" cxnId="{D3B8CDE1-BD53-4543-97DD-9205C1D2C27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F9B0B8E-3BC9-4036-93A0-6AC37503953D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altLang="zh-CN" sz="1600" dirty="0">
              <a:solidFill>
                <a:schemeClr val="bg1"/>
              </a:solidFill>
            </a:rPr>
            <a:t>More</a:t>
          </a:r>
          <a:r>
            <a:rPr kumimoji="1" lang="zh-CN" altLang="en-US" sz="1600" dirty="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Resources</a:t>
          </a:r>
          <a:endParaRPr lang="en-US" sz="1600" dirty="0">
            <a:solidFill>
              <a:schemeClr val="bg1"/>
            </a:solidFill>
          </a:endParaRPr>
        </a:p>
      </dgm:t>
    </dgm:pt>
    <dgm:pt modelId="{39290CA8-8853-4945-B4AF-6CFF74D3BFCD}" type="parTrans" cxnId="{27F0112D-C492-4D2D-B074-6E42E1CCAC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52EC7A2-21E0-4311-B6D3-1D270009A77D}" type="sibTrans" cxnId="{27F0112D-C492-4D2D-B074-6E42E1CCAC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78896E-99F8-44CD-AD57-21D48E8873A3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altLang="zh-CN" sz="1600" dirty="0">
              <a:solidFill>
                <a:schemeClr val="bg1"/>
              </a:solidFill>
            </a:rPr>
            <a:t>Better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Products</a:t>
          </a:r>
        </a:p>
        <a:p>
          <a:pPr>
            <a:lnSpc>
              <a:spcPct val="100000"/>
            </a:lnSpc>
          </a:pPr>
          <a:r>
            <a:rPr kumimoji="1" lang="en-US" sz="1600" dirty="0">
              <a:solidFill>
                <a:schemeClr val="bg1"/>
              </a:solidFill>
            </a:rPr>
            <a:t>Better</a:t>
          </a:r>
          <a:r>
            <a:rPr kumimoji="1" lang="zh-CN" altLang="en-US" sz="160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</a:rPr>
            <a:t>relationship</a:t>
          </a:r>
          <a:endParaRPr lang="en-US" sz="1600" dirty="0">
            <a:solidFill>
              <a:schemeClr val="bg1"/>
            </a:solidFill>
          </a:endParaRPr>
        </a:p>
      </dgm:t>
    </dgm:pt>
    <dgm:pt modelId="{0373416F-98E8-4560-8AA3-4D39BAD859DD}" type="parTrans" cxnId="{8E7C0ACD-CB7D-4BA5-8D25-8A7A860240E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DA2FFD-C0A4-40AB-A7D7-FE1656D0FFD2}" type="sibTrans" cxnId="{8E7C0ACD-CB7D-4BA5-8D25-8A7A860240E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124C87-7271-44A3-A92E-F64CB8B83DA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kumimoji="1" lang="en-US" altLang="zh-CN" dirty="0">
              <a:solidFill>
                <a:schemeClr val="bg1"/>
              </a:solidFill>
            </a:rPr>
            <a:t>To</a:t>
          </a:r>
          <a:r>
            <a:rPr kumimoji="1" lang="zh-CN" altLang="en-US">
              <a:solidFill>
                <a:schemeClr val="bg1"/>
              </a:solidFill>
            </a:rPr>
            <a:t> </a:t>
          </a:r>
          <a:r>
            <a:rPr kumimoji="1" lang="en-US" altLang="zh-CN" dirty="0">
              <a:solidFill>
                <a:schemeClr val="bg1"/>
              </a:solidFill>
            </a:rPr>
            <a:t>Company</a:t>
          </a:r>
          <a:r>
            <a:rPr kumimoji="1" lang="zh-CN">
              <a:solidFill>
                <a:schemeClr val="bg1"/>
              </a:solidFill>
            </a:rPr>
            <a:t>：</a:t>
          </a:r>
          <a:endParaRPr lang="en-US" dirty="0">
            <a:solidFill>
              <a:schemeClr val="bg1"/>
            </a:solidFill>
          </a:endParaRPr>
        </a:p>
      </dgm:t>
    </dgm:pt>
    <dgm:pt modelId="{A9C982EE-FE66-4707-9176-FE7D7166763B}" type="parTrans" cxnId="{7014B704-5465-4E73-95DC-58B20B4250F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C17A71-977A-4B58-8B7F-5C5DCF31E0A9}" type="sibTrans" cxnId="{7014B704-5465-4E73-95DC-58B20B4250F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936FAC-4DC2-4CA3-A8B3-9896C4B39D59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1" lang="en-US" altLang="zh-CN" sz="1600" dirty="0">
              <a:solidFill>
                <a:schemeClr val="bg1"/>
              </a:solidFill>
            </a:rPr>
            <a:t>More</a:t>
          </a:r>
          <a:r>
            <a:rPr kumimoji="1" lang="zh-CN" altLang="en-US" sz="1600" dirty="0">
              <a:solidFill>
                <a:schemeClr val="bg1"/>
              </a:solidFill>
            </a:rPr>
            <a:t> </a:t>
          </a:r>
          <a:r>
            <a:rPr kumimoji="1"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collaboration</a:t>
          </a:r>
        </a:p>
        <a:p>
          <a:pPr>
            <a:lnSpc>
              <a:spcPct val="100000"/>
            </a:lnSpc>
          </a:pPr>
          <a:r>
            <a:rPr lang="en-US" sz="1600" dirty="0">
              <a:solidFill>
                <a:schemeClr val="bg1"/>
              </a:solidFill>
            </a:rPr>
            <a:t>Improving</a:t>
          </a:r>
          <a:r>
            <a:rPr lang="zh-CN" altLang="en-US" sz="1600" dirty="0">
              <a:solidFill>
                <a:schemeClr val="bg1"/>
              </a:solidFill>
            </a:rPr>
            <a:t> </a:t>
          </a:r>
          <a:r>
            <a:rPr lang="en-US" altLang="zh-CN" sz="1600" dirty="0">
              <a:solidFill>
                <a:schemeClr val="bg1"/>
              </a:solidFill>
            </a:rPr>
            <a:t>employee</a:t>
          </a:r>
          <a:endParaRPr lang="en-US" sz="1600" dirty="0">
            <a:solidFill>
              <a:schemeClr val="bg1"/>
            </a:solidFill>
          </a:endParaRPr>
        </a:p>
      </dgm:t>
    </dgm:pt>
    <dgm:pt modelId="{55CD80F0-3CFF-4BA4-94BD-3A0B7EFF56E3}" type="parTrans" cxnId="{4D0C1B2C-F933-4B35-BEFE-A395538E3BB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90618B-10D1-4F0C-8625-5C43BF6C4E70}" type="sibTrans" cxnId="{4D0C1B2C-F933-4B35-BEFE-A395538E3BB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68201D-71E4-4474-99AB-77117A1399D8}" type="pres">
      <dgm:prSet presAssocID="{FE30A36A-86A7-4AE1-ABD4-F2A62422EDE4}" presName="root" presStyleCnt="0">
        <dgm:presLayoutVars>
          <dgm:dir/>
          <dgm:resizeHandles val="exact"/>
        </dgm:presLayoutVars>
      </dgm:prSet>
      <dgm:spPr/>
    </dgm:pt>
    <dgm:pt modelId="{5F1AAA13-F3D3-4287-B5D7-73ECF375C178}" type="pres">
      <dgm:prSet presAssocID="{741E9DCC-6146-4DC8-A19F-AF8F2B2AF031}" presName="compNode" presStyleCnt="0"/>
      <dgm:spPr/>
    </dgm:pt>
    <dgm:pt modelId="{2D58F558-FF66-4DC8-B466-ED8B125F5036}" type="pres">
      <dgm:prSet presAssocID="{741E9DCC-6146-4DC8-A19F-AF8F2B2AF0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97C88F8-DA75-4357-8B20-6A244FA62795}" type="pres">
      <dgm:prSet presAssocID="{741E9DCC-6146-4DC8-A19F-AF8F2B2AF031}" presName="iconSpace" presStyleCnt="0"/>
      <dgm:spPr/>
    </dgm:pt>
    <dgm:pt modelId="{C97690B3-F31E-4276-95F2-DFC0198B8FF6}" type="pres">
      <dgm:prSet presAssocID="{741E9DCC-6146-4DC8-A19F-AF8F2B2AF031}" presName="parTx" presStyleLbl="revTx" presStyleIdx="0" presStyleCnt="6">
        <dgm:presLayoutVars>
          <dgm:chMax val="0"/>
          <dgm:chPref val="0"/>
        </dgm:presLayoutVars>
      </dgm:prSet>
      <dgm:spPr/>
    </dgm:pt>
    <dgm:pt modelId="{9FB2FDBA-8114-49DD-BAF3-A1BDF5DD84CC}" type="pres">
      <dgm:prSet presAssocID="{741E9DCC-6146-4DC8-A19F-AF8F2B2AF031}" presName="txSpace" presStyleCnt="0"/>
      <dgm:spPr/>
    </dgm:pt>
    <dgm:pt modelId="{490FC2A7-3DF8-45DB-BA26-1CA9B255322F}" type="pres">
      <dgm:prSet presAssocID="{741E9DCC-6146-4DC8-A19F-AF8F2B2AF031}" presName="desTx" presStyleLbl="revTx" presStyleIdx="1" presStyleCnt="6">
        <dgm:presLayoutVars/>
      </dgm:prSet>
      <dgm:spPr/>
    </dgm:pt>
    <dgm:pt modelId="{20867129-E379-4D5B-967D-0436DB11BDF1}" type="pres">
      <dgm:prSet presAssocID="{EAE685D0-B4D4-43B5-B3BA-2AABADFE479E}" presName="sibTrans" presStyleCnt="0"/>
      <dgm:spPr/>
    </dgm:pt>
    <dgm:pt modelId="{2B6EF955-8F87-4DA8-A517-15A470A43089}" type="pres">
      <dgm:prSet presAssocID="{8966CB69-B313-49B6-AF71-5E0E730732BD}" presName="compNode" presStyleCnt="0"/>
      <dgm:spPr/>
    </dgm:pt>
    <dgm:pt modelId="{4CA5CF2F-D269-43E5-B7FD-F82B00E9DA67}" type="pres">
      <dgm:prSet presAssocID="{8966CB69-B313-49B6-AF71-5E0E730732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15693407-6D56-4C77-BF2A-EDAE4E2E5697}" type="pres">
      <dgm:prSet presAssocID="{8966CB69-B313-49B6-AF71-5E0E730732BD}" presName="iconSpace" presStyleCnt="0"/>
      <dgm:spPr/>
    </dgm:pt>
    <dgm:pt modelId="{BE08BD8F-C2C3-45A0-AC9B-22A087B511EB}" type="pres">
      <dgm:prSet presAssocID="{8966CB69-B313-49B6-AF71-5E0E730732BD}" presName="parTx" presStyleLbl="revTx" presStyleIdx="2" presStyleCnt="6">
        <dgm:presLayoutVars>
          <dgm:chMax val="0"/>
          <dgm:chPref val="0"/>
        </dgm:presLayoutVars>
      </dgm:prSet>
      <dgm:spPr/>
    </dgm:pt>
    <dgm:pt modelId="{26A6A93E-ACEC-4C47-8307-0D1834B3AB11}" type="pres">
      <dgm:prSet presAssocID="{8966CB69-B313-49B6-AF71-5E0E730732BD}" presName="txSpace" presStyleCnt="0"/>
      <dgm:spPr/>
    </dgm:pt>
    <dgm:pt modelId="{31333C9A-0621-4C14-A8DA-B9BC7CCC4611}" type="pres">
      <dgm:prSet presAssocID="{8966CB69-B313-49B6-AF71-5E0E730732BD}" presName="desTx" presStyleLbl="revTx" presStyleIdx="3" presStyleCnt="6">
        <dgm:presLayoutVars/>
      </dgm:prSet>
      <dgm:spPr/>
    </dgm:pt>
    <dgm:pt modelId="{5154496B-7092-4B18-B803-E29E3EA0471D}" type="pres">
      <dgm:prSet presAssocID="{E00287BC-B0E6-424E-B7E8-54746BE3C009}" presName="sibTrans" presStyleCnt="0"/>
      <dgm:spPr/>
    </dgm:pt>
    <dgm:pt modelId="{E1D4F0E4-3D98-4EB2-BAC7-01DA3A7F127B}" type="pres">
      <dgm:prSet presAssocID="{F3124C87-7271-44A3-A92E-F64CB8B83DA9}" presName="compNode" presStyleCnt="0"/>
      <dgm:spPr/>
    </dgm:pt>
    <dgm:pt modelId="{A2538BB6-5CE2-4013-AAE5-06BF53802CF0}" type="pres">
      <dgm:prSet presAssocID="{F3124C87-7271-44A3-A92E-F64CB8B83D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14E9168-6657-440F-A215-8F36235773D8}" type="pres">
      <dgm:prSet presAssocID="{F3124C87-7271-44A3-A92E-F64CB8B83DA9}" presName="iconSpace" presStyleCnt="0"/>
      <dgm:spPr/>
    </dgm:pt>
    <dgm:pt modelId="{101164AC-CBD3-4694-A339-1888CE18C135}" type="pres">
      <dgm:prSet presAssocID="{F3124C87-7271-44A3-A92E-F64CB8B83DA9}" presName="parTx" presStyleLbl="revTx" presStyleIdx="4" presStyleCnt="6">
        <dgm:presLayoutVars>
          <dgm:chMax val="0"/>
          <dgm:chPref val="0"/>
        </dgm:presLayoutVars>
      </dgm:prSet>
      <dgm:spPr/>
    </dgm:pt>
    <dgm:pt modelId="{D83577D9-9B12-4F9B-95D6-7758CCE7261C}" type="pres">
      <dgm:prSet presAssocID="{F3124C87-7271-44A3-A92E-F64CB8B83DA9}" presName="txSpace" presStyleCnt="0"/>
      <dgm:spPr/>
    </dgm:pt>
    <dgm:pt modelId="{AD6288F6-DE30-4A7D-8F0A-3160F67575AD}" type="pres">
      <dgm:prSet presAssocID="{F3124C87-7271-44A3-A92E-F64CB8B83DA9}" presName="desTx" presStyleLbl="revTx" presStyleIdx="5" presStyleCnt="6">
        <dgm:presLayoutVars/>
      </dgm:prSet>
      <dgm:spPr/>
    </dgm:pt>
  </dgm:ptLst>
  <dgm:cxnLst>
    <dgm:cxn modelId="{7014B704-5465-4E73-95DC-58B20B4250FC}" srcId="{FE30A36A-86A7-4AE1-ABD4-F2A62422EDE4}" destId="{F3124C87-7271-44A3-A92E-F64CB8B83DA9}" srcOrd="2" destOrd="0" parTransId="{A9C982EE-FE66-4707-9176-FE7D7166763B}" sibTransId="{9EC17A71-977A-4B58-8B7F-5C5DCF31E0A9}"/>
    <dgm:cxn modelId="{91AEFE0E-D9BA-48EF-A46F-9E7BD4D91F1D}" type="presOf" srcId="{AAFAC7F4-E100-4AF0-B902-C23A6F71E1B3}" destId="{490FC2A7-3DF8-45DB-BA26-1CA9B255322F}" srcOrd="0" destOrd="0" presId="urn:microsoft.com/office/officeart/2018/5/layout/CenteredIconLabelDescriptionList"/>
    <dgm:cxn modelId="{4D0C1B2C-F933-4B35-BEFE-A395538E3BB4}" srcId="{F3124C87-7271-44A3-A92E-F64CB8B83DA9}" destId="{C6936FAC-4DC2-4CA3-A8B3-9896C4B39D59}" srcOrd="0" destOrd="0" parTransId="{55CD80F0-3CFF-4BA4-94BD-3A0B7EFF56E3}" sibTransId="{1990618B-10D1-4F0C-8625-5C43BF6C4E70}"/>
    <dgm:cxn modelId="{27F0112D-C492-4D2D-B074-6E42E1CCACF8}" srcId="{8966CB69-B313-49B6-AF71-5E0E730732BD}" destId="{6F9B0B8E-3BC9-4036-93A0-6AC37503953D}" srcOrd="0" destOrd="0" parTransId="{39290CA8-8853-4945-B4AF-6CFF74D3BFCD}" sibTransId="{B52EC7A2-21E0-4311-B6D3-1D270009A77D}"/>
    <dgm:cxn modelId="{5110615A-3F82-473A-AE99-08744AA14C6F}" type="presOf" srcId="{F3124C87-7271-44A3-A92E-F64CB8B83DA9}" destId="{101164AC-CBD3-4694-A339-1888CE18C135}" srcOrd="0" destOrd="0" presId="urn:microsoft.com/office/officeart/2018/5/layout/CenteredIconLabelDescriptionList"/>
    <dgm:cxn modelId="{46DFC46A-E6B5-4012-A938-FE0215F61B1C}" type="presOf" srcId="{FE30A36A-86A7-4AE1-ABD4-F2A62422EDE4}" destId="{8668201D-71E4-4474-99AB-77117A1399D8}" srcOrd="0" destOrd="0" presId="urn:microsoft.com/office/officeart/2018/5/layout/CenteredIconLabelDescriptionList"/>
    <dgm:cxn modelId="{2367B97D-DB9D-41CD-96C7-3B2C6D8DE16F}" srcId="{741E9DCC-6146-4DC8-A19F-AF8F2B2AF031}" destId="{AAFAC7F4-E100-4AF0-B902-C23A6F71E1B3}" srcOrd="0" destOrd="0" parTransId="{CF0F0B65-AE14-4891-97DE-DA38BB78A441}" sibTransId="{C6DA7C06-B526-491D-8072-F3D54C26EA3D}"/>
    <dgm:cxn modelId="{1671FF8D-18A9-4970-A2F6-E0C0DDBE6F67}" type="presOf" srcId="{C6936FAC-4DC2-4CA3-A8B3-9896C4B39D59}" destId="{AD6288F6-DE30-4A7D-8F0A-3160F67575AD}" srcOrd="0" destOrd="0" presId="urn:microsoft.com/office/officeart/2018/5/layout/CenteredIconLabelDescriptionList"/>
    <dgm:cxn modelId="{9A78BF91-E322-4EF5-8FC9-B3CA1B1900B0}" type="presOf" srcId="{741E9DCC-6146-4DC8-A19F-AF8F2B2AF031}" destId="{C97690B3-F31E-4276-95F2-DFC0198B8FF6}" srcOrd="0" destOrd="0" presId="urn:microsoft.com/office/officeart/2018/5/layout/CenteredIconLabelDescriptionList"/>
    <dgm:cxn modelId="{72141F97-9BA6-4D10-B221-36E92BD93270}" type="presOf" srcId="{6F9B0B8E-3BC9-4036-93A0-6AC37503953D}" destId="{31333C9A-0621-4C14-A8DA-B9BC7CCC4611}" srcOrd="0" destOrd="0" presId="urn:microsoft.com/office/officeart/2018/5/layout/CenteredIconLabelDescriptionList"/>
    <dgm:cxn modelId="{8E7C0ACD-CB7D-4BA5-8D25-8A7A860240E5}" srcId="{8966CB69-B313-49B6-AF71-5E0E730732BD}" destId="{6478896E-99F8-44CD-AD57-21D48E8873A3}" srcOrd="1" destOrd="0" parTransId="{0373416F-98E8-4560-8AA3-4D39BAD859DD}" sibTransId="{ABDA2FFD-C0A4-40AB-A7D7-FE1656D0FFD2}"/>
    <dgm:cxn modelId="{AAC708DD-0BFF-4419-B485-60FFC75A3F7F}" srcId="{FE30A36A-86A7-4AE1-ABD4-F2A62422EDE4}" destId="{741E9DCC-6146-4DC8-A19F-AF8F2B2AF031}" srcOrd="0" destOrd="0" parTransId="{3C0BB96E-1838-4DA1-B753-8957BE995816}" sibTransId="{EAE685D0-B4D4-43B5-B3BA-2AABADFE479E}"/>
    <dgm:cxn modelId="{D3B8CDE1-BD53-4543-97DD-9205C1D2C27D}" srcId="{FE30A36A-86A7-4AE1-ABD4-F2A62422EDE4}" destId="{8966CB69-B313-49B6-AF71-5E0E730732BD}" srcOrd="1" destOrd="0" parTransId="{88D2B83C-415A-4DEC-8A0A-ECB5E7C8A6A7}" sibTransId="{E00287BC-B0E6-424E-B7E8-54746BE3C009}"/>
    <dgm:cxn modelId="{5CFE70E4-A59C-4055-A0EA-F6F9770454B1}" type="presOf" srcId="{6478896E-99F8-44CD-AD57-21D48E8873A3}" destId="{31333C9A-0621-4C14-A8DA-B9BC7CCC4611}" srcOrd="0" destOrd="1" presId="urn:microsoft.com/office/officeart/2018/5/layout/CenteredIconLabelDescriptionList"/>
    <dgm:cxn modelId="{ADB302FE-7291-4E73-A78E-B09F1C2DE5CD}" type="presOf" srcId="{8966CB69-B313-49B6-AF71-5E0E730732BD}" destId="{BE08BD8F-C2C3-45A0-AC9B-22A087B511EB}" srcOrd="0" destOrd="0" presId="urn:microsoft.com/office/officeart/2018/5/layout/CenteredIconLabelDescriptionList"/>
    <dgm:cxn modelId="{2578E4BC-D19B-437E-9872-4D5A93C4B13B}" type="presParOf" srcId="{8668201D-71E4-4474-99AB-77117A1399D8}" destId="{5F1AAA13-F3D3-4287-B5D7-73ECF375C178}" srcOrd="0" destOrd="0" presId="urn:microsoft.com/office/officeart/2018/5/layout/CenteredIconLabelDescriptionList"/>
    <dgm:cxn modelId="{71B53CA1-7584-4351-8AEE-2C421B6D5835}" type="presParOf" srcId="{5F1AAA13-F3D3-4287-B5D7-73ECF375C178}" destId="{2D58F558-FF66-4DC8-B466-ED8B125F5036}" srcOrd="0" destOrd="0" presId="urn:microsoft.com/office/officeart/2018/5/layout/CenteredIconLabelDescriptionList"/>
    <dgm:cxn modelId="{CD8C15F6-EC7F-4DA0-9E5C-D97114055C59}" type="presParOf" srcId="{5F1AAA13-F3D3-4287-B5D7-73ECF375C178}" destId="{297C88F8-DA75-4357-8B20-6A244FA62795}" srcOrd="1" destOrd="0" presId="urn:microsoft.com/office/officeart/2018/5/layout/CenteredIconLabelDescriptionList"/>
    <dgm:cxn modelId="{DF97CA16-2713-4137-8D0D-8678BBE8DFE3}" type="presParOf" srcId="{5F1AAA13-F3D3-4287-B5D7-73ECF375C178}" destId="{C97690B3-F31E-4276-95F2-DFC0198B8FF6}" srcOrd="2" destOrd="0" presId="urn:microsoft.com/office/officeart/2018/5/layout/CenteredIconLabelDescriptionList"/>
    <dgm:cxn modelId="{7563FF72-D458-4991-A014-3845AA20B65D}" type="presParOf" srcId="{5F1AAA13-F3D3-4287-B5D7-73ECF375C178}" destId="{9FB2FDBA-8114-49DD-BAF3-A1BDF5DD84CC}" srcOrd="3" destOrd="0" presId="urn:microsoft.com/office/officeart/2018/5/layout/CenteredIconLabelDescriptionList"/>
    <dgm:cxn modelId="{8BB982C8-A9C6-4DF6-BEC6-BA7E55487BB7}" type="presParOf" srcId="{5F1AAA13-F3D3-4287-B5D7-73ECF375C178}" destId="{490FC2A7-3DF8-45DB-BA26-1CA9B255322F}" srcOrd="4" destOrd="0" presId="urn:microsoft.com/office/officeart/2018/5/layout/CenteredIconLabelDescriptionList"/>
    <dgm:cxn modelId="{D34A9253-687E-471B-9DA8-DBA6EADF2CE3}" type="presParOf" srcId="{8668201D-71E4-4474-99AB-77117A1399D8}" destId="{20867129-E379-4D5B-967D-0436DB11BDF1}" srcOrd="1" destOrd="0" presId="urn:microsoft.com/office/officeart/2018/5/layout/CenteredIconLabelDescriptionList"/>
    <dgm:cxn modelId="{E75F1055-32B4-4097-A54D-506288FB1F2C}" type="presParOf" srcId="{8668201D-71E4-4474-99AB-77117A1399D8}" destId="{2B6EF955-8F87-4DA8-A517-15A470A43089}" srcOrd="2" destOrd="0" presId="urn:microsoft.com/office/officeart/2018/5/layout/CenteredIconLabelDescriptionList"/>
    <dgm:cxn modelId="{3368B294-2834-42F6-97C4-52C7796F154F}" type="presParOf" srcId="{2B6EF955-8F87-4DA8-A517-15A470A43089}" destId="{4CA5CF2F-D269-43E5-B7FD-F82B00E9DA67}" srcOrd="0" destOrd="0" presId="urn:microsoft.com/office/officeart/2018/5/layout/CenteredIconLabelDescriptionList"/>
    <dgm:cxn modelId="{C1ED5A6D-3532-4FE0-84A4-422461DE4061}" type="presParOf" srcId="{2B6EF955-8F87-4DA8-A517-15A470A43089}" destId="{15693407-6D56-4C77-BF2A-EDAE4E2E5697}" srcOrd="1" destOrd="0" presId="urn:microsoft.com/office/officeart/2018/5/layout/CenteredIconLabelDescriptionList"/>
    <dgm:cxn modelId="{911C6272-C054-40F7-8B35-9BAC77223D98}" type="presParOf" srcId="{2B6EF955-8F87-4DA8-A517-15A470A43089}" destId="{BE08BD8F-C2C3-45A0-AC9B-22A087B511EB}" srcOrd="2" destOrd="0" presId="urn:microsoft.com/office/officeart/2018/5/layout/CenteredIconLabelDescriptionList"/>
    <dgm:cxn modelId="{5CF0010F-2DCB-494C-8D82-10F10DE6C39E}" type="presParOf" srcId="{2B6EF955-8F87-4DA8-A517-15A470A43089}" destId="{26A6A93E-ACEC-4C47-8307-0D1834B3AB11}" srcOrd="3" destOrd="0" presId="urn:microsoft.com/office/officeart/2018/5/layout/CenteredIconLabelDescriptionList"/>
    <dgm:cxn modelId="{1BFBFB25-17CC-43B9-8B33-2D0E32658FD9}" type="presParOf" srcId="{2B6EF955-8F87-4DA8-A517-15A470A43089}" destId="{31333C9A-0621-4C14-A8DA-B9BC7CCC4611}" srcOrd="4" destOrd="0" presId="urn:microsoft.com/office/officeart/2018/5/layout/CenteredIconLabelDescriptionList"/>
    <dgm:cxn modelId="{891AA81E-779E-4F0B-8713-4A7C1BA912F3}" type="presParOf" srcId="{8668201D-71E4-4474-99AB-77117A1399D8}" destId="{5154496B-7092-4B18-B803-E29E3EA0471D}" srcOrd="3" destOrd="0" presId="urn:microsoft.com/office/officeart/2018/5/layout/CenteredIconLabelDescriptionList"/>
    <dgm:cxn modelId="{62F5A330-5F5E-4B7A-BDD5-E60864496FDF}" type="presParOf" srcId="{8668201D-71E4-4474-99AB-77117A1399D8}" destId="{E1D4F0E4-3D98-4EB2-BAC7-01DA3A7F127B}" srcOrd="4" destOrd="0" presId="urn:microsoft.com/office/officeart/2018/5/layout/CenteredIconLabelDescriptionList"/>
    <dgm:cxn modelId="{24D90191-FB0E-4CF8-BF63-A5F4DC5BC4C2}" type="presParOf" srcId="{E1D4F0E4-3D98-4EB2-BAC7-01DA3A7F127B}" destId="{A2538BB6-5CE2-4013-AAE5-06BF53802CF0}" srcOrd="0" destOrd="0" presId="urn:microsoft.com/office/officeart/2018/5/layout/CenteredIconLabelDescriptionList"/>
    <dgm:cxn modelId="{7E934C75-FB45-4E1A-BF7E-FA1144953B51}" type="presParOf" srcId="{E1D4F0E4-3D98-4EB2-BAC7-01DA3A7F127B}" destId="{C14E9168-6657-440F-A215-8F36235773D8}" srcOrd="1" destOrd="0" presId="urn:microsoft.com/office/officeart/2018/5/layout/CenteredIconLabelDescriptionList"/>
    <dgm:cxn modelId="{68F65B5B-3185-4DCE-B3EE-58933494E52C}" type="presParOf" srcId="{E1D4F0E4-3D98-4EB2-BAC7-01DA3A7F127B}" destId="{101164AC-CBD3-4694-A339-1888CE18C135}" srcOrd="2" destOrd="0" presId="urn:microsoft.com/office/officeart/2018/5/layout/CenteredIconLabelDescriptionList"/>
    <dgm:cxn modelId="{FCD364C9-CF05-46C6-B1DD-E474F6862CE5}" type="presParOf" srcId="{E1D4F0E4-3D98-4EB2-BAC7-01DA3A7F127B}" destId="{D83577D9-9B12-4F9B-95D6-7758CCE7261C}" srcOrd="3" destOrd="0" presId="urn:microsoft.com/office/officeart/2018/5/layout/CenteredIconLabelDescriptionList"/>
    <dgm:cxn modelId="{D9AC4709-6823-4BCD-B015-78D4623DEC0A}" type="presParOf" srcId="{E1D4F0E4-3D98-4EB2-BAC7-01DA3A7F127B}" destId="{AD6288F6-DE30-4A7D-8F0A-3160F67575A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F1AF8-A275-F24B-974F-058411958CB7}" type="doc">
      <dgm:prSet loTypeId="urn:microsoft.com/office/officeart/2005/8/layout/process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5BBF0D7-89BD-9445-BF3A-2054F146171B}">
      <dgm:prSet/>
      <dgm:spPr/>
      <dgm:t>
        <a:bodyPr/>
        <a:lstStyle/>
        <a:p>
          <a:r>
            <a:rPr kumimoji="1" lang="en-US" b="0" i="0" dirty="0"/>
            <a:t>2016</a:t>
          </a:r>
          <a:r>
            <a:rPr kumimoji="1" lang="zh-CN" b="0" i="0"/>
            <a:t> </a:t>
          </a:r>
          <a:br>
            <a:rPr kumimoji="1" lang="en-US" altLang="zh-CN" b="0" i="0" dirty="0"/>
          </a:br>
          <a:r>
            <a:rPr kumimoji="1" lang="en-US" b="0" i="0" dirty="0"/>
            <a:t>first pilot project</a:t>
          </a:r>
          <a:endParaRPr lang="zh-CN"/>
        </a:p>
      </dgm:t>
    </dgm:pt>
    <dgm:pt modelId="{03407924-8506-1849-8F4C-3AC18DE23A65}" type="parTrans" cxnId="{5BA69CCD-903E-664C-B8F6-503561D3C804}">
      <dgm:prSet/>
      <dgm:spPr/>
      <dgm:t>
        <a:bodyPr/>
        <a:lstStyle/>
        <a:p>
          <a:endParaRPr lang="zh-CN" altLang="en-US"/>
        </a:p>
      </dgm:t>
    </dgm:pt>
    <dgm:pt modelId="{4285F332-89D6-FD47-80F7-3FA32301D0E9}" type="sibTrans" cxnId="{5BA69CCD-903E-664C-B8F6-503561D3C804}">
      <dgm:prSet/>
      <dgm:spPr/>
      <dgm:t>
        <a:bodyPr/>
        <a:lstStyle/>
        <a:p>
          <a:endParaRPr lang="zh-CN" altLang="en-US"/>
        </a:p>
      </dgm:t>
    </dgm:pt>
    <dgm:pt modelId="{CE1138AD-AB08-E24F-BCE2-4C58D20D78AF}">
      <dgm:prSet/>
      <dgm:spPr/>
      <dgm:t>
        <a:bodyPr/>
        <a:lstStyle/>
        <a:p>
          <a:r>
            <a:rPr kumimoji="1" lang="en-US" b="0" i="0" dirty="0"/>
            <a:t>2017 </a:t>
          </a:r>
          <a:br>
            <a:rPr kumimoji="1" lang="en-US" b="0" i="0" dirty="0"/>
          </a:br>
          <a:r>
            <a:rPr kumimoji="1" lang="en-US" b="0" i="0" dirty="0"/>
            <a:t>first department</a:t>
          </a:r>
          <a:endParaRPr lang="zh-CN"/>
        </a:p>
      </dgm:t>
    </dgm:pt>
    <dgm:pt modelId="{9122D509-293B-0344-8D09-483CED4613D7}" type="parTrans" cxnId="{A53347F9-7863-1B49-AAD5-086165D5CC3C}">
      <dgm:prSet/>
      <dgm:spPr/>
      <dgm:t>
        <a:bodyPr/>
        <a:lstStyle/>
        <a:p>
          <a:endParaRPr lang="zh-CN" altLang="en-US"/>
        </a:p>
      </dgm:t>
    </dgm:pt>
    <dgm:pt modelId="{72DB7F15-E036-D748-9002-57D5C91AB1E1}" type="sibTrans" cxnId="{A53347F9-7863-1B49-AAD5-086165D5CC3C}">
      <dgm:prSet/>
      <dgm:spPr/>
      <dgm:t>
        <a:bodyPr/>
        <a:lstStyle/>
        <a:p>
          <a:endParaRPr lang="zh-CN" altLang="en-US"/>
        </a:p>
      </dgm:t>
    </dgm:pt>
    <dgm:pt modelId="{9160FCA6-BE0B-E84A-A6F1-ECD7368C3FB3}">
      <dgm:prSet/>
      <dgm:spPr/>
      <dgm:t>
        <a:bodyPr/>
        <a:lstStyle/>
        <a:p>
          <a:r>
            <a:rPr kumimoji="1" lang="en-US" b="0" i="0" dirty="0"/>
            <a:t>2018</a:t>
          </a:r>
          <a:r>
            <a:rPr kumimoji="1" lang="zh-CN" b="0" i="0"/>
            <a:t> </a:t>
          </a:r>
          <a:r>
            <a:rPr kumimoji="1" lang="en-US" b="0" i="0" dirty="0"/>
            <a:t>company wide </a:t>
          </a:r>
          <a:endParaRPr lang="zh-CN"/>
        </a:p>
      </dgm:t>
    </dgm:pt>
    <dgm:pt modelId="{9800AF8C-C8A6-744D-834B-67AE1AE11D2F}" type="parTrans" cxnId="{3F65A147-D88F-3C45-8474-CDC46EE8FEE2}">
      <dgm:prSet/>
      <dgm:spPr/>
      <dgm:t>
        <a:bodyPr/>
        <a:lstStyle/>
        <a:p>
          <a:endParaRPr lang="zh-CN" altLang="en-US"/>
        </a:p>
      </dgm:t>
    </dgm:pt>
    <dgm:pt modelId="{F83E447E-9B61-A44D-9805-4C1E506EBBF2}" type="sibTrans" cxnId="{3F65A147-D88F-3C45-8474-CDC46EE8FEE2}">
      <dgm:prSet/>
      <dgm:spPr/>
      <dgm:t>
        <a:bodyPr/>
        <a:lstStyle/>
        <a:p>
          <a:endParaRPr lang="zh-CN" altLang="en-US"/>
        </a:p>
      </dgm:t>
    </dgm:pt>
    <dgm:pt modelId="{8792482A-5091-0847-9D03-7C76BD3258D0}" type="pres">
      <dgm:prSet presAssocID="{27CF1AF8-A275-F24B-974F-058411958CB7}" presName="Name0" presStyleCnt="0">
        <dgm:presLayoutVars>
          <dgm:dir/>
          <dgm:resizeHandles val="exact"/>
        </dgm:presLayoutVars>
      </dgm:prSet>
      <dgm:spPr/>
    </dgm:pt>
    <dgm:pt modelId="{0761F715-4DFD-EF4B-9285-04AA3DC85FF0}" type="pres">
      <dgm:prSet presAssocID="{55BBF0D7-89BD-9445-BF3A-2054F146171B}" presName="node" presStyleLbl="node1" presStyleIdx="0" presStyleCnt="3">
        <dgm:presLayoutVars>
          <dgm:bulletEnabled val="1"/>
        </dgm:presLayoutVars>
      </dgm:prSet>
      <dgm:spPr/>
    </dgm:pt>
    <dgm:pt modelId="{17A40F7F-CEEE-B74C-9339-6C810EB99C4B}" type="pres">
      <dgm:prSet presAssocID="{4285F332-89D6-FD47-80F7-3FA32301D0E9}" presName="sibTrans" presStyleLbl="sibTrans2D1" presStyleIdx="0" presStyleCnt="2"/>
      <dgm:spPr/>
    </dgm:pt>
    <dgm:pt modelId="{8453E8F2-9C3E-6C43-B3ED-79C0B793E6AA}" type="pres">
      <dgm:prSet presAssocID="{4285F332-89D6-FD47-80F7-3FA32301D0E9}" presName="connectorText" presStyleLbl="sibTrans2D1" presStyleIdx="0" presStyleCnt="2"/>
      <dgm:spPr/>
    </dgm:pt>
    <dgm:pt modelId="{D9196AE4-089D-024A-9998-5B3A08677B51}" type="pres">
      <dgm:prSet presAssocID="{CE1138AD-AB08-E24F-BCE2-4C58D20D78AF}" presName="node" presStyleLbl="node1" presStyleIdx="1" presStyleCnt="3">
        <dgm:presLayoutVars>
          <dgm:bulletEnabled val="1"/>
        </dgm:presLayoutVars>
      </dgm:prSet>
      <dgm:spPr/>
    </dgm:pt>
    <dgm:pt modelId="{1D91540F-F2FE-324C-9872-994DED159FF5}" type="pres">
      <dgm:prSet presAssocID="{72DB7F15-E036-D748-9002-57D5C91AB1E1}" presName="sibTrans" presStyleLbl="sibTrans2D1" presStyleIdx="1" presStyleCnt="2"/>
      <dgm:spPr/>
    </dgm:pt>
    <dgm:pt modelId="{4F79E366-123A-BD4D-A111-39A5BD993D93}" type="pres">
      <dgm:prSet presAssocID="{72DB7F15-E036-D748-9002-57D5C91AB1E1}" presName="connectorText" presStyleLbl="sibTrans2D1" presStyleIdx="1" presStyleCnt="2"/>
      <dgm:spPr/>
    </dgm:pt>
    <dgm:pt modelId="{C317E578-5F3A-B844-8F61-A4ABB45B3E05}" type="pres">
      <dgm:prSet presAssocID="{9160FCA6-BE0B-E84A-A6F1-ECD7368C3FB3}" presName="node" presStyleLbl="node1" presStyleIdx="2" presStyleCnt="3">
        <dgm:presLayoutVars>
          <dgm:bulletEnabled val="1"/>
        </dgm:presLayoutVars>
      </dgm:prSet>
      <dgm:spPr/>
    </dgm:pt>
  </dgm:ptLst>
  <dgm:cxnLst>
    <dgm:cxn modelId="{20927525-78B9-A84E-A0DC-1FB3282E55B9}" type="presOf" srcId="{55BBF0D7-89BD-9445-BF3A-2054F146171B}" destId="{0761F715-4DFD-EF4B-9285-04AA3DC85FF0}" srcOrd="0" destOrd="0" presId="urn:microsoft.com/office/officeart/2005/8/layout/process1"/>
    <dgm:cxn modelId="{3F65A147-D88F-3C45-8474-CDC46EE8FEE2}" srcId="{27CF1AF8-A275-F24B-974F-058411958CB7}" destId="{9160FCA6-BE0B-E84A-A6F1-ECD7368C3FB3}" srcOrd="2" destOrd="0" parTransId="{9800AF8C-C8A6-744D-834B-67AE1AE11D2F}" sibTransId="{F83E447E-9B61-A44D-9805-4C1E506EBBF2}"/>
    <dgm:cxn modelId="{3587FD4B-F7D8-8E48-A653-DF2A0B9D2FE6}" type="presOf" srcId="{4285F332-89D6-FD47-80F7-3FA32301D0E9}" destId="{17A40F7F-CEEE-B74C-9339-6C810EB99C4B}" srcOrd="0" destOrd="0" presId="urn:microsoft.com/office/officeart/2005/8/layout/process1"/>
    <dgm:cxn modelId="{D64BB15A-A64F-6F43-987C-8687DF9FD8E2}" type="presOf" srcId="{27CF1AF8-A275-F24B-974F-058411958CB7}" destId="{8792482A-5091-0847-9D03-7C76BD3258D0}" srcOrd="0" destOrd="0" presId="urn:microsoft.com/office/officeart/2005/8/layout/process1"/>
    <dgm:cxn modelId="{6C92B377-8EF2-BF43-93CC-F360B3068536}" type="presOf" srcId="{9160FCA6-BE0B-E84A-A6F1-ECD7368C3FB3}" destId="{C317E578-5F3A-B844-8F61-A4ABB45B3E05}" srcOrd="0" destOrd="0" presId="urn:microsoft.com/office/officeart/2005/8/layout/process1"/>
    <dgm:cxn modelId="{0DD3448A-058E-B240-9164-705AE957E916}" type="presOf" srcId="{72DB7F15-E036-D748-9002-57D5C91AB1E1}" destId="{4F79E366-123A-BD4D-A111-39A5BD993D93}" srcOrd="1" destOrd="0" presId="urn:microsoft.com/office/officeart/2005/8/layout/process1"/>
    <dgm:cxn modelId="{B7502197-24AF-8D46-8732-F9BBF47E6667}" type="presOf" srcId="{CE1138AD-AB08-E24F-BCE2-4C58D20D78AF}" destId="{D9196AE4-089D-024A-9998-5B3A08677B51}" srcOrd="0" destOrd="0" presId="urn:microsoft.com/office/officeart/2005/8/layout/process1"/>
    <dgm:cxn modelId="{BBB5FCAF-38F0-8545-AB7B-D2428C107812}" type="presOf" srcId="{4285F332-89D6-FD47-80F7-3FA32301D0E9}" destId="{8453E8F2-9C3E-6C43-B3ED-79C0B793E6AA}" srcOrd="1" destOrd="0" presId="urn:microsoft.com/office/officeart/2005/8/layout/process1"/>
    <dgm:cxn modelId="{5BA69CCD-903E-664C-B8F6-503561D3C804}" srcId="{27CF1AF8-A275-F24B-974F-058411958CB7}" destId="{55BBF0D7-89BD-9445-BF3A-2054F146171B}" srcOrd="0" destOrd="0" parTransId="{03407924-8506-1849-8F4C-3AC18DE23A65}" sibTransId="{4285F332-89D6-FD47-80F7-3FA32301D0E9}"/>
    <dgm:cxn modelId="{DCD9BDD3-8858-FC4C-8A82-5DA2D3074566}" type="presOf" srcId="{72DB7F15-E036-D748-9002-57D5C91AB1E1}" destId="{1D91540F-F2FE-324C-9872-994DED159FF5}" srcOrd="0" destOrd="0" presId="urn:microsoft.com/office/officeart/2005/8/layout/process1"/>
    <dgm:cxn modelId="{A53347F9-7863-1B49-AAD5-086165D5CC3C}" srcId="{27CF1AF8-A275-F24B-974F-058411958CB7}" destId="{CE1138AD-AB08-E24F-BCE2-4C58D20D78AF}" srcOrd="1" destOrd="0" parTransId="{9122D509-293B-0344-8D09-483CED4613D7}" sibTransId="{72DB7F15-E036-D748-9002-57D5C91AB1E1}"/>
    <dgm:cxn modelId="{31B8191A-D75E-5740-86F0-F1FEFB898C78}" type="presParOf" srcId="{8792482A-5091-0847-9D03-7C76BD3258D0}" destId="{0761F715-4DFD-EF4B-9285-04AA3DC85FF0}" srcOrd="0" destOrd="0" presId="urn:microsoft.com/office/officeart/2005/8/layout/process1"/>
    <dgm:cxn modelId="{D3CF1997-16BB-DA4A-868E-D8E65923E7DD}" type="presParOf" srcId="{8792482A-5091-0847-9D03-7C76BD3258D0}" destId="{17A40F7F-CEEE-B74C-9339-6C810EB99C4B}" srcOrd="1" destOrd="0" presId="urn:microsoft.com/office/officeart/2005/8/layout/process1"/>
    <dgm:cxn modelId="{429C6361-8963-CA41-A034-29650E994C07}" type="presParOf" srcId="{17A40F7F-CEEE-B74C-9339-6C810EB99C4B}" destId="{8453E8F2-9C3E-6C43-B3ED-79C0B793E6AA}" srcOrd="0" destOrd="0" presId="urn:microsoft.com/office/officeart/2005/8/layout/process1"/>
    <dgm:cxn modelId="{AA041BE4-523F-894A-8915-49799B203D52}" type="presParOf" srcId="{8792482A-5091-0847-9D03-7C76BD3258D0}" destId="{D9196AE4-089D-024A-9998-5B3A08677B51}" srcOrd="2" destOrd="0" presId="urn:microsoft.com/office/officeart/2005/8/layout/process1"/>
    <dgm:cxn modelId="{0EB5E89B-F679-704D-A016-B352FAD036F1}" type="presParOf" srcId="{8792482A-5091-0847-9D03-7C76BD3258D0}" destId="{1D91540F-F2FE-324C-9872-994DED159FF5}" srcOrd="3" destOrd="0" presId="urn:microsoft.com/office/officeart/2005/8/layout/process1"/>
    <dgm:cxn modelId="{6F9105E1-D82D-2345-9842-3243F9C2D393}" type="presParOf" srcId="{1D91540F-F2FE-324C-9872-994DED159FF5}" destId="{4F79E366-123A-BD4D-A111-39A5BD993D93}" srcOrd="0" destOrd="0" presId="urn:microsoft.com/office/officeart/2005/8/layout/process1"/>
    <dgm:cxn modelId="{6054506E-1C9B-454D-95A8-885FFAB08E8D}" type="presParOf" srcId="{8792482A-5091-0847-9D03-7C76BD3258D0}" destId="{C317E578-5F3A-B844-8F61-A4ABB45B3E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8F558-FF66-4DC8-B466-ED8B125F5036}">
      <dsp:nvSpPr>
        <dsp:cNvPr id="0" name=""/>
        <dsp:cNvSpPr/>
      </dsp:nvSpPr>
      <dsp:spPr>
        <a:xfrm>
          <a:off x="795643" y="901760"/>
          <a:ext cx="856406" cy="856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690B3-F31E-4276-95F2-DFC0198B8FF6}">
      <dsp:nvSpPr>
        <dsp:cNvPr id="0" name=""/>
        <dsp:cNvSpPr/>
      </dsp:nvSpPr>
      <dsp:spPr>
        <a:xfrm>
          <a:off x="409" y="1854138"/>
          <a:ext cx="2446875" cy="3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kumimoji="1" lang="en-US" altLang="zh-CN" sz="2200" kern="1200" dirty="0">
              <a:solidFill>
                <a:schemeClr val="bg1"/>
              </a:solidFill>
            </a:rPr>
            <a:t>To</a:t>
          </a:r>
          <a:r>
            <a:rPr kumimoji="1" lang="zh-CN" altLang="en-US" sz="2200" kern="1200">
              <a:solidFill>
                <a:schemeClr val="bg1"/>
              </a:solidFill>
            </a:rPr>
            <a:t> </a:t>
          </a:r>
          <a:r>
            <a:rPr kumimoji="1" lang="en-US" altLang="zh-CN" sz="2200" kern="1200" dirty="0">
              <a:solidFill>
                <a:schemeClr val="bg1"/>
              </a:solidFill>
            </a:rPr>
            <a:t>Contributor</a:t>
          </a:r>
          <a:r>
            <a:rPr kumimoji="1" lang="zh-CN" sz="2200" kern="1200">
              <a:solidFill>
                <a:schemeClr val="bg1"/>
              </a:solidFill>
            </a:rPr>
            <a:t>：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09" y="1854138"/>
        <a:ext cx="2446875" cy="367031"/>
      </dsp:txXfrm>
    </dsp:sp>
    <dsp:sp modelId="{490FC2A7-3DF8-45DB-BA26-1CA9B255322F}">
      <dsp:nvSpPr>
        <dsp:cNvPr id="0" name=""/>
        <dsp:cNvSpPr/>
      </dsp:nvSpPr>
      <dsp:spPr>
        <a:xfrm>
          <a:off x="409" y="2265807"/>
          <a:ext cx="2446875" cy="867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600" kern="1200" dirty="0">
              <a:solidFill>
                <a:schemeClr val="bg1"/>
              </a:solidFill>
            </a:rPr>
            <a:t>Get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features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they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want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600" kern="1200" dirty="0">
              <a:solidFill>
                <a:schemeClr val="bg1"/>
              </a:solidFill>
            </a:rPr>
            <a:t>Don’t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need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to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maintain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09" y="2265807"/>
        <a:ext cx="2446875" cy="867856"/>
      </dsp:txXfrm>
    </dsp:sp>
    <dsp:sp modelId="{4CA5CF2F-D269-43E5-B7FD-F82B00E9DA67}">
      <dsp:nvSpPr>
        <dsp:cNvPr id="0" name=""/>
        <dsp:cNvSpPr/>
      </dsp:nvSpPr>
      <dsp:spPr>
        <a:xfrm>
          <a:off x="3670721" y="901760"/>
          <a:ext cx="856406" cy="856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8BD8F-C2C3-45A0-AC9B-22A087B511EB}">
      <dsp:nvSpPr>
        <dsp:cNvPr id="0" name=""/>
        <dsp:cNvSpPr/>
      </dsp:nvSpPr>
      <dsp:spPr>
        <a:xfrm>
          <a:off x="2875487" y="1854138"/>
          <a:ext cx="2446875" cy="3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kumimoji="1" lang="en-US" altLang="zh-CN" sz="2200" kern="1200" dirty="0">
              <a:solidFill>
                <a:schemeClr val="bg1"/>
              </a:solidFill>
            </a:rPr>
            <a:t>To</a:t>
          </a:r>
          <a:r>
            <a:rPr kumimoji="1" lang="zh-CN" altLang="en-US" sz="2200" kern="1200">
              <a:solidFill>
                <a:schemeClr val="bg1"/>
              </a:solidFill>
            </a:rPr>
            <a:t> </a:t>
          </a:r>
          <a:r>
            <a:rPr kumimoji="1" lang="en-US" altLang="zh-CN" sz="2200" kern="1200" dirty="0">
              <a:solidFill>
                <a:schemeClr val="bg1"/>
              </a:solidFill>
            </a:rPr>
            <a:t>Projects</a:t>
          </a:r>
          <a:r>
            <a:rPr kumimoji="1" lang="zh-CN" sz="2200" kern="1200">
              <a:solidFill>
                <a:schemeClr val="bg1"/>
              </a:solidFill>
            </a:rPr>
            <a:t>：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75487" y="1854138"/>
        <a:ext cx="2446875" cy="367031"/>
      </dsp:txXfrm>
    </dsp:sp>
    <dsp:sp modelId="{31333C9A-0621-4C14-A8DA-B9BC7CCC4611}">
      <dsp:nvSpPr>
        <dsp:cNvPr id="0" name=""/>
        <dsp:cNvSpPr/>
      </dsp:nvSpPr>
      <dsp:spPr>
        <a:xfrm>
          <a:off x="2875487" y="2265807"/>
          <a:ext cx="2446875" cy="867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600" kern="1200" dirty="0">
              <a:solidFill>
                <a:schemeClr val="bg1"/>
              </a:solidFill>
            </a:rPr>
            <a:t>More</a:t>
          </a:r>
          <a:r>
            <a:rPr kumimoji="1" lang="zh-CN" altLang="en-US" sz="1600" kern="1200" dirty="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Resources</a:t>
          </a:r>
          <a:endParaRPr lang="en-US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600" kern="1200" dirty="0">
              <a:solidFill>
                <a:schemeClr val="bg1"/>
              </a:solidFill>
            </a:rPr>
            <a:t>Better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Products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600" kern="1200" dirty="0">
              <a:solidFill>
                <a:schemeClr val="bg1"/>
              </a:solidFill>
            </a:rPr>
            <a:t>Better</a:t>
          </a:r>
          <a:r>
            <a:rPr kumimoji="1" lang="zh-CN" altLang="en-US" sz="1600" kern="120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</a:rPr>
            <a:t>relationship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875487" y="2265807"/>
        <a:ext cx="2446875" cy="867856"/>
      </dsp:txXfrm>
    </dsp:sp>
    <dsp:sp modelId="{A2538BB6-5CE2-4013-AAE5-06BF53802CF0}">
      <dsp:nvSpPr>
        <dsp:cNvPr id="0" name=""/>
        <dsp:cNvSpPr/>
      </dsp:nvSpPr>
      <dsp:spPr>
        <a:xfrm>
          <a:off x="6545800" y="901760"/>
          <a:ext cx="856406" cy="856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164AC-CBD3-4694-A339-1888CE18C135}">
      <dsp:nvSpPr>
        <dsp:cNvPr id="0" name=""/>
        <dsp:cNvSpPr/>
      </dsp:nvSpPr>
      <dsp:spPr>
        <a:xfrm>
          <a:off x="5750565" y="1854138"/>
          <a:ext cx="2446875" cy="3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kumimoji="1" lang="en-US" altLang="zh-CN" sz="2200" kern="1200" dirty="0">
              <a:solidFill>
                <a:schemeClr val="bg1"/>
              </a:solidFill>
            </a:rPr>
            <a:t>To</a:t>
          </a:r>
          <a:r>
            <a:rPr kumimoji="1" lang="zh-CN" altLang="en-US" sz="2200" kern="1200">
              <a:solidFill>
                <a:schemeClr val="bg1"/>
              </a:solidFill>
            </a:rPr>
            <a:t> </a:t>
          </a:r>
          <a:r>
            <a:rPr kumimoji="1" lang="en-US" altLang="zh-CN" sz="2200" kern="1200" dirty="0">
              <a:solidFill>
                <a:schemeClr val="bg1"/>
              </a:solidFill>
            </a:rPr>
            <a:t>Company</a:t>
          </a:r>
          <a:r>
            <a:rPr kumimoji="1" lang="zh-CN" sz="2200" kern="1200">
              <a:solidFill>
                <a:schemeClr val="bg1"/>
              </a:solidFill>
            </a:rPr>
            <a:t>：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750565" y="1854138"/>
        <a:ext cx="2446875" cy="367031"/>
      </dsp:txXfrm>
    </dsp:sp>
    <dsp:sp modelId="{AD6288F6-DE30-4A7D-8F0A-3160F67575AD}">
      <dsp:nvSpPr>
        <dsp:cNvPr id="0" name=""/>
        <dsp:cNvSpPr/>
      </dsp:nvSpPr>
      <dsp:spPr>
        <a:xfrm>
          <a:off x="5750565" y="2265807"/>
          <a:ext cx="2446875" cy="867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1600" kern="1200" dirty="0">
              <a:solidFill>
                <a:schemeClr val="bg1"/>
              </a:solidFill>
            </a:rPr>
            <a:t>More</a:t>
          </a:r>
          <a:r>
            <a:rPr kumimoji="1" lang="zh-CN" altLang="en-US" sz="1600" kern="1200" dirty="0">
              <a:solidFill>
                <a:schemeClr val="bg1"/>
              </a:solidFill>
            </a:rPr>
            <a:t> </a:t>
          </a:r>
          <a:r>
            <a:rPr kumimoji="1" lang="en-US" altLang="zh-CN" sz="16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collaboration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Improving</a:t>
          </a:r>
          <a:r>
            <a:rPr lang="zh-CN" altLang="en-US" sz="1600" kern="1200" dirty="0">
              <a:solidFill>
                <a:schemeClr val="bg1"/>
              </a:solidFill>
            </a:rPr>
            <a:t> </a:t>
          </a:r>
          <a:r>
            <a:rPr lang="en-US" altLang="zh-CN" sz="1600" kern="1200" dirty="0">
              <a:solidFill>
                <a:schemeClr val="bg1"/>
              </a:solidFill>
            </a:rPr>
            <a:t>employee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750565" y="2265807"/>
        <a:ext cx="2446875" cy="867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1F715-4DFD-EF4B-9285-04AA3DC85FF0}">
      <dsp:nvSpPr>
        <dsp:cNvPr id="0" name=""/>
        <dsp:cNvSpPr/>
      </dsp:nvSpPr>
      <dsp:spPr>
        <a:xfrm>
          <a:off x="7205" y="1372072"/>
          <a:ext cx="2153575" cy="12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500" b="0" i="0" kern="1200" dirty="0"/>
            <a:t>2016</a:t>
          </a:r>
          <a:r>
            <a:rPr kumimoji="1" lang="zh-CN" sz="2500" b="0" i="0" kern="1200"/>
            <a:t> </a:t>
          </a:r>
          <a:br>
            <a:rPr kumimoji="1" lang="en-US" altLang="zh-CN" sz="2500" b="0" i="0" kern="1200" dirty="0"/>
          </a:br>
          <a:r>
            <a:rPr kumimoji="1" lang="en-US" sz="2500" b="0" i="0" kern="1200" dirty="0"/>
            <a:t>first pilot project</a:t>
          </a:r>
          <a:endParaRPr lang="zh-CN" sz="2500" kern="1200"/>
        </a:p>
      </dsp:txBody>
      <dsp:txXfrm>
        <a:off x="45051" y="1409918"/>
        <a:ext cx="2077883" cy="1216453"/>
      </dsp:txXfrm>
    </dsp:sp>
    <dsp:sp modelId="{17A40F7F-CEEE-B74C-9339-6C810EB99C4B}">
      <dsp:nvSpPr>
        <dsp:cNvPr id="0" name=""/>
        <dsp:cNvSpPr/>
      </dsp:nvSpPr>
      <dsp:spPr>
        <a:xfrm>
          <a:off x="2376138" y="1751102"/>
          <a:ext cx="456558" cy="53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376138" y="1857919"/>
        <a:ext cx="319591" cy="320452"/>
      </dsp:txXfrm>
    </dsp:sp>
    <dsp:sp modelId="{D9196AE4-089D-024A-9998-5B3A08677B51}">
      <dsp:nvSpPr>
        <dsp:cNvPr id="0" name=""/>
        <dsp:cNvSpPr/>
      </dsp:nvSpPr>
      <dsp:spPr>
        <a:xfrm>
          <a:off x="3022211" y="1372072"/>
          <a:ext cx="2153575" cy="12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500" b="0" i="0" kern="1200" dirty="0"/>
            <a:t>2017 </a:t>
          </a:r>
          <a:br>
            <a:rPr kumimoji="1" lang="en-US" sz="2500" b="0" i="0" kern="1200" dirty="0"/>
          </a:br>
          <a:r>
            <a:rPr kumimoji="1" lang="en-US" sz="2500" b="0" i="0" kern="1200" dirty="0"/>
            <a:t>first department</a:t>
          </a:r>
          <a:endParaRPr lang="zh-CN" sz="2500" kern="1200"/>
        </a:p>
      </dsp:txBody>
      <dsp:txXfrm>
        <a:off x="3060057" y="1409918"/>
        <a:ext cx="2077883" cy="1216453"/>
      </dsp:txXfrm>
    </dsp:sp>
    <dsp:sp modelId="{1D91540F-F2FE-324C-9872-994DED159FF5}">
      <dsp:nvSpPr>
        <dsp:cNvPr id="0" name=""/>
        <dsp:cNvSpPr/>
      </dsp:nvSpPr>
      <dsp:spPr>
        <a:xfrm>
          <a:off x="5391144" y="1751102"/>
          <a:ext cx="456558" cy="534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5391144" y="1857919"/>
        <a:ext cx="319591" cy="320452"/>
      </dsp:txXfrm>
    </dsp:sp>
    <dsp:sp modelId="{C317E578-5F3A-B844-8F61-A4ABB45B3E05}">
      <dsp:nvSpPr>
        <dsp:cNvPr id="0" name=""/>
        <dsp:cNvSpPr/>
      </dsp:nvSpPr>
      <dsp:spPr>
        <a:xfrm>
          <a:off x="6037217" y="1372072"/>
          <a:ext cx="2153575" cy="1292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500" b="0" i="0" kern="1200" dirty="0"/>
            <a:t>2018</a:t>
          </a:r>
          <a:r>
            <a:rPr kumimoji="1" lang="zh-CN" sz="2500" b="0" i="0" kern="1200"/>
            <a:t> </a:t>
          </a:r>
          <a:r>
            <a:rPr kumimoji="1" lang="en-US" sz="2500" b="0" i="0" kern="1200" dirty="0"/>
            <a:t>company wide </a:t>
          </a:r>
          <a:endParaRPr lang="zh-CN" sz="2500" kern="1200"/>
        </a:p>
      </dsp:txBody>
      <dsp:txXfrm>
        <a:off x="6075063" y="1409918"/>
        <a:ext cx="2077883" cy="1216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icrosoft YaHei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icrosoft YaHei" panose="020B0503020204020204" pitchFamily="34" charset="-122"/>
              </a:defRPr>
            </a:lvl1pPr>
          </a:lstStyle>
          <a:p>
            <a:fld id="{300A2CC3-6327-F345-B2C4-77496CD8114F}" type="datetimeFigureOut">
              <a:rPr kumimoji="1" lang="zh-CN" altLang="en-US" smtClean="0"/>
              <a:pPr/>
              <a:t>2019/7/15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icrosoft YaHei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icrosoft YaHei" panose="020B0503020204020204" pitchFamily="34" charset="-122"/>
              </a:defRPr>
            </a:lvl1pPr>
          </a:lstStyle>
          <a:p>
            <a:fld id="{14B5A542-E137-1641-B025-A687262B1B5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1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Microsoft YaHei" panose="020B0503020204020204" pitchFamily="34" charset="-122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Hello</a:t>
            </a:r>
            <a:r>
              <a:rPr kumimoji="1" lang="zh-CN" altLang="en-US" dirty="0"/>
              <a:t>，</a:t>
            </a:r>
            <a:r>
              <a:rPr kumimoji="1" lang="en-US" altLang="zh-CN" dirty="0"/>
              <a:t>Everyone</a:t>
            </a:r>
            <a:r>
              <a:rPr kumimoji="1" lang="zh-CN" altLang="en-US" dirty="0"/>
              <a:t>， </a:t>
            </a:r>
            <a:r>
              <a:rPr kumimoji="1" lang="en-US" altLang="zh-CN" dirty="0"/>
              <a:t>welcome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 session, the topic is “How China’s search company Baidu adopt </a:t>
            </a:r>
            <a:r>
              <a:rPr kumimoji="1" lang="en-US" altLang="zh-CN" dirty="0" err="1"/>
              <a:t>InnerSource</a:t>
            </a:r>
            <a:r>
              <a:rPr kumimoji="1" lang="en-US" altLang="zh-CN" dirty="0"/>
              <a:t>”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Before the session, let me do a quick survey,  have you heard of </a:t>
            </a:r>
            <a:r>
              <a:rPr kumimoji="1" lang="en-US" altLang="zh-CN" dirty="0" err="1"/>
              <a:t>InnerSource</a:t>
            </a:r>
            <a:r>
              <a:rPr kumimoji="1" lang="en-US" altLang="zh-CN" dirty="0"/>
              <a:t>, please raise your hand.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A542-E137-1641-B025-A687262B1B57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569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A542-E137-1641-B025-A687262B1B57}" type="slidenum">
              <a:rPr kumimoji="1" lang="zh-CN" altLang="en-US" smtClean="0"/>
              <a:pPr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043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Let me introduce myself a little bit:</a:t>
            </a:r>
          </a:p>
          <a:p>
            <a:r>
              <a:rPr kumimoji="1" lang="en-US" altLang="zh-CN" dirty="0"/>
              <a:t>My name is </a:t>
            </a:r>
            <a:r>
              <a:rPr kumimoji="1" lang="en-US" altLang="zh-CN" dirty="0" err="1"/>
              <a:t>Tanzhongyi</a:t>
            </a:r>
            <a:r>
              <a:rPr kumimoji="1" lang="en-US" altLang="zh-CN" dirty="0"/>
              <a:t>, you can call me Jerry.</a:t>
            </a:r>
          </a:p>
          <a:p>
            <a:r>
              <a:rPr kumimoji="1" lang="en-US" altLang="zh-CN" dirty="0"/>
              <a:t>I am a senior engineer of </a:t>
            </a:r>
            <a:r>
              <a:rPr kumimoji="1" lang="en-US" altLang="zh-CN" dirty="0" err="1"/>
              <a:t>Baidu.Inc</a:t>
            </a:r>
            <a:r>
              <a:rPr kumimoji="1" lang="en-US" altLang="zh-CN" dirty="0"/>
              <a:t>, I have nearly 20 years experience with Open Source Software.</a:t>
            </a:r>
          </a:p>
          <a:p>
            <a:r>
              <a:rPr kumimoji="1" lang="en-US" altLang="zh-CN" dirty="0"/>
              <a:t>And I am an committer of </a:t>
            </a:r>
            <a:r>
              <a:rPr kumimoji="1" lang="en-US" altLang="zh-CN" dirty="0" err="1"/>
              <a:t>Mozilla.org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gnome.org</a:t>
            </a:r>
            <a:r>
              <a:rPr kumimoji="1" lang="en-US" altLang="zh-CN" dirty="0"/>
              <a:t>/Apache foundation/</a:t>
            </a:r>
            <a:r>
              <a:rPr kumimoji="1" lang="en-US" altLang="zh-CN" dirty="0" err="1"/>
              <a:t>OpenChain</a:t>
            </a:r>
            <a:r>
              <a:rPr kumimoji="1" lang="en-US" altLang="zh-CN" dirty="0"/>
              <a:t> Projects.</a:t>
            </a:r>
          </a:p>
          <a:p>
            <a:r>
              <a:rPr kumimoji="1" lang="en-US" altLang="zh-CN" dirty="0"/>
              <a:t>and I am also an member of </a:t>
            </a:r>
            <a:r>
              <a:rPr kumimoji="1" lang="en-US" altLang="zh-CN" dirty="0" err="1"/>
              <a:t>todogroup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A542-E137-1641-B025-A687262B1B57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954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about 2000, </a:t>
            </a:r>
            <a:r>
              <a:rPr kumimoji="1" lang="en-US" altLang="zh-CN" dirty="0" err="1"/>
              <a:t>Mr</a:t>
            </a:r>
            <a:r>
              <a:rPr kumimoji="1" lang="en-US" altLang="zh-CN" dirty="0"/>
              <a:t> Tim O'Reilly found one company to provide opensource consultant services for</a:t>
            </a:r>
          </a:p>
          <a:p>
            <a:r>
              <a:rPr kumimoji="1" lang="en-US" altLang="zh-CN" dirty="0" err="1"/>
              <a:t>organzitions</a:t>
            </a:r>
            <a:r>
              <a:rPr kumimoji="1" lang="en-US" altLang="zh-CN" dirty="0"/>
              <a:t>. he called it as "gated open source", one customer is HP, who reduced their printer drivers software from over 100 to less than 10 with Tim's help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A542-E137-1641-B025-A687262B1B57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385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about 2000, </a:t>
            </a:r>
            <a:r>
              <a:rPr kumimoji="1" lang="en-US" altLang="zh-CN" dirty="0" err="1"/>
              <a:t>Mr</a:t>
            </a:r>
            <a:r>
              <a:rPr kumimoji="1" lang="en-US" altLang="zh-CN" dirty="0"/>
              <a:t> Tim O'Reilly founded one company to provide opensource consultant services for</a:t>
            </a:r>
          </a:p>
          <a:p>
            <a:r>
              <a:rPr kumimoji="1" lang="en-US" altLang="zh-CN" dirty="0"/>
              <a:t>big company. he called it as "gated open source", one customer was HP, who reduced their printer drivers software from over 100 to less than 10 with Tim's help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A542-E137-1641-B025-A687262B1B57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00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When she acted as the leader of opensource in Paypal, she drived both opensource and </a:t>
            </a:r>
            <a:r>
              <a:rPr kumimoji="1" lang="en-US" altLang="zh-CN" dirty="0" err="1"/>
              <a:t>innersource</a:t>
            </a:r>
            <a:r>
              <a:rPr kumimoji="1" lang="en-US" altLang="zh-CN" dirty="0"/>
              <a:t> within </a:t>
            </a:r>
            <a:r>
              <a:rPr kumimoji="1" lang="en-US" altLang="zh-CN" dirty="0" err="1"/>
              <a:t>paypal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364BD-6CA0-1043-93F4-272C53C2249C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824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364BD-6CA0-1043-93F4-272C53C2249C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516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A542-E137-1641-B025-A687262B1B57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3256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A542-E137-1641-B025-A687262B1B57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030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sorry it is not convenient to write down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its name here, it is an very successful company.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5A542-E137-1641-B025-A687262B1B57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70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343" y="3137428"/>
            <a:ext cx="8169021" cy="1829077"/>
          </a:xfrm>
          <a:prstGeom prst="rect">
            <a:avLst/>
          </a:prstGeom>
        </p:spPr>
        <p:txBody>
          <a:bodyPr lIns="54864" anchor="ctr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insert presentation title here</a:t>
            </a:r>
          </a:p>
          <a:p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4146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25AED-CFB0-9D46-9BF0-C843F92E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4256CC-D35C-F847-82B8-1E5B4BB8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5819" y="136525"/>
            <a:ext cx="2020128" cy="17376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C3296B-BA86-9E44-863C-04606A903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9878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9E242A-4211-6E4C-BDDC-87AEDF899E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6563" y="172922"/>
            <a:ext cx="1890470" cy="7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D511-81FC-C24C-BF2F-B856046A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6EA968-8610-6F40-BC78-4D602DA3D5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C5F08-3F0C-FE42-BF61-E583C44F3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59ED92-063B-C94C-91C9-BD39F82FD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503" y="103348"/>
            <a:ext cx="2555441" cy="106947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C93552-D1AC-3243-AF65-DDD0D4DD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>
              <a:defRPr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>
              <a:defRPr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>
              <a:defRPr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4F53487-E39F-284A-83AE-8DA9D9D3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641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555429"/>
            <a:ext cx="8197998" cy="857736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79" y="1533239"/>
            <a:ext cx="8197998" cy="4036291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spcAft>
                <a:spcPts val="0"/>
              </a:spcAft>
              <a:buClr>
                <a:srgbClr val="D3002D"/>
              </a:buClr>
              <a:buFontTx/>
              <a:buNone/>
              <a:defRPr sz="20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</p:spTree>
    <p:extLst>
      <p:ext uri="{BB962C8B-B14F-4D97-AF65-F5344CB8AC3E}">
        <p14:creationId xmlns:p14="http://schemas.microsoft.com/office/powerpoint/2010/main" val="203518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80" y="555429"/>
            <a:ext cx="8206637" cy="1624353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for two-line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80" y="2299855"/>
            <a:ext cx="8206637" cy="3344353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buClr>
                <a:srgbClr val="D3002D"/>
              </a:buClr>
              <a:buFontTx/>
              <a:buNone/>
              <a:defRPr sz="2000" b="0" i="0">
                <a:solidFill>
                  <a:srgbClr val="D9D9D9"/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rgbClr val="D9D9D9"/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rgbClr val="D9D9D9"/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buClr>
                <a:schemeClr val="bg1">
                  <a:lumMod val="85000"/>
                </a:schemeClr>
              </a:buClr>
              <a:buFont typeface="Arial"/>
              <a:buChar char="•"/>
              <a:defRPr sz="1600" b="0" i="0">
                <a:solidFill>
                  <a:srgbClr val="D9D9D9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</p:spTree>
    <p:extLst>
      <p:ext uri="{BB962C8B-B14F-4D97-AF65-F5344CB8AC3E}">
        <p14:creationId xmlns:p14="http://schemas.microsoft.com/office/powerpoint/2010/main" val="570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466021"/>
            <a:ext cx="8196228" cy="91943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4000" b="1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10940" y="1526165"/>
            <a:ext cx="3941728" cy="570559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2000" b="1" i="0">
                <a:solidFill>
                  <a:srgbClr val="D9D9D9"/>
                </a:solidFill>
                <a:latin typeface="Arial"/>
                <a:cs typeface="Arial"/>
              </a:defRPr>
            </a:lvl1pPr>
            <a:lvl2pPr marL="3460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62865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9175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F2858-AEB7-E94E-B85B-72F7470B91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533" y="1526165"/>
            <a:ext cx="4053776" cy="585639"/>
          </a:xfrm>
          <a:prstGeom prst="rect">
            <a:avLst/>
          </a:prstGeom>
        </p:spPr>
        <p:txBody>
          <a:bodyPr lIns="0" anchor="b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="1">
                <a:solidFill>
                  <a:srgbClr val="D9D9D9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subhead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0F96-A72A-0949-BE1F-FF2EC5DA0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780" y="2185462"/>
            <a:ext cx="3941889" cy="3448719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D9D9D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9EB5A-375D-744C-9402-23D17043E8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533" y="2185463"/>
            <a:ext cx="4054475" cy="3448717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D9D9D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D9D9D9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2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555429"/>
            <a:ext cx="8197998" cy="839263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79" y="1496292"/>
            <a:ext cx="8197998" cy="4092605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buClr>
                <a:srgbClr val="D3002D"/>
              </a:buClr>
              <a:buFontTx/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</p:spTree>
    <p:extLst>
      <p:ext uri="{BB962C8B-B14F-4D97-AF65-F5344CB8AC3E}">
        <p14:creationId xmlns:p14="http://schemas.microsoft.com/office/powerpoint/2010/main" val="1460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80" y="555429"/>
            <a:ext cx="8206637" cy="1633591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  <a:br>
              <a:rPr lang="en-US" dirty="0"/>
            </a:br>
            <a:r>
              <a:rPr lang="en-US" dirty="0"/>
              <a:t>for two-line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10780" y="2318328"/>
            <a:ext cx="8206637" cy="3325881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600"/>
              </a:spcBef>
              <a:buClr>
                <a:srgbClr val="D3002D"/>
              </a:buClr>
              <a:buFontTx/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514350" indent="-168275" algn="l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796925" indent="-168275" algn="l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085850" indent="-168275" algn="l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</p:spTree>
    <p:extLst>
      <p:ext uri="{BB962C8B-B14F-4D97-AF65-F5344CB8AC3E}">
        <p14:creationId xmlns:p14="http://schemas.microsoft.com/office/powerpoint/2010/main" val="174615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10779" y="466021"/>
            <a:ext cx="8196228" cy="882489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40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10940" y="1507691"/>
            <a:ext cx="3941728" cy="570559"/>
          </a:xfrm>
          <a:prstGeom prst="rect">
            <a:avLst/>
          </a:prstGeom>
        </p:spPr>
        <p:txBody>
          <a:bodyPr lIns="0" anchor="b"/>
          <a:lstStyle>
            <a:lvl1pPr marL="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  <a:lvl2pPr marL="3460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628650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917575" indent="0" algn="l">
              <a:spcBef>
                <a:spcPts val="0"/>
              </a:spcBef>
              <a:spcAft>
                <a:spcPts val="600"/>
              </a:spcAft>
              <a:buClr>
                <a:srgbClr val="D3002D"/>
              </a:buClr>
              <a:buFontTx/>
              <a:buNone/>
              <a:defRPr sz="16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F2858-AEB7-E94E-B85B-72F7470B91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2533" y="1507691"/>
            <a:ext cx="4053776" cy="585639"/>
          </a:xfrm>
          <a:prstGeom prst="rect">
            <a:avLst/>
          </a:prstGeom>
        </p:spPr>
        <p:txBody>
          <a:bodyPr lIns="0" anchor="b"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="1">
                <a:solidFill>
                  <a:srgbClr val="262626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Click to edit subhead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A0F96-A72A-0949-BE1F-FF2EC5DA0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780" y="2166989"/>
            <a:ext cx="3941889" cy="3439484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9EB5A-375D-744C-9402-23D17043E8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2533" y="2166989"/>
            <a:ext cx="4054475" cy="3439483"/>
          </a:xfrm>
          <a:prstGeom prst="rect">
            <a:avLst/>
          </a:prstGeom>
        </p:spPr>
        <p:txBody>
          <a:bodyPr lIns="0"/>
          <a:lstStyle>
            <a:lvl1pPr marL="0" indent="182880">
              <a:spcBef>
                <a:spcPts val="6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</a:defRPr>
            </a:lvl1pPr>
            <a:lvl2pPr marL="18288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2pPr>
            <a:lvl3pPr marL="36576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3pPr>
            <a:lvl4pPr marL="54864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4pPr>
            <a:lvl5pPr marL="731520" indent="182880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2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2D497-6B39-7845-95EF-D32746A5A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8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  <p:sldLayoutId id="214748368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39F29-EA0F-E84F-8439-AB9DA33DD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9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68DAC-03C0-BE44-AF29-210D4350E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ithub.com/apolloauto/apollo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ddlepaddle/paddle" TargetMode="External"/><Relationship Id="rId2" Type="http://schemas.openxmlformats.org/officeDocument/2006/relationships/hyperlink" Target="https://github.com/apolloauto/apoll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6AB19B7-4A7E-EE4C-A65E-F118528F07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dirty="0"/>
              <a:t>How</a:t>
            </a:r>
            <a:r>
              <a:rPr lang="zh-CN" altLang="en-US" sz="2800" dirty="0"/>
              <a:t> </a:t>
            </a:r>
            <a:r>
              <a:rPr lang="en-US" altLang="zh-CN" sz="2800" dirty="0"/>
              <a:t>China’s search company Baidu adopt InnerSource</a:t>
            </a:r>
          </a:p>
          <a:p>
            <a:endParaRPr lang="en-US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7D65C4-C998-514A-ABB7-18275CFCCB4C}"/>
              </a:ext>
            </a:extLst>
          </p:cNvPr>
          <p:cNvSpPr txBox="1"/>
          <p:nvPr/>
        </p:nvSpPr>
        <p:spPr>
          <a:xfrm>
            <a:off x="3938016" y="4666702"/>
            <a:ext cx="1267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Jerry Tan 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2019/7</a:t>
            </a:r>
          </a:p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918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95D6B-64F9-5449-8CA0-592000B85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kumimoji="1" lang="en-US" altLang="zh-CN" sz="3600" dirty="0"/>
              <a:t>And more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C96C85-05F3-0E47-A12D-342BA77E094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6075" lvl="1" indent="0">
              <a:buNone/>
            </a:pPr>
            <a:endParaRPr kumimoji="1"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Break Silos and Improve collaboration</a:t>
            </a:r>
          </a:p>
          <a:p>
            <a:pPr lvl="1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Promote Software Reuse</a:t>
            </a:r>
          </a:p>
          <a:p>
            <a:pPr lvl="1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Fasten Knowledge Sharing</a:t>
            </a:r>
          </a:p>
          <a:p>
            <a:pPr lvl="1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Enable Innovation</a:t>
            </a:r>
          </a:p>
          <a:p>
            <a:pPr lvl="1"/>
            <a:endParaRPr kumimoji="1"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129347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95D6B-64F9-5449-8CA0-592000B85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79" y="555429"/>
            <a:ext cx="8197998" cy="857736"/>
          </a:xfrm>
        </p:spPr>
        <p:txBody>
          <a:bodyPr anchor="b">
            <a:normAutofit/>
          </a:bodyPr>
          <a:lstStyle/>
          <a:p>
            <a:r>
              <a:rPr kumimoji="1" lang="en-US" altLang="zh-CN" sz="3600" dirty="0"/>
              <a:t>But InnerSource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is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not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easy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C96C85-05F3-0E47-A12D-342BA77E094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“</a:t>
            </a:r>
            <a:r>
              <a:rPr kumimoji="1" lang="en-US" altLang="zh-CN" sz="2400" dirty="0"/>
              <a:t>not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invented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here</a:t>
            </a:r>
            <a:r>
              <a:rPr kumimoji="1" lang="zh-CN" altLang="en-US" sz="2400" dirty="0"/>
              <a:t>”</a:t>
            </a: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" altLang="zh-CN" sz="2400" dirty="0"/>
              <a:t>Not willing to be a mentor or lacking the knowledge of how to be a mentor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The</a:t>
            </a:r>
            <a:r>
              <a:rPr kumimoji="1" lang="en" altLang="zh-CN" sz="2400" dirty="0"/>
              <a:t> </a:t>
            </a:r>
            <a:r>
              <a:rPr kumimoji="1" lang="en-US" altLang="zh-CN" sz="2400" dirty="0"/>
              <a:t>conflict</a:t>
            </a:r>
            <a:r>
              <a:rPr kumimoji="1" lang="en" altLang="zh-CN" sz="2400" dirty="0"/>
              <a:t> </a:t>
            </a:r>
            <a:r>
              <a:rPr kumimoji="1" lang="en-US" altLang="zh-CN" sz="2400" dirty="0"/>
              <a:t>with</a:t>
            </a:r>
            <a:r>
              <a:rPr kumimoji="1" lang="en" altLang="zh-CN" sz="2400" dirty="0"/>
              <a:t> </a:t>
            </a:r>
            <a:r>
              <a:rPr kumimoji="1" lang="en-US" altLang="zh-CN" sz="2400" dirty="0"/>
              <a:t>Middle management</a:t>
            </a:r>
            <a:endParaRPr kumimoji="1" lang="en-US" altLang="zh-CN" sz="15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DB9876-A811-784A-B57A-97411416D3FE}"/>
              </a:ext>
            </a:extLst>
          </p:cNvPr>
          <p:cNvSpPr txBox="1"/>
          <p:nvPr/>
        </p:nvSpPr>
        <p:spPr>
          <a:xfrm>
            <a:off x="510779" y="4467496"/>
            <a:ext cx="766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solidFill>
                  <a:schemeClr val="bg1"/>
                </a:solidFill>
              </a:rPr>
              <a:t>Change</a:t>
            </a:r>
            <a:r>
              <a:rPr kumimoji="1" lang="zh-CN" altLang="en-US" sz="3200" dirty="0">
                <a:solidFill>
                  <a:schemeClr val="bg1"/>
                </a:solidFill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</a:rPr>
              <a:t>the</a:t>
            </a:r>
            <a:r>
              <a:rPr kumimoji="1" lang="zh-CN" altLang="en-US" sz="3200" dirty="0">
                <a:solidFill>
                  <a:schemeClr val="bg1"/>
                </a:solidFill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</a:rPr>
              <a:t>culture</a:t>
            </a:r>
            <a:r>
              <a:rPr kumimoji="1" lang="zh-CN" altLang="en-US" sz="3200" dirty="0">
                <a:solidFill>
                  <a:schemeClr val="bg1"/>
                </a:solidFill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</a:rPr>
              <a:t>is</a:t>
            </a:r>
            <a:r>
              <a:rPr kumimoji="1" lang="zh-CN" altLang="en-US" sz="3200" dirty="0">
                <a:solidFill>
                  <a:schemeClr val="bg1"/>
                </a:solidFill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</a:rPr>
              <a:t>always</a:t>
            </a:r>
            <a:r>
              <a:rPr kumimoji="1" lang="zh-CN" altLang="en-US" sz="3200" dirty="0">
                <a:solidFill>
                  <a:schemeClr val="bg1"/>
                </a:solidFill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</a:rPr>
              <a:t>hard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869D6-4BBC-9948-A8FD-55BB4266C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InnerSource In China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17A5DD-910B-3841-A62D-A1677B2FAEB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kumimoji="1" lang="en-US" altLang="zh-CN" sz="2800" dirty="0"/>
              <a:t>It is still a new thing.</a:t>
            </a:r>
          </a:p>
          <a:p>
            <a:r>
              <a:rPr kumimoji="1" lang="en-US" altLang="zh-CN" sz="2800" dirty="0"/>
              <a:t>Several companies have adopted it already</a:t>
            </a:r>
          </a:p>
          <a:p>
            <a:endParaRPr kumimoji="1" lang="en-US" altLang="zh-CN" sz="2800" dirty="0"/>
          </a:p>
          <a:p>
            <a:pPr lvl="1"/>
            <a:r>
              <a:rPr kumimoji="1" lang="en-US" altLang="zh-CN" sz="2400" dirty="0"/>
              <a:t>X Company</a:t>
            </a:r>
          </a:p>
          <a:p>
            <a:pPr lvl="1"/>
            <a:r>
              <a:rPr kumimoji="1" lang="en-US" altLang="zh-CN" sz="2400" dirty="0"/>
              <a:t>Tencent</a:t>
            </a:r>
          </a:p>
          <a:p>
            <a:pPr lvl="1"/>
            <a:r>
              <a:rPr kumimoji="1" lang="en-US" altLang="zh-CN" sz="2400" dirty="0"/>
              <a:t>Baidu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329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X Company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213DEE-2F82-9F48-B0C4-1D3EA2885E1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60,000+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Engineers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2014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began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InnerSource top-down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Origin: to make debug easier 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projects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intertwined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with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each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other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if their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codes are 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Till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Now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50%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Projects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got </a:t>
            </a:r>
            <a:r>
              <a:rPr kumimoji="1" lang="en-US" altLang="zh-CN" sz="2400" dirty="0" err="1"/>
              <a:t>InnerSourced</a:t>
            </a: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Valuable Practices</a:t>
            </a:r>
          </a:p>
          <a:p>
            <a:pPr lvl="1"/>
            <a:r>
              <a:rPr kumimoji="1" lang="en-US" altLang="zh-CN" sz="2400" dirty="0"/>
              <a:t>Total Top down </a:t>
            </a:r>
          </a:p>
          <a:p>
            <a:pPr lvl="1"/>
            <a:r>
              <a:rPr kumimoji="1" lang="en-US" altLang="zh-CN" sz="2400" dirty="0"/>
              <a:t>Very strict code security process 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382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Tencent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213DEE-2F82-9F48-B0C4-1D3EA2885E1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20,000+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Engineers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2012  began to adopt InnerSource bottom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Origin: to promote engineer culture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inside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Till Now 34% projects get InnerSourced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Valuable Practices</a:t>
            </a:r>
          </a:p>
          <a:p>
            <a:pPr lvl="1"/>
            <a:r>
              <a:rPr kumimoji="1" lang="en-US" altLang="zh-CN" sz="2400" dirty="0"/>
              <a:t>Strong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Operational activities</a:t>
            </a:r>
            <a:r>
              <a:rPr kumimoji="1" lang="en-US" altLang="zh-CN" sz="2400" dirty="0"/>
              <a:t>(Code Culture Prize</a:t>
            </a:r>
            <a:r>
              <a:rPr kumimoji="1" lang="zh-CN" altLang="en-US" sz="2400"/>
              <a:t>）</a:t>
            </a:r>
            <a:endParaRPr kumimoji="1" lang="en-US" altLang="zh-CN" sz="2400" dirty="0"/>
          </a:p>
          <a:p>
            <a:pPr lvl="1"/>
            <a:r>
              <a:rPr kumimoji="1" lang="en-US" altLang="zh-CN" sz="2400" dirty="0"/>
              <a:t>Incubator of open source </a:t>
            </a:r>
            <a:r>
              <a:rPr kumimoji="1" lang="zh-CN" altLang="en-US" sz="2400" dirty="0"/>
              <a:t>，</a:t>
            </a:r>
            <a:r>
              <a:rPr kumimoji="1" lang="en-US" altLang="zh-CN" sz="2400" dirty="0" err="1"/>
              <a:t>InnerSource</a:t>
            </a:r>
            <a:r>
              <a:rPr kumimoji="1" lang="en-US" altLang="zh-CN" sz="2400" dirty="0"/>
              <a:t> first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then contribute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open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source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community 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751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Baidu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213DEE-2F82-9F48-B0C4-1D3EA2885E1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The largest search company in China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More than 10,000 engineers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Has several open source projects</a:t>
            </a:r>
          </a:p>
          <a:p>
            <a:pPr lvl="2"/>
            <a:r>
              <a:rPr kumimoji="1" lang="en-US" altLang="zh-CN" sz="2400" dirty="0"/>
              <a:t>Apollo</a:t>
            </a:r>
          </a:p>
          <a:p>
            <a:pPr lvl="2"/>
            <a:r>
              <a:rPr kumimoji="1" lang="en-US" altLang="zh-CN" sz="2400" dirty="0"/>
              <a:t>PaddlePaddle</a:t>
            </a:r>
          </a:p>
          <a:p>
            <a:pPr lvl="1"/>
            <a:endParaRPr kumimoji="1" lang="en-US" altLang="zh-C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CN" sz="28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058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Apollo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213DEE-2F82-9F48-B0C4-1D3EA2885E1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Apollo project is an open autonomous driving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https://github.com/apolloauto/apollo</a:t>
            </a:r>
            <a:endParaRPr lang="en" altLang="zh-CN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14.3K stars, No.1 in GitHub </a:t>
            </a:r>
            <a:r>
              <a:rPr lang="en" altLang="zh-CN" dirty="0"/>
              <a:t>autonomous-driving category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/>
              <a:t>More</a:t>
            </a:r>
            <a:r>
              <a:rPr lang="zh-CN" altLang="en-US" sz="2400" dirty="0"/>
              <a:t> </a:t>
            </a:r>
            <a:r>
              <a:rPr lang="en-US" altLang="zh-CN" sz="2400" dirty="0"/>
              <a:t>than</a:t>
            </a:r>
            <a:r>
              <a:rPr lang="zh-CN" altLang="en-US" sz="2400" dirty="0"/>
              <a:t> </a:t>
            </a:r>
            <a:r>
              <a:rPr lang="en-US" altLang="zh-CN" sz="2400" dirty="0"/>
              <a:t>1000</a:t>
            </a:r>
            <a:r>
              <a:rPr lang="zh-CN" altLang="en-US" sz="2400" dirty="0"/>
              <a:t> </a:t>
            </a:r>
            <a:r>
              <a:rPr lang="en-US" altLang="zh-CN" sz="2400" dirty="0"/>
              <a:t>cars</a:t>
            </a:r>
            <a:r>
              <a:rPr lang="zh-CN" altLang="en-US" sz="2400" dirty="0"/>
              <a:t> </a:t>
            </a:r>
            <a:r>
              <a:rPr lang="en-US" altLang="zh-CN" sz="2400" dirty="0"/>
              <a:t>run</a:t>
            </a:r>
            <a:r>
              <a:rPr lang="zh-CN" altLang="en-US" sz="2400" dirty="0"/>
              <a:t> </a:t>
            </a:r>
            <a:r>
              <a:rPr lang="en-US" altLang="zh-CN" sz="2400" dirty="0"/>
              <a:t>every</a:t>
            </a:r>
            <a:r>
              <a:rPr lang="zh-CN" altLang="en-US" sz="2400" dirty="0"/>
              <a:t> </a:t>
            </a:r>
            <a:r>
              <a:rPr lang="en-US" altLang="zh-CN" sz="2400" dirty="0"/>
              <a:t>day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 err="1"/>
              <a:t>apollo</a:t>
            </a:r>
            <a:r>
              <a:rPr lang="zh-CN" altLang="en-US" sz="2400" dirty="0"/>
              <a:t> </a:t>
            </a:r>
            <a:r>
              <a:rPr lang="en-US" altLang="zh-CN" sz="2400" dirty="0"/>
              <a:t>inside</a:t>
            </a:r>
            <a:endParaRPr lang="en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zh-CN" dirty="0"/>
          </a:p>
          <a:p>
            <a:br>
              <a:rPr lang="en" altLang="zh-CN" dirty="0"/>
            </a:br>
            <a:endParaRPr lang="en" altLang="zh-CN" dirty="0"/>
          </a:p>
          <a:p>
            <a:pPr lvl="1"/>
            <a:endParaRPr kumimoji="1" lang="en-US" altLang="zh-C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CN" sz="2800" dirty="0"/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4CA40E-DAE6-8E44-ACA6-C2F51F18B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PaddlePaddle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213DEE-2F82-9F48-B0C4-1D3EA2885E1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77500" lnSpcReduction="20000"/>
          </a:bodyPr>
          <a:lstStyle/>
          <a:p>
            <a:endParaRPr lang="en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3100" dirty="0"/>
              <a:t>An open source PArallel Distributed Deep LEarning 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3100" dirty="0"/>
              <a:t>Just</a:t>
            </a:r>
            <a:r>
              <a:rPr lang="zh-CN" altLang="en-US" sz="3100" dirty="0"/>
              <a:t> </a:t>
            </a:r>
            <a:r>
              <a:rPr lang="en" altLang="zh-CN" sz="3100" dirty="0"/>
              <a:t>Like TensorFlow and Pytorch</a:t>
            </a:r>
            <a:endParaRPr lang="en" altLang="zh-CN" sz="3100" dirty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31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https://github.com/paddlepaddle/paddle</a:t>
            </a:r>
            <a:endParaRPr lang="en" altLang="zh-CN" sz="31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3100" dirty="0"/>
              <a:t>Very</a:t>
            </a:r>
            <a:r>
              <a:rPr lang="zh-CN" altLang="en-US" sz="3100" dirty="0"/>
              <a:t> </a:t>
            </a:r>
            <a:r>
              <a:rPr lang="en-US" altLang="zh-CN" sz="3100" dirty="0"/>
              <a:t>popular</a:t>
            </a:r>
            <a:r>
              <a:rPr lang="zh-CN" altLang="en-US" sz="3100" dirty="0"/>
              <a:t> </a:t>
            </a:r>
            <a:r>
              <a:rPr lang="en-US" altLang="zh-CN" sz="3100" dirty="0"/>
              <a:t>in</a:t>
            </a:r>
            <a:r>
              <a:rPr lang="zh-CN" altLang="en-US" sz="3100" dirty="0"/>
              <a:t> </a:t>
            </a:r>
            <a:r>
              <a:rPr lang="en-US" altLang="zh-CN" sz="3100" dirty="0"/>
              <a:t>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3100" dirty="0"/>
              <a:t>Heavy</a:t>
            </a:r>
            <a:r>
              <a:rPr lang="zh-CN" altLang="en-US" sz="3100" dirty="0"/>
              <a:t> </a:t>
            </a:r>
            <a:r>
              <a:rPr lang="en-US" altLang="zh-CN" sz="3100" dirty="0"/>
              <a:t>used inside </a:t>
            </a:r>
            <a:r>
              <a:rPr lang="en-US" altLang="zh-CN" sz="3100" dirty="0" err="1"/>
              <a:t>baidu</a:t>
            </a:r>
            <a:endParaRPr lang="en-US" altLang="zh-CN" sz="3100" dirty="0"/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altLang="zh-CN" sz="2600" dirty="0"/>
              <a:t>search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altLang="zh-CN" sz="2600" dirty="0"/>
              <a:t>Ad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altLang="zh-CN" sz="2600" dirty="0"/>
              <a:t>Image/Video/NLP</a:t>
            </a:r>
            <a:endParaRPr lang="en" altLang="zh-CN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altLang="zh-CN" dirty="0"/>
          </a:p>
          <a:p>
            <a:br>
              <a:rPr lang="en" altLang="zh-CN" dirty="0"/>
            </a:br>
            <a:endParaRPr lang="en" altLang="zh-CN" dirty="0"/>
          </a:p>
          <a:p>
            <a:pPr lvl="1"/>
            <a:endParaRPr kumimoji="1" lang="en-US" altLang="zh-C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CN" sz="2800" dirty="0"/>
          </a:p>
          <a:p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8CB5616-FB07-394F-A59F-0DF92650A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086" y="435355"/>
            <a:ext cx="2220867" cy="6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82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22F81-D54E-8E4C-89CD-3BAD9B0C8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600" dirty="0"/>
              <a:t>The Journey of InnerSource in Baidu</a:t>
            </a:r>
            <a:endParaRPr kumimoji="1" lang="zh-CN" altLang="en-US" sz="3600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194ECCA-B83D-464C-B22B-EB7A9C855E2B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812915182"/>
              </p:ext>
            </p:extLst>
          </p:nvPr>
        </p:nvGraphicFramePr>
        <p:xfrm>
          <a:off x="510779" y="1533239"/>
          <a:ext cx="8197998" cy="403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4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3D28A-EDD6-094E-B260-1A5AA660D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Pilot Project</a:t>
            </a:r>
            <a:r>
              <a:rPr kumimoji="1" lang="zh-CN" altLang="en-US" sz="3600"/>
              <a:t>：</a:t>
            </a:r>
            <a:r>
              <a:rPr kumimoji="1" lang="en-US" altLang="zh-CN" sz="3600" dirty="0"/>
              <a:t>ODP</a:t>
            </a:r>
            <a:endParaRPr kumimoji="1" lang="zh-CN" altLang="en-US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DB8746-3C1E-3549-8C70-CC0345260CA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A php framework used widely inside Baidu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2016 began to adopt InnerSource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Origin : Limited Engineer Resource </a:t>
            </a:r>
            <a:r>
              <a:rPr kumimoji="1" lang="zh-CN" altLang="en-US" sz="2400" dirty="0"/>
              <a:t>，</a:t>
            </a:r>
            <a:r>
              <a:rPr kumimoji="1" lang="en-US" altLang="zh-CN" sz="2400" dirty="0"/>
              <a:t>can not handle too many feature request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InnerSourced after one year</a:t>
            </a:r>
          </a:p>
          <a:p>
            <a:pPr marL="971550" lvl="1" indent="-4572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More than 200 engineers join the project</a:t>
            </a:r>
          </a:p>
          <a:p>
            <a:pPr marL="971550" lvl="1" indent="-4572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More than 100 patches</a:t>
            </a:r>
          </a:p>
          <a:p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681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21A4738A-B965-8845-BE1E-A5C05EFFC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About Me</a:t>
            </a:r>
            <a:r>
              <a:rPr lang="zh-CN" altLang="en-US"/>
              <a:t>：</a:t>
            </a:r>
            <a:r>
              <a:rPr lang="en-US" altLang="zh-CN" sz="3600" dirty="0"/>
              <a:t>Jerry</a:t>
            </a:r>
            <a:r>
              <a:rPr lang="zh-CN" altLang="en-US" sz="3600"/>
              <a:t> </a:t>
            </a:r>
            <a:r>
              <a:rPr lang="en-US" altLang="zh-CN" sz="3600" dirty="0"/>
              <a:t>Tan</a:t>
            </a:r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04B0D29E-2240-A740-9E82-9E2A8B74C68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Senior</a:t>
            </a:r>
            <a:r>
              <a:rPr lang="zh-CN" altLang="en-US" sz="2400" dirty="0"/>
              <a:t> </a:t>
            </a:r>
            <a:r>
              <a:rPr lang="en-US" altLang="zh-CN" sz="2400" dirty="0"/>
              <a:t>Engineer of Baidu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Nearly</a:t>
            </a:r>
            <a:r>
              <a:rPr lang="zh-CN" altLang="en-US" sz="2400" dirty="0"/>
              <a:t> </a:t>
            </a:r>
            <a:r>
              <a:rPr lang="en-US" altLang="zh-CN" sz="2400" dirty="0"/>
              <a:t>20</a:t>
            </a:r>
            <a:r>
              <a:rPr lang="zh-CN" altLang="en-US" sz="2400" dirty="0"/>
              <a:t> </a:t>
            </a:r>
            <a:r>
              <a:rPr lang="en-US" altLang="zh-CN" sz="2400" dirty="0"/>
              <a:t>years</a:t>
            </a:r>
            <a:r>
              <a:rPr lang="zh-CN" altLang="en-US" sz="2400" dirty="0"/>
              <a:t> </a:t>
            </a:r>
            <a:r>
              <a:rPr lang="en-US" altLang="zh-CN" sz="2400" dirty="0"/>
              <a:t>Experience with</a:t>
            </a:r>
            <a:r>
              <a:rPr lang="zh-CN" altLang="en-US" sz="2400" dirty="0"/>
              <a:t> </a:t>
            </a:r>
            <a:r>
              <a:rPr lang="en-US" altLang="zh-CN" sz="2400" dirty="0"/>
              <a:t>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Committer of Mozilla/Gnome/Apache Foundation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/>
              <a:t>TodoGroup</a:t>
            </a:r>
            <a:r>
              <a:rPr lang="en-US" altLang="zh-CN" sz="2400" dirty="0"/>
              <a:t> member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3691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4DAE1D-75F7-D94B-9207-0324FF0993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Some good practices</a:t>
            </a:r>
            <a:endParaRPr kumimoji="1" lang="zh-CN" altLang="en-US" sz="3600" dirty="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3DC346A-309F-5147-A0AA-8AF2663AD95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Organized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Many Forums to attract developers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Set simple tasks for beginners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The leader is a community guy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The project is layer designed, easy to extend</a:t>
            </a:r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3018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B0140-3E1B-0A43-8755-75F679D60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First department</a:t>
            </a:r>
            <a:r>
              <a:rPr kumimoji="1" lang="zh-CN" altLang="en-US" sz="3600"/>
              <a:t>：</a:t>
            </a:r>
            <a:r>
              <a:rPr kumimoji="1" lang="en-US" altLang="zh-CN" sz="3600" dirty="0"/>
              <a:t>INF</a:t>
            </a:r>
            <a:endParaRPr kumimoji="1" lang="zh-CN" altLang="en-US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E1D756-F88B-E947-A7F9-9329D0B0CE0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Responsible for Baidu’s Infrastructure services including storage and computing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About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200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engineers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Got Support from Director, Managers, Developer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Origin :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Limited Engineer Resource </a:t>
            </a:r>
            <a:r>
              <a:rPr kumimoji="1" lang="zh-CN" altLang="en-US" sz="2000" dirty="0"/>
              <a:t>，</a:t>
            </a:r>
            <a:r>
              <a:rPr kumimoji="1" lang="en-US" altLang="zh-CN" sz="2000" dirty="0"/>
              <a:t>Can not handle too many feature request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build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stronger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connections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inside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584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B0140-3E1B-0A43-8755-75F679D60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First department</a:t>
            </a:r>
            <a:r>
              <a:rPr kumimoji="1" lang="zh-CN" altLang="en-US" sz="3600" dirty="0"/>
              <a:t>：</a:t>
            </a:r>
            <a:r>
              <a:rPr kumimoji="1" lang="en-US" altLang="zh-CN" sz="3600" dirty="0"/>
              <a:t>INF</a:t>
            </a:r>
            <a:r>
              <a:rPr kumimoji="1" lang="zh-CN" altLang="en-US" sz="3600" dirty="0"/>
              <a:t> （</a:t>
            </a:r>
            <a:r>
              <a:rPr kumimoji="1" lang="en-US" altLang="zh-CN" sz="3600" dirty="0" err="1"/>
              <a:t>cont</a:t>
            </a:r>
            <a:r>
              <a:rPr kumimoji="1" lang="zh-CN" altLang="en-US" sz="3600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E1D756-F88B-E947-A7F9-9329D0B0CE0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All products of INF are required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to InnerSourced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Also With strict requirements for documentation</a:t>
            </a:r>
          </a:p>
          <a:p>
            <a:pPr lvl="1"/>
            <a:r>
              <a:rPr kumimoji="1" lang="en-US" altLang="zh-CN" sz="2000" dirty="0"/>
              <a:t>Readme</a:t>
            </a:r>
          </a:p>
          <a:p>
            <a:pPr lvl="1"/>
            <a:r>
              <a:rPr kumimoji="1" lang="en-US" altLang="zh-CN" sz="2000" dirty="0"/>
              <a:t>How to contribute</a:t>
            </a:r>
          </a:p>
          <a:p>
            <a:pPr lvl="1"/>
            <a:r>
              <a:rPr kumimoji="1" lang="en-US" altLang="zh-CN" sz="2000" dirty="0"/>
              <a:t>How to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Results: Within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one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year</a:t>
            </a:r>
          </a:p>
          <a:p>
            <a:pPr lvl="1" indent="0">
              <a:buNone/>
            </a:pPr>
            <a:r>
              <a:rPr kumimoji="1" lang="en-US" altLang="zh-CN" sz="2400" dirty="0"/>
              <a:t>several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projects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received active contributions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872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B0140-3E1B-0A43-8755-75F679D60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Company</a:t>
            </a:r>
            <a:r>
              <a:rPr kumimoji="1" lang="zh-CN" altLang="en-US" sz="3600"/>
              <a:t> </a:t>
            </a:r>
            <a:r>
              <a:rPr kumimoji="1" lang="en-US" altLang="zh-CN" sz="3600" dirty="0"/>
              <a:t>Wide</a:t>
            </a:r>
            <a:endParaRPr kumimoji="1" lang="zh-CN" altLang="en-US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E1D756-F88B-E947-A7F9-9329D0B0CE0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COO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promoted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InnerSource</a:t>
            </a:r>
            <a:r>
              <a:rPr kumimoji="1" lang="zh-CN" altLang="en-US" sz="2400" dirty="0"/>
              <a:t>  </a:t>
            </a:r>
            <a:r>
              <a:rPr kumimoji="1" lang="en-US" altLang="zh-CN" sz="2400" dirty="0"/>
              <a:t>several times to break down silos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CTO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requested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all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platforms that serve for company wide should be InnerSourced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OSPO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Request that all projects need to be </a:t>
            </a:r>
            <a:r>
              <a:rPr kumimoji="1" lang="en-US" altLang="zh-CN" sz="2400" dirty="0" err="1"/>
              <a:t>InnerSourced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first before Open sourced to external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0321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7DFB340-6B19-2B44-B0E8-484CE5722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Within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year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A2BD63B-D6C1-0F4D-8466-8BD72B0E748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50%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projects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got</a:t>
            </a:r>
            <a:r>
              <a:rPr kumimoji="1" lang="zh-CN" altLang="en-US" sz="3200" dirty="0"/>
              <a:t> </a:t>
            </a:r>
            <a:r>
              <a:rPr kumimoji="1" lang="en-US" altLang="zh-CN" sz="3200" dirty="0" err="1"/>
              <a:t>InnerSourced</a:t>
            </a:r>
            <a:endParaRPr kumimoji="1" lang="en-US" altLang="zh-CN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1.4%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cross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department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contribution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26069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499195-2F84-0241-9D2C-C4B46E329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But </a:t>
            </a:r>
            <a:r>
              <a:rPr kumimoji="1" lang="en-US" altLang="zh-CN" sz="3600" dirty="0" err="1"/>
              <a:t>InnerSource</a:t>
            </a:r>
            <a:r>
              <a:rPr kumimoji="1" lang="en-US" altLang="zh-CN" sz="3600" dirty="0"/>
              <a:t> is a long journey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E2ADD1-D303-684F-8056-D71A92C6747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When scale to company wide,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It became much harder.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We need more manager, more tech leader to support ,and more active contributors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192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CF1906D-92C1-3942-8826-99EDEFE92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Here is some my thoughts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80602EC-A838-D743-82F5-011AD97355B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Top Down vs Bottom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Well Begun is half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Open source culture is the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Tools is also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2262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9AF78-50F2-444E-8757-AB774BA3F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Top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Down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vs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Bottom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up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B9C70F-A4CC-864F-9190-ADD03761BC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Only Top Down Does not work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Only Bottom Up Does not work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Top Down and  Bottom Up should be combined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64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9AF78-50F2-444E-8757-AB774BA3F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Well</a:t>
            </a:r>
            <a:r>
              <a:rPr kumimoji="1" lang="zh-CN" altLang="en-US" sz="3600"/>
              <a:t> </a:t>
            </a:r>
            <a:r>
              <a:rPr kumimoji="1" lang="en-US" altLang="zh-CN" sz="3600" dirty="0"/>
              <a:t>begun</a:t>
            </a:r>
            <a:r>
              <a:rPr kumimoji="1" lang="zh-CN" altLang="en-US" sz="3600"/>
              <a:t> </a:t>
            </a:r>
            <a:r>
              <a:rPr kumimoji="1" lang="en-US" altLang="zh-CN" sz="3600" dirty="0"/>
              <a:t>is half done</a:t>
            </a:r>
            <a:endParaRPr kumimoji="1" lang="zh-CN" altLang="en-US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B9C70F-A4CC-864F-9190-ADD03761BC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/>
              <a:t>Pilot project must be selected very carefully.</a:t>
            </a:r>
          </a:p>
          <a:p>
            <a:endParaRPr kumimoji="1" lang="en-US" altLang="zh-CN" sz="2400" dirty="0"/>
          </a:p>
          <a:p>
            <a:pPr lvl="1"/>
            <a:r>
              <a:rPr kumimoji="1" lang="en-US" altLang="zh-CN" sz="2400" dirty="0"/>
              <a:t>Project Type</a:t>
            </a:r>
          </a:p>
          <a:p>
            <a:pPr lvl="1"/>
            <a:endParaRPr kumimoji="1" lang="en-US" altLang="zh-CN" sz="2400" dirty="0"/>
          </a:p>
          <a:p>
            <a:pPr lvl="1"/>
            <a:r>
              <a:rPr kumimoji="1" lang="en-US" altLang="zh-CN" sz="2400" dirty="0"/>
              <a:t>Project Tech Leader</a:t>
            </a:r>
          </a:p>
          <a:p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845012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9AF78-50F2-444E-8757-AB774BA3F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Open Source Culture is crucial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B9C70F-A4CC-864F-9190-ADD03761BCE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/>
              <a:t>Building an active Internal Engineer Community is very important, especially for Chinese companies.</a:t>
            </a:r>
          </a:p>
          <a:p>
            <a:endParaRPr kumimoji="1" lang="en-US" altLang="zh-CN" sz="2400" dirty="0"/>
          </a:p>
          <a:p>
            <a:pPr lvl="1"/>
            <a:r>
              <a:rPr kumimoji="1" lang="en-US" altLang="zh-CN" sz="2400" dirty="0"/>
              <a:t>Open Source evangelism for engineers &amp; managers</a:t>
            </a:r>
          </a:p>
          <a:p>
            <a:pPr lvl="1"/>
            <a:r>
              <a:rPr kumimoji="1" lang="en-US" altLang="zh-CN" sz="2400" dirty="0"/>
              <a:t>Policy &amp; process to Incentive Contributions</a:t>
            </a:r>
          </a:p>
          <a:p>
            <a:pPr lvl="1"/>
            <a:r>
              <a:rPr kumimoji="1" lang="en-US" altLang="zh-CN" sz="2400" dirty="0"/>
              <a:t>Continue success and Role models</a:t>
            </a:r>
          </a:p>
          <a:p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252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CB10259-3EDD-3443-A3E3-BA4E50F96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What is InnerSource?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43746971-4758-9147-AAB2-6B3A8272F10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InnerSource is the use of Open Source Software development best practices and the establishment of an open source like culture within organization. </a:t>
            </a:r>
            <a:r>
              <a:rPr lang="en-US" altLang="zh-CN" sz="1800" dirty="0"/>
              <a:t>(from Wikipedia)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In a short, InnerSource means open your codes inside your company, and accept the contributions from other departments. 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71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6B015DF-56EC-7849-BC83-AC1EDDDD5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Tools</a:t>
            </a:r>
            <a:r>
              <a:rPr kumimoji="1" lang="zh-CN" altLang="en-US"/>
              <a:t> </a:t>
            </a:r>
            <a:r>
              <a:rPr kumimoji="1" lang="en-US" altLang="zh-CN" dirty="0"/>
              <a:t>is also</a:t>
            </a:r>
            <a:r>
              <a:rPr kumimoji="1" lang="zh-CN" altLang="en-US"/>
              <a:t> </a:t>
            </a:r>
            <a:r>
              <a:rPr kumimoji="1" lang="en-US" altLang="zh-CN" dirty="0"/>
              <a:t>important</a:t>
            </a:r>
            <a:endParaRPr kumimoji="1"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DBB27C5-A94A-E047-B229-3FA4A159517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Support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open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secret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mode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Support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code-review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&amp;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merge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Support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CI/CD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Support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issue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&amp;</a:t>
            </a:r>
            <a:r>
              <a:rPr kumimoji="1" lang="zh-CN" altLang="en-US" sz="2400"/>
              <a:t> </a:t>
            </a:r>
            <a:r>
              <a:rPr kumimoji="1" lang="en-US" altLang="zh-CN" sz="2400" dirty="0"/>
              <a:t>doc</a:t>
            </a:r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04052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EE5C1CC-C51B-4E49-9770-B45122345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The biggest difference of China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1E8BE8D-0A00-624C-B2EC-D52B5BD6284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kumimoji="1" lang="en-US" altLang="zh-CN" sz="2400" dirty="0"/>
              <a:t>China’s opensource history is not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Need More patience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Need more evangelism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771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31EDFD1-CDF8-C445-9B39-B50D571E4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/>
              <a:t>InnerSource</a:t>
            </a:r>
            <a:r>
              <a:rPr lang="zh-CN" altLang="en-US" dirty="0"/>
              <a:t>  </a:t>
            </a:r>
            <a:r>
              <a:rPr lang="en-US" altLang="zh-CN" dirty="0"/>
              <a:t>Guidelines</a:t>
            </a:r>
            <a:br>
              <a:rPr lang="en-US" altLang="zh-CN" dirty="0"/>
            </a:b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25C9A578-DAF7-404A-B3A5-B286FC2FCCB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kumimoji="1" lang="en-US" altLang="zh-CN" sz="5400" dirty="0"/>
              <a:t>No</a:t>
            </a:r>
            <a:r>
              <a:rPr kumimoji="1" lang="zh-CN" altLang="en-US" sz="5400" dirty="0"/>
              <a:t> </a:t>
            </a:r>
            <a:r>
              <a:rPr kumimoji="1" lang="en-US" altLang="zh-CN" sz="5400" dirty="0"/>
              <a:t>simple</a:t>
            </a:r>
            <a:r>
              <a:rPr kumimoji="1" lang="zh-CN" altLang="en-US" sz="5400" dirty="0"/>
              <a:t> </a:t>
            </a:r>
            <a:r>
              <a:rPr kumimoji="1" lang="en-US" altLang="zh-CN" sz="5400" dirty="0"/>
              <a:t>recipe</a:t>
            </a:r>
            <a:endParaRPr kumimoji="1"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591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86F148-625C-C347-BA1B-848638486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78" y="555429"/>
            <a:ext cx="8633221" cy="857736"/>
          </a:xfrm>
        </p:spPr>
        <p:txBody>
          <a:bodyPr/>
          <a:lstStyle/>
          <a:p>
            <a:r>
              <a:rPr kumimoji="1" lang="en-US" altLang="zh-CN" dirty="0" err="1"/>
              <a:t>InnerSource</a:t>
            </a:r>
            <a:r>
              <a:rPr kumimoji="1" lang="en-US" altLang="zh-CN" dirty="0"/>
              <a:t> Framework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185C25-B856-4F4C-AADE-EECAF647FD10}"/>
              </a:ext>
            </a:extLst>
          </p:cNvPr>
          <p:cNvSpPr txBox="1"/>
          <p:nvPr/>
        </p:nvSpPr>
        <p:spPr>
          <a:xfrm>
            <a:off x="1136327" y="1897286"/>
            <a:ext cx="680259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Air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Cover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7536B9C-B6FB-8442-8FFE-DB2C10DD9C3A}"/>
              </a:ext>
            </a:extLst>
          </p:cNvPr>
          <p:cNvSpPr txBox="1"/>
          <p:nvPr/>
        </p:nvSpPr>
        <p:spPr>
          <a:xfrm>
            <a:off x="1136326" y="4904398"/>
            <a:ext cx="680259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Groud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Support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3103AA-C933-C646-9F03-35BBD10D27A9}"/>
              </a:ext>
            </a:extLst>
          </p:cNvPr>
          <p:cNvSpPr/>
          <p:nvPr/>
        </p:nvSpPr>
        <p:spPr>
          <a:xfrm>
            <a:off x="1121433" y="2936829"/>
            <a:ext cx="6817489" cy="45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Step1: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Pilot</a:t>
            </a:r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352908-013F-FB4C-945F-993D43D9BABA}"/>
              </a:ext>
            </a:extLst>
          </p:cNvPr>
          <p:cNvSpPr/>
          <p:nvPr/>
        </p:nvSpPr>
        <p:spPr>
          <a:xfrm>
            <a:off x="1136327" y="4254184"/>
            <a:ext cx="6817489" cy="45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Step3: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whole</a:t>
            </a:r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17BC219-3B82-F841-8599-39B63E0A75D5}"/>
              </a:ext>
            </a:extLst>
          </p:cNvPr>
          <p:cNvSpPr/>
          <p:nvPr/>
        </p:nvSpPr>
        <p:spPr>
          <a:xfrm>
            <a:off x="1136327" y="3553812"/>
            <a:ext cx="6817489" cy="45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Step2: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One</a:t>
            </a:r>
            <a:r>
              <a: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BU/BG</a:t>
            </a:r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9AAC03-E063-7743-A2D8-6E6C65FDBA61}"/>
              </a:ext>
            </a:extLst>
          </p:cNvPr>
          <p:cNvSpPr/>
          <p:nvPr/>
        </p:nvSpPr>
        <p:spPr>
          <a:xfrm>
            <a:off x="6715325" y="2542060"/>
            <a:ext cx="1238491" cy="216570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Tools</a:t>
            </a:r>
            <a:endParaRPr kumimoji="1" lang="zh-CN" altLang="en-US"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D68797-D7AD-FA41-BF8F-BA22E0896283}"/>
              </a:ext>
            </a:extLst>
          </p:cNvPr>
          <p:cNvSpPr/>
          <p:nvPr/>
        </p:nvSpPr>
        <p:spPr>
          <a:xfrm>
            <a:off x="5162232" y="2542058"/>
            <a:ext cx="1238491" cy="216570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Process</a:t>
            </a:r>
            <a:endParaRPr kumimoji="1" lang="zh-CN" altLang="en-US"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F324BA-D56C-5047-A149-197B44068B2C}"/>
              </a:ext>
            </a:extLst>
          </p:cNvPr>
          <p:cNvSpPr/>
          <p:nvPr/>
        </p:nvSpPr>
        <p:spPr>
          <a:xfrm>
            <a:off x="3601734" y="2536144"/>
            <a:ext cx="1238491" cy="21716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Policy</a:t>
            </a:r>
            <a:endParaRPr kumimoji="1" lang="zh-CN" altLang="en-US" sz="16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右弧形箭头 16">
            <a:extLst>
              <a:ext uri="{FF2B5EF4-FFF2-40B4-BE49-F238E27FC236}">
                <a16:creationId xmlns:a16="http://schemas.microsoft.com/office/drawing/2014/main" id="{2B987125-702C-F64C-BD3F-815C7BECCE5C}"/>
              </a:ext>
            </a:extLst>
          </p:cNvPr>
          <p:cNvSpPr/>
          <p:nvPr/>
        </p:nvSpPr>
        <p:spPr>
          <a:xfrm>
            <a:off x="615465" y="2171671"/>
            <a:ext cx="520860" cy="29308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6" name="曲线连接符 15">
            <a:extLst>
              <a:ext uri="{FF2B5EF4-FFF2-40B4-BE49-F238E27FC236}">
                <a16:creationId xmlns:a16="http://schemas.microsoft.com/office/drawing/2014/main" id="{BCF7D9A1-352C-FE41-9D77-152FD2ED83C6}"/>
              </a:ext>
            </a:extLst>
          </p:cNvPr>
          <p:cNvCxnSpPr>
            <a:cxnSpLocks/>
          </p:cNvCxnSpPr>
          <p:nvPr/>
        </p:nvCxnSpPr>
        <p:spPr>
          <a:xfrm flipV="1">
            <a:off x="8077975" y="2050256"/>
            <a:ext cx="1" cy="3007112"/>
          </a:xfrm>
          <a:prstGeom prst="curvedConnector3">
            <a:avLst>
              <a:gd name="adj1" fmla="val 22860100000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383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EA4EE76-03C7-BB45-8463-EEA620F39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Any Questions</a:t>
            </a:r>
            <a:r>
              <a:rPr kumimoji="1" lang="zh-CN" altLang="en-US" dirty="0"/>
              <a:t>？</a:t>
            </a:r>
            <a:br>
              <a:rPr kumimoji="1" lang="zh-CN" altLang="en-US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412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96D91D2-87CD-6945-9008-5C7C618F81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600" dirty="0"/>
              <a:t>History of InnerSource</a:t>
            </a:r>
            <a:endParaRPr kumimoji="1" lang="zh-CN" altLang="en-US" sz="3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346905-1C05-7540-BAC6-AC2D5CD09BDF}"/>
              </a:ext>
            </a:extLst>
          </p:cNvPr>
          <p:cNvSpPr txBox="1"/>
          <p:nvPr/>
        </p:nvSpPr>
        <p:spPr>
          <a:xfrm>
            <a:off x="5103039" y="2829774"/>
            <a:ext cx="208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</a:rPr>
              <a:t>Tim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O’Reilly</a:t>
            </a:r>
          </a:p>
          <a:p>
            <a:r>
              <a:rPr kumimoji="1" lang="en-US" altLang="zh-CN" sz="2400" dirty="0">
                <a:solidFill>
                  <a:schemeClr val="bg1"/>
                </a:solidFill>
              </a:rPr>
              <a:t>2000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内容占位符 9" descr="图片包含 人员, 男士, 墙壁, 天空&#10;&#10;描述已自动生成">
            <a:extLst>
              <a:ext uri="{FF2B5EF4-FFF2-40B4-BE49-F238E27FC236}">
                <a16:creationId xmlns:a16="http://schemas.microsoft.com/office/drawing/2014/main" id="{F4E87CE1-149F-6240-B9C0-DD08892B6B7A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667457" y="1411287"/>
            <a:ext cx="3227941" cy="4035425"/>
          </a:xfr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74C677B-9994-1641-8092-CE8D59D3255E}"/>
              </a:ext>
            </a:extLst>
          </p:cNvPr>
          <p:cNvSpPr txBox="1"/>
          <p:nvPr/>
        </p:nvSpPr>
        <p:spPr>
          <a:xfrm>
            <a:off x="588157" y="5446712"/>
            <a:ext cx="3423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Image are from </a:t>
            </a:r>
            <a:r>
              <a:rPr kumimoji="1" lang="en-US" altLang="zh-CN" sz="1400" dirty="0" err="1">
                <a:solidFill>
                  <a:schemeClr val="bg1"/>
                </a:solidFill>
              </a:rPr>
              <a:t>facesofopensource.com</a:t>
            </a:r>
            <a:r>
              <a:rPr kumimoji="1" lang="en-US" altLang="zh-CN" sz="1400" dirty="0" err="1"/>
              <a:t>e</a:t>
            </a:r>
            <a:r>
              <a:rPr kumimoji="1" lang="en-US" altLang="zh-CN" sz="1400" dirty="0"/>
              <a:t> 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8082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525CC-EF2D-434B-B3FE-5A49DA98A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79" y="555429"/>
            <a:ext cx="8197998" cy="857736"/>
          </a:xfrm>
        </p:spPr>
        <p:txBody>
          <a:bodyPr/>
          <a:lstStyle/>
          <a:p>
            <a:r>
              <a:rPr kumimoji="1" lang="en-US" altLang="zh-CN" sz="3600" dirty="0"/>
              <a:t>History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of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InnerSource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D610FA-FA5E-2444-9308-B2FD8D46E39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0779" y="1533239"/>
            <a:ext cx="3228634" cy="4036291"/>
          </a:xfr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人员, 帽子, 戴着, 饰头巾&#10;&#10;描述已自动生成">
            <a:extLst>
              <a:ext uri="{FF2B5EF4-FFF2-40B4-BE49-F238E27FC236}">
                <a16:creationId xmlns:a16="http://schemas.microsoft.com/office/drawing/2014/main" id="{7D6FE970-3939-6A4C-B00A-83679B40B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79" y="1410853"/>
            <a:ext cx="3228634" cy="403629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6A969CA-0E9F-9A42-A695-E6A07FB02F35}"/>
              </a:ext>
            </a:extLst>
          </p:cNvPr>
          <p:cNvSpPr txBox="1"/>
          <p:nvPr/>
        </p:nvSpPr>
        <p:spPr>
          <a:xfrm>
            <a:off x="4852416" y="2828835"/>
            <a:ext cx="3228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solidFill>
                  <a:schemeClr val="bg1"/>
                </a:solidFill>
              </a:rPr>
              <a:t>Danese</a:t>
            </a:r>
            <a:r>
              <a:rPr kumimoji="1" lang="zh-CN" altLang="en-US" sz="2400" dirty="0">
                <a:solidFill>
                  <a:schemeClr val="bg1"/>
                </a:solidFill>
              </a:rPr>
              <a:t> </a:t>
            </a:r>
            <a:r>
              <a:rPr kumimoji="1" lang="en-US" altLang="zh-CN" sz="2400" dirty="0">
                <a:solidFill>
                  <a:schemeClr val="bg1"/>
                </a:solidFill>
              </a:rPr>
              <a:t>Copper</a:t>
            </a:r>
          </a:p>
          <a:p>
            <a:r>
              <a:rPr kumimoji="1" lang="en-US" altLang="zh-CN" sz="2400" dirty="0">
                <a:solidFill>
                  <a:schemeClr val="bg1"/>
                </a:solidFill>
              </a:rPr>
              <a:t>2015  In PayPal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B61F3A-D93E-9D46-9B07-094AB0C71959}"/>
              </a:ext>
            </a:extLst>
          </p:cNvPr>
          <p:cNvSpPr txBox="1"/>
          <p:nvPr/>
        </p:nvSpPr>
        <p:spPr>
          <a:xfrm>
            <a:off x="413590" y="5535715"/>
            <a:ext cx="3423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Image are from </a:t>
            </a:r>
            <a:r>
              <a:rPr kumimoji="1" lang="en-US" altLang="zh-CN" sz="1400" dirty="0" err="1">
                <a:solidFill>
                  <a:schemeClr val="bg1"/>
                </a:solidFill>
              </a:rPr>
              <a:t>facesofopensource.com</a:t>
            </a:r>
            <a:r>
              <a:rPr kumimoji="1" lang="en-US" altLang="zh-CN" sz="1400" dirty="0" err="1"/>
              <a:t>e</a:t>
            </a:r>
            <a:r>
              <a:rPr kumimoji="1" lang="en-US" altLang="zh-CN" sz="1400" dirty="0"/>
              <a:t> 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1046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FB458-19C8-1048-977C-C2078C4F8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600" dirty="0" err="1"/>
              <a:t>InnerSourceCommons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7791A6-A8CD-E84F-A3E1-8A69D357415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2015 </a:t>
            </a:r>
            <a:r>
              <a:rPr kumimoji="1" lang="en-US" altLang="zh-CN" sz="2400" dirty="0" err="1"/>
              <a:t>InnerSourceCommons.org</a:t>
            </a:r>
            <a:r>
              <a:rPr kumimoji="1" lang="en-US" altLang="zh-CN" sz="2400" dirty="0"/>
              <a:t> setup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OSCON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InnerSource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Day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InnerSource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Summit</a:t>
            </a:r>
          </a:p>
          <a:p>
            <a:pPr>
              <a:lnSpc>
                <a:spcPct val="90000"/>
              </a:lnSpc>
            </a:pPr>
            <a:endParaRPr kumimoji="1" lang="zh-CN" altLang="en-US" sz="1500" dirty="0"/>
          </a:p>
        </p:txBody>
      </p:sp>
      <p:pic>
        <p:nvPicPr>
          <p:cNvPr id="4" name="图片 3" descr="图片包含 墙壁, 画廊&#10;&#10;描述已自动生成">
            <a:extLst>
              <a:ext uri="{FF2B5EF4-FFF2-40B4-BE49-F238E27FC236}">
                <a16:creationId xmlns:a16="http://schemas.microsoft.com/office/drawing/2014/main" id="{FC9E6CE6-54B3-B343-933F-219075069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" r="5475" b="3"/>
          <a:stretch/>
        </p:blipFill>
        <p:spPr>
          <a:xfrm>
            <a:off x="6836074" y="172824"/>
            <a:ext cx="1872703" cy="1912516"/>
          </a:xfrm>
          <a:prstGeom prst="rect">
            <a:avLst/>
          </a:prstGeom>
          <a:effectLst/>
        </p:spPr>
      </p:pic>
      <p:pic>
        <p:nvPicPr>
          <p:cNvPr id="6" name="图片 5" descr="图片包含 书籍, 文字&#10;&#10;描述已自动生成">
            <a:extLst>
              <a:ext uri="{FF2B5EF4-FFF2-40B4-BE49-F238E27FC236}">
                <a16:creationId xmlns:a16="http://schemas.microsoft.com/office/drawing/2014/main" id="{710EFAAB-3999-094D-AF44-8B0E2CBEF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74" y="2637441"/>
            <a:ext cx="1872702" cy="26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1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30C915-1668-8046-B8B2-AE92266629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altLang="zh-CN" b="0" dirty="0"/>
              <a:t>Learning Path </a:t>
            </a:r>
            <a:r>
              <a:rPr lang="en" altLang="zh-CN" sz="2800" b="0" dirty="0"/>
              <a:t>(from </a:t>
            </a:r>
            <a:r>
              <a:rPr lang="en" altLang="zh-CN" sz="2800" b="0" dirty="0" err="1"/>
              <a:t>innersourcecommons</a:t>
            </a:r>
            <a:r>
              <a:rPr lang="en" altLang="zh-CN" sz="2800" b="0" dirty="0"/>
              <a:t>)</a:t>
            </a:r>
            <a:br>
              <a:rPr lang="en" altLang="zh-CN" b="0" dirty="0"/>
            </a:b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9C9562-4DF3-6B4A-B2F3-0B4E87CFAF9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kumimoji="1" lang="en" altLang="zh-CN" dirty="0">
                <a:solidFill>
                  <a:schemeClr val="bg1"/>
                </a:solidFill>
              </a:rPr>
              <a:t>https://</a:t>
            </a:r>
            <a:r>
              <a:rPr kumimoji="1" lang="en" altLang="zh-CN" dirty="0" err="1">
                <a:solidFill>
                  <a:schemeClr val="bg1"/>
                </a:solidFill>
              </a:rPr>
              <a:t>innersourcecommons.org</a:t>
            </a:r>
            <a:r>
              <a:rPr kumimoji="1" lang="en" altLang="zh-CN" dirty="0">
                <a:solidFill>
                  <a:schemeClr val="bg1"/>
                </a:solidFill>
              </a:rPr>
              <a:t>/</a:t>
            </a:r>
            <a:r>
              <a:rPr kumimoji="1" lang="en" altLang="zh-CN" dirty="0" err="1">
                <a:solidFill>
                  <a:schemeClr val="bg1"/>
                </a:solidFill>
              </a:rPr>
              <a:t>learningpath</a:t>
            </a:r>
            <a:r>
              <a:rPr kumimoji="1" lang="en" altLang="zh-CN" dirty="0">
                <a:solidFill>
                  <a:schemeClr val="bg1"/>
                </a:solidFill>
              </a:rPr>
              <a:t>/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图片 5" descr="图片包含 人员, 笔记本电脑, 餐桌, 室内&#10;&#10;描述已自动生成">
            <a:extLst>
              <a:ext uri="{FF2B5EF4-FFF2-40B4-BE49-F238E27FC236}">
                <a16:creationId xmlns:a16="http://schemas.microsoft.com/office/drawing/2014/main" id="{00CFB786-28BD-FB47-98E0-1E3575A7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5358"/>
            <a:ext cx="2982471" cy="217438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CE37C45-C8D6-B54C-888D-7A3368D93838}"/>
              </a:ext>
            </a:extLst>
          </p:cNvPr>
          <p:cNvSpPr txBox="1"/>
          <p:nvPr/>
        </p:nvSpPr>
        <p:spPr>
          <a:xfrm>
            <a:off x="1045029" y="2416629"/>
            <a:ext cx="1881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Introduction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E3E4DD-AD67-DA46-8171-35877BEEF867}"/>
              </a:ext>
            </a:extLst>
          </p:cNvPr>
          <p:cNvSpPr txBox="1"/>
          <p:nvPr/>
        </p:nvSpPr>
        <p:spPr>
          <a:xfrm>
            <a:off x="3563507" y="2416629"/>
            <a:ext cx="2495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</a:rPr>
              <a:t>Trusted Committer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0" name="图片 9" descr="图片包含 人员, 男士, 室内, 站立&#10;&#10;描述已自动生成">
            <a:extLst>
              <a:ext uri="{FF2B5EF4-FFF2-40B4-BE49-F238E27FC236}">
                <a16:creationId xmlns:a16="http://schemas.microsoft.com/office/drawing/2014/main" id="{AAB367DA-5B53-CD44-9D0C-142FD749D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665" y="3165358"/>
            <a:ext cx="3202690" cy="209777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05F6D74-D6B8-064C-9728-70C9337BCAEA}"/>
              </a:ext>
            </a:extLst>
          </p:cNvPr>
          <p:cNvSpPr/>
          <p:nvPr/>
        </p:nvSpPr>
        <p:spPr>
          <a:xfrm>
            <a:off x="6695940" y="2416629"/>
            <a:ext cx="15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Product Owner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5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C95D6B-64F9-5449-8CA0-592000B85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kumimoji="1" lang="en-US" altLang="zh-CN" sz="3600" dirty="0"/>
              <a:t>Apache</a:t>
            </a:r>
            <a:r>
              <a:rPr kumimoji="1" lang="zh-CN" altLang="en-US" sz="3600"/>
              <a:t> </a:t>
            </a:r>
            <a:r>
              <a:rPr kumimoji="1" lang="en-US" altLang="zh-CN" sz="3600" dirty="0"/>
              <a:t>Way: Community</a:t>
            </a:r>
            <a:r>
              <a:rPr kumimoji="1" lang="zh-CN" altLang="zh-CN" sz="3600"/>
              <a:t> </a:t>
            </a:r>
            <a:r>
              <a:rPr kumimoji="1" lang="en-US" altLang="zh-CN" sz="3600" dirty="0"/>
              <a:t>over</a:t>
            </a:r>
            <a:r>
              <a:rPr kumimoji="1" lang="zh-CN" altLang="zh-CN" sz="3600"/>
              <a:t> </a:t>
            </a:r>
            <a:r>
              <a:rPr kumimoji="1" lang="en-US" altLang="zh-CN" sz="3600" dirty="0"/>
              <a:t>Code</a:t>
            </a:r>
            <a:endParaRPr kumimoji="1" lang="zh-CN" altLang="en-US" sz="360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C96C85-05F3-0E47-A12D-342BA77E0942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indent="-168275"/>
            <a:r>
              <a:rPr kumimoji="1" lang="en-US" altLang="zh-CN" sz="2800" dirty="0"/>
              <a:t>Three important fundamentals:</a:t>
            </a:r>
          </a:p>
          <a:p>
            <a:pPr indent="-168275"/>
            <a:endParaRPr kumimoji="1" lang="en-US" altLang="zh-CN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Meritocracy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Transparency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Community</a:t>
            </a:r>
          </a:p>
          <a:p>
            <a:pPr lvl="1"/>
            <a:endParaRPr kumimoji="1"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129928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9CEB5A-ABE1-D648-8DCB-6E5F140EC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sz="3600" dirty="0"/>
              <a:t>Why</a:t>
            </a:r>
            <a:r>
              <a:rPr kumimoji="1" lang="zh-CN" altLang="en-US" sz="3600" dirty="0"/>
              <a:t> </a:t>
            </a:r>
            <a:r>
              <a:rPr kumimoji="1" lang="en-US" altLang="zh-CN" sz="3600" dirty="0" err="1"/>
              <a:t>InnerSource</a:t>
            </a:r>
            <a:r>
              <a:rPr kumimoji="1" lang="zh-CN" altLang="en-US" sz="3600" dirty="0"/>
              <a:t>？</a:t>
            </a:r>
            <a:br>
              <a:rPr kumimoji="1" lang="en-US" altLang="zh-CN" sz="3600" dirty="0"/>
            </a:br>
            <a:r>
              <a:rPr kumimoji="1" lang="en-US" altLang="zh-CN" sz="3600" dirty="0"/>
              <a:t>Benefits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of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InnerSource</a:t>
            </a:r>
            <a:endParaRPr kumimoji="1" lang="zh-CN" altLang="en-US" sz="3600" dirty="0"/>
          </a:p>
        </p:txBody>
      </p:sp>
      <p:graphicFrame>
        <p:nvGraphicFramePr>
          <p:cNvPr id="32" name="内容占位符 2">
            <a:extLst>
              <a:ext uri="{FF2B5EF4-FFF2-40B4-BE49-F238E27FC236}">
                <a16:creationId xmlns:a16="http://schemas.microsoft.com/office/drawing/2014/main" id="{7C4A2956-1BE7-4041-A820-0CCCE91655AE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454802863"/>
              </p:ext>
            </p:extLst>
          </p:nvPr>
        </p:nvGraphicFramePr>
        <p:xfrm>
          <a:off x="511175" y="1533525"/>
          <a:ext cx="819785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987580"/>
      </p:ext>
    </p:extLst>
  </p:cSld>
  <p:clrMapOvr>
    <a:masterClrMapping/>
  </p:clrMapOvr>
</p:sld>
</file>

<file path=ppt/theme/theme1.xml><?xml version="1.0" encoding="utf-8"?>
<a:theme xmlns:a="http://schemas.openxmlformats.org/drawingml/2006/main" name="6_Title Slide [option 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SOR19_Speaker_Template" id="{5CDC57BF-D189-1A41-A483-0AE4CC8B4E48}" vid="{4C4147D6-B738-0E4C-8992-60551AE15349}"/>
    </a:ext>
  </a:extLst>
</a:theme>
</file>

<file path=ppt/theme/theme2.xml><?xml version="1.0" encoding="utf-8"?>
<a:theme xmlns:a="http://schemas.openxmlformats.org/drawingml/2006/main" name="2_Red Gradient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SOR19_Speaker_Template" id="{5CDC57BF-D189-1A41-A483-0AE4CC8B4E48}" vid="{E517A05E-24A9-B44B-A443-40C337BA6D3C}"/>
    </a:ext>
  </a:extLst>
</a:theme>
</file>

<file path=ppt/theme/theme3.xml><?xml version="1.0" encoding="utf-8"?>
<a:theme xmlns:a="http://schemas.openxmlformats.org/drawingml/2006/main" name="3_Red Gradient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SOR19_Speaker_Template" id="{5CDC57BF-D189-1A41-A483-0AE4CC8B4E48}" vid="{6E7ACF5B-2DEF-5044-B163-A9FA8A557AA5}"/>
    </a:ext>
  </a:extLst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OSOR19_Speaker_Template</Template>
  <TotalTime>22416</TotalTime>
  <Words>1094</Words>
  <Application>Microsoft Macintosh PowerPoint</Application>
  <PresentationFormat>全屏显示(4:3)</PresentationFormat>
  <Paragraphs>239</Paragraphs>
  <Slides>34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Microsoft YaHei</vt:lpstr>
      <vt:lpstr>Arial</vt:lpstr>
      <vt:lpstr>Century Gothic</vt:lpstr>
      <vt:lpstr>6_Title Slide [option 1]</vt:lpstr>
      <vt:lpstr>2_Red Gradient line</vt:lpstr>
      <vt:lpstr>3_Red Gradient line</vt:lpstr>
      <vt:lpstr>PowerPoint 演示文稿</vt:lpstr>
      <vt:lpstr>About Me：Jerry Tan</vt:lpstr>
      <vt:lpstr>What is InnerSource?</vt:lpstr>
      <vt:lpstr>History of InnerSource</vt:lpstr>
      <vt:lpstr>History of InnerSource</vt:lpstr>
      <vt:lpstr>InnerSourceCommons</vt:lpstr>
      <vt:lpstr>Learning Path (from innersourcecommons) </vt:lpstr>
      <vt:lpstr>Apache Way: Community over Code</vt:lpstr>
      <vt:lpstr>Why InnerSource？ Benefits of InnerSource</vt:lpstr>
      <vt:lpstr>And more</vt:lpstr>
      <vt:lpstr>But InnerSource is not easy</vt:lpstr>
      <vt:lpstr>InnerSource In China</vt:lpstr>
      <vt:lpstr>X Company</vt:lpstr>
      <vt:lpstr>Tencent</vt:lpstr>
      <vt:lpstr>Baidu</vt:lpstr>
      <vt:lpstr>Apollo</vt:lpstr>
      <vt:lpstr>PaddlePaddle</vt:lpstr>
      <vt:lpstr>The Journey of InnerSource in Baidu</vt:lpstr>
      <vt:lpstr>Pilot Project：ODP</vt:lpstr>
      <vt:lpstr>Some good practices</vt:lpstr>
      <vt:lpstr>First department：INF</vt:lpstr>
      <vt:lpstr>First department：INF （cont）</vt:lpstr>
      <vt:lpstr>Company Wide</vt:lpstr>
      <vt:lpstr>Within one year</vt:lpstr>
      <vt:lpstr>But InnerSource is a long journey</vt:lpstr>
      <vt:lpstr>Here is some my thoughts</vt:lpstr>
      <vt:lpstr>Top Down vs Bottom up</vt:lpstr>
      <vt:lpstr>Well begun is half done</vt:lpstr>
      <vt:lpstr>Open Source Culture is crucial</vt:lpstr>
      <vt:lpstr>Tools is also important</vt:lpstr>
      <vt:lpstr>The biggest difference of China</vt:lpstr>
      <vt:lpstr>InnerSource  Guidelines </vt:lpstr>
      <vt:lpstr>InnerSource Framework</vt:lpstr>
      <vt:lpstr>Any Questions？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谭 中意</dc:creator>
  <cp:lastModifiedBy>谭 中意</cp:lastModifiedBy>
  <cp:revision>469</cp:revision>
  <cp:lastPrinted>2019-06-12T06:05:56Z</cp:lastPrinted>
  <dcterms:created xsi:type="dcterms:W3CDTF">2019-05-01T05:55:32Z</dcterms:created>
  <dcterms:modified xsi:type="dcterms:W3CDTF">2019-07-18T21:06:50Z</dcterms:modified>
</cp:coreProperties>
</file>