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 id="2147493463" r:id="rId5"/>
  </p:sldMasterIdLst>
  <p:notesMasterIdLst>
    <p:notesMasterId r:id="rId36"/>
  </p:notesMasterIdLst>
  <p:handoutMasterIdLst>
    <p:handoutMasterId r:id="rId37"/>
  </p:handoutMasterIdLst>
  <p:sldIdLst>
    <p:sldId id="283" r:id="rId6"/>
    <p:sldId id="379" r:id="rId7"/>
    <p:sldId id="362" r:id="rId8"/>
    <p:sldId id="396" r:id="rId9"/>
    <p:sldId id="1591" r:id="rId10"/>
    <p:sldId id="403" r:id="rId11"/>
    <p:sldId id="397" r:id="rId12"/>
    <p:sldId id="1593" r:id="rId13"/>
    <p:sldId id="398" r:id="rId14"/>
    <p:sldId id="399" r:id="rId15"/>
    <p:sldId id="401" r:id="rId16"/>
    <p:sldId id="402" r:id="rId17"/>
    <p:sldId id="404" r:id="rId18"/>
    <p:sldId id="406" r:id="rId19"/>
    <p:sldId id="1594" r:id="rId20"/>
    <p:sldId id="1597" r:id="rId21"/>
    <p:sldId id="1592" r:id="rId22"/>
    <p:sldId id="377" r:id="rId23"/>
    <p:sldId id="1599" r:id="rId24"/>
    <p:sldId id="1630" r:id="rId25"/>
    <p:sldId id="1598" r:id="rId26"/>
    <p:sldId id="1632" r:id="rId27"/>
    <p:sldId id="1595" r:id="rId28"/>
    <p:sldId id="1573" r:id="rId29"/>
    <p:sldId id="1580" r:id="rId30"/>
    <p:sldId id="1582" r:id="rId31"/>
    <p:sldId id="1579" r:id="rId32"/>
    <p:sldId id="1631" r:id="rId33"/>
    <p:sldId id="1633" r:id="rId34"/>
    <p:sldId id="372"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p15:clr>
            <a:srgbClr val="A4A3A4"/>
          </p15:clr>
        </p15:guide>
        <p15:guide id="2" pos="3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B"/>
    <a:srgbClr val="000000"/>
    <a:srgbClr val="F47521"/>
    <a:srgbClr val="0D1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9" autoAdjust="0"/>
    <p:restoredTop sz="86599" autoAdjust="0"/>
  </p:normalViewPr>
  <p:slideViewPr>
    <p:cSldViewPr snapToGrid="0" snapToObjects="1">
      <p:cViewPr varScale="1">
        <p:scale>
          <a:sx n="145" d="100"/>
          <a:sy n="145" d="100"/>
        </p:scale>
        <p:origin x="416" y="184"/>
      </p:cViewPr>
      <p:guideLst>
        <p:guide orient="horz" pos="624"/>
        <p:guide pos="378"/>
      </p:guideLst>
    </p:cSldViewPr>
  </p:slideViewPr>
  <p:outlineViewPr>
    <p:cViewPr>
      <p:scale>
        <a:sx n="33" d="100"/>
        <a:sy n="33" d="100"/>
      </p:scale>
      <p:origin x="0" y="-2712"/>
    </p:cViewPr>
  </p:outlineViewPr>
  <p:notesTextViewPr>
    <p:cViewPr>
      <p:scale>
        <a:sx n="100" d="100"/>
        <a:sy n="100" d="100"/>
      </p:scale>
      <p:origin x="0" y="0"/>
    </p:cViewPr>
  </p:notesTextViewPr>
  <p:sorterViewPr>
    <p:cViewPr>
      <p:scale>
        <a:sx n="125" d="100"/>
        <a:sy n="125" d="100"/>
      </p:scale>
      <p:origin x="0" y="-52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80566-0E5F-490D-A164-D7FDF458326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786E6F0-1DD2-40D4-A657-93C9A8BDDC6F}">
      <dgm:prSet phldrT="[Text]" custT="1"/>
      <dgm:spPr/>
      <dgm:t>
        <a:bodyPr lIns="0" rIns="0"/>
        <a:lstStyle/>
        <a:p>
          <a:r>
            <a:rPr lang="en-US" sz="1300" dirty="0"/>
            <a:t>Radiology</a:t>
          </a:r>
        </a:p>
      </dgm:t>
    </dgm:pt>
    <dgm:pt modelId="{1AC4C53A-E017-4E58-9F86-F7C2FC2098DB}" type="parTrans" cxnId="{EC54C123-6D6B-4488-904B-82A93AE2B766}">
      <dgm:prSet/>
      <dgm:spPr/>
      <dgm:t>
        <a:bodyPr/>
        <a:lstStyle/>
        <a:p>
          <a:endParaRPr lang="en-US"/>
        </a:p>
      </dgm:t>
    </dgm:pt>
    <dgm:pt modelId="{2ED0D123-AE47-44A4-8C5A-6FBBF12DCAAB}" type="sibTrans" cxnId="{EC54C123-6D6B-4488-904B-82A93AE2B766}">
      <dgm:prSet custT="1"/>
      <dgm:spPr/>
      <dgm:t>
        <a:bodyPr/>
        <a:lstStyle/>
        <a:p>
          <a:r>
            <a:rPr lang="en-US" sz="1600" dirty="0"/>
            <a:t>Mental Health</a:t>
          </a:r>
        </a:p>
      </dgm:t>
    </dgm:pt>
    <dgm:pt modelId="{0BCE0BBB-6797-496F-962B-6931F7D6B826}">
      <dgm:prSet phldrT="[Text]" custT="1"/>
      <dgm:spPr/>
      <dgm:t>
        <a:bodyPr/>
        <a:lstStyle/>
        <a:p>
          <a:r>
            <a:rPr lang="en-US" sz="1200" dirty="0">
              <a:solidFill>
                <a:srgbClr val="0070C0"/>
              </a:solidFill>
            </a:rPr>
            <a:t>   </a:t>
          </a:r>
          <a:r>
            <a:rPr lang="en-US" sz="1800" dirty="0">
              <a:solidFill>
                <a:srgbClr val="0070C0"/>
              </a:solidFill>
            </a:rPr>
            <a:t>Diagnostic</a:t>
          </a:r>
          <a:endParaRPr lang="en-US" sz="1200" dirty="0">
            <a:solidFill>
              <a:srgbClr val="0070C0"/>
            </a:solidFill>
          </a:endParaRPr>
        </a:p>
      </dgm:t>
    </dgm:pt>
    <dgm:pt modelId="{F9FB7E99-48F1-46DE-ADFA-3DD19A808612}" type="parTrans" cxnId="{1B35EC21-DD32-4941-9144-515F8CCA2020}">
      <dgm:prSet/>
      <dgm:spPr/>
      <dgm:t>
        <a:bodyPr/>
        <a:lstStyle/>
        <a:p>
          <a:endParaRPr lang="en-US"/>
        </a:p>
      </dgm:t>
    </dgm:pt>
    <dgm:pt modelId="{49550EAA-913C-4F08-A4B7-1EDE37F79209}" type="sibTrans" cxnId="{1B35EC21-DD32-4941-9144-515F8CCA2020}">
      <dgm:prSet/>
      <dgm:spPr/>
      <dgm:t>
        <a:bodyPr/>
        <a:lstStyle/>
        <a:p>
          <a:endParaRPr lang="en-US"/>
        </a:p>
      </dgm:t>
    </dgm:pt>
    <dgm:pt modelId="{3427B6DF-636E-4CE0-9A42-D464A7C73EE5}">
      <dgm:prSet phldrT="[Text]" custT="1"/>
      <dgm:spPr/>
      <dgm:t>
        <a:bodyPr/>
        <a:lstStyle/>
        <a:p>
          <a:r>
            <a:rPr lang="en-US" sz="1400" dirty="0"/>
            <a:t>Safety Events</a:t>
          </a:r>
        </a:p>
      </dgm:t>
    </dgm:pt>
    <dgm:pt modelId="{764062A1-84C0-4F41-9F1E-7E6B9DC7A303}" type="parTrans" cxnId="{4287DB5C-DABB-4406-B7A5-98F49E705770}">
      <dgm:prSet/>
      <dgm:spPr/>
      <dgm:t>
        <a:bodyPr/>
        <a:lstStyle/>
        <a:p>
          <a:endParaRPr lang="en-US"/>
        </a:p>
      </dgm:t>
    </dgm:pt>
    <dgm:pt modelId="{85F708FF-1468-4B70-BF70-2CEF5EF1C2DF}" type="sibTrans" cxnId="{4287DB5C-DABB-4406-B7A5-98F49E705770}">
      <dgm:prSet custT="1"/>
      <dgm:spPr/>
      <dgm:t>
        <a:bodyPr/>
        <a:lstStyle/>
        <a:p>
          <a:r>
            <a:rPr lang="en-US" sz="1600" dirty="0"/>
            <a:t>Pre-</a:t>
          </a:r>
          <a:r>
            <a:rPr lang="en-US" sz="1600" dirty="0" err="1"/>
            <a:t>Auth</a:t>
          </a:r>
          <a:endParaRPr lang="en-US" sz="1600" dirty="0"/>
        </a:p>
      </dgm:t>
    </dgm:pt>
    <dgm:pt modelId="{C76335B6-4730-442C-8D55-6BC90F2EF9D4}">
      <dgm:prSet phldrT="[Text]" custT="1"/>
      <dgm:spPr/>
      <dgm:t>
        <a:bodyPr/>
        <a:lstStyle/>
        <a:p>
          <a:r>
            <a:rPr lang="en-US" sz="2000" dirty="0">
              <a:solidFill>
                <a:srgbClr val="0070C0"/>
              </a:solidFill>
            </a:rPr>
            <a:t>Inpatient</a:t>
          </a:r>
        </a:p>
      </dgm:t>
    </dgm:pt>
    <dgm:pt modelId="{9CFBBA13-E4B3-485B-901B-5F2AB572927C}" type="parTrans" cxnId="{5DCABB3C-1283-4117-9CBD-91588A4B1F99}">
      <dgm:prSet/>
      <dgm:spPr/>
      <dgm:t>
        <a:bodyPr/>
        <a:lstStyle/>
        <a:p>
          <a:endParaRPr lang="en-US"/>
        </a:p>
      </dgm:t>
    </dgm:pt>
    <dgm:pt modelId="{2526F0FB-2C25-4BC4-8FB3-3F75CFD9DA33}" type="sibTrans" cxnId="{5DCABB3C-1283-4117-9CBD-91588A4B1F99}">
      <dgm:prSet/>
      <dgm:spPr/>
      <dgm:t>
        <a:bodyPr/>
        <a:lstStyle/>
        <a:p>
          <a:endParaRPr lang="en-US"/>
        </a:p>
      </dgm:t>
    </dgm:pt>
    <dgm:pt modelId="{6EF342D3-2816-473D-B506-9A1A66E73D08}">
      <dgm:prSet phldrT="[Text]"/>
      <dgm:spPr/>
      <dgm:t>
        <a:bodyPr/>
        <a:lstStyle/>
        <a:p>
          <a:r>
            <a:rPr lang="en-US" dirty="0"/>
            <a:t>Know-ledge Graphs</a:t>
          </a:r>
        </a:p>
      </dgm:t>
    </dgm:pt>
    <dgm:pt modelId="{556D4F7E-9D99-44B6-AD34-D09BF69BCFDE}" type="parTrans" cxnId="{E6F1904E-3024-4B7D-BB4E-96578189B2BB}">
      <dgm:prSet/>
      <dgm:spPr/>
      <dgm:t>
        <a:bodyPr/>
        <a:lstStyle/>
        <a:p>
          <a:endParaRPr lang="en-US"/>
        </a:p>
      </dgm:t>
    </dgm:pt>
    <dgm:pt modelId="{9A3E0644-6739-4174-9852-C98F2DCD3DCF}" type="sibTrans" cxnId="{E6F1904E-3024-4B7D-BB4E-96578189B2BB}">
      <dgm:prSet/>
      <dgm:spPr/>
      <dgm:t>
        <a:bodyPr/>
        <a:lstStyle/>
        <a:p>
          <a:r>
            <a:rPr lang="en-US" dirty="0"/>
            <a:t>Meta Analysis</a:t>
          </a:r>
        </a:p>
      </dgm:t>
    </dgm:pt>
    <dgm:pt modelId="{B1BADEDE-93AB-4434-A764-05F770C6B1B3}">
      <dgm:prSet phldrT="[Text]" custT="1"/>
      <dgm:spPr/>
      <dgm:t>
        <a:bodyPr/>
        <a:lstStyle/>
        <a:p>
          <a:r>
            <a:rPr lang="en-US" sz="1800" dirty="0">
              <a:solidFill>
                <a:srgbClr val="0070C0"/>
              </a:solidFill>
            </a:rPr>
            <a:t>Research</a:t>
          </a:r>
          <a:endParaRPr lang="en-US" sz="2100" dirty="0">
            <a:solidFill>
              <a:srgbClr val="0070C0"/>
            </a:solidFill>
          </a:endParaRPr>
        </a:p>
      </dgm:t>
    </dgm:pt>
    <dgm:pt modelId="{C19D6D0A-EF49-4850-A393-CF877CD78058}" type="parTrans" cxnId="{FEF3FAC7-E3DD-46DE-9FAC-E4ACAB0CA27B}">
      <dgm:prSet/>
      <dgm:spPr/>
      <dgm:t>
        <a:bodyPr/>
        <a:lstStyle/>
        <a:p>
          <a:endParaRPr lang="en-US"/>
        </a:p>
      </dgm:t>
    </dgm:pt>
    <dgm:pt modelId="{78B9197B-3FB5-477B-A3E7-5909BD8EA541}" type="sibTrans" cxnId="{FEF3FAC7-E3DD-46DE-9FAC-E4ACAB0CA27B}">
      <dgm:prSet/>
      <dgm:spPr/>
      <dgm:t>
        <a:bodyPr/>
        <a:lstStyle/>
        <a:p>
          <a:endParaRPr lang="en-US"/>
        </a:p>
      </dgm:t>
    </dgm:pt>
    <dgm:pt modelId="{CBA469C1-7F91-44F1-AE86-7FDACB964CA9}">
      <dgm:prSet/>
      <dgm:spPr/>
      <dgm:t>
        <a:bodyPr/>
        <a:lstStyle/>
        <a:p>
          <a:r>
            <a:rPr lang="en-US" dirty="0"/>
            <a:t>Clinical Coding</a:t>
          </a:r>
        </a:p>
      </dgm:t>
    </dgm:pt>
    <dgm:pt modelId="{C49FD17A-5CD7-4864-BD7A-F2A578B3DE75}" type="parTrans" cxnId="{4ED7D23A-3BD9-440C-9389-EFB786461EFB}">
      <dgm:prSet/>
      <dgm:spPr/>
      <dgm:t>
        <a:bodyPr/>
        <a:lstStyle/>
        <a:p>
          <a:endParaRPr lang="en-US"/>
        </a:p>
      </dgm:t>
    </dgm:pt>
    <dgm:pt modelId="{B2AE9263-4432-4778-8E33-5FAB9A37EB59}" type="sibTrans" cxnId="{4ED7D23A-3BD9-440C-9389-EFB786461EFB}">
      <dgm:prSet custT="1"/>
      <dgm:spPr/>
      <dgm:t>
        <a:bodyPr/>
        <a:lstStyle/>
        <a:p>
          <a:r>
            <a:rPr lang="en-US" sz="1600" dirty="0"/>
            <a:t>Anti-Fraud</a:t>
          </a:r>
        </a:p>
      </dgm:t>
    </dgm:pt>
    <dgm:pt modelId="{18B62C4A-0DC1-4447-B455-02971E2226D8}">
      <dgm:prSet/>
      <dgm:spPr/>
      <dgm:t>
        <a:bodyPr/>
        <a:lstStyle/>
        <a:p>
          <a:r>
            <a:rPr lang="en-US" dirty="0"/>
            <a:t>Adverse Events</a:t>
          </a:r>
        </a:p>
      </dgm:t>
    </dgm:pt>
    <dgm:pt modelId="{C8492B62-BDB8-4BAB-9602-20238AE7DE0E}" type="parTrans" cxnId="{D9680149-2AB7-43AD-8A34-7BE84FF0AB64}">
      <dgm:prSet/>
      <dgm:spPr/>
      <dgm:t>
        <a:bodyPr/>
        <a:lstStyle/>
        <a:p>
          <a:endParaRPr lang="en-US"/>
        </a:p>
      </dgm:t>
    </dgm:pt>
    <dgm:pt modelId="{133032BD-851A-4A46-9931-783E240D2C4D}" type="sibTrans" cxnId="{D9680149-2AB7-43AD-8A34-7BE84FF0AB64}">
      <dgm:prSet custT="1"/>
      <dgm:spPr/>
      <dgm:t>
        <a:bodyPr/>
        <a:lstStyle/>
        <a:p>
          <a:r>
            <a:rPr lang="en-US" sz="1400" dirty="0"/>
            <a:t>Recruit for Trials</a:t>
          </a:r>
        </a:p>
      </dgm:t>
    </dgm:pt>
    <dgm:pt modelId="{438AB78E-F907-45C2-9658-29D4FE044E9D}">
      <dgm:prSet custT="1"/>
      <dgm:spPr/>
      <dgm:t>
        <a:bodyPr/>
        <a:lstStyle/>
        <a:p>
          <a:r>
            <a:rPr lang="en-US" sz="2000" dirty="0">
              <a:solidFill>
                <a:srgbClr val="0070C0"/>
              </a:solidFill>
            </a:rPr>
            <a:t>Financial</a:t>
          </a:r>
          <a:endParaRPr lang="en-US" sz="2100" dirty="0">
            <a:solidFill>
              <a:srgbClr val="0070C0"/>
            </a:solidFill>
          </a:endParaRPr>
        </a:p>
      </dgm:t>
    </dgm:pt>
    <dgm:pt modelId="{28371C42-93B4-4200-90FE-B73F00C266BB}" type="parTrans" cxnId="{BF1F59FD-36C4-468C-8C78-62888DA34637}">
      <dgm:prSet/>
      <dgm:spPr/>
      <dgm:t>
        <a:bodyPr/>
        <a:lstStyle/>
        <a:p>
          <a:endParaRPr lang="en-US"/>
        </a:p>
      </dgm:t>
    </dgm:pt>
    <dgm:pt modelId="{85F99D67-2043-4C32-97A4-FF513FC1576E}" type="sibTrans" cxnId="{BF1F59FD-36C4-468C-8C78-62888DA34637}">
      <dgm:prSet/>
      <dgm:spPr/>
      <dgm:t>
        <a:bodyPr/>
        <a:lstStyle/>
        <a:p>
          <a:endParaRPr lang="en-US"/>
        </a:p>
      </dgm:t>
    </dgm:pt>
    <dgm:pt modelId="{089F0BC2-46DF-4E70-AFDE-46E7F3F1A9DE}">
      <dgm:prSet custT="1"/>
      <dgm:spPr/>
      <dgm:t>
        <a:bodyPr/>
        <a:lstStyle/>
        <a:p>
          <a:r>
            <a:rPr lang="en-US" sz="1800" dirty="0">
              <a:solidFill>
                <a:srgbClr val="0070C0"/>
              </a:solidFill>
            </a:rPr>
            <a:t>Drug Development</a:t>
          </a:r>
        </a:p>
      </dgm:t>
    </dgm:pt>
    <dgm:pt modelId="{B7BE45BC-1FED-401E-B22E-F29827C1C6F8}" type="parTrans" cxnId="{BA1C2366-9E65-4B46-A4EC-DBD931E0D8A7}">
      <dgm:prSet/>
      <dgm:spPr/>
      <dgm:t>
        <a:bodyPr/>
        <a:lstStyle/>
        <a:p>
          <a:endParaRPr lang="en-US"/>
        </a:p>
      </dgm:t>
    </dgm:pt>
    <dgm:pt modelId="{742D5C07-A568-4E9D-873D-2470F42304EC}" type="sibTrans" cxnId="{BA1C2366-9E65-4B46-A4EC-DBD931E0D8A7}">
      <dgm:prSet/>
      <dgm:spPr/>
      <dgm:t>
        <a:bodyPr/>
        <a:lstStyle/>
        <a:p>
          <a:endParaRPr lang="en-US"/>
        </a:p>
      </dgm:t>
    </dgm:pt>
    <dgm:pt modelId="{98254033-1521-46A8-B119-CA7EAD7A1778}" type="pres">
      <dgm:prSet presAssocID="{34880566-0E5F-490D-A164-D7FDF4583264}" presName="Name0" presStyleCnt="0">
        <dgm:presLayoutVars>
          <dgm:chMax/>
          <dgm:chPref/>
          <dgm:dir/>
          <dgm:animLvl val="lvl"/>
        </dgm:presLayoutVars>
      </dgm:prSet>
      <dgm:spPr/>
    </dgm:pt>
    <dgm:pt modelId="{30A0C813-B260-40AE-BB9C-D3CAC6D8EC77}" type="pres">
      <dgm:prSet presAssocID="{9786E6F0-1DD2-40D4-A657-93C9A8BDDC6F}" presName="composite" presStyleCnt="0"/>
      <dgm:spPr/>
    </dgm:pt>
    <dgm:pt modelId="{77B974D7-2FE4-4643-8CC4-407F2A532883}" type="pres">
      <dgm:prSet presAssocID="{9786E6F0-1DD2-40D4-A657-93C9A8BDDC6F}" presName="Parent1" presStyleLbl="node1" presStyleIdx="0" presStyleCnt="10" custScaleX="115790">
        <dgm:presLayoutVars>
          <dgm:chMax val="1"/>
          <dgm:chPref val="1"/>
          <dgm:bulletEnabled val="1"/>
        </dgm:presLayoutVars>
      </dgm:prSet>
      <dgm:spPr/>
    </dgm:pt>
    <dgm:pt modelId="{5C1F0E12-62AE-4839-A6E7-4BF8910DFEA8}" type="pres">
      <dgm:prSet presAssocID="{9786E6F0-1DD2-40D4-A657-93C9A8BDDC6F}" presName="Childtext1" presStyleLbl="revTx" presStyleIdx="0" presStyleCnt="5">
        <dgm:presLayoutVars>
          <dgm:chMax val="0"/>
          <dgm:chPref val="0"/>
          <dgm:bulletEnabled val="1"/>
        </dgm:presLayoutVars>
      </dgm:prSet>
      <dgm:spPr/>
    </dgm:pt>
    <dgm:pt modelId="{DD693493-865D-4B46-BFC7-0EC3349B7ECC}" type="pres">
      <dgm:prSet presAssocID="{9786E6F0-1DD2-40D4-A657-93C9A8BDDC6F}" presName="BalanceSpacing" presStyleCnt="0"/>
      <dgm:spPr/>
    </dgm:pt>
    <dgm:pt modelId="{FC0EDD8C-BDAD-4150-B2AE-EDCBA69ABB0E}" type="pres">
      <dgm:prSet presAssocID="{9786E6F0-1DD2-40D4-A657-93C9A8BDDC6F}" presName="BalanceSpacing1" presStyleCnt="0"/>
      <dgm:spPr/>
    </dgm:pt>
    <dgm:pt modelId="{84057E4B-8F17-4501-9BE4-72FC06A8087F}" type="pres">
      <dgm:prSet presAssocID="{2ED0D123-AE47-44A4-8C5A-6FBBF12DCAAB}" presName="Accent1Text" presStyleLbl="node1" presStyleIdx="1" presStyleCnt="10"/>
      <dgm:spPr/>
    </dgm:pt>
    <dgm:pt modelId="{E4A7868C-97ED-4539-81A9-65398549014C}" type="pres">
      <dgm:prSet presAssocID="{2ED0D123-AE47-44A4-8C5A-6FBBF12DCAAB}" presName="spaceBetweenRectangles" presStyleCnt="0"/>
      <dgm:spPr/>
    </dgm:pt>
    <dgm:pt modelId="{ABA7671E-5627-444A-AEF5-44B568320177}" type="pres">
      <dgm:prSet presAssocID="{3427B6DF-636E-4CE0-9A42-D464A7C73EE5}" presName="composite" presStyleCnt="0"/>
      <dgm:spPr/>
    </dgm:pt>
    <dgm:pt modelId="{B76A4FBF-2816-413F-8CE3-467177167BFB}" type="pres">
      <dgm:prSet presAssocID="{3427B6DF-636E-4CE0-9A42-D464A7C73EE5}" presName="Parent1" presStyleLbl="node1" presStyleIdx="2" presStyleCnt="10" custLinFactNeighborX="4269" custLinFactNeighborY="1995">
        <dgm:presLayoutVars>
          <dgm:chMax val="1"/>
          <dgm:chPref val="1"/>
          <dgm:bulletEnabled val="1"/>
        </dgm:presLayoutVars>
      </dgm:prSet>
      <dgm:spPr/>
    </dgm:pt>
    <dgm:pt modelId="{97C0287E-1929-476D-912F-ED9A6AE86D1D}" type="pres">
      <dgm:prSet presAssocID="{3427B6DF-636E-4CE0-9A42-D464A7C73EE5}" presName="Childtext1" presStyleLbl="revTx" presStyleIdx="1" presStyleCnt="5">
        <dgm:presLayoutVars>
          <dgm:chMax val="0"/>
          <dgm:chPref val="0"/>
          <dgm:bulletEnabled val="1"/>
        </dgm:presLayoutVars>
      </dgm:prSet>
      <dgm:spPr/>
    </dgm:pt>
    <dgm:pt modelId="{502E9E02-5AEE-4C30-8A14-F20CBAEA2309}" type="pres">
      <dgm:prSet presAssocID="{3427B6DF-636E-4CE0-9A42-D464A7C73EE5}" presName="BalanceSpacing" presStyleCnt="0"/>
      <dgm:spPr/>
    </dgm:pt>
    <dgm:pt modelId="{F194EDB7-7802-4343-A6E6-3407B53A36DF}" type="pres">
      <dgm:prSet presAssocID="{3427B6DF-636E-4CE0-9A42-D464A7C73EE5}" presName="BalanceSpacing1" presStyleCnt="0"/>
      <dgm:spPr/>
    </dgm:pt>
    <dgm:pt modelId="{8BE2BB76-2A38-4005-A3A8-649AB69C9CB0}" type="pres">
      <dgm:prSet presAssocID="{85F708FF-1468-4B70-BF70-2CEF5EF1C2DF}" presName="Accent1Text" presStyleLbl="node1" presStyleIdx="3" presStyleCnt="10" custLinFactNeighborX="1059"/>
      <dgm:spPr/>
    </dgm:pt>
    <dgm:pt modelId="{E8D449F6-C88B-4B34-9F65-128939C00C17}" type="pres">
      <dgm:prSet presAssocID="{85F708FF-1468-4B70-BF70-2CEF5EF1C2DF}" presName="spaceBetweenRectangles" presStyleCnt="0"/>
      <dgm:spPr/>
    </dgm:pt>
    <dgm:pt modelId="{E5E3A60A-6652-4909-99B8-9C238AC821BE}" type="pres">
      <dgm:prSet presAssocID="{6EF342D3-2816-473D-B506-9A1A66E73D08}" presName="composite" presStyleCnt="0"/>
      <dgm:spPr/>
    </dgm:pt>
    <dgm:pt modelId="{FEDE954F-6285-4257-B469-F6E015D64B1E}" type="pres">
      <dgm:prSet presAssocID="{6EF342D3-2816-473D-B506-9A1A66E73D08}" presName="Parent1" presStyleLbl="node1" presStyleIdx="4" presStyleCnt="10">
        <dgm:presLayoutVars>
          <dgm:chMax val="1"/>
          <dgm:chPref val="1"/>
          <dgm:bulletEnabled val="1"/>
        </dgm:presLayoutVars>
      </dgm:prSet>
      <dgm:spPr/>
    </dgm:pt>
    <dgm:pt modelId="{72DDD9A2-75B9-4F80-BEFD-8A2D610494DE}" type="pres">
      <dgm:prSet presAssocID="{6EF342D3-2816-473D-B506-9A1A66E73D08}" presName="Childtext1" presStyleLbl="revTx" presStyleIdx="2" presStyleCnt="5">
        <dgm:presLayoutVars>
          <dgm:chMax val="0"/>
          <dgm:chPref val="0"/>
          <dgm:bulletEnabled val="1"/>
        </dgm:presLayoutVars>
      </dgm:prSet>
      <dgm:spPr/>
    </dgm:pt>
    <dgm:pt modelId="{EFBB3B05-6B2C-43E5-A3F7-3E41EBDA6EFA}" type="pres">
      <dgm:prSet presAssocID="{6EF342D3-2816-473D-B506-9A1A66E73D08}" presName="BalanceSpacing" presStyleCnt="0"/>
      <dgm:spPr/>
    </dgm:pt>
    <dgm:pt modelId="{1588E5A1-3F22-4074-BCFE-FE0BE8F6C246}" type="pres">
      <dgm:prSet presAssocID="{6EF342D3-2816-473D-B506-9A1A66E73D08}" presName="BalanceSpacing1" presStyleCnt="0"/>
      <dgm:spPr/>
    </dgm:pt>
    <dgm:pt modelId="{AFE44DB5-BBA4-4C3C-AE7E-57D8EEE009C2}" type="pres">
      <dgm:prSet presAssocID="{9A3E0644-6739-4174-9852-C98F2DCD3DCF}" presName="Accent1Text" presStyleLbl="node1" presStyleIdx="5" presStyleCnt="10"/>
      <dgm:spPr/>
    </dgm:pt>
    <dgm:pt modelId="{77970DF4-C940-4A89-A74C-08041FBDAF1D}" type="pres">
      <dgm:prSet presAssocID="{9A3E0644-6739-4174-9852-C98F2DCD3DCF}" presName="spaceBetweenRectangles" presStyleCnt="0"/>
      <dgm:spPr/>
    </dgm:pt>
    <dgm:pt modelId="{FD94F57D-6E24-49A7-8339-E728C05C7C01}" type="pres">
      <dgm:prSet presAssocID="{CBA469C1-7F91-44F1-AE86-7FDACB964CA9}" presName="composite" presStyleCnt="0"/>
      <dgm:spPr/>
    </dgm:pt>
    <dgm:pt modelId="{1383C34D-9BF6-48F6-9C85-E14EFA167339}" type="pres">
      <dgm:prSet presAssocID="{CBA469C1-7F91-44F1-AE86-7FDACB964CA9}" presName="Parent1" presStyleLbl="node1" presStyleIdx="6" presStyleCnt="10">
        <dgm:presLayoutVars>
          <dgm:chMax val="1"/>
          <dgm:chPref val="1"/>
          <dgm:bulletEnabled val="1"/>
        </dgm:presLayoutVars>
      </dgm:prSet>
      <dgm:spPr/>
    </dgm:pt>
    <dgm:pt modelId="{936F58FF-C721-4596-8E46-5AB1928409E4}" type="pres">
      <dgm:prSet presAssocID="{CBA469C1-7F91-44F1-AE86-7FDACB964CA9}" presName="Childtext1" presStyleLbl="revTx" presStyleIdx="3" presStyleCnt="5">
        <dgm:presLayoutVars>
          <dgm:chMax val="0"/>
          <dgm:chPref val="0"/>
          <dgm:bulletEnabled val="1"/>
        </dgm:presLayoutVars>
      </dgm:prSet>
      <dgm:spPr/>
    </dgm:pt>
    <dgm:pt modelId="{6787F57F-E53A-4205-BC4A-F32FE7E8E140}" type="pres">
      <dgm:prSet presAssocID="{CBA469C1-7F91-44F1-AE86-7FDACB964CA9}" presName="BalanceSpacing" presStyleCnt="0"/>
      <dgm:spPr/>
    </dgm:pt>
    <dgm:pt modelId="{F721DEC3-FFF8-4852-8DE5-C2777AA2D20A}" type="pres">
      <dgm:prSet presAssocID="{CBA469C1-7F91-44F1-AE86-7FDACB964CA9}" presName="BalanceSpacing1" presStyleCnt="0"/>
      <dgm:spPr/>
    </dgm:pt>
    <dgm:pt modelId="{1C023441-BE68-4C57-B3E3-98BAD15356B4}" type="pres">
      <dgm:prSet presAssocID="{B2AE9263-4432-4778-8E33-5FAB9A37EB59}" presName="Accent1Text" presStyleLbl="node1" presStyleIdx="7" presStyleCnt="10" custLinFactNeighborX="-2118"/>
      <dgm:spPr/>
    </dgm:pt>
    <dgm:pt modelId="{19526E07-74FB-49D2-8E65-38F8C8C9B7BC}" type="pres">
      <dgm:prSet presAssocID="{B2AE9263-4432-4778-8E33-5FAB9A37EB59}" presName="spaceBetweenRectangles" presStyleCnt="0"/>
      <dgm:spPr/>
    </dgm:pt>
    <dgm:pt modelId="{53211752-421A-4634-AEB5-8C22E3D7F92A}" type="pres">
      <dgm:prSet presAssocID="{18B62C4A-0DC1-4447-B455-02971E2226D8}" presName="composite" presStyleCnt="0"/>
      <dgm:spPr/>
    </dgm:pt>
    <dgm:pt modelId="{BE328292-EF51-450E-AAB5-58CCF888208C}" type="pres">
      <dgm:prSet presAssocID="{18B62C4A-0DC1-4447-B455-02971E2226D8}" presName="Parent1" presStyleLbl="node1" presStyleIdx="8" presStyleCnt="10">
        <dgm:presLayoutVars>
          <dgm:chMax val="1"/>
          <dgm:chPref val="1"/>
          <dgm:bulletEnabled val="1"/>
        </dgm:presLayoutVars>
      </dgm:prSet>
      <dgm:spPr/>
    </dgm:pt>
    <dgm:pt modelId="{40BF48AB-4FA6-4F73-868B-FCCE1B66E013}" type="pres">
      <dgm:prSet presAssocID="{18B62C4A-0DC1-4447-B455-02971E2226D8}" presName="Childtext1" presStyleLbl="revTx" presStyleIdx="4" presStyleCnt="5" custScaleX="189913" custLinFactNeighborX="41395" custLinFactNeighborY="20340">
        <dgm:presLayoutVars>
          <dgm:chMax val="0"/>
          <dgm:chPref val="0"/>
          <dgm:bulletEnabled val="1"/>
        </dgm:presLayoutVars>
      </dgm:prSet>
      <dgm:spPr/>
    </dgm:pt>
    <dgm:pt modelId="{F7B1F1EA-DE64-4032-9A64-6ED83BD874CA}" type="pres">
      <dgm:prSet presAssocID="{18B62C4A-0DC1-4447-B455-02971E2226D8}" presName="BalanceSpacing" presStyleCnt="0"/>
      <dgm:spPr/>
    </dgm:pt>
    <dgm:pt modelId="{7B1961B2-558A-425C-B3EE-A95B7C80CDF0}" type="pres">
      <dgm:prSet presAssocID="{18B62C4A-0DC1-4447-B455-02971E2226D8}" presName="BalanceSpacing1" presStyleCnt="0"/>
      <dgm:spPr/>
    </dgm:pt>
    <dgm:pt modelId="{D0988D62-B792-4880-A326-56AD601CB004}" type="pres">
      <dgm:prSet presAssocID="{133032BD-851A-4A46-9931-783E240D2C4D}" presName="Accent1Text" presStyleLbl="node1" presStyleIdx="9" presStyleCnt="10" custLinFactNeighborX="3177"/>
      <dgm:spPr/>
    </dgm:pt>
  </dgm:ptLst>
  <dgm:cxnLst>
    <dgm:cxn modelId="{EBCBA112-8FF1-416B-BACE-013A883DA489}" type="presOf" srcId="{9A3E0644-6739-4174-9852-C98F2DCD3DCF}" destId="{AFE44DB5-BBA4-4C3C-AE7E-57D8EEE009C2}" srcOrd="0" destOrd="0" presId="urn:microsoft.com/office/officeart/2008/layout/AlternatingHexagons"/>
    <dgm:cxn modelId="{1B35EC21-DD32-4941-9144-515F8CCA2020}" srcId="{9786E6F0-1DD2-40D4-A657-93C9A8BDDC6F}" destId="{0BCE0BBB-6797-496F-962B-6931F7D6B826}" srcOrd="0" destOrd="0" parTransId="{F9FB7E99-48F1-46DE-ADFA-3DD19A808612}" sibTransId="{49550EAA-913C-4F08-A4B7-1EDE37F79209}"/>
    <dgm:cxn modelId="{282D6723-F5CC-44A3-B461-1210FE869256}" type="presOf" srcId="{18B62C4A-0DC1-4447-B455-02971E2226D8}" destId="{BE328292-EF51-450E-AAB5-58CCF888208C}" srcOrd="0" destOrd="0" presId="urn:microsoft.com/office/officeart/2008/layout/AlternatingHexagons"/>
    <dgm:cxn modelId="{EC54C123-6D6B-4488-904B-82A93AE2B766}" srcId="{34880566-0E5F-490D-A164-D7FDF4583264}" destId="{9786E6F0-1DD2-40D4-A657-93C9A8BDDC6F}" srcOrd="0" destOrd="0" parTransId="{1AC4C53A-E017-4E58-9F86-F7C2FC2098DB}" sibTransId="{2ED0D123-AE47-44A4-8C5A-6FBBF12DCAAB}"/>
    <dgm:cxn modelId="{9E699D37-92AF-4024-AC4C-8429595F6583}" type="presOf" srcId="{0BCE0BBB-6797-496F-962B-6931F7D6B826}" destId="{5C1F0E12-62AE-4839-A6E7-4BF8910DFEA8}" srcOrd="0" destOrd="0" presId="urn:microsoft.com/office/officeart/2008/layout/AlternatingHexagons"/>
    <dgm:cxn modelId="{4ED7D23A-3BD9-440C-9389-EFB786461EFB}" srcId="{34880566-0E5F-490D-A164-D7FDF4583264}" destId="{CBA469C1-7F91-44F1-AE86-7FDACB964CA9}" srcOrd="3" destOrd="0" parTransId="{C49FD17A-5CD7-4864-BD7A-F2A578B3DE75}" sibTransId="{B2AE9263-4432-4778-8E33-5FAB9A37EB59}"/>
    <dgm:cxn modelId="{5C4FA43B-A85F-4855-8EEB-1AB650574300}" type="presOf" srcId="{B2AE9263-4432-4778-8E33-5FAB9A37EB59}" destId="{1C023441-BE68-4C57-B3E3-98BAD15356B4}" srcOrd="0" destOrd="0" presId="urn:microsoft.com/office/officeart/2008/layout/AlternatingHexagons"/>
    <dgm:cxn modelId="{5DCABB3C-1283-4117-9CBD-91588A4B1F99}" srcId="{3427B6DF-636E-4CE0-9A42-D464A7C73EE5}" destId="{C76335B6-4730-442C-8D55-6BC90F2EF9D4}" srcOrd="0" destOrd="0" parTransId="{9CFBBA13-E4B3-485B-901B-5F2AB572927C}" sibTransId="{2526F0FB-2C25-4BC4-8FB3-3F75CFD9DA33}"/>
    <dgm:cxn modelId="{D9680149-2AB7-43AD-8A34-7BE84FF0AB64}" srcId="{34880566-0E5F-490D-A164-D7FDF4583264}" destId="{18B62C4A-0DC1-4447-B455-02971E2226D8}" srcOrd="4" destOrd="0" parTransId="{C8492B62-BDB8-4BAB-9602-20238AE7DE0E}" sibTransId="{133032BD-851A-4A46-9931-783E240D2C4D}"/>
    <dgm:cxn modelId="{F49DD24C-A9FF-44E6-AC7F-33E1B3738002}" type="presOf" srcId="{3427B6DF-636E-4CE0-9A42-D464A7C73EE5}" destId="{B76A4FBF-2816-413F-8CE3-467177167BFB}" srcOrd="0" destOrd="0" presId="urn:microsoft.com/office/officeart/2008/layout/AlternatingHexagons"/>
    <dgm:cxn modelId="{E6F1904E-3024-4B7D-BB4E-96578189B2BB}" srcId="{34880566-0E5F-490D-A164-D7FDF4583264}" destId="{6EF342D3-2816-473D-B506-9A1A66E73D08}" srcOrd="2" destOrd="0" parTransId="{556D4F7E-9D99-44B6-AD34-D09BF69BCFDE}" sibTransId="{9A3E0644-6739-4174-9852-C98F2DCD3DCF}"/>
    <dgm:cxn modelId="{B7478254-05D3-4D0D-8C6E-6622297F903A}" type="presOf" srcId="{089F0BC2-46DF-4E70-AFDE-46E7F3F1A9DE}" destId="{40BF48AB-4FA6-4F73-868B-FCCE1B66E013}" srcOrd="0" destOrd="0" presId="urn:microsoft.com/office/officeart/2008/layout/AlternatingHexagons"/>
    <dgm:cxn modelId="{F4D21C56-54FE-473F-B1B7-E79AEB512638}" type="presOf" srcId="{85F708FF-1468-4B70-BF70-2CEF5EF1C2DF}" destId="{8BE2BB76-2A38-4005-A3A8-649AB69C9CB0}" srcOrd="0" destOrd="0" presId="urn:microsoft.com/office/officeart/2008/layout/AlternatingHexagons"/>
    <dgm:cxn modelId="{4287DB5C-DABB-4406-B7A5-98F49E705770}" srcId="{34880566-0E5F-490D-A164-D7FDF4583264}" destId="{3427B6DF-636E-4CE0-9A42-D464A7C73EE5}" srcOrd="1" destOrd="0" parTransId="{764062A1-84C0-4F41-9F1E-7E6B9DC7A303}" sibTransId="{85F708FF-1468-4B70-BF70-2CEF5EF1C2DF}"/>
    <dgm:cxn modelId="{6A4D9665-89D0-4F66-AFFA-2E29FC72E811}" type="presOf" srcId="{CBA469C1-7F91-44F1-AE86-7FDACB964CA9}" destId="{1383C34D-9BF6-48F6-9C85-E14EFA167339}" srcOrd="0" destOrd="0" presId="urn:microsoft.com/office/officeart/2008/layout/AlternatingHexagons"/>
    <dgm:cxn modelId="{BA1C2366-9E65-4B46-A4EC-DBD931E0D8A7}" srcId="{18B62C4A-0DC1-4447-B455-02971E2226D8}" destId="{089F0BC2-46DF-4E70-AFDE-46E7F3F1A9DE}" srcOrd="0" destOrd="0" parTransId="{B7BE45BC-1FED-401E-B22E-F29827C1C6F8}" sibTransId="{742D5C07-A568-4E9D-873D-2470F42304EC}"/>
    <dgm:cxn modelId="{9D927D6B-1D77-4E79-943F-A19CD073EEBB}" type="presOf" srcId="{133032BD-851A-4A46-9931-783E240D2C4D}" destId="{D0988D62-B792-4880-A326-56AD601CB004}" srcOrd="0" destOrd="0" presId="urn:microsoft.com/office/officeart/2008/layout/AlternatingHexagons"/>
    <dgm:cxn modelId="{7EF0FD6F-D14A-4E1B-AA11-F52DDAD2DD93}" type="presOf" srcId="{9786E6F0-1DD2-40D4-A657-93C9A8BDDC6F}" destId="{77B974D7-2FE4-4643-8CC4-407F2A532883}" srcOrd="0" destOrd="0" presId="urn:microsoft.com/office/officeart/2008/layout/AlternatingHexagons"/>
    <dgm:cxn modelId="{16A64171-7E6C-4112-B0E9-584D7C74316A}" type="presOf" srcId="{2ED0D123-AE47-44A4-8C5A-6FBBF12DCAAB}" destId="{84057E4B-8F17-4501-9BE4-72FC06A8087F}" srcOrd="0" destOrd="0" presId="urn:microsoft.com/office/officeart/2008/layout/AlternatingHexagons"/>
    <dgm:cxn modelId="{7B51AC80-BDE0-4A79-A38F-4173ACB5BCA3}" type="presOf" srcId="{C76335B6-4730-442C-8D55-6BC90F2EF9D4}" destId="{97C0287E-1929-476D-912F-ED9A6AE86D1D}" srcOrd="0" destOrd="0" presId="urn:microsoft.com/office/officeart/2008/layout/AlternatingHexagons"/>
    <dgm:cxn modelId="{4424A5AC-E1C0-4C24-A9FC-8350083B7F41}" type="presOf" srcId="{34880566-0E5F-490D-A164-D7FDF4583264}" destId="{98254033-1521-46A8-B119-CA7EAD7A1778}" srcOrd="0" destOrd="0" presId="urn:microsoft.com/office/officeart/2008/layout/AlternatingHexagons"/>
    <dgm:cxn modelId="{F12C4BB0-208A-4111-A5F6-ABD56C01CF2D}" type="presOf" srcId="{B1BADEDE-93AB-4434-A764-05F770C6B1B3}" destId="{72DDD9A2-75B9-4F80-BEFD-8A2D610494DE}" srcOrd="0" destOrd="0" presId="urn:microsoft.com/office/officeart/2008/layout/AlternatingHexagons"/>
    <dgm:cxn modelId="{48BACBC7-9B55-4727-999C-A29781881920}" type="presOf" srcId="{6EF342D3-2816-473D-B506-9A1A66E73D08}" destId="{FEDE954F-6285-4257-B469-F6E015D64B1E}" srcOrd="0" destOrd="0" presId="urn:microsoft.com/office/officeart/2008/layout/AlternatingHexagons"/>
    <dgm:cxn modelId="{FEF3FAC7-E3DD-46DE-9FAC-E4ACAB0CA27B}" srcId="{6EF342D3-2816-473D-B506-9A1A66E73D08}" destId="{B1BADEDE-93AB-4434-A764-05F770C6B1B3}" srcOrd="0" destOrd="0" parTransId="{C19D6D0A-EF49-4850-A393-CF877CD78058}" sibTransId="{78B9197B-3FB5-477B-A3E7-5909BD8EA541}"/>
    <dgm:cxn modelId="{13A1F7D4-01FB-493E-82E3-AD7FE90A1269}" type="presOf" srcId="{438AB78E-F907-45C2-9658-29D4FE044E9D}" destId="{936F58FF-C721-4596-8E46-5AB1928409E4}" srcOrd="0" destOrd="0" presId="urn:microsoft.com/office/officeart/2008/layout/AlternatingHexagons"/>
    <dgm:cxn modelId="{BF1F59FD-36C4-468C-8C78-62888DA34637}" srcId="{CBA469C1-7F91-44F1-AE86-7FDACB964CA9}" destId="{438AB78E-F907-45C2-9658-29D4FE044E9D}" srcOrd="0" destOrd="0" parTransId="{28371C42-93B4-4200-90FE-B73F00C266BB}" sibTransId="{85F99D67-2043-4C32-97A4-FF513FC1576E}"/>
    <dgm:cxn modelId="{B2B40BA9-56D0-4B03-9D4D-A2B7FC728306}" type="presParOf" srcId="{98254033-1521-46A8-B119-CA7EAD7A1778}" destId="{30A0C813-B260-40AE-BB9C-D3CAC6D8EC77}" srcOrd="0" destOrd="0" presId="urn:microsoft.com/office/officeart/2008/layout/AlternatingHexagons"/>
    <dgm:cxn modelId="{3723DCED-1590-4C46-9D0F-5CF774547BBB}" type="presParOf" srcId="{30A0C813-B260-40AE-BB9C-D3CAC6D8EC77}" destId="{77B974D7-2FE4-4643-8CC4-407F2A532883}" srcOrd="0" destOrd="0" presId="urn:microsoft.com/office/officeart/2008/layout/AlternatingHexagons"/>
    <dgm:cxn modelId="{8995A15E-4CCB-4C29-84BF-4E1E1D5DDBF8}" type="presParOf" srcId="{30A0C813-B260-40AE-BB9C-D3CAC6D8EC77}" destId="{5C1F0E12-62AE-4839-A6E7-4BF8910DFEA8}" srcOrd="1" destOrd="0" presId="urn:microsoft.com/office/officeart/2008/layout/AlternatingHexagons"/>
    <dgm:cxn modelId="{414B2205-8CDB-4D5A-AB21-B2CF63EC5DEC}" type="presParOf" srcId="{30A0C813-B260-40AE-BB9C-D3CAC6D8EC77}" destId="{DD693493-865D-4B46-BFC7-0EC3349B7ECC}" srcOrd="2" destOrd="0" presId="urn:microsoft.com/office/officeart/2008/layout/AlternatingHexagons"/>
    <dgm:cxn modelId="{AC391C54-3B33-4EF5-A238-9EA5D01B51D4}" type="presParOf" srcId="{30A0C813-B260-40AE-BB9C-D3CAC6D8EC77}" destId="{FC0EDD8C-BDAD-4150-B2AE-EDCBA69ABB0E}" srcOrd="3" destOrd="0" presId="urn:microsoft.com/office/officeart/2008/layout/AlternatingHexagons"/>
    <dgm:cxn modelId="{D2BA4F94-04BF-4599-A539-68464ACCD72E}" type="presParOf" srcId="{30A0C813-B260-40AE-BB9C-D3CAC6D8EC77}" destId="{84057E4B-8F17-4501-9BE4-72FC06A8087F}" srcOrd="4" destOrd="0" presId="urn:microsoft.com/office/officeart/2008/layout/AlternatingHexagons"/>
    <dgm:cxn modelId="{60C2F3E2-60B9-4C75-BBC8-D3BB651E256F}" type="presParOf" srcId="{98254033-1521-46A8-B119-CA7EAD7A1778}" destId="{E4A7868C-97ED-4539-81A9-65398549014C}" srcOrd="1" destOrd="0" presId="urn:microsoft.com/office/officeart/2008/layout/AlternatingHexagons"/>
    <dgm:cxn modelId="{FA21A775-3251-4FAC-B856-B05EC3E8C3D0}" type="presParOf" srcId="{98254033-1521-46A8-B119-CA7EAD7A1778}" destId="{ABA7671E-5627-444A-AEF5-44B568320177}" srcOrd="2" destOrd="0" presId="urn:microsoft.com/office/officeart/2008/layout/AlternatingHexagons"/>
    <dgm:cxn modelId="{9503E5EA-077E-4118-A524-72FBDFCAD45A}" type="presParOf" srcId="{ABA7671E-5627-444A-AEF5-44B568320177}" destId="{B76A4FBF-2816-413F-8CE3-467177167BFB}" srcOrd="0" destOrd="0" presId="urn:microsoft.com/office/officeart/2008/layout/AlternatingHexagons"/>
    <dgm:cxn modelId="{7B1B2762-CDD5-4293-A2B7-8188D21D7EC1}" type="presParOf" srcId="{ABA7671E-5627-444A-AEF5-44B568320177}" destId="{97C0287E-1929-476D-912F-ED9A6AE86D1D}" srcOrd="1" destOrd="0" presId="urn:microsoft.com/office/officeart/2008/layout/AlternatingHexagons"/>
    <dgm:cxn modelId="{E9A07B10-48B7-4E18-965C-E1A51E7B8E29}" type="presParOf" srcId="{ABA7671E-5627-444A-AEF5-44B568320177}" destId="{502E9E02-5AEE-4C30-8A14-F20CBAEA2309}" srcOrd="2" destOrd="0" presId="urn:microsoft.com/office/officeart/2008/layout/AlternatingHexagons"/>
    <dgm:cxn modelId="{34B743B8-8425-4679-8D09-D7096C2D378B}" type="presParOf" srcId="{ABA7671E-5627-444A-AEF5-44B568320177}" destId="{F194EDB7-7802-4343-A6E6-3407B53A36DF}" srcOrd="3" destOrd="0" presId="urn:microsoft.com/office/officeart/2008/layout/AlternatingHexagons"/>
    <dgm:cxn modelId="{0E49041D-8B07-4C5F-8D5C-CEE590D65132}" type="presParOf" srcId="{ABA7671E-5627-444A-AEF5-44B568320177}" destId="{8BE2BB76-2A38-4005-A3A8-649AB69C9CB0}" srcOrd="4" destOrd="0" presId="urn:microsoft.com/office/officeart/2008/layout/AlternatingHexagons"/>
    <dgm:cxn modelId="{DEE7B740-2577-4F99-9E42-C260885FEA9F}" type="presParOf" srcId="{98254033-1521-46A8-B119-CA7EAD7A1778}" destId="{E8D449F6-C88B-4B34-9F65-128939C00C17}" srcOrd="3" destOrd="0" presId="urn:microsoft.com/office/officeart/2008/layout/AlternatingHexagons"/>
    <dgm:cxn modelId="{E6297A80-0909-47CF-90B0-1063B91F2E13}" type="presParOf" srcId="{98254033-1521-46A8-B119-CA7EAD7A1778}" destId="{E5E3A60A-6652-4909-99B8-9C238AC821BE}" srcOrd="4" destOrd="0" presId="urn:microsoft.com/office/officeart/2008/layout/AlternatingHexagons"/>
    <dgm:cxn modelId="{E9C9FC2E-1A5F-405F-8172-C902C0E08763}" type="presParOf" srcId="{E5E3A60A-6652-4909-99B8-9C238AC821BE}" destId="{FEDE954F-6285-4257-B469-F6E015D64B1E}" srcOrd="0" destOrd="0" presId="urn:microsoft.com/office/officeart/2008/layout/AlternatingHexagons"/>
    <dgm:cxn modelId="{65B44D95-2DA9-4206-9E53-F38DF1F178AE}" type="presParOf" srcId="{E5E3A60A-6652-4909-99B8-9C238AC821BE}" destId="{72DDD9A2-75B9-4F80-BEFD-8A2D610494DE}" srcOrd="1" destOrd="0" presId="urn:microsoft.com/office/officeart/2008/layout/AlternatingHexagons"/>
    <dgm:cxn modelId="{283719A9-FA07-4D63-8D1E-5DC3B57A4FA0}" type="presParOf" srcId="{E5E3A60A-6652-4909-99B8-9C238AC821BE}" destId="{EFBB3B05-6B2C-43E5-A3F7-3E41EBDA6EFA}" srcOrd="2" destOrd="0" presId="urn:microsoft.com/office/officeart/2008/layout/AlternatingHexagons"/>
    <dgm:cxn modelId="{9A6B759A-E603-479B-BCC9-76F162AA380D}" type="presParOf" srcId="{E5E3A60A-6652-4909-99B8-9C238AC821BE}" destId="{1588E5A1-3F22-4074-BCFE-FE0BE8F6C246}" srcOrd="3" destOrd="0" presId="urn:microsoft.com/office/officeart/2008/layout/AlternatingHexagons"/>
    <dgm:cxn modelId="{33D4D343-0459-4918-8DEF-93955477C34F}" type="presParOf" srcId="{E5E3A60A-6652-4909-99B8-9C238AC821BE}" destId="{AFE44DB5-BBA4-4C3C-AE7E-57D8EEE009C2}" srcOrd="4" destOrd="0" presId="urn:microsoft.com/office/officeart/2008/layout/AlternatingHexagons"/>
    <dgm:cxn modelId="{A5D1AFFE-0C90-4A16-8372-F12D248F3DE1}" type="presParOf" srcId="{98254033-1521-46A8-B119-CA7EAD7A1778}" destId="{77970DF4-C940-4A89-A74C-08041FBDAF1D}" srcOrd="5" destOrd="0" presId="urn:microsoft.com/office/officeart/2008/layout/AlternatingHexagons"/>
    <dgm:cxn modelId="{F9817CA2-639F-41CC-A7B1-5C2630B6A13F}" type="presParOf" srcId="{98254033-1521-46A8-B119-CA7EAD7A1778}" destId="{FD94F57D-6E24-49A7-8339-E728C05C7C01}" srcOrd="6" destOrd="0" presId="urn:microsoft.com/office/officeart/2008/layout/AlternatingHexagons"/>
    <dgm:cxn modelId="{D5D048FA-4F4B-469E-B4C9-C43A2E53F633}" type="presParOf" srcId="{FD94F57D-6E24-49A7-8339-E728C05C7C01}" destId="{1383C34D-9BF6-48F6-9C85-E14EFA167339}" srcOrd="0" destOrd="0" presId="urn:microsoft.com/office/officeart/2008/layout/AlternatingHexagons"/>
    <dgm:cxn modelId="{DAC5B26B-1DCD-4C53-AD3C-C59D8D974AFA}" type="presParOf" srcId="{FD94F57D-6E24-49A7-8339-E728C05C7C01}" destId="{936F58FF-C721-4596-8E46-5AB1928409E4}" srcOrd="1" destOrd="0" presId="urn:microsoft.com/office/officeart/2008/layout/AlternatingHexagons"/>
    <dgm:cxn modelId="{3964C0AE-4CA7-4E24-822A-D20D377D505E}" type="presParOf" srcId="{FD94F57D-6E24-49A7-8339-E728C05C7C01}" destId="{6787F57F-E53A-4205-BC4A-F32FE7E8E140}" srcOrd="2" destOrd="0" presId="urn:microsoft.com/office/officeart/2008/layout/AlternatingHexagons"/>
    <dgm:cxn modelId="{9968D825-ED26-4098-9D46-CCEC90200833}" type="presParOf" srcId="{FD94F57D-6E24-49A7-8339-E728C05C7C01}" destId="{F721DEC3-FFF8-4852-8DE5-C2777AA2D20A}" srcOrd="3" destOrd="0" presId="urn:microsoft.com/office/officeart/2008/layout/AlternatingHexagons"/>
    <dgm:cxn modelId="{284B5F40-98C4-42A3-AC7C-12E5398EAD91}" type="presParOf" srcId="{FD94F57D-6E24-49A7-8339-E728C05C7C01}" destId="{1C023441-BE68-4C57-B3E3-98BAD15356B4}" srcOrd="4" destOrd="0" presId="urn:microsoft.com/office/officeart/2008/layout/AlternatingHexagons"/>
    <dgm:cxn modelId="{B8EFEEB9-EBEA-4704-9F13-6AFCC5B52FB6}" type="presParOf" srcId="{98254033-1521-46A8-B119-CA7EAD7A1778}" destId="{19526E07-74FB-49D2-8E65-38F8C8C9B7BC}" srcOrd="7" destOrd="0" presId="urn:microsoft.com/office/officeart/2008/layout/AlternatingHexagons"/>
    <dgm:cxn modelId="{DE04BA1A-814E-4F13-A73B-3E4BEB912317}" type="presParOf" srcId="{98254033-1521-46A8-B119-CA7EAD7A1778}" destId="{53211752-421A-4634-AEB5-8C22E3D7F92A}" srcOrd="8" destOrd="0" presId="urn:microsoft.com/office/officeart/2008/layout/AlternatingHexagons"/>
    <dgm:cxn modelId="{CF04951B-BB17-4620-920A-5FAC1C4DF8DD}" type="presParOf" srcId="{53211752-421A-4634-AEB5-8C22E3D7F92A}" destId="{BE328292-EF51-450E-AAB5-58CCF888208C}" srcOrd="0" destOrd="0" presId="urn:microsoft.com/office/officeart/2008/layout/AlternatingHexagons"/>
    <dgm:cxn modelId="{DDCEB68B-D122-41F7-8D83-F9B2D3F3D583}" type="presParOf" srcId="{53211752-421A-4634-AEB5-8C22E3D7F92A}" destId="{40BF48AB-4FA6-4F73-868B-FCCE1B66E013}" srcOrd="1" destOrd="0" presId="urn:microsoft.com/office/officeart/2008/layout/AlternatingHexagons"/>
    <dgm:cxn modelId="{3C656125-F72E-4269-90A0-7C53E15CFC72}" type="presParOf" srcId="{53211752-421A-4634-AEB5-8C22E3D7F92A}" destId="{F7B1F1EA-DE64-4032-9A64-6ED83BD874CA}" srcOrd="2" destOrd="0" presId="urn:microsoft.com/office/officeart/2008/layout/AlternatingHexagons"/>
    <dgm:cxn modelId="{B51C432E-9A28-4977-9BBA-2869723FBC24}" type="presParOf" srcId="{53211752-421A-4634-AEB5-8C22E3D7F92A}" destId="{7B1961B2-558A-425C-B3EE-A95B7C80CDF0}" srcOrd="3" destOrd="0" presId="urn:microsoft.com/office/officeart/2008/layout/AlternatingHexagons"/>
    <dgm:cxn modelId="{EDE2C828-4CD7-4502-9872-C4148D8F28E0}" type="presParOf" srcId="{53211752-421A-4634-AEB5-8C22E3D7F92A}" destId="{D0988D62-B792-4880-A326-56AD601CB004}"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974D7-2FE4-4643-8CC4-407F2A532883}">
      <dsp:nvSpPr>
        <dsp:cNvPr id="0" name=""/>
        <dsp:cNvSpPr/>
      </dsp:nvSpPr>
      <dsp:spPr>
        <a:xfrm rot="5400000">
          <a:off x="2965753" y="-638"/>
          <a:ext cx="1078769" cy="108672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9530" rIns="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Radiology</a:t>
          </a:r>
        </a:p>
      </dsp:txBody>
      <dsp:txXfrm rot="-5400000">
        <a:off x="3142897" y="183134"/>
        <a:ext cx="724482" cy="719179"/>
      </dsp:txXfrm>
    </dsp:sp>
    <dsp:sp modelId="{5C1F0E12-62AE-4839-A6E7-4BF8910DFEA8}">
      <dsp:nvSpPr>
        <dsp:cNvPr id="0" name=""/>
        <dsp:cNvSpPr/>
      </dsp:nvSpPr>
      <dsp:spPr>
        <a:xfrm>
          <a:off x="4002882" y="219092"/>
          <a:ext cx="1203906" cy="64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0070C0"/>
              </a:solidFill>
            </a:rPr>
            <a:t>   </a:t>
          </a:r>
          <a:r>
            <a:rPr lang="en-US" sz="1800" kern="1200" dirty="0">
              <a:solidFill>
                <a:srgbClr val="0070C0"/>
              </a:solidFill>
            </a:rPr>
            <a:t>Diagnostic</a:t>
          </a:r>
          <a:endParaRPr lang="en-US" sz="1200" kern="1200" dirty="0">
            <a:solidFill>
              <a:srgbClr val="0070C0"/>
            </a:solidFill>
          </a:endParaRPr>
        </a:p>
      </dsp:txBody>
      <dsp:txXfrm>
        <a:off x="4002882" y="219092"/>
        <a:ext cx="1203906" cy="647261"/>
      </dsp:txXfrm>
    </dsp:sp>
    <dsp:sp modelId="{84057E4B-8F17-4501-9BE4-72FC06A8087F}">
      <dsp:nvSpPr>
        <dsp:cNvPr id="0" name=""/>
        <dsp:cNvSpPr/>
      </dsp:nvSpPr>
      <dsp:spPr>
        <a:xfrm rot="5400000">
          <a:off x="1952142" y="73458"/>
          <a:ext cx="1078769" cy="9385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Mental Health</a:t>
          </a:r>
        </a:p>
      </dsp:txBody>
      <dsp:txXfrm rot="-5400000">
        <a:off x="2168516" y="171446"/>
        <a:ext cx="646021" cy="742553"/>
      </dsp:txXfrm>
    </dsp:sp>
    <dsp:sp modelId="{B76A4FBF-2816-413F-8CE3-467177167BFB}">
      <dsp:nvSpPr>
        <dsp:cNvPr id="0" name=""/>
        <dsp:cNvSpPr/>
      </dsp:nvSpPr>
      <dsp:spPr>
        <a:xfrm rot="5400000">
          <a:off x="2497072" y="1010639"/>
          <a:ext cx="1078769" cy="9385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Safety Events</a:t>
          </a:r>
        </a:p>
      </dsp:txBody>
      <dsp:txXfrm rot="-5400000">
        <a:off x="2713446" y="1108627"/>
        <a:ext cx="646021" cy="742553"/>
      </dsp:txXfrm>
    </dsp:sp>
    <dsp:sp modelId="{97C0287E-1929-476D-912F-ED9A6AE86D1D}">
      <dsp:nvSpPr>
        <dsp:cNvPr id="0" name=""/>
        <dsp:cNvSpPr/>
      </dsp:nvSpPr>
      <dsp:spPr>
        <a:xfrm>
          <a:off x="1323219" y="1134751"/>
          <a:ext cx="1165070" cy="64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dirty="0">
              <a:solidFill>
                <a:srgbClr val="0070C0"/>
              </a:solidFill>
            </a:rPr>
            <a:t>Inpatient</a:t>
          </a:r>
        </a:p>
      </dsp:txBody>
      <dsp:txXfrm>
        <a:off x="1323219" y="1134751"/>
        <a:ext cx="1165070" cy="647261"/>
      </dsp:txXfrm>
    </dsp:sp>
    <dsp:sp modelId="{8BE2BB76-2A38-4005-A3A8-649AB69C9CB0}">
      <dsp:nvSpPr>
        <dsp:cNvPr id="0" name=""/>
        <dsp:cNvSpPr/>
      </dsp:nvSpPr>
      <dsp:spPr>
        <a:xfrm rot="5400000">
          <a:off x="3480556" y="989117"/>
          <a:ext cx="1078769" cy="9385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Pre-</a:t>
          </a:r>
          <a:r>
            <a:rPr lang="en-US" sz="1600" kern="1200" dirty="0" err="1"/>
            <a:t>Auth</a:t>
          </a:r>
          <a:endParaRPr lang="en-US" sz="1600" kern="1200" dirty="0"/>
        </a:p>
      </dsp:txBody>
      <dsp:txXfrm rot="-5400000">
        <a:off x="3696930" y="1087105"/>
        <a:ext cx="646021" cy="742553"/>
      </dsp:txXfrm>
    </dsp:sp>
    <dsp:sp modelId="{FEDE954F-6285-4257-B469-F6E015D64B1E}">
      <dsp:nvSpPr>
        <dsp:cNvPr id="0" name=""/>
        <dsp:cNvSpPr/>
      </dsp:nvSpPr>
      <dsp:spPr>
        <a:xfrm rot="5400000">
          <a:off x="2965753" y="1904777"/>
          <a:ext cx="1078769" cy="9385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Know-ledge Graphs</a:t>
          </a:r>
        </a:p>
      </dsp:txBody>
      <dsp:txXfrm rot="-5400000">
        <a:off x="3182127" y="2002765"/>
        <a:ext cx="646021" cy="742553"/>
      </dsp:txXfrm>
    </dsp:sp>
    <dsp:sp modelId="{72DDD9A2-75B9-4F80-BEFD-8A2D610494DE}">
      <dsp:nvSpPr>
        <dsp:cNvPr id="0" name=""/>
        <dsp:cNvSpPr/>
      </dsp:nvSpPr>
      <dsp:spPr>
        <a:xfrm>
          <a:off x="4002882" y="2050411"/>
          <a:ext cx="1203906" cy="64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70C0"/>
              </a:solidFill>
            </a:rPr>
            <a:t>Research</a:t>
          </a:r>
          <a:endParaRPr lang="en-US" sz="2100" kern="1200" dirty="0">
            <a:solidFill>
              <a:srgbClr val="0070C0"/>
            </a:solidFill>
          </a:endParaRPr>
        </a:p>
      </dsp:txBody>
      <dsp:txXfrm>
        <a:off x="4002882" y="2050411"/>
        <a:ext cx="1203906" cy="647261"/>
      </dsp:txXfrm>
    </dsp:sp>
    <dsp:sp modelId="{AFE44DB5-BBA4-4C3C-AE7E-57D8EEE009C2}">
      <dsp:nvSpPr>
        <dsp:cNvPr id="0" name=""/>
        <dsp:cNvSpPr/>
      </dsp:nvSpPr>
      <dsp:spPr>
        <a:xfrm rot="5400000">
          <a:off x="1952142" y="1904777"/>
          <a:ext cx="1078769" cy="9385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Meta Analysis</a:t>
          </a:r>
        </a:p>
      </dsp:txBody>
      <dsp:txXfrm rot="-5400000">
        <a:off x="2168516" y="2002765"/>
        <a:ext cx="646021" cy="742553"/>
      </dsp:txXfrm>
    </dsp:sp>
    <dsp:sp modelId="{1383C34D-9BF6-48F6-9C85-E14EFA167339}">
      <dsp:nvSpPr>
        <dsp:cNvPr id="0" name=""/>
        <dsp:cNvSpPr/>
      </dsp:nvSpPr>
      <dsp:spPr>
        <a:xfrm rot="5400000">
          <a:off x="2457006" y="2820436"/>
          <a:ext cx="1078769" cy="9385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Clinical Coding</a:t>
          </a:r>
        </a:p>
      </dsp:txBody>
      <dsp:txXfrm rot="-5400000">
        <a:off x="2673380" y="2918424"/>
        <a:ext cx="646021" cy="742553"/>
      </dsp:txXfrm>
    </dsp:sp>
    <dsp:sp modelId="{936F58FF-C721-4596-8E46-5AB1928409E4}">
      <dsp:nvSpPr>
        <dsp:cNvPr id="0" name=""/>
        <dsp:cNvSpPr/>
      </dsp:nvSpPr>
      <dsp:spPr>
        <a:xfrm>
          <a:off x="1323219" y="2966070"/>
          <a:ext cx="1165070" cy="64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dirty="0">
              <a:solidFill>
                <a:srgbClr val="0070C0"/>
              </a:solidFill>
            </a:rPr>
            <a:t>Financial</a:t>
          </a:r>
          <a:endParaRPr lang="en-US" sz="2100" kern="1200" dirty="0">
            <a:solidFill>
              <a:srgbClr val="0070C0"/>
            </a:solidFill>
          </a:endParaRPr>
        </a:p>
      </dsp:txBody>
      <dsp:txXfrm>
        <a:off x="1323219" y="2966070"/>
        <a:ext cx="1165070" cy="647261"/>
      </dsp:txXfrm>
    </dsp:sp>
    <dsp:sp modelId="{1C023441-BE68-4C57-B3E3-98BAD15356B4}">
      <dsp:nvSpPr>
        <dsp:cNvPr id="0" name=""/>
        <dsp:cNvSpPr/>
      </dsp:nvSpPr>
      <dsp:spPr>
        <a:xfrm rot="5400000">
          <a:off x="3450739" y="2820436"/>
          <a:ext cx="1078769" cy="9385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Anti-Fraud</a:t>
          </a:r>
        </a:p>
      </dsp:txBody>
      <dsp:txXfrm rot="-5400000">
        <a:off x="3667113" y="2918424"/>
        <a:ext cx="646021" cy="742553"/>
      </dsp:txXfrm>
    </dsp:sp>
    <dsp:sp modelId="{BE328292-EF51-450E-AAB5-58CCF888208C}">
      <dsp:nvSpPr>
        <dsp:cNvPr id="0" name=""/>
        <dsp:cNvSpPr/>
      </dsp:nvSpPr>
      <dsp:spPr>
        <a:xfrm rot="5400000">
          <a:off x="2695136" y="3736096"/>
          <a:ext cx="1078769" cy="9385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Adverse Events</a:t>
          </a:r>
        </a:p>
      </dsp:txBody>
      <dsp:txXfrm rot="-5400000">
        <a:off x="2911510" y="3834084"/>
        <a:ext cx="646021" cy="742553"/>
      </dsp:txXfrm>
    </dsp:sp>
    <dsp:sp modelId="{40BF48AB-4FA6-4F73-868B-FCCE1B66E013}">
      <dsp:nvSpPr>
        <dsp:cNvPr id="0" name=""/>
        <dsp:cNvSpPr/>
      </dsp:nvSpPr>
      <dsp:spPr>
        <a:xfrm>
          <a:off x="3689388" y="4013383"/>
          <a:ext cx="2286375" cy="64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70C0"/>
              </a:solidFill>
            </a:rPr>
            <a:t>Drug Development</a:t>
          </a:r>
        </a:p>
      </dsp:txBody>
      <dsp:txXfrm>
        <a:off x="3689388" y="4013383"/>
        <a:ext cx="2286375" cy="647261"/>
      </dsp:txXfrm>
    </dsp:sp>
    <dsp:sp modelId="{D0988D62-B792-4880-A326-56AD601CB004}">
      <dsp:nvSpPr>
        <dsp:cNvPr id="0" name=""/>
        <dsp:cNvSpPr/>
      </dsp:nvSpPr>
      <dsp:spPr>
        <a:xfrm rot="5400000">
          <a:off x="1711342" y="3736096"/>
          <a:ext cx="1078769" cy="9385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Recruit for Trials</a:t>
          </a:r>
        </a:p>
      </dsp:txBody>
      <dsp:txXfrm rot="-5400000">
        <a:off x="1927716" y="3834084"/>
        <a:ext cx="646021" cy="74255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C3EE75-8299-FE41-A154-667990EC725E}" type="datetimeFigureOut">
              <a:rPr lang="en-US" smtClean="0">
                <a:latin typeface="Calibri"/>
              </a:rPr>
              <a:t>4/16/19</a:t>
            </a:fld>
            <a:endParaRPr lang="en-US" dirty="0">
              <a:latin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8A520E-6EA9-5547-8BA6-457F185D7AE0}" type="slidenum">
              <a:rPr lang="en-US" smtClean="0">
                <a:latin typeface="Calibri"/>
              </a:rPr>
              <a:t>‹#›</a:t>
            </a:fld>
            <a:endParaRPr lang="en-US" dirty="0">
              <a:latin typeface="Calibri"/>
            </a:endParaRPr>
          </a:p>
        </p:txBody>
      </p:sp>
    </p:spTree>
    <p:extLst>
      <p:ext uri="{BB962C8B-B14F-4D97-AF65-F5344CB8AC3E}">
        <p14:creationId xmlns:p14="http://schemas.microsoft.com/office/powerpoint/2010/main" val="37548682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D33C2C2F-6922-8C42-8048-CBA2A35CC81F}" type="datetimeFigureOut">
              <a:rPr lang="en-US" smtClean="0"/>
              <a:pPr/>
              <a:t>4/16/19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21DC07B2-E126-F241-AE4E-1A52E2D9DAC2}" type="slidenum">
              <a:rPr lang="en-US" smtClean="0"/>
              <a:pPr/>
              <a:t>‹#›</a:t>
            </a:fld>
            <a:endParaRPr lang="en-US" dirty="0"/>
          </a:p>
        </p:txBody>
      </p:sp>
    </p:spTree>
    <p:extLst>
      <p:ext uri="{BB962C8B-B14F-4D97-AF65-F5344CB8AC3E}">
        <p14:creationId xmlns:p14="http://schemas.microsoft.com/office/powerpoint/2010/main" val="1762840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NLP use cases are rising – just like image use cases are – and becoming mainstream across many industries.</a:t>
            </a:r>
          </a:p>
        </p:txBody>
      </p:sp>
      <p:sp>
        <p:nvSpPr>
          <p:cNvPr id="4" name="Slide Number Placeholder 3"/>
          <p:cNvSpPr>
            <a:spLocks noGrp="1"/>
          </p:cNvSpPr>
          <p:nvPr>
            <p:ph type="sldNum" sz="quarter" idx="5"/>
          </p:nvPr>
        </p:nvSpPr>
        <p:spPr/>
        <p:txBody>
          <a:bodyPr/>
          <a:lstStyle/>
          <a:p>
            <a:fld id="{21DC07B2-E126-F241-AE4E-1A52E2D9DAC2}" type="slidenum">
              <a:rPr lang="en-US" smtClean="0"/>
              <a:pPr/>
              <a:t>2</a:t>
            </a:fld>
            <a:endParaRPr lang="en-US" dirty="0"/>
          </a:p>
        </p:txBody>
      </p:sp>
    </p:spTree>
    <p:extLst>
      <p:ext uri="{BB962C8B-B14F-4D97-AF65-F5344CB8AC3E}">
        <p14:creationId xmlns:p14="http://schemas.microsoft.com/office/powerpoint/2010/main" val="18316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one “language” – every vertical and communication channel has its own jargon that includes vocabulary, grammar, assumptions and semantics.</a:t>
            </a:r>
          </a:p>
          <a:p>
            <a:r>
              <a:rPr lang="en-US" dirty="0"/>
              <a:t>For example – in these ED triage notes, none of the sentences is in valid English, and the words “patient” and “pain” do not appear.</a:t>
            </a:r>
          </a:p>
        </p:txBody>
      </p:sp>
      <p:sp>
        <p:nvSpPr>
          <p:cNvPr id="4" name="Slide Number Placeholder 3"/>
          <p:cNvSpPr>
            <a:spLocks noGrp="1"/>
          </p:cNvSpPr>
          <p:nvPr>
            <p:ph type="sldNum" sz="quarter" idx="10"/>
          </p:nvPr>
        </p:nvSpPr>
        <p:spPr/>
        <p:txBody>
          <a:bodyPr/>
          <a:lstStyle/>
          <a:p>
            <a:fld id="{21DC07B2-E126-F241-AE4E-1A52E2D9DAC2}" type="slidenum">
              <a:rPr lang="en-US" smtClean="0"/>
              <a:pPr/>
              <a:t>12</a:t>
            </a:fld>
            <a:endParaRPr lang="en-US" dirty="0"/>
          </a:p>
        </p:txBody>
      </p:sp>
    </p:spTree>
    <p:extLst>
      <p:ext uri="{BB962C8B-B14F-4D97-AF65-F5344CB8AC3E}">
        <p14:creationId xmlns:p14="http://schemas.microsoft.com/office/powerpoint/2010/main" val="3048610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one “language” – every vertical and communication channel has its own jargon that includes vocabulary, grammar, assumptions and semantics.</a:t>
            </a:r>
          </a:p>
          <a:p>
            <a:r>
              <a:rPr lang="en-US" dirty="0"/>
              <a:t>For example – in these ED triage notes, none of the sentences is in valid English, and the words “patient” and “pain” do not appear.</a:t>
            </a:r>
          </a:p>
        </p:txBody>
      </p:sp>
      <p:sp>
        <p:nvSpPr>
          <p:cNvPr id="4" name="Slide Number Placeholder 3"/>
          <p:cNvSpPr>
            <a:spLocks noGrp="1"/>
          </p:cNvSpPr>
          <p:nvPr>
            <p:ph type="sldNum" sz="quarter" idx="10"/>
          </p:nvPr>
        </p:nvSpPr>
        <p:spPr/>
        <p:txBody>
          <a:bodyPr/>
          <a:lstStyle/>
          <a:p>
            <a:fld id="{21DC07B2-E126-F241-AE4E-1A52E2D9DAC2}" type="slidenum">
              <a:rPr lang="en-US" smtClean="0"/>
              <a:pPr/>
              <a:t>13</a:t>
            </a:fld>
            <a:endParaRPr lang="en-US" dirty="0"/>
          </a:p>
        </p:txBody>
      </p:sp>
    </p:spTree>
    <p:extLst>
      <p:ext uri="{BB962C8B-B14F-4D97-AF65-F5344CB8AC3E}">
        <p14:creationId xmlns:p14="http://schemas.microsoft.com/office/powerpoint/2010/main" val="3358773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C07B2-E126-F241-AE4E-1A52E2D9DAC2}" type="slidenum">
              <a:rPr lang="en-US" smtClean="0"/>
              <a:pPr/>
              <a:t>14</a:t>
            </a:fld>
            <a:endParaRPr lang="en-US" dirty="0"/>
          </a:p>
        </p:txBody>
      </p:sp>
    </p:spTree>
    <p:extLst>
      <p:ext uri="{BB962C8B-B14F-4D97-AF65-F5344CB8AC3E}">
        <p14:creationId xmlns:p14="http://schemas.microsoft.com/office/powerpoint/2010/main" val="97714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popular NLP providers have pre-trained models and make online demos available. That’s often a good ‘Pepsi Test’ but often fails for real use cases.</a:t>
            </a:r>
          </a:p>
        </p:txBody>
      </p:sp>
      <p:sp>
        <p:nvSpPr>
          <p:cNvPr id="4" name="Slide Number Placeholder 3"/>
          <p:cNvSpPr>
            <a:spLocks noGrp="1"/>
          </p:cNvSpPr>
          <p:nvPr>
            <p:ph type="sldNum" sz="quarter" idx="10"/>
          </p:nvPr>
        </p:nvSpPr>
        <p:spPr/>
        <p:txBody>
          <a:bodyPr/>
          <a:lstStyle/>
          <a:p>
            <a:fld id="{21DC07B2-E126-F241-AE4E-1A52E2D9DAC2}" type="slidenum">
              <a:rPr lang="en-US" smtClean="0"/>
              <a:pPr/>
              <a:t>16</a:t>
            </a:fld>
            <a:endParaRPr lang="en-US" dirty="0"/>
          </a:p>
        </p:txBody>
      </p:sp>
    </p:spTree>
    <p:extLst>
      <p:ext uri="{BB962C8B-B14F-4D97-AF65-F5344CB8AC3E}">
        <p14:creationId xmlns:p14="http://schemas.microsoft.com/office/powerpoint/2010/main" val="1137312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use case, and the results on the 6 public NLP engines. Explain that the problem is not with the engines – which are among the best we have – but the assumption that pre-trained models can work for domain-specific use cases.</a:t>
            </a:r>
          </a:p>
        </p:txBody>
      </p:sp>
      <p:sp>
        <p:nvSpPr>
          <p:cNvPr id="4" name="Slide Number Placeholder 3"/>
          <p:cNvSpPr>
            <a:spLocks noGrp="1"/>
          </p:cNvSpPr>
          <p:nvPr>
            <p:ph type="sldNum" sz="quarter" idx="10"/>
          </p:nvPr>
        </p:nvSpPr>
        <p:spPr/>
        <p:txBody>
          <a:bodyPr/>
          <a:lstStyle/>
          <a:p>
            <a:fld id="{21DC07B2-E126-F241-AE4E-1A52E2D9DAC2}" type="slidenum">
              <a:rPr lang="en-US" smtClean="0"/>
              <a:pPr/>
              <a:t>17</a:t>
            </a:fld>
            <a:endParaRPr lang="en-US" dirty="0"/>
          </a:p>
        </p:txBody>
      </p:sp>
    </p:spTree>
    <p:extLst>
      <p:ext uri="{BB962C8B-B14F-4D97-AF65-F5344CB8AC3E}">
        <p14:creationId xmlns:p14="http://schemas.microsoft.com/office/powerpoint/2010/main" val="173197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where even if we don’t need a highly accurate model, often an off-the-shelf model would just provide no lift. One needs to understand the language being analyzed and how the model was trained to know if and what would work. This is similar for any machine learning problem, but is often missed for NLP problems.</a:t>
            </a:r>
          </a:p>
        </p:txBody>
      </p:sp>
      <p:sp>
        <p:nvSpPr>
          <p:cNvPr id="4" name="Slide Number Placeholder 3"/>
          <p:cNvSpPr>
            <a:spLocks noGrp="1"/>
          </p:cNvSpPr>
          <p:nvPr>
            <p:ph type="sldNum" sz="quarter" idx="5"/>
          </p:nvPr>
        </p:nvSpPr>
        <p:spPr/>
        <p:txBody>
          <a:bodyPr/>
          <a:lstStyle/>
          <a:p>
            <a:fld id="{21DC07B2-E126-F241-AE4E-1A52E2D9DAC2}" type="slidenum">
              <a:rPr lang="en-US" smtClean="0"/>
              <a:pPr/>
              <a:t>18</a:t>
            </a:fld>
            <a:endParaRPr lang="en-US" dirty="0"/>
          </a:p>
        </p:txBody>
      </p:sp>
    </p:spTree>
    <p:extLst>
      <p:ext uri="{BB962C8B-B14F-4D97-AF65-F5344CB8AC3E}">
        <p14:creationId xmlns:p14="http://schemas.microsoft.com/office/powerpoint/2010/main" val="1089122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strong annotators &amp; labelers with real domain expertise is critical. If there’s a team of them, they need to agree on the exact definitions (like 1 to 5 review rankings).</a:t>
            </a:r>
          </a:p>
        </p:txBody>
      </p:sp>
      <p:sp>
        <p:nvSpPr>
          <p:cNvPr id="4" name="Slide Number Placeholder 3"/>
          <p:cNvSpPr>
            <a:spLocks noGrp="1"/>
          </p:cNvSpPr>
          <p:nvPr>
            <p:ph type="sldNum" sz="quarter" idx="10"/>
          </p:nvPr>
        </p:nvSpPr>
        <p:spPr/>
        <p:txBody>
          <a:bodyPr/>
          <a:lstStyle/>
          <a:p>
            <a:fld id="{21DC07B2-E126-F241-AE4E-1A52E2D9DAC2}" type="slidenum">
              <a:rPr lang="en-US" smtClean="0"/>
              <a:pPr/>
              <a:t>19</a:t>
            </a:fld>
            <a:endParaRPr lang="en-US" dirty="0"/>
          </a:p>
        </p:txBody>
      </p:sp>
    </p:spTree>
    <p:extLst>
      <p:ext uri="{BB962C8B-B14F-4D97-AF65-F5344CB8AC3E}">
        <p14:creationId xmlns:p14="http://schemas.microsoft.com/office/powerpoint/2010/main" val="6413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project where agreeing on the correct annotations required half the time &amp; effort of the entire project.</a:t>
            </a:r>
          </a:p>
        </p:txBody>
      </p:sp>
      <p:sp>
        <p:nvSpPr>
          <p:cNvPr id="4" name="Slide Number Placeholder 3"/>
          <p:cNvSpPr>
            <a:spLocks noGrp="1"/>
          </p:cNvSpPr>
          <p:nvPr>
            <p:ph type="sldNum" sz="quarter" idx="5"/>
          </p:nvPr>
        </p:nvSpPr>
        <p:spPr/>
        <p:txBody>
          <a:bodyPr/>
          <a:lstStyle/>
          <a:p>
            <a:fld id="{21DC07B2-E126-F241-AE4E-1A52E2D9DAC2}" type="slidenum">
              <a:rPr lang="en-US" smtClean="0"/>
              <a:pPr/>
              <a:t>20</a:t>
            </a:fld>
            <a:endParaRPr lang="en-US" dirty="0"/>
          </a:p>
        </p:txBody>
      </p:sp>
    </p:spTree>
    <p:extLst>
      <p:ext uri="{BB962C8B-B14F-4D97-AF65-F5344CB8AC3E}">
        <p14:creationId xmlns:p14="http://schemas.microsoft.com/office/powerpoint/2010/main" val="6130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two of the key precedents for using software for e-discovery. It highlights the fact that these are not technical questions but critical domain-specific product questions. Experts must go through many examples and argue the right thing to do, before AI models can be built.</a:t>
            </a:r>
          </a:p>
        </p:txBody>
      </p:sp>
      <p:sp>
        <p:nvSpPr>
          <p:cNvPr id="4" name="Slide Number Placeholder 3"/>
          <p:cNvSpPr>
            <a:spLocks noGrp="1"/>
          </p:cNvSpPr>
          <p:nvPr>
            <p:ph type="sldNum" sz="quarter" idx="10"/>
          </p:nvPr>
        </p:nvSpPr>
        <p:spPr/>
        <p:txBody>
          <a:bodyPr/>
          <a:lstStyle/>
          <a:p>
            <a:fld id="{21DC07B2-E126-F241-AE4E-1A52E2D9DAC2}" type="slidenum">
              <a:rPr lang="en-US" smtClean="0"/>
              <a:pPr/>
              <a:t>21</a:t>
            </a:fld>
            <a:endParaRPr lang="en-US" dirty="0"/>
          </a:p>
        </p:txBody>
      </p:sp>
    </p:spTree>
    <p:extLst>
      <p:ext uri="{BB962C8B-B14F-4D97-AF65-F5344CB8AC3E}">
        <p14:creationId xmlns:p14="http://schemas.microsoft.com/office/powerpoint/2010/main" val="828116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High-quality, fresh, and comprehensive labeling is often where a lot of IP is built.</a:t>
            </a:r>
          </a:p>
        </p:txBody>
      </p:sp>
      <p:sp>
        <p:nvSpPr>
          <p:cNvPr id="4" name="Slide Number Placeholder 3"/>
          <p:cNvSpPr>
            <a:spLocks noGrp="1"/>
          </p:cNvSpPr>
          <p:nvPr>
            <p:ph type="sldNum" sz="quarter" idx="10"/>
          </p:nvPr>
        </p:nvSpPr>
        <p:spPr/>
        <p:txBody>
          <a:bodyPr/>
          <a:lstStyle/>
          <a:p>
            <a:fld id="{21DC07B2-E126-F241-AE4E-1A52E2D9DAC2}" type="slidenum">
              <a:rPr lang="en-US" smtClean="0"/>
              <a:pPr/>
              <a:t>22</a:t>
            </a:fld>
            <a:endParaRPr lang="en-US" dirty="0"/>
          </a:p>
        </p:txBody>
      </p:sp>
    </p:spTree>
    <p:extLst>
      <p:ext uri="{BB962C8B-B14F-4D97-AF65-F5344CB8AC3E}">
        <p14:creationId xmlns:p14="http://schemas.microsoft.com/office/powerpoint/2010/main" val="258301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it’s important to know that can still only deliver accurate results on very specific tasks.</a:t>
            </a:r>
          </a:p>
        </p:txBody>
      </p:sp>
      <p:sp>
        <p:nvSpPr>
          <p:cNvPr id="4" name="Slide Number Placeholder 3"/>
          <p:cNvSpPr>
            <a:spLocks noGrp="1"/>
          </p:cNvSpPr>
          <p:nvPr>
            <p:ph type="sldNum" sz="quarter" idx="5"/>
          </p:nvPr>
        </p:nvSpPr>
        <p:spPr/>
        <p:txBody>
          <a:bodyPr/>
          <a:lstStyle/>
          <a:p>
            <a:fld id="{21DC07B2-E126-F241-AE4E-1A52E2D9DAC2}" type="slidenum">
              <a:rPr lang="en-US" smtClean="0"/>
              <a:pPr/>
              <a:t>3</a:t>
            </a:fld>
            <a:endParaRPr lang="en-US" dirty="0"/>
          </a:p>
        </p:txBody>
      </p:sp>
    </p:spTree>
    <p:extLst>
      <p:ext uri="{BB962C8B-B14F-4D97-AF65-F5344CB8AC3E}">
        <p14:creationId xmlns:p14="http://schemas.microsoft.com/office/powerpoint/2010/main" val="387097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C07B2-E126-F241-AE4E-1A52E2D9DAC2}" type="slidenum">
              <a:rPr lang="en-US" smtClean="0"/>
              <a:pPr/>
              <a:t>26</a:t>
            </a:fld>
            <a:endParaRPr lang="en-US" dirty="0"/>
          </a:p>
        </p:txBody>
      </p:sp>
    </p:spTree>
    <p:extLst>
      <p:ext uri="{BB962C8B-B14F-4D97-AF65-F5344CB8AC3E}">
        <p14:creationId xmlns:p14="http://schemas.microsoft.com/office/powerpoint/2010/main" val="2914136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NLP algorithms are usually used to generate features for an ML pipeline - so for better experimentation, performance and reproducibility you should aim to unify them into one pipeline.</a:t>
            </a:r>
          </a:p>
        </p:txBody>
      </p:sp>
      <p:sp>
        <p:nvSpPr>
          <p:cNvPr id="4" name="Slide Number Placeholder 3"/>
          <p:cNvSpPr>
            <a:spLocks noGrp="1"/>
          </p:cNvSpPr>
          <p:nvPr>
            <p:ph type="sldNum" sz="quarter" idx="5"/>
          </p:nvPr>
        </p:nvSpPr>
        <p:spPr/>
        <p:txBody>
          <a:bodyPr/>
          <a:lstStyle/>
          <a:p>
            <a:fld id="{21DC07B2-E126-F241-AE4E-1A52E2D9DAC2}" type="slidenum">
              <a:rPr lang="en-US" smtClean="0"/>
              <a:pPr/>
              <a:t>27</a:t>
            </a:fld>
            <a:endParaRPr lang="en-US" dirty="0"/>
          </a:p>
        </p:txBody>
      </p:sp>
    </p:spTree>
    <p:extLst>
      <p:ext uri="{BB962C8B-B14F-4D97-AF65-F5344CB8AC3E}">
        <p14:creationId xmlns:p14="http://schemas.microsoft.com/office/powerpoint/2010/main" val="2820044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business critical use cases, where it’s obvious to domain experts that many relevant signals are in free text (examples: medical records, CRM notes, court transcripts).</a:t>
            </a:r>
          </a:p>
        </p:txBody>
      </p:sp>
      <p:sp>
        <p:nvSpPr>
          <p:cNvPr id="4" name="Slide Number Placeholder 3"/>
          <p:cNvSpPr>
            <a:spLocks noGrp="1"/>
          </p:cNvSpPr>
          <p:nvPr>
            <p:ph type="sldNum" sz="quarter" idx="10"/>
          </p:nvPr>
        </p:nvSpPr>
        <p:spPr/>
        <p:txBody>
          <a:bodyPr/>
          <a:lstStyle/>
          <a:p>
            <a:fld id="{21DC07B2-E126-F241-AE4E-1A52E2D9DAC2}" type="slidenum">
              <a:rPr lang="en-US" smtClean="0"/>
              <a:pPr/>
              <a:t>28</a:t>
            </a:fld>
            <a:endParaRPr lang="en-US" dirty="0"/>
          </a:p>
        </p:txBody>
      </p:sp>
    </p:spTree>
    <p:extLst>
      <p:ext uri="{BB962C8B-B14F-4D97-AF65-F5344CB8AC3E}">
        <p14:creationId xmlns:p14="http://schemas.microsoft.com/office/powerpoint/2010/main" val="4156095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business critical use cases, where it’s obvious to domain experts that many relevant signals are in free text (examples: medical records, CRM notes, court transcripts).</a:t>
            </a:r>
          </a:p>
        </p:txBody>
      </p:sp>
      <p:sp>
        <p:nvSpPr>
          <p:cNvPr id="4" name="Slide Number Placeholder 3"/>
          <p:cNvSpPr>
            <a:spLocks noGrp="1"/>
          </p:cNvSpPr>
          <p:nvPr>
            <p:ph type="sldNum" sz="quarter" idx="10"/>
          </p:nvPr>
        </p:nvSpPr>
        <p:spPr/>
        <p:txBody>
          <a:bodyPr/>
          <a:lstStyle/>
          <a:p>
            <a:fld id="{21DC07B2-E126-F241-AE4E-1A52E2D9DAC2}" type="slidenum">
              <a:rPr lang="en-US" smtClean="0"/>
              <a:pPr/>
              <a:t>29</a:t>
            </a:fld>
            <a:endParaRPr lang="en-US" dirty="0"/>
          </a:p>
        </p:txBody>
      </p:sp>
    </p:spTree>
    <p:extLst>
      <p:ext uri="{BB962C8B-B14F-4D97-AF65-F5344CB8AC3E}">
        <p14:creationId xmlns:p14="http://schemas.microsoft.com/office/powerpoint/2010/main" val="8383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goal of this talk.</a:t>
            </a:r>
          </a:p>
        </p:txBody>
      </p:sp>
      <p:sp>
        <p:nvSpPr>
          <p:cNvPr id="4" name="Slide Number Placeholder 3"/>
          <p:cNvSpPr>
            <a:spLocks noGrp="1"/>
          </p:cNvSpPr>
          <p:nvPr>
            <p:ph type="sldNum" sz="quarter" idx="5"/>
          </p:nvPr>
        </p:nvSpPr>
        <p:spPr/>
        <p:txBody>
          <a:bodyPr/>
          <a:lstStyle/>
          <a:p>
            <a:fld id="{21DC07B2-E126-F241-AE4E-1A52E2D9DAC2}" type="slidenum">
              <a:rPr lang="en-US" smtClean="0"/>
              <a:pPr/>
              <a:t>4</a:t>
            </a:fld>
            <a:endParaRPr lang="en-US" dirty="0"/>
          </a:p>
        </p:txBody>
      </p:sp>
    </p:spTree>
    <p:extLst>
      <p:ext uri="{BB962C8B-B14F-4D97-AF65-F5344CB8AC3E}">
        <p14:creationId xmlns:p14="http://schemas.microsoft.com/office/powerpoint/2010/main" val="95792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one “language” – every vertical and communication channel has its own jargon that includes vocabulary, grammar, assumptions and semantics.</a:t>
            </a:r>
          </a:p>
          <a:p>
            <a:r>
              <a:rPr lang="en-US" dirty="0"/>
              <a:t>For example – in these ED triage notes, none of the sentences is in valid English, and the words “patient” and “pain” do not appear.</a:t>
            </a:r>
          </a:p>
        </p:txBody>
      </p:sp>
      <p:sp>
        <p:nvSpPr>
          <p:cNvPr id="4" name="Slide Number Placeholder 3"/>
          <p:cNvSpPr>
            <a:spLocks noGrp="1"/>
          </p:cNvSpPr>
          <p:nvPr>
            <p:ph type="sldNum" sz="quarter" idx="10"/>
          </p:nvPr>
        </p:nvSpPr>
        <p:spPr/>
        <p:txBody>
          <a:bodyPr/>
          <a:lstStyle/>
          <a:p>
            <a:fld id="{21DC07B2-E126-F241-AE4E-1A52E2D9DAC2}" type="slidenum">
              <a:rPr lang="en-US" smtClean="0"/>
              <a:pPr/>
              <a:t>6</a:t>
            </a:fld>
            <a:endParaRPr lang="en-US" dirty="0"/>
          </a:p>
        </p:txBody>
      </p:sp>
    </p:spTree>
    <p:extLst>
      <p:ext uri="{BB962C8B-B14F-4D97-AF65-F5344CB8AC3E}">
        <p14:creationId xmlns:p14="http://schemas.microsoft.com/office/powerpoint/2010/main" val="4031478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one “language” – every vertical and communication channel has its own jargon that includes vocabulary, grammar, assumptions and semantics.</a:t>
            </a:r>
          </a:p>
          <a:p>
            <a:r>
              <a:rPr lang="en-US" dirty="0"/>
              <a:t>For example – in these ED triage notes, none of the sentences is in valid English, and the words “patient” and “pain” do not appear.</a:t>
            </a:r>
          </a:p>
        </p:txBody>
      </p:sp>
      <p:sp>
        <p:nvSpPr>
          <p:cNvPr id="4" name="Slide Number Placeholder 3"/>
          <p:cNvSpPr>
            <a:spLocks noGrp="1"/>
          </p:cNvSpPr>
          <p:nvPr>
            <p:ph type="sldNum" sz="quarter" idx="10"/>
          </p:nvPr>
        </p:nvSpPr>
        <p:spPr/>
        <p:txBody>
          <a:bodyPr/>
          <a:lstStyle/>
          <a:p>
            <a:fld id="{21DC07B2-E126-F241-AE4E-1A52E2D9DAC2}" type="slidenum">
              <a:rPr lang="en-US" smtClean="0"/>
              <a:pPr/>
              <a:t>7</a:t>
            </a:fld>
            <a:endParaRPr lang="en-US" dirty="0"/>
          </a:p>
        </p:txBody>
      </p:sp>
    </p:spTree>
    <p:extLst>
      <p:ext uri="{BB962C8B-B14F-4D97-AF65-F5344CB8AC3E}">
        <p14:creationId xmlns:p14="http://schemas.microsoft.com/office/powerpoint/2010/main" val="140025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one “language” – every vertical and communication channel has its own jargon that includes vocabulary, grammar, assumptions and semantics.</a:t>
            </a:r>
          </a:p>
          <a:p>
            <a:r>
              <a:rPr lang="en-US" dirty="0"/>
              <a:t>For example – in these ED triage notes, none of the sentences is in valid English, and the words “patient” and “pain” do not appear.</a:t>
            </a:r>
          </a:p>
        </p:txBody>
      </p:sp>
      <p:sp>
        <p:nvSpPr>
          <p:cNvPr id="4" name="Slide Number Placeholder 3"/>
          <p:cNvSpPr>
            <a:spLocks noGrp="1"/>
          </p:cNvSpPr>
          <p:nvPr>
            <p:ph type="sldNum" sz="quarter" idx="10"/>
          </p:nvPr>
        </p:nvSpPr>
        <p:spPr/>
        <p:txBody>
          <a:bodyPr/>
          <a:lstStyle/>
          <a:p>
            <a:fld id="{21DC07B2-E126-F241-AE4E-1A52E2D9DAC2}" type="slidenum">
              <a:rPr lang="en-US" smtClean="0"/>
              <a:pPr/>
              <a:t>8</a:t>
            </a:fld>
            <a:endParaRPr lang="en-US" dirty="0"/>
          </a:p>
        </p:txBody>
      </p:sp>
    </p:spTree>
    <p:extLst>
      <p:ext uri="{BB962C8B-B14F-4D97-AF65-F5344CB8AC3E}">
        <p14:creationId xmlns:p14="http://schemas.microsoft.com/office/powerpoint/2010/main" val="247781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one “language” – every vertical and communication channel has its own jargon that includes vocabulary, grammar, assumptions and semantics.</a:t>
            </a:r>
          </a:p>
          <a:p>
            <a:r>
              <a:rPr lang="en-US" dirty="0"/>
              <a:t>For example – in these ED triage notes, none of the sentences is in valid English, and the words “patient” and “pain” do not appear.</a:t>
            </a:r>
          </a:p>
        </p:txBody>
      </p:sp>
      <p:sp>
        <p:nvSpPr>
          <p:cNvPr id="4" name="Slide Number Placeholder 3"/>
          <p:cNvSpPr>
            <a:spLocks noGrp="1"/>
          </p:cNvSpPr>
          <p:nvPr>
            <p:ph type="sldNum" sz="quarter" idx="10"/>
          </p:nvPr>
        </p:nvSpPr>
        <p:spPr/>
        <p:txBody>
          <a:bodyPr/>
          <a:lstStyle/>
          <a:p>
            <a:fld id="{21DC07B2-E126-F241-AE4E-1A52E2D9DAC2}" type="slidenum">
              <a:rPr lang="en-US" smtClean="0"/>
              <a:pPr/>
              <a:t>9</a:t>
            </a:fld>
            <a:endParaRPr lang="en-US" dirty="0"/>
          </a:p>
        </p:txBody>
      </p:sp>
    </p:spTree>
    <p:extLst>
      <p:ext uri="{BB962C8B-B14F-4D97-AF65-F5344CB8AC3E}">
        <p14:creationId xmlns:p14="http://schemas.microsoft.com/office/powerpoint/2010/main" val="383026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one “language” – every vertical and communication channel has its own jargon that includes vocabulary, grammar, assumptions and semantics.</a:t>
            </a:r>
          </a:p>
          <a:p>
            <a:r>
              <a:rPr lang="en-US" dirty="0"/>
              <a:t>For example – in these ED triage notes, none of the sentences is in valid English, and the words “patient” and “pain” do not appear.</a:t>
            </a:r>
          </a:p>
        </p:txBody>
      </p:sp>
      <p:sp>
        <p:nvSpPr>
          <p:cNvPr id="4" name="Slide Number Placeholder 3"/>
          <p:cNvSpPr>
            <a:spLocks noGrp="1"/>
          </p:cNvSpPr>
          <p:nvPr>
            <p:ph type="sldNum" sz="quarter" idx="10"/>
          </p:nvPr>
        </p:nvSpPr>
        <p:spPr/>
        <p:txBody>
          <a:bodyPr/>
          <a:lstStyle/>
          <a:p>
            <a:fld id="{21DC07B2-E126-F241-AE4E-1A52E2D9DAC2}" type="slidenum">
              <a:rPr lang="en-US" smtClean="0"/>
              <a:pPr/>
              <a:t>10</a:t>
            </a:fld>
            <a:endParaRPr lang="en-US" dirty="0"/>
          </a:p>
        </p:txBody>
      </p:sp>
    </p:spTree>
    <p:extLst>
      <p:ext uri="{BB962C8B-B14F-4D97-AF65-F5344CB8AC3E}">
        <p14:creationId xmlns:p14="http://schemas.microsoft.com/office/powerpoint/2010/main" val="3592312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one “language” – every vertical and communication channel has its own jargon that includes vocabulary, grammar, assumptions and semantics.</a:t>
            </a:r>
          </a:p>
          <a:p>
            <a:r>
              <a:rPr lang="en-US" dirty="0"/>
              <a:t>For example – in these ED triage notes, none of the sentences is in valid English, and the words “patient” and “pain” do not appear.</a:t>
            </a:r>
          </a:p>
        </p:txBody>
      </p:sp>
      <p:sp>
        <p:nvSpPr>
          <p:cNvPr id="4" name="Slide Number Placeholder 3"/>
          <p:cNvSpPr>
            <a:spLocks noGrp="1"/>
          </p:cNvSpPr>
          <p:nvPr>
            <p:ph type="sldNum" sz="quarter" idx="10"/>
          </p:nvPr>
        </p:nvSpPr>
        <p:spPr/>
        <p:txBody>
          <a:bodyPr/>
          <a:lstStyle/>
          <a:p>
            <a:fld id="{21DC07B2-E126-F241-AE4E-1A52E2D9DAC2}" type="slidenum">
              <a:rPr lang="en-US" smtClean="0"/>
              <a:pPr/>
              <a:t>11</a:t>
            </a:fld>
            <a:endParaRPr lang="en-US" dirty="0"/>
          </a:p>
        </p:txBody>
      </p:sp>
    </p:spTree>
    <p:extLst>
      <p:ext uri="{BB962C8B-B14F-4D97-AF65-F5344CB8AC3E}">
        <p14:creationId xmlns:p14="http://schemas.microsoft.com/office/powerpoint/2010/main" val="59857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9875"/>
            <a:ext cx="8229600" cy="3251031"/>
          </a:xfrm>
        </p:spPr>
        <p:txBody>
          <a:bodyPr vert="horz" lIns="91440" tIns="45720" rIns="91440" bIns="45720" rtlCol="0">
            <a:normAutofit/>
          </a:bodyPr>
          <a:lstStyle>
            <a:lvl1pPr marL="225425" indent="-225425">
              <a:lnSpc>
                <a:spcPct val="90000"/>
              </a:lnSpc>
              <a:spcBef>
                <a:spcPts val="0"/>
              </a:spcBef>
              <a:spcAft>
                <a:spcPts val="600"/>
              </a:spcAft>
              <a:defRPr lang="en-US" sz="2000" b="0" i="0" spc="100" dirty="0" smtClean="0">
                <a:solidFill>
                  <a:srgbClr val="161616"/>
                </a:solidFill>
                <a:latin typeface="Calibri"/>
                <a:cs typeface="Calibri"/>
              </a:defRPr>
            </a:lvl1pPr>
            <a:lvl2pPr marL="684213" indent="-227013">
              <a:lnSpc>
                <a:spcPct val="90000"/>
              </a:lnSpc>
              <a:spcBef>
                <a:spcPts val="0"/>
              </a:spcBef>
              <a:spcAft>
                <a:spcPts val="600"/>
              </a:spcAft>
              <a:defRPr lang="en-US" sz="1800" b="0" i="0" spc="100" dirty="0" smtClean="0">
                <a:solidFill>
                  <a:srgbClr val="161616"/>
                </a:solidFill>
                <a:latin typeface="Calibri"/>
                <a:cs typeface="Calibri"/>
              </a:defRPr>
            </a:lvl2pPr>
            <a:lvl3pPr marL="1090613" indent="-176213">
              <a:lnSpc>
                <a:spcPct val="90000"/>
              </a:lnSpc>
              <a:spcBef>
                <a:spcPts val="0"/>
              </a:spcBef>
              <a:spcAft>
                <a:spcPts val="600"/>
              </a:spcAft>
              <a:defRPr lang="en-US" sz="1600" b="0" i="0" spc="100" dirty="0" smtClean="0">
                <a:solidFill>
                  <a:srgbClr val="161616"/>
                </a:solidFill>
                <a:latin typeface="Calibri"/>
                <a:cs typeface="Calibri"/>
              </a:defRPr>
            </a:lvl3pPr>
            <a:lvl4pPr>
              <a:lnSpc>
                <a:spcPct val="90000"/>
              </a:lnSpc>
              <a:spcBef>
                <a:spcPts val="0"/>
              </a:spcBef>
              <a:spcAft>
                <a:spcPts val="600"/>
              </a:spcAft>
              <a:defRPr lang="en-US" sz="1400" b="0" i="0" spc="100" dirty="0" smtClean="0">
                <a:solidFill>
                  <a:srgbClr val="161616"/>
                </a:solidFill>
                <a:latin typeface="Calibri"/>
                <a:cs typeface="Calibri"/>
              </a:defRPr>
            </a:lvl4pPr>
            <a:lvl5pPr>
              <a:lnSpc>
                <a:spcPct val="90000"/>
              </a:lnSpc>
              <a:spcBef>
                <a:spcPts val="0"/>
              </a:spcBef>
              <a:spcAft>
                <a:spcPts val="600"/>
              </a:spcAft>
              <a:defRPr lang="en-US" sz="1100" b="0" i="0" spc="100" dirty="0">
                <a:solidFill>
                  <a:srgbClr val="161616"/>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Title 1"/>
          <p:cNvSpPr>
            <a:spLocks noGrp="1"/>
          </p:cNvSpPr>
          <p:nvPr>
            <p:ph type="title"/>
          </p:nvPr>
        </p:nvSpPr>
        <p:spPr>
          <a:xfrm>
            <a:off x="457200" y="154865"/>
            <a:ext cx="8229600" cy="779318"/>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cxnSp>
        <p:nvCxnSpPr>
          <p:cNvPr id="2" name="Straight Connector 1"/>
          <p:cNvCxnSpPr/>
          <p:nvPr userDrawn="1"/>
        </p:nvCxnSpPr>
        <p:spPr>
          <a:xfrm>
            <a:off x="352425" y="342900"/>
            <a:ext cx="0" cy="5143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38150" y="285706"/>
            <a:ext cx="2724150" cy="715581"/>
          </a:xfrm>
          <a:prstGeom prst="rect">
            <a:avLst/>
          </a:prstGeom>
          <a:noFill/>
        </p:spPr>
        <p:txBody>
          <a:bodyPr wrap="square" rtlCol="0">
            <a:spAutoFit/>
          </a:bodyPr>
          <a:lstStyle>
            <a:lvl1pPr>
              <a:defRPr lang="uk-UA" sz="225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 y="4514849"/>
            <a:ext cx="1371603" cy="609601"/>
          </a:xfrm>
          <a:prstGeom prst="rect">
            <a:avLst/>
          </a:prstGeom>
        </p:spPr>
      </p:pic>
      <p:sp>
        <p:nvSpPr>
          <p:cNvPr id="11" name="Oval 10"/>
          <p:cNvSpPr/>
          <p:nvPr userDrawn="1"/>
        </p:nvSpPr>
        <p:spPr>
          <a:xfrm>
            <a:off x="8458200" y="4587710"/>
            <a:ext cx="382649" cy="374319"/>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fld id="{EB505DAB-C8D3-4C6E-AC7B-8A0764D76D97}" type="slidenum">
              <a:rPr lang="en-US" sz="1000" smtClean="0">
                <a:solidFill>
                  <a:schemeClr val="tx1"/>
                </a:solidFill>
              </a:rPr>
              <a:t>‹#›</a:t>
            </a:fld>
            <a:endParaRPr lang="en-US" sz="1000" dirty="0">
              <a:solidFill>
                <a:schemeClr val="tx1"/>
              </a:solidFill>
            </a:endParaRPr>
          </a:p>
        </p:txBody>
      </p:sp>
    </p:spTree>
    <p:extLst>
      <p:ext uri="{BB962C8B-B14F-4D97-AF65-F5344CB8AC3E}">
        <p14:creationId xmlns:p14="http://schemas.microsoft.com/office/powerpoint/2010/main" val="215296898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150" y="285706"/>
            <a:ext cx="2724150" cy="715581"/>
          </a:xfrm>
          <a:prstGeom prst="rect">
            <a:avLst/>
          </a:prstGeom>
          <a:noFill/>
        </p:spPr>
        <p:txBody>
          <a:bodyPr wrap="square" rtlCol="0">
            <a:spAutoFit/>
          </a:bodyPr>
          <a:lstStyle>
            <a:lvl1pPr>
              <a:defRPr lang="uk-UA" sz="225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1200150"/>
            <a:ext cx="4572000" cy="2743200"/>
          </a:xfrm>
          <a:prstGeom prst="rect">
            <a:avLst/>
          </a:prstGeom>
        </p:spPr>
        <p:txBody>
          <a:bodyPr/>
          <a:lstStyle/>
          <a:p>
            <a:endParaRPr lang="uk-U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 y="4474430"/>
            <a:ext cx="1371603" cy="609601"/>
          </a:xfrm>
          <a:prstGeom prst="rect">
            <a:avLst/>
          </a:prstGeom>
        </p:spPr>
      </p:pic>
      <p:sp>
        <p:nvSpPr>
          <p:cNvPr id="11" name="Oval 10"/>
          <p:cNvSpPr/>
          <p:nvPr userDrawn="1"/>
        </p:nvSpPr>
        <p:spPr>
          <a:xfrm>
            <a:off x="8458200" y="4587710"/>
            <a:ext cx="382649" cy="374319"/>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fld id="{EB505DAB-C8D3-4C6E-AC7B-8A0764D76D97}" type="slidenum">
              <a:rPr lang="en-US" sz="1000" smtClean="0">
                <a:solidFill>
                  <a:schemeClr val="tx1"/>
                </a:solidFill>
              </a:rPr>
              <a:t>‹#›</a:t>
            </a:fld>
            <a:endParaRPr lang="en-US" sz="1000" dirty="0">
              <a:solidFill>
                <a:schemeClr val="tx1"/>
              </a:solidFill>
            </a:endParaRPr>
          </a:p>
        </p:txBody>
      </p:sp>
    </p:spTree>
    <p:extLst>
      <p:ext uri="{BB962C8B-B14F-4D97-AF65-F5344CB8AC3E}">
        <p14:creationId xmlns:p14="http://schemas.microsoft.com/office/powerpoint/2010/main" val="21446319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61925" y="110613"/>
            <a:ext cx="8829676" cy="357648"/>
          </a:xfrm>
          <a:prstGeom prst="rect">
            <a:avLst/>
          </a:prstGeom>
        </p:spPr>
        <p:txBody>
          <a:bodyPr lIns="0" tIns="0" rIns="0" bIns="0" anchor="b"/>
          <a:lstStyle>
            <a:lvl1pPr>
              <a:defRPr lang="en-US" sz="1500" b="0" kern="1200" dirty="0">
                <a:solidFill>
                  <a:schemeClr val="tx2"/>
                </a:solidFill>
                <a:latin typeface="+mn-lt"/>
                <a:ea typeface="+mj-ea"/>
                <a:cs typeface="Calibri Light"/>
              </a:defRPr>
            </a:lvl1pPr>
          </a:lstStyle>
          <a:p>
            <a:r>
              <a:rPr lang="en-US" dirty="0"/>
              <a:t>Click to edit Master title</a:t>
            </a:r>
          </a:p>
        </p:txBody>
      </p:sp>
    </p:spTree>
    <p:extLst>
      <p:ext uri="{BB962C8B-B14F-4D97-AF65-F5344CB8AC3E}">
        <p14:creationId xmlns:p14="http://schemas.microsoft.com/office/powerpoint/2010/main" val="36821563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9876"/>
            <a:ext cx="8229600" cy="3251031"/>
          </a:xfrm>
        </p:spPr>
        <p:txBody>
          <a:bodyPr vert="horz" lIns="91440" tIns="45720" rIns="91440" bIns="45720" rtlCol="0">
            <a:normAutofit/>
          </a:bodyPr>
          <a:lstStyle>
            <a:lvl1pPr marL="225425" indent="-225425">
              <a:lnSpc>
                <a:spcPct val="90000"/>
              </a:lnSpc>
              <a:spcBef>
                <a:spcPts val="0"/>
              </a:spcBef>
              <a:spcAft>
                <a:spcPts val="600"/>
              </a:spcAft>
              <a:defRPr lang="en-US" sz="2000" b="0" i="0" spc="100" dirty="0" smtClean="0">
                <a:solidFill>
                  <a:srgbClr val="161616"/>
                </a:solidFill>
                <a:latin typeface="Calibri"/>
                <a:cs typeface="Calibri"/>
              </a:defRPr>
            </a:lvl1pPr>
            <a:lvl2pPr marL="684213" indent="-227013">
              <a:lnSpc>
                <a:spcPct val="90000"/>
              </a:lnSpc>
              <a:spcBef>
                <a:spcPts val="0"/>
              </a:spcBef>
              <a:spcAft>
                <a:spcPts val="600"/>
              </a:spcAft>
              <a:defRPr lang="en-US" sz="1800" b="0" i="0" spc="100" dirty="0" smtClean="0">
                <a:solidFill>
                  <a:srgbClr val="161616"/>
                </a:solidFill>
                <a:latin typeface="Calibri"/>
                <a:cs typeface="Calibri"/>
              </a:defRPr>
            </a:lvl2pPr>
            <a:lvl3pPr marL="1090613" indent="-176213">
              <a:lnSpc>
                <a:spcPct val="90000"/>
              </a:lnSpc>
              <a:spcBef>
                <a:spcPts val="0"/>
              </a:spcBef>
              <a:spcAft>
                <a:spcPts val="600"/>
              </a:spcAft>
              <a:defRPr lang="en-US" sz="1600" b="0" i="0" spc="100" dirty="0" smtClean="0">
                <a:solidFill>
                  <a:srgbClr val="161616"/>
                </a:solidFill>
                <a:latin typeface="Calibri"/>
                <a:cs typeface="Calibri"/>
              </a:defRPr>
            </a:lvl3pPr>
            <a:lvl4pPr>
              <a:lnSpc>
                <a:spcPct val="90000"/>
              </a:lnSpc>
              <a:spcBef>
                <a:spcPts val="0"/>
              </a:spcBef>
              <a:spcAft>
                <a:spcPts val="600"/>
              </a:spcAft>
              <a:defRPr lang="en-US" sz="1400" b="0" i="0" spc="100" dirty="0" smtClean="0">
                <a:solidFill>
                  <a:srgbClr val="161616"/>
                </a:solidFill>
                <a:latin typeface="Calibri"/>
                <a:cs typeface="Calibri"/>
              </a:defRPr>
            </a:lvl4pPr>
            <a:lvl5pPr>
              <a:lnSpc>
                <a:spcPct val="90000"/>
              </a:lnSpc>
              <a:spcBef>
                <a:spcPts val="0"/>
              </a:spcBef>
              <a:spcAft>
                <a:spcPts val="600"/>
              </a:spcAft>
              <a:defRPr lang="en-US" sz="1100" b="0" i="0" spc="100" dirty="0">
                <a:solidFill>
                  <a:srgbClr val="161616"/>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Title 1"/>
          <p:cNvSpPr>
            <a:spLocks noGrp="1"/>
          </p:cNvSpPr>
          <p:nvPr>
            <p:ph type="title"/>
          </p:nvPr>
        </p:nvSpPr>
        <p:spPr>
          <a:xfrm>
            <a:off x="457200" y="154865"/>
            <a:ext cx="8229600" cy="779318"/>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0277814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DEFAULT SLIDE">
    <p:spTree>
      <p:nvGrpSpPr>
        <p:cNvPr id="1" name=""/>
        <p:cNvGrpSpPr/>
        <p:nvPr/>
      </p:nvGrpSpPr>
      <p:grpSpPr>
        <a:xfrm>
          <a:off x="0" y="0"/>
          <a:ext cx="0" cy="0"/>
          <a:chOff x="0" y="0"/>
          <a:chExt cx="0" cy="0"/>
        </a:xfrm>
      </p:grpSpPr>
      <p:cxnSp>
        <p:nvCxnSpPr>
          <p:cNvPr id="2" name="Straight Connector 1"/>
          <p:cNvCxnSpPr/>
          <p:nvPr userDrawn="1"/>
        </p:nvCxnSpPr>
        <p:spPr>
          <a:xfrm>
            <a:off x="352425" y="342900"/>
            <a:ext cx="0" cy="5143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38150" y="285706"/>
            <a:ext cx="2724150" cy="715581"/>
          </a:xfrm>
          <a:prstGeom prst="rect">
            <a:avLst/>
          </a:prstGeom>
          <a:noFill/>
        </p:spPr>
        <p:txBody>
          <a:bodyPr wrap="square" rtlCol="0">
            <a:spAutoFit/>
          </a:bodyPr>
          <a:lstStyle>
            <a:lvl1pPr>
              <a:defRPr lang="uk-UA" sz="2250" b="1">
                <a:latin typeface="+mn-lt"/>
                <a:ea typeface="Roboto Condensed" panose="02000000000000000000" pitchFamily="2" charset="0"/>
                <a:cs typeface="+mn-cs"/>
              </a:defRPr>
            </a:lvl1pPr>
          </a:lstStyle>
          <a:p>
            <a:pPr marL="0" lvl="0"/>
            <a:r>
              <a:rPr lang="en-US"/>
              <a:t>click to edit master title style</a:t>
            </a:r>
            <a:endParaRPr lang="uk-U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 y="4474430"/>
            <a:ext cx="1371603" cy="609601"/>
          </a:xfrm>
          <a:prstGeom prst="rect">
            <a:avLst/>
          </a:prstGeom>
        </p:spPr>
      </p:pic>
      <p:sp>
        <p:nvSpPr>
          <p:cNvPr id="11" name="Oval 10"/>
          <p:cNvSpPr/>
          <p:nvPr userDrawn="1"/>
        </p:nvSpPr>
        <p:spPr>
          <a:xfrm>
            <a:off x="8458200" y="4587710"/>
            <a:ext cx="382649" cy="374319"/>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fld id="{EB505DAB-C8D3-4C6E-AC7B-8A0764D76D97}" type="slidenum">
              <a:rPr lang="en-US" sz="1000" smtClean="0">
                <a:solidFill>
                  <a:schemeClr val="tx1"/>
                </a:solidFill>
              </a:rPr>
              <a:t>‹#›</a:t>
            </a:fld>
            <a:endParaRPr lang="en-US" sz="1000" dirty="0">
              <a:solidFill>
                <a:schemeClr val="tx1"/>
              </a:solidFill>
            </a:endParaRPr>
          </a:p>
        </p:txBody>
      </p:sp>
    </p:spTree>
    <p:extLst>
      <p:ext uri="{BB962C8B-B14F-4D97-AF65-F5344CB8AC3E}">
        <p14:creationId xmlns:p14="http://schemas.microsoft.com/office/powerpoint/2010/main" val="17244953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o Logo No Image">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1" name="Text Placeholder 15"/>
          <p:cNvSpPr>
            <a:spLocks noGrp="1"/>
          </p:cNvSpPr>
          <p:nvPr>
            <p:ph type="body" sz="quarter" idx="11" hasCustomPrompt="1"/>
          </p:nvPr>
        </p:nvSpPr>
        <p:spPr>
          <a:xfrm>
            <a:off x="602303" y="1328015"/>
            <a:ext cx="790284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a:t>Click to edit sections intro paragraph</a:t>
            </a:r>
          </a:p>
        </p:txBody>
      </p:sp>
      <p:sp>
        <p:nvSpPr>
          <p:cNvPr id="12" name="Title 1"/>
          <p:cNvSpPr>
            <a:spLocks noGrp="1"/>
          </p:cNvSpPr>
          <p:nvPr>
            <p:ph type="title" hasCustomPrompt="1"/>
          </p:nvPr>
        </p:nvSpPr>
        <p:spPr>
          <a:xfrm>
            <a:off x="602303" y="620217"/>
            <a:ext cx="790284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a:t>Your Section Title Here</a:t>
            </a:r>
          </a:p>
        </p:txBody>
      </p:sp>
    </p:spTree>
    <p:extLst>
      <p:ext uri="{BB962C8B-B14F-4D97-AF65-F5344CB8AC3E}">
        <p14:creationId xmlns:p14="http://schemas.microsoft.com/office/powerpoint/2010/main" val="11223948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16198" y="2006576"/>
            <a:ext cx="8564804" cy="555229"/>
          </a:xfrm>
        </p:spPr>
        <p:txBody>
          <a:bodyPr vert="horz" lIns="0" tIns="0" rIns="0" bIns="0" rtlCol="0" anchor="ctr" anchorCtr="0">
            <a:normAutofit/>
          </a:bodyPr>
          <a:lstStyle>
            <a:lvl1pPr algn="ctr">
              <a:defRPr lang="en-US" sz="2800" dirty="0"/>
            </a:lvl1pPr>
          </a:lstStyle>
          <a:p>
            <a:pPr lvl="0"/>
            <a:r>
              <a:rPr lang="en-US" dirty="0"/>
              <a:t>Your PowerPoint Title Here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Tree>
    <p:extLst>
      <p:ext uri="{BB962C8B-B14F-4D97-AF65-F5344CB8AC3E}">
        <p14:creationId xmlns:p14="http://schemas.microsoft.com/office/powerpoint/2010/main" val="10847129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Tree>
    <p:extLst>
      <p:ext uri="{BB962C8B-B14F-4D97-AF65-F5344CB8AC3E}">
        <p14:creationId xmlns:p14="http://schemas.microsoft.com/office/powerpoint/2010/main" val="12492246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48656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EFAULT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4274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LOGO">
    <p:bg>
      <p:bgPr>
        <a:solidFill>
          <a:schemeClr val="bg2"/>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a:off x="352425" y="342900"/>
            <a:ext cx="0" cy="5143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38150" y="285706"/>
            <a:ext cx="2724150" cy="715581"/>
          </a:xfrm>
          <a:prstGeom prst="rect">
            <a:avLst/>
          </a:prstGeom>
          <a:noFill/>
        </p:spPr>
        <p:txBody>
          <a:bodyPr wrap="square" rtlCol="0">
            <a:spAutoFit/>
          </a:bodyPr>
          <a:lstStyle>
            <a:lvl1pPr>
              <a:defRPr lang="uk-UA" sz="2250" b="1">
                <a:latin typeface="+mn-lt"/>
                <a:ea typeface="Roboto Condensed" panose="02000000000000000000" pitchFamily="2" charset="0"/>
                <a:cs typeface="+mn-cs"/>
              </a:defRPr>
            </a:lvl1pPr>
          </a:lstStyle>
          <a:p>
            <a:pPr marL="0" lvl="0"/>
            <a:r>
              <a:rPr lang="en-US"/>
              <a:t>click to edit master title style</a:t>
            </a:r>
            <a:endParaRPr lang="uk-U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 y="4514850"/>
            <a:ext cx="1371603" cy="609601"/>
          </a:xfrm>
          <a:prstGeom prst="rect">
            <a:avLst/>
          </a:prstGeom>
        </p:spPr>
      </p:pic>
      <p:sp>
        <p:nvSpPr>
          <p:cNvPr id="7" name="Oval 6"/>
          <p:cNvSpPr/>
          <p:nvPr userDrawn="1"/>
        </p:nvSpPr>
        <p:spPr>
          <a:xfrm>
            <a:off x="8458200" y="4587710"/>
            <a:ext cx="382649" cy="374319"/>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fld id="{EB505DAB-C8D3-4C6E-AC7B-8A0764D76D97}" type="slidenum">
              <a:rPr lang="en-US" sz="1000" smtClean="0">
                <a:solidFill>
                  <a:schemeClr val="tx1"/>
                </a:solidFill>
              </a:rPr>
              <a:t>‹#›</a:t>
            </a:fld>
            <a:endParaRPr lang="en-US" sz="1000" dirty="0">
              <a:solidFill>
                <a:schemeClr val="tx1"/>
              </a:solidFill>
            </a:endParaRPr>
          </a:p>
        </p:txBody>
      </p:sp>
    </p:spTree>
    <p:extLst>
      <p:ext uri="{BB962C8B-B14F-4D97-AF65-F5344CB8AC3E}">
        <p14:creationId xmlns:p14="http://schemas.microsoft.com/office/powerpoint/2010/main" val="3509190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RK TOP SLIDE">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257175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cxnSp>
        <p:nvCxnSpPr>
          <p:cNvPr id="2" name="Straight Connector 1"/>
          <p:cNvCxnSpPr/>
          <p:nvPr userDrawn="1"/>
        </p:nvCxnSpPr>
        <p:spPr>
          <a:xfrm>
            <a:off x="352425" y="342900"/>
            <a:ext cx="0" cy="5143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38150" y="285706"/>
            <a:ext cx="2724150" cy="715581"/>
          </a:xfrm>
          <a:prstGeom prst="rect">
            <a:avLst/>
          </a:prstGeom>
          <a:noFill/>
        </p:spPr>
        <p:txBody>
          <a:bodyPr wrap="square" rtlCol="0">
            <a:spAutoFit/>
          </a:bodyPr>
          <a:lstStyle>
            <a:lvl1pPr>
              <a:defRPr lang="uk-UA" sz="225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 y="4514849"/>
            <a:ext cx="1371603" cy="609601"/>
          </a:xfrm>
          <a:prstGeom prst="rect">
            <a:avLst/>
          </a:prstGeom>
        </p:spPr>
      </p:pic>
      <p:sp>
        <p:nvSpPr>
          <p:cNvPr id="10" name="Oval 9"/>
          <p:cNvSpPr/>
          <p:nvPr userDrawn="1"/>
        </p:nvSpPr>
        <p:spPr>
          <a:xfrm>
            <a:off x="8458200" y="4587710"/>
            <a:ext cx="382649" cy="374319"/>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fld id="{EB505DAB-C8D3-4C6E-AC7B-8A0764D76D97}" type="slidenum">
              <a:rPr lang="en-US" sz="1000" smtClean="0">
                <a:solidFill>
                  <a:schemeClr val="tx1"/>
                </a:solidFill>
              </a:rPr>
              <a:t>‹#›</a:t>
            </a:fld>
            <a:endParaRPr lang="en-US" sz="1000" dirty="0">
              <a:solidFill>
                <a:schemeClr val="tx1"/>
              </a:solidFill>
            </a:endParaRPr>
          </a:p>
        </p:txBody>
      </p:sp>
    </p:spTree>
    <p:extLst>
      <p:ext uri="{BB962C8B-B14F-4D97-AF65-F5344CB8AC3E}">
        <p14:creationId xmlns:p14="http://schemas.microsoft.com/office/powerpoint/2010/main" val="3007310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RK MIDDLE">
    <p:bg>
      <p:bgPr>
        <a:solidFill>
          <a:schemeClr val="bg2"/>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a:off x="352425" y="342900"/>
            <a:ext cx="0" cy="5143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38150" y="285706"/>
            <a:ext cx="2724150" cy="715581"/>
          </a:xfrm>
          <a:prstGeom prst="rect">
            <a:avLst/>
          </a:prstGeom>
          <a:noFill/>
        </p:spPr>
        <p:txBody>
          <a:bodyPr wrap="square" rtlCol="0">
            <a:spAutoFit/>
          </a:bodyPr>
          <a:lstStyle>
            <a:lvl1pPr>
              <a:defRPr lang="uk-UA" sz="225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1200150"/>
            <a:ext cx="9144000" cy="2743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 y="4514849"/>
            <a:ext cx="1371603" cy="609601"/>
          </a:xfrm>
          <a:prstGeom prst="rect">
            <a:avLst/>
          </a:prstGeom>
        </p:spPr>
      </p:pic>
      <p:sp>
        <p:nvSpPr>
          <p:cNvPr id="14" name="Oval 13"/>
          <p:cNvSpPr/>
          <p:nvPr userDrawn="1"/>
        </p:nvSpPr>
        <p:spPr>
          <a:xfrm>
            <a:off x="8458200" y="4587710"/>
            <a:ext cx="382649" cy="374319"/>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fld id="{EB505DAB-C8D3-4C6E-AC7B-8A0764D76D97}" type="slidenum">
              <a:rPr lang="en-US" sz="1000" smtClean="0">
                <a:solidFill>
                  <a:schemeClr val="tx1"/>
                </a:solidFill>
              </a:rPr>
              <a:t>‹#›</a:t>
            </a:fld>
            <a:endParaRPr lang="en-US" sz="1000" dirty="0">
              <a:solidFill>
                <a:schemeClr val="tx1"/>
              </a:solidFill>
            </a:endParaRPr>
          </a:p>
        </p:txBody>
      </p:sp>
    </p:spTree>
    <p:extLst>
      <p:ext uri="{BB962C8B-B14F-4D97-AF65-F5344CB8AC3E}">
        <p14:creationId xmlns:p14="http://schemas.microsoft.com/office/powerpoint/2010/main" val="204715574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5585"/>
            <a:ext cx="8229600" cy="779318"/>
          </a:xfrm>
          <a:prstGeom prst="rect">
            <a:avLst/>
          </a:prstGeom>
        </p:spPr>
        <p:txBody>
          <a:bodyPr vert="horz" lIns="0" tIns="0" rIns="0" bIns="0" rtlCol="0" anchor="ctr" anchorCtr="0">
            <a:normAutofit/>
          </a:bodyPr>
          <a:lstStyle/>
          <a:p>
            <a:pPr lvl="0" algn="l"/>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 id="2147493458" r:id="rId2"/>
    <p:sldLayoutId id="2147493461" r:id="rId3"/>
    <p:sldLayoutId id="2147493462" r:id="rId4"/>
  </p:sldLayoutIdLst>
  <p:hf hdr="0" ftr="0" dt="0"/>
  <p:txStyles>
    <p:titleStyle>
      <a:lvl1pPr algn="dist" defTabSz="457200" rtl="0" eaLnBrk="1" latinLnBrk="0" hangingPunct="1">
        <a:lnSpc>
          <a:spcPct val="90000"/>
        </a:lnSpc>
        <a:spcBef>
          <a:spcPct val="0"/>
        </a:spcBef>
        <a:buNone/>
        <a:defRPr lang="en-US" sz="2800" b="0" i="0" kern="1200" cap="all" spc="100" dirty="0">
          <a:solidFill>
            <a:schemeClr val="accent5"/>
          </a:solidFill>
          <a:latin typeface="Calibri"/>
          <a:ea typeface="+mj-ea"/>
          <a:cs typeface="Calibri"/>
        </a:defRPr>
      </a:lvl1pPr>
    </p:titleStyle>
    <p:body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502629"/>
      </p:ext>
    </p:extLst>
  </p:cSld>
  <p:clrMap bg1="lt1" tx1="dk1" bg2="lt2" tx2="dk2" accent1="accent1" accent2="accent2" accent3="accent3" accent4="accent4" accent5="accent5" accent6="accent6" hlink="hlink" folHlink="folHlink"/>
  <p:sldLayoutIdLst>
    <p:sldLayoutId id="2147493464" r:id="rId1"/>
    <p:sldLayoutId id="2147493465" r:id="rId2"/>
    <p:sldLayoutId id="2147493466" r:id="rId3"/>
    <p:sldLayoutId id="2147493467" r:id="rId4"/>
    <p:sldLayoutId id="2147493468" r:id="rId5"/>
    <p:sldLayoutId id="2147493469" r:id="rId6"/>
    <p:sldLayoutId id="2147493470" r:id="rId7"/>
    <p:sldLayoutId id="2147493471" r:id="rId8"/>
    <p:sldLayoutId id="2147493472" r:id="rId9"/>
    <p:sldLayoutId id="2147493473"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slideshare.net/BizJournalism/sec-filings-tutoria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nlp.stanford.edu:8080/corenlp/process" TargetMode="External"/><Relationship Id="rId3" Type="http://schemas.openxmlformats.org/officeDocument/2006/relationships/hyperlink" Target="https://cloud.google.com/natural-language/" TargetMode="External"/><Relationship Id="rId7" Type="http://schemas.openxmlformats.org/officeDocument/2006/relationships/hyperlink" Target="https://aws.amazon.com/comprehend/"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explosion.ai/demos/displacy-ent" TargetMode="External"/><Relationship Id="rId5" Type="http://schemas.openxmlformats.org/officeDocument/2006/relationships/hyperlink" Target="https://azure.microsoft.com/en-us/services/cognitive-services/text-analytics/?v=18.05" TargetMode="External"/><Relationship Id="rId4" Type="http://schemas.openxmlformats.org/officeDocument/2006/relationships/hyperlink" Target="https://natural-language-understanding-demo.ng.bluemix.net/?cm_mc_uid=94267497516115331396102&amp;cm_mc_sid_50200000=37343561534814282012&amp;cm_mc_sid_52640000=5720732153481428202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tiff"/><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nlp.johnsnowlabs.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AI-complet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292088" y="3166681"/>
            <a:ext cx="6579704" cy="1436491"/>
          </a:xfrm>
        </p:spPr>
        <p:txBody>
          <a:bodyPr>
            <a:normAutofit/>
          </a:bodyPr>
          <a:lstStyle/>
          <a:p>
            <a:pPr>
              <a:spcAft>
                <a:spcPts val="1200"/>
              </a:spcAft>
            </a:pPr>
            <a:r>
              <a:rPr lang="en-US" sz="1800" b="1" dirty="0"/>
              <a:t>Dr. David Talby</a:t>
            </a:r>
          </a:p>
          <a:p>
            <a:pPr>
              <a:spcAft>
                <a:spcPts val="1200"/>
              </a:spcAft>
            </a:pPr>
            <a:endParaRPr lang="en-US" sz="1800" dirty="0"/>
          </a:p>
        </p:txBody>
      </p:sp>
      <p:sp>
        <p:nvSpPr>
          <p:cNvPr id="4" name="Title 3"/>
          <p:cNvSpPr>
            <a:spLocks noGrp="1"/>
          </p:cNvSpPr>
          <p:nvPr>
            <p:ph type="title"/>
          </p:nvPr>
        </p:nvSpPr>
        <p:spPr>
          <a:xfrm>
            <a:off x="218661" y="831273"/>
            <a:ext cx="8666922" cy="1454333"/>
          </a:xfrm>
        </p:spPr>
        <p:txBody>
          <a:bodyPr>
            <a:normAutofit/>
          </a:bodyPr>
          <a:lstStyle/>
          <a:p>
            <a:pPr>
              <a:lnSpc>
                <a:spcPct val="150000"/>
              </a:lnSpc>
            </a:pPr>
            <a:r>
              <a:rPr lang="en-US" sz="2400" dirty="0"/>
              <a:t>Executive briefing: what you must know to build </a:t>
            </a:r>
            <a:br>
              <a:rPr lang="en-US" sz="2400" dirty="0"/>
            </a:br>
            <a:r>
              <a:rPr lang="en-US" sz="2400" dirty="0"/>
              <a:t>ai systems that understand natural language</a:t>
            </a:r>
          </a:p>
        </p:txBody>
      </p:sp>
      <p:pic>
        <p:nvPicPr>
          <p:cNvPr id="3" name="Picture 2">
            <a:extLst>
              <a:ext uri="{FF2B5EF4-FFF2-40B4-BE49-F238E27FC236}">
                <a16:creationId xmlns:a16="http://schemas.microsoft.com/office/drawing/2014/main" id="{01D0EEAE-9F1B-451A-8CFA-52B74A34C316}"/>
              </a:ext>
            </a:extLst>
          </p:cNvPr>
          <p:cNvPicPr>
            <a:picLocks noChangeAspect="1"/>
          </p:cNvPicPr>
          <p:nvPr/>
        </p:nvPicPr>
        <p:blipFill rotWithShape="1">
          <a:blip r:embed="rId2"/>
          <a:srcRect l="27827" t="23280" r="29884" b="30441"/>
          <a:stretch/>
        </p:blipFill>
        <p:spPr>
          <a:xfrm>
            <a:off x="3881272" y="3777586"/>
            <a:ext cx="1359423" cy="1069282"/>
          </a:xfrm>
          <a:prstGeom prst="rect">
            <a:avLst/>
          </a:prstGeom>
        </p:spPr>
      </p:pic>
    </p:spTree>
    <p:extLst>
      <p:ext uri="{BB962C8B-B14F-4D97-AF65-F5344CB8AC3E}">
        <p14:creationId xmlns:p14="http://schemas.microsoft.com/office/powerpoint/2010/main" val="8819846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1271035" y="-73106"/>
            <a:ext cx="6577459"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LEGAL LANGUAGE</a:t>
            </a:r>
          </a:p>
        </p:txBody>
      </p:sp>
      <p:sp>
        <p:nvSpPr>
          <p:cNvPr id="7" name="TextBox 6">
            <a:extLst>
              <a:ext uri="{FF2B5EF4-FFF2-40B4-BE49-F238E27FC236}">
                <a16:creationId xmlns:a16="http://schemas.microsoft.com/office/drawing/2014/main" id="{7517B6E1-E721-4A9A-BEF3-C8F93F63BCDA}"/>
              </a:ext>
            </a:extLst>
          </p:cNvPr>
          <p:cNvSpPr txBox="1"/>
          <p:nvPr/>
        </p:nvSpPr>
        <p:spPr>
          <a:xfrm>
            <a:off x="4824334" y="2699534"/>
            <a:ext cx="4319666"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002060"/>
                </a:solidFill>
              </a:rPr>
              <a:t>Plus a lot of boilerplate text</a:t>
            </a:r>
          </a:p>
          <a:p>
            <a:pPr marL="285750" indent="-285750">
              <a:lnSpc>
                <a:spcPct val="150000"/>
              </a:lnSpc>
              <a:buFont typeface="Arial" panose="020B0604020202020204" pitchFamily="34" charset="0"/>
              <a:buChar char="•"/>
            </a:pPr>
            <a:endParaRPr lang="en-US" sz="1600" dirty="0">
              <a:solidFill>
                <a:srgbClr val="002060"/>
              </a:solidFill>
            </a:endParaRPr>
          </a:p>
          <a:p>
            <a:pPr marL="285750" indent="-285750">
              <a:lnSpc>
                <a:spcPct val="150000"/>
              </a:lnSpc>
              <a:buFont typeface="Arial" panose="020B0604020202020204" pitchFamily="34" charset="0"/>
              <a:buChar char="•"/>
            </a:pPr>
            <a:r>
              <a:rPr lang="en-US" sz="1600" dirty="0">
                <a:solidFill>
                  <a:srgbClr val="002060"/>
                </a:solidFill>
              </a:rPr>
              <a:t>This also applies to financial documents</a:t>
            </a:r>
            <a:br>
              <a:rPr lang="en-US" sz="1600" dirty="0">
                <a:solidFill>
                  <a:srgbClr val="002060"/>
                </a:solidFill>
              </a:rPr>
            </a:br>
            <a:r>
              <a:rPr lang="en-US" sz="1600" dirty="0">
                <a:solidFill>
                  <a:srgbClr val="002060"/>
                </a:solidFill>
              </a:rPr>
              <a:t>See: </a:t>
            </a:r>
            <a:r>
              <a:rPr lang="en-US" sz="1600" dirty="0">
                <a:solidFill>
                  <a:srgbClr val="002060"/>
                </a:solidFill>
                <a:hlinkClick r:id="rId3"/>
              </a:rPr>
              <a:t>SEC Filings Tutorial </a:t>
            </a:r>
            <a:br>
              <a:rPr lang="en-US" sz="1600" dirty="0">
                <a:solidFill>
                  <a:srgbClr val="002060"/>
                </a:solidFill>
              </a:rPr>
            </a:br>
            <a:r>
              <a:rPr lang="en-US" sz="1600" dirty="0">
                <a:solidFill>
                  <a:srgbClr val="002060"/>
                </a:solidFill>
              </a:rPr>
              <a:t>by the National Center for Business Journalism</a:t>
            </a:r>
          </a:p>
        </p:txBody>
      </p:sp>
      <p:pic>
        <p:nvPicPr>
          <p:cNvPr id="8" name="Picture 7">
            <a:extLst>
              <a:ext uri="{FF2B5EF4-FFF2-40B4-BE49-F238E27FC236}">
                <a16:creationId xmlns:a16="http://schemas.microsoft.com/office/drawing/2014/main" id="{482AB3E7-44F5-435A-A582-2CCCACA4343D}"/>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495014" y="873149"/>
            <a:ext cx="3561347" cy="4049486"/>
          </a:xfrm>
          <a:prstGeom prst="rect">
            <a:avLst/>
          </a:prstGeom>
        </p:spPr>
      </p:pic>
    </p:spTree>
    <p:extLst>
      <p:ext uri="{BB962C8B-B14F-4D97-AF65-F5344CB8AC3E}">
        <p14:creationId xmlns:p14="http://schemas.microsoft.com/office/powerpoint/2010/main" val="38347603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1271035" y="-73106"/>
            <a:ext cx="6577459"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EMAIL LANGUAGE</a:t>
            </a:r>
          </a:p>
        </p:txBody>
      </p:sp>
      <p:sp>
        <p:nvSpPr>
          <p:cNvPr id="7" name="TextBox 6">
            <a:extLst>
              <a:ext uri="{FF2B5EF4-FFF2-40B4-BE49-F238E27FC236}">
                <a16:creationId xmlns:a16="http://schemas.microsoft.com/office/drawing/2014/main" id="{7517B6E1-E721-4A9A-BEF3-C8F93F63BCDA}"/>
              </a:ext>
            </a:extLst>
          </p:cNvPr>
          <p:cNvSpPr txBox="1"/>
          <p:nvPr/>
        </p:nvSpPr>
        <p:spPr>
          <a:xfrm>
            <a:off x="4824334" y="2699534"/>
            <a:ext cx="4134035"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002060"/>
                </a:solidFill>
              </a:rPr>
              <a:t>Structured from, to, date, subject fields</a:t>
            </a:r>
          </a:p>
          <a:p>
            <a:pPr marL="285750" indent="-285750">
              <a:lnSpc>
                <a:spcPct val="150000"/>
              </a:lnSpc>
              <a:buFont typeface="Arial" panose="020B0604020202020204" pitchFamily="34" charset="0"/>
              <a:buChar char="•"/>
            </a:pPr>
            <a:r>
              <a:rPr lang="en-US" sz="1600" dirty="0">
                <a:solidFill>
                  <a:srgbClr val="002060"/>
                </a:solidFill>
              </a:rPr>
              <a:t>Reply &amp; Forward text in emails</a:t>
            </a:r>
          </a:p>
          <a:p>
            <a:pPr marL="285750" indent="-285750">
              <a:lnSpc>
                <a:spcPct val="150000"/>
              </a:lnSpc>
              <a:buFont typeface="Arial" panose="020B0604020202020204" pitchFamily="34" charset="0"/>
              <a:buChar char="•"/>
            </a:pPr>
            <a:r>
              <a:rPr lang="en-US" sz="1600" dirty="0">
                <a:solidFill>
                  <a:srgbClr val="002060"/>
                </a:solidFill>
              </a:rPr>
              <a:t>Conversation: Timeline is important</a:t>
            </a:r>
          </a:p>
          <a:p>
            <a:pPr marL="285750" indent="-285750">
              <a:lnSpc>
                <a:spcPct val="150000"/>
              </a:lnSpc>
              <a:buFont typeface="Arial" panose="020B0604020202020204" pitchFamily="34" charset="0"/>
              <a:buChar char="•"/>
            </a:pPr>
            <a:r>
              <a:rPr lang="en-US" sz="1600" dirty="0">
                <a:solidFill>
                  <a:srgbClr val="002060"/>
                </a:solidFill>
              </a:rPr>
              <a:t>Grammar of written language (not spoken)</a:t>
            </a:r>
          </a:p>
          <a:p>
            <a:pPr marL="285750" indent="-285750">
              <a:lnSpc>
                <a:spcPct val="150000"/>
              </a:lnSpc>
              <a:buFont typeface="Arial" panose="020B0604020202020204" pitchFamily="34" charset="0"/>
              <a:buChar char="•"/>
            </a:pPr>
            <a:r>
              <a:rPr lang="en-US" sz="1600" dirty="0">
                <a:solidFill>
                  <a:srgbClr val="002060"/>
                </a:solidFill>
              </a:rPr>
              <a:t>Spam, promotions and calls to action</a:t>
            </a:r>
          </a:p>
        </p:txBody>
      </p:sp>
      <p:graphicFrame>
        <p:nvGraphicFramePr>
          <p:cNvPr id="8" name="Table 7">
            <a:extLst>
              <a:ext uri="{FF2B5EF4-FFF2-40B4-BE49-F238E27FC236}">
                <a16:creationId xmlns:a16="http://schemas.microsoft.com/office/drawing/2014/main" id="{F4B43A98-7E69-466D-BC07-44D1BF0CE36A}"/>
              </a:ext>
            </a:extLst>
          </p:cNvPr>
          <p:cNvGraphicFramePr>
            <a:graphicFrameLocks noGrp="1"/>
          </p:cNvGraphicFramePr>
          <p:nvPr>
            <p:extLst/>
          </p:nvPr>
        </p:nvGraphicFramePr>
        <p:xfrm>
          <a:off x="4824335" y="996167"/>
          <a:ext cx="3934512" cy="1447800"/>
        </p:xfrm>
        <a:graphic>
          <a:graphicData uri="http://schemas.openxmlformats.org/drawingml/2006/table">
            <a:tbl>
              <a:tblPr firstRow="1" bandRow="1">
                <a:tableStyleId>{69012ECD-51FC-41F1-AA8D-1B2483CD663E}</a:tableStyleId>
              </a:tblPr>
              <a:tblGrid>
                <a:gridCol w="3934512">
                  <a:extLst>
                    <a:ext uri="{9D8B030D-6E8A-4147-A177-3AD203B41FA5}">
                      <a16:colId xmlns:a16="http://schemas.microsoft.com/office/drawing/2014/main" val="868607812"/>
                    </a:ext>
                  </a:extLst>
                </a:gridCol>
              </a:tblGrid>
              <a:tr h="388620">
                <a:tc>
                  <a:txBody>
                    <a:bodyPr/>
                    <a:lstStyle/>
                    <a:p>
                      <a:pPr algn="ctr">
                        <a:spcBef>
                          <a:spcPts val="600"/>
                        </a:spcBef>
                        <a:spcAft>
                          <a:spcPts val="600"/>
                        </a:spcAft>
                      </a:pPr>
                      <a:r>
                        <a:rPr lang="en-US" sz="1200" dirty="0"/>
                        <a:t>Features</a:t>
                      </a:r>
                    </a:p>
                  </a:txBody>
                  <a:tcPr marL="102870" marR="102870" marT="102870" marB="102870"/>
                </a:tc>
                <a:extLst>
                  <a:ext uri="{0D108BD9-81ED-4DB2-BD59-A6C34878D82A}">
                    <a16:rowId xmlns:a16="http://schemas.microsoft.com/office/drawing/2014/main" val="2101355806"/>
                  </a:ext>
                </a:extLst>
              </a:tr>
              <a:tr h="9829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t>Schedule Meeting</a:t>
                      </a:r>
                    </a:p>
                    <a:p>
                      <a:pPr algn="ctr" rtl="0">
                        <a:spcBef>
                          <a:spcPts val="600"/>
                        </a:spcBef>
                        <a:spcAft>
                          <a:spcPts val="600"/>
                        </a:spcAft>
                      </a:pPr>
                      <a:r>
                        <a:rPr lang="en-US" sz="1200" dirty="0"/>
                        <a:t>Assign a Task</a:t>
                      </a:r>
                    </a:p>
                    <a:p>
                      <a:pPr algn="ctr" rtl="0">
                        <a:spcBef>
                          <a:spcPts val="600"/>
                        </a:spcBef>
                        <a:spcAft>
                          <a:spcPts val="600"/>
                        </a:spcAft>
                      </a:pPr>
                      <a:r>
                        <a:rPr lang="en-US" sz="1200" dirty="0"/>
                        <a:t>Approve or Deny a Request</a:t>
                      </a:r>
                    </a:p>
                  </a:txBody>
                  <a:tcPr marL="102870" marR="102870" marT="102870" marB="102870"/>
                </a:tc>
                <a:extLst>
                  <a:ext uri="{0D108BD9-81ED-4DB2-BD59-A6C34878D82A}">
                    <a16:rowId xmlns:a16="http://schemas.microsoft.com/office/drawing/2014/main" val="2832680597"/>
                  </a:ext>
                </a:extLst>
              </a:tr>
            </a:tbl>
          </a:graphicData>
        </a:graphic>
      </p:graphicFrame>
      <p:pic>
        <p:nvPicPr>
          <p:cNvPr id="11" name="Picture 10" descr="Related image">
            <a:extLst>
              <a:ext uri="{FF2B5EF4-FFF2-40B4-BE49-F238E27FC236}">
                <a16:creationId xmlns:a16="http://schemas.microsoft.com/office/drawing/2014/main" id="{E722064F-2051-4CA6-AEB9-3A8A1221D24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85631" y="992104"/>
            <a:ext cx="4248865" cy="3339263"/>
          </a:xfrm>
          <a:prstGeom prst="rect">
            <a:avLst/>
          </a:prstGeom>
          <a:noFill/>
          <a:ln>
            <a:noFill/>
          </a:ln>
        </p:spPr>
      </p:pic>
    </p:spTree>
    <p:extLst>
      <p:ext uri="{BB962C8B-B14F-4D97-AF65-F5344CB8AC3E}">
        <p14:creationId xmlns:p14="http://schemas.microsoft.com/office/powerpoint/2010/main" val="135778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1271035" y="-73106"/>
            <a:ext cx="6577459"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EMAIL LANGUAGE</a:t>
            </a:r>
          </a:p>
        </p:txBody>
      </p:sp>
      <p:sp>
        <p:nvSpPr>
          <p:cNvPr id="7" name="TextBox 6">
            <a:extLst>
              <a:ext uri="{FF2B5EF4-FFF2-40B4-BE49-F238E27FC236}">
                <a16:creationId xmlns:a16="http://schemas.microsoft.com/office/drawing/2014/main" id="{7517B6E1-E721-4A9A-BEF3-C8F93F63BCDA}"/>
              </a:ext>
            </a:extLst>
          </p:cNvPr>
          <p:cNvSpPr txBox="1"/>
          <p:nvPr/>
        </p:nvSpPr>
        <p:spPr>
          <a:xfrm>
            <a:off x="4824334" y="2699534"/>
            <a:ext cx="4319666" cy="4234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002060"/>
                </a:solidFill>
              </a:rPr>
              <a:t>That’s the string you actually get as input</a:t>
            </a:r>
          </a:p>
        </p:txBody>
      </p:sp>
      <p:pic>
        <p:nvPicPr>
          <p:cNvPr id="6" name="Picture 5" descr="Image result for email header">
            <a:extLst>
              <a:ext uri="{FF2B5EF4-FFF2-40B4-BE49-F238E27FC236}">
                <a16:creationId xmlns:a16="http://schemas.microsoft.com/office/drawing/2014/main" id="{6163D0BC-89A9-4EFF-AF36-11775FA1FC9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75008" y="808821"/>
            <a:ext cx="4441371" cy="3941934"/>
          </a:xfrm>
          <a:prstGeom prst="rect">
            <a:avLst/>
          </a:prstGeom>
          <a:noFill/>
          <a:ln>
            <a:noFill/>
          </a:ln>
        </p:spPr>
      </p:pic>
    </p:spTree>
    <p:extLst>
      <p:ext uri="{BB962C8B-B14F-4D97-AF65-F5344CB8AC3E}">
        <p14:creationId xmlns:p14="http://schemas.microsoft.com/office/powerpoint/2010/main" val="883897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1271035" y="-73106"/>
            <a:ext cx="6577459"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SPORTS (NFL) LANGUAGE</a:t>
            </a:r>
          </a:p>
        </p:txBody>
      </p:sp>
      <p:pic>
        <p:nvPicPr>
          <p:cNvPr id="5" name="Picture 4">
            <a:extLst>
              <a:ext uri="{FF2B5EF4-FFF2-40B4-BE49-F238E27FC236}">
                <a16:creationId xmlns:a16="http://schemas.microsoft.com/office/drawing/2014/main" id="{0066C629-C5EE-4DFA-81B8-5493F871958D}"/>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270179" y="1017528"/>
            <a:ext cx="4104488" cy="3657600"/>
          </a:xfrm>
          <a:prstGeom prst="rect">
            <a:avLst/>
          </a:prstGeom>
        </p:spPr>
      </p:pic>
      <p:pic>
        <p:nvPicPr>
          <p:cNvPr id="10" name="Picture 9">
            <a:extLst>
              <a:ext uri="{FF2B5EF4-FFF2-40B4-BE49-F238E27FC236}">
                <a16:creationId xmlns:a16="http://schemas.microsoft.com/office/drawing/2014/main" id="{F8BCA6DE-41CE-4FEC-A04F-FC4E688FE994}"/>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4778253" y="1017528"/>
            <a:ext cx="3911982" cy="3657600"/>
          </a:xfrm>
          <a:prstGeom prst="rect">
            <a:avLst/>
          </a:prstGeom>
        </p:spPr>
      </p:pic>
    </p:spTree>
    <p:extLst>
      <p:ext uri="{BB962C8B-B14F-4D97-AF65-F5344CB8AC3E}">
        <p14:creationId xmlns:p14="http://schemas.microsoft.com/office/powerpoint/2010/main" val="43061126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C312F4-425E-44CF-A610-8F7EF5EA929F}"/>
              </a:ext>
            </a:extLst>
          </p:cNvPr>
          <p:cNvSpPr/>
          <p:nvPr/>
        </p:nvSpPr>
        <p:spPr>
          <a:xfrm>
            <a:off x="1169696" y="336355"/>
            <a:ext cx="2264060" cy="7230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Different Vocabulary</a:t>
            </a:r>
          </a:p>
        </p:txBody>
      </p:sp>
      <p:sp>
        <p:nvSpPr>
          <p:cNvPr id="7" name="Rectangle: Rounded Corners 6">
            <a:extLst>
              <a:ext uri="{FF2B5EF4-FFF2-40B4-BE49-F238E27FC236}">
                <a16:creationId xmlns:a16="http://schemas.microsoft.com/office/drawing/2014/main" id="{7D679A75-9594-4D7E-977B-D9E33876655F}"/>
              </a:ext>
            </a:extLst>
          </p:cNvPr>
          <p:cNvSpPr/>
          <p:nvPr/>
        </p:nvSpPr>
        <p:spPr>
          <a:xfrm>
            <a:off x="1169696" y="1266519"/>
            <a:ext cx="2264060" cy="7230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Different Grammar</a:t>
            </a:r>
          </a:p>
        </p:txBody>
      </p:sp>
      <p:sp>
        <p:nvSpPr>
          <p:cNvPr id="9" name="Rectangle: Rounded Corners 8">
            <a:extLst>
              <a:ext uri="{FF2B5EF4-FFF2-40B4-BE49-F238E27FC236}">
                <a16:creationId xmlns:a16="http://schemas.microsoft.com/office/drawing/2014/main" id="{CB7C65CE-19FF-4AF0-9505-B71D62FCDD6C}"/>
              </a:ext>
            </a:extLst>
          </p:cNvPr>
          <p:cNvSpPr/>
          <p:nvPr/>
        </p:nvSpPr>
        <p:spPr>
          <a:xfrm>
            <a:off x="1169696" y="2203513"/>
            <a:ext cx="2264060" cy="7230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Different Context</a:t>
            </a:r>
          </a:p>
        </p:txBody>
      </p:sp>
      <p:sp>
        <p:nvSpPr>
          <p:cNvPr id="10" name="Rectangle: Rounded Corners 9">
            <a:extLst>
              <a:ext uri="{FF2B5EF4-FFF2-40B4-BE49-F238E27FC236}">
                <a16:creationId xmlns:a16="http://schemas.microsoft.com/office/drawing/2014/main" id="{5ABBF5C7-3172-49A1-B9BD-F088B227D9BD}"/>
              </a:ext>
            </a:extLst>
          </p:cNvPr>
          <p:cNvSpPr/>
          <p:nvPr/>
        </p:nvSpPr>
        <p:spPr>
          <a:xfrm>
            <a:off x="1169696" y="3152179"/>
            <a:ext cx="2264060" cy="7230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Different Meaning</a:t>
            </a:r>
          </a:p>
        </p:txBody>
      </p:sp>
      <p:sp>
        <p:nvSpPr>
          <p:cNvPr id="8" name="Rectangle: Rounded Corners 7">
            <a:extLst>
              <a:ext uri="{FF2B5EF4-FFF2-40B4-BE49-F238E27FC236}">
                <a16:creationId xmlns:a16="http://schemas.microsoft.com/office/drawing/2014/main" id="{3BC6D55B-8490-4BDE-AC21-4FFE36D9CE55}"/>
              </a:ext>
            </a:extLst>
          </p:cNvPr>
          <p:cNvSpPr/>
          <p:nvPr/>
        </p:nvSpPr>
        <p:spPr>
          <a:xfrm>
            <a:off x="1169696" y="4260230"/>
            <a:ext cx="2264060" cy="7230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Different </a:t>
            </a:r>
            <a:br>
              <a:rPr lang="en-US" b="1" dirty="0">
                <a:solidFill>
                  <a:srgbClr val="FF0000"/>
                </a:solidFill>
              </a:rPr>
            </a:br>
            <a:r>
              <a:rPr lang="en-US" b="1" dirty="0">
                <a:solidFill>
                  <a:srgbClr val="FF0000"/>
                </a:solidFill>
              </a:rPr>
              <a:t>Language Models</a:t>
            </a:r>
          </a:p>
        </p:txBody>
      </p:sp>
      <p:sp>
        <p:nvSpPr>
          <p:cNvPr id="2" name="Arrow: Down 1">
            <a:extLst>
              <a:ext uri="{FF2B5EF4-FFF2-40B4-BE49-F238E27FC236}">
                <a16:creationId xmlns:a16="http://schemas.microsoft.com/office/drawing/2014/main" id="{6385A740-CCE3-4A58-AA72-D280D0CC12CB}"/>
              </a:ext>
            </a:extLst>
          </p:cNvPr>
          <p:cNvSpPr/>
          <p:nvPr/>
        </p:nvSpPr>
        <p:spPr>
          <a:xfrm>
            <a:off x="2216773" y="3958902"/>
            <a:ext cx="169905" cy="21761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D7847CC-D9DA-4451-B572-F4BD009A53A4}"/>
              </a:ext>
            </a:extLst>
          </p:cNvPr>
          <p:cNvSpPr txBox="1"/>
          <p:nvPr/>
        </p:nvSpPr>
        <p:spPr>
          <a:xfrm>
            <a:off x="4042611" y="336355"/>
            <a:ext cx="4578875" cy="646331"/>
          </a:xfrm>
          <a:prstGeom prst="rect">
            <a:avLst/>
          </a:prstGeom>
          <a:noFill/>
        </p:spPr>
        <p:txBody>
          <a:bodyPr wrap="square" rtlCol="0">
            <a:spAutoFit/>
          </a:bodyPr>
          <a:lstStyle/>
          <a:p>
            <a:r>
              <a:rPr lang="en-US" dirty="0"/>
              <a:t>Tokenizer					Normalizer</a:t>
            </a:r>
          </a:p>
          <a:p>
            <a:r>
              <a:rPr lang="en-US" dirty="0" err="1"/>
              <a:t>Lemmatizer</a:t>
            </a:r>
            <a:r>
              <a:rPr lang="en-US" dirty="0"/>
              <a:t>				Fact Extraction</a:t>
            </a:r>
          </a:p>
        </p:txBody>
      </p:sp>
      <p:sp>
        <p:nvSpPr>
          <p:cNvPr id="11" name="TextBox 10">
            <a:extLst>
              <a:ext uri="{FF2B5EF4-FFF2-40B4-BE49-F238E27FC236}">
                <a16:creationId xmlns:a16="http://schemas.microsoft.com/office/drawing/2014/main" id="{FF7E2BDC-ADE4-4105-B2F4-D541F55E475B}"/>
              </a:ext>
            </a:extLst>
          </p:cNvPr>
          <p:cNvSpPr txBox="1"/>
          <p:nvPr/>
        </p:nvSpPr>
        <p:spPr>
          <a:xfrm>
            <a:off x="4042610" y="1123166"/>
            <a:ext cx="4874509" cy="923330"/>
          </a:xfrm>
          <a:prstGeom prst="rect">
            <a:avLst/>
          </a:prstGeom>
          <a:noFill/>
        </p:spPr>
        <p:txBody>
          <a:bodyPr wrap="square" rtlCol="0">
            <a:spAutoFit/>
          </a:bodyPr>
          <a:lstStyle/>
          <a:p>
            <a:r>
              <a:rPr lang="en-US" dirty="0"/>
              <a:t>Part of Speech Tagger		Spell Checker</a:t>
            </a:r>
          </a:p>
          <a:p>
            <a:r>
              <a:rPr lang="en-US" dirty="0"/>
              <a:t>Coreference Resolution		Dependency Parser</a:t>
            </a:r>
          </a:p>
          <a:p>
            <a:r>
              <a:rPr lang="en-US" dirty="0"/>
              <a:t>Sentence Splitting 			Negation Detection	</a:t>
            </a:r>
          </a:p>
        </p:txBody>
      </p:sp>
      <p:sp>
        <p:nvSpPr>
          <p:cNvPr id="12" name="TextBox 11">
            <a:extLst>
              <a:ext uri="{FF2B5EF4-FFF2-40B4-BE49-F238E27FC236}">
                <a16:creationId xmlns:a16="http://schemas.microsoft.com/office/drawing/2014/main" id="{304055FE-AA26-4F8B-A706-F7B89860C303}"/>
              </a:ext>
            </a:extLst>
          </p:cNvPr>
          <p:cNvSpPr txBox="1"/>
          <p:nvPr/>
        </p:nvSpPr>
        <p:spPr>
          <a:xfrm>
            <a:off x="4035734" y="2110715"/>
            <a:ext cx="4874510" cy="923330"/>
          </a:xfrm>
          <a:prstGeom prst="rect">
            <a:avLst/>
          </a:prstGeom>
          <a:noFill/>
        </p:spPr>
        <p:txBody>
          <a:bodyPr wrap="square" rtlCol="0">
            <a:spAutoFit/>
          </a:bodyPr>
          <a:lstStyle/>
          <a:p>
            <a:r>
              <a:rPr lang="en-US" dirty="0"/>
              <a:t>Named Entity Recognition	Sentiment Analysis</a:t>
            </a:r>
          </a:p>
          <a:p>
            <a:r>
              <a:rPr lang="en-US" dirty="0"/>
              <a:t>Intent Classification			Summarization</a:t>
            </a:r>
          </a:p>
          <a:p>
            <a:r>
              <a:rPr lang="en-US" dirty="0"/>
              <a:t>Word Embeddings			Emotion Detection</a:t>
            </a:r>
          </a:p>
        </p:txBody>
      </p:sp>
      <p:sp>
        <p:nvSpPr>
          <p:cNvPr id="13" name="TextBox 12">
            <a:extLst>
              <a:ext uri="{FF2B5EF4-FFF2-40B4-BE49-F238E27FC236}">
                <a16:creationId xmlns:a16="http://schemas.microsoft.com/office/drawing/2014/main" id="{0AAE2432-602B-4506-8C22-8A5E9A8AA5CC}"/>
              </a:ext>
            </a:extLst>
          </p:cNvPr>
          <p:cNvSpPr txBox="1"/>
          <p:nvPr/>
        </p:nvSpPr>
        <p:spPr>
          <a:xfrm>
            <a:off x="4042609" y="3190520"/>
            <a:ext cx="4874510" cy="646331"/>
          </a:xfrm>
          <a:prstGeom prst="rect">
            <a:avLst/>
          </a:prstGeom>
          <a:noFill/>
        </p:spPr>
        <p:txBody>
          <a:bodyPr wrap="square" rtlCol="0">
            <a:spAutoFit/>
          </a:bodyPr>
          <a:lstStyle/>
          <a:p>
            <a:r>
              <a:rPr lang="en-US" dirty="0"/>
              <a:t>Question Answering		Relevance Ranking</a:t>
            </a:r>
          </a:p>
          <a:p>
            <a:r>
              <a:rPr lang="en-US" dirty="0"/>
              <a:t>Best Next Action			Translation</a:t>
            </a:r>
          </a:p>
        </p:txBody>
      </p:sp>
    </p:spTree>
    <p:extLst>
      <p:ext uri="{BB962C8B-B14F-4D97-AF65-F5344CB8AC3E}">
        <p14:creationId xmlns:p14="http://schemas.microsoft.com/office/powerpoint/2010/main" val="14735677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rlin Sans FB Demi" panose="020E0802020502020306" pitchFamily="34" charset="0"/>
                <a:ea typeface="+mn-ea"/>
              </a:rPr>
              <a:t>2.</a:t>
            </a:r>
          </a:p>
        </p:txBody>
      </p:sp>
      <p:sp>
        <p:nvSpPr>
          <p:cNvPr id="3" name="Content Placeholder 2"/>
          <p:cNvSpPr>
            <a:spLocks noGrp="1"/>
          </p:cNvSpPr>
          <p:nvPr>
            <p:ph idx="1"/>
          </p:nvPr>
        </p:nvSpPr>
        <p:spPr>
          <a:xfrm>
            <a:off x="129209" y="1851162"/>
            <a:ext cx="8865703" cy="2721392"/>
          </a:xfrm>
        </p:spPr>
        <p:txBody>
          <a:bodyPr>
            <a:normAutofit/>
          </a:bodyPr>
          <a:lstStyle/>
          <a:p>
            <a:pPr marL="0" indent="0" algn="ctr">
              <a:buNone/>
            </a:pPr>
            <a:r>
              <a:rPr lang="en-US" sz="4800" dirty="0">
                <a:latin typeface="Berlin Sans FB Demi" panose="020E0802020502020306" pitchFamily="34" charset="0"/>
              </a:rPr>
              <a:t>Get </a:t>
            </a:r>
            <a:r>
              <a:rPr lang="en-US" sz="4800">
                <a:latin typeface="Berlin Sans FB Demi" panose="020E0802020502020306" pitchFamily="34" charset="0"/>
              </a:rPr>
              <a:t>a domain </a:t>
            </a:r>
            <a:r>
              <a:rPr lang="en-US" sz="4800" dirty="0">
                <a:latin typeface="Berlin Sans FB Demi" panose="020E0802020502020306" pitchFamily="34" charset="0"/>
              </a:rPr>
              <a:t>expert, </a:t>
            </a:r>
            <a:br>
              <a:rPr lang="en-US" sz="4800" dirty="0">
                <a:latin typeface="Berlin Sans FB Demi" panose="020E0802020502020306" pitchFamily="34" charset="0"/>
              </a:rPr>
            </a:br>
            <a:r>
              <a:rPr lang="en-US" sz="4800" dirty="0">
                <a:latin typeface="Berlin Sans FB Demi" panose="020E0802020502020306" pitchFamily="34" charset="0"/>
              </a:rPr>
              <a:t>a data scientist, </a:t>
            </a:r>
            <a:br>
              <a:rPr lang="en-US" sz="4800" dirty="0">
                <a:latin typeface="Berlin Sans FB Demi" panose="020E0802020502020306" pitchFamily="34" charset="0"/>
              </a:rPr>
            </a:br>
            <a:r>
              <a:rPr lang="en-US" sz="4800" dirty="0">
                <a:latin typeface="Berlin Sans FB Demi" panose="020E0802020502020306" pitchFamily="34" charset="0"/>
              </a:rPr>
              <a:t>and a lot of data.</a:t>
            </a:r>
          </a:p>
        </p:txBody>
      </p:sp>
    </p:spTree>
    <p:extLst>
      <p:ext uri="{BB962C8B-B14F-4D97-AF65-F5344CB8AC3E}">
        <p14:creationId xmlns:p14="http://schemas.microsoft.com/office/powerpoint/2010/main" val="26781863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243069" y="-3656"/>
            <a:ext cx="8380070"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Why can’t I reuse an off-the-shelf </a:t>
            </a:r>
            <a:r>
              <a:rPr lang="en-US" dirty="0" err="1">
                <a:solidFill>
                  <a:schemeClr val="accent2">
                    <a:lumMod val="50000"/>
                  </a:schemeClr>
                </a:solidFill>
              </a:rPr>
              <a:t>nlp</a:t>
            </a:r>
            <a:r>
              <a:rPr lang="en-US" dirty="0">
                <a:solidFill>
                  <a:schemeClr val="accent2">
                    <a:lumMod val="50000"/>
                  </a:schemeClr>
                </a:solidFill>
              </a:rPr>
              <a:t> model?</a:t>
            </a:r>
          </a:p>
        </p:txBody>
      </p:sp>
      <p:sp>
        <p:nvSpPr>
          <p:cNvPr id="7" name="Content Placeholder 2">
            <a:extLst>
              <a:ext uri="{FF2B5EF4-FFF2-40B4-BE49-F238E27FC236}">
                <a16:creationId xmlns:a16="http://schemas.microsoft.com/office/drawing/2014/main" id="{4323DDCE-E718-F643-909A-AB10F72D8678}"/>
              </a:ext>
            </a:extLst>
          </p:cNvPr>
          <p:cNvSpPr txBox="1">
            <a:spLocks/>
          </p:cNvSpPr>
          <p:nvPr/>
        </p:nvSpPr>
        <p:spPr>
          <a:xfrm>
            <a:off x="243069" y="1117850"/>
            <a:ext cx="8715736" cy="1451730"/>
          </a:xfrm>
          <a:prstGeom prst="rect">
            <a:avLst/>
          </a:prstGeom>
        </p:spPr>
        <p:txBody>
          <a:bodyPr>
            <a:normAutofit/>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1200"/>
              </a:spcBef>
              <a:buFont typeface="Arial"/>
              <a:buNone/>
            </a:pPr>
            <a:r>
              <a:rPr lang="en-US" sz="4400" dirty="0"/>
              <a:t>Because it won’t work for you.</a:t>
            </a:r>
          </a:p>
          <a:p>
            <a:pPr marL="0" indent="0" algn="ctr">
              <a:lnSpc>
                <a:spcPct val="110000"/>
              </a:lnSpc>
              <a:spcBef>
                <a:spcPts val="1200"/>
              </a:spcBef>
              <a:buFont typeface="Arial"/>
              <a:buNone/>
            </a:pPr>
            <a:endParaRPr lang="en-US" sz="4400" dirty="0"/>
          </a:p>
        </p:txBody>
      </p:sp>
      <p:graphicFrame>
        <p:nvGraphicFramePr>
          <p:cNvPr id="4" name="Table 3">
            <a:extLst>
              <a:ext uri="{FF2B5EF4-FFF2-40B4-BE49-F238E27FC236}">
                <a16:creationId xmlns:a16="http://schemas.microsoft.com/office/drawing/2014/main" id="{F12E3658-B6F9-1443-87DA-21B6BF074364}"/>
              </a:ext>
            </a:extLst>
          </p:cNvPr>
          <p:cNvGraphicFramePr>
            <a:graphicFrameLocks noGrp="1"/>
          </p:cNvGraphicFramePr>
          <p:nvPr>
            <p:extLst>
              <p:ext uri="{D42A27DB-BD31-4B8C-83A1-F6EECF244321}">
                <p14:modId xmlns:p14="http://schemas.microsoft.com/office/powerpoint/2010/main" val="3322365187"/>
              </p:ext>
            </p:extLst>
          </p:nvPr>
        </p:nvGraphicFramePr>
        <p:xfrm>
          <a:off x="318303" y="2349661"/>
          <a:ext cx="8565267" cy="3133037"/>
        </p:xfrm>
        <a:graphic>
          <a:graphicData uri="http://schemas.openxmlformats.org/drawingml/2006/table">
            <a:tbl>
              <a:tblPr firstRow="1" bandRow="1">
                <a:tableStyleId>{2D5ABB26-0587-4C30-8999-92F81FD0307C}</a:tableStyleId>
              </a:tblPr>
              <a:tblGrid>
                <a:gridCol w="4436686">
                  <a:extLst>
                    <a:ext uri="{9D8B030D-6E8A-4147-A177-3AD203B41FA5}">
                      <a16:colId xmlns:a16="http://schemas.microsoft.com/office/drawing/2014/main" val="4282572315"/>
                    </a:ext>
                  </a:extLst>
                </a:gridCol>
                <a:gridCol w="4128581">
                  <a:extLst>
                    <a:ext uri="{9D8B030D-6E8A-4147-A177-3AD203B41FA5}">
                      <a16:colId xmlns:a16="http://schemas.microsoft.com/office/drawing/2014/main" val="801543513"/>
                    </a:ext>
                  </a:extLst>
                </a:gridCol>
              </a:tblGrid>
              <a:tr h="559117">
                <a:tc gridSpan="2">
                  <a:txBody>
                    <a:bodyPr/>
                    <a:lstStyle/>
                    <a:p>
                      <a:pPr algn="ctr"/>
                      <a:r>
                        <a:rPr lang="en-US" sz="2400" dirty="0">
                          <a:solidFill>
                            <a:srgbClr val="0070C0"/>
                          </a:solidFill>
                        </a:rPr>
                        <a:t>Try it!</a:t>
                      </a:r>
                    </a:p>
                  </a:txBody>
                  <a:tcPr/>
                </a:tc>
                <a:tc hMerge="1">
                  <a:txBody>
                    <a:bodyPr/>
                    <a:lstStyle/>
                    <a:p>
                      <a:endParaRPr lang="en-US" sz="2400" dirty="0"/>
                    </a:p>
                  </a:txBody>
                  <a:tcPr/>
                </a:tc>
                <a:extLst>
                  <a:ext uri="{0D108BD9-81ED-4DB2-BD59-A6C34878D82A}">
                    <a16:rowId xmlns:a16="http://schemas.microsoft.com/office/drawing/2014/main" val="672688495"/>
                  </a:ext>
                </a:extLst>
              </a:tr>
              <a:tr h="559117">
                <a:tc>
                  <a:txBody>
                    <a:bodyPr/>
                    <a:lstStyle/>
                    <a:p>
                      <a:r>
                        <a:rPr lang="en-US" sz="2400" dirty="0">
                          <a:hlinkClick r:id="rId3"/>
                        </a:rPr>
                        <a:t>Google Cloud Natural Language</a:t>
                      </a:r>
                      <a:endParaRPr lang="en-US" sz="2400" dirty="0"/>
                    </a:p>
                  </a:txBody>
                  <a:tcPr/>
                </a:tc>
                <a:tc>
                  <a:txBody>
                    <a:bodyPr/>
                    <a:lstStyle/>
                    <a:p>
                      <a:r>
                        <a:rPr lang="en-US" sz="2400" dirty="0">
                          <a:hlinkClick r:id="rId4"/>
                        </a:rPr>
                        <a:t>IBM Watson NLU</a:t>
                      </a:r>
                      <a:endParaRPr lang="en-US" sz="2400" dirty="0"/>
                    </a:p>
                  </a:txBody>
                  <a:tcPr/>
                </a:tc>
                <a:extLst>
                  <a:ext uri="{0D108BD9-81ED-4DB2-BD59-A6C34878D82A}">
                    <a16:rowId xmlns:a16="http://schemas.microsoft.com/office/drawing/2014/main" val="4141606407"/>
                  </a:ext>
                </a:extLst>
              </a:tr>
              <a:tr h="559117">
                <a:tc>
                  <a:txBody>
                    <a:bodyPr/>
                    <a:lstStyle/>
                    <a:p>
                      <a:r>
                        <a:rPr lang="en-US" sz="2400" dirty="0">
                          <a:hlinkClick r:id="rId5"/>
                        </a:rPr>
                        <a:t>Azure Text Analytics</a:t>
                      </a:r>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hlinkClick r:id="rId6"/>
                        </a:rPr>
                        <a:t>spaCy Named Entity Visualizer</a:t>
                      </a:r>
                      <a:endParaRPr lang="en-US" sz="2400" dirty="0"/>
                    </a:p>
                  </a:txBody>
                  <a:tcPr/>
                </a:tc>
                <a:extLst>
                  <a:ext uri="{0D108BD9-81ED-4DB2-BD59-A6C34878D82A}">
                    <a16:rowId xmlns:a16="http://schemas.microsoft.com/office/drawing/2014/main" val="930744673"/>
                  </a:ext>
                </a:extLst>
              </a:tr>
              <a:tr h="1006410">
                <a:tc>
                  <a:txBody>
                    <a:bodyPr/>
                    <a:lstStyle/>
                    <a:p>
                      <a:r>
                        <a:rPr lang="en-US" sz="2400" dirty="0">
                          <a:hlinkClick r:id="rId7"/>
                        </a:rPr>
                        <a:t>Amazon Comprehend </a:t>
                      </a:r>
                      <a:r>
                        <a:rPr lang="en-US" sz="2400" dirty="0">
                          <a:solidFill>
                            <a:schemeClr val="bg1">
                              <a:lumMod val="65000"/>
                            </a:schemeClr>
                          </a:solidFill>
                        </a:rPr>
                        <a:t>(offline)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hlinkClick r:id="rId8"/>
                        </a:rPr>
                        <a:t>Stanford Core NLP</a:t>
                      </a:r>
                      <a:endParaRPr lang="en-US" sz="2400" dirty="0"/>
                    </a:p>
                    <a:p>
                      <a:endParaRPr lang="en-US" sz="2400" dirty="0"/>
                    </a:p>
                  </a:txBody>
                  <a:tcPr/>
                </a:tc>
                <a:extLst>
                  <a:ext uri="{0D108BD9-81ED-4DB2-BD59-A6C34878D82A}">
                    <a16:rowId xmlns:a16="http://schemas.microsoft.com/office/drawing/2014/main" val="616546724"/>
                  </a:ext>
                </a:extLst>
              </a:tr>
              <a:tr h="44927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35429232"/>
                  </a:ext>
                </a:extLst>
              </a:tr>
            </a:tbl>
          </a:graphicData>
        </a:graphic>
      </p:graphicFrame>
    </p:spTree>
    <p:extLst>
      <p:ext uri="{BB962C8B-B14F-4D97-AF65-F5344CB8AC3E}">
        <p14:creationId xmlns:p14="http://schemas.microsoft.com/office/powerpoint/2010/main" val="9349406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649242E-4E82-469D-B54E-477FFB537FD3}"/>
              </a:ext>
            </a:extLst>
          </p:cNvPr>
          <p:cNvGraphicFramePr>
            <a:graphicFrameLocks noGrp="1"/>
          </p:cNvGraphicFramePr>
          <p:nvPr>
            <p:extLst>
              <p:ext uri="{D42A27DB-BD31-4B8C-83A1-F6EECF244321}">
                <p14:modId xmlns:p14="http://schemas.microsoft.com/office/powerpoint/2010/main" val="2384274677"/>
              </p:ext>
            </p:extLst>
          </p:nvPr>
        </p:nvGraphicFramePr>
        <p:xfrm>
          <a:off x="338629" y="866275"/>
          <a:ext cx="3839921" cy="2849198"/>
        </p:xfrm>
        <a:graphic>
          <a:graphicData uri="http://schemas.openxmlformats.org/drawingml/2006/table">
            <a:tbl>
              <a:tblPr firstRow="1" bandRow="1">
                <a:tableStyleId>{BC89EF96-8CEA-46FF-86C4-4CE0E7609802}</a:tableStyleId>
              </a:tblPr>
              <a:tblGrid>
                <a:gridCol w="3839921">
                  <a:extLst>
                    <a:ext uri="{9D8B030D-6E8A-4147-A177-3AD203B41FA5}">
                      <a16:colId xmlns:a16="http://schemas.microsoft.com/office/drawing/2014/main" val="3807331545"/>
                    </a:ext>
                  </a:extLst>
                </a:gridCol>
              </a:tblGrid>
              <a:tr h="634392">
                <a:tc>
                  <a:txBody>
                    <a:bodyPr/>
                    <a:lstStyle/>
                    <a:p>
                      <a:pPr algn="ctr">
                        <a:spcBef>
                          <a:spcPts val="600"/>
                        </a:spcBef>
                        <a:spcAft>
                          <a:spcPts val="600"/>
                        </a:spcAft>
                      </a:pPr>
                      <a:r>
                        <a:rPr lang="en-US" sz="1200" dirty="0"/>
                        <a:t>                                                  </a:t>
                      </a:r>
                      <a:br>
                        <a:rPr lang="en-US" sz="1200" dirty="0"/>
                      </a:br>
                      <a:r>
                        <a:rPr lang="en-US" sz="1200" dirty="0"/>
                        <a:t>                                             Triage Notes</a:t>
                      </a:r>
                    </a:p>
                  </a:txBody>
                  <a:tcPr marL="102870" marR="102870" marT="102870" marB="102870"/>
                </a:tc>
                <a:extLst>
                  <a:ext uri="{0D108BD9-81ED-4DB2-BD59-A6C34878D82A}">
                    <a16:rowId xmlns:a16="http://schemas.microsoft.com/office/drawing/2014/main" val="2072938548"/>
                  </a:ext>
                </a:extLst>
              </a:tr>
              <a:tr h="667110">
                <a:tc>
                  <a:txBody>
                    <a:bodyPr/>
                    <a:lstStyle/>
                    <a:p>
                      <a:pPr>
                        <a:spcBef>
                          <a:spcPts val="600"/>
                        </a:spcBef>
                        <a:spcAft>
                          <a:spcPts val="600"/>
                        </a:spcAft>
                      </a:pPr>
                      <a:r>
                        <a:rPr lang="en-US" sz="1400" dirty="0"/>
                        <a:t>states started last night, upper </a:t>
                      </a:r>
                      <a:r>
                        <a:rPr lang="en-US" sz="1400" dirty="0" err="1"/>
                        <a:t>abd</a:t>
                      </a:r>
                      <a:r>
                        <a:rPr lang="en-US" sz="1400" dirty="0"/>
                        <a:t>, took </a:t>
                      </a:r>
                      <a:r>
                        <a:rPr lang="en-US" sz="1400" dirty="0" err="1"/>
                        <a:t>alka</a:t>
                      </a:r>
                      <a:r>
                        <a:rPr lang="en-US" sz="1400" dirty="0"/>
                        <a:t> seltzer </a:t>
                      </a:r>
                      <a:r>
                        <a:rPr lang="en-US" sz="1400" dirty="0" err="1"/>
                        <a:t>approx</a:t>
                      </a:r>
                      <a:r>
                        <a:rPr lang="en-US" sz="1400" dirty="0"/>
                        <a:t> 0500, no relief. nausea no vomiting</a:t>
                      </a:r>
                    </a:p>
                  </a:txBody>
                  <a:tcPr marL="102870" marR="102870" marT="102870" marB="102870"/>
                </a:tc>
                <a:extLst>
                  <a:ext uri="{0D108BD9-81ED-4DB2-BD59-A6C34878D82A}">
                    <a16:rowId xmlns:a16="http://schemas.microsoft.com/office/drawing/2014/main" val="1640676943"/>
                  </a:ext>
                </a:extLst>
              </a:tr>
              <a:tr h="667110">
                <a:tc>
                  <a:txBody>
                    <a:bodyPr/>
                    <a:lstStyle/>
                    <a:p>
                      <a:pPr>
                        <a:spcBef>
                          <a:spcPts val="600"/>
                        </a:spcBef>
                        <a:spcAft>
                          <a:spcPts val="600"/>
                        </a:spcAft>
                      </a:pPr>
                      <a:r>
                        <a:rPr lang="en-US" sz="1400" dirty="0"/>
                        <a:t>Since </a:t>
                      </a:r>
                      <a:r>
                        <a:rPr lang="en-US" sz="1400" dirty="0" err="1"/>
                        <a:t>yeatreday</a:t>
                      </a:r>
                      <a:r>
                        <a:rPr lang="en-US" sz="1400" dirty="0"/>
                        <a:t> 10/10 "constant Tylenol 1 </a:t>
                      </a:r>
                      <a:r>
                        <a:rPr lang="en-US" sz="1400" dirty="0" err="1"/>
                        <a:t>hr</a:t>
                      </a:r>
                      <a:r>
                        <a:rPr lang="en-US" sz="1400" dirty="0"/>
                        <a:t> ago. +nausea. diaphoretic. Mid </a:t>
                      </a:r>
                      <a:r>
                        <a:rPr lang="en-US" sz="1400" dirty="0" err="1"/>
                        <a:t>abd</a:t>
                      </a:r>
                      <a:r>
                        <a:rPr lang="en-US" sz="1400" dirty="0"/>
                        <a:t> radiates to back</a:t>
                      </a:r>
                    </a:p>
                  </a:txBody>
                  <a:tcPr marL="102870" marR="102870" marT="102870" marB="102870"/>
                </a:tc>
                <a:extLst>
                  <a:ext uri="{0D108BD9-81ED-4DB2-BD59-A6C34878D82A}">
                    <a16:rowId xmlns:a16="http://schemas.microsoft.com/office/drawing/2014/main" val="2551979263"/>
                  </a:ext>
                </a:extLst>
              </a:tr>
              <a:tr h="880586">
                <a:tc>
                  <a:txBody>
                    <a:bodyPr/>
                    <a:lstStyle/>
                    <a:p>
                      <a:pPr>
                        <a:spcBef>
                          <a:spcPts val="600"/>
                        </a:spcBef>
                        <a:spcAft>
                          <a:spcPts val="600"/>
                        </a:spcAft>
                      </a:pPr>
                      <a:r>
                        <a:rPr lang="en-US" sz="1400" dirty="0"/>
                        <a:t>Generalized </a:t>
                      </a:r>
                      <a:r>
                        <a:rPr lang="en-US" sz="1400" dirty="0" err="1"/>
                        <a:t>abd</a:t>
                      </a:r>
                      <a:r>
                        <a:rPr lang="en-US" sz="1400" dirty="0"/>
                        <a:t> radiating to lower x 3 days accompanied by dark stools. Now with bloody stool this am. Denies dizzy, sob, fatigue.</a:t>
                      </a:r>
                    </a:p>
                  </a:txBody>
                  <a:tcPr marL="102870" marR="102870" marT="102870" marB="102870"/>
                </a:tc>
                <a:extLst>
                  <a:ext uri="{0D108BD9-81ED-4DB2-BD59-A6C34878D82A}">
                    <a16:rowId xmlns:a16="http://schemas.microsoft.com/office/drawing/2014/main" val="4282112979"/>
                  </a:ext>
                </a:extLst>
              </a:tr>
            </a:tbl>
          </a:graphicData>
        </a:graphic>
      </p:graphicFrame>
      <p:graphicFrame>
        <p:nvGraphicFramePr>
          <p:cNvPr id="4" name="Table 3">
            <a:extLst>
              <a:ext uri="{FF2B5EF4-FFF2-40B4-BE49-F238E27FC236}">
                <a16:creationId xmlns:a16="http://schemas.microsoft.com/office/drawing/2014/main" id="{91460146-6A65-46CC-AAB3-051F65977F55}"/>
              </a:ext>
            </a:extLst>
          </p:cNvPr>
          <p:cNvGraphicFramePr>
            <a:graphicFrameLocks noGrp="1"/>
          </p:cNvGraphicFramePr>
          <p:nvPr>
            <p:extLst>
              <p:ext uri="{D42A27DB-BD31-4B8C-83A1-F6EECF244321}">
                <p14:modId xmlns:p14="http://schemas.microsoft.com/office/powerpoint/2010/main" val="972563880"/>
              </p:ext>
            </p:extLst>
          </p:nvPr>
        </p:nvGraphicFramePr>
        <p:xfrm>
          <a:off x="4920989" y="1747457"/>
          <a:ext cx="3934512" cy="1447800"/>
        </p:xfrm>
        <a:graphic>
          <a:graphicData uri="http://schemas.openxmlformats.org/drawingml/2006/table">
            <a:tbl>
              <a:tblPr firstRow="1" bandRow="1">
                <a:tableStyleId>{69012ECD-51FC-41F1-AA8D-1B2483CD663E}</a:tableStyleId>
              </a:tblPr>
              <a:tblGrid>
                <a:gridCol w="1967256">
                  <a:extLst>
                    <a:ext uri="{9D8B030D-6E8A-4147-A177-3AD203B41FA5}">
                      <a16:colId xmlns:a16="http://schemas.microsoft.com/office/drawing/2014/main" val="868607812"/>
                    </a:ext>
                  </a:extLst>
                </a:gridCol>
                <a:gridCol w="1967256">
                  <a:extLst>
                    <a:ext uri="{9D8B030D-6E8A-4147-A177-3AD203B41FA5}">
                      <a16:colId xmlns:a16="http://schemas.microsoft.com/office/drawing/2014/main" val="1220481474"/>
                    </a:ext>
                  </a:extLst>
                </a:gridCol>
              </a:tblGrid>
              <a:tr h="266286">
                <a:tc gridSpan="2">
                  <a:txBody>
                    <a:bodyPr/>
                    <a:lstStyle/>
                    <a:p>
                      <a:pPr algn="ctr">
                        <a:spcBef>
                          <a:spcPts val="600"/>
                        </a:spcBef>
                        <a:spcAft>
                          <a:spcPts val="600"/>
                        </a:spcAft>
                      </a:pPr>
                      <a:r>
                        <a:rPr lang="en-US" sz="1200" dirty="0"/>
                        <a:t>Features</a:t>
                      </a:r>
                    </a:p>
                  </a:txBody>
                  <a:tcPr marL="102870" marR="102870" marT="102870" marB="102870"/>
                </a:tc>
                <a:tc hMerge="1">
                  <a:txBody>
                    <a:bodyPr/>
                    <a:lstStyle/>
                    <a:p>
                      <a:endParaRPr lang="en-US"/>
                    </a:p>
                  </a:txBody>
                  <a:tcPr/>
                </a:tc>
                <a:extLst>
                  <a:ext uri="{0D108BD9-81ED-4DB2-BD59-A6C34878D82A}">
                    <a16:rowId xmlns:a16="http://schemas.microsoft.com/office/drawing/2014/main" val="2101355806"/>
                  </a:ext>
                </a:extLst>
              </a:tr>
              <a:tr h="725761">
                <a:tc>
                  <a:txBody>
                    <a:bodyPr/>
                    <a:lstStyle/>
                    <a:p>
                      <a:pPr algn="ctr">
                        <a:spcBef>
                          <a:spcPts val="600"/>
                        </a:spcBef>
                        <a:spcAft>
                          <a:spcPts val="600"/>
                        </a:spcAft>
                      </a:pPr>
                      <a:r>
                        <a:rPr lang="en-US" sz="1200" dirty="0"/>
                        <a:t>Type of Pain</a:t>
                      </a:r>
                    </a:p>
                    <a:p>
                      <a:pPr algn="ctr">
                        <a:spcBef>
                          <a:spcPts val="600"/>
                        </a:spcBef>
                        <a:spcAft>
                          <a:spcPts val="600"/>
                        </a:spcAft>
                      </a:pPr>
                      <a:r>
                        <a:rPr lang="en-US" sz="1200" dirty="0"/>
                        <a:t>Intensity of Pain</a:t>
                      </a:r>
                    </a:p>
                    <a:p>
                      <a:pPr algn="ctr">
                        <a:spcBef>
                          <a:spcPts val="600"/>
                        </a:spcBef>
                        <a:spcAft>
                          <a:spcPts val="600"/>
                        </a:spcAft>
                      </a:pPr>
                      <a:r>
                        <a:rPr lang="en-US" sz="1200" dirty="0"/>
                        <a:t>Body part of region</a:t>
                      </a:r>
                    </a:p>
                  </a:txBody>
                  <a:tcPr marL="102870" marR="102870" marT="102870" marB="102870"/>
                </a:tc>
                <a:tc>
                  <a:txBody>
                    <a:bodyPr/>
                    <a:lstStyle/>
                    <a:p>
                      <a:pPr algn="ctr">
                        <a:spcBef>
                          <a:spcPts val="600"/>
                        </a:spcBef>
                        <a:spcAft>
                          <a:spcPts val="600"/>
                        </a:spcAft>
                      </a:pPr>
                      <a:r>
                        <a:rPr lang="en-US" sz="1200" dirty="0"/>
                        <a:t>Symptoms</a:t>
                      </a:r>
                    </a:p>
                    <a:p>
                      <a:pPr algn="ctr">
                        <a:spcBef>
                          <a:spcPts val="600"/>
                        </a:spcBef>
                        <a:spcAft>
                          <a:spcPts val="600"/>
                        </a:spcAft>
                      </a:pPr>
                      <a:r>
                        <a:rPr lang="en-US" sz="1200" dirty="0"/>
                        <a:t>Onset of symptoms</a:t>
                      </a:r>
                    </a:p>
                    <a:p>
                      <a:pPr algn="ctr">
                        <a:spcBef>
                          <a:spcPts val="600"/>
                        </a:spcBef>
                        <a:spcAft>
                          <a:spcPts val="600"/>
                        </a:spcAft>
                      </a:pPr>
                      <a:r>
                        <a:rPr lang="en-US" sz="1200" dirty="0"/>
                        <a:t>Attempted home remedy</a:t>
                      </a:r>
                    </a:p>
                  </a:txBody>
                  <a:tcPr marL="102870" marR="102870" marT="102870" marB="102870"/>
                </a:tc>
                <a:extLst>
                  <a:ext uri="{0D108BD9-81ED-4DB2-BD59-A6C34878D82A}">
                    <a16:rowId xmlns:a16="http://schemas.microsoft.com/office/drawing/2014/main" val="2832680597"/>
                  </a:ext>
                </a:extLst>
              </a:tr>
            </a:tbl>
          </a:graphicData>
        </a:graphic>
      </p:graphicFrame>
      <p:sp>
        <p:nvSpPr>
          <p:cNvPr id="9" name="Title 15">
            <a:extLst>
              <a:ext uri="{FF2B5EF4-FFF2-40B4-BE49-F238E27FC236}">
                <a16:creationId xmlns:a16="http://schemas.microsoft.com/office/drawing/2014/main" id="{4D7F4757-D63B-42E4-8972-C6459A774309}"/>
              </a:ext>
            </a:extLst>
          </p:cNvPr>
          <p:cNvSpPr txBox="1">
            <a:spLocks/>
          </p:cNvSpPr>
          <p:nvPr/>
        </p:nvSpPr>
        <p:spPr>
          <a:xfrm>
            <a:off x="844953" y="-73106"/>
            <a:ext cx="7003542"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Example 1: EMERGENCY ROOM LANGUAGE</a:t>
            </a:r>
          </a:p>
        </p:txBody>
      </p:sp>
      <p:pic>
        <p:nvPicPr>
          <p:cNvPr id="1026" name="Picture 2" descr="Image result for emergency room">
            <a:extLst>
              <a:ext uri="{FF2B5EF4-FFF2-40B4-BE49-F238E27FC236}">
                <a16:creationId xmlns:a16="http://schemas.microsoft.com/office/drawing/2014/main" id="{4B4B3126-EDC2-4215-888C-96828ADE96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100" y="906525"/>
            <a:ext cx="1398866" cy="5938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4AB6B27D-C8DB-DD48-8CED-373712990465}"/>
              </a:ext>
            </a:extLst>
          </p:cNvPr>
          <p:cNvCxnSpPr>
            <a:cxnSpLocks/>
          </p:cNvCxnSpPr>
          <p:nvPr/>
        </p:nvCxnSpPr>
        <p:spPr>
          <a:xfrm>
            <a:off x="4271150" y="2430684"/>
            <a:ext cx="52077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316E92A4-E273-2A4C-8D31-73C6C7A8BD78}"/>
              </a:ext>
            </a:extLst>
          </p:cNvPr>
          <p:cNvSpPr txBox="1">
            <a:spLocks/>
          </p:cNvSpPr>
          <p:nvPr/>
        </p:nvSpPr>
        <p:spPr>
          <a:xfrm>
            <a:off x="69450" y="4140674"/>
            <a:ext cx="8965095" cy="1056364"/>
          </a:xfrm>
          <a:prstGeom prst="rect">
            <a:avLst/>
          </a:prstGeom>
        </p:spPr>
        <p:txBody>
          <a:bodyPr vert="horz" lIns="91440" tIns="45720" rIns="91440" bIns="45720" rtlCol="0">
            <a:normAutofit fontScale="85000" lnSpcReduction="10000"/>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100" dirty="0" smtClean="0">
                <a:solidFill>
                  <a:srgbClr val="161616"/>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100" dirty="0" smtClean="0">
                <a:solidFill>
                  <a:srgbClr val="161616"/>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100" dirty="0" smtClean="0">
                <a:solidFill>
                  <a:srgbClr val="161616"/>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100" dirty="0" smtClean="0">
                <a:solidFill>
                  <a:srgbClr val="161616"/>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100" dirty="0">
                <a:solidFill>
                  <a:srgbClr val="161616"/>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1200"/>
              </a:spcBef>
              <a:buFont typeface="Arial"/>
              <a:buNone/>
            </a:pPr>
            <a:r>
              <a:rPr lang="en-US" sz="2800" dirty="0">
                <a:solidFill>
                  <a:srgbClr val="0070C0"/>
                </a:solidFill>
                <a:latin typeface="Times New Roman" panose="02020603050405020304" pitchFamily="18" charset="0"/>
                <a:cs typeface="Times New Roman" panose="02020603050405020304" pitchFamily="18" charset="0"/>
              </a:rPr>
              <a:t>Of the 6 engines from the previous slide, the only medical term that only 2 of them recognized was Tylenol as a product.</a:t>
            </a:r>
          </a:p>
        </p:txBody>
      </p:sp>
    </p:spTree>
    <p:extLst>
      <p:ext uri="{BB962C8B-B14F-4D97-AF65-F5344CB8AC3E}">
        <p14:creationId xmlns:p14="http://schemas.microsoft.com/office/powerpoint/2010/main" val="22571440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457200" y="154865"/>
            <a:ext cx="8229600" cy="779318"/>
          </a:xfrm>
        </p:spPr>
        <p:txBody>
          <a:bodyPr/>
          <a:lstStyle/>
          <a:p>
            <a:pPr algn="ctr"/>
            <a:r>
              <a:rPr lang="en-US" dirty="0">
                <a:solidFill>
                  <a:schemeClr val="accent2">
                    <a:lumMod val="50000"/>
                  </a:schemeClr>
                </a:solidFill>
              </a:rPr>
              <a:t>Example 2: Sentiment analysis </a:t>
            </a:r>
          </a:p>
        </p:txBody>
      </p:sp>
      <p:pic>
        <p:nvPicPr>
          <p:cNvPr id="9" name="Picture 8">
            <a:extLst>
              <a:ext uri="{FF2B5EF4-FFF2-40B4-BE49-F238E27FC236}">
                <a16:creationId xmlns:a16="http://schemas.microsoft.com/office/drawing/2014/main" id="{512E265F-4AC1-9347-AD8E-9E23F3BB226D}"/>
              </a:ext>
            </a:extLst>
          </p:cNvPr>
          <p:cNvPicPr>
            <a:picLocks noChangeAspect="1"/>
          </p:cNvPicPr>
          <p:nvPr/>
        </p:nvPicPr>
        <p:blipFill>
          <a:blip r:embed="rId3"/>
          <a:stretch>
            <a:fillRect/>
          </a:stretch>
        </p:blipFill>
        <p:spPr>
          <a:xfrm>
            <a:off x="641268" y="3006494"/>
            <a:ext cx="4767253" cy="1686268"/>
          </a:xfrm>
          <a:prstGeom prst="rect">
            <a:avLst/>
          </a:prstGeom>
        </p:spPr>
      </p:pic>
      <p:pic>
        <p:nvPicPr>
          <p:cNvPr id="12" name="Picture 11">
            <a:extLst>
              <a:ext uri="{FF2B5EF4-FFF2-40B4-BE49-F238E27FC236}">
                <a16:creationId xmlns:a16="http://schemas.microsoft.com/office/drawing/2014/main" id="{6B989233-19BF-D647-B09F-8837C25B67D1}"/>
              </a:ext>
            </a:extLst>
          </p:cNvPr>
          <p:cNvPicPr>
            <a:picLocks noChangeAspect="1"/>
          </p:cNvPicPr>
          <p:nvPr/>
        </p:nvPicPr>
        <p:blipFill>
          <a:blip r:embed="rId4"/>
          <a:stretch>
            <a:fillRect/>
          </a:stretch>
        </p:blipFill>
        <p:spPr>
          <a:xfrm>
            <a:off x="699143" y="1275636"/>
            <a:ext cx="5041901" cy="1389405"/>
          </a:xfrm>
          <a:prstGeom prst="rect">
            <a:avLst/>
          </a:prstGeom>
        </p:spPr>
      </p:pic>
      <p:pic>
        <p:nvPicPr>
          <p:cNvPr id="14" name="Graphic 13" descr="Arrow: Clockwise curve">
            <a:extLst>
              <a:ext uri="{FF2B5EF4-FFF2-40B4-BE49-F238E27FC236}">
                <a16:creationId xmlns:a16="http://schemas.microsoft.com/office/drawing/2014/main" id="{D4B4D867-1383-3340-8A02-D854B31DDA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539431"/>
            <a:ext cx="676587" cy="676587"/>
          </a:xfrm>
          <a:prstGeom prst="rect">
            <a:avLst/>
          </a:prstGeom>
        </p:spPr>
      </p:pic>
      <p:pic>
        <p:nvPicPr>
          <p:cNvPr id="16" name="Graphic 15" descr="Arrow: Rotate left">
            <a:extLst>
              <a:ext uri="{FF2B5EF4-FFF2-40B4-BE49-F238E27FC236}">
                <a16:creationId xmlns:a16="http://schemas.microsoft.com/office/drawing/2014/main" id="{6C480EB1-EBBA-A847-9920-0EE6EDC167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22" y="3849628"/>
            <a:ext cx="563542" cy="563542"/>
          </a:xfrm>
          <a:prstGeom prst="rect">
            <a:avLst/>
          </a:prstGeom>
        </p:spPr>
      </p:pic>
      <p:sp>
        <p:nvSpPr>
          <p:cNvPr id="17" name="TextBox 16">
            <a:extLst>
              <a:ext uri="{FF2B5EF4-FFF2-40B4-BE49-F238E27FC236}">
                <a16:creationId xmlns:a16="http://schemas.microsoft.com/office/drawing/2014/main" id="{0CA1CFBB-F8D7-8449-92D4-A730133F9DB5}"/>
              </a:ext>
            </a:extLst>
          </p:cNvPr>
          <p:cNvSpPr txBox="1"/>
          <p:nvPr/>
        </p:nvSpPr>
        <p:spPr>
          <a:xfrm>
            <a:off x="5981802" y="1275636"/>
            <a:ext cx="3162198" cy="374750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002060"/>
                </a:solidFill>
              </a:rPr>
              <a:t>News surveillance for traders</a:t>
            </a:r>
          </a:p>
          <a:p>
            <a:pPr marL="285750" indent="-285750">
              <a:lnSpc>
                <a:spcPct val="150000"/>
              </a:lnSpc>
              <a:buFont typeface="Arial" panose="020B0604020202020204" pitchFamily="34" charset="0"/>
              <a:buChar char="•"/>
            </a:pPr>
            <a:r>
              <a:rPr lang="en-US" sz="1600" dirty="0">
                <a:solidFill>
                  <a:srgbClr val="002060"/>
                </a:solidFill>
              </a:rPr>
              <a:t>Can you trade quickly based on sentiment of breaking news?</a:t>
            </a:r>
          </a:p>
          <a:p>
            <a:pPr marL="285750" indent="-285750">
              <a:lnSpc>
                <a:spcPct val="150000"/>
              </a:lnSpc>
              <a:buFont typeface="Arial" panose="020B0604020202020204" pitchFamily="34" charset="0"/>
              <a:buChar char="•"/>
            </a:pPr>
            <a:endParaRPr lang="en-US" sz="1600" dirty="0">
              <a:solidFill>
                <a:srgbClr val="002060"/>
              </a:solidFill>
            </a:endParaRPr>
          </a:p>
          <a:p>
            <a:pPr marL="285750" indent="-285750">
              <a:lnSpc>
                <a:spcPct val="150000"/>
              </a:lnSpc>
              <a:buFont typeface="Arial" panose="020B0604020202020204" pitchFamily="34" charset="0"/>
              <a:buChar char="•"/>
            </a:pPr>
            <a:r>
              <a:rPr lang="en-US" sz="1600" dirty="0">
                <a:solidFill>
                  <a:srgbClr val="002060"/>
                </a:solidFill>
              </a:rPr>
              <a:t>Started with Watson Sentiment Analyzer &amp; got zero lift</a:t>
            </a:r>
          </a:p>
          <a:p>
            <a:pPr marL="285750" indent="-285750">
              <a:lnSpc>
                <a:spcPct val="150000"/>
              </a:lnSpc>
              <a:buFont typeface="Arial" panose="020B0604020202020204" pitchFamily="34" charset="0"/>
              <a:buChar char="•"/>
            </a:pPr>
            <a:endParaRPr lang="en-US" sz="1600" dirty="0">
              <a:solidFill>
                <a:srgbClr val="002060"/>
              </a:solidFill>
            </a:endParaRPr>
          </a:p>
          <a:p>
            <a:pPr marL="285750" indent="-285750">
              <a:lnSpc>
                <a:spcPct val="150000"/>
              </a:lnSpc>
              <a:buFont typeface="Arial" panose="020B0604020202020204" pitchFamily="34" charset="0"/>
              <a:buChar char="•"/>
            </a:pPr>
            <a:r>
              <a:rPr lang="en-US" sz="1600" dirty="0">
                <a:solidFill>
                  <a:srgbClr val="002060"/>
                </a:solidFill>
              </a:rPr>
              <a:t>… because sentiment analysis models are based on emotions</a:t>
            </a:r>
          </a:p>
          <a:p>
            <a:pPr marL="285750" indent="-285750">
              <a:lnSpc>
                <a:spcPct val="150000"/>
              </a:lnSpc>
              <a:buFont typeface="Arial" panose="020B0604020202020204" pitchFamily="34" charset="0"/>
              <a:buChar char="•"/>
            </a:pPr>
            <a:r>
              <a:rPr lang="en-US" sz="1600" dirty="0">
                <a:solidFill>
                  <a:srgbClr val="002060"/>
                </a:solidFill>
              </a:rPr>
              <a:t>Instead of reputation &amp; change</a:t>
            </a:r>
          </a:p>
        </p:txBody>
      </p:sp>
    </p:spTree>
    <p:extLst>
      <p:ext uri="{BB962C8B-B14F-4D97-AF65-F5344CB8AC3E}">
        <p14:creationId xmlns:p14="http://schemas.microsoft.com/office/powerpoint/2010/main" val="196901019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0" y="-3656"/>
            <a:ext cx="9144000"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So, train your own domain-specific models</a:t>
            </a:r>
          </a:p>
        </p:txBody>
      </p:sp>
      <p:sp>
        <p:nvSpPr>
          <p:cNvPr id="7" name="Content Placeholder 2">
            <a:extLst>
              <a:ext uri="{FF2B5EF4-FFF2-40B4-BE49-F238E27FC236}">
                <a16:creationId xmlns:a16="http://schemas.microsoft.com/office/drawing/2014/main" id="{4323DDCE-E718-F643-909A-AB10F72D8678}"/>
              </a:ext>
            </a:extLst>
          </p:cNvPr>
          <p:cNvSpPr txBox="1">
            <a:spLocks/>
          </p:cNvSpPr>
          <p:nvPr/>
        </p:nvSpPr>
        <p:spPr>
          <a:xfrm>
            <a:off x="243069" y="1117849"/>
            <a:ext cx="8715736" cy="1845269"/>
          </a:xfrm>
          <a:prstGeom prst="rect">
            <a:avLst/>
          </a:prstGeom>
        </p:spPr>
        <p:txBody>
          <a:bodyPr>
            <a:normAutofit fontScale="92500" lnSpcReduction="20000"/>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1200"/>
              </a:spcBef>
              <a:buFont typeface="Arial"/>
              <a:buNone/>
            </a:pPr>
            <a:r>
              <a:rPr lang="en-US" sz="4000" dirty="0"/>
              <a:t>Next, pair your NLP data scientist with a domain expert who is a master of the language the model will understand.</a:t>
            </a:r>
          </a:p>
          <a:p>
            <a:pPr marL="0" indent="0" algn="ctr">
              <a:lnSpc>
                <a:spcPct val="110000"/>
              </a:lnSpc>
              <a:spcBef>
                <a:spcPts val="1200"/>
              </a:spcBef>
              <a:buFont typeface="Arial"/>
              <a:buNone/>
            </a:pPr>
            <a:endParaRPr lang="en-US" sz="4400" dirty="0"/>
          </a:p>
        </p:txBody>
      </p:sp>
      <p:sp>
        <p:nvSpPr>
          <p:cNvPr id="6" name="Rectangle 5">
            <a:extLst>
              <a:ext uri="{FF2B5EF4-FFF2-40B4-BE49-F238E27FC236}">
                <a16:creationId xmlns:a16="http://schemas.microsoft.com/office/drawing/2014/main" id="{17651008-FB7D-DF45-9000-FB38681A54AF}"/>
              </a:ext>
            </a:extLst>
          </p:cNvPr>
          <p:cNvSpPr/>
          <p:nvPr/>
        </p:nvSpPr>
        <p:spPr>
          <a:xfrm>
            <a:off x="2640958" y="3272564"/>
            <a:ext cx="4315426" cy="1631216"/>
          </a:xfrm>
          <a:prstGeom prst="rect">
            <a:avLst/>
          </a:prstGeom>
        </p:spPr>
        <p:txBody>
          <a:bodyPr wrap="square">
            <a:spAutoFit/>
          </a:bodyPr>
          <a:lstStyle/>
          <a:p>
            <a:pPr>
              <a:spcBef>
                <a:spcPts val="600"/>
              </a:spcBef>
              <a:spcAft>
                <a:spcPts val="600"/>
              </a:spcAft>
            </a:pPr>
            <a:r>
              <a:rPr lang="en-US" b="1" dirty="0"/>
              <a:t>How good is this review, from 1 to 5?</a:t>
            </a:r>
          </a:p>
          <a:p>
            <a:pPr>
              <a:spcBef>
                <a:spcPts val="600"/>
              </a:spcBef>
              <a:spcAft>
                <a:spcPts val="600"/>
              </a:spcAft>
            </a:pPr>
            <a:r>
              <a:rPr lang="en-US" dirty="0">
                <a:solidFill>
                  <a:srgbClr val="0070C0"/>
                </a:solidFill>
              </a:rPr>
              <a:t>If you come for the ambiance, you’ll be disappointed. But if you go for good, inexpensive and authentic Mexican food, then you’re in the right place.</a:t>
            </a:r>
          </a:p>
        </p:txBody>
      </p:sp>
    </p:spTree>
    <p:extLst>
      <p:ext uri="{BB962C8B-B14F-4D97-AF65-F5344CB8AC3E}">
        <p14:creationId xmlns:p14="http://schemas.microsoft.com/office/powerpoint/2010/main" val="3956145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FFEC220-EABF-4FB8-833D-43DE01280D37}"/>
              </a:ext>
            </a:extLst>
          </p:cNvPr>
          <p:cNvGraphicFramePr/>
          <p:nvPr>
            <p:extLst>
              <p:ext uri="{D42A27DB-BD31-4B8C-83A1-F6EECF244321}">
                <p14:modId xmlns:p14="http://schemas.microsoft.com/office/powerpoint/2010/main" val="294999294"/>
              </p:ext>
            </p:extLst>
          </p:nvPr>
        </p:nvGraphicFramePr>
        <p:xfrm>
          <a:off x="-1381540" y="228600"/>
          <a:ext cx="6530009" cy="4748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9610992-C5BE-954E-83EB-3A7C13C2E96D}"/>
              </a:ext>
            </a:extLst>
          </p:cNvPr>
          <p:cNvPicPr>
            <a:picLocks noChangeAspect="1"/>
          </p:cNvPicPr>
          <p:nvPr/>
        </p:nvPicPr>
        <p:blipFill>
          <a:blip r:embed="rId8"/>
          <a:stretch>
            <a:fillRect/>
          </a:stretch>
        </p:blipFill>
        <p:spPr>
          <a:xfrm>
            <a:off x="4388510" y="573551"/>
            <a:ext cx="4188515" cy="638450"/>
          </a:xfrm>
          <a:prstGeom prst="rect">
            <a:avLst/>
          </a:prstGeom>
        </p:spPr>
      </p:pic>
      <p:pic>
        <p:nvPicPr>
          <p:cNvPr id="7" name="Picture 6">
            <a:extLst>
              <a:ext uri="{FF2B5EF4-FFF2-40B4-BE49-F238E27FC236}">
                <a16:creationId xmlns:a16="http://schemas.microsoft.com/office/drawing/2014/main" id="{1F67C1D6-1B88-0A45-973C-521B4F0ED761}"/>
              </a:ext>
            </a:extLst>
          </p:cNvPr>
          <p:cNvPicPr/>
          <p:nvPr/>
        </p:nvPicPr>
        <p:blipFill rotWithShape="1">
          <a:blip r:embed="rId9">
            <a:extLst>
              <a:ext uri="{28A0092B-C50C-407E-A947-70E740481C1C}">
                <a14:useLocalDpi xmlns:a14="http://schemas.microsoft.com/office/drawing/2010/main" val="0"/>
              </a:ext>
            </a:extLst>
          </a:blip>
          <a:srcRect/>
          <a:stretch/>
        </p:blipFill>
        <p:spPr bwMode="auto">
          <a:xfrm>
            <a:off x="3938491" y="2766751"/>
            <a:ext cx="2405376" cy="1441463"/>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92DF11EB-F816-A848-97BD-14541DB594BA}"/>
              </a:ext>
            </a:extLst>
          </p:cNvPr>
          <p:cNvPicPr>
            <a:picLocks noChangeAspect="1"/>
          </p:cNvPicPr>
          <p:nvPr/>
        </p:nvPicPr>
        <p:blipFill>
          <a:blip r:embed="rId10"/>
          <a:stretch>
            <a:fillRect/>
          </a:stretch>
        </p:blipFill>
        <p:spPr>
          <a:xfrm>
            <a:off x="4368632" y="1578518"/>
            <a:ext cx="4452178" cy="349386"/>
          </a:xfrm>
          <a:prstGeom prst="rect">
            <a:avLst/>
          </a:prstGeom>
        </p:spPr>
      </p:pic>
      <p:pic>
        <p:nvPicPr>
          <p:cNvPr id="15" name="Picture 14">
            <a:extLst>
              <a:ext uri="{FF2B5EF4-FFF2-40B4-BE49-F238E27FC236}">
                <a16:creationId xmlns:a16="http://schemas.microsoft.com/office/drawing/2014/main" id="{964D8805-7341-8F45-8234-E92479415186}"/>
              </a:ext>
            </a:extLst>
          </p:cNvPr>
          <p:cNvPicPr>
            <a:picLocks noChangeAspect="1"/>
          </p:cNvPicPr>
          <p:nvPr/>
        </p:nvPicPr>
        <p:blipFill rotWithShape="1">
          <a:blip r:embed="rId11"/>
          <a:srcRect l="10244" t="9467" r="12436" b="13624"/>
          <a:stretch/>
        </p:blipFill>
        <p:spPr>
          <a:xfrm>
            <a:off x="6669156" y="2442651"/>
            <a:ext cx="2266777" cy="2246940"/>
          </a:xfrm>
          <a:prstGeom prst="rect">
            <a:avLst/>
          </a:prstGeom>
        </p:spPr>
      </p:pic>
    </p:spTree>
    <p:extLst>
      <p:ext uri="{BB962C8B-B14F-4D97-AF65-F5344CB8AC3E}">
        <p14:creationId xmlns:p14="http://schemas.microsoft.com/office/powerpoint/2010/main" val="33200678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9E556D-72A4-4488-A5D8-46FAFAA63C7F}"/>
              </a:ext>
            </a:extLst>
          </p:cNvPr>
          <p:cNvSpPr txBox="1">
            <a:spLocks/>
          </p:cNvSpPr>
          <p:nvPr/>
        </p:nvSpPr>
        <p:spPr>
          <a:xfrm>
            <a:off x="228600" y="194660"/>
            <a:ext cx="7143750" cy="357791"/>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defTabSz="685800"/>
            <a:endParaRPr lang="uk-UA" sz="1900" b="1" dirty="0">
              <a:solidFill>
                <a:srgbClr val="00B0F0"/>
              </a:solidFill>
              <a:latin typeface="Roboto"/>
            </a:endParaRPr>
          </a:p>
        </p:txBody>
      </p:sp>
      <p:sp>
        <p:nvSpPr>
          <p:cNvPr id="5" name="Rectangle 4">
            <a:extLst>
              <a:ext uri="{FF2B5EF4-FFF2-40B4-BE49-F238E27FC236}">
                <a16:creationId xmlns:a16="http://schemas.microsoft.com/office/drawing/2014/main" id="{42216EF2-FA5F-45FC-9400-A9ACC7B676D3}"/>
              </a:ext>
            </a:extLst>
          </p:cNvPr>
          <p:cNvSpPr/>
          <p:nvPr/>
        </p:nvSpPr>
        <p:spPr>
          <a:xfrm>
            <a:off x="228600" y="798721"/>
            <a:ext cx="8577470" cy="4591000"/>
          </a:xfrm>
          <a:prstGeom prst="rect">
            <a:avLst/>
          </a:prstGeom>
        </p:spPr>
        <p:txBody>
          <a:bodyPr wrap="square">
            <a:spAutoFit/>
          </a:bodyPr>
          <a:lstStyle/>
          <a:p>
            <a:pPr marL="285750" indent="-285750" defTabSz="685800">
              <a:spcBef>
                <a:spcPts val="450"/>
              </a:spcBef>
              <a:buFont typeface="Arial" panose="020B0604020202020204" pitchFamily="34" charset="0"/>
              <a:buChar char="•"/>
            </a:pPr>
            <a:r>
              <a:rPr lang="en-US" dirty="0">
                <a:solidFill>
                  <a:srgbClr val="002060"/>
                </a:solidFill>
                <a:latin typeface="Roboto"/>
              </a:rPr>
              <a:t>Data scientist + Medical doctor + </a:t>
            </a:r>
            <a:r>
              <a:rPr lang="en-US" b="1" dirty="0">
                <a:solidFill>
                  <a:srgbClr val="002060"/>
                </a:solidFill>
                <a:latin typeface="Roboto"/>
              </a:rPr>
              <a:t>Half</a:t>
            </a:r>
            <a:r>
              <a:rPr lang="en-US" dirty="0">
                <a:solidFill>
                  <a:srgbClr val="002060"/>
                </a:solidFill>
                <a:latin typeface="Roboto"/>
              </a:rPr>
              <a:t> of the project</a:t>
            </a:r>
          </a:p>
          <a:p>
            <a:pPr marL="285750" indent="-285750" defTabSz="685800">
              <a:spcBef>
                <a:spcPts val="450"/>
              </a:spcBef>
              <a:buFont typeface="Arial" panose="020B0604020202020204" pitchFamily="34" charset="0"/>
              <a:buChar char="•"/>
            </a:pPr>
            <a:r>
              <a:rPr lang="en-US" dirty="0">
                <a:solidFill>
                  <a:srgbClr val="002060"/>
                </a:solidFill>
                <a:latin typeface="Roboto"/>
              </a:rPr>
              <a:t>Labeling requires clinical knowledge:</a:t>
            </a:r>
          </a:p>
          <a:p>
            <a:pPr marL="628650" lvl="1" indent="-285750" defTabSz="685800">
              <a:buFont typeface="Arial" panose="020B0604020202020204" pitchFamily="34" charset="0"/>
              <a:buChar char="•"/>
            </a:pPr>
            <a:r>
              <a:rPr lang="en-US" dirty="0">
                <a:solidFill>
                  <a:srgbClr val="002060"/>
                </a:solidFill>
                <a:latin typeface="Roboto"/>
              </a:rPr>
              <a:t>Size</a:t>
            </a:r>
          </a:p>
          <a:p>
            <a:pPr marL="971550" lvl="2" indent="-285750" defTabSz="685800">
              <a:buFont typeface="Arial" panose="020B0604020202020204" pitchFamily="34" charset="0"/>
              <a:buChar char="•"/>
            </a:pPr>
            <a:r>
              <a:rPr lang="en-US" sz="1600" dirty="0">
                <a:solidFill>
                  <a:srgbClr val="002060"/>
                </a:solidFill>
                <a:latin typeface="Roboto"/>
              </a:rPr>
              <a:t>cm or mm?</a:t>
            </a:r>
          </a:p>
          <a:p>
            <a:pPr marL="971550" lvl="2" indent="-285750" defTabSz="685800">
              <a:buFont typeface="Arial" panose="020B0604020202020204" pitchFamily="34" charset="0"/>
              <a:buChar char="•"/>
            </a:pPr>
            <a:r>
              <a:rPr lang="en-US" sz="1600" dirty="0">
                <a:solidFill>
                  <a:srgbClr val="002060"/>
                </a:solidFill>
                <a:latin typeface="Roboto"/>
              </a:rPr>
              <a:t>(</a:t>
            </a:r>
            <a:r>
              <a:rPr lang="en-US" sz="1600" dirty="0" err="1">
                <a:solidFill>
                  <a:srgbClr val="002060"/>
                </a:solidFill>
                <a:latin typeface="Roboto"/>
              </a:rPr>
              <a:t>x,y,z</a:t>
            </a:r>
            <a:r>
              <a:rPr lang="en-US" sz="1600" dirty="0">
                <a:solidFill>
                  <a:srgbClr val="002060"/>
                </a:solidFill>
                <a:latin typeface="Roboto"/>
              </a:rPr>
              <a:t>) axes</a:t>
            </a:r>
          </a:p>
          <a:p>
            <a:pPr marL="971550" lvl="2" indent="-285750" defTabSz="685800">
              <a:buFont typeface="Arial" panose="020B0604020202020204" pitchFamily="34" charset="0"/>
              <a:buChar char="•"/>
            </a:pPr>
            <a:r>
              <a:rPr lang="en-US" sz="1600" dirty="0">
                <a:solidFill>
                  <a:srgbClr val="002060"/>
                </a:solidFill>
                <a:latin typeface="Roboto"/>
              </a:rPr>
              <a:t>Only label size for primary tumor</a:t>
            </a:r>
          </a:p>
          <a:p>
            <a:pPr marL="628650" lvl="1" indent="-285750" defTabSz="685800">
              <a:buFont typeface="Arial" panose="020B0604020202020204" pitchFamily="34" charset="0"/>
              <a:buChar char="•"/>
            </a:pPr>
            <a:r>
              <a:rPr lang="en-US" dirty="0">
                <a:solidFill>
                  <a:srgbClr val="002060"/>
                </a:solidFill>
                <a:latin typeface="Roboto"/>
              </a:rPr>
              <a:t>Location</a:t>
            </a:r>
          </a:p>
          <a:p>
            <a:pPr marL="971550" lvl="2" indent="-285750" defTabSz="685800">
              <a:buFont typeface="Arial" panose="020B0604020202020204" pitchFamily="34" charset="0"/>
              <a:buChar char="•"/>
            </a:pPr>
            <a:r>
              <a:rPr lang="en-US" sz="1600" dirty="0">
                <a:solidFill>
                  <a:srgbClr val="002060"/>
                </a:solidFill>
                <a:latin typeface="Roboto"/>
              </a:rPr>
              <a:t>Primary vs. secondary tumors</a:t>
            </a:r>
          </a:p>
          <a:p>
            <a:pPr marL="971550" lvl="2" indent="-285750" defTabSz="685800">
              <a:buFont typeface="Arial" panose="020B0604020202020204" pitchFamily="34" charset="0"/>
              <a:buChar char="•"/>
            </a:pPr>
            <a:r>
              <a:rPr lang="en-US" sz="1600" dirty="0">
                <a:solidFill>
                  <a:srgbClr val="002060"/>
                </a:solidFill>
                <a:latin typeface="Roboto"/>
              </a:rPr>
              <a:t>Which tumor was first?</a:t>
            </a:r>
          </a:p>
          <a:p>
            <a:pPr marL="971550" lvl="2" indent="-285750" defTabSz="685800">
              <a:buFont typeface="Arial" panose="020B0604020202020204" pitchFamily="34" charset="0"/>
              <a:buChar char="•"/>
            </a:pPr>
            <a:r>
              <a:rPr lang="en-US" sz="1600" dirty="0">
                <a:solidFill>
                  <a:srgbClr val="002060"/>
                </a:solidFill>
                <a:latin typeface="Roboto"/>
              </a:rPr>
              <a:t>Distance between tumor &amp; resection margin</a:t>
            </a:r>
          </a:p>
          <a:p>
            <a:pPr marL="971550" lvl="2" indent="-285750" defTabSz="685800">
              <a:buFont typeface="Arial" panose="020B0604020202020204" pitchFamily="34" charset="0"/>
              <a:buChar char="•"/>
            </a:pPr>
            <a:r>
              <a:rPr lang="en-US" sz="1600" dirty="0">
                <a:solidFill>
                  <a:srgbClr val="002060"/>
                </a:solidFill>
                <a:latin typeface="Roboto"/>
              </a:rPr>
              <a:t>specific per cancer, i.e. left/right lung, </a:t>
            </a:r>
          </a:p>
          <a:p>
            <a:pPr marL="971550" lvl="2" indent="-285750" defTabSz="685800">
              <a:buFont typeface="Arial" panose="020B0604020202020204" pitchFamily="34" charset="0"/>
              <a:buChar char="•"/>
            </a:pPr>
            <a:r>
              <a:rPr lang="en-US" sz="1600" dirty="0">
                <a:solidFill>
                  <a:srgbClr val="002060"/>
                </a:solidFill>
                <a:latin typeface="Roboto"/>
              </a:rPr>
              <a:t>left/right upper/middle/lower lobe</a:t>
            </a:r>
          </a:p>
          <a:p>
            <a:pPr marL="628650" lvl="1" indent="-285750" defTabSz="685800">
              <a:buFont typeface="Arial" panose="020B0604020202020204" pitchFamily="34" charset="0"/>
              <a:buChar char="•"/>
            </a:pPr>
            <a:r>
              <a:rPr lang="en-US" dirty="0">
                <a:solidFill>
                  <a:srgbClr val="002060"/>
                </a:solidFill>
                <a:latin typeface="Roboto"/>
              </a:rPr>
              <a:t>Grading &amp; staging</a:t>
            </a:r>
          </a:p>
          <a:p>
            <a:pPr marL="971550" lvl="2" indent="-285750" defTabSz="685800">
              <a:buFont typeface="Arial" panose="020B0604020202020204" pitchFamily="34" charset="0"/>
              <a:buChar char="•"/>
            </a:pPr>
            <a:r>
              <a:rPr lang="en-US" sz="1600" dirty="0">
                <a:solidFill>
                  <a:srgbClr val="002060"/>
                </a:solidFill>
                <a:latin typeface="Roboto"/>
              </a:rPr>
              <a:t>Specific to the type of cancer</a:t>
            </a:r>
          </a:p>
          <a:p>
            <a:pPr marL="971550" lvl="2" indent="-285750" defTabSz="685800">
              <a:buFont typeface="Arial" panose="020B0604020202020204" pitchFamily="34" charset="0"/>
              <a:buChar char="•"/>
            </a:pPr>
            <a:r>
              <a:rPr lang="en-US" sz="1600" dirty="0">
                <a:solidFill>
                  <a:srgbClr val="002060"/>
                </a:solidFill>
                <a:latin typeface="Roboto"/>
              </a:rPr>
              <a:t>depends of the staging for tumor (T), lymph nodes (N) and if there’s metastasis (M). When T or N or M cannot be assessed it is used Tx or </a:t>
            </a:r>
            <a:r>
              <a:rPr lang="en-US" sz="1600" dirty="0" err="1">
                <a:solidFill>
                  <a:srgbClr val="002060"/>
                </a:solidFill>
                <a:latin typeface="Roboto"/>
              </a:rPr>
              <a:t>Nx</a:t>
            </a:r>
            <a:r>
              <a:rPr lang="en-US" sz="1600" dirty="0">
                <a:solidFill>
                  <a:srgbClr val="002060"/>
                </a:solidFill>
                <a:latin typeface="Roboto"/>
              </a:rPr>
              <a:t> or Mx</a:t>
            </a:r>
          </a:p>
          <a:p>
            <a:pPr marL="628650" lvl="1" indent="-285750" defTabSz="685800">
              <a:spcBef>
                <a:spcPts val="450"/>
              </a:spcBef>
              <a:buFont typeface="Arial" panose="020B0604020202020204" pitchFamily="34" charset="0"/>
              <a:buChar char="•"/>
            </a:pPr>
            <a:endParaRPr lang="en-US" dirty="0">
              <a:solidFill>
                <a:srgbClr val="002060"/>
              </a:solidFill>
              <a:latin typeface="Roboto"/>
            </a:endParaRPr>
          </a:p>
        </p:txBody>
      </p:sp>
      <p:pic>
        <p:nvPicPr>
          <p:cNvPr id="3" name="Picture 2">
            <a:extLst>
              <a:ext uri="{FF2B5EF4-FFF2-40B4-BE49-F238E27FC236}">
                <a16:creationId xmlns:a16="http://schemas.microsoft.com/office/drawing/2014/main" id="{191EB0CC-581C-4A26-B40E-7AF6E4D0CBB5}"/>
              </a:ext>
            </a:extLst>
          </p:cNvPr>
          <p:cNvPicPr>
            <a:picLocks noChangeAspect="1"/>
          </p:cNvPicPr>
          <p:nvPr/>
        </p:nvPicPr>
        <p:blipFill rotWithShape="1">
          <a:blip r:embed="rId3">
            <a:extLst>
              <a:ext uri="{28A0092B-C50C-407E-A947-70E740481C1C}">
                <a14:useLocalDpi xmlns:a14="http://schemas.microsoft.com/office/drawing/2010/main" val="0"/>
              </a:ext>
            </a:extLst>
          </a:blip>
          <a:srcRect r="31933"/>
          <a:stretch/>
        </p:blipFill>
        <p:spPr>
          <a:xfrm>
            <a:off x="6004063" y="1154434"/>
            <a:ext cx="2888974" cy="2933700"/>
          </a:xfrm>
          <a:prstGeom prst="rect">
            <a:avLst/>
          </a:prstGeom>
        </p:spPr>
      </p:pic>
      <p:pic>
        <p:nvPicPr>
          <p:cNvPr id="7" name="Picture 6">
            <a:extLst>
              <a:ext uri="{FF2B5EF4-FFF2-40B4-BE49-F238E27FC236}">
                <a16:creationId xmlns:a16="http://schemas.microsoft.com/office/drawing/2014/main" id="{AD7A82BF-A646-774E-8514-931764749BC9}"/>
              </a:ext>
            </a:extLst>
          </p:cNvPr>
          <p:cNvPicPr>
            <a:picLocks noChangeAspect="1"/>
          </p:cNvPicPr>
          <p:nvPr/>
        </p:nvPicPr>
        <p:blipFill rotWithShape="1">
          <a:blip r:embed="rId3">
            <a:extLst>
              <a:ext uri="{28A0092B-C50C-407E-A947-70E740481C1C}">
                <a14:useLocalDpi xmlns:a14="http://schemas.microsoft.com/office/drawing/2010/main" val="0"/>
              </a:ext>
            </a:extLst>
          </a:blip>
          <a:srcRect l="67680" t="20841" b="25522"/>
          <a:stretch/>
        </p:blipFill>
        <p:spPr>
          <a:xfrm>
            <a:off x="4545356" y="1431235"/>
            <a:ext cx="1371740" cy="1573534"/>
          </a:xfrm>
          <a:prstGeom prst="rect">
            <a:avLst/>
          </a:prstGeom>
        </p:spPr>
      </p:pic>
      <p:sp>
        <p:nvSpPr>
          <p:cNvPr id="9" name="Title 2">
            <a:extLst>
              <a:ext uri="{FF2B5EF4-FFF2-40B4-BE49-F238E27FC236}">
                <a16:creationId xmlns:a16="http://schemas.microsoft.com/office/drawing/2014/main" id="{ED925367-4369-4E44-B129-B424D42D8EF7}"/>
              </a:ext>
            </a:extLst>
          </p:cNvPr>
          <p:cNvSpPr txBox="1">
            <a:spLocks/>
          </p:cNvSpPr>
          <p:nvPr/>
        </p:nvSpPr>
        <p:spPr>
          <a:xfrm>
            <a:off x="457200" y="65414"/>
            <a:ext cx="8229600" cy="779318"/>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100" normalizeH="0" baseline="0" noProof="0" dirty="0">
                <a:ln>
                  <a:noFill/>
                </a:ln>
                <a:solidFill>
                  <a:srgbClr val="6FCCDC">
                    <a:lumMod val="50000"/>
                  </a:srgbClr>
                </a:solidFill>
                <a:effectLst/>
                <a:uLnTx/>
                <a:uFillTx/>
                <a:latin typeface="Calibri"/>
                <a:ea typeface="+mj-ea"/>
                <a:cs typeface="Calibri"/>
              </a:rPr>
              <a:t>Example 3: understanding pathology reports</a:t>
            </a:r>
          </a:p>
        </p:txBody>
      </p:sp>
    </p:spTree>
    <p:extLst>
      <p:ext uri="{BB962C8B-B14F-4D97-AF65-F5344CB8AC3E}">
        <p14:creationId xmlns:p14="http://schemas.microsoft.com/office/powerpoint/2010/main" val="2463100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80B86-BCCF-9B47-A454-26F24D989DF9}"/>
              </a:ext>
            </a:extLst>
          </p:cNvPr>
          <p:cNvPicPr>
            <a:picLocks noChangeAspect="1"/>
          </p:cNvPicPr>
          <p:nvPr/>
        </p:nvPicPr>
        <p:blipFill>
          <a:blip r:embed="rId3"/>
          <a:stretch>
            <a:fillRect/>
          </a:stretch>
        </p:blipFill>
        <p:spPr>
          <a:xfrm>
            <a:off x="1412109" y="865882"/>
            <a:ext cx="6572394" cy="4103995"/>
          </a:xfrm>
          <a:prstGeom prst="rect">
            <a:avLst/>
          </a:prstGeom>
        </p:spPr>
      </p:pic>
      <p:sp>
        <p:nvSpPr>
          <p:cNvPr id="4" name="Title 2">
            <a:extLst>
              <a:ext uri="{FF2B5EF4-FFF2-40B4-BE49-F238E27FC236}">
                <a16:creationId xmlns:a16="http://schemas.microsoft.com/office/drawing/2014/main" id="{F1D9B516-0BD7-1642-978E-6598BCC6683C}"/>
              </a:ext>
            </a:extLst>
          </p:cNvPr>
          <p:cNvSpPr txBox="1">
            <a:spLocks/>
          </p:cNvSpPr>
          <p:nvPr/>
        </p:nvSpPr>
        <p:spPr>
          <a:xfrm>
            <a:off x="457200" y="65414"/>
            <a:ext cx="8229600" cy="779318"/>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100" normalizeH="0" baseline="0" noProof="0" dirty="0">
                <a:ln>
                  <a:noFill/>
                </a:ln>
                <a:solidFill>
                  <a:srgbClr val="6FCCDC">
                    <a:lumMod val="50000"/>
                  </a:srgbClr>
                </a:solidFill>
                <a:effectLst/>
                <a:uLnTx/>
                <a:uFillTx/>
                <a:latin typeface="Calibri"/>
                <a:ea typeface="+mj-ea"/>
                <a:cs typeface="Calibri"/>
              </a:rPr>
              <a:t>Example 4: E-discovery</a:t>
            </a:r>
          </a:p>
        </p:txBody>
      </p:sp>
    </p:spTree>
    <p:extLst>
      <p:ext uri="{BB962C8B-B14F-4D97-AF65-F5344CB8AC3E}">
        <p14:creationId xmlns:p14="http://schemas.microsoft.com/office/powerpoint/2010/main" val="33011445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C76036-E2C7-42AE-AF42-AB1C4FF7286F}"/>
              </a:ext>
            </a:extLst>
          </p:cNvPr>
          <p:cNvGraphicFramePr>
            <a:graphicFrameLocks noGrp="1"/>
          </p:cNvGraphicFramePr>
          <p:nvPr>
            <p:extLst>
              <p:ext uri="{D42A27DB-BD31-4B8C-83A1-F6EECF244321}">
                <p14:modId xmlns:p14="http://schemas.microsoft.com/office/powerpoint/2010/main" val="4061935889"/>
              </p:ext>
            </p:extLst>
          </p:nvPr>
        </p:nvGraphicFramePr>
        <p:xfrm>
          <a:off x="188686" y="1253905"/>
          <a:ext cx="8817429" cy="3090456"/>
        </p:xfrm>
        <a:graphic>
          <a:graphicData uri="http://schemas.openxmlformats.org/drawingml/2006/table">
            <a:tbl>
              <a:tblPr firstRow="1" bandRow="1">
                <a:tableStyleId>{C083E6E3-FA7D-4D7B-A595-EF9225AFEA82}</a:tableStyleId>
              </a:tblPr>
              <a:tblGrid>
                <a:gridCol w="2939143">
                  <a:extLst>
                    <a:ext uri="{9D8B030D-6E8A-4147-A177-3AD203B41FA5}">
                      <a16:colId xmlns:a16="http://schemas.microsoft.com/office/drawing/2014/main" val="3138828190"/>
                    </a:ext>
                  </a:extLst>
                </a:gridCol>
                <a:gridCol w="2939143">
                  <a:extLst>
                    <a:ext uri="{9D8B030D-6E8A-4147-A177-3AD203B41FA5}">
                      <a16:colId xmlns:a16="http://schemas.microsoft.com/office/drawing/2014/main" val="1633546239"/>
                    </a:ext>
                  </a:extLst>
                </a:gridCol>
                <a:gridCol w="2939143">
                  <a:extLst>
                    <a:ext uri="{9D8B030D-6E8A-4147-A177-3AD203B41FA5}">
                      <a16:colId xmlns:a16="http://schemas.microsoft.com/office/drawing/2014/main" val="494706187"/>
                    </a:ext>
                  </a:extLst>
                </a:gridCol>
              </a:tblGrid>
              <a:tr h="713182">
                <a:tc>
                  <a:txBody>
                    <a:bodyPr/>
                    <a:lstStyle/>
                    <a:p>
                      <a:pPr algn="ctr"/>
                      <a:r>
                        <a:rPr lang="en-US" sz="1800" dirty="0"/>
                        <a:t>1. Get representative data</a:t>
                      </a:r>
                    </a:p>
                  </a:txBody>
                  <a:tcPr anchor="ctr"/>
                </a:tc>
                <a:tc>
                  <a:txBody>
                    <a:bodyPr/>
                    <a:lstStyle/>
                    <a:p>
                      <a:pPr algn="ctr"/>
                      <a:r>
                        <a:rPr lang="en-US" sz="1800" dirty="0"/>
                        <a:t>2. Get consistent labels</a:t>
                      </a:r>
                    </a:p>
                  </a:txBody>
                  <a:tcPr anchor="ctr"/>
                </a:tc>
                <a:tc>
                  <a:txBody>
                    <a:bodyPr/>
                    <a:lstStyle/>
                    <a:p>
                      <a:pPr algn="ctr"/>
                      <a:r>
                        <a:rPr lang="en-US" sz="1800" dirty="0"/>
                        <a:t>3. Get pretrained datasets</a:t>
                      </a:r>
                      <a:br>
                        <a:rPr lang="en-US" sz="1800" dirty="0"/>
                      </a:br>
                      <a:r>
                        <a:rPr lang="en-US" sz="1800" dirty="0"/>
                        <a:t>&amp; embeddings</a:t>
                      </a:r>
                    </a:p>
                  </a:txBody>
                  <a:tcPr anchor="ctr"/>
                </a:tc>
                <a:extLst>
                  <a:ext uri="{0D108BD9-81ED-4DB2-BD59-A6C34878D82A}">
                    <a16:rowId xmlns:a16="http://schemas.microsoft.com/office/drawing/2014/main" val="3669097672"/>
                  </a:ext>
                </a:extLst>
              </a:tr>
              <a:tr h="1188637">
                <a:tc>
                  <a:txBody>
                    <a:bodyPr/>
                    <a:lstStyle/>
                    <a:p>
                      <a:pPr algn="ctr"/>
                      <a:r>
                        <a:rPr lang="en-US" sz="1600" dirty="0"/>
                        <a:t>“</a:t>
                      </a:r>
                      <a:r>
                        <a:rPr lang="en-US" sz="1600" b="0" i="0" kern="1200" dirty="0">
                          <a:solidFill>
                            <a:schemeClr val="tx1"/>
                          </a:solidFill>
                          <a:effectLst/>
                          <a:latin typeface="+mn-lt"/>
                          <a:ea typeface="+mn-ea"/>
                          <a:cs typeface="+mn-cs"/>
                        </a:rPr>
                        <a:t>Inception v3 was trained on 1.28 million images”</a:t>
                      </a:r>
                      <a:endParaRPr lang="en-US" sz="1600" dirty="0"/>
                    </a:p>
                  </a:txBody>
                  <a:tcPr anchor="ctr"/>
                </a:tc>
                <a:tc>
                  <a:txBody>
                    <a:bodyPr/>
                    <a:lstStyle/>
                    <a:p>
                      <a:pPr algn="ctr"/>
                      <a:r>
                        <a:rPr lang="en-US" sz="1600" dirty="0"/>
                        <a:t>“</a:t>
                      </a:r>
                      <a:r>
                        <a:rPr lang="en-US" sz="1600" b="0" i="0" kern="1200" dirty="0">
                          <a:solidFill>
                            <a:schemeClr val="tx1"/>
                          </a:solidFill>
                          <a:effectLst/>
                          <a:latin typeface="+mn-lt"/>
                          <a:ea typeface="+mn-ea"/>
                          <a:cs typeface="+mn-cs"/>
                        </a:rPr>
                        <a:t>In the study, the algorithm went head-to-head against 21 board-certified dermatologists”</a:t>
                      </a:r>
                    </a:p>
                  </a:txBody>
                  <a:tcPr anchor="ctr"/>
                </a:tc>
                <a:tc>
                  <a:txBody>
                    <a:bodyPr/>
                    <a:lstStyle/>
                    <a:p>
                      <a:pPr algn="ctr"/>
                      <a:r>
                        <a:rPr lang="en-US" sz="1600" b="0" i="0" kern="1200" dirty="0">
                          <a:solidFill>
                            <a:schemeClr val="tx1"/>
                          </a:solidFill>
                          <a:effectLst/>
                          <a:latin typeface="+mn-lt"/>
                          <a:ea typeface="+mn-ea"/>
                          <a:cs typeface="+mn-cs"/>
                        </a:rPr>
                        <a:t>Facebook open sourced </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pre-trained word vectors for </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294 languages, trained on </a:t>
                      </a:r>
                      <a:r>
                        <a:rPr lang="en-US" sz="1600" b="0" i="0" u="none" strike="noStrike" kern="1200" dirty="0">
                          <a:solidFill>
                            <a:schemeClr val="tx1"/>
                          </a:solidFill>
                          <a:effectLst/>
                          <a:latin typeface="+mn-lt"/>
                          <a:ea typeface="+mn-ea"/>
                          <a:cs typeface="+mn-cs"/>
                        </a:rPr>
                        <a:t>Wikipedia</a:t>
                      </a:r>
                      <a:r>
                        <a:rPr lang="en-US" sz="1600" b="0" i="0" kern="1200" dirty="0">
                          <a:solidFill>
                            <a:schemeClr val="tx1"/>
                          </a:solidFill>
                          <a:effectLst/>
                          <a:latin typeface="+mn-lt"/>
                          <a:ea typeface="+mn-ea"/>
                          <a:cs typeface="+mn-cs"/>
                        </a:rPr>
                        <a:t> using fastText</a:t>
                      </a:r>
                      <a:endParaRPr lang="en-US" sz="1600" dirty="0"/>
                    </a:p>
                  </a:txBody>
                  <a:tcPr anchor="ctr"/>
                </a:tc>
                <a:extLst>
                  <a:ext uri="{0D108BD9-81ED-4DB2-BD59-A6C34878D82A}">
                    <a16:rowId xmlns:a16="http://schemas.microsoft.com/office/drawing/2014/main" val="1603035971"/>
                  </a:ext>
                </a:extLst>
              </a:tr>
              <a:tr h="1188637">
                <a:tc>
                  <a:txBody>
                    <a:bodyPr/>
                    <a:lstStyle/>
                    <a:p>
                      <a:pPr algn="ctr"/>
                      <a:r>
                        <a:rPr lang="en-US" sz="1600" b="0" i="0" kern="1200" dirty="0">
                          <a:solidFill>
                            <a:schemeClr val="tx1"/>
                          </a:solidFill>
                          <a:effectLst/>
                          <a:latin typeface="+mn-lt"/>
                          <a:ea typeface="+mn-ea"/>
                          <a:cs typeface="+mn-cs"/>
                        </a:rPr>
                        <a:t>“used over 120,000 retinal images to train a neural network to detect diabetic retinopathy”</a:t>
                      </a:r>
                      <a:endParaRPr lang="en-US" sz="1600" dirty="0"/>
                    </a:p>
                  </a:txBody>
                  <a:tcPr anchor="ctr"/>
                </a:tc>
                <a:tc>
                  <a:txBody>
                    <a:bodyPr/>
                    <a:lstStyle/>
                    <a:p>
                      <a:pPr algn="ctr"/>
                      <a:r>
                        <a:rPr lang="en-US" sz="1600" b="0" i="0" kern="1200" dirty="0">
                          <a:solidFill>
                            <a:schemeClr val="tx1"/>
                          </a:solidFill>
                          <a:effectLst/>
                          <a:latin typeface="+mn-lt"/>
                          <a:ea typeface="+mn-ea"/>
                          <a:cs typeface="+mn-cs"/>
                        </a:rPr>
                        <a:t>“All images were graded by 3 to 7 different ophthalmologists, from a panel of 54 US-licensed senior residents &amp; ophthalmologists”</a:t>
                      </a:r>
                      <a:endParaRPr lang="en-US" sz="1600" dirty="0"/>
                    </a:p>
                  </a:txBody>
                  <a:tcPr anchor="ctr"/>
                </a:tc>
                <a:tc>
                  <a:txBody>
                    <a:bodyPr/>
                    <a:lstStyle/>
                    <a:p>
                      <a:pPr algn="ctr"/>
                      <a:r>
                        <a:rPr lang="en-US" sz="1600" b="0" i="0" kern="1200" dirty="0">
                          <a:solidFill>
                            <a:schemeClr val="tx1"/>
                          </a:solidFill>
                          <a:effectLst/>
                          <a:latin typeface="+mn-lt"/>
                          <a:ea typeface="+mn-ea"/>
                          <a:cs typeface="+mn-cs"/>
                        </a:rPr>
                        <a:t>UMLS has over 1 million biomedical concepts and 5 million concept names, from over 100 controlled vocabularies</a:t>
                      </a:r>
                      <a:endParaRPr lang="en-US" sz="1600" dirty="0"/>
                    </a:p>
                  </a:txBody>
                  <a:tcPr anchor="ctr"/>
                </a:tc>
                <a:extLst>
                  <a:ext uri="{0D108BD9-81ED-4DB2-BD59-A6C34878D82A}">
                    <a16:rowId xmlns:a16="http://schemas.microsoft.com/office/drawing/2014/main" val="2800825707"/>
                  </a:ext>
                </a:extLst>
              </a:tr>
            </a:tbl>
          </a:graphicData>
        </a:graphic>
      </p:graphicFrame>
      <p:sp>
        <p:nvSpPr>
          <p:cNvPr id="8" name="Title 2">
            <a:extLst>
              <a:ext uri="{FF2B5EF4-FFF2-40B4-BE49-F238E27FC236}">
                <a16:creationId xmlns:a16="http://schemas.microsoft.com/office/drawing/2014/main" id="{B8B1F029-E2B2-7844-A01B-6CC55E16DEB7}"/>
              </a:ext>
            </a:extLst>
          </p:cNvPr>
          <p:cNvSpPr txBox="1">
            <a:spLocks/>
          </p:cNvSpPr>
          <p:nvPr/>
        </p:nvSpPr>
        <p:spPr>
          <a:xfrm>
            <a:off x="457200" y="65414"/>
            <a:ext cx="8229600" cy="779318"/>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100" normalizeH="0" baseline="0" noProof="0" dirty="0">
                <a:ln>
                  <a:noFill/>
                </a:ln>
                <a:solidFill>
                  <a:srgbClr val="6FCCDC">
                    <a:lumMod val="50000"/>
                  </a:srgbClr>
                </a:solidFill>
                <a:effectLst/>
                <a:uLnTx/>
                <a:uFillTx/>
                <a:latin typeface="Calibri"/>
                <a:ea typeface="+mj-ea"/>
                <a:cs typeface="Calibri"/>
              </a:rPr>
              <a:t>How much labeled data do I need?</a:t>
            </a:r>
          </a:p>
        </p:txBody>
      </p:sp>
    </p:spTree>
    <p:extLst>
      <p:ext uri="{BB962C8B-B14F-4D97-AF65-F5344CB8AC3E}">
        <p14:creationId xmlns:p14="http://schemas.microsoft.com/office/powerpoint/2010/main" val="29750795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rlin Sans FB Demi" panose="020E0802020502020306" pitchFamily="34" charset="0"/>
                <a:ea typeface="+mn-ea"/>
              </a:rPr>
              <a:t>3.</a:t>
            </a:r>
          </a:p>
        </p:txBody>
      </p:sp>
      <p:sp>
        <p:nvSpPr>
          <p:cNvPr id="3" name="Content Placeholder 2"/>
          <p:cNvSpPr>
            <a:spLocks noGrp="1"/>
          </p:cNvSpPr>
          <p:nvPr>
            <p:ph idx="1"/>
          </p:nvPr>
        </p:nvSpPr>
        <p:spPr>
          <a:xfrm>
            <a:off x="129209" y="1851162"/>
            <a:ext cx="8865703" cy="2721392"/>
          </a:xfrm>
        </p:spPr>
        <p:txBody>
          <a:bodyPr>
            <a:normAutofit/>
          </a:bodyPr>
          <a:lstStyle/>
          <a:p>
            <a:pPr marL="0" indent="0" algn="ctr">
              <a:buNone/>
            </a:pPr>
            <a:r>
              <a:rPr lang="en-US" sz="4800" dirty="0">
                <a:latin typeface="Berlin Sans FB Demi" panose="020E0802020502020306" pitchFamily="34" charset="0"/>
              </a:rPr>
              <a:t>It’s not a “structured data” or “unstructured data” problem.</a:t>
            </a:r>
          </a:p>
          <a:p>
            <a:pPr marL="0" indent="0" algn="ctr">
              <a:buNone/>
            </a:pPr>
            <a:r>
              <a:rPr lang="en-US" sz="4800" dirty="0">
                <a:latin typeface="Berlin Sans FB Demi" panose="020E0802020502020306" pitchFamily="34" charset="0"/>
              </a:rPr>
              <a:t>Use both.</a:t>
            </a:r>
          </a:p>
        </p:txBody>
      </p:sp>
    </p:spTree>
    <p:extLst>
      <p:ext uri="{BB962C8B-B14F-4D97-AF65-F5344CB8AC3E}">
        <p14:creationId xmlns:p14="http://schemas.microsoft.com/office/powerpoint/2010/main" val="17392050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AA842-5C62-4862-A8B2-1A69BF60A920}"/>
              </a:ext>
            </a:extLst>
          </p:cNvPr>
          <p:cNvSpPr/>
          <p:nvPr/>
        </p:nvSpPr>
        <p:spPr>
          <a:xfrm>
            <a:off x="367393" y="3260211"/>
            <a:ext cx="8801100" cy="1449115"/>
          </a:xfrm>
          <a:prstGeom prst="rect">
            <a:avLst/>
          </a:prstGeom>
        </p:spPr>
        <p:txBody>
          <a:bodyPr wrap="square">
            <a:spAutoFit/>
          </a:bodyPr>
          <a:lstStyle/>
          <a:p>
            <a:pPr>
              <a:spcAft>
                <a:spcPts val="450"/>
              </a:spcAft>
            </a:pPr>
            <a:r>
              <a:rPr lang="en-US" sz="2400" b="1" dirty="0">
                <a:solidFill>
                  <a:srgbClr val="0070C0"/>
                </a:solidFill>
                <a:latin typeface="+mj-lt"/>
              </a:rPr>
              <a:t>Features from Structured Data</a:t>
            </a:r>
            <a:endParaRPr lang="en-US" b="1" dirty="0">
              <a:solidFill>
                <a:srgbClr val="0070C0"/>
              </a:solidFill>
              <a:latin typeface="+mj-lt"/>
            </a:endParaRPr>
          </a:p>
          <a:p>
            <a:pPr marL="214313" indent="-214313">
              <a:buFont typeface="Arial" panose="020B0604020202020204" pitchFamily="34" charset="0"/>
              <a:buChar char="•"/>
            </a:pPr>
            <a:r>
              <a:rPr lang="en-US" dirty="0">
                <a:latin typeface="+mj-lt"/>
              </a:rPr>
              <a:t>How many patients will be admitted today?</a:t>
            </a:r>
          </a:p>
          <a:p>
            <a:pPr marL="214313" indent="-214313">
              <a:buFont typeface="Arial" panose="020B0604020202020204" pitchFamily="34" charset="0"/>
              <a:buChar char="•"/>
            </a:pPr>
            <a:r>
              <a:rPr lang="en-US" dirty="0">
                <a:latin typeface="+mj-lt"/>
              </a:rPr>
              <a:t>Data Source: EPIC Clarity data</a:t>
            </a:r>
          </a:p>
          <a:p>
            <a:pPr>
              <a:spcAft>
                <a:spcPts val="450"/>
              </a:spcAft>
            </a:pPr>
            <a:endParaRPr lang="en-US" sz="2400" b="1" dirty="0">
              <a:solidFill>
                <a:srgbClr val="0070C0"/>
              </a:solidFill>
              <a:latin typeface="+mj-lt"/>
            </a:endParaRPr>
          </a:p>
        </p:txBody>
      </p:sp>
      <p:graphicFrame>
        <p:nvGraphicFramePr>
          <p:cNvPr id="4" name="Table 3">
            <a:extLst>
              <a:ext uri="{FF2B5EF4-FFF2-40B4-BE49-F238E27FC236}">
                <a16:creationId xmlns:a16="http://schemas.microsoft.com/office/drawing/2014/main" id="{D6F70684-F6CB-4D2F-9E00-BE57798160EA}"/>
              </a:ext>
            </a:extLst>
          </p:cNvPr>
          <p:cNvGraphicFramePr>
            <a:graphicFrameLocks noGrp="1"/>
          </p:cNvGraphicFramePr>
          <p:nvPr>
            <p:extLst>
              <p:ext uri="{D42A27DB-BD31-4B8C-83A1-F6EECF244321}">
                <p14:modId xmlns:p14="http://schemas.microsoft.com/office/powerpoint/2010/main" val="3871771875"/>
              </p:ext>
            </p:extLst>
          </p:nvPr>
        </p:nvGraphicFramePr>
        <p:xfrm>
          <a:off x="5059017" y="3341512"/>
          <a:ext cx="3886556" cy="1290124"/>
        </p:xfrm>
        <a:graphic>
          <a:graphicData uri="http://schemas.openxmlformats.org/drawingml/2006/table">
            <a:tbl>
              <a:tblPr firstRow="1" bandRow="1">
                <a:tableStyleId>{5FD0F851-EC5A-4D38-B0AD-8093EC10F338}</a:tableStyleId>
              </a:tblPr>
              <a:tblGrid>
                <a:gridCol w="1943278">
                  <a:extLst>
                    <a:ext uri="{9D8B030D-6E8A-4147-A177-3AD203B41FA5}">
                      <a16:colId xmlns:a16="http://schemas.microsoft.com/office/drawing/2014/main" val="2991192716"/>
                    </a:ext>
                  </a:extLst>
                </a:gridCol>
                <a:gridCol w="1943278">
                  <a:extLst>
                    <a:ext uri="{9D8B030D-6E8A-4147-A177-3AD203B41FA5}">
                      <a16:colId xmlns:a16="http://schemas.microsoft.com/office/drawing/2014/main" val="3175905297"/>
                    </a:ext>
                  </a:extLst>
                </a:gridCol>
              </a:tblGrid>
              <a:tr h="1290124">
                <a:tc>
                  <a:txBody>
                    <a:bodyPr/>
                    <a:lstStyle/>
                    <a:p>
                      <a:pPr>
                        <a:spcBef>
                          <a:spcPts val="900"/>
                        </a:spcBef>
                        <a:spcAft>
                          <a:spcPts val="300"/>
                        </a:spcAft>
                      </a:pPr>
                      <a:r>
                        <a:rPr lang="en-US" sz="1600" b="0" dirty="0"/>
                        <a:t>Reason for visit</a:t>
                      </a:r>
                    </a:p>
                    <a:p>
                      <a:pPr>
                        <a:spcBef>
                          <a:spcPts val="300"/>
                        </a:spcBef>
                        <a:spcAft>
                          <a:spcPts val="300"/>
                        </a:spcAft>
                      </a:pPr>
                      <a:r>
                        <a:rPr lang="en-US" sz="1600" b="0" dirty="0"/>
                        <a:t>Age</a:t>
                      </a:r>
                    </a:p>
                    <a:p>
                      <a:pPr>
                        <a:spcBef>
                          <a:spcPts val="300"/>
                        </a:spcBef>
                        <a:spcAft>
                          <a:spcPts val="300"/>
                        </a:spcAft>
                      </a:pPr>
                      <a:r>
                        <a:rPr lang="en-US" sz="1600" b="0" dirty="0"/>
                        <a:t>Gender</a:t>
                      </a:r>
                    </a:p>
                    <a:p>
                      <a:pPr>
                        <a:spcBef>
                          <a:spcPts val="300"/>
                        </a:spcBef>
                        <a:spcAft>
                          <a:spcPts val="300"/>
                        </a:spcAft>
                      </a:pPr>
                      <a:r>
                        <a:rPr lang="en-US" sz="1600" b="0" dirty="0"/>
                        <a:t>Vital signs</a:t>
                      </a:r>
                    </a:p>
                  </a:txBody>
                  <a:tcPr marL="68580" marR="68580" marT="34290" marB="34290"/>
                </a:tc>
                <a:tc>
                  <a:txBody>
                    <a:bodyPr/>
                    <a:lstStyle/>
                    <a:p>
                      <a:pPr>
                        <a:spcBef>
                          <a:spcPts val="300"/>
                        </a:spcBef>
                        <a:spcAft>
                          <a:spcPts val="300"/>
                        </a:spcAft>
                      </a:pPr>
                      <a:r>
                        <a:rPr lang="en-US" sz="1600" b="0" dirty="0"/>
                        <a:t>Current wait time</a:t>
                      </a:r>
                    </a:p>
                    <a:p>
                      <a:pPr>
                        <a:spcBef>
                          <a:spcPts val="300"/>
                        </a:spcBef>
                        <a:spcAft>
                          <a:spcPts val="300"/>
                        </a:spcAft>
                      </a:pPr>
                      <a:r>
                        <a:rPr lang="en-US" sz="1600" b="0" dirty="0"/>
                        <a:t>Number of orders</a:t>
                      </a:r>
                    </a:p>
                    <a:p>
                      <a:pPr>
                        <a:spcBef>
                          <a:spcPts val="300"/>
                        </a:spcBef>
                        <a:spcAft>
                          <a:spcPts val="300"/>
                        </a:spcAft>
                      </a:pPr>
                      <a:r>
                        <a:rPr lang="en-US" sz="1600" b="0" dirty="0"/>
                        <a:t>Admit in past 30 days</a:t>
                      </a:r>
                    </a:p>
                    <a:p>
                      <a:pPr>
                        <a:spcBef>
                          <a:spcPts val="300"/>
                        </a:spcBef>
                        <a:spcAft>
                          <a:spcPts val="300"/>
                        </a:spcAft>
                      </a:pPr>
                      <a:r>
                        <a:rPr lang="en-US" sz="1600" b="0" dirty="0"/>
                        <a:t>Type of insurance</a:t>
                      </a:r>
                    </a:p>
                  </a:txBody>
                  <a:tcPr marL="68580" marR="68580" marT="34290" marB="34290"/>
                </a:tc>
                <a:extLst>
                  <a:ext uri="{0D108BD9-81ED-4DB2-BD59-A6C34878D82A}">
                    <a16:rowId xmlns:a16="http://schemas.microsoft.com/office/drawing/2014/main" val="111890121"/>
                  </a:ext>
                </a:extLst>
              </a:tr>
            </a:tbl>
          </a:graphicData>
        </a:graphic>
      </p:graphicFrame>
      <p:pic>
        <p:nvPicPr>
          <p:cNvPr id="5" name="Picture 4">
            <a:extLst>
              <a:ext uri="{FF2B5EF4-FFF2-40B4-BE49-F238E27FC236}">
                <a16:creationId xmlns:a16="http://schemas.microsoft.com/office/drawing/2014/main" id="{DB01F367-B539-479D-ADFC-0F5A59C970C3}"/>
              </a:ext>
            </a:extLst>
          </p:cNvPr>
          <p:cNvPicPr>
            <a:picLocks noChangeAspect="1"/>
          </p:cNvPicPr>
          <p:nvPr/>
        </p:nvPicPr>
        <p:blipFill>
          <a:blip r:embed="rId2"/>
          <a:stretch>
            <a:fillRect/>
          </a:stretch>
        </p:blipFill>
        <p:spPr>
          <a:xfrm>
            <a:off x="2057400" y="985626"/>
            <a:ext cx="4493419" cy="1550194"/>
          </a:xfrm>
          <a:prstGeom prst="rect">
            <a:avLst/>
          </a:prstGeom>
        </p:spPr>
      </p:pic>
      <p:sp>
        <p:nvSpPr>
          <p:cNvPr id="6" name="Title 2">
            <a:extLst>
              <a:ext uri="{FF2B5EF4-FFF2-40B4-BE49-F238E27FC236}">
                <a16:creationId xmlns:a16="http://schemas.microsoft.com/office/drawing/2014/main" id="{D95D56A5-76CD-B340-BE42-6E0699344F72}"/>
              </a:ext>
            </a:extLst>
          </p:cNvPr>
          <p:cNvSpPr txBox="1">
            <a:spLocks/>
          </p:cNvSpPr>
          <p:nvPr/>
        </p:nvSpPr>
        <p:spPr>
          <a:xfrm>
            <a:off x="457200" y="65414"/>
            <a:ext cx="8229600" cy="779318"/>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100" normalizeH="0" baseline="0" noProof="0" dirty="0">
                <a:ln>
                  <a:noFill/>
                </a:ln>
                <a:solidFill>
                  <a:srgbClr val="6FCCDC">
                    <a:lumMod val="50000"/>
                  </a:srgbClr>
                </a:solidFill>
                <a:effectLst/>
                <a:uLnTx/>
                <a:uFillTx/>
                <a:latin typeface="Calibri"/>
                <a:ea typeface="+mj-ea"/>
                <a:cs typeface="Calibri"/>
              </a:rPr>
              <a:t>Example 1: hospital demand forecasting</a:t>
            </a:r>
          </a:p>
        </p:txBody>
      </p:sp>
    </p:spTree>
    <p:extLst>
      <p:ext uri="{BB962C8B-B14F-4D97-AF65-F5344CB8AC3E}">
        <p14:creationId xmlns:p14="http://schemas.microsoft.com/office/powerpoint/2010/main" val="39013038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FED66E-B6E8-4FF1-B980-10D879851A55}"/>
              </a:ext>
            </a:extLst>
          </p:cNvPr>
          <p:cNvSpPr/>
          <p:nvPr/>
        </p:nvSpPr>
        <p:spPr>
          <a:xfrm>
            <a:off x="1346752" y="754750"/>
            <a:ext cx="8801100" cy="1402948"/>
          </a:xfrm>
          <a:prstGeom prst="rect">
            <a:avLst/>
          </a:prstGeom>
        </p:spPr>
        <p:txBody>
          <a:bodyPr wrap="square">
            <a:spAutoFit/>
          </a:bodyPr>
          <a:lstStyle/>
          <a:p>
            <a:pPr>
              <a:spcAft>
                <a:spcPts val="450"/>
              </a:spcAft>
            </a:pPr>
            <a:r>
              <a:rPr lang="en-US" b="1" dirty="0">
                <a:solidFill>
                  <a:srgbClr val="0070C0"/>
                </a:solidFill>
                <a:latin typeface="+mj-lt"/>
              </a:rPr>
              <a:t>Features from Natural Language Text</a:t>
            </a:r>
            <a:endParaRPr lang="en-US" sz="1600" b="1" dirty="0">
              <a:solidFill>
                <a:srgbClr val="0070C0"/>
              </a:solidFill>
              <a:latin typeface="+mj-lt"/>
            </a:endParaRPr>
          </a:p>
          <a:p>
            <a:pPr marL="214313" indent="-214313">
              <a:buFont typeface="Arial" panose="020B0604020202020204" pitchFamily="34" charset="0"/>
              <a:buChar char="•"/>
            </a:pPr>
            <a:r>
              <a:rPr lang="en-US" sz="1600" dirty="0">
                <a:latin typeface="+mj-lt"/>
              </a:rPr>
              <a:t>A majority of the rich relevant content lies in unstructured notes that </a:t>
            </a:r>
            <a:br>
              <a:rPr lang="en-US" sz="1600" dirty="0">
                <a:latin typeface="+mj-lt"/>
              </a:rPr>
            </a:br>
            <a:r>
              <a:rPr lang="en-US" sz="1600" dirty="0">
                <a:latin typeface="+mj-lt"/>
              </a:rPr>
              <a:t>are contributed by doctors and nurses from patient interactions.</a:t>
            </a:r>
          </a:p>
          <a:p>
            <a:pPr marL="214313" indent="-214313">
              <a:buFont typeface="Arial" panose="020B0604020202020204" pitchFamily="34" charset="0"/>
              <a:buChar char="•"/>
            </a:pPr>
            <a:r>
              <a:rPr lang="en-US" sz="1600" dirty="0">
                <a:latin typeface="+mj-lt"/>
              </a:rPr>
              <a:t>Data Source: Emergency Department Triage notes and other ED notes </a:t>
            </a:r>
          </a:p>
          <a:p>
            <a:pPr>
              <a:spcAft>
                <a:spcPts val="450"/>
              </a:spcAft>
            </a:pPr>
            <a:endParaRPr lang="en-US" sz="1500" b="1" dirty="0">
              <a:solidFill>
                <a:srgbClr val="0070C0"/>
              </a:solidFill>
              <a:latin typeface="+mj-lt"/>
            </a:endParaRPr>
          </a:p>
        </p:txBody>
      </p:sp>
      <p:graphicFrame>
        <p:nvGraphicFramePr>
          <p:cNvPr id="7" name="Table 6">
            <a:extLst>
              <a:ext uri="{FF2B5EF4-FFF2-40B4-BE49-F238E27FC236}">
                <a16:creationId xmlns:a16="http://schemas.microsoft.com/office/drawing/2014/main" id="{77C9951A-1CC9-42B6-9138-8675C8612081}"/>
              </a:ext>
            </a:extLst>
          </p:cNvPr>
          <p:cNvGraphicFramePr>
            <a:graphicFrameLocks noGrp="1"/>
          </p:cNvGraphicFramePr>
          <p:nvPr>
            <p:extLst>
              <p:ext uri="{D42A27DB-BD31-4B8C-83A1-F6EECF244321}">
                <p14:modId xmlns:p14="http://schemas.microsoft.com/office/powerpoint/2010/main" val="2169258194"/>
              </p:ext>
            </p:extLst>
          </p:nvPr>
        </p:nvGraphicFramePr>
        <p:xfrm>
          <a:off x="1915767" y="2167637"/>
          <a:ext cx="4723572" cy="937260"/>
        </p:xfrm>
        <a:graphic>
          <a:graphicData uri="http://schemas.openxmlformats.org/drawingml/2006/table">
            <a:tbl>
              <a:tblPr firstRow="1" bandRow="1">
                <a:tableStyleId>{5FD0F851-EC5A-4D38-B0AD-8093EC10F338}</a:tableStyleId>
              </a:tblPr>
              <a:tblGrid>
                <a:gridCol w="2361786">
                  <a:extLst>
                    <a:ext uri="{9D8B030D-6E8A-4147-A177-3AD203B41FA5}">
                      <a16:colId xmlns:a16="http://schemas.microsoft.com/office/drawing/2014/main" val="2991192716"/>
                    </a:ext>
                  </a:extLst>
                </a:gridCol>
                <a:gridCol w="2361786">
                  <a:extLst>
                    <a:ext uri="{9D8B030D-6E8A-4147-A177-3AD203B41FA5}">
                      <a16:colId xmlns:a16="http://schemas.microsoft.com/office/drawing/2014/main" val="3175905297"/>
                    </a:ext>
                  </a:extLst>
                </a:gridCol>
              </a:tblGrid>
              <a:tr h="834390">
                <a:tc>
                  <a:txBody>
                    <a:bodyPr/>
                    <a:lstStyle/>
                    <a:p>
                      <a:pPr algn="l">
                        <a:spcBef>
                          <a:spcPts val="0"/>
                        </a:spcBef>
                        <a:spcAft>
                          <a:spcPts val="0"/>
                        </a:spcAft>
                      </a:pPr>
                      <a:r>
                        <a:rPr lang="en-US" sz="1600" b="0" kern="1200" dirty="0">
                          <a:solidFill>
                            <a:schemeClr val="tx1"/>
                          </a:solidFill>
                          <a:latin typeface="+mn-lt"/>
                          <a:ea typeface="+mn-ea"/>
                          <a:cs typeface="+mn-cs"/>
                        </a:rPr>
                        <a:t>Type of Pain</a:t>
                      </a:r>
                    </a:p>
                    <a:p>
                      <a:pPr algn="l">
                        <a:spcBef>
                          <a:spcPts val="0"/>
                        </a:spcBef>
                        <a:spcAft>
                          <a:spcPts val="0"/>
                        </a:spcAft>
                      </a:pPr>
                      <a:r>
                        <a:rPr lang="en-US" sz="1600" b="0" kern="1200" dirty="0">
                          <a:solidFill>
                            <a:schemeClr val="tx1"/>
                          </a:solidFill>
                          <a:latin typeface="+mn-lt"/>
                          <a:ea typeface="+mn-ea"/>
                          <a:cs typeface="+mn-cs"/>
                        </a:rPr>
                        <a:t>Intensity of Pain</a:t>
                      </a:r>
                    </a:p>
                    <a:p>
                      <a:pPr algn="l">
                        <a:spcBef>
                          <a:spcPts val="0"/>
                        </a:spcBef>
                        <a:spcAft>
                          <a:spcPts val="0"/>
                        </a:spcAft>
                      </a:pPr>
                      <a:r>
                        <a:rPr lang="en-US" sz="1600" b="0" kern="1200" dirty="0">
                          <a:solidFill>
                            <a:schemeClr val="tx1"/>
                          </a:solidFill>
                          <a:latin typeface="+mn-lt"/>
                          <a:ea typeface="+mn-ea"/>
                          <a:cs typeface="+mn-cs"/>
                        </a:rPr>
                        <a:t>Body part of region</a:t>
                      </a:r>
                    </a:p>
                  </a:txBody>
                  <a:tcPr marL="102870" marR="102870" marT="102870" marB="102870"/>
                </a:tc>
                <a:tc>
                  <a:txBody>
                    <a:bodyPr/>
                    <a:lstStyle/>
                    <a:p>
                      <a:pPr algn="l">
                        <a:spcBef>
                          <a:spcPts val="0"/>
                        </a:spcBef>
                        <a:spcAft>
                          <a:spcPts val="0"/>
                        </a:spcAft>
                      </a:pPr>
                      <a:r>
                        <a:rPr lang="en-US" sz="1600" b="0" kern="1200" dirty="0">
                          <a:solidFill>
                            <a:schemeClr val="tx1"/>
                          </a:solidFill>
                          <a:latin typeface="+mn-lt"/>
                          <a:ea typeface="+mn-ea"/>
                          <a:cs typeface="+mn-cs"/>
                        </a:rPr>
                        <a:t>Symptoms</a:t>
                      </a:r>
                    </a:p>
                    <a:p>
                      <a:pPr algn="l">
                        <a:spcBef>
                          <a:spcPts val="0"/>
                        </a:spcBef>
                        <a:spcAft>
                          <a:spcPts val="0"/>
                        </a:spcAft>
                      </a:pPr>
                      <a:r>
                        <a:rPr lang="en-US" sz="1600" b="0" kern="1200" dirty="0">
                          <a:solidFill>
                            <a:schemeClr val="tx1"/>
                          </a:solidFill>
                          <a:latin typeface="+mn-lt"/>
                          <a:ea typeface="+mn-ea"/>
                          <a:cs typeface="+mn-cs"/>
                        </a:rPr>
                        <a:t>Onset of symptoms</a:t>
                      </a:r>
                    </a:p>
                    <a:p>
                      <a:pPr algn="l">
                        <a:spcBef>
                          <a:spcPts val="0"/>
                        </a:spcBef>
                        <a:spcAft>
                          <a:spcPts val="0"/>
                        </a:spcAft>
                      </a:pPr>
                      <a:r>
                        <a:rPr lang="en-US" sz="1600" b="0" kern="1200" dirty="0">
                          <a:solidFill>
                            <a:schemeClr val="tx1"/>
                          </a:solidFill>
                          <a:latin typeface="+mn-lt"/>
                          <a:ea typeface="+mn-ea"/>
                          <a:cs typeface="+mn-cs"/>
                        </a:rPr>
                        <a:t>Attempted home remedy</a:t>
                      </a:r>
                    </a:p>
                  </a:txBody>
                  <a:tcPr marL="102870" marR="102870" marT="102870" marB="102870"/>
                </a:tc>
                <a:extLst>
                  <a:ext uri="{0D108BD9-81ED-4DB2-BD59-A6C34878D82A}">
                    <a16:rowId xmlns:a16="http://schemas.microsoft.com/office/drawing/2014/main" val="111890121"/>
                  </a:ext>
                </a:extLst>
              </a:tr>
            </a:tbl>
          </a:graphicData>
        </a:graphic>
      </p:graphicFrame>
      <p:cxnSp>
        <p:nvCxnSpPr>
          <p:cNvPr id="4" name="Straight Arrow Connector 3">
            <a:extLst>
              <a:ext uri="{FF2B5EF4-FFF2-40B4-BE49-F238E27FC236}">
                <a16:creationId xmlns:a16="http://schemas.microsoft.com/office/drawing/2014/main" id="{D486E9CE-C3BF-4A57-8398-5CA3F9ED9727}"/>
              </a:ext>
            </a:extLst>
          </p:cNvPr>
          <p:cNvCxnSpPr/>
          <p:nvPr/>
        </p:nvCxnSpPr>
        <p:spPr bwMode="auto">
          <a:xfrm>
            <a:off x="971550" y="4343400"/>
            <a:ext cx="3714750" cy="0"/>
          </a:xfrm>
          <a:prstGeom prst="straightConnector1">
            <a:avLst/>
          </a:prstGeom>
          <a:noFill/>
          <a:ln w="31750" algn="ctr">
            <a:solidFill>
              <a:schemeClr val="accent1"/>
            </a:solidFill>
            <a:round/>
            <a:headEnd type="oval" w="lg" len="med"/>
            <a:tailEnd type="oval" w="lg" len="med"/>
          </a:ln>
        </p:spPr>
      </p:cxnSp>
      <p:cxnSp>
        <p:nvCxnSpPr>
          <p:cNvPr id="8" name="Straight Arrow Connector 7">
            <a:extLst>
              <a:ext uri="{FF2B5EF4-FFF2-40B4-BE49-F238E27FC236}">
                <a16:creationId xmlns:a16="http://schemas.microsoft.com/office/drawing/2014/main" id="{468E60EE-A908-41E9-9B78-BBE796AD6A1D}"/>
              </a:ext>
            </a:extLst>
          </p:cNvPr>
          <p:cNvCxnSpPr/>
          <p:nvPr/>
        </p:nvCxnSpPr>
        <p:spPr bwMode="auto">
          <a:xfrm>
            <a:off x="1943100" y="4000500"/>
            <a:ext cx="3714750" cy="0"/>
          </a:xfrm>
          <a:prstGeom prst="straightConnector1">
            <a:avLst/>
          </a:prstGeom>
          <a:noFill/>
          <a:ln w="31750" algn="ctr">
            <a:solidFill>
              <a:schemeClr val="accent1"/>
            </a:solidFill>
            <a:round/>
            <a:headEnd type="oval" w="lg" len="med"/>
            <a:tailEnd type="oval" w="lg" len="med"/>
          </a:ln>
        </p:spPr>
      </p:cxnSp>
      <p:cxnSp>
        <p:nvCxnSpPr>
          <p:cNvPr id="9" name="Straight Arrow Connector 8">
            <a:extLst>
              <a:ext uri="{FF2B5EF4-FFF2-40B4-BE49-F238E27FC236}">
                <a16:creationId xmlns:a16="http://schemas.microsoft.com/office/drawing/2014/main" id="{DD2DA0FF-4D5D-4E31-B818-E7EFDACF70BD}"/>
              </a:ext>
            </a:extLst>
          </p:cNvPr>
          <p:cNvCxnSpPr/>
          <p:nvPr/>
        </p:nvCxnSpPr>
        <p:spPr bwMode="auto">
          <a:xfrm>
            <a:off x="3086100" y="3657600"/>
            <a:ext cx="3714750" cy="0"/>
          </a:xfrm>
          <a:prstGeom prst="straightConnector1">
            <a:avLst/>
          </a:prstGeom>
          <a:noFill/>
          <a:ln w="31750" algn="ctr">
            <a:solidFill>
              <a:schemeClr val="accent1"/>
            </a:solidFill>
            <a:round/>
            <a:headEnd type="oval" w="lg" len="med"/>
            <a:tailEnd type="oval" w="lg" len="med"/>
          </a:ln>
        </p:spPr>
      </p:cxnSp>
      <p:sp>
        <p:nvSpPr>
          <p:cNvPr id="5" name="TextBox 4">
            <a:extLst>
              <a:ext uri="{FF2B5EF4-FFF2-40B4-BE49-F238E27FC236}">
                <a16:creationId xmlns:a16="http://schemas.microsoft.com/office/drawing/2014/main" id="{CD8A5A0C-4AE8-4B9E-800E-6B5223B55D11}"/>
              </a:ext>
            </a:extLst>
          </p:cNvPr>
          <p:cNvSpPr txBox="1"/>
          <p:nvPr/>
        </p:nvSpPr>
        <p:spPr>
          <a:xfrm>
            <a:off x="4922123" y="4251067"/>
            <a:ext cx="3714750" cy="207749"/>
          </a:xfrm>
          <a:prstGeom prst="rect">
            <a:avLst/>
          </a:prstGeom>
          <a:noFill/>
        </p:spPr>
        <p:txBody>
          <a:bodyPr wrap="square" lIns="0" tIns="0" rIns="0" bIns="0" rtlCol="0">
            <a:spAutoFit/>
          </a:bodyPr>
          <a:lstStyle/>
          <a:p>
            <a:r>
              <a:rPr lang="en-US" sz="1350" dirty="0"/>
              <a:t>Accuracy Baseline: Human manual prediction</a:t>
            </a:r>
          </a:p>
        </p:txBody>
      </p:sp>
      <p:sp>
        <p:nvSpPr>
          <p:cNvPr id="10" name="TextBox 9">
            <a:extLst>
              <a:ext uri="{FF2B5EF4-FFF2-40B4-BE49-F238E27FC236}">
                <a16:creationId xmlns:a16="http://schemas.microsoft.com/office/drawing/2014/main" id="{31F55332-5FBF-477F-B88D-20C79A8301DF}"/>
              </a:ext>
            </a:extLst>
          </p:cNvPr>
          <p:cNvSpPr txBox="1"/>
          <p:nvPr/>
        </p:nvSpPr>
        <p:spPr>
          <a:xfrm>
            <a:off x="5886450" y="3908168"/>
            <a:ext cx="2057400" cy="207749"/>
          </a:xfrm>
          <a:prstGeom prst="rect">
            <a:avLst/>
          </a:prstGeom>
          <a:noFill/>
        </p:spPr>
        <p:txBody>
          <a:bodyPr wrap="square" lIns="0" tIns="0" rIns="0" bIns="0" rtlCol="0">
            <a:spAutoFit/>
          </a:bodyPr>
          <a:lstStyle/>
          <a:p>
            <a:r>
              <a:rPr lang="en-US" sz="1350" dirty="0"/>
              <a:t>ML with structured data</a:t>
            </a:r>
          </a:p>
        </p:txBody>
      </p:sp>
      <p:sp>
        <p:nvSpPr>
          <p:cNvPr id="11" name="TextBox 10">
            <a:extLst>
              <a:ext uri="{FF2B5EF4-FFF2-40B4-BE49-F238E27FC236}">
                <a16:creationId xmlns:a16="http://schemas.microsoft.com/office/drawing/2014/main" id="{58B9DABF-BFD1-48ED-A885-8B12511F68A8}"/>
              </a:ext>
            </a:extLst>
          </p:cNvPr>
          <p:cNvSpPr txBox="1"/>
          <p:nvPr/>
        </p:nvSpPr>
        <p:spPr>
          <a:xfrm>
            <a:off x="7029450" y="3552054"/>
            <a:ext cx="2057400" cy="207749"/>
          </a:xfrm>
          <a:prstGeom prst="rect">
            <a:avLst/>
          </a:prstGeom>
          <a:noFill/>
        </p:spPr>
        <p:txBody>
          <a:bodyPr wrap="square" lIns="0" tIns="0" rIns="0" bIns="0" rtlCol="0">
            <a:spAutoFit/>
          </a:bodyPr>
          <a:lstStyle/>
          <a:p>
            <a:r>
              <a:rPr lang="en-US" sz="1350" dirty="0"/>
              <a:t>ML with NLP</a:t>
            </a:r>
          </a:p>
        </p:txBody>
      </p:sp>
      <p:sp>
        <p:nvSpPr>
          <p:cNvPr id="14" name="Title 2">
            <a:extLst>
              <a:ext uri="{FF2B5EF4-FFF2-40B4-BE49-F238E27FC236}">
                <a16:creationId xmlns:a16="http://schemas.microsoft.com/office/drawing/2014/main" id="{4D7D1B1D-BD3F-F045-9219-BFD35AA0E5FB}"/>
              </a:ext>
            </a:extLst>
          </p:cNvPr>
          <p:cNvSpPr txBox="1">
            <a:spLocks/>
          </p:cNvSpPr>
          <p:nvPr/>
        </p:nvSpPr>
        <p:spPr>
          <a:xfrm>
            <a:off x="457200" y="15719"/>
            <a:ext cx="8229600" cy="779318"/>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100" normalizeH="0" baseline="0" noProof="0" dirty="0">
                <a:ln>
                  <a:noFill/>
                </a:ln>
                <a:solidFill>
                  <a:srgbClr val="6FCCDC">
                    <a:lumMod val="50000"/>
                  </a:srgbClr>
                </a:solidFill>
                <a:effectLst/>
                <a:uLnTx/>
                <a:uFillTx/>
                <a:latin typeface="Calibri"/>
                <a:ea typeface="+mj-ea"/>
                <a:cs typeface="Calibri"/>
              </a:rPr>
              <a:t>Adding signals from clinical notes</a:t>
            </a:r>
          </a:p>
        </p:txBody>
      </p:sp>
    </p:spTree>
    <p:extLst>
      <p:ext uri="{BB962C8B-B14F-4D97-AF65-F5344CB8AC3E}">
        <p14:creationId xmlns:p14="http://schemas.microsoft.com/office/powerpoint/2010/main" val="7171281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A3362-FF1E-4832-BF66-806B91F35716}"/>
              </a:ext>
            </a:extLst>
          </p:cNvPr>
          <p:cNvPicPr/>
          <p:nvPr/>
        </p:nvPicPr>
        <p:blipFill rotWithShape="1">
          <a:blip r:embed="rId3"/>
          <a:srcRect l="3290" t="20553" r="31600" b="49877"/>
          <a:stretch/>
        </p:blipFill>
        <p:spPr bwMode="auto">
          <a:xfrm>
            <a:off x="1543050" y="634554"/>
            <a:ext cx="5701942" cy="1456373"/>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8E442A4F-3D5C-40D0-A75C-3B4837A42318}"/>
              </a:ext>
            </a:extLst>
          </p:cNvPr>
          <p:cNvSpPr/>
          <p:nvPr/>
        </p:nvSpPr>
        <p:spPr>
          <a:xfrm>
            <a:off x="400049" y="2669307"/>
            <a:ext cx="4301160" cy="1922962"/>
          </a:xfrm>
          <a:prstGeom prst="rect">
            <a:avLst/>
          </a:prstGeom>
        </p:spPr>
        <p:txBody>
          <a:bodyPr wrap="square">
            <a:spAutoFit/>
          </a:bodyPr>
          <a:lstStyle/>
          <a:p>
            <a:pPr>
              <a:lnSpc>
                <a:spcPts val="2360"/>
              </a:lnSpc>
              <a:spcAft>
                <a:spcPts val="450"/>
              </a:spcAft>
            </a:pPr>
            <a:r>
              <a:rPr lang="en-US" dirty="0">
                <a:solidFill>
                  <a:srgbClr val="0070C0"/>
                </a:solidFill>
                <a:latin typeface="+mj-lt"/>
              </a:rPr>
              <a:t>“Compared to previous work that only used structured data such as vital signs and demographic information, utilizing free text drastically improves the discriminatory ability (</a:t>
            </a:r>
            <a:r>
              <a:rPr lang="en-US" b="1" dirty="0">
                <a:solidFill>
                  <a:srgbClr val="0070C0"/>
                </a:solidFill>
                <a:latin typeface="+mj-lt"/>
              </a:rPr>
              <a:t>increase in AUC from 0.67 to 0.86</a:t>
            </a:r>
            <a:r>
              <a:rPr lang="en-US" dirty="0">
                <a:solidFill>
                  <a:srgbClr val="0070C0"/>
                </a:solidFill>
                <a:latin typeface="+mj-lt"/>
              </a:rPr>
              <a:t>) of identifying infection.”</a:t>
            </a:r>
          </a:p>
        </p:txBody>
      </p:sp>
      <p:pic>
        <p:nvPicPr>
          <p:cNvPr id="2050" name="Picture 2" descr="http://journals.plos.org/plosone/article/figure/image?size=large&amp;id=info:doi/10.1371/journal.pone.0174708.g002">
            <a:extLst>
              <a:ext uri="{FF2B5EF4-FFF2-40B4-BE49-F238E27FC236}">
                <a16:creationId xmlns:a16="http://schemas.microsoft.com/office/drawing/2014/main" id="{9E98FFFB-36D7-48E9-A789-6A03E9CDF3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700" y="2238459"/>
            <a:ext cx="2857500" cy="256214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a:extLst>
              <a:ext uri="{FF2B5EF4-FFF2-40B4-BE49-F238E27FC236}">
                <a16:creationId xmlns:a16="http://schemas.microsoft.com/office/drawing/2014/main" id="{9FB4EC4E-06C2-9440-B92F-68BA32687554}"/>
              </a:ext>
            </a:extLst>
          </p:cNvPr>
          <p:cNvSpPr txBox="1">
            <a:spLocks/>
          </p:cNvSpPr>
          <p:nvPr/>
        </p:nvSpPr>
        <p:spPr>
          <a:xfrm>
            <a:off x="457200" y="15719"/>
            <a:ext cx="8229600" cy="779318"/>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100" normalizeH="0" baseline="0" noProof="0" dirty="0">
                <a:ln>
                  <a:noFill/>
                </a:ln>
                <a:solidFill>
                  <a:srgbClr val="6FCCDC">
                    <a:lumMod val="50000"/>
                  </a:srgbClr>
                </a:solidFill>
                <a:effectLst/>
                <a:uLnTx/>
                <a:uFillTx/>
                <a:latin typeface="Calibri"/>
                <a:ea typeface="+mj-ea"/>
                <a:cs typeface="Calibri"/>
              </a:rPr>
              <a:t>Example 2: detecting sepsis</a:t>
            </a:r>
          </a:p>
        </p:txBody>
      </p:sp>
    </p:spTree>
    <p:extLst>
      <p:ext uri="{BB962C8B-B14F-4D97-AF65-F5344CB8AC3E}">
        <p14:creationId xmlns:p14="http://schemas.microsoft.com/office/powerpoint/2010/main" val="22930182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707" y="1085850"/>
            <a:ext cx="7600950" cy="3046988"/>
          </a:xfrm>
          <a:prstGeom prst="rect">
            <a:avLst/>
          </a:prstGeom>
          <a:noFill/>
        </p:spPr>
        <p:txBody>
          <a:bodyPr wrap="square" lIns="0" tIns="0" rIns="0" bIns="0" rtlCol="0">
            <a:spAutoFit/>
          </a:bodyPr>
          <a:lstStyle/>
          <a:p>
            <a:r>
              <a:rPr lang="en-US" dirty="0">
                <a:latin typeface="Courier New" charset="0"/>
                <a:ea typeface="Courier New" charset="0"/>
                <a:cs typeface="Courier New" charset="0"/>
              </a:rPr>
              <a:t>pipeline = </a:t>
            </a:r>
            <a:r>
              <a:rPr lang="en-US" dirty="0" err="1">
                <a:latin typeface="Courier New" charset="0"/>
                <a:ea typeface="Courier New" charset="0"/>
                <a:cs typeface="Courier New" charset="0"/>
              </a:rPr>
              <a:t>pyspark.ml.Pipeline</a:t>
            </a:r>
            <a:r>
              <a:rPr lang="en-US" dirty="0">
                <a:latin typeface="Courier New" charset="0"/>
                <a:ea typeface="Courier New" charset="0"/>
                <a:cs typeface="Courier New" charset="0"/>
              </a:rPr>
              <a:t>(stages=[</a:t>
            </a:r>
            <a:br>
              <a:rPr lang="en-US" dirty="0">
                <a:latin typeface="Courier New" charset="0"/>
                <a:ea typeface="Courier New" charset="0"/>
                <a:cs typeface="Courier New" charset="0"/>
              </a:rPr>
            </a:br>
            <a:r>
              <a:rPr lang="en-US" dirty="0">
                <a:latin typeface="Courier New" charset="0"/>
                <a:ea typeface="Courier New" charset="0"/>
                <a:cs typeface="Courier New" charset="0"/>
              </a:rPr>
              <a:t>             </a:t>
            </a:r>
            <a:r>
              <a:rPr lang="en-US" dirty="0" err="1">
                <a:latin typeface="Courier New" charset="0"/>
                <a:ea typeface="Courier New" charset="0"/>
                <a:cs typeface="Courier New" charset="0"/>
              </a:rPr>
              <a:t>document_assembler</a:t>
            </a:r>
            <a:r>
              <a:rPr lang="en-US" dirty="0">
                <a:latin typeface="Courier New" charset="0"/>
                <a:ea typeface="Courier New" charset="0"/>
                <a:cs typeface="Courier New" charset="0"/>
              </a:rPr>
              <a:t>,</a:t>
            </a:r>
            <a:br>
              <a:rPr lang="en-US" dirty="0">
                <a:latin typeface="Courier New" charset="0"/>
                <a:ea typeface="Courier New" charset="0"/>
                <a:cs typeface="Courier New" charset="0"/>
              </a:rPr>
            </a:br>
            <a:r>
              <a:rPr lang="en-US" dirty="0">
                <a:latin typeface="Courier New" charset="0"/>
                <a:ea typeface="Courier New" charset="0"/>
                <a:cs typeface="Courier New" charset="0"/>
              </a:rPr>
              <a:t>             tokenizer,</a:t>
            </a:r>
            <a:br>
              <a:rPr lang="en-US" dirty="0">
                <a:latin typeface="Courier New" charset="0"/>
                <a:ea typeface="Courier New" charset="0"/>
                <a:cs typeface="Courier New" charset="0"/>
              </a:rPr>
            </a:br>
            <a:r>
              <a:rPr lang="en-US" dirty="0">
                <a:latin typeface="Courier New" charset="0"/>
                <a:ea typeface="Courier New" charset="0"/>
                <a:cs typeface="Courier New" charset="0"/>
              </a:rPr>
              <a:t>             stemmer,</a:t>
            </a:r>
            <a:br>
              <a:rPr lang="en-US" dirty="0">
                <a:latin typeface="Courier New" charset="0"/>
                <a:ea typeface="Courier New" charset="0"/>
                <a:cs typeface="Courier New" charset="0"/>
              </a:rPr>
            </a:br>
            <a:r>
              <a:rPr lang="en-US" dirty="0">
                <a:latin typeface="Courier New" charset="0"/>
                <a:ea typeface="Courier New" charset="0"/>
                <a:cs typeface="Courier New" charset="0"/>
              </a:rPr>
              <a:t>             normalizer,</a:t>
            </a:r>
            <a:br>
              <a:rPr lang="en-US" dirty="0">
                <a:latin typeface="Courier New" charset="0"/>
                <a:ea typeface="Courier New" charset="0"/>
                <a:cs typeface="Courier New" charset="0"/>
              </a:rPr>
            </a:br>
            <a:r>
              <a:rPr lang="en-US" dirty="0">
                <a:latin typeface="Courier New" charset="0"/>
                <a:ea typeface="Courier New" charset="0"/>
                <a:cs typeface="Courier New" charset="0"/>
              </a:rPr>
              <a:t>             </a:t>
            </a:r>
            <a:r>
              <a:rPr lang="en-US" dirty="0" err="1">
                <a:latin typeface="Courier New" charset="0"/>
                <a:ea typeface="Courier New" charset="0"/>
                <a:cs typeface="Courier New" charset="0"/>
              </a:rPr>
              <a:t>stopword_remover</a:t>
            </a:r>
            <a:r>
              <a:rPr lang="en-US" dirty="0">
                <a:latin typeface="Courier New" charset="0"/>
                <a:ea typeface="Courier New" charset="0"/>
                <a:cs typeface="Courier New" charset="0"/>
              </a:rPr>
              <a:t>,</a:t>
            </a:r>
            <a:br>
              <a:rPr lang="en-US" dirty="0">
                <a:latin typeface="Courier New" charset="0"/>
                <a:ea typeface="Courier New" charset="0"/>
                <a:cs typeface="Courier New" charset="0"/>
              </a:rPr>
            </a:br>
            <a:r>
              <a:rPr lang="en-US" dirty="0">
                <a:latin typeface="Courier New" charset="0"/>
                <a:ea typeface="Courier New" charset="0"/>
                <a:cs typeface="Courier New" charset="0"/>
              </a:rPr>
              <a:t>             </a:t>
            </a:r>
            <a:r>
              <a:rPr lang="en-US" dirty="0" err="1">
                <a:latin typeface="Courier New" charset="0"/>
                <a:ea typeface="Courier New" charset="0"/>
                <a:cs typeface="Courier New" charset="0"/>
              </a:rPr>
              <a:t>tf</a:t>
            </a:r>
            <a:r>
              <a:rPr lang="en-US" dirty="0">
                <a:latin typeface="Courier New" charset="0"/>
                <a:ea typeface="Courier New" charset="0"/>
                <a:cs typeface="Courier New" charset="0"/>
              </a:rPr>
              <a:t>,</a:t>
            </a:r>
            <a:br>
              <a:rPr lang="en-US" dirty="0">
                <a:latin typeface="Courier New" charset="0"/>
                <a:ea typeface="Courier New" charset="0"/>
                <a:cs typeface="Courier New" charset="0"/>
              </a:rPr>
            </a:br>
            <a:r>
              <a:rPr lang="en-US" dirty="0">
                <a:latin typeface="Courier New" charset="0"/>
                <a:ea typeface="Courier New" charset="0"/>
                <a:cs typeface="Courier New" charset="0"/>
              </a:rPr>
              <a:t>             </a:t>
            </a:r>
            <a:r>
              <a:rPr lang="en-US" dirty="0" err="1">
                <a:latin typeface="Courier New" charset="0"/>
                <a:ea typeface="Courier New" charset="0"/>
                <a:cs typeface="Courier New" charset="0"/>
              </a:rPr>
              <a:t>idf</a:t>
            </a:r>
            <a:r>
              <a:rPr lang="en-US" dirty="0">
                <a:latin typeface="Courier New" charset="0"/>
                <a:ea typeface="Courier New" charset="0"/>
                <a:cs typeface="Courier New" charset="0"/>
              </a:rPr>
              <a:t>,</a:t>
            </a:r>
            <a:br>
              <a:rPr lang="en-US" dirty="0">
                <a:latin typeface="Courier New" charset="0"/>
                <a:ea typeface="Courier New" charset="0"/>
                <a:cs typeface="Courier New" charset="0"/>
              </a:rPr>
            </a:br>
            <a:r>
              <a:rPr lang="en-US" dirty="0">
                <a:latin typeface="Courier New" charset="0"/>
                <a:ea typeface="Courier New" charset="0"/>
                <a:cs typeface="Courier New" charset="0"/>
              </a:rPr>
              <a:t>             </a:t>
            </a:r>
            <a:r>
              <a:rPr lang="en-US" dirty="0" err="1">
                <a:latin typeface="Courier New" charset="0"/>
                <a:ea typeface="Courier New" charset="0"/>
                <a:cs typeface="Courier New" charset="0"/>
              </a:rPr>
              <a:t>lda</a:t>
            </a:r>
            <a:r>
              <a:rPr lang="en-US" dirty="0">
                <a:latin typeface="Courier New" charset="0"/>
                <a:ea typeface="Courier New" charset="0"/>
                <a:cs typeface="Courier New" charset="0"/>
              </a:rPr>
              <a:t>])</a:t>
            </a:r>
          </a:p>
          <a:p>
            <a:br>
              <a:rPr lang="en-US" dirty="0">
                <a:latin typeface="Courier New" charset="0"/>
                <a:ea typeface="Courier New" charset="0"/>
                <a:cs typeface="Courier New" charset="0"/>
              </a:rPr>
            </a:br>
            <a:r>
              <a:rPr lang="en-US" dirty="0" err="1">
                <a:latin typeface="Courier New" charset="0"/>
                <a:ea typeface="Courier New" charset="0"/>
                <a:cs typeface="Courier New" charset="0"/>
              </a:rPr>
              <a:t>topic_model</a:t>
            </a:r>
            <a:r>
              <a:rPr lang="en-US" dirty="0">
                <a:latin typeface="Courier New" charset="0"/>
                <a:ea typeface="Courier New" charset="0"/>
                <a:cs typeface="Courier New" charset="0"/>
              </a:rPr>
              <a:t> = </a:t>
            </a:r>
            <a:r>
              <a:rPr lang="en-US" dirty="0" err="1">
                <a:latin typeface="Courier New" charset="0"/>
                <a:ea typeface="Courier New" charset="0"/>
                <a:cs typeface="Courier New" charset="0"/>
              </a:rPr>
              <a:t>pipeline.fit</a:t>
            </a:r>
            <a:r>
              <a:rPr lang="en-US" dirty="0">
                <a:latin typeface="Courier New" charset="0"/>
                <a:ea typeface="Courier New" charset="0"/>
                <a:cs typeface="Courier New" charset="0"/>
              </a:rPr>
              <a:t>(</a:t>
            </a:r>
            <a:r>
              <a:rPr lang="en-US" dirty="0" err="1">
                <a:latin typeface="Courier New" charset="0"/>
                <a:ea typeface="Courier New" charset="0"/>
                <a:cs typeface="Courier New" charset="0"/>
              </a:rPr>
              <a:t>df</a:t>
            </a:r>
            <a:r>
              <a:rPr lang="en-US" dirty="0">
                <a:latin typeface="Courier New" charset="0"/>
                <a:ea typeface="Courier New" charset="0"/>
                <a:cs typeface="Courier New" charset="0"/>
              </a:rPr>
              <a:t>)</a:t>
            </a:r>
          </a:p>
        </p:txBody>
      </p:sp>
      <p:sp>
        <p:nvSpPr>
          <p:cNvPr id="6" name="Right Bracket 5"/>
          <p:cNvSpPr/>
          <p:nvPr/>
        </p:nvSpPr>
        <p:spPr bwMode="auto">
          <a:xfrm>
            <a:off x="5462989" y="1451113"/>
            <a:ext cx="171450" cy="1004378"/>
          </a:xfrm>
          <a:prstGeom prst="rightBracket">
            <a:avLst/>
          </a:prstGeom>
          <a:noFill/>
          <a:ln w="38100" algn="ctr">
            <a:solidFill>
              <a:schemeClr val="bg1">
                <a:lumMod val="75000"/>
              </a:schemeClr>
            </a:solidFill>
            <a:round/>
            <a:headEnd type="none" w="med" len="med"/>
            <a:tailEnd/>
          </a:ln>
        </p:spPr>
        <p:txBody>
          <a:bodyPr rtlCol="0" anchor="ctr"/>
          <a:lstStyle/>
          <a:p>
            <a:pPr algn="ctr"/>
            <a:endParaRPr lang="en-US" sz="1350" b="1" dirty="0"/>
          </a:p>
        </p:txBody>
      </p:sp>
      <p:sp>
        <p:nvSpPr>
          <p:cNvPr id="9" name="Right Bracket 8"/>
          <p:cNvSpPr/>
          <p:nvPr/>
        </p:nvSpPr>
        <p:spPr bwMode="auto">
          <a:xfrm>
            <a:off x="5462989" y="2584284"/>
            <a:ext cx="171450" cy="622102"/>
          </a:xfrm>
          <a:prstGeom prst="rightBracket">
            <a:avLst/>
          </a:prstGeom>
          <a:noFill/>
          <a:ln w="38100" algn="ctr">
            <a:solidFill>
              <a:schemeClr val="bg1">
                <a:lumMod val="75000"/>
              </a:schemeClr>
            </a:solidFill>
            <a:round/>
            <a:headEnd type="none" w="med" len="med"/>
            <a:tailEnd/>
          </a:ln>
        </p:spPr>
        <p:txBody>
          <a:bodyPr rtlCol="0" anchor="ctr"/>
          <a:lstStyle/>
          <a:p>
            <a:pPr algn="ctr"/>
            <a:endParaRPr lang="en-US" sz="1350" b="1" dirty="0"/>
          </a:p>
        </p:txBody>
      </p:sp>
      <p:sp>
        <p:nvSpPr>
          <p:cNvPr id="11" name="Right Bracket 10"/>
          <p:cNvSpPr/>
          <p:nvPr/>
        </p:nvSpPr>
        <p:spPr bwMode="auto">
          <a:xfrm>
            <a:off x="5462989" y="3335179"/>
            <a:ext cx="171450" cy="153283"/>
          </a:xfrm>
          <a:prstGeom prst="rightBracket">
            <a:avLst/>
          </a:prstGeom>
          <a:noFill/>
          <a:ln w="38100" algn="ctr">
            <a:solidFill>
              <a:schemeClr val="bg1">
                <a:lumMod val="75000"/>
              </a:schemeClr>
            </a:solidFill>
            <a:round/>
            <a:headEnd type="none" w="med" len="med"/>
            <a:tailEnd/>
          </a:ln>
        </p:spPr>
        <p:txBody>
          <a:bodyPr rtlCol="0" anchor="ctr"/>
          <a:lstStyle/>
          <a:p>
            <a:pPr algn="ctr"/>
            <a:endParaRPr lang="en-US" sz="1350" b="1" dirty="0"/>
          </a:p>
        </p:txBody>
      </p:sp>
      <p:sp>
        <p:nvSpPr>
          <p:cNvPr id="12" name="Right Bracket 11"/>
          <p:cNvSpPr/>
          <p:nvPr/>
        </p:nvSpPr>
        <p:spPr bwMode="auto">
          <a:xfrm>
            <a:off x="5462989" y="3850762"/>
            <a:ext cx="171450" cy="153283"/>
          </a:xfrm>
          <a:prstGeom prst="rightBracket">
            <a:avLst/>
          </a:prstGeom>
          <a:noFill/>
          <a:ln w="38100" algn="ctr">
            <a:solidFill>
              <a:schemeClr val="bg1">
                <a:lumMod val="75000"/>
              </a:schemeClr>
            </a:solidFill>
            <a:round/>
            <a:headEnd type="none" w="med" len="med"/>
            <a:tailEnd/>
          </a:ln>
        </p:spPr>
        <p:txBody>
          <a:bodyPr rtlCol="0" anchor="ctr"/>
          <a:lstStyle/>
          <a:p>
            <a:pPr algn="ctr"/>
            <a:endParaRPr lang="en-US" sz="1350" b="1" dirty="0"/>
          </a:p>
        </p:txBody>
      </p:sp>
      <p:sp>
        <p:nvSpPr>
          <p:cNvPr id="7" name="TextBox 6"/>
          <p:cNvSpPr txBox="1"/>
          <p:nvPr/>
        </p:nvSpPr>
        <p:spPr>
          <a:xfrm>
            <a:off x="5805889" y="1858617"/>
            <a:ext cx="2857500" cy="276999"/>
          </a:xfrm>
          <a:prstGeom prst="rect">
            <a:avLst/>
          </a:prstGeom>
          <a:noFill/>
        </p:spPr>
        <p:txBody>
          <a:bodyPr wrap="square" lIns="0" tIns="0" rIns="0" bIns="0" rtlCol="0">
            <a:spAutoFit/>
          </a:bodyPr>
          <a:lstStyle/>
          <a:p>
            <a:r>
              <a:rPr lang="en-US" dirty="0">
                <a:hlinkClick r:id="rId3"/>
              </a:rPr>
              <a:t>Spark NLP</a:t>
            </a:r>
            <a:r>
              <a:rPr lang="en-US" dirty="0"/>
              <a:t> annotators</a:t>
            </a:r>
          </a:p>
        </p:txBody>
      </p:sp>
      <p:sp>
        <p:nvSpPr>
          <p:cNvPr id="14" name="TextBox 13"/>
          <p:cNvSpPr txBox="1"/>
          <p:nvPr/>
        </p:nvSpPr>
        <p:spPr>
          <a:xfrm>
            <a:off x="5829300" y="2750005"/>
            <a:ext cx="2857500" cy="276999"/>
          </a:xfrm>
          <a:prstGeom prst="rect">
            <a:avLst/>
          </a:prstGeom>
          <a:noFill/>
        </p:spPr>
        <p:txBody>
          <a:bodyPr wrap="square" lIns="0" tIns="0" rIns="0" bIns="0" rtlCol="0">
            <a:spAutoFit/>
          </a:bodyPr>
          <a:lstStyle/>
          <a:p>
            <a:r>
              <a:rPr lang="en-US" dirty="0"/>
              <a:t>Spark ML </a:t>
            </a:r>
            <a:r>
              <a:rPr lang="en-US" dirty="0" err="1"/>
              <a:t>featurizers</a:t>
            </a:r>
            <a:endParaRPr lang="en-US" dirty="0"/>
          </a:p>
        </p:txBody>
      </p:sp>
      <p:sp>
        <p:nvSpPr>
          <p:cNvPr id="15" name="TextBox 14"/>
          <p:cNvSpPr txBox="1"/>
          <p:nvPr/>
        </p:nvSpPr>
        <p:spPr>
          <a:xfrm>
            <a:off x="5829300" y="3247876"/>
            <a:ext cx="2857500" cy="276999"/>
          </a:xfrm>
          <a:prstGeom prst="rect">
            <a:avLst/>
          </a:prstGeom>
          <a:noFill/>
        </p:spPr>
        <p:txBody>
          <a:bodyPr wrap="square" lIns="0" tIns="0" rIns="0" bIns="0" rtlCol="0">
            <a:spAutoFit/>
          </a:bodyPr>
          <a:lstStyle/>
          <a:p>
            <a:r>
              <a:rPr lang="en-US" dirty="0"/>
              <a:t>Spark ML LDA implementation</a:t>
            </a:r>
          </a:p>
        </p:txBody>
      </p:sp>
      <p:sp>
        <p:nvSpPr>
          <p:cNvPr id="16" name="TextBox 15"/>
          <p:cNvSpPr txBox="1"/>
          <p:nvPr/>
        </p:nvSpPr>
        <p:spPr>
          <a:xfrm>
            <a:off x="5805889" y="3650404"/>
            <a:ext cx="2857500" cy="553998"/>
          </a:xfrm>
          <a:prstGeom prst="rect">
            <a:avLst/>
          </a:prstGeom>
          <a:noFill/>
        </p:spPr>
        <p:txBody>
          <a:bodyPr wrap="square" lIns="0" tIns="0" rIns="0" bIns="0" rtlCol="0">
            <a:spAutoFit/>
          </a:bodyPr>
          <a:lstStyle/>
          <a:p>
            <a:r>
              <a:rPr lang="en-US" dirty="0"/>
              <a:t>Single execution plan for the given data frame</a:t>
            </a:r>
          </a:p>
        </p:txBody>
      </p:sp>
      <p:sp>
        <p:nvSpPr>
          <p:cNvPr id="17" name="Title 2">
            <a:extLst>
              <a:ext uri="{FF2B5EF4-FFF2-40B4-BE49-F238E27FC236}">
                <a16:creationId xmlns:a16="http://schemas.microsoft.com/office/drawing/2014/main" id="{A1FB2A9C-57D8-1543-87E6-936C36B471BF}"/>
              </a:ext>
            </a:extLst>
          </p:cNvPr>
          <p:cNvSpPr txBox="1">
            <a:spLocks/>
          </p:cNvSpPr>
          <p:nvPr/>
        </p:nvSpPr>
        <p:spPr>
          <a:xfrm>
            <a:off x="457200" y="15719"/>
            <a:ext cx="8229600" cy="779318"/>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100" normalizeH="0" baseline="0" noProof="0" dirty="0">
                <a:ln>
                  <a:noFill/>
                </a:ln>
                <a:solidFill>
                  <a:srgbClr val="6FCCDC">
                    <a:lumMod val="50000"/>
                  </a:srgbClr>
                </a:solidFill>
                <a:effectLst/>
                <a:uLnTx/>
                <a:uFillTx/>
                <a:latin typeface="Calibri"/>
                <a:ea typeface="+mj-ea"/>
                <a:cs typeface="Calibri"/>
              </a:rPr>
              <a:t>best practice: unify your </a:t>
            </a:r>
            <a:r>
              <a:rPr kumimoji="0" lang="en-US" sz="2800" b="0" i="0" u="none" strike="noStrike" kern="1200" cap="all" spc="100" normalizeH="0" baseline="0" noProof="0" dirty="0" err="1">
                <a:ln>
                  <a:noFill/>
                </a:ln>
                <a:solidFill>
                  <a:srgbClr val="6FCCDC">
                    <a:lumMod val="50000"/>
                  </a:srgbClr>
                </a:solidFill>
                <a:effectLst/>
                <a:uLnTx/>
                <a:uFillTx/>
                <a:latin typeface="Calibri"/>
                <a:ea typeface="+mj-ea"/>
                <a:cs typeface="Calibri"/>
              </a:rPr>
              <a:t>nlp</a:t>
            </a:r>
            <a:r>
              <a:rPr kumimoji="0" lang="en-US" sz="2800" b="0" i="0" u="none" strike="noStrike" kern="1200" cap="all" spc="100" normalizeH="0" baseline="0" noProof="0" dirty="0">
                <a:ln>
                  <a:noFill/>
                </a:ln>
                <a:solidFill>
                  <a:srgbClr val="6FCCDC">
                    <a:lumMod val="50000"/>
                  </a:srgbClr>
                </a:solidFill>
                <a:effectLst/>
                <a:uLnTx/>
                <a:uFillTx/>
                <a:latin typeface="Calibri"/>
                <a:ea typeface="+mj-ea"/>
                <a:cs typeface="Calibri"/>
              </a:rPr>
              <a:t> and ml pipeline</a:t>
            </a:r>
          </a:p>
        </p:txBody>
      </p:sp>
    </p:spTree>
    <p:extLst>
      <p:ext uri="{BB962C8B-B14F-4D97-AF65-F5344CB8AC3E}">
        <p14:creationId xmlns:p14="http://schemas.microsoft.com/office/powerpoint/2010/main" val="15591385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243069" y="-3656"/>
            <a:ext cx="8380070"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What’s a good first </a:t>
            </a:r>
            <a:r>
              <a:rPr lang="en-US" dirty="0" err="1">
                <a:solidFill>
                  <a:schemeClr val="accent2">
                    <a:lumMod val="50000"/>
                  </a:schemeClr>
                </a:solidFill>
              </a:rPr>
              <a:t>nlp</a:t>
            </a:r>
            <a:r>
              <a:rPr lang="en-US" dirty="0">
                <a:solidFill>
                  <a:schemeClr val="accent2">
                    <a:lumMod val="50000"/>
                  </a:schemeClr>
                </a:solidFill>
              </a:rPr>
              <a:t> project?</a:t>
            </a:r>
          </a:p>
        </p:txBody>
      </p:sp>
      <p:sp>
        <p:nvSpPr>
          <p:cNvPr id="7" name="Content Placeholder 2">
            <a:extLst>
              <a:ext uri="{FF2B5EF4-FFF2-40B4-BE49-F238E27FC236}">
                <a16:creationId xmlns:a16="http://schemas.microsoft.com/office/drawing/2014/main" id="{4323DDCE-E718-F643-909A-AB10F72D8678}"/>
              </a:ext>
            </a:extLst>
          </p:cNvPr>
          <p:cNvSpPr txBox="1">
            <a:spLocks/>
          </p:cNvSpPr>
          <p:nvPr/>
        </p:nvSpPr>
        <p:spPr>
          <a:xfrm>
            <a:off x="885463" y="1129428"/>
            <a:ext cx="7280475" cy="1451730"/>
          </a:xfrm>
          <a:prstGeom prst="rect">
            <a:avLst/>
          </a:prstGeom>
        </p:spPr>
        <p:txBody>
          <a:bodyPr>
            <a:normAutofit fontScale="92500" lnSpcReduction="10000"/>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1200"/>
              </a:spcBef>
              <a:buFont typeface="Arial"/>
              <a:buNone/>
            </a:pPr>
            <a:r>
              <a:rPr lang="en-US" sz="4400" dirty="0"/>
              <a:t>Start with an existing model based on structured data</a:t>
            </a:r>
          </a:p>
          <a:p>
            <a:pPr marL="0" indent="0" algn="ctr">
              <a:lnSpc>
                <a:spcPct val="110000"/>
              </a:lnSpc>
              <a:spcBef>
                <a:spcPts val="1200"/>
              </a:spcBef>
              <a:buFont typeface="Arial"/>
              <a:buNone/>
            </a:pPr>
            <a:endParaRPr lang="en-US" sz="4400" dirty="0"/>
          </a:p>
        </p:txBody>
      </p:sp>
      <p:sp>
        <p:nvSpPr>
          <p:cNvPr id="5" name="Content Placeholder 2">
            <a:extLst>
              <a:ext uri="{FF2B5EF4-FFF2-40B4-BE49-F238E27FC236}">
                <a16:creationId xmlns:a16="http://schemas.microsoft.com/office/drawing/2014/main" id="{BE1D0A8A-2CC5-604C-911A-51833C47770A}"/>
              </a:ext>
            </a:extLst>
          </p:cNvPr>
          <p:cNvSpPr txBox="1">
            <a:spLocks/>
          </p:cNvSpPr>
          <p:nvPr/>
        </p:nvSpPr>
        <p:spPr>
          <a:xfrm>
            <a:off x="885463" y="3102018"/>
            <a:ext cx="7280475" cy="1451730"/>
          </a:xfrm>
          <a:prstGeom prst="rect">
            <a:avLst/>
          </a:prstGeom>
        </p:spPr>
        <p:txBody>
          <a:bodyPr>
            <a:normAutofit fontScale="92500" lnSpcReduction="10000"/>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1200"/>
              </a:spcBef>
              <a:buFont typeface="Arial"/>
              <a:buNone/>
            </a:pPr>
            <a:r>
              <a:rPr lang="en-US" sz="4400" dirty="0"/>
              <a:t>That human domain experts usually solve with free text data </a:t>
            </a:r>
          </a:p>
          <a:p>
            <a:pPr marL="0" indent="0" algn="ctr">
              <a:lnSpc>
                <a:spcPct val="110000"/>
              </a:lnSpc>
              <a:spcBef>
                <a:spcPts val="1200"/>
              </a:spcBef>
              <a:buFont typeface="Arial"/>
              <a:buNone/>
            </a:pPr>
            <a:endParaRPr lang="en-US" sz="4400" dirty="0"/>
          </a:p>
        </p:txBody>
      </p:sp>
    </p:spTree>
    <p:extLst>
      <p:ext uri="{BB962C8B-B14F-4D97-AF65-F5344CB8AC3E}">
        <p14:creationId xmlns:p14="http://schemas.microsoft.com/office/powerpoint/2010/main" val="6930503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243069" y="-3656"/>
            <a:ext cx="8380070"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what expectations should I set?</a:t>
            </a:r>
          </a:p>
        </p:txBody>
      </p:sp>
      <p:sp>
        <p:nvSpPr>
          <p:cNvPr id="7" name="Content Placeholder 2">
            <a:extLst>
              <a:ext uri="{FF2B5EF4-FFF2-40B4-BE49-F238E27FC236}">
                <a16:creationId xmlns:a16="http://schemas.microsoft.com/office/drawing/2014/main" id="{4323DDCE-E718-F643-909A-AB10F72D8678}"/>
              </a:ext>
            </a:extLst>
          </p:cNvPr>
          <p:cNvSpPr txBox="1">
            <a:spLocks/>
          </p:cNvSpPr>
          <p:nvPr/>
        </p:nvSpPr>
        <p:spPr>
          <a:xfrm>
            <a:off x="127326" y="967383"/>
            <a:ext cx="8825694" cy="2308253"/>
          </a:xfrm>
          <a:prstGeom prst="rect">
            <a:avLst/>
          </a:prstGeom>
        </p:spPr>
        <p:txBody>
          <a:bodyPr>
            <a:noAutofit/>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1200"/>
              </a:spcBef>
              <a:buFont typeface="Arial"/>
              <a:buNone/>
            </a:pPr>
            <a:r>
              <a:rPr lang="en-US" sz="4000" dirty="0"/>
              <a:t>State of the art deep learning and reinforcement learning NLP models generally match or beat human experts.</a:t>
            </a:r>
          </a:p>
          <a:p>
            <a:pPr marL="0" indent="0" algn="ctr">
              <a:lnSpc>
                <a:spcPct val="110000"/>
              </a:lnSpc>
              <a:spcBef>
                <a:spcPts val="1200"/>
              </a:spcBef>
              <a:buFont typeface="Arial"/>
              <a:buNone/>
            </a:pPr>
            <a:endParaRPr lang="en-US" sz="3600" dirty="0"/>
          </a:p>
        </p:txBody>
      </p:sp>
      <p:sp>
        <p:nvSpPr>
          <p:cNvPr id="5" name="Content Placeholder 2">
            <a:extLst>
              <a:ext uri="{FF2B5EF4-FFF2-40B4-BE49-F238E27FC236}">
                <a16:creationId xmlns:a16="http://schemas.microsoft.com/office/drawing/2014/main" id="{BE1D0A8A-2CC5-604C-911A-51833C47770A}"/>
              </a:ext>
            </a:extLst>
          </p:cNvPr>
          <p:cNvSpPr txBox="1">
            <a:spLocks/>
          </p:cNvSpPr>
          <p:nvPr/>
        </p:nvSpPr>
        <p:spPr>
          <a:xfrm>
            <a:off x="0" y="3599732"/>
            <a:ext cx="9143999" cy="972271"/>
          </a:xfrm>
          <a:prstGeom prst="rect">
            <a:avLst/>
          </a:prstGeom>
        </p:spPr>
        <p:txBody>
          <a:bodyPr>
            <a:normAutofit fontScale="92500"/>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1200"/>
              </a:spcBef>
              <a:buFont typeface="Arial"/>
              <a:buNone/>
            </a:pPr>
            <a:r>
              <a:rPr lang="en-US" sz="4400" dirty="0"/>
              <a:t>However, that’s often not that accurate.</a:t>
            </a:r>
          </a:p>
          <a:p>
            <a:pPr marL="0" indent="0" algn="ctr">
              <a:lnSpc>
                <a:spcPct val="110000"/>
              </a:lnSpc>
              <a:spcBef>
                <a:spcPts val="1200"/>
              </a:spcBef>
              <a:buFont typeface="Arial"/>
              <a:buNone/>
            </a:pPr>
            <a:endParaRPr lang="en-US" sz="4400" dirty="0"/>
          </a:p>
        </p:txBody>
      </p:sp>
    </p:spTree>
    <p:extLst>
      <p:ext uri="{BB962C8B-B14F-4D97-AF65-F5344CB8AC3E}">
        <p14:creationId xmlns:p14="http://schemas.microsoft.com/office/powerpoint/2010/main" val="12079998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505" y="1546114"/>
            <a:ext cx="8289235" cy="2281608"/>
          </a:xfrm>
        </p:spPr>
        <p:txBody>
          <a:bodyPr>
            <a:normAutofit/>
          </a:bodyPr>
          <a:lstStyle/>
          <a:p>
            <a:pPr marL="0" indent="0" algn="ctr">
              <a:lnSpc>
                <a:spcPct val="110000"/>
              </a:lnSpc>
              <a:spcBef>
                <a:spcPts val="1200"/>
              </a:spcBef>
              <a:buNone/>
            </a:pPr>
            <a:r>
              <a:rPr lang="en-US" sz="4400" dirty="0"/>
              <a:t>Natural Language Understanding is an </a:t>
            </a:r>
            <a:r>
              <a:rPr lang="en-US" sz="4400" dirty="0">
                <a:hlinkClick r:id="rId3"/>
              </a:rPr>
              <a:t>AI-Complete</a:t>
            </a:r>
            <a:r>
              <a:rPr lang="en-US" sz="4400" dirty="0"/>
              <a:t> problem.</a:t>
            </a:r>
            <a:br>
              <a:rPr lang="en-US" sz="4400" dirty="0"/>
            </a:br>
            <a:endParaRPr lang="en-US" sz="4400" dirty="0">
              <a:latin typeface="Berlin Sans FB Demi" panose="020E0802020502020306" pitchFamily="34" charset="0"/>
            </a:endParaRPr>
          </a:p>
        </p:txBody>
      </p:sp>
      <p:sp>
        <p:nvSpPr>
          <p:cNvPr id="5" name="Title 2">
            <a:extLst>
              <a:ext uri="{FF2B5EF4-FFF2-40B4-BE49-F238E27FC236}">
                <a16:creationId xmlns:a16="http://schemas.microsoft.com/office/drawing/2014/main" id="{6CE2D77A-A5B0-D546-8F84-74265CB5768F}"/>
              </a:ext>
            </a:extLst>
          </p:cNvPr>
          <p:cNvSpPr>
            <a:spLocks noGrp="1"/>
          </p:cNvSpPr>
          <p:nvPr>
            <p:ph type="title"/>
          </p:nvPr>
        </p:nvSpPr>
        <p:spPr>
          <a:xfrm>
            <a:off x="457200" y="154865"/>
            <a:ext cx="8229600" cy="779318"/>
          </a:xfrm>
        </p:spPr>
        <p:txBody>
          <a:bodyPr/>
          <a:lstStyle/>
          <a:p>
            <a:pPr algn="ctr"/>
            <a:r>
              <a:rPr lang="en-US" dirty="0">
                <a:solidFill>
                  <a:schemeClr val="accent2">
                    <a:lumMod val="50000"/>
                  </a:schemeClr>
                </a:solidFill>
              </a:rPr>
              <a:t>Looks easy?</a:t>
            </a:r>
          </a:p>
        </p:txBody>
      </p:sp>
    </p:spTree>
    <p:extLst>
      <p:ext uri="{BB962C8B-B14F-4D97-AF65-F5344CB8AC3E}">
        <p14:creationId xmlns:p14="http://schemas.microsoft.com/office/powerpoint/2010/main" val="5739315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4430" y="55767"/>
            <a:ext cx="7902849" cy="615561"/>
          </a:xfrm>
        </p:spPr>
        <p:txBody>
          <a:bodyPr>
            <a:normAutofit/>
          </a:bodyPr>
          <a:lstStyle/>
          <a:p>
            <a:pPr>
              <a:lnSpc>
                <a:spcPct val="150000"/>
              </a:lnSpc>
            </a:pPr>
            <a:r>
              <a:rPr lang="en-US" sz="2800" dirty="0"/>
              <a:t>Summary</a:t>
            </a:r>
            <a:endParaRPr lang="en-US" sz="2400" dirty="0"/>
          </a:p>
        </p:txBody>
      </p:sp>
      <p:pic>
        <p:nvPicPr>
          <p:cNvPr id="1028" name="Picture 4" descr="Image result for linkedin logo">
            <a:extLst>
              <a:ext uri="{FF2B5EF4-FFF2-40B4-BE49-F238E27FC236}">
                <a16:creationId xmlns:a16="http://schemas.microsoft.com/office/drawing/2014/main" id="{6341CB49-7CCD-4B56-801C-E23C03624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926" y="4377125"/>
            <a:ext cx="285332" cy="285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mail blue logo">
            <a:extLst>
              <a:ext uri="{FF2B5EF4-FFF2-40B4-BE49-F238E27FC236}">
                <a16:creationId xmlns:a16="http://schemas.microsoft.com/office/drawing/2014/main" id="{194B3B6E-828E-4E6A-A9C5-90D1069BC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2" y="4311812"/>
            <a:ext cx="350645" cy="35064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A855F9D7-BD8F-DD4A-A7B4-F2C2FFFD0753}"/>
              </a:ext>
            </a:extLst>
          </p:cNvPr>
          <p:cNvSpPr txBox="1">
            <a:spLocks/>
          </p:cNvSpPr>
          <p:nvPr/>
        </p:nvSpPr>
        <p:spPr>
          <a:xfrm>
            <a:off x="336080" y="1158401"/>
            <a:ext cx="8599569" cy="2742268"/>
          </a:xfrm>
          <a:prstGeom prst="rect">
            <a:avLst/>
          </a:prstGeom>
        </p:spPr>
        <p:txBody>
          <a:bodyPr>
            <a:normAutofit/>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1200"/>
              </a:spcBef>
              <a:spcAft>
                <a:spcPts val="1200"/>
              </a:spcAft>
              <a:buFont typeface="+mj-lt"/>
              <a:buAutoNum type="arabicPeriod"/>
            </a:pPr>
            <a:r>
              <a:rPr lang="en-US" sz="3200" dirty="0">
                <a:solidFill>
                  <a:schemeClr val="bg1">
                    <a:lumMod val="85000"/>
                  </a:schemeClr>
                </a:solidFill>
                <a:latin typeface="Cambria" panose="02040503050406030204" pitchFamily="18" charset="0"/>
              </a:rPr>
              <a:t>We all speak many languages.</a:t>
            </a:r>
          </a:p>
          <a:p>
            <a:pPr marL="514350" indent="-514350">
              <a:spcBef>
                <a:spcPts val="1200"/>
              </a:spcBef>
              <a:spcAft>
                <a:spcPts val="1200"/>
              </a:spcAft>
              <a:buFont typeface="+mj-lt"/>
              <a:buAutoNum type="arabicPeriod"/>
            </a:pPr>
            <a:r>
              <a:rPr lang="en-US" sz="3200" dirty="0">
                <a:solidFill>
                  <a:schemeClr val="bg1">
                    <a:lumMod val="85000"/>
                  </a:schemeClr>
                </a:solidFill>
                <a:latin typeface="Cambria" panose="02040503050406030204" pitchFamily="18" charset="0"/>
              </a:rPr>
              <a:t>Get real domain experts, real data scientists and a lot of domain-specific data.</a:t>
            </a:r>
          </a:p>
          <a:p>
            <a:pPr marL="514350" indent="-514350">
              <a:spcBef>
                <a:spcPts val="1200"/>
              </a:spcBef>
              <a:spcAft>
                <a:spcPts val="1200"/>
              </a:spcAft>
              <a:buFont typeface="+mj-lt"/>
              <a:buAutoNum type="arabicPeriod"/>
            </a:pPr>
            <a:r>
              <a:rPr lang="en-US" sz="3200" dirty="0">
                <a:solidFill>
                  <a:schemeClr val="bg1">
                    <a:lumMod val="85000"/>
                  </a:schemeClr>
                </a:solidFill>
                <a:latin typeface="Cambria" panose="02040503050406030204" pitchFamily="18" charset="0"/>
              </a:rPr>
              <a:t>Use both structured &amp; unstructured data.</a:t>
            </a:r>
          </a:p>
        </p:txBody>
      </p:sp>
      <p:sp>
        <p:nvSpPr>
          <p:cNvPr id="2" name="Rectangle 1">
            <a:extLst>
              <a:ext uri="{FF2B5EF4-FFF2-40B4-BE49-F238E27FC236}">
                <a16:creationId xmlns:a16="http://schemas.microsoft.com/office/drawing/2014/main" id="{6AB163D5-F672-174C-A250-F8DD9C5CBF53}"/>
              </a:ext>
            </a:extLst>
          </p:cNvPr>
          <p:cNvSpPr/>
          <p:nvPr/>
        </p:nvSpPr>
        <p:spPr>
          <a:xfrm>
            <a:off x="1000555" y="4300237"/>
            <a:ext cx="1965538" cy="369332"/>
          </a:xfrm>
          <a:prstGeom prst="rect">
            <a:avLst/>
          </a:prstGeom>
        </p:spPr>
        <p:txBody>
          <a:bodyPr wrap="none">
            <a:spAutoFit/>
          </a:bodyPr>
          <a:lstStyle/>
          <a:p>
            <a:pPr>
              <a:spcAft>
                <a:spcPts val="1200"/>
              </a:spcAft>
            </a:pPr>
            <a:r>
              <a:rPr lang="en-US" b="1" spc="100" dirty="0" err="1">
                <a:solidFill>
                  <a:srgbClr val="8DA0A0"/>
                </a:solidFill>
                <a:latin typeface="Calibri"/>
                <a:cs typeface="Calibri"/>
              </a:rPr>
              <a:t>david@pacific.ai</a:t>
            </a:r>
            <a:endParaRPr lang="en-US" b="1" spc="100" dirty="0">
              <a:solidFill>
                <a:srgbClr val="8DA0A0"/>
              </a:solidFill>
              <a:latin typeface="Calibri"/>
              <a:cs typeface="Calibri"/>
            </a:endParaRPr>
          </a:p>
        </p:txBody>
      </p:sp>
      <p:sp>
        <p:nvSpPr>
          <p:cNvPr id="3" name="Rectangle 2">
            <a:extLst>
              <a:ext uri="{FF2B5EF4-FFF2-40B4-BE49-F238E27FC236}">
                <a16:creationId xmlns:a16="http://schemas.microsoft.com/office/drawing/2014/main" id="{290754F1-EE47-844D-9E17-7895CDA2E61C}"/>
              </a:ext>
            </a:extLst>
          </p:cNvPr>
          <p:cNvSpPr/>
          <p:nvPr/>
        </p:nvSpPr>
        <p:spPr>
          <a:xfrm>
            <a:off x="4015760" y="4323749"/>
            <a:ext cx="1534074" cy="341632"/>
          </a:xfrm>
          <a:prstGeom prst="rect">
            <a:avLst/>
          </a:prstGeom>
        </p:spPr>
        <p:txBody>
          <a:bodyPr wrap="none">
            <a:spAutoFit/>
          </a:bodyPr>
          <a:lstStyle/>
          <a:p>
            <a:pPr lvl="0" algn="ctr">
              <a:lnSpc>
                <a:spcPct val="90000"/>
              </a:lnSpc>
              <a:spcAft>
                <a:spcPts val="1200"/>
              </a:spcAft>
            </a:pPr>
            <a:r>
              <a:rPr lang="en-US" b="1" spc="100" dirty="0">
                <a:solidFill>
                  <a:srgbClr val="8DA0A0"/>
                </a:solidFill>
                <a:cs typeface="Calibri"/>
              </a:rPr>
              <a:t>@</a:t>
            </a:r>
            <a:r>
              <a:rPr lang="en-US" b="1" spc="100" dirty="0" err="1">
                <a:solidFill>
                  <a:srgbClr val="8DA0A0"/>
                </a:solidFill>
                <a:cs typeface="Calibri"/>
              </a:rPr>
              <a:t>davidtalby</a:t>
            </a:r>
            <a:endParaRPr lang="en-US" b="1" spc="100" dirty="0">
              <a:solidFill>
                <a:srgbClr val="8DA0A0"/>
              </a:solidFill>
              <a:cs typeface="Calibri"/>
            </a:endParaRPr>
          </a:p>
        </p:txBody>
      </p:sp>
      <p:sp>
        <p:nvSpPr>
          <p:cNvPr id="8" name="Rectangle 7">
            <a:extLst>
              <a:ext uri="{FF2B5EF4-FFF2-40B4-BE49-F238E27FC236}">
                <a16:creationId xmlns:a16="http://schemas.microsoft.com/office/drawing/2014/main" id="{851AC074-FBA3-6D4A-9225-39BA471F094D}"/>
              </a:ext>
            </a:extLst>
          </p:cNvPr>
          <p:cNvSpPr/>
          <p:nvPr/>
        </p:nvSpPr>
        <p:spPr>
          <a:xfrm>
            <a:off x="6873258" y="4331136"/>
            <a:ext cx="1631857" cy="369332"/>
          </a:xfrm>
          <a:prstGeom prst="rect">
            <a:avLst/>
          </a:prstGeom>
        </p:spPr>
        <p:txBody>
          <a:bodyPr wrap="none">
            <a:spAutoFit/>
          </a:bodyPr>
          <a:lstStyle/>
          <a:p>
            <a:r>
              <a:rPr lang="en-US" b="1" spc="100" dirty="0">
                <a:solidFill>
                  <a:srgbClr val="8DA0A0"/>
                </a:solidFill>
                <a:cs typeface="Calibri"/>
              </a:rPr>
              <a:t>in/</a:t>
            </a:r>
            <a:r>
              <a:rPr lang="en-US" b="1" spc="100" dirty="0" err="1">
                <a:solidFill>
                  <a:srgbClr val="8DA0A0"/>
                </a:solidFill>
                <a:cs typeface="Calibri"/>
              </a:rPr>
              <a:t>davidtalby</a:t>
            </a:r>
            <a:endParaRPr lang="en-US" dirty="0"/>
          </a:p>
        </p:txBody>
      </p:sp>
      <p:pic>
        <p:nvPicPr>
          <p:cNvPr id="5" name="Picture 4">
            <a:extLst>
              <a:ext uri="{FF2B5EF4-FFF2-40B4-BE49-F238E27FC236}">
                <a16:creationId xmlns:a16="http://schemas.microsoft.com/office/drawing/2014/main" id="{104B92A2-E879-384D-BD5F-F49C92BB43A8}"/>
              </a:ext>
            </a:extLst>
          </p:cNvPr>
          <p:cNvPicPr>
            <a:picLocks noChangeAspect="1"/>
          </p:cNvPicPr>
          <p:nvPr/>
        </p:nvPicPr>
        <p:blipFill>
          <a:blip r:embed="rId4"/>
          <a:stretch>
            <a:fillRect/>
          </a:stretch>
        </p:blipFill>
        <p:spPr>
          <a:xfrm>
            <a:off x="3727047" y="4350562"/>
            <a:ext cx="331230" cy="284858"/>
          </a:xfrm>
          <a:prstGeom prst="rect">
            <a:avLst/>
          </a:prstGeom>
        </p:spPr>
      </p:pic>
    </p:spTree>
    <p:extLst>
      <p:ext uri="{BB962C8B-B14F-4D97-AF65-F5344CB8AC3E}">
        <p14:creationId xmlns:p14="http://schemas.microsoft.com/office/powerpoint/2010/main" val="923212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46114"/>
            <a:ext cx="9144000" cy="1451730"/>
          </a:xfrm>
        </p:spPr>
        <p:txBody>
          <a:bodyPr>
            <a:normAutofit fontScale="85000" lnSpcReduction="10000"/>
          </a:bodyPr>
          <a:lstStyle/>
          <a:p>
            <a:pPr marL="0" indent="0" algn="ctr">
              <a:lnSpc>
                <a:spcPct val="110000"/>
              </a:lnSpc>
              <a:spcBef>
                <a:spcPts val="1200"/>
              </a:spcBef>
              <a:buNone/>
            </a:pPr>
            <a:r>
              <a:rPr lang="en-US" sz="4400" dirty="0"/>
              <a:t>Today we can only match or exceed human performance for very specific tasks.</a:t>
            </a:r>
          </a:p>
          <a:p>
            <a:pPr marL="0" indent="0" algn="ctr">
              <a:lnSpc>
                <a:spcPct val="110000"/>
              </a:lnSpc>
              <a:spcBef>
                <a:spcPts val="1200"/>
              </a:spcBef>
              <a:buNone/>
            </a:pPr>
            <a:endParaRPr lang="en-US" sz="4400" dirty="0"/>
          </a:p>
        </p:txBody>
      </p:sp>
      <p:sp>
        <p:nvSpPr>
          <p:cNvPr id="4" name="Title 2">
            <a:extLst>
              <a:ext uri="{FF2B5EF4-FFF2-40B4-BE49-F238E27FC236}">
                <a16:creationId xmlns:a16="http://schemas.microsoft.com/office/drawing/2014/main" id="{30177662-0ADF-BD42-86B5-EB4F9DC54221}"/>
              </a:ext>
            </a:extLst>
          </p:cNvPr>
          <p:cNvSpPr>
            <a:spLocks noGrp="1"/>
          </p:cNvSpPr>
          <p:nvPr>
            <p:ph type="title"/>
          </p:nvPr>
        </p:nvSpPr>
        <p:spPr>
          <a:xfrm>
            <a:off x="457200" y="154865"/>
            <a:ext cx="8229600" cy="779318"/>
          </a:xfrm>
        </p:spPr>
        <p:txBody>
          <a:bodyPr/>
          <a:lstStyle/>
          <a:p>
            <a:pPr algn="ctr"/>
            <a:r>
              <a:rPr lang="en-US" dirty="0">
                <a:solidFill>
                  <a:schemeClr val="accent2">
                    <a:lumMod val="50000"/>
                  </a:schemeClr>
                </a:solidFill>
              </a:rPr>
              <a:t>Therefore…</a:t>
            </a:r>
          </a:p>
        </p:txBody>
      </p:sp>
      <p:sp>
        <p:nvSpPr>
          <p:cNvPr id="6" name="Content Placeholder 2">
            <a:extLst>
              <a:ext uri="{FF2B5EF4-FFF2-40B4-BE49-F238E27FC236}">
                <a16:creationId xmlns:a16="http://schemas.microsoft.com/office/drawing/2014/main" id="{0E67D1C5-C29A-DA4A-BB89-2847290E0F65}"/>
              </a:ext>
            </a:extLst>
          </p:cNvPr>
          <p:cNvSpPr txBox="1">
            <a:spLocks/>
          </p:cNvSpPr>
          <p:nvPr/>
        </p:nvSpPr>
        <p:spPr>
          <a:xfrm>
            <a:off x="0" y="3515739"/>
            <a:ext cx="8965095" cy="1451730"/>
          </a:xfrm>
          <a:prstGeom prst="rect">
            <a:avLst/>
          </a:prstGeom>
        </p:spPr>
        <p:txBody>
          <a:bodyPr vert="horz" lIns="91440" tIns="45720" rIns="91440" bIns="45720" rtlCol="0">
            <a:normAutofit/>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100" dirty="0" smtClean="0">
                <a:solidFill>
                  <a:srgbClr val="161616"/>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100" dirty="0" smtClean="0">
                <a:solidFill>
                  <a:srgbClr val="161616"/>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100" dirty="0" smtClean="0">
                <a:solidFill>
                  <a:srgbClr val="161616"/>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100" dirty="0" smtClean="0">
                <a:solidFill>
                  <a:srgbClr val="161616"/>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100" dirty="0">
                <a:solidFill>
                  <a:srgbClr val="161616"/>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1200"/>
              </a:spcBef>
              <a:buFont typeface="Arial"/>
              <a:buNone/>
            </a:pPr>
            <a:r>
              <a:rPr lang="en-US" sz="2800" dirty="0">
                <a:solidFill>
                  <a:srgbClr val="0070C0"/>
                </a:solidFill>
                <a:latin typeface="Times New Roman" panose="02020603050405020304" pitchFamily="18" charset="0"/>
                <a:cs typeface="Times New Roman" panose="02020603050405020304" pitchFamily="18" charset="0"/>
              </a:rPr>
              <a:t>This talk is about lessons learned </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from building systems that do.</a:t>
            </a:r>
          </a:p>
        </p:txBody>
      </p:sp>
    </p:spTree>
    <p:extLst>
      <p:ext uri="{BB962C8B-B14F-4D97-AF65-F5344CB8AC3E}">
        <p14:creationId xmlns:p14="http://schemas.microsoft.com/office/powerpoint/2010/main" val="16690563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rlin Sans FB Demi" panose="020E0802020502020306" pitchFamily="34" charset="0"/>
                <a:ea typeface="+mn-ea"/>
              </a:rPr>
              <a:t>1.</a:t>
            </a:r>
          </a:p>
        </p:txBody>
      </p:sp>
      <p:sp>
        <p:nvSpPr>
          <p:cNvPr id="3" name="Content Placeholder 2"/>
          <p:cNvSpPr>
            <a:spLocks noGrp="1"/>
          </p:cNvSpPr>
          <p:nvPr>
            <p:ph idx="1"/>
          </p:nvPr>
        </p:nvSpPr>
        <p:spPr>
          <a:xfrm>
            <a:off x="129209" y="1851162"/>
            <a:ext cx="8865703" cy="2721392"/>
          </a:xfrm>
        </p:spPr>
        <p:txBody>
          <a:bodyPr>
            <a:normAutofit/>
          </a:bodyPr>
          <a:lstStyle/>
          <a:p>
            <a:pPr marL="0" indent="0" algn="ctr">
              <a:buNone/>
            </a:pPr>
            <a:r>
              <a:rPr lang="en-US" sz="4800" dirty="0">
                <a:latin typeface="Berlin Sans FB Demi" panose="020E0802020502020306" pitchFamily="34" charset="0"/>
              </a:rPr>
              <a:t>We all speak many languages.</a:t>
            </a:r>
          </a:p>
        </p:txBody>
      </p:sp>
    </p:spTree>
    <p:extLst>
      <p:ext uri="{BB962C8B-B14F-4D97-AF65-F5344CB8AC3E}">
        <p14:creationId xmlns:p14="http://schemas.microsoft.com/office/powerpoint/2010/main" val="38090112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1271035" y="-73106"/>
            <a:ext cx="6577459"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SALES (CRM) LANGUAGE</a:t>
            </a:r>
          </a:p>
        </p:txBody>
      </p:sp>
      <p:pic>
        <p:nvPicPr>
          <p:cNvPr id="5" name="Picture 4" descr="Related image">
            <a:extLst>
              <a:ext uri="{FF2B5EF4-FFF2-40B4-BE49-F238E27FC236}">
                <a16:creationId xmlns:a16="http://schemas.microsoft.com/office/drawing/2014/main" id="{E19BB56C-12C0-4EBF-8E25-6C7BAF9D14A6}"/>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68133" y="873148"/>
            <a:ext cx="4214490" cy="4021986"/>
          </a:xfrm>
          <a:prstGeom prst="rect">
            <a:avLst/>
          </a:prstGeom>
          <a:noFill/>
          <a:ln>
            <a:noFill/>
          </a:ln>
        </p:spPr>
      </p:pic>
      <p:graphicFrame>
        <p:nvGraphicFramePr>
          <p:cNvPr id="8" name="Table 7">
            <a:extLst>
              <a:ext uri="{FF2B5EF4-FFF2-40B4-BE49-F238E27FC236}">
                <a16:creationId xmlns:a16="http://schemas.microsoft.com/office/drawing/2014/main" id="{A02397B3-9FD4-497C-8D15-5B0C55C31759}"/>
              </a:ext>
            </a:extLst>
          </p:cNvPr>
          <p:cNvGraphicFramePr>
            <a:graphicFrameLocks noGrp="1"/>
          </p:cNvGraphicFramePr>
          <p:nvPr>
            <p:extLst/>
          </p:nvPr>
        </p:nvGraphicFramePr>
        <p:xfrm>
          <a:off x="4824334" y="1489108"/>
          <a:ext cx="3934512" cy="2842260"/>
        </p:xfrm>
        <a:graphic>
          <a:graphicData uri="http://schemas.openxmlformats.org/drawingml/2006/table">
            <a:tbl>
              <a:tblPr firstRow="1" bandRow="1">
                <a:tableStyleId>{69012ECD-51FC-41F1-AA8D-1B2483CD663E}</a:tableStyleId>
              </a:tblPr>
              <a:tblGrid>
                <a:gridCol w="3934512">
                  <a:extLst>
                    <a:ext uri="{9D8B030D-6E8A-4147-A177-3AD203B41FA5}">
                      <a16:colId xmlns:a16="http://schemas.microsoft.com/office/drawing/2014/main" val="868607812"/>
                    </a:ext>
                  </a:extLst>
                </a:gridCol>
              </a:tblGrid>
              <a:tr h="388620">
                <a:tc>
                  <a:txBody>
                    <a:bodyPr/>
                    <a:lstStyle/>
                    <a:p>
                      <a:pPr algn="ctr">
                        <a:spcBef>
                          <a:spcPts val="600"/>
                        </a:spcBef>
                        <a:spcAft>
                          <a:spcPts val="600"/>
                        </a:spcAft>
                      </a:pPr>
                      <a:r>
                        <a:rPr lang="en-US" sz="1200" dirty="0"/>
                        <a:t>Features</a:t>
                      </a:r>
                    </a:p>
                  </a:txBody>
                  <a:tcPr marL="102870" marR="102870" marT="102870" marB="102870"/>
                </a:tc>
                <a:extLst>
                  <a:ext uri="{0D108BD9-81ED-4DB2-BD59-A6C34878D82A}">
                    <a16:rowId xmlns:a16="http://schemas.microsoft.com/office/drawing/2014/main" val="2101355806"/>
                  </a:ext>
                </a:extLst>
              </a:tr>
              <a:tr h="9829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t>Budget</a:t>
                      </a:r>
                    </a:p>
                    <a:p>
                      <a:pPr algn="ctr" rtl="0">
                        <a:spcBef>
                          <a:spcPts val="600"/>
                        </a:spcBef>
                        <a:spcAft>
                          <a:spcPts val="600"/>
                        </a:spcAft>
                      </a:pPr>
                      <a:r>
                        <a:rPr lang="en-US" sz="1200" dirty="0"/>
                        <a:t>Authority</a:t>
                      </a:r>
                    </a:p>
                    <a:p>
                      <a:pPr algn="ctr" rtl="0">
                        <a:spcBef>
                          <a:spcPts val="600"/>
                        </a:spcBef>
                        <a:spcAft>
                          <a:spcPts val="600"/>
                        </a:spcAft>
                      </a:pPr>
                      <a:r>
                        <a:rPr lang="en-US" sz="1200" dirty="0"/>
                        <a:t>Need</a:t>
                      </a:r>
                    </a:p>
                    <a:p>
                      <a:pPr algn="ctr" rtl="0">
                        <a:spcBef>
                          <a:spcPts val="600"/>
                        </a:spcBef>
                        <a:spcAft>
                          <a:spcPts val="600"/>
                        </a:spcAft>
                      </a:pPr>
                      <a:r>
                        <a:rPr lang="en-US" sz="1200" dirty="0"/>
                        <a:t>Timeframe</a:t>
                      </a:r>
                    </a:p>
                  </a:txBody>
                  <a:tcPr marL="102870" marR="102870" marT="102870" marB="102870"/>
                </a:tc>
                <a:extLst>
                  <a:ext uri="{0D108BD9-81ED-4DB2-BD59-A6C34878D82A}">
                    <a16:rowId xmlns:a16="http://schemas.microsoft.com/office/drawing/2014/main" val="2832680597"/>
                  </a:ext>
                </a:extLst>
              </a:tr>
              <a:tr h="982980">
                <a:tc>
                  <a:txBody>
                    <a:bodyPr/>
                    <a:lstStyle/>
                    <a:p>
                      <a:pPr algn="ctr" rtl="0">
                        <a:spcBef>
                          <a:spcPts val="600"/>
                        </a:spcBef>
                        <a:spcAft>
                          <a:spcPts val="600"/>
                        </a:spcAft>
                      </a:pPr>
                      <a:r>
                        <a:rPr lang="en-US" sz="1200" dirty="0"/>
                        <a:t>Likelihood of a sale?</a:t>
                      </a:r>
                    </a:p>
                    <a:p>
                      <a:pPr algn="ctr" rtl="0">
                        <a:spcBef>
                          <a:spcPts val="600"/>
                        </a:spcBef>
                        <a:spcAft>
                          <a:spcPts val="600"/>
                        </a:spcAft>
                      </a:pPr>
                      <a:r>
                        <a:rPr lang="en-US" sz="1200" dirty="0"/>
                        <a:t>Time to a sale?</a:t>
                      </a:r>
                    </a:p>
                    <a:p>
                      <a:pPr algn="ctr" rtl="0">
                        <a:spcBef>
                          <a:spcPts val="600"/>
                        </a:spcBef>
                        <a:spcAft>
                          <a:spcPts val="600"/>
                        </a:spcAft>
                      </a:pPr>
                      <a:r>
                        <a:rPr lang="en-US" sz="1200" dirty="0"/>
                        <a:t>Need executive intervention?</a:t>
                      </a:r>
                    </a:p>
                  </a:txBody>
                  <a:tcPr marL="102870" marR="102870" marT="102870" marB="102870"/>
                </a:tc>
                <a:extLst>
                  <a:ext uri="{0D108BD9-81ED-4DB2-BD59-A6C34878D82A}">
                    <a16:rowId xmlns:a16="http://schemas.microsoft.com/office/drawing/2014/main" val="4087417368"/>
                  </a:ext>
                </a:extLst>
              </a:tr>
            </a:tbl>
          </a:graphicData>
        </a:graphic>
      </p:graphicFrame>
    </p:spTree>
    <p:extLst>
      <p:ext uri="{BB962C8B-B14F-4D97-AF65-F5344CB8AC3E}">
        <p14:creationId xmlns:p14="http://schemas.microsoft.com/office/powerpoint/2010/main" val="12959641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1460146-6A65-46CC-AAB3-051F65977F55}"/>
              </a:ext>
            </a:extLst>
          </p:cNvPr>
          <p:cNvGraphicFramePr>
            <a:graphicFrameLocks noGrp="1"/>
          </p:cNvGraphicFramePr>
          <p:nvPr>
            <p:extLst/>
          </p:nvPr>
        </p:nvGraphicFramePr>
        <p:xfrm>
          <a:off x="4824335" y="996167"/>
          <a:ext cx="3934512" cy="1447800"/>
        </p:xfrm>
        <a:graphic>
          <a:graphicData uri="http://schemas.openxmlformats.org/drawingml/2006/table">
            <a:tbl>
              <a:tblPr firstRow="1" bandRow="1">
                <a:tableStyleId>{69012ECD-51FC-41F1-AA8D-1B2483CD663E}</a:tableStyleId>
              </a:tblPr>
              <a:tblGrid>
                <a:gridCol w="3934512">
                  <a:extLst>
                    <a:ext uri="{9D8B030D-6E8A-4147-A177-3AD203B41FA5}">
                      <a16:colId xmlns:a16="http://schemas.microsoft.com/office/drawing/2014/main" val="868607812"/>
                    </a:ext>
                  </a:extLst>
                </a:gridCol>
              </a:tblGrid>
              <a:tr h="388620">
                <a:tc>
                  <a:txBody>
                    <a:bodyPr/>
                    <a:lstStyle/>
                    <a:p>
                      <a:pPr algn="ctr">
                        <a:spcBef>
                          <a:spcPts val="600"/>
                        </a:spcBef>
                        <a:spcAft>
                          <a:spcPts val="600"/>
                        </a:spcAft>
                      </a:pPr>
                      <a:r>
                        <a:rPr lang="en-US" sz="1200" dirty="0"/>
                        <a:t>Features</a:t>
                      </a:r>
                    </a:p>
                  </a:txBody>
                  <a:tcPr marL="102870" marR="102870" marT="102870" marB="102870"/>
                </a:tc>
                <a:extLst>
                  <a:ext uri="{0D108BD9-81ED-4DB2-BD59-A6C34878D82A}">
                    <a16:rowId xmlns:a16="http://schemas.microsoft.com/office/drawing/2014/main" val="2101355806"/>
                  </a:ext>
                </a:extLst>
              </a:tr>
              <a:tr h="9829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t>Who did What?</a:t>
                      </a:r>
                    </a:p>
                    <a:p>
                      <a:pPr algn="ctr" rtl="0">
                        <a:spcBef>
                          <a:spcPts val="600"/>
                        </a:spcBef>
                        <a:spcAft>
                          <a:spcPts val="600"/>
                        </a:spcAft>
                      </a:pPr>
                      <a:r>
                        <a:rPr lang="en-US" sz="1200" dirty="0"/>
                        <a:t>When and Where?</a:t>
                      </a:r>
                    </a:p>
                    <a:p>
                      <a:pPr algn="ctr" rtl="0">
                        <a:spcBef>
                          <a:spcPts val="600"/>
                        </a:spcBef>
                        <a:spcAft>
                          <a:spcPts val="600"/>
                        </a:spcAft>
                      </a:pPr>
                      <a:r>
                        <a:rPr lang="en-US" sz="1200" dirty="0"/>
                        <a:t>How do they feel about it?</a:t>
                      </a:r>
                    </a:p>
                  </a:txBody>
                  <a:tcPr marL="102870" marR="102870" marT="102870" marB="102870"/>
                </a:tc>
                <a:extLst>
                  <a:ext uri="{0D108BD9-81ED-4DB2-BD59-A6C34878D82A}">
                    <a16:rowId xmlns:a16="http://schemas.microsoft.com/office/drawing/2014/main" val="2832680597"/>
                  </a:ext>
                </a:extLst>
              </a:tr>
            </a:tbl>
          </a:graphicData>
        </a:graphic>
      </p:graphicFrame>
      <p:sp>
        <p:nvSpPr>
          <p:cNvPr id="9" name="Title 15">
            <a:extLst>
              <a:ext uri="{FF2B5EF4-FFF2-40B4-BE49-F238E27FC236}">
                <a16:creationId xmlns:a16="http://schemas.microsoft.com/office/drawing/2014/main" id="{4D7F4757-D63B-42E4-8972-C6459A774309}"/>
              </a:ext>
            </a:extLst>
          </p:cNvPr>
          <p:cNvSpPr txBox="1">
            <a:spLocks/>
          </p:cNvSpPr>
          <p:nvPr/>
        </p:nvSpPr>
        <p:spPr>
          <a:xfrm>
            <a:off x="1271035" y="-73106"/>
            <a:ext cx="6577459"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SMS LANGUAGE</a:t>
            </a:r>
          </a:p>
        </p:txBody>
      </p:sp>
      <p:sp>
        <p:nvSpPr>
          <p:cNvPr id="7" name="TextBox 6">
            <a:extLst>
              <a:ext uri="{FF2B5EF4-FFF2-40B4-BE49-F238E27FC236}">
                <a16:creationId xmlns:a16="http://schemas.microsoft.com/office/drawing/2014/main" id="{7517B6E1-E721-4A9A-BEF3-C8F93F63BCDA}"/>
              </a:ext>
            </a:extLst>
          </p:cNvPr>
          <p:cNvSpPr txBox="1"/>
          <p:nvPr/>
        </p:nvSpPr>
        <p:spPr>
          <a:xfrm>
            <a:off x="4824334" y="2699534"/>
            <a:ext cx="4134035"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002060"/>
                </a:solidFill>
              </a:rPr>
              <a:t>Meaning split across many snippets</a:t>
            </a:r>
          </a:p>
          <a:p>
            <a:pPr marL="285750" indent="-285750">
              <a:lnSpc>
                <a:spcPct val="150000"/>
              </a:lnSpc>
              <a:buFont typeface="Arial" panose="020B0604020202020204" pitchFamily="34" charset="0"/>
              <a:buChar char="•"/>
            </a:pPr>
            <a:r>
              <a:rPr lang="en-US" sz="1600" dirty="0">
                <a:solidFill>
                  <a:srgbClr val="002060"/>
                </a:solidFill>
              </a:rPr>
              <a:t>Most Snippets aren’t grammatically correct</a:t>
            </a:r>
          </a:p>
          <a:p>
            <a:pPr marL="285750" indent="-285750">
              <a:lnSpc>
                <a:spcPct val="150000"/>
              </a:lnSpc>
              <a:buFont typeface="Arial" panose="020B0604020202020204" pitchFamily="34" charset="0"/>
              <a:buChar char="•"/>
            </a:pPr>
            <a:r>
              <a:rPr lang="en-US" sz="1600" dirty="0">
                <a:solidFill>
                  <a:srgbClr val="002060"/>
                </a:solidFill>
              </a:rPr>
              <a:t>Slang, profanity &amp; inside jokes</a:t>
            </a:r>
          </a:p>
          <a:p>
            <a:pPr marL="285750" indent="-285750">
              <a:lnSpc>
                <a:spcPct val="150000"/>
              </a:lnSpc>
              <a:buFont typeface="Arial" panose="020B0604020202020204" pitchFamily="34" charset="0"/>
              <a:buChar char="•"/>
            </a:pPr>
            <a:r>
              <a:rPr lang="en-US" sz="1600" dirty="0">
                <a:solidFill>
                  <a:srgbClr val="002060"/>
                </a:solidFill>
              </a:rPr>
              <a:t>Emojis for sentiment analysis</a:t>
            </a:r>
          </a:p>
          <a:p>
            <a:pPr marL="285750" indent="-285750">
              <a:lnSpc>
                <a:spcPct val="150000"/>
              </a:lnSpc>
              <a:buFont typeface="Arial" panose="020B0604020202020204" pitchFamily="34" charset="0"/>
              <a:buChar char="•"/>
            </a:pPr>
            <a:r>
              <a:rPr lang="en-US" sz="1600" dirty="0">
                <a:solidFill>
                  <a:srgbClr val="002060"/>
                </a:solidFill>
              </a:rPr>
              <a:t>Auto-Correct Issues</a:t>
            </a:r>
          </a:p>
          <a:p>
            <a:pPr marL="742950" lvl="1" indent="-285750">
              <a:lnSpc>
                <a:spcPct val="150000"/>
              </a:lnSpc>
              <a:buFont typeface="Arial" panose="020B0604020202020204" pitchFamily="34" charset="0"/>
              <a:buChar char="•"/>
            </a:pPr>
            <a:r>
              <a:rPr lang="en-US" sz="1600" dirty="0">
                <a:solidFill>
                  <a:srgbClr val="002060"/>
                </a:solidFill>
              </a:rPr>
              <a:t>Also a challenge with OCR &amp; ASR</a:t>
            </a:r>
          </a:p>
        </p:txBody>
      </p:sp>
      <p:pic>
        <p:nvPicPr>
          <p:cNvPr id="8" name="Picture 7" descr="Image result for funny sms thread">
            <a:extLst>
              <a:ext uri="{FF2B5EF4-FFF2-40B4-BE49-F238E27FC236}">
                <a16:creationId xmlns:a16="http://schemas.microsoft.com/office/drawing/2014/main" id="{FB9DF971-57B2-4F6B-B5D0-0876CF28F98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576777" y="621497"/>
            <a:ext cx="3298874" cy="4371340"/>
          </a:xfrm>
          <a:prstGeom prst="rect">
            <a:avLst/>
          </a:prstGeom>
          <a:noFill/>
          <a:ln>
            <a:noFill/>
          </a:ln>
        </p:spPr>
      </p:pic>
    </p:spTree>
    <p:extLst>
      <p:ext uri="{BB962C8B-B14F-4D97-AF65-F5344CB8AC3E}">
        <p14:creationId xmlns:p14="http://schemas.microsoft.com/office/powerpoint/2010/main" val="35535588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1460146-6A65-46CC-AAB3-051F65977F55}"/>
              </a:ext>
            </a:extLst>
          </p:cNvPr>
          <p:cNvGraphicFramePr>
            <a:graphicFrameLocks noGrp="1"/>
          </p:cNvGraphicFramePr>
          <p:nvPr>
            <p:extLst/>
          </p:nvPr>
        </p:nvGraphicFramePr>
        <p:xfrm>
          <a:off x="4824335" y="996167"/>
          <a:ext cx="3934512" cy="1447800"/>
        </p:xfrm>
        <a:graphic>
          <a:graphicData uri="http://schemas.openxmlformats.org/drawingml/2006/table">
            <a:tbl>
              <a:tblPr firstRow="1" bandRow="1">
                <a:tableStyleId>{69012ECD-51FC-41F1-AA8D-1B2483CD663E}</a:tableStyleId>
              </a:tblPr>
              <a:tblGrid>
                <a:gridCol w="1967256">
                  <a:extLst>
                    <a:ext uri="{9D8B030D-6E8A-4147-A177-3AD203B41FA5}">
                      <a16:colId xmlns:a16="http://schemas.microsoft.com/office/drawing/2014/main" val="868607812"/>
                    </a:ext>
                  </a:extLst>
                </a:gridCol>
                <a:gridCol w="1967256">
                  <a:extLst>
                    <a:ext uri="{9D8B030D-6E8A-4147-A177-3AD203B41FA5}">
                      <a16:colId xmlns:a16="http://schemas.microsoft.com/office/drawing/2014/main" val="1220481474"/>
                    </a:ext>
                  </a:extLst>
                </a:gridCol>
              </a:tblGrid>
              <a:tr h="388620">
                <a:tc gridSpan="2">
                  <a:txBody>
                    <a:bodyPr/>
                    <a:lstStyle/>
                    <a:p>
                      <a:pPr algn="ctr">
                        <a:spcBef>
                          <a:spcPts val="600"/>
                        </a:spcBef>
                        <a:spcAft>
                          <a:spcPts val="600"/>
                        </a:spcAft>
                      </a:pPr>
                      <a:r>
                        <a:rPr lang="en-US" sz="1200" dirty="0"/>
                        <a:t>Features</a:t>
                      </a:r>
                    </a:p>
                  </a:txBody>
                  <a:tcPr marL="102870" marR="102870" marT="102870" marB="102870"/>
                </a:tc>
                <a:tc hMerge="1">
                  <a:txBody>
                    <a:bodyPr/>
                    <a:lstStyle/>
                    <a:p>
                      <a:endParaRPr lang="en-US"/>
                    </a:p>
                  </a:txBody>
                  <a:tcPr/>
                </a:tc>
                <a:extLst>
                  <a:ext uri="{0D108BD9-81ED-4DB2-BD59-A6C34878D82A}">
                    <a16:rowId xmlns:a16="http://schemas.microsoft.com/office/drawing/2014/main" val="2101355806"/>
                  </a:ext>
                </a:extLst>
              </a:tr>
              <a:tr h="9829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t>Summarize Main Result</a:t>
                      </a:r>
                    </a:p>
                    <a:p>
                      <a:pPr algn="ctr" rtl="0">
                        <a:spcBef>
                          <a:spcPts val="600"/>
                        </a:spcBef>
                        <a:spcAft>
                          <a:spcPts val="600"/>
                        </a:spcAft>
                      </a:pPr>
                      <a:r>
                        <a:rPr lang="en-US" sz="1200" dirty="0"/>
                        <a:t>Theory or Experiment?</a:t>
                      </a:r>
                    </a:p>
                    <a:p>
                      <a:pPr algn="ctr" rtl="0">
                        <a:spcBef>
                          <a:spcPts val="600"/>
                        </a:spcBef>
                        <a:spcAft>
                          <a:spcPts val="600"/>
                        </a:spcAft>
                      </a:pPr>
                      <a:r>
                        <a:rPr lang="en-US" sz="1200" dirty="0"/>
                        <a:t>Benchmark Used</a:t>
                      </a:r>
                    </a:p>
                  </a:txBody>
                  <a:tcPr marL="102870" marR="102870" marT="102870" marB="102870"/>
                </a:tc>
                <a:tc>
                  <a:txBody>
                    <a:bodyPr/>
                    <a:lstStyle/>
                    <a:p>
                      <a:pPr algn="ctr" rtl="0">
                        <a:spcBef>
                          <a:spcPts val="600"/>
                        </a:spcBef>
                        <a:spcAft>
                          <a:spcPts val="600"/>
                        </a:spcAft>
                      </a:pPr>
                      <a:r>
                        <a:rPr lang="en-US" sz="1200" dirty="0"/>
                        <a:t>Double Blind?</a:t>
                      </a:r>
                    </a:p>
                    <a:p>
                      <a:pPr algn="ctr" rtl="0">
                        <a:spcBef>
                          <a:spcPts val="600"/>
                        </a:spcBef>
                        <a:spcAft>
                          <a:spcPts val="600"/>
                        </a:spcAft>
                      </a:pPr>
                      <a:r>
                        <a:rPr lang="en-US" sz="1200" dirty="0"/>
                        <a:t>Sample Size?</a:t>
                      </a:r>
                    </a:p>
                    <a:p>
                      <a:pPr algn="ctr" rtl="0">
                        <a:spcBef>
                          <a:spcPts val="600"/>
                        </a:spcBef>
                        <a:spcAft>
                          <a:spcPts val="600"/>
                        </a:spcAft>
                      </a:pPr>
                      <a:r>
                        <a:rPr lang="en-US" sz="1200" dirty="0"/>
                        <a:t>All Results Published?</a:t>
                      </a:r>
                    </a:p>
                  </a:txBody>
                  <a:tcPr marL="102870" marR="102870" marT="102870" marB="102870"/>
                </a:tc>
                <a:extLst>
                  <a:ext uri="{0D108BD9-81ED-4DB2-BD59-A6C34878D82A}">
                    <a16:rowId xmlns:a16="http://schemas.microsoft.com/office/drawing/2014/main" val="2832680597"/>
                  </a:ext>
                </a:extLst>
              </a:tr>
            </a:tbl>
          </a:graphicData>
        </a:graphic>
      </p:graphicFrame>
      <p:sp>
        <p:nvSpPr>
          <p:cNvPr id="9" name="Title 15">
            <a:extLst>
              <a:ext uri="{FF2B5EF4-FFF2-40B4-BE49-F238E27FC236}">
                <a16:creationId xmlns:a16="http://schemas.microsoft.com/office/drawing/2014/main" id="{4D7F4757-D63B-42E4-8972-C6459A774309}"/>
              </a:ext>
            </a:extLst>
          </p:cNvPr>
          <p:cNvSpPr txBox="1">
            <a:spLocks/>
          </p:cNvSpPr>
          <p:nvPr/>
        </p:nvSpPr>
        <p:spPr>
          <a:xfrm>
            <a:off x="1271035" y="-73106"/>
            <a:ext cx="6577459"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ACADEMIC LANGUAGE</a:t>
            </a:r>
          </a:p>
        </p:txBody>
      </p:sp>
      <p:pic>
        <p:nvPicPr>
          <p:cNvPr id="6" name="Picture 5">
            <a:extLst>
              <a:ext uri="{FF2B5EF4-FFF2-40B4-BE49-F238E27FC236}">
                <a16:creationId xmlns:a16="http://schemas.microsoft.com/office/drawing/2014/main" id="{B7C688D3-A49C-485F-B883-3B42E69E5FCA}"/>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63305" y="777344"/>
            <a:ext cx="4641454" cy="4090077"/>
          </a:xfrm>
          <a:prstGeom prst="rect">
            <a:avLst/>
          </a:prstGeom>
        </p:spPr>
      </p:pic>
      <p:sp>
        <p:nvSpPr>
          <p:cNvPr id="7" name="TextBox 6">
            <a:extLst>
              <a:ext uri="{FF2B5EF4-FFF2-40B4-BE49-F238E27FC236}">
                <a16:creationId xmlns:a16="http://schemas.microsoft.com/office/drawing/2014/main" id="{7517B6E1-E721-4A9A-BEF3-C8F93F63BCDA}"/>
              </a:ext>
            </a:extLst>
          </p:cNvPr>
          <p:cNvSpPr txBox="1"/>
          <p:nvPr/>
        </p:nvSpPr>
        <p:spPr>
          <a:xfrm>
            <a:off x="4824335" y="2699534"/>
            <a:ext cx="4005410"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002060"/>
                </a:solidFill>
              </a:rPr>
              <a:t>Title: Keyword Heavy, common word plays</a:t>
            </a:r>
          </a:p>
          <a:p>
            <a:pPr marL="285750" indent="-285750">
              <a:lnSpc>
                <a:spcPct val="150000"/>
              </a:lnSpc>
              <a:buFont typeface="Arial" panose="020B0604020202020204" pitchFamily="34" charset="0"/>
              <a:buChar char="•"/>
            </a:pPr>
            <a:r>
              <a:rPr lang="en-US" sz="1600" dirty="0">
                <a:solidFill>
                  <a:srgbClr val="002060"/>
                </a:solidFill>
              </a:rPr>
              <a:t>Authors, affiliations &amp; contact details</a:t>
            </a:r>
          </a:p>
          <a:p>
            <a:pPr marL="285750" indent="-285750">
              <a:lnSpc>
                <a:spcPct val="150000"/>
              </a:lnSpc>
              <a:buFont typeface="Arial" panose="020B0604020202020204" pitchFamily="34" charset="0"/>
              <a:buChar char="•"/>
            </a:pPr>
            <a:r>
              <a:rPr lang="en-US" sz="1600" dirty="0">
                <a:solidFill>
                  <a:srgbClr val="002060"/>
                </a:solidFill>
              </a:rPr>
              <a:t>Abstract: Best Summary of Work &amp; Results</a:t>
            </a:r>
          </a:p>
          <a:p>
            <a:pPr marL="285750" indent="-285750">
              <a:lnSpc>
                <a:spcPct val="150000"/>
              </a:lnSpc>
              <a:buFont typeface="Arial" panose="020B0604020202020204" pitchFamily="34" charset="0"/>
              <a:buChar char="•"/>
            </a:pPr>
            <a:r>
              <a:rPr lang="en-US" sz="1600" dirty="0">
                <a:solidFill>
                  <a:srgbClr val="002060"/>
                </a:solidFill>
              </a:rPr>
              <a:t>Introduction, related work, experiment, …</a:t>
            </a:r>
          </a:p>
          <a:p>
            <a:pPr marL="285750" indent="-285750">
              <a:lnSpc>
                <a:spcPct val="150000"/>
              </a:lnSpc>
              <a:buFont typeface="Arial" panose="020B0604020202020204" pitchFamily="34" charset="0"/>
              <a:buChar char="•"/>
            </a:pPr>
            <a:r>
              <a:rPr lang="en-US" sz="1600" dirty="0">
                <a:solidFill>
                  <a:srgbClr val="002060"/>
                </a:solidFill>
              </a:rPr>
              <a:t>Professional language, correct grammar</a:t>
            </a:r>
          </a:p>
        </p:txBody>
      </p:sp>
    </p:spTree>
    <p:extLst>
      <p:ext uri="{BB962C8B-B14F-4D97-AF65-F5344CB8AC3E}">
        <p14:creationId xmlns:p14="http://schemas.microsoft.com/office/powerpoint/2010/main" val="39057614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4D7F4757-D63B-42E4-8972-C6459A774309}"/>
              </a:ext>
            </a:extLst>
          </p:cNvPr>
          <p:cNvSpPr txBox="1">
            <a:spLocks/>
          </p:cNvSpPr>
          <p:nvPr/>
        </p:nvSpPr>
        <p:spPr>
          <a:xfrm>
            <a:off x="1271035" y="-73106"/>
            <a:ext cx="6577459" cy="812059"/>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lang="en-US" sz="2800" b="0" i="0" kern="1200" cap="all" spc="100">
                <a:solidFill>
                  <a:schemeClr val="accent5"/>
                </a:solidFill>
                <a:latin typeface="Calibri"/>
                <a:ea typeface="+mj-ea"/>
                <a:cs typeface="Calibri"/>
              </a:defRPr>
            </a:lvl1pPr>
          </a:lstStyle>
          <a:p>
            <a:pPr algn="ctr"/>
            <a:r>
              <a:rPr lang="en-US" dirty="0">
                <a:solidFill>
                  <a:schemeClr val="accent2">
                    <a:lumMod val="50000"/>
                  </a:schemeClr>
                </a:solidFill>
              </a:rPr>
              <a:t>LEGAL TRANSCRIPTIONS LANGUAGE</a:t>
            </a:r>
          </a:p>
        </p:txBody>
      </p:sp>
      <p:sp>
        <p:nvSpPr>
          <p:cNvPr id="7" name="TextBox 6">
            <a:extLst>
              <a:ext uri="{FF2B5EF4-FFF2-40B4-BE49-F238E27FC236}">
                <a16:creationId xmlns:a16="http://schemas.microsoft.com/office/drawing/2014/main" id="{7517B6E1-E721-4A9A-BEF3-C8F93F63BCDA}"/>
              </a:ext>
            </a:extLst>
          </p:cNvPr>
          <p:cNvSpPr txBox="1"/>
          <p:nvPr/>
        </p:nvSpPr>
        <p:spPr>
          <a:xfrm>
            <a:off x="4824334" y="2699534"/>
            <a:ext cx="4134035" cy="15696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002060"/>
                </a:solidFill>
              </a:rPr>
              <a:t>Verbatim conversation</a:t>
            </a:r>
          </a:p>
          <a:p>
            <a:pPr marL="285750" indent="-285750">
              <a:lnSpc>
                <a:spcPct val="150000"/>
              </a:lnSpc>
              <a:buFont typeface="Arial" panose="020B0604020202020204" pitchFamily="34" charset="0"/>
              <a:buChar char="•"/>
            </a:pPr>
            <a:r>
              <a:rPr lang="en-US" sz="1600" dirty="0">
                <a:solidFill>
                  <a:srgbClr val="002060"/>
                </a:solidFill>
              </a:rPr>
              <a:t>Procedural step-by-step process</a:t>
            </a:r>
          </a:p>
          <a:p>
            <a:pPr marL="285750" indent="-285750">
              <a:lnSpc>
                <a:spcPct val="150000"/>
              </a:lnSpc>
              <a:buFont typeface="Arial" panose="020B0604020202020204" pitchFamily="34" charset="0"/>
              <a:buChar char="•"/>
            </a:pPr>
            <a:r>
              <a:rPr lang="en-US" sz="1600" dirty="0">
                <a:solidFill>
                  <a:srgbClr val="002060"/>
                </a:solidFill>
              </a:rPr>
              <a:t>Jargon is specific to kind of procedure</a:t>
            </a:r>
          </a:p>
          <a:p>
            <a:pPr marL="285750" indent="-285750">
              <a:lnSpc>
                <a:spcPct val="150000"/>
              </a:lnSpc>
              <a:buFont typeface="Arial" panose="020B0604020202020204" pitchFamily="34" charset="0"/>
              <a:buChar char="•"/>
            </a:pPr>
            <a:r>
              <a:rPr lang="en-US" sz="1600" dirty="0">
                <a:solidFill>
                  <a:srgbClr val="002060"/>
                </a:solidFill>
              </a:rPr>
              <a:t>Dashes indicate pauses or </a:t>
            </a:r>
            <a:r>
              <a:rPr lang="en-US" sz="1600" dirty="0" err="1">
                <a:solidFill>
                  <a:srgbClr val="002060"/>
                </a:solidFill>
              </a:rPr>
              <a:t>talkovers</a:t>
            </a:r>
            <a:endParaRPr lang="en-US" sz="1600" dirty="0">
              <a:solidFill>
                <a:srgbClr val="002060"/>
              </a:solidFill>
            </a:endParaRPr>
          </a:p>
        </p:txBody>
      </p:sp>
      <p:pic>
        <p:nvPicPr>
          <p:cNvPr id="6" name="Picture 5">
            <a:extLst>
              <a:ext uri="{FF2B5EF4-FFF2-40B4-BE49-F238E27FC236}">
                <a16:creationId xmlns:a16="http://schemas.microsoft.com/office/drawing/2014/main" id="{E288A905-7E37-4D2F-8FE9-03E3D9088D70}"/>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412654" y="1020068"/>
            <a:ext cx="3506203" cy="3884481"/>
          </a:xfrm>
          <a:prstGeom prst="rect">
            <a:avLst/>
          </a:prstGeom>
        </p:spPr>
      </p:pic>
      <p:graphicFrame>
        <p:nvGraphicFramePr>
          <p:cNvPr id="10" name="Table 9">
            <a:extLst>
              <a:ext uri="{FF2B5EF4-FFF2-40B4-BE49-F238E27FC236}">
                <a16:creationId xmlns:a16="http://schemas.microsoft.com/office/drawing/2014/main" id="{2F503DDD-EF0F-4455-AF73-D931E0654D29}"/>
              </a:ext>
            </a:extLst>
          </p:cNvPr>
          <p:cNvGraphicFramePr>
            <a:graphicFrameLocks noGrp="1"/>
          </p:cNvGraphicFramePr>
          <p:nvPr>
            <p:extLst/>
          </p:nvPr>
        </p:nvGraphicFramePr>
        <p:xfrm>
          <a:off x="4563076" y="996167"/>
          <a:ext cx="3934512" cy="1447800"/>
        </p:xfrm>
        <a:graphic>
          <a:graphicData uri="http://schemas.openxmlformats.org/drawingml/2006/table">
            <a:tbl>
              <a:tblPr firstRow="1" bandRow="1">
                <a:tableStyleId>{69012ECD-51FC-41F1-AA8D-1B2483CD663E}</a:tableStyleId>
              </a:tblPr>
              <a:tblGrid>
                <a:gridCol w="1967256">
                  <a:extLst>
                    <a:ext uri="{9D8B030D-6E8A-4147-A177-3AD203B41FA5}">
                      <a16:colId xmlns:a16="http://schemas.microsoft.com/office/drawing/2014/main" val="868607812"/>
                    </a:ext>
                  </a:extLst>
                </a:gridCol>
                <a:gridCol w="1967256">
                  <a:extLst>
                    <a:ext uri="{9D8B030D-6E8A-4147-A177-3AD203B41FA5}">
                      <a16:colId xmlns:a16="http://schemas.microsoft.com/office/drawing/2014/main" val="1220481474"/>
                    </a:ext>
                  </a:extLst>
                </a:gridCol>
              </a:tblGrid>
              <a:tr h="388620">
                <a:tc gridSpan="2">
                  <a:txBody>
                    <a:bodyPr/>
                    <a:lstStyle/>
                    <a:p>
                      <a:pPr algn="ctr">
                        <a:spcBef>
                          <a:spcPts val="600"/>
                        </a:spcBef>
                        <a:spcAft>
                          <a:spcPts val="600"/>
                        </a:spcAft>
                      </a:pPr>
                      <a:r>
                        <a:rPr lang="en-US" sz="1200" dirty="0"/>
                        <a:t>Features</a:t>
                      </a:r>
                    </a:p>
                  </a:txBody>
                  <a:tcPr marL="102870" marR="102870" marT="102870" marB="102870"/>
                </a:tc>
                <a:tc hMerge="1">
                  <a:txBody>
                    <a:bodyPr/>
                    <a:lstStyle/>
                    <a:p>
                      <a:endParaRPr lang="en-US"/>
                    </a:p>
                  </a:txBody>
                  <a:tcPr/>
                </a:tc>
                <a:extLst>
                  <a:ext uri="{0D108BD9-81ED-4DB2-BD59-A6C34878D82A}">
                    <a16:rowId xmlns:a16="http://schemas.microsoft.com/office/drawing/2014/main" val="2101355806"/>
                  </a:ext>
                </a:extLst>
              </a:tr>
              <a:tr h="9829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t>Kind of hearing</a:t>
                      </a:r>
                    </a:p>
                    <a:p>
                      <a:pPr algn="ctr" rtl="0">
                        <a:spcBef>
                          <a:spcPts val="600"/>
                        </a:spcBef>
                        <a:spcAft>
                          <a:spcPts val="600"/>
                        </a:spcAft>
                      </a:pPr>
                      <a:r>
                        <a:rPr lang="en-US" sz="1200" dirty="0"/>
                        <a:t>Kind of motion</a:t>
                      </a:r>
                    </a:p>
                    <a:p>
                      <a:pPr algn="ctr" rtl="0">
                        <a:spcBef>
                          <a:spcPts val="600"/>
                        </a:spcBef>
                        <a:spcAft>
                          <a:spcPts val="600"/>
                        </a:spcAft>
                      </a:pPr>
                      <a:r>
                        <a:rPr lang="en-US" sz="1200" dirty="0"/>
                        <a:t>Who filed it</a:t>
                      </a:r>
                    </a:p>
                  </a:txBody>
                  <a:tcPr marL="102870" marR="102870" marT="102870" marB="102870"/>
                </a:tc>
                <a:tc>
                  <a:txBody>
                    <a:bodyPr/>
                    <a:lstStyle/>
                    <a:p>
                      <a:pPr algn="ctr" rtl="0">
                        <a:spcBef>
                          <a:spcPts val="600"/>
                        </a:spcBef>
                        <a:spcAft>
                          <a:spcPts val="600"/>
                        </a:spcAft>
                      </a:pPr>
                      <a:r>
                        <a:rPr lang="en-US" sz="1200" dirty="0"/>
                        <a:t>Evidence presented</a:t>
                      </a:r>
                    </a:p>
                    <a:p>
                      <a:pPr algn="ctr" rtl="0">
                        <a:spcBef>
                          <a:spcPts val="600"/>
                        </a:spcBef>
                        <a:spcAft>
                          <a:spcPts val="600"/>
                        </a:spcAft>
                      </a:pPr>
                      <a:r>
                        <a:rPr lang="en-US" sz="1200" dirty="0"/>
                        <a:t>Witnesses presented</a:t>
                      </a:r>
                    </a:p>
                    <a:p>
                      <a:pPr algn="ctr" rtl="0">
                        <a:spcBef>
                          <a:spcPts val="600"/>
                        </a:spcBef>
                        <a:spcAft>
                          <a:spcPts val="600"/>
                        </a:spcAft>
                      </a:pPr>
                      <a:r>
                        <a:rPr lang="en-US" sz="1200" dirty="0"/>
                        <a:t>Decision</a:t>
                      </a:r>
                    </a:p>
                  </a:txBody>
                  <a:tcPr marL="102870" marR="102870" marT="102870" marB="102870"/>
                </a:tc>
                <a:extLst>
                  <a:ext uri="{0D108BD9-81ED-4DB2-BD59-A6C34878D82A}">
                    <a16:rowId xmlns:a16="http://schemas.microsoft.com/office/drawing/2014/main" val="2832680597"/>
                  </a:ext>
                </a:extLst>
              </a:tr>
            </a:tbl>
          </a:graphicData>
        </a:graphic>
      </p:graphicFrame>
    </p:spTree>
    <p:extLst>
      <p:ext uri="{BB962C8B-B14F-4D97-AF65-F5344CB8AC3E}">
        <p14:creationId xmlns:p14="http://schemas.microsoft.com/office/powerpoint/2010/main" val="13677783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xPatterns General Use">
  <a:themeElements>
    <a:clrScheme name="xPatterns Color Theme">
      <a:dk1>
        <a:srgbClr val="0D1B1C"/>
      </a:dk1>
      <a:lt1>
        <a:srgbClr val="FFFFFF"/>
      </a:lt1>
      <a:dk2>
        <a:srgbClr val="2A3232"/>
      </a:dk2>
      <a:lt2>
        <a:srgbClr val="DADADB"/>
      </a:lt2>
      <a:accent1>
        <a:srgbClr val="366F79"/>
      </a:accent1>
      <a:accent2>
        <a:srgbClr val="6FCCDC"/>
      </a:accent2>
      <a:accent3>
        <a:srgbClr val="C5EBF1"/>
      </a:accent3>
      <a:accent4>
        <a:srgbClr val="974808"/>
      </a:accent4>
      <a:accent5>
        <a:srgbClr val="F47521"/>
      </a:accent5>
      <a:accent6>
        <a:srgbClr val="DCB08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NARAL LAYOUT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358149B4A1404582151C437CB63887" ma:contentTypeVersion="0" ma:contentTypeDescription="Create a new document." ma:contentTypeScope="" ma:versionID="be8f6e2259eb2bb22916a4e62a55f52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5A32823-7A89-4B5A-B1C4-55844D8FF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11799</TotalTime>
  <Words>2043</Words>
  <Application>Microsoft Macintosh PowerPoint</Application>
  <PresentationFormat>On-screen Show (16:9)</PresentationFormat>
  <Paragraphs>266</Paragraphs>
  <Slides>30</Slides>
  <Notes>23</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Bariol Regular</vt:lpstr>
      <vt:lpstr>Berlin Sans FB Demi</vt:lpstr>
      <vt:lpstr>Calibri</vt:lpstr>
      <vt:lpstr>Cambria</vt:lpstr>
      <vt:lpstr>Courier New</vt:lpstr>
      <vt:lpstr>Roboto</vt:lpstr>
      <vt:lpstr>Roboto Condensed</vt:lpstr>
      <vt:lpstr>Times New Roman</vt:lpstr>
      <vt:lpstr>xPatterns General Use</vt:lpstr>
      <vt:lpstr>GENARAL LAYOUTS</vt:lpstr>
      <vt:lpstr>Executive briefing: what you must know to build  ai systems that understand natural language</vt:lpstr>
      <vt:lpstr>PowerPoint Presentation</vt:lpstr>
      <vt:lpstr>Looks easy?</vt:lpstr>
      <vt:lpstr>Therefore…</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Example 2: Sentiment analysis </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
  <cp:lastModifiedBy>David Talby</cp:lastModifiedBy>
  <cp:revision>576</cp:revision>
  <dcterms:created xsi:type="dcterms:W3CDTF">2010-04-12T23:12:02Z</dcterms:created>
  <dcterms:modified xsi:type="dcterms:W3CDTF">2019-04-17T17:18:06Z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0x010100E1358149B4A1404582151C437CB63887</vt:lpwstr>
  </property>
</Properties>
</file>