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72" r:id="rId1"/>
  </p:sldMasterIdLst>
  <p:notesMasterIdLst>
    <p:notesMasterId r:id="rId35"/>
  </p:notesMasterIdLst>
  <p:sldIdLst>
    <p:sldId id="256" r:id="rId2"/>
    <p:sldId id="274" r:id="rId3"/>
    <p:sldId id="278" r:id="rId4"/>
    <p:sldId id="346" r:id="rId5"/>
    <p:sldId id="280" r:id="rId6"/>
    <p:sldId id="347" r:id="rId7"/>
    <p:sldId id="316" r:id="rId8"/>
    <p:sldId id="317" r:id="rId9"/>
    <p:sldId id="318" r:id="rId10"/>
    <p:sldId id="371" r:id="rId11"/>
    <p:sldId id="372" r:id="rId12"/>
    <p:sldId id="373" r:id="rId13"/>
    <p:sldId id="321" r:id="rId14"/>
    <p:sldId id="322" r:id="rId15"/>
    <p:sldId id="323" r:id="rId16"/>
    <p:sldId id="360" r:id="rId17"/>
    <p:sldId id="361" r:id="rId18"/>
    <p:sldId id="362" r:id="rId19"/>
    <p:sldId id="265" r:id="rId20"/>
    <p:sldId id="363" r:id="rId21"/>
    <p:sldId id="364" r:id="rId22"/>
    <p:sldId id="365" r:id="rId23"/>
    <p:sldId id="366" r:id="rId24"/>
    <p:sldId id="367" r:id="rId25"/>
    <p:sldId id="368" r:id="rId26"/>
    <p:sldId id="369" r:id="rId27"/>
    <p:sldId id="370" r:id="rId28"/>
    <p:sldId id="291" r:id="rId29"/>
    <p:sldId id="292" r:id="rId30"/>
    <p:sldId id="293" r:id="rId31"/>
    <p:sldId id="294" r:id="rId32"/>
    <p:sldId id="295" r:id="rId33"/>
    <p:sldId id="374"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922"/>
    <p:restoredTop sz="94674"/>
  </p:normalViewPr>
  <p:slideViewPr>
    <p:cSldViewPr snapToGrid="0" snapToObjects="1">
      <p:cViewPr>
        <p:scale>
          <a:sx n="111" d="100"/>
          <a:sy n="111" d="100"/>
        </p:scale>
        <p:origin x="-2268" y="-12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27B630-09CF-48C8-A671-00E81DFF8405}" type="datetimeFigureOut">
              <a:rPr lang="en-US" smtClean="0"/>
              <a:t>4/4/2019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7B8E23-F6F3-4702-8D4C-EB38EB5D6491}" type="slidenum">
              <a:rPr lang="en-US" smtClean="0"/>
              <a:t>‹#›</a:t>
            </a:fld>
            <a:endParaRPr lang="en-US" dirty="0"/>
          </a:p>
        </p:txBody>
      </p:sp>
    </p:spTree>
    <p:extLst>
      <p:ext uri="{BB962C8B-B14F-4D97-AF65-F5344CB8AC3E}">
        <p14:creationId xmlns:p14="http://schemas.microsoft.com/office/powerpoint/2010/main" val="20547212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xmlns="" id="{01A8DE45-BDBE-9A47-9E07-B77989FD6CA8}"/>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b="5740"/>
          <a:stretch/>
        </p:blipFill>
        <p:spPr>
          <a:xfrm>
            <a:off x="0" y="393700"/>
            <a:ext cx="12192000" cy="6464300"/>
          </a:xfrm>
          <a:prstGeom prst="rect">
            <a:avLst/>
          </a:prstGeom>
        </p:spPr>
      </p:pic>
      <p:sp>
        <p:nvSpPr>
          <p:cNvPr id="7" name="TextBox 6">
            <a:extLst>
              <a:ext uri="{FF2B5EF4-FFF2-40B4-BE49-F238E27FC236}">
                <a16:creationId xmlns:a16="http://schemas.microsoft.com/office/drawing/2014/main" xmlns="" id="{11F8368C-8B4C-9B4A-9514-70B42DC017DD}"/>
              </a:ext>
            </a:extLst>
          </p:cNvPr>
          <p:cNvSpPr txBox="1">
            <a:spLocks noChangeArrowheads="1"/>
          </p:cNvSpPr>
          <p:nvPr userDrawn="1"/>
        </p:nvSpPr>
        <p:spPr bwMode="auto">
          <a:xfrm>
            <a:off x="423335" y="6581775"/>
            <a:ext cx="393488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marL="0" marR="0" indent="0" algn="l" defTabSz="914377" rtl="0" eaLnBrk="1" fontAlgn="base" latinLnBrk="0" hangingPunct="1">
              <a:lnSpc>
                <a:spcPct val="100000"/>
              </a:lnSpc>
              <a:spcBef>
                <a:spcPct val="0"/>
              </a:spcBef>
              <a:spcAft>
                <a:spcPct val="0"/>
              </a:spcAft>
              <a:buClrTx/>
              <a:buSzTx/>
              <a:buFontTx/>
              <a:buNone/>
              <a:tabLst/>
              <a:defRPr/>
            </a:pPr>
            <a:r>
              <a:rPr lang="en-US" altLang="en-US" sz="800" dirty="0">
                <a:latin typeface="Arial" charset="0"/>
                <a:ea typeface="Arial" charset="0"/>
                <a:cs typeface="Arial" charset="0"/>
              </a:rPr>
              <a:t>© 2018 Bloomberg Finance L.P. All rights reserved.</a:t>
            </a:r>
          </a:p>
        </p:txBody>
      </p:sp>
      <p:sp>
        <p:nvSpPr>
          <p:cNvPr id="8" name="Holder 2">
            <a:extLst>
              <a:ext uri="{FF2B5EF4-FFF2-40B4-BE49-F238E27FC236}">
                <a16:creationId xmlns:a16="http://schemas.microsoft.com/office/drawing/2014/main" xmlns="" id="{62634356-2B7B-0748-900B-084296BFEBB4}"/>
              </a:ext>
            </a:extLst>
          </p:cNvPr>
          <p:cNvSpPr>
            <a:spLocks noGrp="1"/>
          </p:cNvSpPr>
          <p:nvPr>
            <p:ph type="title" hasCustomPrompt="1"/>
          </p:nvPr>
        </p:nvSpPr>
        <p:spPr>
          <a:xfrm>
            <a:off x="538784" y="378337"/>
            <a:ext cx="6179671" cy="2640909"/>
          </a:xfrm>
        </p:spPr>
        <p:txBody>
          <a:bodyPr lIns="0" tIns="0" rIns="0" bIns="0" anchor="t"/>
          <a:lstStyle>
            <a:lvl1pPr>
              <a:lnSpc>
                <a:spcPts val="7200"/>
              </a:lnSpc>
              <a:defRPr sz="5400" b="1" i="0">
                <a:solidFill>
                  <a:schemeClr val="bg1"/>
                </a:solidFill>
                <a:latin typeface="Arial"/>
                <a:cs typeface="Arial"/>
              </a:defRPr>
            </a:lvl1pPr>
          </a:lstStyle>
          <a:p>
            <a:r>
              <a:rPr lang="en-US" dirty="0"/>
              <a:t>Um </a:t>
            </a:r>
            <a:r>
              <a:rPr lang="en-US" dirty="0" err="1"/>
              <a:t>te</a:t>
            </a:r>
            <a:r>
              <a:rPr lang="en-US" dirty="0"/>
              <a:t> idem </a:t>
            </a:r>
            <a:r>
              <a:rPr lang="en-US" dirty="0" err="1"/>
              <a:t>hocchinprac</a:t>
            </a:r>
            <a:r>
              <a:rPr lang="en-US" dirty="0"/>
              <a:t> </a:t>
            </a:r>
            <a:r>
              <a:rPr lang="en-US" dirty="0" err="1"/>
              <a:t>revil</a:t>
            </a:r>
            <a:r>
              <a:rPr lang="en-US" dirty="0"/>
              <a:t> </a:t>
            </a:r>
            <a:r>
              <a:rPr lang="en-US" dirty="0" err="1"/>
              <a:t>ves</a:t>
            </a:r>
            <a:r>
              <a:rPr lang="en-US" dirty="0"/>
              <a:t> </a:t>
            </a:r>
            <a:r>
              <a:rPr lang="en-US" dirty="0" err="1"/>
              <a:t>cul</a:t>
            </a:r>
            <a:r>
              <a:rPr lang="en-US" dirty="0"/>
              <a:t> </a:t>
            </a:r>
            <a:r>
              <a:rPr lang="en-US" dirty="0" err="1"/>
              <a:t>viricae</a:t>
            </a:r>
            <a:r>
              <a:rPr lang="en-US" dirty="0"/>
              <a:t>.</a:t>
            </a:r>
            <a:endParaRPr dirty="0"/>
          </a:p>
        </p:txBody>
      </p:sp>
      <p:sp>
        <p:nvSpPr>
          <p:cNvPr id="9" name="Text Placeholder 23">
            <a:extLst>
              <a:ext uri="{FF2B5EF4-FFF2-40B4-BE49-F238E27FC236}">
                <a16:creationId xmlns:a16="http://schemas.microsoft.com/office/drawing/2014/main" xmlns="" id="{37B66689-9F3F-A64F-9CE0-F617C4E92E58}"/>
              </a:ext>
            </a:extLst>
          </p:cNvPr>
          <p:cNvSpPr>
            <a:spLocks noGrp="1"/>
          </p:cNvSpPr>
          <p:nvPr>
            <p:ph type="body" sz="quarter" idx="13" hasCustomPrompt="1"/>
          </p:nvPr>
        </p:nvSpPr>
        <p:spPr>
          <a:xfrm>
            <a:off x="538784" y="3222445"/>
            <a:ext cx="6179033" cy="876102"/>
          </a:xfrm>
        </p:spPr>
        <p:txBody>
          <a:bodyPr anchor="t"/>
          <a:lstStyle>
            <a:lvl1pPr marL="0" marR="0" indent="0" defTabSz="914377" eaLnBrk="1" fontAlgn="auto" latinLnBrk="0" hangingPunct="1">
              <a:lnSpc>
                <a:spcPct val="100000"/>
              </a:lnSpc>
              <a:spcBef>
                <a:spcPts val="0"/>
              </a:spcBef>
              <a:spcAft>
                <a:spcPts val="0"/>
              </a:spcAft>
              <a:buClrTx/>
              <a:buSzTx/>
              <a:buFontTx/>
              <a:buNone/>
              <a:tabLst/>
              <a:defRPr sz="2400" b="1">
                <a:solidFill>
                  <a:schemeClr val="bg1"/>
                </a:solidFill>
                <a:latin typeface="+mn-lt"/>
                <a:cs typeface="Arial" panose="020B0604020202020204" pitchFamily="34" charset="0"/>
              </a:defRPr>
            </a:lvl1pPr>
            <a:lvl2pPr>
              <a:defRPr sz="1051">
                <a:latin typeface="Arial" panose="020B0604020202020204" pitchFamily="34" charset="0"/>
                <a:cs typeface="Arial" panose="020B0604020202020204" pitchFamily="34" charset="0"/>
              </a:defRPr>
            </a:lvl2pPr>
            <a:lvl3pPr>
              <a:defRPr sz="1051">
                <a:latin typeface="Arial" panose="020B0604020202020204" pitchFamily="34" charset="0"/>
                <a:cs typeface="Arial" panose="020B0604020202020204" pitchFamily="34" charset="0"/>
              </a:defRPr>
            </a:lvl3pPr>
            <a:lvl4pPr>
              <a:defRPr sz="1051">
                <a:latin typeface="Arial" panose="020B0604020202020204" pitchFamily="34" charset="0"/>
                <a:cs typeface="Arial" panose="020B0604020202020204" pitchFamily="34" charset="0"/>
              </a:defRPr>
            </a:lvl4pPr>
            <a:lvl5pPr>
              <a:defRPr sz="1051">
                <a:latin typeface="Arial" panose="020B0604020202020204" pitchFamily="34" charset="0"/>
                <a:cs typeface="Arial" panose="020B0604020202020204" pitchFamily="34" charset="0"/>
              </a:defRPr>
            </a:lvl5pPr>
          </a:lstStyle>
          <a:p>
            <a:pPr lvl="0"/>
            <a:r>
              <a:rPr lang="en-US" dirty="0" err="1"/>
              <a:t>Cusaperi</a:t>
            </a:r>
            <a:r>
              <a:rPr lang="en-US" dirty="0"/>
              <a:t> </a:t>
            </a:r>
            <a:r>
              <a:rPr lang="en-US" dirty="0" err="1"/>
              <a:t>blaciae</a:t>
            </a:r>
            <a:r>
              <a:rPr lang="en-US" dirty="0"/>
              <a:t> </a:t>
            </a:r>
            <a:br>
              <a:rPr lang="en-US" dirty="0"/>
            </a:br>
            <a:r>
              <a:rPr lang="en-US" dirty="0" err="1"/>
              <a:t>suntiatur</a:t>
            </a:r>
            <a:r>
              <a:rPr lang="en-US" dirty="0"/>
              <a:t> </a:t>
            </a:r>
            <a:r>
              <a:rPr lang="en-US" dirty="0" err="1"/>
              <a:t>audandam</a:t>
            </a:r>
            <a:r>
              <a:rPr lang="en-US" dirty="0"/>
              <a:t>.</a:t>
            </a:r>
          </a:p>
        </p:txBody>
      </p:sp>
      <p:sp>
        <p:nvSpPr>
          <p:cNvPr id="15" name="TextBox 14">
            <a:extLst>
              <a:ext uri="{FF2B5EF4-FFF2-40B4-BE49-F238E27FC236}">
                <a16:creationId xmlns:a16="http://schemas.microsoft.com/office/drawing/2014/main" xmlns="" id="{9F9495EE-6F28-9240-8B85-7F70348B5D97}"/>
              </a:ext>
            </a:extLst>
          </p:cNvPr>
          <p:cNvSpPr txBox="1">
            <a:spLocks noChangeArrowheads="1"/>
          </p:cNvSpPr>
          <p:nvPr userDrawn="1"/>
        </p:nvSpPr>
        <p:spPr bwMode="auto">
          <a:xfrm>
            <a:off x="487026" y="6192735"/>
            <a:ext cx="332232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marL="0" marR="0" indent="0" algn="l" defTabSz="914377" rtl="0" eaLnBrk="1" fontAlgn="base" latinLnBrk="0" hangingPunct="1">
              <a:lnSpc>
                <a:spcPct val="100000"/>
              </a:lnSpc>
              <a:spcBef>
                <a:spcPct val="0"/>
              </a:spcBef>
              <a:spcAft>
                <a:spcPct val="0"/>
              </a:spcAft>
              <a:buClrTx/>
              <a:buSzTx/>
              <a:buFontTx/>
              <a:buNone/>
              <a:tabLst/>
              <a:defRPr/>
            </a:pPr>
            <a:r>
              <a:rPr lang="en-US" altLang="en-US" sz="600" dirty="0">
                <a:solidFill>
                  <a:schemeClr val="bg1"/>
                </a:solidFill>
                <a:latin typeface="Arial" charset="0"/>
                <a:ea typeface="Arial" charset="0"/>
                <a:cs typeface="Arial" charset="0"/>
              </a:rPr>
              <a:t>© </a:t>
            </a:r>
            <a:r>
              <a:rPr lang="en-US" altLang="en-US" sz="600" dirty="0" smtClean="0">
                <a:solidFill>
                  <a:schemeClr val="bg1"/>
                </a:solidFill>
                <a:latin typeface="Arial" charset="0"/>
                <a:ea typeface="Arial" charset="0"/>
                <a:cs typeface="Arial" charset="0"/>
              </a:rPr>
              <a:t>2019 </a:t>
            </a:r>
            <a:r>
              <a:rPr lang="en-US" altLang="en-US" sz="600" dirty="0">
                <a:solidFill>
                  <a:schemeClr val="bg1"/>
                </a:solidFill>
                <a:latin typeface="Arial" charset="0"/>
                <a:ea typeface="Arial" charset="0"/>
                <a:cs typeface="Arial" charset="0"/>
              </a:rPr>
              <a:t>Bloomberg Finance L.P. All rights reserved.</a:t>
            </a:r>
          </a:p>
        </p:txBody>
      </p:sp>
      <p:pic>
        <p:nvPicPr>
          <p:cNvPr id="13" name="Picture 12">
            <a:extLst>
              <a:ext uri="{FF2B5EF4-FFF2-40B4-BE49-F238E27FC236}">
                <a16:creationId xmlns:a16="http://schemas.microsoft.com/office/drawing/2014/main" xmlns="" id="{0804239F-1028-9240-885B-33CCB86DEBA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8783" y="5850813"/>
            <a:ext cx="2614647" cy="237899"/>
          </a:xfrm>
          <a:prstGeom prst="rect">
            <a:avLst/>
          </a:prstGeom>
        </p:spPr>
      </p:pic>
      <p:pic>
        <p:nvPicPr>
          <p:cNvPr id="10" name="Picture 9">
            <a:extLst>
              <a:ext uri="{FF2B5EF4-FFF2-40B4-BE49-F238E27FC236}">
                <a16:creationId xmlns:a16="http://schemas.microsoft.com/office/drawing/2014/main" xmlns="" id="{66D458E9-C2A8-424E-8FF0-92DA727DD056}"/>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b="38462"/>
          <a:stretch/>
        </p:blipFill>
        <p:spPr>
          <a:xfrm rot="5400000">
            <a:off x="9344657" y="1953416"/>
            <a:ext cx="3686072" cy="916350"/>
          </a:xfrm>
          <a:prstGeom prst="rect">
            <a:avLst/>
          </a:prstGeom>
        </p:spPr>
      </p:pic>
    </p:spTree>
    <p:extLst>
      <p:ext uri="{BB962C8B-B14F-4D97-AF65-F5344CB8AC3E}">
        <p14:creationId xmlns:p14="http://schemas.microsoft.com/office/powerpoint/2010/main" val="19553256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1_Title Design 1">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607F8238-76D6-134C-9DFE-F80FEA7AC22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991" t="50269" r="35619" b="3502"/>
          <a:stretch/>
        </p:blipFill>
        <p:spPr>
          <a:xfrm>
            <a:off x="0" y="0"/>
            <a:ext cx="12192000" cy="4171497"/>
          </a:xfrm>
          <a:prstGeom prst="rect">
            <a:avLst/>
          </a:prstGeom>
        </p:spPr>
      </p:pic>
      <p:sp>
        <p:nvSpPr>
          <p:cNvPr id="7" name="TextBox 6">
            <a:extLst>
              <a:ext uri="{FF2B5EF4-FFF2-40B4-BE49-F238E27FC236}">
                <a16:creationId xmlns:a16="http://schemas.microsoft.com/office/drawing/2014/main" xmlns="" id="{11F8368C-8B4C-9B4A-9514-70B42DC017DD}"/>
              </a:ext>
            </a:extLst>
          </p:cNvPr>
          <p:cNvSpPr txBox="1">
            <a:spLocks noChangeArrowheads="1"/>
          </p:cNvSpPr>
          <p:nvPr userDrawn="1"/>
        </p:nvSpPr>
        <p:spPr bwMode="auto">
          <a:xfrm>
            <a:off x="423335" y="6581775"/>
            <a:ext cx="393488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marL="0" marR="0" indent="0" algn="l" defTabSz="914377" rtl="0" eaLnBrk="1" fontAlgn="base" latinLnBrk="0" hangingPunct="1">
              <a:lnSpc>
                <a:spcPct val="100000"/>
              </a:lnSpc>
              <a:spcBef>
                <a:spcPct val="0"/>
              </a:spcBef>
              <a:spcAft>
                <a:spcPct val="0"/>
              </a:spcAft>
              <a:buClrTx/>
              <a:buSzTx/>
              <a:buFontTx/>
              <a:buNone/>
              <a:tabLst/>
              <a:defRPr/>
            </a:pPr>
            <a:r>
              <a:rPr lang="en-US" altLang="en-US" sz="800" dirty="0">
                <a:latin typeface="Arial" charset="0"/>
                <a:ea typeface="Arial" charset="0"/>
                <a:cs typeface="Arial" charset="0"/>
              </a:rPr>
              <a:t>© 2018 Bloomberg Finance L.P. All rights reserved.</a:t>
            </a:r>
          </a:p>
        </p:txBody>
      </p:sp>
      <p:sp>
        <p:nvSpPr>
          <p:cNvPr id="17" name="TextBox 16">
            <a:extLst>
              <a:ext uri="{FF2B5EF4-FFF2-40B4-BE49-F238E27FC236}">
                <a16:creationId xmlns:a16="http://schemas.microsoft.com/office/drawing/2014/main" xmlns="" id="{C58940A9-5F30-CE4D-A62C-1AFAE24334D5}"/>
              </a:ext>
            </a:extLst>
          </p:cNvPr>
          <p:cNvSpPr txBox="1">
            <a:spLocks noChangeArrowheads="1"/>
          </p:cNvSpPr>
          <p:nvPr userDrawn="1"/>
        </p:nvSpPr>
        <p:spPr bwMode="auto">
          <a:xfrm>
            <a:off x="487026" y="6192735"/>
            <a:ext cx="332232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marL="0" marR="0" indent="0" algn="l" defTabSz="914377" rtl="0" eaLnBrk="1" fontAlgn="base" latinLnBrk="0" hangingPunct="1">
              <a:lnSpc>
                <a:spcPct val="100000"/>
              </a:lnSpc>
              <a:spcBef>
                <a:spcPct val="0"/>
              </a:spcBef>
              <a:spcAft>
                <a:spcPct val="0"/>
              </a:spcAft>
              <a:buClrTx/>
              <a:buSzTx/>
              <a:buFontTx/>
              <a:buNone/>
              <a:tabLst/>
              <a:defRPr/>
            </a:pPr>
            <a:r>
              <a:rPr lang="en-US" altLang="en-US" sz="600" dirty="0">
                <a:solidFill>
                  <a:schemeClr val="bg1"/>
                </a:solidFill>
                <a:latin typeface="Arial" charset="0"/>
                <a:ea typeface="Arial" charset="0"/>
                <a:cs typeface="Arial" charset="0"/>
              </a:rPr>
              <a:t>© </a:t>
            </a:r>
            <a:r>
              <a:rPr lang="en-US" altLang="en-US" sz="600" dirty="0" smtClean="0">
                <a:solidFill>
                  <a:schemeClr val="bg1"/>
                </a:solidFill>
                <a:latin typeface="Arial" charset="0"/>
                <a:ea typeface="Arial" charset="0"/>
                <a:cs typeface="Arial" charset="0"/>
              </a:rPr>
              <a:t>2019 </a:t>
            </a:r>
            <a:r>
              <a:rPr lang="en-US" altLang="en-US" sz="600" dirty="0">
                <a:solidFill>
                  <a:schemeClr val="bg1"/>
                </a:solidFill>
                <a:latin typeface="Arial" charset="0"/>
                <a:ea typeface="Arial" charset="0"/>
                <a:cs typeface="Arial" charset="0"/>
              </a:rPr>
              <a:t>Bloomberg Finance L.P. All rights reserved.</a:t>
            </a:r>
          </a:p>
        </p:txBody>
      </p:sp>
      <p:sp>
        <p:nvSpPr>
          <p:cNvPr id="28" name="Holder 2">
            <a:extLst>
              <a:ext uri="{FF2B5EF4-FFF2-40B4-BE49-F238E27FC236}">
                <a16:creationId xmlns:a16="http://schemas.microsoft.com/office/drawing/2014/main" xmlns="" id="{A984FC35-0B1B-6C47-8A5D-0AFFE46AD7D7}"/>
              </a:ext>
            </a:extLst>
          </p:cNvPr>
          <p:cNvSpPr>
            <a:spLocks noGrp="1"/>
          </p:cNvSpPr>
          <p:nvPr>
            <p:ph type="title" hasCustomPrompt="1"/>
          </p:nvPr>
        </p:nvSpPr>
        <p:spPr>
          <a:xfrm>
            <a:off x="781043" y="2714444"/>
            <a:ext cx="8920799" cy="787881"/>
          </a:xfrm>
        </p:spPr>
        <p:txBody>
          <a:bodyPr lIns="0" tIns="0" rIns="0" bIns="0" anchor="t"/>
          <a:lstStyle>
            <a:lvl1pPr algn="ctr">
              <a:lnSpc>
                <a:spcPct val="100000"/>
              </a:lnSpc>
              <a:defRPr sz="4000" b="1" i="0" baseline="0">
                <a:solidFill>
                  <a:schemeClr val="bg1"/>
                </a:solidFill>
                <a:latin typeface="Arial"/>
                <a:cs typeface="Arial"/>
              </a:defRPr>
            </a:lvl1pPr>
          </a:lstStyle>
          <a:p>
            <a:r>
              <a:rPr lang="en-US" dirty="0" err="1" smtClean="0"/>
              <a:t>Foobar</a:t>
            </a:r>
            <a:r>
              <a:rPr lang="en-US" dirty="0" smtClean="0"/>
              <a:t> title</a:t>
            </a:r>
            <a:endParaRPr dirty="0"/>
          </a:p>
        </p:txBody>
      </p:sp>
      <p:pic>
        <p:nvPicPr>
          <p:cNvPr id="10" name="Picture 9">
            <a:extLst>
              <a:ext uri="{FF2B5EF4-FFF2-40B4-BE49-F238E27FC236}">
                <a16:creationId xmlns:a16="http://schemas.microsoft.com/office/drawing/2014/main" xmlns="" id="{8685B4B3-0547-CD48-A98C-445F7679F21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8783" y="5850813"/>
            <a:ext cx="2614647" cy="237899"/>
          </a:xfrm>
          <a:prstGeom prst="rect">
            <a:avLst/>
          </a:prstGeom>
        </p:spPr>
      </p:pic>
      <p:pic>
        <p:nvPicPr>
          <p:cNvPr id="8" name="Picture 7">
            <a:extLst>
              <a:ext uri="{FF2B5EF4-FFF2-40B4-BE49-F238E27FC236}">
                <a16:creationId xmlns:a16="http://schemas.microsoft.com/office/drawing/2014/main" xmlns="" id="{34C653EF-5A2D-684C-A0A9-103D88954F20}"/>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b="38000"/>
          <a:stretch/>
        </p:blipFill>
        <p:spPr>
          <a:xfrm>
            <a:off x="9967931" y="5798308"/>
            <a:ext cx="1574800" cy="394427"/>
          </a:xfrm>
          <a:prstGeom prst="rect">
            <a:avLst/>
          </a:prstGeom>
        </p:spPr>
      </p:pic>
    </p:spTree>
    <p:extLst>
      <p:ext uri="{BB962C8B-B14F-4D97-AF65-F5344CB8AC3E}">
        <p14:creationId xmlns:p14="http://schemas.microsoft.com/office/powerpoint/2010/main" val="227040230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2_Title Design 1">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B3490753-089E-9649-BC93-820C468E036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991" t="50269" r="35619" b="3502"/>
          <a:stretch/>
        </p:blipFill>
        <p:spPr>
          <a:xfrm>
            <a:off x="0" y="0"/>
            <a:ext cx="12192000" cy="4171497"/>
          </a:xfrm>
          <a:prstGeom prst="rect">
            <a:avLst/>
          </a:prstGeom>
        </p:spPr>
      </p:pic>
      <p:sp>
        <p:nvSpPr>
          <p:cNvPr id="7" name="TextBox 6">
            <a:extLst>
              <a:ext uri="{FF2B5EF4-FFF2-40B4-BE49-F238E27FC236}">
                <a16:creationId xmlns:a16="http://schemas.microsoft.com/office/drawing/2014/main" xmlns="" id="{11F8368C-8B4C-9B4A-9514-70B42DC017DD}"/>
              </a:ext>
            </a:extLst>
          </p:cNvPr>
          <p:cNvSpPr txBox="1">
            <a:spLocks noChangeArrowheads="1"/>
          </p:cNvSpPr>
          <p:nvPr userDrawn="1"/>
        </p:nvSpPr>
        <p:spPr bwMode="auto">
          <a:xfrm>
            <a:off x="423335" y="6581775"/>
            <a:ext cx="393488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marL="0" marR="0" indent="0" algn="l" defTabSz="914377" rtl="0" eaLnBrk="1" fontAlgn="base" latinLnBrk="0" hangingPunct="1">
              <a:lnSpc>
                <a:spcPct val="100000"/>
              </a:lnSpc>
              <a:spcBef>
                <a:spcPct val="0"/>
              </a:spcBef>
              <a:spcAft>
                <a:spcPct val="0"/>
              </a:spcAft>
              <a:buClrTx/>
              <a:buSzTx/>
              <a:buFontTx/>
              <a:buNone/>
              <a:tabLst/>
              <a:defRPr/>
            </a:pPr>
            <a:r>
              <a:rPr lang="en-US" altLang="en-US" sz="800" dirty="0">
                <a:latin typeface="Arial" charset="0"/>
                <a:ea typeface="Arial" charset="0"/>
                <a:cs typeface="Arial" charset="0"/>
              </a:rPr>
              <a:t>© 2018 Bloomberg Finance L.P. All rights reserved.</a:t>
            </a:r>
          </a:p>
        </p:txBody>
      </p:sp>
      <p:sp>
        <p:nvSpPr>
          <p:cNvPr id="19" name="Content Placeholder 7">
            <a:extLst>
              <a:ext uri="{FF2B5EF4-FFF2-40B4-BE49-F238E27FC236}">
                <a16:creationId xmlns:a16="http://schemas.microsoft.com/office/drawing/2014/main" xmlns="" id="{B9E5FA89-F142-264A-AF73-A8BFC993CB2D}"/>
              </a:ext>
            </a:extLst>
          </p:cNvPr>
          <p:cNvSpPr>
            <a:spLocks noGrp="1"/>
          </p:cNvSpPr>
          <p:nvPr>
            <p:ph sz="quarter" idx="10" hasCustomPrompt="1"/>
          </p:nvPr>
        </p:nvSpPr>
        <p:spPr>
          <a:xfrm>
            <a:off x="538784" y="525446"/>
            <a:ext cx="3722688" cy="219758"/>
          </a:xfrm>
        </p:spPr>
        <p:txBody>
          <a:bodyPr/>
          <a:lstStyle>
            <a:lvl1pPr>
              <a:defRPr sz="1800" b="1"/>
            </a:lvl1pPr>
            <a:lvl2pPr>
              <a:defRPr/>
            </a:lvl2pPr>
          </a:lstStyle>
          <a:p>
            <a:pPr lvl="0"/>
            <a:r>
              <a:rPr lang="en-US" dirty="0"/>
              <a:t>Event Name 18pt bold</a:t>
            </a:r>
          </a:p>
        </p:txBody>
      </p:sp>
      <p:sp>
        <p:nvSpPr>
          <p:cNvPr id="20" name="Text Placeholder 23">
            <a:extLst>
              <a:ext uri="{FF2B5EF4-FFF2-40B4-BE49-F238E27FC236}">
                <a16:creationId xmlns:a16="http://schemas.microsoft.com/office/drawing/2014/main" xmlns="" id="{27BFB61C-BFE5-AE44-8298-522030DCD5D4}"/>
              </a:ext>
            </a:extLst>
          </p:cNvPr>
          <p:cNvSpPr>
            <a:spLocks noGrp="1"/>
          </p:cNvSpPr>
          <p:nvPr>
            <p:ph type="body" sz="quarter" idx="13" hasCustomPrompt="1"/>
          </p:nvPr>
        </p:nvSpPr>
        <p:spPr>
          <a:xfrm>
            <a:off x="548618" y="2578387"/>
            <a:ext cx="9419313" cy="876102"/>
          </a:xfrm>
        </p:spPr>
        <p:txBody>
          <a:bodyPr anchor="t"/>
          <a:lstStyle>
            <a:lvl1pPr marL="0" marR="0" indent="0" defTabSz="914377" eaLnBrk="1" fontAlgn="auto" latinLnBrk="0" hangingPunct="1">
              <a:lnSpc>
                <a:spcPct val="100000"/>
              </a:lnSpc>
              <a:spcBef>
                <a:spcPts val="0"/>
              </a:spcBef>
              <a:spcAft>
                <a:spcPts val="0"/>
              </a:spcAft>
              <a:buClrTx/>
              <a:buSzTx/>
              <a:buFontTx/>
              <a:buNone/>
              <a:tabLst/>
              <a:defRPr sz="1800" b="0">
                <a:solidFill>
                  <a:schemeClr val="bg1"/>
                </a:solidFill>
                <a:latin typeface="Arial" panose="020B0604020202020204" pitchFamily="34" charset="0"/>
                <a:cs typeface="Arial" panose="020B0604020202020204" pitchFamily="34" charset="0"/>
              </a:defRPr>
            </a:lvl1pPr>
            <a:lvl2pPr>
              <a:defRPr sz="1051">
                <a:latin typeface="Arial" panose="020B0604020202020204" pitchFamily="34" charset="0"/>
                <a:cs typeface="Arial" panose="020B0604020202020204" pitchFamily="34" charset="0"/>
              </a:defRPr>
            </a:lvl2pPr>
            <a:lvl3pPr>
              <a:defRPr sz="1051">
                <a:latin typeface="Arial" panose="020B0604020202020204" pitchFamily="34" charset="0"/>
                <a:cs typeface="Arial" panose="020B0604020202020204" pitchFamily="34" charset="0"/>
              </a:defRPr>
            </a:lvl3pPr>
            <a:lvl4pPr>
              <a:defRPr sz="1051">
                <a:latin typeface="Arial" panose="020B0604020202020204" pitchFamily="34" charset="0"/>
                <a:cs typeface="Arial" panose="020B0604020202020204" pitchFamily="34" charset="0"/>
              </a:defRPr>
            </a:lvl4pPr>
            <a:lvl5pPr>
              <a:defRPr sz="1051">
                <a:latin typeface="Arial" panose="020B0604020202020204" pitchFamily="34" charset="0"/>
                <a:cs typeface="Arial" panose="020B0604020202020204" pitchFamily="34" charset="0"/>
              </a:defRPr>
            </a:lvl5pPr>
          </a:lstStyle>
          <a:p>
            <a:r>
              <a:rPr lang="en-US" sz="1800" dirty="0"/>
              <a:t>Subtext goes here</a:t>
            </a:r>
          </a:p>
          <a:p>
            <a:r>
              <a:rPr lang="en-US" sz="1800" dirty="0"/>
              <a:t>18pt regular</a:t>
            </a:r>
          </a:p>
        </p:txBody>
      </p:sp>
      <p:sp>
        <p:nvSpPr>
          <p:cNvPr id="22" name="TextBox 21">
            <a:extLst>
              <a:ext uri="{FF2B5EF4-FFF2-40B4-BE49-F238E27FC236}">
                <a16:creationId xmlns:a16="http://schemas.microsoft.com/office/drawing/2014/main" xmlns="" id="{68E8D923-C004-CD4D-8B56-EB8FE6FD3BC3}"/>
              </a:ext>
            </a:extLst>
          </p:cNvPr>
          <p:cNvSpPr txBox="1">
            <a:spLocks noChangeArrowheads="1"/>
          </p:cNvSpPr>
          <p:nvPr userDrawn="1"/>
        </p:nvSpPr>
        <p:spPr bwMode="auto">
          <a:xfrm>
            <a:off x="487026" y="6192735"/>
            <a:ext cx="332232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marL="0" marR="0" indent="0" algn="l" defTabSz="914377" rtl="0" eaLnBrk="1" fontAlgn="base" latinLnBrk="0" hangingPunct="1">
              <a:lnSpc>
                <a:spcPct val="100000"/>
              </a:lnSpc>
              <a:spcBef>
                <a:spcPct val="0"/>
              </a:spcBef>
              <a:spcAft>
                <a:spcPct val="0"/>
              </a:spcAft>
              <a:buClrTx/>
              <a:buSzTx/>
              <a:buFontTx/>
              <a:buNone/>
              <a:tabLst/>
              <a:defRPr/>
            </a:pPr>
            <a:r>
              <a:rPr lang="en-US" altLang="en-US" sz="600" dirty="0">
                <a:solidFill>
                  <a:schemeClr val="bg1"/>
                </a:solidFill>
                <a:latin typeface="Arial" charset="0"/>
                <a:ea typeface="Arial" charset="0"/>
                <a:cs typeface="Arial" charset="0"/>
              </a:rPr>
              <a:t>© </a:t>
            </a:r>
            <a:r>
              <a:rPr lang="en-US" altLang="en-US" sz="600" dirty="0" smtClean="0">
                <a:solidFill>
                  <a:schemeClr val="bg1"/>
                </a:solidFill>
                <a:latin typeface="Arial" charset="0"/>
                <a:ea typeface="Arial" charset="0"/>
                <a:cs typeface="Arial" charset="0"/>
              </a:rPr>
              <a:t>2019 </a:t>
            </a:r>
            <a:r>
              <a:rPr lang="en-US" altLang="en-US" sz="600" dirty="0">
                <a:solidFill>
                  <a:schemeClr val="bg1"/>
                </a:solidFill>
                <a:latin typeface="Arial" charset="0"/>
                <a:ea typeface="Arial" charset="0"/>
                <a:cs typeface="Arial" charset="0"/>
              </a:rPr>
              <a:t>Bloomberg Finance L.P. All rights reserved.</a:t>
            </a:r>
          </a:p>
        </p:txBody>
      </p:sp>
      <p:sp>
        <p:nvSpPr>
          <p:cNvPr id="24" name="Holder 2">
            <a:extLst>
              <a:ext uri="{FF2B5EF4-FFF2-40B4-BE49-F238E27FC236}">
                <a16:creationId xmlns:a16="http://schemas.microsoft.com/office/drawing/2014/main" xmlns="" id="{2FEC1A08-0915-8A4B-A0E2-9D5E67BD64AB}"/>
              </a:ext>
            </a:extLst>
          </p:cNvPr>
          <p:cNvSpPr>
            <a:spLocks noGrp="1"/>
          </p:cNvSpPr>
          <p:nvPr>
            <p:ph type="title" hasCustomPrompt="1"/>
          </p:nvPr>
        </p:nvSpPr>
        <p:spPr>
          <a:xfrm>
            <a:off x="545255" y="1147311"/>
            <a:ext cx="9422676" cy="1226704"/>
          </a:xfrm>
        </p:spPr>
        <p:txBody>
          <a:bodyPr lIns="0" tIns="0" rIns="0" bIns="0" anchor="t"/>
          <a:lstStyle>
            <a:lvl1pPr>
              <a:lnSpc>
                <a:spcPct val="100000"/>
              </a:lnSpc>
              <a:defRPr sz="4000" b="1" i="0">
                <a:solidFill>
                  <a:schemeClr val="bg1"/>
                </a:solidFill>
                <a:latin typeface="Arial"/>
                <a:cs typeface="Arial"/>
              </a:defRPr>
            </a:lvl1pPr>
          </a:lstStyle>
          <a:p>
            <a:r>
              <a:rPr lang="en-US" dirty="0"/>
              <a:t>Title goes here</a:t>
            </a:r>
            <a:br>
              <a:rPr lang="en-US" dirty="0"/>
            </a:br>
            <a:r>
              <a:rPr lang="en-US" dirty="0"/>
              <a:t>40pt bold</a:t>
            </a:r>
            <a:endParaRPr dirty="0"/>
          </a:p>
        </p:txBody>
      </p:sp>
      <p:pic>
        <p:nvPicPr>
          <p:cNvPr id="9" name="Picture 8">
            <a:extLst>
              <a:ext uri="{FF2B5EF4-FFF2-40B4-BE49-F238E27FC236}">
                <a16:creationId xmlns:a16="http://schemas.microsoft.com/office/drawing/2014/main" xmlns="" id="{D850B3E9-B518-D74B-BBB6-53BC8E919A8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8783" y="5850813"/>
            <a:ext cx="2614647" cy="237899"/>
          </a:xfrm>
          <a:prstGeom prst="rect">
            <a:avLst/>
          </a:prstGeom>
        </p:spPr>
      </p:pic>
    </p:spTree>
    <p:extLst>
      <p:ext uri="{BB962C8B-B14F-4D97-AF65-F5344CB8AC3E}">
        <p14:creationId xmlns:p14="http://schemas.microsoft.com/office/powerpoint/2010/main" val="292194101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3_Title Design 1">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xmlns="" id="{1E3A5910-5C8D-7A49-A351-0B9DD81127E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991" t="50269" r="35619" b="3502"/>
          <a:stretch/>
        </p:blipFill>
        <p:spPr>
          <a:xfrm>
            <a:off x="0" y="0"/>
            <a:ext cx="12192000" cy="4171497"/>
          </a:xfrm>
          <a:prstGeom prst="rect">
            <a:avLst/>
          </a:prstGeom>
        </p:spPr>
      </p:pic>
      <p:sp>
        <p:nvSpPr>
          <p:cNvPr id="7" name="TextBox 6">
            <a:extLst>
              <a:ext uri="{FF2B5EF4-FFF2-40B4-BE49-F238E27FC236}">
                <a16:creationId xmlns:a16="http://schemas.microsoft.com/office/drawing/2014/main" xmlns="" id="{11F8368C-8B4C-9B4A-9514-70B42DC017DD}"/>
              </a:ext>
            </a:extLst>
          </p:cNvPr>
          <p:cNvSpPr txBox="1">
            <a:spLocks noChangeArrowheads="1"/>
          </p:cNvSpPr>
          <p:nvPr userDrawn="1"/>
        </p:nvSpPr>
        <p:spPr bwMode="auto">
          <a:xfrm>
            <a:off x="423335" y="6581775"/>
            <a:ext cx="393488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marL="0" marR="0" indent="0" algn="l" defTabSz="914377" rtl="0" eaLnBrk="1" fontAlgn="base" latinLnBrk="0" hangingPunct="1">
              <a:lnSpc>
                <a:spcPct val="100000"/>
              </a:lnSpc>
              <a:spcBef>
                <a:spcPct val="0"/>
              </a:spcBef>
              <a:spcAft>
                <a:spcPct val="0"/>
              </a:spcAft>
              <a:buClrTx/>
              <a:buSzTx/>
              <a:buFontTx/>
              <a:buNone/>
              <a:tabLst/>
              <a:defRPr/>
            </a:pPr>
            <a:r>
              <a:rPr lang="en-US" altLang="en-US" sz="800" dirty="0">
                <a:latin typeface="Arial" charset="0"/>
                <a:ea typeface="Arial" charset="0"/>
                <a:cs typeface="Arial" charset="0"/>
              </a:rPr>
              <a:t>© 2018 Bloomberg Finance L.P. All rights reserved.</a:t>
            </a:r>
          </a:p>
        </p:txBody>
      </p:sp>
      <p:sp>
        <p:nvSpPr>
          <p:cNvPr id="9" name="Content Placeholder 7">
            <a:extLst>
              <a:ext uri="{FF2B5EF4-FFF2-40B4-BE49-F238E27FC236}">
                <a16:creationId xmlns:a16="http://schemas.microsoft.com/office/drawing/2014/main" xmlns="" id="{EAB6678C-EF58-7D42-A3E9-2A0B72CF6555}"/>
              </a:ext>
            </a:extLst>
          </p:cNvPr>
          <p:cNvSpPr>
            <a:spLocks noGrp="1"/>
          </p:cNvSpPr>
          <p:nvPr>
            <p:ph sz="quarter" idx="10" hasCustomPrompt="1"/>
          </p:nvPr>
        </p:nvSpPr>
        <p:spPr>
          <a:xfrm>
            <a:off x="538784" y="525446"/>
            <a:ext cx="3722688" cy="219758"/>
          </a:xfrm>
        </p:spPr>
        <p:txBody>
          <a:bodyPr/>
          <a:lstStyle>
            <a:lvl1pPr>
              <a:defRPr sz="1800" b="1"/>
            </a:lvl1pPr>
            <a:lvl2pPr>
              <a:defRPr/>
            </a:lvl2pPr>
          </a:lstStyle>
          <a:p>
            <a:pPr lvl="0"/>
            <a:r>
              <a:rPr lang="en-US" dirty="0"/>
              <a:t>Event Name 18pt bold</a:t>
            </a:r>
          </a:p>
        </p:txBody>
      </p:sp>
      <p:sp>
        <p:nvSpPr>
          <p:cNvPr id="10" name="Text Placeholder 23">
            <a:extLst>
              <a:ext uri="{FF2B5EF4-FFF2-40B4-BE49-F238E27FC236}">
                <a16:creationId xmlns:a16="http://schemas.microsoft.com/office/drawing/2014/main" xmlns="" id="{2E61DD5C-A250-B049-80C4-A8858AD9BD01}"/>
              </a:ext>
            </a:extLst>
          </p:cNvPr>
          <p:cNvSpPr>
            <a:spLocks noGrp="1"/>
          </p:cNvSpPr>
          <p:nvPr>
            <p:ph type="body" sz="quarter" idx="13" hasCustomPrompt="1"/>
          </p:nvPr>
        </p:nvSpPr>
        <p:spPr>
          <a:xfrm>
            <a:off x="548618" y="2578387"/>
            <a:ext cx="9419313" cy="876102"/>
          </a:xfrm>
        </p:spPr>
        <p:txBody>
          <a:bodyPr anchor="t"/>
          <a:lstStyle>
            <a:lvl1pPr marL="0" marR="0" indent="0" defTabSz="914377" eaLnBrk="1" fontAlgn="auto" latinLnBrk="0" hangingPunct="1">
              <a:lnSpc>
                <a:spcPct val="100000"/>
              </a:lnSpc>
              <a:spcBef>
                <a:spcPts val="0"/>
              </a:spcBef>
              <a:spcAft>
                <a:spcPts val="0"/>
              </a:spcAft>
              <a:buClrTx/>
              <a:buSzTx/>
              <a:buFontTx/>
              <a:buNone/>
              <a:tabLst/>
              <a:defRPr sz="1800" b="0">
                <a:solidFill>
                  <a:schemeClr val="bg1"/>
                </a:solidFill>
                <a:latin typeface="Arial" panose="020B0604020202020204" pitchFamily="34" charset="0"/>
                <a:cs typeface="Arial" panose="020B0604020202020204" pitchFamily="34" charset="0"/>
              </a:defRPr>
            </a:lvl1pPr>
            <a:lvl2pPr>
              <a:defRPr sz="1051">
                <a:latin typeface="Arial" panose="020B0604020202020204" pitchFamily="34" charset="0"/>
                <a:cs typeface="Arial" panose="020B0604020202020204" pitchFamily="34" charset="0"/>
              </a:defRPr>
            </a:lvl2pPr>
            <a:lvl3pPr>
              <a:defRPr sz="1051">
                <a:latin typeface="Arial" panose="020B0604020202020204" pitchFamily="34" charset="0"/>
                <a:cs typeface="Arial" panose="020B0604020202020204" pitchFamily="34" charset="0"/>
              </a:defRPr>
            </a:lvl3pPr>
            <a:lvl4pPr>
              <a:defRPr sz="1051">
                <a:latin typeface="Arial" panose="020B0604020202020204" pitchFamily="34" charset="0"/>
                <a:cs typeface="Arial" panose="020B0604020202020204" pitchFamily="34" charset="0"/>
              </a:defRPr>
            </a:lvl4pPr>
            <a:lvl5pPr>
              <a:defRPr sz="1051">
                <a:latin typeface="Arial" panose="020B0604020202020204" pitchFamily="34" charset="0"/>
                <a:cs typeface="Arial" panose="020B0604020202020204" pitchFamily="34" charset="0"/>
              </a:defRPr>
            </a:lvl5pPr>
          </a:lstStyle>
          <a:p>
            <a:r>
              <a:rPr lang="en-US" sz="1800" dirty="0"/>
              <a:t>Subtext goes here</a:t>
            </a:r>
          </a:p>
          <a:p>
            <a:r>
              <a:rPr lang="en-US" sz="1800" dirty="0"/>
              <a:t>18pt regular</a:t>
            </a:r>
          </a:p>
        </p:txBody>
      </p:sp>
      <p:sp>
        <p:nvSpPr>
          <p:cNvPr id="11" name="Holder 2">
            <a:extLst>
              <a:ext uri="{FF2B5EF4-FFF2-40B4-BE49-F238E27FC236}">
                <a16:creationId xmlns:a16="http://schemas.microsoft.com/office/drawing/2014/main" xmlns="" id="{15F31A1C-22CB-6F45-87B0-071EC073DCED}"/>
              </a:ext>
            </a:extLst>
          </p:cNvPr>
          <p:cNvSpPr>
            <a:spLocks noGrp="1"/>
          </p:cNvSpPr>
          <p:nvPr>
            <p:ph type="title" hasCustomPrompt="1"/>
          </p:nvPr>
        </p:nvSpPr>
        <p:spPr>
          <a:xfrm>
            <a:off x="545255" y="1147311"/>
            <a:ext cx="9422676" cy="1226704"/>
          </a:xfrm>
        </p:spPr>
        <p:txBody>
          <a:bodyPr lIns="0" tIns="0" rIns="0" bIns="0" anchor="t"/>
          <a:lstStyle>
            <a:lvl1pPr>
              <a:lnSpc>
                <a:spcPct val="100000"/>
              </a:lnSpc>
              <a:defRPr sz="4000" b="1" i="0">
                <a:solidFill>
                  <a:schemeClr val="bg1"/>
                </a:solidFill>
                <a:latin typeface="Arial"/>
                <a:cs typeface="Arial"/>
              </a:defRPr>
            </a:lvl1pPr>
          </a:lstStyle>
          <a:p>
            <a:r>
              <a:rPr lang="en-US" dirty="0"/>
              <a:t>Title goes here</a:t>
            </a:r>
            <a:br>
              <a:rPr lang="en-US" dirty="0"/>
            </a:br>
            <a:r>
              <a:rPr lang="en-US" dirty="0"/>
              <a:t>40pt bold</a:t>
            </a:r>
            <a:endParaRPr dirty="0"/>
          </a:p>
        </p:txBody>
      </p:sp>
      <p:pic>
        <p:nvPicPr>
          <p:cNvPr id="8" name="Picture 7">
            <a:extLst>
              <a:ext uri="{FF2B5EF4-FFF2-40B4-BE49-F238E27FC236}">
                <a16:creationId xmlns:a16="http://schemas.microsoft.com/office/drawing/2014/main" xmlns="" id="{F755A91F-102F-114D-B508-7061BF93BF8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67931" y="5798308"/>
            <a:ext cx="1574800" cy="636177"/>
          </a:xfrm>
          <a:prstGeom prst="rect">
            <a:avLst/>
          </a:prstGeom>
        </p:spPr>
      </p:pic>
    </p:spTree>
    <p:extLst>
      <p:ext uri="{BB962C8B-B14F-4D97-AF65-F5344CB8AC3E}">
        <p14:creationId xmlns:p14="http://schemas.microsoft.com/office/powerpoint/2010/main" val="30213616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4_Title Design 1">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xmlns="" id="{D2DC126A-7B14-EB44-824E-B94365439BB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991" t="50269" r="35619" b="3502"/>
          <a:stretch/>
        </p:blipFill>
        <p:spPr>
          <a:xfrm>
            <a:off x="0" y="0"/>
            <a:ext cx="12192000" cy="4171497"/>
          </a:xfrm>
          <a:prstGeom prst="rect">
            <a:avLst/>
          </a:prstGeom>
        </p:spPr>
      </p:pic>
      <p:sp>
        <p:nvSpPr>
          <p:cNvPr id="7" name="TextBox 6">
            <a:extLst>
              <a:ext uri="{FF2B5EF4-FFF2-40B4-BE49-F238E27FC236}">
                <a16:creationId xmlns:a16="http://schemas.microsoft.com/office/drawing/2014/main" xmlns="" id="{11F8368C-8B4C-9B4A-9514-70B42DC017DD}"/>
              </a:ext>
            </a:extLst>
          </p:cNvPr>
          <p:cNvSpPr txBox="1">
            <a:spLocks noChangeArrowheads="1"/>
          </p:cNvSpPr>
          <p:nvPr userDrawn="1"/>
        </p:nvSpPr>
        <p:spPr bwMode="auto">
          <a:xfrm>
            <a:off x="423335" y="6581775"/>
            <a:ext cx="393488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marL="0" marR="0" indent="0" algn="l" defTabSz="914377" rtl="0" eaLnBrk="1" fontAlgn="base" latinLnBrk="0" hangingPunct="1">
              <a:lnSpc>
                <a:spcPct val="100000"/>
              </a:lnSpc>
              <a:spcBef>
                <a:spcPct val="0"/>
              </a:spcBef>
              <a:spcAft>
                <a:spcPct val="0"/>
              </a:spcAft>
              <a:buClrTx/>
              <a:buSzTx/>
              <a:buFontTx/>
              <a:buNone/>
              <a:tabLst/>
              <a:defRPr/>
            </a:pPr>
            <a:r>
              <a:rPr lang="en-US" altLang="en-US" sz="800" dirty="0">
                <a:latin typeface="Arial" charset="0"/>
                <a:ea typeface="Arial" charset="0"/>
                <a:cs typeface="Arial" charset="0"/>
              </a:rPr>
              <a:t>© 2018 Bloomberg Finance L.P. All rights reserved.</a:t>
            </a:r>
          </a:p>
        </p:txBody>
      </p:sp>
      <p:sp>
        <p:nvSpPr>
          <p:cNvPr id="9" name="Content Placeholder 7">
            <a:extLst>
              <a:ext uri="{FF2B5EF4-FFF2-40B4-BE49-F238E27FC236}">
                <a16:creationId xmlns:a16="http://schemas.microsoft.com/office/drawing/2014/main" xmlns="" id="{081BD3B9-3C6C-B44C-B4C3-525A5D407C3F}"/>
              </a:ext>
            </a:extLst>
          </p:cNvPr>
          <p:cNvSpPr>
            <a:spLocks noGrp="1"/>
          </p:cNvSpPr>
          <p:nvPr>
            <p:ph sz="quarter" idx="10" hasCustomPrompt="1"/>
          </p:nvPr>
        </p:nvSpPr>
        <p:spPr>
          <a:xfrm>
            <a:off x="538784" y="525446"/>
            <a:ext cx="3722688" cy="219758"/>
          </a:xfrm>
        </p:spPr>
        <p:txBody>
          <a:bodyPr/>
          <a:lstStyle>
            <a:lvl1pPr>
              <a:defRPr sz="1800" b="1"/>
            </a:lvl1pPr>
            <a:lvl2pPr>
              <a:defRPr/>
            </a:lvl2pPr>
          </a:lstStyle>
          <a:p>
            <a:pPr lvl="0"/>
            <a:r>
              <a:rPr lang="en-US" dirty="0"/>
              <a:t>Event Name 18pt bold</a:t>
            </a:r>
          </a:p>
        </p:txBody>
      </p:sp>
      <p:sp>
        <p:nvSpPr>
          <p:cNvPr id="10" name="Text Placeholder 23">
            <a:extLst>
              <a:ext uri="{FF2B5EF4-FFF2-40B4-BE49-F238E27FC236}">
                <a16:creationId xmlns:a16="http://schemas.microsoft.com/office/drawing/2014/main" xmlns="" id="{4E898BB7-AC5E-B143-8537-3030E818141E}"/>
              </a:ext>
            </a:extLst>
          </p:cNvPr>
          <p:cNvSpPr>
            <a:spLocks noGrp="1"/>
          </p:cNvSpPr>
          <p:nvPr>
            <p:ph type="body" sz="quarter" idx="13" hasCustomPrompt="1"/>
          </p:nvPr>
        </p:nvSpPr>
        <p:spPr>
          <a:xfrm>
            <a:off x="548618" y="2578387"/>
            <a:ext cx="9419313" cy="876102"/>
          </a:xfrm>
        </p:spPr>
        <p:txBody>
          <a:bodyPr anchor="t"/>
          <a:lstStyle>
            <a:lvl1pPr marL="0" marR="0" indent="0" defTabSz="914377" eaLnBrk="1" fontAlgn="auto" latinLnBrk="0" hangingPunct="1">
              <a:lnSpc>
                <a:spcPct val="100000"/>
              </a:lnSpc>
              <a:spcBef>
                <a:spcPts val="0"/>
              </a:spcBef>
              <a:spcAft>
                <a:spcPts val="0"/>
              </a:spcAft>
              <a:buClrTx/>
              <a:buSzTx/>
              <a:buFontTx/>
              <a:buNone/>
              <a:tabLst/>
              <a:defRPr sz="1800" b="0">
                <a:solidFill>
                  <a:schemeClr val="bg1"/>
                </a:solidFill>
                <a:latin typeface="Arial" panose="020B0604020202020204" pitchFamily="34" charset="0"/>
                <a:cs typeface="Arial" panose="020B0604020202020204" pitchFamily="34" charset="0"/>
              </a:defRPr>
            </a:lvl1pPr>
            <a:lvl2pPr>
              <a:defRPr sz="1051">
                <a:latin typeface="Arial" panose="020B0604020202020204" pitchFamily="34" charset="0"/>
                <a:cs typeface="Arial" panose="020B0604020202020204" pitchFamily="34" charset="0"/>
              </a:defRPr>
            </a:lvl2pPr>
            <a:lvl3pPr>
              <a:defRPr sz="1051">
                <a:latin typeface="Arial" panose="020B0604020202020204" pitchFamily="34" charset="0"/>
                <a:cs typeface="Arial" panose="020B0604020202020204" pitchFamily="34" charset="0"/>
              </a:defRPr>
            </a:lvl3pPr>
            <a:lvl4pPr>
              <a:defRPr sz="1051">
                <a:latin typeface="Arial" panose="020B0604020202020204" pitchFamily="34" charset="0"/>
                <a:cs typeface="Arial" panose="020B0604020202020204" pitchFamily="34" charset="0"/>
              </a:defRPr>
            </a:lvl4pPr>
            <a:lvl5pPr>
              <a:defRPr sz="1051">
                <a:latin typeface="Arial" panose="020B0604020202020204" pitchFamily="34" charset="0"/>
                <a:cs typeface="Arial" panose="020B0604020202020204" pitchFamily="34" charset="0"/>
              </a:defRPr>
            </a:lvl5pPr>
          </a:lstStyle>
          <a:p>
            <a:r>
              <a:rPr lang="en-US" sz="1800" dirty="0"/>
              <a:t>Subtext goes here</a:t>
            </a:r>
          </a:p>
          <a:p>
            <a:r>
              <a:rPr lang="en-US" sz="1800" dirty="0"/>
              <a:t>18pt regular</a:t>
            </a:r>
          </a:p>
        </p:txBody>
      </p:sp>
      <p:sp>
        <p:nvSpPr>
          <p:cNvPr id="12" name="Holder 2">
            <a:extLst>
              <a:ext uri="{FF2B5EF4-FFF2-40B4-BE49-F238E27FC236}">
                <a16:creationId xmlns:a16="http://schemas.microsoft.com/office/drawing/2014/main" xmlns="" id="{DAEBDB30-3CA1-4946-831F-0DAF3FE1E0C3}"/>
              </a:ext>
            </a:extLst>
          </p:cNvPr>
          <p:cNvSpPr>
            <a:spLocks noGrp="1"/>
          </p:cNvSpPr>
          <p:nvPr>
            <p:ph type="title" hasCustomPrompt="1"/>
          </p:nvPr>
        </p:nvSpPr>
        <p:spPr>
          <a:xfrm>
            <a:off x="545255" y="1147311"/>
            <a:ext cx="9422676" cy="1226704"/>
          </a:xfrm>
        </p:spPr>
        <p:txBody>
          <a:bodyPr lIns="0" tIns="0" rIns="0" bIns="0" anchor="t"/>
          <a:lstStyle>
            <a:lvl1pPr>
              <a:lnSpc>
                <a:spcPct val="100000"/>
              </a:lnSpc>
              <a:defRPr sz="4000" b="1" i="0">
                <a:solidFill>
                  <a:schemeClr val="bg1"/>
                </a:solidFill>
                <a:latin typeface="Arial"/>
                <a:cs typeface="Arial"/>
              </a:defRPr>
            </a:lvl1pPr>
          </a:lstStyle>
          <a:p>
            <a:r>
              <a:rPr lang="en-US" dirty="0"/>
              <a:t>Title goes here</a:t>
            </a:r>
            <a:br>
              <a:rPr lang="en-US" dirty="0"/>
            </a:br>
            <a:r>
              <a:rPr lang="en-US" dirty="0"/>
              <a:t>40pt bold</a:t>
            </a:r>
            <a:endParaRPr dirty="0"/>
          </a:p>
        </p:txBody>
      </p:sp>
    </p:spTree>
    <p:extLst>
      <p:ext uri="{BB962C8B-B14F-4D97-AF65-F5344CB8AC3E}">
        <p14:creationId xmlns:p14="http://schemas.microsoft.com/office/powerpoint/2010/main" val="25135765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ide Design 1">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2860BAB0-BD74-F04E-A22B-B8D84119C39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5638" t="42423" r="11693" b="44780"/>
          <a:stretch/>
        </p:blipFill>
        <p:spPr>
          <a:xfrm>
            <a:off x="0" y="5796766"/>
            <a:ext cx="12192000" cy="1061234"/>
          </a:xfrm>
          <a:prstGeom prst="rect">
            <a:avLst/>
          </a:prstGeom>
        </p:spPr>
      </p:pic>
      <p:sp>
        <p:nvSpPr>
          <p:cNvPr id="7" name="TextBox 6">
            <a:extLst>
              <a:ext uri="{FF2B5EF4-FFF2-40B4-BE49-F238E27FC236}">
                <a16:creationId xmlns:a16="http://schemas.microsoft.com/office/drawing/2014/main" xmlns="" id="{11F8368C-8B4C-9B4A-9514-70B42DC017DD}"/>
              </a:ext>
            </a:extLst>
          </p:cNvPr>
          <p:cNvSpPr txBox="1">
            <a:spLocks noChangeArrowheads="1"/>
          </p:cNvSpPr>
          <p:nvPr userDrawn="1"/>
        </p:nvSpPr>
        <p:spPr bwMode="auto">
          <a:xfrm>
            <a:off x="423335" y="6581775"/>
            <a:ext cx="393488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marL="0" marR="0" indent="0" algn="l" defTabSz="914377" rtl="0" eaLnBrk="1" fontAlgn="base" latinLnBrk="0" hangingPunct="1">
              <a:lnSpc>
                <a:spcPct val="100000"/>
              </a:lnSpc>
              <a:spcBef>
                <a:spcPct val="0"/>
              </a:spcBef>
              <a:spcAft>
                <a:spcPct val="0"/>
              </a:spcAft>
              <a:buClrTx/>
              <a:buSzTx/>
              <a:buFontTx/>
              <a:buNone/>
              <a:tabLst/>
              <a:defRPr/>
            </a:pPr>
            <a:r>
              <a:rPr lang="en-US" altLang="en-US" sz="800" dirty="0">
                <a:latin typeface="Arial" charset="0"/>
                <a:ea typeface="Arial" charset="0"/>
                <a:cs typeface="Arial" charset="0"/>
              </a:rPr>
              <a:t>© 2018 Bloomberg Finance L.P. All rights reserved.</a:t>
            </a:r>
          </a:p>
        </p:txBody>
      </p:sp>
      <p:sp>
        <p:nvSpPr>
          <p:cNvPr id="22" name="TextBox 21">
            <a:extLst>
              <a:ext uri="{FF2B5EF4-FFF2-40B4-BE49-F238E27FC236}">
                <a16:creationId xmlns:a16="http://schemas.microsoft.com/office/drawing/2014/main" xmlns="" id="{AA2AE571-64A8-744A-B28C-DEC1B091915E}"/>
              </a:ext>
            </a:extLst>
          </p:cNvPr>
          <p:cNvSpPr txBox="1">
            <a:spLocks noChangeArrowheads="1"/>
          </p:cNvSpPr>
          <p:nvPr userDrawn="1"/>
        </p:nvSpPr>
        <p:spPr bwMode="auto">
          <a:xfrm>
            <a:off x="487026" y="6192735"/>
            <a:ext cx="332232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marL="0" marR="0" indent="0" algn="l" defTabSz="914377" rtl="0" eaLnBrk="1" fontAlgn="base" latinLnBrk="0" hangingPunct="1">
              <a:lnSpc>
                <a:spcPct val="100000"/>
              </a:lnSpc>
              <a:spcBef>
                <a:spcPct val="0"/>
              </a:spcBef>
              <a:spcAft>
                <a:spcPct val="0"/>
              </a:spcAft>
              <a:buClrTx/>
              <a:buSzTx/>
              <a:buFontTx/>
              <a:buNone/>
              <a:tabLst/>
              <a:defRPr/>
            </a:pPr>
            <a:r>
              <a:rPr lang="en-US" altLang="en-US" sz="600" dirty="0">
                <a:solidFill>
                  <a:schemeClr val="bg1"/>
                </a:solidFill>
                <a:latin typeface="Arial" charset="0"/>
                <a:ea typeface="Arial" charset="0"/>
                <a:cs typeface="Arial" charset="0"/>
              </a:rPr>
              <a:t>© </a:t>
            </a:r>
            <a:r>
              <a:rPr lang="en-US" altLang="en-US" sz="600" dirty="0" smtClean="0">
                <a:solidFill>
                  <a:schemeClr val="bg1"/>
                </a:solidFill>
                <a:latin typeface="Arial" charset="0"/>
                <a:ea typeface="Arial" charset="0"/>
                <a:cs typeface="Arial" charset="0"/>
              </a:rPr>
              <a:t>2019 </a:t>
            </a:r>
            <a:r>
              <a:rPr lang="en-US" altLang="en-US" sz="600" dirty="0">
                <a:solidFill>
                  <a:schemeClr val="bg1"/>
                </a:solidFill>
                <a:latin typeface="Arial" charset="0"/>
                <a:ea typeface="Arial" charset="0"/>
                <a:cs typeface="Arial" charset="0"/>
              </a:rPr>
              <a:t>Bloomberg Finance L.P. All rights reserved.</a:t>
            </a:r>
          </a:p>
        </p:txBody>
      </p:sp>
      <p:sp>
        <p:nvSpPr>
          <p:cNvPr id="25" name="Holder 2">
            <a:extLst>
              <a:ext uri="{FF2B5EF4-FFF2-40B4-BE49-F238E27FC236}">
                <a16:creationId xmlns:a16="http://schemas.microsoft.com/office/drawing/2014/main" xmlns="" id="{9E3D86D6-9C8F-DB4B-8A4F-5D7B1FEDC86D}"/>
              </a:ext>
            </a:extLst>
          </p:cNvPr>
          <p:cNvSpPr>
            <a:spLocks noGrp="1"/>
          </p:cNvSpPr>
          <p:nvPr>
            <p:ph type="title" hasCustomPrompt="1"/>
          </p:nvPr>
        </p:nvSpPr>
        <p:spPr>
          <a:xfrm>
            <a:off x="545255" y="477708"/>
            <a:ext cx="9422676" cy="492211"/>
          </a:xfrm>
        </p:spPr>
        <p:txBody>
          <a:bodyPr lIns="0" tIns="0" rIns="0" bIns="0" anchor="t"/>
          <a:lstStyle>
            <a:lvl1pPr>
              <a:lnSpc>
                <a:spcPct val="100000"/>
              </a:lnSpc>
              <a:defRPr sz="2800" b="1" i="0">
                <a:solidFill>
                  <a:schemeClr val="bg1"/>
                </a:solidFill>
                <a:latin typeface="Arial"/>
                <a:cs typeface="Arial"/>
              </a:defRPr>
            </a:lvl1pPr>
          </a:lstStyle>
          <a:p>
            <a:r>
              <a:rPr lang="en-US" dirty="0"/>
              <a:t>Content slide: Title goes here 28pt bold</a:t>
            </a:r>
            <a:endParaRPr dirty="0"/>
          </a:p>
        </p:txBody>
      </p:sp>
      <p:sp>
        <p:nvSpPr>
          <p:cNvPr id="27" name="Text Placeholder 23">
            <a:extLst>
              <a:ext uri="{FF2B5EF4-FFF2-40B4-BE49-F238E27FC236}">
                <a16:creationId xmlns:a16="http://schemas.microsoft.com/office/drawing/2014/main" xmlns="" id="{B0BE4E69-B26D-FA4C-AF63-CD86223DB37E}"/>
              </a:ext>
            </a:extLst>
          </p:cNvPr>
          <p:cNvSpPr>
            <a:spLocks noGrp="1"/>
          </p:cNvSpPr>
          <p:nvPr>
            <p:ph type="body" sz="quarter" idx="13" hasCustomPrompt="1"/>
          </p:nvPr>
        </p:nvSpPr>
        <p:spPr>
          <a:xfrm>
            <a:off x="548618" y="1174293"/>
            <a:ext cx="9419313" cy="4251722"/>
          </a:xfrm>
        </p:spPr>
        <p:txBody>
          <a:bodyPr anchor="t"/>
          <a:lstStyle>
            <a:lvl1pPr marL="285750" marR="0" indent="-285750" algn="l" defTabSz="914377" eaLnBrk="1" fontAlgn="auto" latinLnBrk="0" hangingPunct="1">
              <a:lnSpc>
                <a:spcPct val="100000"/>
              </a:lnSpc>
              <a:spcBef>
                <a:spcPts val="0"/>
              </a:spcBef>
              <a:spcAft>
                <a:spcPts val="0"/>
              </a:spcAft>
              <a:buClrTx/>
              <a:buSzTx/>
              <a:buFont typeface="Arial" panose="020B0604020202020204" pitchFamily="34" charset="0"/>
              <a:buChar char="•"/>
              <a:tabLst/>
              <a:defRPr sz="2549" b="0" i="0">
                <a:solidFill>
                  <a:schemeClr val="bg1"/>
                </a:solidFill>
                <a:latin typeface="Arial" panose="020B0604020202020204" pitchFamily="34" charset="0"/>
                <a:cs typeface="Arial" panose="020B0604020202020204" pitchFamily="34" charset="0"/>
              </a:defRPr>
            </a:lvl1pPr>
            <a:lvl2pPr marL="344488" marR="0" indent="-55563" defTabSz="914400" eaLnBrk="1" fontAlgn="auto" latinLnBrk="0" hangingPunct="1">
              <a:lnSpc>
                <a:spcPct val="100000"/>
              </a:lnSpc>
              <a:spcBef>
                <a:spcPts val="0"/>
              </a:spcBef>
              <a:spcAft>
                <a:spcPts val="0"/>
              </a:spcAft>
              <a:buClrTx/>
              <a:buSzTx/>
              <a:buFont typeface=".AppleSystemUIFont"/>
              <a:buChar char="—"/>
              <a:tabLst/>
              <a:defRPr sz="1051" b="0" i="0">
                <a:solidFill>
                  <a:schemeClr val="bg1"/>
                </a:solidFill>
                <a:latin typeface="Arial" panose="020B0604020202020204" pitchFamily="34" charset="0"/>
                <a:cs typeface="Arial" panose="020B0604020202020204" pitchFamily="34" charset="0"/>
              </a:defRPr>
            </a:lvl2pPr>
            <a:lvl3pPr marL="800100" indent="-228600">
              <a:buSzPct val="70000"/>
              <a:buFont typeface="Arial" panose="020B0604020202020204" pitchFamily="34" charset="0"/>
              <a:buChar char="•"/>
              <a:tabLst/>
              <a:defRPr sz="1200" baseline="0">
                <a:solidFill>
                  <a:schemeClr val="bg1"/>
                </a:solidFill>
                <a:latin typeface="Arial" panose="020B0604020202020204" pitchFamily="34" charset="0"/>
                <a:cs typeface="Arial" panose="020B0604020202020204" pitchFamily="34" charset="0"/>
              </a:defRPr>
            </a:lvl3pPr>
            <a:lvl4pPr>
              <a:defRPr sz="1051">
                <a:latin typeface="Arial" panose="020B0604020202020204" pitchFamily="34" charset="0"/>
                <a:cs typeface="Arial" panose="020B0604020202020204" pitchFamily="34" charset="0"/>
              </a:defRPr>
            </a:lvl4pPr>
            <a:lvl5pPr>
              <a:defRPr sz="1051">
                <a:latin typeface="Arial" panose="020B0604020202020204" pitchFamily="34" charset="0"/>
                <a:cs typeface="Arial" panose="020B0604020202020204" pitchFamily="34" charset="0"/>
              </a:defRPr>
            </a:lvl5pPr>
          </a:lstStyle>
          <a:p>
            <a:pPr marL="0" marR="0" lvl="0" indent="0" algn="l" defTabSz="914377" eaLnBrk="1" fontAlgn="auto" latinLnBrk="0" hangingPunct="1">
              <a:lnSpc>
                <a:spcPct val="100000"/>
              </a:lnSpc>
              <a:spcBef>
                <a:spcPts val="0"/>
              </a:spcBef>
              <a:spcAft>
                <a:spcPts val="0"/>
              </a:spcAft>
              <a:buClrTx/>
              <a:buSzTx/>
              <a:buFont typeface=".AppleSystemUIFont"/>
              <a:buNone/>
              <a:tabLst/>
              <a:defRPr/>
            </a:pPr>
            <a:r>
              <a:rPr lang="en-US" sz="1800" dirty="0"/>
              <a:t>Subtext goes here 18pt regular Body copy goes here Body copy goes here Body copy goes here Body copy goes here Body goes here Body copy goes here Body copy goes here Body copy goes here Body copy goes here Body copy goes here Body goes here Body copy goes here Body copy goes here Body copy goes here Body copy goes here Body copy goes here Body goes here Body copy goes here Body copy goes here Body copy goes here Body copy goes here Body copy goes here Body goes here Body copy goes here Body copy goes here Body copy goes here Body copy goes here Body copy goes here Body goes here Body copy goes here Body copy goes here Body copy goes here Body copy goes here Body copy goes here Body goes here Body copy goes here</a:t>
            </a:r>
          </a:p>
          <a:p>
            <a:endParaRPr lang="en-US" sz="1800" dirty="0"/>
          </a:p>
          <a:p>
            <a:r>
              <a:rPr lang="en-US" sz="1800" dirty="0"/>
              <a:t>Bullet 18pt regular</a:t>
            </a:r>
          </a:p>
          <a:p>
            <a:pPr lvl="1"/>
            <a:r>
              <a:rPr lang="en-US" sz="1800" kern="1200" spc="50" dirty="0"/>
              <a:t> Bullet 18pt regular</a:t>
            </a:r>
          </a:p>
          <a:p>
            <a:pPr lvl="2"/>
            <a:r>
              <a:rPr lang="en-US" sz="1800" kern="1200" spc="50" dirty="0"/>
              <a:t>Bullet 15pt regular</a:t>
            </a:r>
          </a:p>
        </p:txBody>
      </p:sp>
      <p:pic>
        <p:nvPicPr>
          <p:cNvPr id="9" name="Picture 8">
            <a:extLst>
              <a:ext uri="{FF2B5EF4-FFF2-40B4-BE49-F238E27FC236}">
                <a16:creationId xmlns:a16="http://schemas.microsoft.com/office/drawing/2014/main" xmlns="" id="{82CFA867-5FB7-9945-9184-1B4D0586074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8783" y="5850813"/>
            <a:ext cx="2614647" cy="237899"/>
          </a:xfrm>
          <a:prstGeom prst="rect">
            <a:avLst/>
          </a:prstGeom>
        </p:spPr>
      </p:pic>
      <p:pic>
        <p:nvPicPr>
          <p:cNvPr id="8" name="Picture 7">
            <a:extLst>
              <a:ext uri="{FF2B5EF4-FFF2-40B4-BE49-F238E27FC236}">
                <a16:creationId xmlns:a16="http://schemas.microsoft.com/office/drawing/2014/main" xmlns="" id="{34C653EF-5A2D-684C-A0A9-103D88954F20}"/>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b="38000"/>
          <a:stretch/>
        </p:blipFill>
        <p:spPr>
          <a:xfrm>
            <a:off x="9967931" y="5798308"/>
            <a:ext cx="1574800" cy="394427"/>
          </a:xfrm>
          <a:prstGeom prst="rect">
            <a:avLst/>
          </a:prstGeom>
        </p:spPr>
      </p:pic>
    </p:spTree>
    <p:extLst>
      <p:ext uri="{BB962C8B-B14F-4D97-AF65-F5344CB8AC3E}">
        <p14:creationId xmlns:p14="http://schemas.microsoft.com/office/powerpoint/2010/main" val="64033944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lide Design 2">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xmlns="" id="{76FBBBC4-5C2E-DE4E-90FC-5FD0AE775EC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5638" t="42423" r="11693" b="44780"/>
          <a:stretch/>
        </p:blipFill>
        <p:spPr>
          <a:xfrm>
            <a:off x="0" y="5796766"/>
            <a:ext cx="12192000" cy="1061234"/>
          </a:xfrm>
          <a:prstGeom prst="rect">
            <a:avLst/>
          </a:prstGeom>
        </p:spPr>
      </p:pic>
      <p:sp>
        <p:nvSpPr>
          <p:cNvPr id="7" name="TextBox 6">
            <a:extLst>
              <a:ext uri="{FF2B5EF4-FFF2-40B4-BE49-F238E27FC236}">
                <a16:creationId xmlns:a16="http://schemas.microsoft.com/office/drawing/2014/main" xmlns="" id="{11F8368C-8B4C-9B4A-9514-70B42DC017DD}"/>
              </a:ext>
            </a:extLst>
          </p:cNvPr>
          <p:cNvSpPr txBox="1">
            <a:spLocks noChangeArrowheads="1"/>
          </p:cNvSpPr>
          <p:nvPr userDrawn="1"/>
        </p:nvSpPr>
        <p:spPr bwMode="auto">
          <a:xfrm>
            <a:off x="423335" y="6581775"/>
            <a:ext cx="393488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marL="0" marR="0" indent="0" algn="l" defTabSz="914377" rtl="0" eaLnBrk="1" fontAlgn="base" latinLnBrk="0" hangingPunct="1">
              <a:lnSpc>
                <a:spcPct val="100000"/>
              </a:lnSpc>
              <a:spcBef>
                <a:spcPct val="0"/>
              </a:spcBef>
              <a:spcAft>
                <a:spcPct val="0"/>
              </a:spcAft>
              <a:buClrTx/>
              <a:buSzTx/>
              <a:buFontTx/>
              <a:buNone/>
              <a:tabLst/>
              <a:defRPr/>
            </a:pPr>
            <a:r>
              <a:rPr lang="en-US" altLang="en-US" sz="800" dirty="0">
                <a:latin typeface="Arial" charset="0"/>
                <a:ea typeface="Arial" charset="0"/>
                <a:cs typeface="Arial" charset="0"/>
              </a:rPr>
              <a:t>© 2018 Bloomberg Finance L.P. All rights reserved.</a:t>
            </a:r>
          </a:p>
        </p:txBody>
      </p:sp>
      <p:sp>
        <p:nvSpPr>
          <p:cNvPr id="17" name="TextBox 16">
            <a:extLst>
              <a:ext uri="{FF2B5EF4-FFF2-40B4-BE49-F238E27FC236}">
                <a16:creationId xmlns:a16="http://schemas.microsoft.com/office/drawing/2014/main" xmlns="" id="{260EAAC1-3424-264A-A1FC-7BC9FC250634}"/>
              </a:ext>
            </a:extLst>
          </p:cNvPr>
          <p:cNvSpPr txBox="1">
            <a:spLocks noChangeArrowheads="1"/>
          </p:cNvSpPr>
          <p:nvPr userDrawn="1"/>
        </p:nvSpPr>
        <p:spPr bwMode="auto">
          <a:xfrm>
            <a:off x="487026" y="6192735"/>
            <a:ext cx="332232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marL="0" marR="0" indent="0" algn="l" defTabSz="914377" rtl="0" eaLnBrk="1" fontAlgn="base" latinLnBrk="0" hangingPunct="1">
              <a:lnSpc>
                <a:spcPct val="100000"/>
              </a:lnSpc>
              <a:spcBef>
                <a:spcPct val="0"/>
              </a:spcBef>
              <a:spcAft>
                <a:spcPct val="0"/>
              </a:spcAft>
              <a:buClrTx/>
              <a:buSzTx/>
              <a:buFontTx/>
              <a:buNone/>
              <a:tabLst/>
              <a:defRPr/>
            </a:pPr>
            <a:r>
              <a:rPr lang="en-US" altLang="en-US" sz="600" dirty="0">
                <a:solidFill>
                  <a:schemeClr val="bg1"/>
                </a:solidFill>
                <a:latin typeface="Arial" charset="0"/>
                <a:ea typeface="Arial" charset="0"/>
                <a:cs typeface="Arial" charset="0"/>
              </a:rPr>
              <a:t>© </a:t>
            </a:r>
            <a:r>
              <a:rPr lang="en-US" altLang="en-US" sz="600" dirty="0" smtClean="0">
                <a:solidFill>
                  <a:schemeClr val="bg1"/>
                </a:solidFill>
                <a:latin typeface="Arial" charset="0"/>
                <a:ea typeface="Arial" charset="0"/>
                <a:cs typeface="Arial" charset="0"/>
              </a:rPr>
              <a:t>2019 </a:t>
            </a:r>
            <a:r>
              <a:rPr lang="en-US" altLang="en-US" sz="600" dirty="0">
                <a:solidFill>
                  <a:schemeClr val="bg1"/>
                </a:solidFill>
                <a:latin typeface="Arial" charset="0"/>
                <a:ea typeface="Arial" charset="0"/>
                <a:cs typeface="Arial" charset="0"/>
              </a:rPr>
              <a:t>Bloomberg Finance L.P. All rights reserved.</a:t>
            </a:r>
          </a:p>
        </p:txBody>
      </p:sp>
      <p:sp>
        <p:nvSpPr>
          <p:cNvPr id="9" name="Holder 2">
            <a:extLst>
              <a:ext uri="{FF2B5EF4-FFF2-40B4-BE49-F238E27FC236}">
                <a16:creationId xmlns:a16="http://schemas.microsoft.com/office/drawing/2014/main" xmlns="" id="{BC6C5196-2C8C-B842-A2C5-2B17FAAF1E0E}"/>
              </a:ext>
            </a:extLst>
          </p:cNvPr>
          <p:cNvSpPr>
            <a:spLocks noGrp="1"/>
          </p:cNvSpPr>
          <p:nvPr>
            <p:ph type="title" hasCustomPrompt="1"/>
          </p:nvPr>
        </p:nvSpPr>
        <p:spPr>
          <a:xfrm>
            <a:off x="545255" y="477708"/>
            <a:ext cx="9422676" cy="492211"/>
          </a:xfrm>
        </p:spPr>
        <p:txBody>
          <a:bodyPr lIns="0" tIns="0" rIns="0" bIns="0" anchor="t"/>
          <a:lstStyle>
            <a:lvl1pPr>
              <a:lnSpc>
                <a:spcPct val="100000"/>
              </a:lnSpc>
              <a:defRPr sz="2800" b="1" i="0">
                <a:solidFill>
                  <a:schemeClr val="bg1"/>
                </a:solidFill>
                <a:latin typeface="Arial"/>
                <a:cs typeface="Arial"/>
              </a:defRPr>
            </a:lvl1pPr>
          </a:lstStyle>
          <a:p>
            <a:r>
              <a:rPr lang="en-US" dirty="0"/>
              <a:t>Content slide: Title goes here 28pt bold</a:t>
            </a:r>
            <a:endParaRPr dirty="0"/>
          </a:p>
        </p:txBody>
      </p:sp>
      <p:sp>
        <p:nvSpPr>
          <p:cNvPr id="12" name="Text Placeholder 23">
            <a:extLst>
              <a:ext uri="{FF2B5EF4-FFF2-40B4-BE49-F238E27FC236}">
                <a16:creationId xmlns:a16="http://schemas.microsoft.com/office/drawing/2014/main" xmlns="" id="{551FAA2E-E173-3940-93BA-FB32AB7E7B03}"/>
              </a:ext>
            </a:extLst>
          </p:cNvPr>
          <p:cNvSpPr>
            <a:spLocks noGrp="1"/>
          </p:cNvSpPr>
          <p:nvPr>
            <p:ph type="body" sz="quarter" idx="13" hasCustomPrompt="1"/>
          </p:nvPr>
        </p:nvSpPr>
        <p:spPr>
          <a:xfrm>
            <a:off x="548618" y="1174293"/>
            <a:ext cx="9419313" cy="4251722"/>
          </a:xfrm>
        </p:spPr>
        <p:txBody>
          <a:bodyPr anchor="t"/>
          <a:lstStyle>
            <a:lvl1pPr marL="285750" marR="0" indent="-285750" algn="l" defTabSz="914377" eaLnBrk="1" fontAlgn="auto" latinLnBrk="0" hangingPunct="1">
              <a:lnSpc>
                <a:spcPct val="100000"/>
              </a:lnSpc>
              <a:spcBef>
                <a:spcPts val="0"/>
              </a:spcBef>
              <a:spcAft>
                <a:spcPts val="0"/>
              </a:spcAft>
              <a:buClrTx/>
              <a:buSzTx/>
              <a:buFont typeface="Arial" panose="020B0604020202020204" pitchFamily="34" charset="0"/>
              <a:buChar char="•"/>
              <a:tabLst/>
              <a:defRPr sz="2549" b="0" i="0">
                <a:solidFill>
                  <a:schemeClr val="bg1"/>
                </a:solidFill>
                <a:latin typeface="Arial" panose="020B0604020202020204" pitchFamily="34" charset="0"/>
                <a:cs typeface="Arial" panose="020B0604020202020204" pitchFamily="34" charset="0"/>
              </a:defRPr>
            </a:lvl1pPr>
            <a:lvl2pPr marL="344488" marR="0" indent="-55563" defTabSz="914400" eaLnBrk="1" fontAlgn="auto" latinLnBrk="0" hangingPunct="1">
              <a:lnSpc>
                <a:spcPct val="100000"/>
              </a:lnSpc>
              <a:spcBef>
                <a:spcPts val="0"/>
              </a:spcBef>
              <a:spcAft>
                <a:spcPts val="0"/>
              </a:spcAft>
              <a:buClrTx/>
              <a:buSzTx/>
              <a:buFont typeface=".AppleSystemUIFont"/>
              <a:buChar char="—"/>
              <a:tabLst/>
              <a:defRPr sz="1051" b="0" i="0">
                <a:solidFill>
                  <a:schemeClr val="bg1"/>
                </a:solidFill>
                <a:latin typeface="Arial" panose="020B0604020202020204" pitchFamily="34" charset="0"/>
                <a:cs typeface="Arial" panose="020B0604020202020204" pitchFamily="34" charset="0"/>
              </a:defRPr>
            </a:lvl2pPr>
            <a:lvl3pPr marL="800100" indent="-228600">
              <a:buSzPct val="70000"/>
              <a:buFont typeface="Arial" panose="020B0604020202020204" pitchFamily="34" charset="0"/>
              <a:buChar char="•"/>
              <a:tabLst/>
              <a:defRPr sz="1600" baseline="0">
                <a:solidFill>
                  <a:schemeClr val="bg1"/>
                </a:solidFill>
                <a:latin typeface="Arial" panose="020B0604020202020204" pitchFamily="34" charset="0"/>
                <a:cs typeface="Arial" panose="020B0604020202020204" pitchFamily="34" charset="0"/>
              </a:defRPr>
            </a:lvl3pPr>
            <a:lvl4pPr>
              <a:defRPr sz="1051">
                <a:latin typeface="Arial" panose="020B0604020202020204" pitchFamily="34" charset="0"/>
                <a:cs typeface="Arial" panose="020B0604020202020204" pitchFamily="34" charset="0"/>
              </a:defRPr>
            </a:lvl4pPr>
            <a:lvl5pPr>
              <a:defRPr sz="1051">
                <a:latin typeface="Arial" panose="020B0604020202020204" pitchFamily="34" charset="0"/>
                <a:cs typeface="Arial" panose="020B0604020202020204" pitchFamily="34" charset="0"/>
              </a:defRPr>
            </a:lvl5pPr>
          </a:lstStyle>
          <a:p>
            <a:pPr marL="0" marR="0" lvl="0" indent="0" algn="l" defTabSz="914377" eaLnBrk="1" fontAlgn="auto" latinLnBrk="0" hangingPunct="1">
              <a:lnSpc>
                <a:spcPct val="100000"/>
              </a:lnSpc>
              <a:spcBef>
                <a:spcPts val="0"/>
              </a:spcBef>
              <a:spcAft>
                <a:spcPts val="0"/>
              </a:spcAft>
              <a:buClrTx/>
              <a:buSzTx/>
              <a:buFont typeface=".AppleSystemUIFont"/>
              <a:buNone/>
              <a:tabLst/>
              <a:defRPr/>
            </a:pPr>
            <a:r>
              <a:rPr lang="en-US" sz="1800" dirty="0"/>
              <a:t>Subtext goes here 18pt regular Body copy goes here Body copy goes here Body copy goes here Body copy goes here Body goes here Body copy goes here Body copy goes here Body copy goes here Body copy goes here Body copy goes here Body goes here Body copy goes here Body copy goes here Body copy goes here Body copy goes here Body copy goes here Body goes here Body copy goes here Body copy goes here Body copy goes here Body copy goes here Body copy goes here Body goes here Body copy goes here Body copy goes here Body copy goes here Body copy goes here Body copy goes here Body goes here Body copy goes here Body copy goes here Body copy goes here Body copy goes here Body copy goes here Body goes here Body copy goes here</a:t>
            </a:r>
          </a:p>
          <a:p>
            <a:endParaRPr lang="en-US" sz="1800" dirty="0"/>
          </a:p>
          <a:p>
            <a:r>
              <a:rPr lang="en-US" sz="1800" dirty="0"/>
              <a:t>Bullet 18pt regular</a:t>
            </a:r>
          </a:p>
          <a:p>
            <a:pPr lvl="1"/>
            <a:r>
              <a:rPr lang="en-US" sz="1800" kern="1200" spc="50" dirty="0"/>
              <a:t> Bullet 18pt regular</a:t>
            </a:r>
          </a:p>
          <a:p>
            <a:pPr lvl="2"/>
            <a:r>
              <a:rPr lang="en-US" sz="1800" kern="1200" spc="50" dirty="0"/>
              <a:t>Bullet 18pt regular</a:t>
            </a:r>
          </a:p>
        </p:txBody>
      </p:sp>
      <p:pic>
        <p:nvPicPr>
          <p:cNvPr id="8" name="Picture 7">
            <a:extLst>
              <a:ext uri="{FF2B5EF4-FFF2-40B4-BE49-F238E27FC236}">
                <a16:creationId xmlns:a16="http://schemas.microsoft.com/office/drawing/2014/main" xmlns="" id="{A2FA2AE6-FEDF-1C4D-8833-33F91B423C2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8783" y="5850813"/>
            <a:ext cx="2614647" cy="237899"/>
          </a:xfrm>
          <a:prstGeom prst="rect">
            <a:avLst/>
          </a:prstGeom>
        </p:spPr>
      </p:pic>
    </p:spTree>
    <p:extLst>
      <p:ext uri="{BB962C8B-B14F-4D97-AF65-F5344CB8AC3E}">
        <p14:creationId xmlns:p14="http://schemas.microsoft.com/office/powerpoint/2010/main" val="39964827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lide Design 3">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E6E8E56F-0123-8D4A-9F77-C3870400417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5638" t="42423" r="11693" b="44780"/>
          <a:stretch/>
        </p:blipFill>
        <p:spPr>
          <a:xfrm>
            <a:off x="0" y="5796766"/>
            <a:ext cx="12192000" cy="1061234"/>
          </a:xfrm>
          <a:prstGeom prst="rect">
            <a:avLst/>
          </a:prstGeom>
        </p:spPr>
      </p:pic>
      <p:sp>
        <p:nvSpPr>
          <p:cNvPr id="7" name="TextBox 6">
            <a:extLst>
              <a:ext uri="{FF2B5EF4-FFF2-40B4-BE49-F238E27FC236}">
                <a16:creationId xmlns:a16="http://schemas.microsoft.com/office/drawing/2014/main" xmlns="" id="{11F8368C-8B4C-9B4A-9514-70B42DC017DD}"/>
              </a:ext>
            </a:extLst>
          </p:cNvPr>
          <p:cNvSpPr txBox="1">
            <a:spLocks noChangeArrowheads="1"/>
          </p:cNvSpPr>
          <p:nvPr userDrawn="1"/>
        </p:nvSpPr>
        <p:spPr bwMode="auto">
          <a:xfrm>
            <a:off x="423335" y="6581775"/>
            <a:ext cx="393488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marL="0" marR="0" indent="0" algn="l" defTabSz="914377" rtl="0" eaLnBrk="1" fontAlgn="base" latinLnBrk="0" hangingPunct="1">
              <a:lnSpc>
                <a:spcPct val="100000"/>
              </a:lnSpc>
              <a:spcBef>
                <a:spcPct val="0"/>
              </a:spcBef>
              <a:spcAft>
                <a:spcPct val="0"/>
              </a:spcAft>
              <a:buClrTx/>
              <a:buSzTx/>
              <a:buFontTx/>
              <a:buNone/>
              <a:tabLst/>
              <a:defRPr/>
            </a:pPr>
            <a:r>
              <a:rPr lang="en-US" altLang="en-US" sz="800" dirty="0">
                <a:latin typeface="Arial" charset="0"/>
                <a:ea typeface="Arial" charset="0"/>
                <a:cs typeface="Arial" charset="0"/>
              </a:rPr>
              <a:t>© 2018 Bloomberg Finance L.P. All rights reserved.</a:t>
            </a:r>
          </a:p>
        </p:txBody>
      </p:sp>
      <p:sp>
        <p:nvSpPr>
          <p:cNvPr id="8" name="Holder 2">
            <a:extLst>
              <a:ext uri="{FF2B5EF4-FFF2-40B4-BE49-F238E27FC236}">
                <a16:creationId xmlns:a16="http://schemas.microsoft.com/office/drawing/2014/main" xmlns="" id="{63F9B853-4800-6F49-A0B9-4BECC3D87C6D}"/>
              </a:ext>
            </a:extLst>
          </p:cNvPr>
          <p:cNvSpPr>
            <a:spLocks noGrp="1"/>
          </p:cNvSpPr>
          <p:nvPr>
            <p:ph type="title" hasCustomPrompt="1"/>
          </p:nvPr>
        </p:nvSpPr>
        <p:spPr>
          <a:xfrm>
            <a:off x="545255" y="477708"/>
            <a:ext cx="9422676" cy="492211"/>
          </a:xfrm>
        </p:spPr>
        <p:txBody>
          <a:bodyPr lIns="0" tIns="0" rIns="0" bIns="0" anchor="t"/>
          <a:lstStyle>
            <a:lvl1pPr>
              <a:lnSpc>
                <a:spcPct val="100000"/>
              </a:lnSpc>
              <a:defRPr sz="2800" b="1" i="0">
                <a:solidFill>
                  <a:schemeClr val="bg1"/>
                </a:solidFill>
                <a:latin typeface="Arial"/>
                <a:cs typeface="Arial"/>
              </a:defRPr>
            </a:lvl1pPr>
          </a:lstStyle>
          <a:p>
            <a:r>
              <a:rPr lang="en-US" dirty="0"/>
              <a:t>Content slide: Title goes here 28pt bold</a:t>
            </a:r>
            <a:endParaRPr dirty="0"/>
          </a:p>
        </p:txBody>
      </p:sp>
      <p:sp>
        <p:nvSpPr>
          <p:cNvPr id="11" name="Text Placeholder 23">
            <a:extLst>
              <a:ext uri="{FF2B5EF4-FFF2-40B4-BE49-F238E27FC236}">
                <a16:creationId xmlns:a16="http://schemas.microsoft.com/office/drawing/2014/main" xmlns="" id="{B721B28A-56E1-1F4A-B8DE-0A0AA958BC36}"/>
              </a:ext>
            </a:extLst>
          </p:cNvPr>
          <p:cNvSpPr>
            <a:spLocks noGrp="1"/>
          </p:cNvSpPr>
          <p:nvPr>
            <p:ph type="body" sz="quarter" idx="13" hasCustomPrompt="1"/>
          </p:nvPr>
        </p:nvSpPr>
        <p:spPr>
          <a:xfrm>
            <a:off x="548618" y="1174293"/>
            <a:ext cx="9419313" cy="4251722"/>
          </a:xfrm>
        </p:spPr>
        <p:txBody>
          <a:bodyPr anchor="t"/>
          <a:lstStyle>
            <a:lvl1pPr marL="285750" marR="0" indent="-285750" algn="l" defTabSz="914377" eaLnBrk="1" fontAlgn="auto" latinLnBrk="0" hangingPunct="1">
              <a:lnSpc>
                <a:spcPct val="100000"/>
              </a:lnSpc>
              <a:spcBef>
                <a:spcPts val="0"/>
              </a:spcBef>
              <a:spcAft>
                <a:spcPts val="0"/>
              </a:spcAft>
              <a:buClrTx/>
              <a:buSzTx/>
              <a:buFont typeface="Arial" panose="020B0604020202020204" pitchFamily="34" charset="0"/>
              <a:buChar char="•"/>
              <a:tabLst/>
              <a:defRPr sz="2549" b="0" i="0">
                <a:solidFill>
                  <a:schemeClr val="bg1"/>
                </a:solidFill>
                <a:latin typeface="Arial" panose="020B0604020202020204" pitchFamily="34" charset="0"/>
                <a:cs typeface="Arial" panose="020B0604020202020204" pitchFamily="34" charset="0"/>
              </a:defRPr>
            </a:lvl1pPr>
            <a:lvl2pPr marL="344488" marR="0" indent="-55563" defTabSz="914400" eaLnBrk="1" fontAlgn="auto" latinLnBrk="0" hangingPunct="1">
              <a:lnSpc>
                <a:spcPct val="100000"/>
              </a:lnSpc>
              <a:spcBef>
                <a:spcPts val="0"/>
              </a:spcBef>
              <a:spcAft>
                <a:spcPts val="0"/>
              </a:spcAft>
              <a:buClrTx/>
              <a:buSzTx/>
              <a:buFont typeface=".AppleSystemUIFont"/>
              <a:buChar char="—"/>
              <a:tabLst/>
              <a:defRPr sz="1051" b="0" i="0">
                <a:solidFill>
                  <a:schemeClr val="bg1"/>
                </a:solidFill>
                <a:latin typeface="Arial" panose="020B0604020202020204" pitchFamily="34" charset="0"/>
                <a:cs typeface="Arial" panose="020B0604020202020204" pitchFamily="34" charset="0"/>
              </a:defRPr>
            </a:lvl2pPr>
            <a:lvl3pPr marL="800100" indent="-228600">
              <a:buSzPct val="70000"/>
              <a:buFont typeface="Arial" panose="020B0604020202020204" pitchFamily="34" charset="0"/>
              <a:buChar char="•"/>
              <a:tabLst/>
              <a:defRPr sz="1600" baseline="0">
                <a:solidFill>
                  <a:schemeClr val="bg1"/>
                </a:solidFill>
                <a:latin typeface="Arial" panose="020B0604020202020204" pitchFamily="34" charset="0"/>
                <a:cs typeface="Arial" panose="020B0604020202020204" pitchFamily="34" charset="0"/>
              </a:defRPr>
            </a:lvl3pPr>
            <a:lvl4pPr>
              <a:defRPr sz="1051">
                <a:latin typeface="Arial" panose="020B0604020202020204" pitchFamily="34" charset="0"/>
                <a:cs typeface="Arial" panose="020B0604020202020204" pitchFamily="34" charset="0"/>
              </a:defRPr>
            </a:lvl4pPr>
            <a:lvl5pPr>
              <a:defRPr sz="1051">
                <a:latin typeface="Arial" panose="020B0604020202020204" pitchFamily="34" charset="0"/>
                <a:cs typeface="Arial" panose="020B0604020202020204" pitchFamily="34" charset="0"/>
              </a:defRPr>
            </a:lvl5pPr>
          </a:lstStyle>
          <a:p>
            <a:pPr marL="0" marR="0" lvl="0" indent="0" algn="l" defTabSz="914377" eaLnBrk="1" fontAlgn="auto" latinLnBrk="0" hangingPunct="1">
              <a:lnSpc>
                <a:spcPct val="100000"/>
              </a:lnSpc>
              <a:spcBef>
                <a:spcPts val="0"/>
              </a:spcBef>
              <a:spcAft>
                <a:spcPts val="0"/>
              </a:spcAft>
              <a:buClrTx/>
              <a:buSzTx/>
              <a:buFont typeface=".AppleSystemUIFont"/>
              <a:buNone/>
              <a:tabLst/>
              <a:defRPr/>
            </a:pPr>
            <a:r>
              <a:rPr lang="en-US" sz="1800" dirty="0"/>
              <a:t>Subtext goes here 18pt regular Body copy goes here Body copy goes here Body copy goes here Body copy goes here Body goes here Body copy goes here Body copy goes here Body copy goes here Body copy goes here Body copy goes here Body goes here Body copy goes here Body copy goes here Body copy goes here Body copy goes here Body copy goes here Body goes here Body copy goes here Body copy goes here Body copy goes here Body copy goes here Body copy goes here Body goes here Body copy goes here Body copy goes here Body copy goes here Body copy goes here Body copy goes here Body goes here Body copy goes here Body copy goes here Body copy goes here Body copy goes here Body copy goes here Body goes here Body copy goes here</a:t>
            </a:r>
          </a:p>
          <a:p>
            <a:endParaRPr lang="en-US" sz="1800" dirty="0"/>
          </a:p>
          <a:p>
            <a:r>
              <a:rPr lang="en-US" sz="1800" dirty="0"/>
              <a:t>Bullet 18pt regular</a:t>
            </a:r>
          </a:p>
          <a:p>
            <a:pPr lvl="1"/>
            <a:r>
              <a:rPr lang="en-US" sz="1800" kern="1200" spc="50" dirty="0"/>
              <a:t> Bullet 18pt regular</a:t>
            </a:r>
          </a:p>
          <a:p>
            <a:pPr lvl="2"/>
            <a:r>
              <a:rPr lang="en-US" sz="1800" kern="1200" spc="50" dirty="0"/>
              <a:t>Bullet 18pt regular</a:t>
            </a:r>
          </a:p>
        </p:txBody>
      </p:sp>
      <p:pic>
        <p:nvPicPr>
          <p:cNvPr id="10" name="Picture 9">
            <a:extLst>
              <a:ext uri="{FF2B5EF4-FFF2-40B4-BE49-F238E27FC236}">
                <a16:creationId xmlns:a16="http://schemas.microsoft.com/office/drawing/2014/main" xmlns="" id="{878F7532-C6CA-764F-9E16-38C7968BA10E}"/>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b="36943"/>
          <a:stretch/>
        </p:blipFill>
        <p:spPr>
          <a:xfrm>
            <a:off x="9967931" y="5798309"/>
            <a:ext cx="1574800" cy="401156"/>
          </a:xfrm>
          <a:prstGeom prst="rect">
            <a:avLst/>
          </a:prstGeom>
        </p:spPr>
      </p:pic>
    </p:spTree>
    <p:extLst>
      <p:ext uri="{BB962C8B-B14F-4D97-AF65-F5344CB8AC3E}">
        <p14:creationId xmlns:p14="http://schemas.microsoft.com/office/powerpoint/2010/main" val="12661418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lide Design 4">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2E0823C6-F32C-1B4B-9BB4-C7B4B7C35C6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5638" t="42423" r="11693" b="44780"/>
          <a:stretch/>
        </p:blipFill>
        <p:spPr>
          <a:xfrm>
            <a:off x="0" y="5796766"/>
            <a:ext cx="12192000" cy="1061234"/>
          </a:xfrm>
          <a:prstGeom prst="rect">
            <a:avLst/>
          </a:prstGeom>
        </p:spPr>
      </p:pic>
      <p:sp>
        <p:nvSpPr>
          <p:cNvPr id="7" name="TextBox 6">
            <a:extLst>
              <a:ext uri="{FF2B5EF4-FFF2-40B4-BE49-F238E27FC236}">
                <a16:creationId xmlns:a16="http://schemas.microsoft.com/office/drawing/2014/main" xmlns="" id="{11F8368C-8B4C-9B4A-9514-70B42DC017DD}"/>
              </a:ext>
            </a:extLst>
          </p:cNvPr>
          <p:cNvSpPr txBox="1">
            <a:spLocks noChangeArrowheads="1"/>
          </p:cNvSpPr>
          <p:nvPr userDrawn="1"/>
        </p:nvSpPr>
        <p:spPr bwMode="auto">
          <a:xfrm>
            <a:off x="423335" y="6581775"/>
            <a:ext cx="393488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marL="0" marR="0" indent="0" algn="l" defTabSz="914377" rtl="0" eaLnBrk="1" fontAlgn="base" latinLnBrk="0" hangingPunct="1">
              <a:lnSpc>
                <a:spcPct val="100000"/>
              </a:lnSpc>
              <a:spcBef>
                <a:spcPct val="0"/>
              </a:spcBef>
              <a:spcAft>
                <a:spcPct val="0"/>
              </a:spcAft>
              <a:buClrTx/>
              <a:buSzTx/>
              <a:buFontTx/>
              <a:buNone/>
              <a:tabLst/>
              <a:defRPr/>
            </a:pPr>
            <a:r>
              <a:rPr lang="en-US" altLang="en-US" sz="800" dirty="0">
                <a:latin typeface="Arial" charset="0"/>
                <a:ea typeface="Arial" charset="0"/>
                <a:cs typeface="Arial" charset="0"/>
              </a:rPr>
              <a:t>© 2018 Bloomberg Finance L.P. All rights reserved.</a:t>
            </a:r>
          </a:p>
        </p:txBody>
      </p:sp>
      <p:sp>
        <p:nvSpPr>
          <p:cNvPr id="6" name="Holder 2">
            <a:extLst>
              <a:ext uri="{FF2B5EF4-FFF2-40B4-BE49-F238E27FC236}">
                <a16:creationId xmlns:a16="http://schemas.microsoft.com/office/drawing/2014/main" xmlns="" id="{BA5196C3-7120-FF46-92B9-1EB96F302F1D}"/>
              </a:ext>
            </a:extLst>
          </p:cNvPr>
          <p:cNvSpPr>
            <a:spLocks noGrp="1"/>
          </p:cNvSpPr>
          <p:nvPr>
            <p:ph type="title" hasCustomPrompt="1"/>
          </p:nvPr>
        </p:nvSpPr>
        <p:spPr>
          <a:xfrm>
            <a:off x="545255" y="477708"/>
            <a:ext cx="9422676" cy="492211"/>
          </a:xfrm>
        </p:spPr>
        <p:txBody>
          <a:bodyPr lIns="0" tIns="0" rIns="0" bIns="0" anchor="t"/>
          <a:lstStyle>
            <a:lvl1pPr>
              <a:lnSpc>
                <a:spcPct val="100000"/>
              </a:lnSpc>
              <a:defRPr sz="2800" b="1" i="0">
                <a:solidFill>
                  <a:schemeClr val="bg1"/>
                </a:solidFill>
                <a:latin typeface="Arial"/>
                <a:cs typeface="Arial"/>
              </a:defRPr>
            </a:lvl1pPr>
          </a:lstStyle>
          <a:p>
            <a:r>
              <a:rPr lang="en-US" dirty="0"/>
              <a:t>Content slide: Title goes here 28pt bold</a:t>
            </a:r>
            <a:endParaRPr dirty="0"/>
          </a:p>
        </p:txBody>
      </p:sp>
      <p:sp>
        <p:nvSpPr>
          <p:cNvPr id="11" name="Text Placeholder 23">
            <a:extLst>
              <a:ext uri="{FF2B5EF4-FFF2-40B4-BE49-F238E27FC236}">
                <a16:creationId xmlns:a16="http://schemas.microsoft.com/office/drawing/2014/main" xmlns="" id="{78E614B7-1D5A-994E-88C1-95AAB6B140DD}"/>
              </a:ext>
            </a:extLst>
          </p:cNvPr>
          <p:cNvSpPr>
            <a:spLocks noGrp="1"/>
          </p:cNvSpPr>
          <p:nvPr>
            <p:ph type="body" sz="quarter" idx="13" hasCustomPrompt="1"/>
          </p:nvPr>
        </p:nvSpPr>
        <p:spPr>
          <a:xfrm>
            <a:off x="548618" y="1174293"/>
            <a:ext cx="9419313" cy="4251722"/>
          </a:xfrm>
        </p:spPr>
        <p:txBody>
          <a:bodyPr anchor="t"/>
          <a:lstStyle>
            <a:lvl1pPr marL="285750" marR="0" indent="-285750" algn="l" defTabSz="914377" eaLnBrk="1" fontAlgn="auto" latinLnBrk="0" hangingPunct="1">
              <a:lnSpc>
                <a:spcPct val="100000"/>
              </a:lnSpc>
              <a:spcBef>
                <a:spcPts val="0"/>
              </a:spcBef>
              <a:spcAft>
                <a:spcPts val="0"/>
              </a:spcAft>
              <a:buClrTx/>
              <a:buSzTx/>
              <a:buFont typeface="Arial" panose="020B0604020202020204" pitchFamily="34" charset="0"/>
              <a:buChar char="•"/>
              <a:tabLst/>
              <a:defRPr sz="2549" b="0" i="0">
                <a:solidFill>
                  <a:schemeClr val="bg1"/>
                </a:solidFill>
                <a:latin typeface="Arial" panose="020B0604020202020204" pitchFamily="34" charset="0"/>
                <a:cs typeface="Arial" panose="020B0604020202020204" pitchFamily="34" charset="0"/>
              </a:defRPr>
            </a:lvl1pPr>
            <a:lvl2pPr marL="344488" marR="0" indent="-55563" defTabSz="914400" eaLnBrk="1" fontAlgn="auto" latinLnBrk="0" hangingPunct="1">
              <a:lnSpc>
                <a:spcPct val="100000"/>
              </a:lnSpc>
              <a:spcBef>
                <a:spcPts val="0"/>
              </a:spcBef>
              <a:spcAft>
                <a:spcPts val="0"/>
              </a:spcAft>
              <a:buClrTx/>
              <a:buSzTx/>
              <a:buFont typeface=".AppleSystemUIFont"/>
              <a:buChar char="—"/>
              <a:tabLst/>
              <a:defRPr sz="1051" b="0" i="0">
                <a:solidFill>
                  <a:schemeClr val="bg1"/>
                </a:solidFill>
                <a:latin typeface="Arial" panose="020B0604020202020204" pitchFamily="34" charset="0"/>
                <a:cs typeface="Arial" panose="020B0604020202020204" pitchFamily="34" charset="0"/>
              </a:defRPr>
            </a:lvl2pPr>
            <a:lvl3pPr marL="800100" indent="-228600">
              <a:buSzPct val="70000"/>
              <a:buFont typeface="Arial" panose="020B0604020202020204" pitchFamily="34" charset="0"/>
              <a:buChar char="•"/>
              <a:tabLst/>
              <a:defRPr sz="1600" baseline="0">
                <a:solidFill>
                  <a:schemeClr val="bg1"/>
                </a:solidFill>
                <a:latin typeface="Arial" panose="020B0604020202020204" pitchFamily="34" charset="0"/>
                <a:cs typeface="Arial" panose="020B0604020202020204" pitchFamily="34" charset="0"/>
              </a:defRPr>
            </a:lvl3pPr>
            <a:lvl4pPr>
              <a:defRPr sz="1051">
                <a:latin typeface="Arial" panose="020B0604020202020204" pitchFamily="34" charset="0"/>
                <a:cs typeface="Arial" panose="020B0604020202020204" pitchFamily="34" charset="0"/>
              </a:defRPr>
            </a:lvl4pPr>
            <a:lvl5pPr>
              <a:defRPr sz="1051">
                <a:latin typeface="Arial" panose="020B0604020202020204" pitchFamily="34" charset="0"/>
                <a:cs typeface="Arial" panose="020B0604020202020204" pitchFamily="34" charset="0"/>
              </a:defRPr>
            </a:lvl5pPr>
          </a:lstStyle>
          <a:p>
            <a:pPr marL="0" marR="0" lvl="0" indent="0" algn="l" defTabSz="914377" eaLnBrk="1" fontAlgn="auto" latinLnBrk="0" hangingPunct="1">
              <a:lnSpc>
                <a:spcPct val="100000"/>
              </a:lnSpc>
              <a:spcBef>
                <a:spcPts val="0"/>
              </a:spcBef>
              <a:spcAft>
                <a:spcPts val="0"/>
              </a:spcAft>
              <a:buClrTx/>
              <a:buSzTx/>
              <a:buFont typeface=".AppleSystemUIFont"/>
              <a:buNone/>
              <a:tabLst/>
              <a:defRPr/>
            </a:pPr>
            <a:r>
              <a:rPr lang="en-US" sz="1800" dirty="0"/>
              <a:t>Subtext goes here 18pt regular Body copy goes here Body copy goes here Body copy goes here Body copy goes here Body goes here Body copy goes here Body copy goes here Body copy goes here Body copy goes here Body copy goes here Body goes here Body copy goes here Body copy goes here Body copy goes here Body copy goes here Body copy goes here Body goes here Body copy goes here Body copy goes here Body copy goes here Body copy goes here Body copy goes here Body goes here Body copy goes here Body copy goes here Body copy goes here Body copy goes here Body copy goes here Body goes here Body copy goes here Body copy goes here Body copy goes here Body copy goes here Body copy goes here Body goes here Body copy goes here</a:t>
            </a:r>
          </a:p>
          <a:p>
            <a:endParaRPr lang="en-US" sz="1800" dirty="0"/>
          </a:p>
          <a:p>
            <a:r>
              <a:rPr lang="en-US" sz="1800" dirty="0"/>
              <a:t>Bullet 18pt regular</a:t>
            </a:r>
          </a:p>
          <a:p>
            <a:pPr lvl="1"/>
            <a:r>
              <a:rPr lang="en-US" sz="1800" kern="1200" spc="50" dirty="0"/>
              <a:t> Bullet 18pt regular</a:t>
            </a:r>
          </a:p>
          <a:p>
            <a:pPr lvl="2"/>
            <a:r>
              <a:rPr lang="en-US" sz="1800" kern="1200" spc="50" dirty="0"/>
              <a:t>Bullet 18pt regular</a:t>
            </a:r>
          </a:p>
        </p:txBody>
      </p:sp>
    </p:spTree>
    <p:extLst>
      <p:ext uri="{BB962C8B-B14F-4D97-AF65-F5344CB8AC3E}">
        <p14:creationId xmlns:p14="http://schemas.microsoft.com/office/powerpoint/2010/main" val="29966127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Holder 2"/>
          <p:cNvSpPr>
            <a:spLocks noGrp="1"/>
          </p:cNvSpPr>
          <p:nvPr>
            <p:ph type="title"/>
          </p:nvPr>
        </p:nvSpPr>
        <p:spPr>
          <a:xfrm>
            <a:off x="626913" y="704088"/>
            <a:ext cx="10927080" cy="713232"/>
          </a:xfrm>
          <a:prstGeom prst="rect">
            <a:avLst/>
          </a:prstGeom>
        </p:spPr>
        <p:txBody>
          <a:bodyPr wrap="square" lIns="0" tIns="0" rIns="0" bIns="0" anchor="b">
            <a:noAutofit/>
          </a:bodyPr>
          <a:lstStyle>
            <a:lvl1pPr>
              <a:defRPr sz="2700" b="1" i="0">
                <a:solidFill>
                  <a:schemeClr val="bg1"/>
                </a:solidFill>
                <a:latin typeface="Arial"/>
                <a:cs typeface="Arial"/>
              </a:defRPr>
            </a:lvl1pPr>
          </a:lstStyle>
          <a:p>
            <a:endParaRPr dirty="0"/>
          </a:p>
        </p:txBody>
      </p:sp>
      <p:sp>
        <p:nvSpPr>
          <p:cNvPr id="3" name="Holder 3"/>
          <p:cNvSpPr>
            <a:spLocks noGrp="1"/>
          </p:cNvSpPr>
          <p:nvPr>
            <p:ph type="body" idx="1"/>
          </p:nvPr>
        </p:nvSpPr>
        <p:spPr>
          <a:xfrm>
            <a:off x="630936" y="1847088"/>
            <a:ext cx="10972800" cy="4306824"/>
          </a:xfrm>
          <a:prstGeom prst="rect">
            <a:avLst/>
          </a:prstGeom>
        </p:spPr>
        <p:txBody>
          <a:bodyPr wrap="square" lIns="0" tIns="0" rIns="0" bIns="0">
            <a:noAutofit/>
          </a:bodyPr>
          <a:lstStyle>
            <a:lvl1pPr>
              <a:defRPr sz="1500" b="0" i="0">
                <a:solidFill>
                  <a:schemeClr val="bg1"/>
                </a:solidFill>
                <a:latin typeface="Arial"/>
                <a:cs typeface="Arial"/>
              </a:defRPr>
            </a:lvl1pPr>
          </a:lstStyle>
          <a:p>
            <a:pPr lvl="0"/>
            <a:r>
              <a:rPr lang="en-US" dirty="0"/>
              <a:t>First level</a:t>
            </a:r>
          </a:p>
        </p:txBody>
      </p:sp>
      <p:sp>
        <p:nvSpPr>
          <p:cNvPr id="8" name="Rectangle 7"/>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rgbClr val="FFFFFF"/>
              </a:solidFill>
            </a:endParaRPr>
          </a:p>
        </p:txBody>
      </p:sp>
    </p:spTree>
    <p:extLst>
      <p:ext uri="{BB962C8B-B14F-4D97-AF65-F5344CB8AC3E}">
        <p14:creationId xmlns:p14="http://schemas.microsoft.com/office/powerpoint/2010/main" val="3284407223"/>
      </p:ext>
    </p:extLst>
  </p:cSld>
  <p:clrMap bg1="lt1" tx1="dk1" bg2="lt2" tx2="dk2" accent1="accent1" accent2="accent2" accent3="accent3" accent4="accent4" accent5="accent5" accent6="accent6" hlink="hlink" folHlink="folHlink"/>
  <p:sldLayoutIdLst>
    <p:sldLayoutId id="2147483677" r:id="rId1"/>
    <p:sldLayoutId id="2147483679" r:id="rId2"/>
    <p:sldLayoutId id="2147483680" r:id="rId3"/>
    <p:sldLayoutId id="2147483681" r:id="rId4"/>
    <p:sldLayoutId id="2147483682" r:id="rId5"/>
    <p:sldLayoutId id="2147483673" r:id="rId6"/>
    <p:sldLayoutId id="2147483674" r:id="rId7"/>
    <p:sldLayoutId id="2147483675" r:id="rId8"/>
    <p:sldLayoutId id="2147483678" r:id="rId9"/>
  </p:sldLayoutIdLst>
  <p:txStyles>
    <p:titleStyle>
      <a:lvl1pPr>
        <a:defRPr dirty="0">
          <a:solidFill>
            <a:schemeClr val="tx1"/>
          </a:solidFill>
          <a:latin typeface="+mj-lt"/>
          <a:ea typeface="+mj-ea"/>
          <a:cs typeface="+mj-cs"/>
        </a:defRPr>
      </a:lvl1pPr>
    </p:titleStyle>
    <p:bodyStyle>
      <a:lvl1pPr marL="0">
        <a:defRPr lang="en-US" sz="1500" b="1" dirty="0" smtClean="0">
          <a:solidFill>
            <a:schemeClr val="tx1"/>
          </a:solidFill>
          <a:latin typeface="Arial" charset="0"/>
          <a:ea typeface="Arial" charset="0"/>
          <a:cs typeface="Arial" charset="0"/>
        </a:defRPr>
      </a:lvl1pPr>
      <a:lvl2pPr marL="342891">
        <a:defRPr>
          <a:latin typeface="Arial" charset="0"/>
          <a:ea typeface="Arial" charset="0"/>
          <a:cs typeface="Arial" charset="0"/>
        </a:defRPr>
      </a:lvl2pPr>
      <a:lvl3pPr marL="685783">
        <a:defRPr>
          <a:latin typeface="Arial" charset="0"/>
          <a:ea typeface="Arial" charset="0"/>
          <a:cs typeface="Arial" charset="0"/>
        </a:defRPr>
      </a:lvl3pPr>
      <a:lvl4pPr marL="1028674">
        <a:defRPr>
          <a:latin typeface="Arial" charset="0"/>
          <a:ea typeface="Arial" charset="0"/>
          <a:cs typeface="Arial" charset="0"/>
        </a:defRPr>
      </a:lvl4pPr>
      <a:lvl5pPr marL="1371566">
        <a:defRPr>
          <a:latin typeface="+mn-lt"/>
          <a:ea typeface="+mn-ea"/>
          <a:cs typeface="+mn-cs"/>
        </a:defRPr>
      </a:lvl5pPr>
      <a:lvl6pPr marL="1714457">
        <a:defRPr>
          <a:latin typeface="+mn-lt"/>
          <a:ea typeface="+mn-ea"/>
          <a:cs typeface="+mn-cs"/>
        </a:defRPr>
      </a:lvl6pPr>
      <a:lvl7pPr marL="2057349">
        <a:defRPr>
          <a:latin typeface="+mn-lt"/>
          <a:ea typeface="+mn-ea"/>
          <a:cs typeface="+mn-cs"/>
        </a:defRPr>
      </a:lvl7pPr>
      <a:lvl8pPr marL="2400240">
        <a:defRPr>
          <a:latin typeface="+mn-lt"/>
          <a:ea typeface="+mn-ea"/>
          <a:cs typeface="+mn-cs"/>
        </a:defRPr>
      </a:lvl8pPr>
      <a:lvl9pPr marL="2743131">
        <a:defRPr>
          <a:latin typeface="+mn-lt"/>
          <a:ea typeface="+mn-ea"/>
          <a:cs typeface="+mn-cs"/>
        </a:defRPr>
      </a:lvl9pPr>
    </p:bodyStyle>
    <p:otherStyle>
      <a:lvl1pPr marL="0">
        <a:defRPr>
          <a:latin typeface="+mn-lt"/>
          <a:ea typeface="+mn-ea"/>
          <a:cs typeface="+mn-cs"/>
        </a:defRPr>
      </a:lvl1pPr>
      <a:lvl2pPr marL="342891">
        <a:defRPr>
          <a:latin typeface="+mn-lt"/>
          <a:ea typeface="+mn-ea"/>
          <a:cs typeface="+mn-cs"/>
        </a:defRPr>
      </a:lvl2pPr>
      <a:lvl3pPr marL="685783">
        <a:defRPr>
          <a:latin typeface="+mn-lt"/>
          <a:ea typeface="+mn-ea"/>
          <a:cs typeface="+mn-cs"/>
        </a:defRPr>
      </a:lvl3pPr>
      <a:lvl4pPr marL="1028674">
        <a:defRPr>
          <a:latin typeface="+mn-lt"/>
          <a:ea typeface="+mn-ea"/>
          <a:cs typeface="+mn-cs"/>
        </a:defRPr>
      </a:lvl4pPr>
      <a:lvl5pPr marL="1371566">
        <a:defRPr>
          <a:latin typeface="+mn-lt"/>
          <a:ea typeface="+mn-ea"/>
          <a:cs typeface="+mn-cs"/>
        </a:defRPr>
      </a:lvl5pPr>
      <a:lvl6pPr marL="1714457">
        <a:defRPr>
          <a:latin typeface="+mn-lt"/>
          <a:ea typeface="+mn-ea"/>
          <a:cs typeface="+mn-cs"/>
        </a:defRPr>
      </a:lvl6pPr>
      <a:lvl7pPr marL="2057349">
        <a:defRPr>
          <a:latin typeface="+mn-lt"/>
          <a:ea typeface="+mn-ea"/>
          <a:cs typeface="+mn-cs"/>
        </a:defRPr>
      </a:lvl7pPr>
      <a:lvl8pPr marL="2400240">
        <a:defRPr>
          <a:latin typeface="+mn-lt"/>
          <a:ea typeface="+mn-ea"/>
          <a:cs typeface="+mn-cs"/>
        </a:defRPr>
      </a:lvl8pPr>
      <a:lvl9pPr marL="2743131">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xmlns="" id="{1A9BA32D-B411-F849-B693-3734F5602909}"/>
              </a:ext>
            </a:extLst>
          </p:cNvPr>
          <p:cNvSpPr>
            <a:spLocks noGrp="1"/>
          </p:cNvSpPr>
          <p:nvPr>
            <p:ph type="body" sz="quarter" idx="13"/>
          </p:nvPr>
        </p:nvSpPr>
        <p:spPr>
          <a:xfrm>
            <a:off x="538783" y="2465407"/>
            <a:ext cx="6179033" cy="2216659"/>
          </a:xfrm>
          <a:solidFill>
            <a:schemeClr val="tx1">
              <a:alpha val="50000"/>
            </a:schemeClr>
          </a:solidFill>
        </p:spPr>
        <p:txBody>
          <a:bodyPr/>
          <a:lstStyle/>
          <a:p>
            <a:r>
              <a:rPr lang="en-US" dirty="0" smtClean="0"/>
              <a:t>Strata Data Conference</a:t>
            </a:r>
          </a:p>
          <a:p>
            <a:r>
              <a:rPr lang="en-US" dirty="0" smtClean="0"/>
              <a:t>March 27, 2019</a:t>
            </a:r>
          </a:p>
          <a:p>
            <a:endParaRPr lang="en-US" dirty="0"/>
          </a:p>
          <a:p>
            <a:r>
              <a:rPr lang="en-US" dirty="0" smtClean="0"/>
              <a:t>Chakri Cherukuri</a:t>
            </a:r>
          </a:p>
          <a:p>
            <a:r>
              <a:rPr lang="en-US" dirty="0" smtClean="0"/>
              <a:t>Senior Researcher</a:t>
            </a:r>
          </a:p>
          <a:p>
            <a:r>
              <a:rPr lang="en-US" dirty="0" smtClean="0"/>
              <a:t>Quantitative Financial Research Group</a:t>
            </a:r>
          </a:p>
        </p:txBody>
      </p:sp>
      <p:sp>
        <p:nvSpPr>
          <p:cNvPr id="6" name="Title 3">
            <a:extLst>
              <a:ext uri="{FF2B5EF4-FFF2-40B4-BE49-F238E27FC236}">
                <a16:creationId xmlns:a16="http://schemas.microsoft.com/office/drawing/2014/main" xmlns="" id="{F3A0B601-021B-CC4A-A058-D73E9F74024F}"/>
              </a:ext>
            </a:extLst>
          </p:cNvPr>
          <p:cNvSpPr txBox="1">
            <a:spLocks/>
          </p:cNvSpPr>
          <p:nvPr/>
        </p:nvSpPr>
        <p:spPr>
          <a:xfrm>
            <a:off x="538783" y="378337"/>
            <a:ext cx="8825349" cy="1658807"/>
          </a:xfrm>
          <a:prstGeom prst="rect">
            <a:avLst/>
          </a:prstGeom>
        </p:spPr>
        <p:txBody>
          <a:bodyPr wrap="square" lIns="0" tIns="0" rIns="0" bIns="0" anchor="b">
            <a:noAutofit/>
          </a:bodyPr>
          <a:lstStyle>
            <a:lvl1pPr>
              <a:lnSpc>
                <a:spcPts val="7200"/>
              </a:lnSpc>
              <a:defRPr sz="5400" b="1" i="0">
                <a:solidFill>
                  <a:schemeClr val="bg1"/>
                </a:solidFill>
                <a:latin typeface="Arial"/>
                <a:ea typeface="+mj-ea"/>
                <a:cs typeface="Arial"/>
              </a:defRPr>
            </a:lvl1pPr>
          </a:lstStyle>
          <a:p>
            <a:r>
              <a:rPr lang="en-US" dirty="0"/>
              <a:t>Applied Machine Learning </a:t>
            </a:r>
            <a:r>
              <a:rPr lang="en-US" dirty="0" smtClean="0"/>
              <a:t>For Quant </a:t>
            </a:r>
            <a:r>
              <a:rPr lang="en-US" dirty="0"/>
              <a:t>Finance</a:t>
            </a:r>
            <a:endParaRPr lang="en-US" kern="0" dirty="0"/>
          </a:p>
        </p:txBody>
      </p:sp>
      <p:sp>
        <p:nvSpPr>
          <p:cNvPr id="2" name="TextBox 1"/>
          <p:cNvSpPr txBox="1"/>
          <p:nvPr/>
        </p:nvSpPr>
        <p:spPr>
          <a:xfrm>
            <a:off x="1180618" y="7268901"/>
            <a:ext cx="914400" cy="914400"/>
          </a:xfrm>
          <a:prstGeom prst="rect">
            <a:avLst/>
          </a:prstGeom>
        </p:spPr>
        <p:txBody>
          <a:bodyPr wrap="none" lIns="0" tIns="0" rIns="0" bIns="0" rtlCol="0" anchor="t">
            <a:noAutofit/>
          </a:bodyPr>
          <a:lstStyle/>
          <a:p>
            <a:pPr algn="l">
              <a:lnSpc>
                <a:spcPct val="100000"/>
              </a:lnSpc>
            </a:pPr>
            <a:endParaRPr lang="en-US" sz="4000" kern="0" dirty="0" smtClean="0"/>
          </a:p>
        </p:txBody>
      </p:sp>
      <p:sp>
        <p:nvSpPr>
          <p:cNvPr id="3" name="TextBox 2"/>
          <p:cNvSpPr txBox="1"/>
          <p:nvPr/>
        </p:nvSpPr>
        <p:spPr>
          <a:xfrm>
            <a:off x="1643605" y="7917084"/>
            <a:ext cx="914400" cy="914400"/>
          </a:xfrm>
          <a:prstGeom prst="rect">
            <a:avLst/>
          </a:prstGeom>
        </p:spPr>
        <p:txBody>
          <a:bodyPr wrap="none" lIns="0" tIns="0" rIns="0" bIns="0" rtlCol="0" anchor="t">
            <a:noAutofit/>
          </a:bodyPr>
          <a:lstStyle/>
          <a:p>
            <a:pPr algn="l">
              <a:lnSpc>
                <a:spcPct val="100000"/>
              </a:lnSpc>
            </a:pPr>
            <a:endParaRPr lang="en-US" sz="4000" kern="0" dirty="0" smtClean="0"/>
          </a:p>
        </p:txBody>
      </p:sp>
    </p:spTree>
    <p:extLst>
      <p:ext uri="{BB962C8B-B14F-4D97-AF65-F5344CB8AC3E}">
        <p14:creationId xmlns:p14="http://schemas.microsoft.com/office/powerpoint/2010/main" val="42330795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6BF6D857-E584-0F4E-AD13-3F003A0ED439}"/>
              </a:ext>
            </a:extLst>
          </p:cNvPr>
          <p:cNvSpPr>
            <a:spLocks noGrp="1"/>
          </p:cNvSpPr>
          <p:nvPr>
            <p:ph type="title"/>
          </p:nvPr>
        </p:nvSpPr>
        <p:spPr/>
        <p:txBody>
          <a:bodyPr/>
          <a:lstStyle/>
          <a:p>
            <a:r>
              <a:rPr lang="en-US" dirty="0"/>
              <a:t>Yield </a:t>
            </a:r>
            <a:r>
              <a:rPr lang="en-US" dirty="0" smtClean="0"/>
              <a:t>Curve Dynamics</a:t>
            </a:r>
            <a:endParaRPr lang="en-US" dirty="0"/>
          </a:p>
        </p:txBody>
      </p:sp>
      <p:sp>
        <p:nvSpPr>
          <p:cNvPr id="8" name="Text Placeholder 23">
            <a:extLst>
              <a:ext uri="{FF2B5EF4-FFF2-40B4-BE49-F238E27FC236}">
                <a16:creationId xmlns:a16="http://schemas.microsoft.com/office/drawing/2014/main" xmlns="" id="{8ED4FB81-58E8-4641-B29C-E215455929F2}"/>
              </a:ext>
            </a:extLst>
          </p:cNvPr>
          <p:cNvSpPr>
            <a:spLocks noGrp="1"/>
          </p:cNvSpPr>
          <p:nvPr>
            <p:ph type="body" sz="quarter" idx="13"/>
          </p:nvPr>
        </p:nvSpPr>
        <p:spPr/>
        <p:txBody>
          <a:bodyPr anchor="t"/>
          <a:lstStyle>
            <a:lvl1pPr marL="285750" marR="0" indent="-285750" algn="l" defTabSz="914377" eaLnBrk="1" fontAlgn="auto" latinLnBrk="0" hangingPunct="1">
              <a:lnSpc>
                <a:spcPct val="100000"/>
              </a:lnSpc>
              <a:spcBef>
                <a:spcPts val="0"/>
              </a:spcBef>
              <a:spcAft>
                <a:spcPts val="0"/>
              </a:spcAft>
              <a:buClrTx/>
              <a:buSzTx/>
              <a:buFont typeface="Arial" panose="020B0604020202020204" pitchFamily="34" charset="0"/>
              <a:buChar char="•"/>
              <a:tabLst/>
              <a:defRPr sz="2549" b="0" i="0">
                <a:solidFill>
                  <a:schemeClr val="bg1"/>
                </a:solidFill>
                <a:latin typeface="Arial" panose="020B0604020202020204" pitchFamily="34" charset="0"/>
                <a:cs typeface="Arial" panose="020B0604020202020204" pitchFamily="34" charset="0"/>
              </a:defRPr>
            </a:lvl1pPr>
            <a:lvl2pPr marL="344488" marR="0" indent="-55563" defTabSz="914400" eaLnBrk="1" fontAlgn="auto" latinLnBrk="0" hangingPunct="1">
              <a:lnSpc>
                <a:spcPct val="100000"/>
              </a:lnSpc>
              <a:spcBef>
                <a:spcPts val="0"/>
              </a:spcBef>
              <a:spcAft>
                <a:spcPts val="0"/>
              </a:spcAft>
              <a:buClrTx/>
              <a:buSzTx/>
              <a:buFont typeface=".AppleSystemUIFont"/>
              <a:buChar char="—"/>
              <a:tabLst/>
              <a:defRPr sz="1051" b="0" i="0">
                <a:solidFill>
                  <a:schemeClr val="bg1"/>
                </a:solidFill>
                <a:latin typeface="Arial" panose="020B0604020202020204" pitchFamily="34" charset="0"/>
                <a:cs typeface="Arial" panose="020B0604020202020204" pitchFamily="34" charset="0"/>
              </a:defRPr>
            </a:lvl2pPr>
            <a:lvl3pPr marL="800100" indent="-228600">
              <a:buSzPct val="70000"/>
              <a:buFont typeface="Arial" panose="020B0604020202020204" pitchFamily="34" charset="0"/>
              <a:buChar char="•"/>
              <a:tabLst/>
              <a:defRPr sz="1600" baseline="0">
                <a:solidFill>
                  <a:schemeClr val="bg1"/>
                </a:solidFill>
                <a:latin typeface="Arial" panose="020B0604020202020204" pitchFamily="34" charset="0"/>
                <a:cs typeface="Arial" panose="020B0604020202020204" pitchFamily="34" charset="0"/>
              </a:defRPr>
            </a:lvl3pPr>
            <a:lvl4pPr>
              <a:defRPr sz="1051">
                <a:latin typeface="Arial" panose="020B0604020202020204" pitchFamily="34" charset="0"/>
                <a:cs typeface="Arial" panose="020B0604020202020204" pitchFamily="34" charset="0"/>
              </a:defRPr>
            </a:lvl4pPr>
            <a:lvl5pPr>
              <a:defRPr sz="1051">
                <a:latin typeface="Arial" panose="020B0604020202020204" pitchFamily="34" charset="0"/>
                <a:cs typeface="Arial" panose="020B0604020202020204" pitchFamily="34" charset="0"/>
              </a:defRPr>
            </a:lvl5pPr>
          </a:lstStyle>
          <a:p>
            <a:pPr marL="285750" lvl="1" indent="-285750" algn="l" defTabSz="914377">
              <a:spcBef>
                <a:spcPts val="1200"/>
              </a:spcBef>
              <a:buFont typeface="Arial" panose="020B0604020202020204" pitchFamily="34" charset="0"/>
              <a:buChar char="•"/>
            </a:pPr>
            <a:r>
              <a:rPr lang="en-US" sz="2000" dirty="0"/>
              <a:t>Yield for each tenor (point on the yield curve) changes every day</a:t>
            </a:r>
          </a:p>
          <a:p>
            <a:pPr marL="285750" lvl="1" indent="-285750" algn="l" defTabSz="914377">
              <a:spcBef>
                <a:spcPts val="1200"/>
              </a:spcBef>
              <a:buFont typeface="Arial" panose="020B0604020202020204" pitchFamily="34" charset="0"/>
              <a:buChar char="•"/>
            </a:pPr>
            <a:endParaRPr lang="en-US" sz="2000" dirty="0" smtClean="0"/>
          </a:p>
          <a:p>
            <a:pPr marL="285750" lvl="1" indent="-285750" algn="l" defTabSz="914377">
              <a:spcBef>
                <a:spcPts val="1200"/>
              </a:spcBef>
              <a:buFont typeface="Arial" panose="020B0604020202020204" pitchFamily="34" charset="0"/>
              <a:buChar char="•"/>
            </a:pPr>
            <a:r>
              <a:rPr lang="en-US" sz="2000" dirty="0" smtClean="0"/>
              <a:t>Problem:</a:t>
            </a:r>
          </a:p>
          <a:p>
            <a:pPr marL="742950" lvl="1" indent="-342900"/>
            <a:r>
              <a:rPr lang="en-US" sz="1800" dirty="0" smtClean="0"/>
              <a:t>How to model the </a:t>
            </a:r>
            <a:r>
              <a:rPr lang="en-US" sz="1800" dirty="0" smtClean="0">
                <a:solidFill>
                  <a:srgbClr val="92D050"/>
                </a:solidFill>
              </a:rPr>
              <a:t>changes</a:t>
            </a:r>
            <a:r>
              <a:rPr lang="en-US" sz="1800" dirty="0" smtClean="0"/>
              <a:t> in the yield curve driven by 11 correlated variables?</a:t>
            </a:r>
          </a:p>
          <a:p>
            <a:pPr marL="742950" lvl="1" indent="-342900"/>
            <a:r>
              <a:rPr lang="en-US" sz="1800" dirty="0" smtClean="0"/>
              <a:t>Any </a:t>
            </a:r>
            <a:r>
              <a:rPr lang="en-US" sz="1800" dirty="0"/>
              <a:t>parsimonious representation possible</a:t>
            </a:r>
            <a:r>
              <a:rPr lang="en-US" sz="1800" dirty="0" smtClean="0"/>
              <a:t>?</a:t>
            </a:r>
            <a:endParaRPr lang="en-US" sz="1800" dirty="0"/>
          </a:p>
        </p:txBody>
      </p:sp>
    </p:spTree>
    <p:extLst>
      <p:ext uri="{BB962C8B-B14F-4D97-AF65-F5344CB8AC3E}">
        <p14:creationId xmlns:p14="http://schemas.microsoft.com/office/powerpoint/2010/main" val="11093150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6BF6D857-E584-0F4E-AD13-3F003A0ED439}"/>
              </a:ext>
            </a:extLst>
          </p:cNvPr>
          <p:cNvSpPr>
            <a:spLocks noGrp="1"/>
          </p:cNvSpPr>
          <p:nvPr>
            <p:ph type="title"/>
          </p:nvPr>
        </p:nvSpPr>
        <p:spPr/>
        <p:txBody>
          <a:bodyPr/>
          <a:lstStyle/>
          <a:p>
            <a:r>
              <a:rPr lang="en-US" dirty="0"/>
              <a:t>Principal </a:t>
            </a:r>
            <a:r>
              <a:rPr lang="en-US" dirty="0" smtClean="0"/>
              <a:t>Component Analysis </a:t>
            </a:r>
            <a:r>
              <a:rPr lang="en-US" dirty="0"/>
              <a:t>(PCA)</a:t>
            </a:r>
          </a:p>
        </p:txBody>
      </p:sp>
      <p:sp>
        <p:nvSpPr>
          <p:cNvPr id="8" name="Text Placeholder 23">
            <a:extLst>
              <a:ext uri="{FF2B5EF4-FFF2-40B4-BE49-F238E27FC236}">
                <a16:creationId xmlns:a16="http://schemas.microsoft.com/office/drawing/2014/main" xmlns="" id="{8ED4FB81-58E8-4641-B29C-E215455929F2}"/>
              </a:ext>
            </a:extLst>
          </p:cNvPr>
          <p:cNvSpPr>
            <a:spLocks noGrp="1"/>
          </p:cNvSpPr>
          <p:nvPr>
            <p:ph type="body" sz="quarter" idx="13"/>
          </p:nvPr>
        </p:nvSpPr>
        <p:spPr/>
        <p:txBody>
          <a:bodyPr anchor="t"/>
          <a:lstStyle>
            <a:lvl1pPr marL="285750" marR="0" indent="-285750" algn="l" defTabSz="914377" eaLnBrk="1" fontAlgn="auto" latinLnBrk="0" hangingPunct="1">
              <a:lnSpc>
                <a:spcPct val="100000"/>
              </a:lnSpc>
              <a:spcBef>
                <a:spcPts val="0"/>
              </a:spcBef>
              <a:spcAft>
                <a:spcPts val="0"/>
              </a:spcAft>
              <a:buClrTx/>
              <a:buSzTx/>
              <a:buFont typeface="Arial" panose="020B0604020202020204" pitchFamily="34" charset="0"/>
              <a:buChar char="•"/>
              <a:tabLst/>
              <a:defRPr sz="2549" b="0" i="0">
                <a:solidFill>
                  <a:schemeClr val="bg1"/>
                </a:solidFill>
                <a:latin typeface="Arial" panose="020B0604020202020204" pitchFamily="34" charset="0"/>
                <a:cs typeface="Arial" panose="020B0604020202020204" pitchFamily="34" charset="0"/>
              </a:defRPr>
            </a:lvl1pPr>
            <a:lvl2pPr marL="344488" marR="0" indent="-55563" defTabSz="914400" eaLnBrk="1" fontAlgn="auto" latinLnBrk="0" hangingPunct="1">
              <a:lnSpc>
                <a:spcPct val="100000"/>
              </a:lnSpc>
              <a:spcBef>
                <a:spcPts val="0"/>
              </a:spcBef>
              <a:spcAft>
                <a:spcPts val="0"/>
              </a:spcAft>
              <a:buClrTx/>
              <a:buSzTx/>
              <a:buFont typeface=".AppleSystemUIFont"/>
              <a:buChar char="—"/>
              <a:tabLst/>
              <a:defRPr sz="1051" b="0" i="0">
                <a:solidFill>
                  <a:schemeClr val="bg1"/>
                </a:solidFill>
                <a:latin typeface="Arial" panose="020B0604020202020204" pitchFamily="34" charset="0"/>
                <a:cs typeface="Arial" panose="020B0604020202020204" pitchFamily="34" charset="0"/>
              </a:defRPr>
            </a:lvl2pPr>
            <a:lvl3pPr marL="800100" indent="-228600">
              <a:buSzPct val="70000"/>
              <a:buFont typeface="Arial" panose="020B0604020202020204" pitchFamily="34" charset="0"/>
              <a:buChar char="•"/>
              <a:tabLst/>
              <a:defRPr sz="1600" baseline="0">
                <a:solidFill>
                  <a:schemeClr val="bg1"/>
                </a:solidFill>
                <a:latin typeface="Arial" panose="020B0604020202020204" pitchFamily="34" charset="0"/>
                <a:cs typeface="Arial" panose="020B0604020202020204" pitchFamily="34" charset="0"/>
              </a:defRPr>
            </a:lvl3pPr>
            <a:lvl4pPr>
              <a:defRPr sz="1051">
                <a:latin typeface="Arial" panose="020B0604020202020204" pitchFamily="34" charset="0"/>
                <a:cs typeface="Arial" panose="020B0604020202020204" pitchFamily="34" charset="0"/>
              </a:defRPr>
            </a:lvl4pPr>
            <a:lvl5pPr>
              <a:defRPr sz="1051">
                <a:latin typeface="Arial" panose="020B0604020202020204" pitchFamily="34" charset="0"/>
                <a:cs typeface="Arial" panose="020B0604020202020204" pitchFamily="34" charset="0"/>
              </a:defRPr>
            </a:lvl5pPr>
          </a:lstStyle>
          <a:p>
            <a:pPr marL="285750" lvl="1" indent="-285750" algn="l" defTabSz="914377">
              <a:spcBef>
                <a:spcPts val="1200"/>
              </a:spcBef>
              <a:buFont typeface="Arial" panose="020B0604020202020204" pitchFamily="34" charset="0"/>
              <a:buChar char="•"/>
            </a:pPr>
            <a:r>
              <a:rPr lang="en-US" sz="2000" dirty="0"/>
              <a:t>PCA can be used to</a:t>
            </a:r>
            <a:r>
              <a:rPr lang="en-US" sz="2000" dirty="0" smtClean="0"/>
              <a:t>:</a:t>
            </a:r>
          </a:p>
          <a:p>
            <a:pPr marL="742950" lvl="1" indent="-342900"/>
            <a:r>
              <a:rPr lang="en-US" sz="1800" dirty="0" smtClean="0"/>
              <a:t>Reduce dimensionality</a:t>
            </a:r>
          </a:p>
          <a:p>
            <a:pPr marL="742950" lvl="1" indent="-342900"/>
            <a:r>
              <a:rPr lang="en-US" sz="1800" dirty="0" smtClean="0"/>
              <a:t>Retain </a:t>
            </a:r>
            <a:r>
              <a:rPr lang="en-US" sz="1800" dirty="0"/>
              <a:t>as much variance in the dataset as possible</a:t>
            </a:r>
          </a:p>
          <a:p>
            <a:pPr>
              <a:spcBef>
                <a:spcPts val="1200"/>
              </a:spcBef>
            </a:pPr>
            <a:endParaRPr lang="en-US" sz="2000" dirty="0" smtClean="0"/>
          </a:p>
          <a:p>
            <a:pPr>
              <a:spcBef>
                <a:spcPts val="1200"/>
              </a:spcBef>
            </a:pPr>
            <a:r>
              <a:rPr lang="en-US" sz="2000" dirty="0" smtClean="0"/>
              <a:t>PCA Factors: Linear combinations of features</a:t>
            </a:r>
          </a:p>
          <a:p>
            <a:pPr>
              <a:spcBef>
                <a:spcPts val="1200"/>
              </a:spcBef>
            </a:pPr>
            <a:endParaRPr lang="en-US" sz="2000" dirty="0" smtClean="0"/>
          </a:p>
          <a:p>
            <a:pPr>
              <a:spcBef>
                <a:spcPts val="1200"/>
              </a:spcBef>
            </a:pPr>
            <a:r>
              <a:rPr lang="en-US" sz="2000" dirty="0" smtClean="0"/>
              <a:t>Typically 3-5 PCA </a:t>
            </a:r>
            <a:r>
              <a:rPr lang="en-US" sz="2000" dirty="0"/>
              <a:t>factors enough to explain almost all the </a:t>
            </a:r>
            <a:r>
              <a:rPr lang="en-US" sz="2000" dirty="0" smtClean="0"/>
              <a:t>variance</a:t>
            </a:r>
            <a:endParaRPr lang="en-US" sz="2000" dirty="0"/>
          </a:p>
        </p:txBody>
      </p:sp>
    </p:spTree>
    <p:extLst>
      <p:ext uri="{BB962C8B-B14F-4D97-AF65-F5344CB8AC3E}">
        <p14:creationId xmlns:p14="http://schemas.microsoft.com/office/powerpoint/2010/main" val="5554458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6BF6D857-E584-0F4E-AD13-3F003A0ED439}"/>
              </a:ext>
            </a:extLst>
          </p:cNvPr>
          <p:cNvSpPr>
            <a:spLocks noGrp="1"/>
          </p:cNvSpPr>
          <p:nvPr>
            <p:ph type="title"/>
          </p:nvPr>
        </p:nvSpPr>
        <p:spPr/>
        <p:txBody>
          <a:bodyPr/>
          <a:lstStyle/>
          <a:p>
            <a:r>
              <a:rPr lang="en-US" dirty="0"/>
              <a:t>PCA O</a:t>
            </a:r>
            <a:r>
              <a:rPr lang="en-US" dirty="0" smtClean="0"/>
              <a:t>ver </a:t>
            </a:r>
            <a:r>
              <a:rPr lang="en-US" dirty="0"/>
              <a:t>D</a:t>
            </a:r>
            <a:r>
              <a:rPr lang="en-US" dirty="0" smtClean="0"/>
              <a:t>ifferent </a:t>
            </a:r>
            <a:r>
              <a:rPr lang="en-US" dirty="0"/>
              <a:t>T</a:t>
            </a:r>
            <a:r>
              <a:rPr lang="en-US" dirty="0" smtClean="0"/>
              <a:t>ime </a:t>
            </a:r>
            <a:r>
              <a:rPr lang="en-US" dirty="0"/>
              <a:t>P</a:t>
            </a:r>
            <a:r>
              <a:rPr lang="en-US" dirty="0" smtClean="0"/>
              <a:t>eriods</a:t>
            </a:r>
            <a:endParaRPr lang="en-US" dirty="0"/>
          </a:p>
        </p:txBody>
      </p:sp>
      <p:sp>
        <p:nvSpPr>
          <p:cNvPr id="8" name="Text Placeholder 23">
            <a:extLst>
              <a:ext uri="{FF2B5EF4-FFF2-40B4-BE49-F238E27FC236}">
                <a16:creationId xmlns:a16="http://schemas.microsoft.com/office/drawing/2014/main" xmlns="" id="{8ED4FB81-58E8-4641-B29C-E215455929F2}"/>
              </a:ext>
            </a:extLst>
          </p:cNvPr>
          <p:cNvSpPr>
            <a:spLocks noGrp="1"/>
          </p:cNvSpPr>
          <p:nvPr>
            <p:ph type="body" sz="quarter" idx="13"/>
          </p:nvPr>
        </p:nvSpPr>
        <p:spPr/>
        <p:txBody>
          <a:bodyPr anchor="t"/>
          <a:lstStyle>
            <a:lvl1pPr marL="285750" marR="0" indent="-285750" algn="l" defTabSz="914377" eaLnBrk="1" fontAlgn="auto" latinLnBrk="0" hangingPunct="1">
              <a:lnSpc>
                <a:spcPct val="100000"/>
              </a:lnSpc>
              <a:spcBef>
                <a:spcPts val="0"/>
              </a:spcBef>
              <a:spcAft>
                <a:spcPts val="0"/>
              </a:spcAft>
              <a:buClrTx/>
              <a:buSzTx/>
              <a:buFont typeface="Arial" panose="020B0604020202020204" pitchFamily="34" charset="0"/>
              <a:buChar char="•"/>
              <a:tabLst/>
              <a:defRPr sz="2549" b="0" i="0">
                <a:solidFill>
                  <a:schemeClr val="bg1"/>
                </a:solidFill>
                <a:latin typeface="Arial" panose="020B0604020202020204" pitchFamily="34" charset="0"/>
                <a:cs typeface="Arial" panose="020B0604020202020204" pitchFamily="34" charset="0"/>
              </a:defRPr>
            </a:lvl1pPr>
            <a:lvl2pPr marL="344488" marR="0" indent="-55563" defTabSz="914400" eaLnBrk="1" fontAlgn="auto" latinLnBrk="0" hangingPunct="1">
              <a:lnSpc>
                <a:spcPct val="100000"/>
              </a:lnSpc>
              <a:spcBef>
                <a:spcPts val="0"/>
              </a:spcBef>
              <a:spcAft>
                <a:spcPts val="0"/>
              </a:spcAft>
              <a:buClrTx/>
              <a:buSzTx/>
              <a:buFont typeface=".AppleSystemUIFont"/>
              <a:buChar char="—"/>
              <a:tabLst/>
              <a:defRPr sz="1051" b="0" i="0">
                <a:solidFill>
                  <a:schemeClr val="bg1"/>
                </a:solidFill>
                <a:latin typeface="Arial" panose="020B0604020202020204" pitchFamily="34" charset="0"/>
                <a:cs typeface="Arial" panose="020B0604020202020204" pitchFamily="34" charset="0"/>
              </a:defRPr>
            </a:lvl2pPr>
            <a:lvl3pPr marL="800100" indent="-228600">
              <a:buSzPct val="70000"/>
              <a:buFont typeface="Arial" panose="020B0604020202020204" pitchFamily="34" charset="0"/>
              <a:buChar char="•"/>
              <a:tabLst/>
              <a:defRPr sz="1600" baseline="0">
                <a:solidFill>
                  <a:schemeClr val="bg1"/>
                </a:solidFill>
                <a:latin typeface="Arial" panose="020B0604020202020204" pitchFamily="34" charset="0"/>
                <a:cs typeface="Arial" panose="020B0604020202020204" pitchFamily="34" charset="0"/>
              </a:defRPr>
            </a:lvl3pPr>
            <a:lvl4pPr>
              <a:defRPr sz="1051">
                <a:latin typeface="Arial" panose="020B0604020202020204" pitchFamily="34" charset="0"/>
                <a:cs typeface="Arial" panose="020B0604020202020204" pitchFamily="34" charset="0"/>
              </a:defRPr>
            </a:lvl4pPr>
            <a:lvl5pPr>
              <a:defRPr sz="1051">
                <a:latin typeface="Arial" panose="020B0604020202020204" pitchFamily="34" charset="0"/>
                <a:cs typeface="Arial" panose="020B0604020202020204" pitchFamily="34" charset="0"/>
              </a:defRPr>
            </a:lvl5pPr>
          </a:lstStyle>
          <a:p>
            <a:pPr marL="285750" lvl="1" indent="-285750" algn="l" defTabSz="914377">
              <a:spcBef>
                <a:spcPts val="1200"/>
              </a:spcBef>
              <a:buFont typeface="Arial" panose="020B0604020202020204" pitchFamily="34" charset="0"/>
              <a:buChar char="•"/>
            </a:pPr>
            <a:r>
              <a:rPr lang="en-US" sz="2000" dirty="0" smtClean="0"/>
              <a:t>PCA factors vary with time periods</a:t>
            </a:r>
          </a:p>
          <a:p>
            <a:pPr>
              <a:spcBef>
                <a:spcPts val="1200"/>
              </a:spcBef>
            </a:pPr>
            <a:endParaRPr lang="en-US" sz="2000" dirty="0" smtClean="0"/>
          </a:p>
          <a:p>
            <a:pPr>
              <a:spcBef>
                <a:spcPts val="1200"/>
              </a:spcBef>
            </a:pPr>
            <a:r>
              <a:rPr lang="en-US" sz="2000" dirty="0" smtClean="0"/>
              <a:t>“Interval Selector” can be used to:</a:t>
            </a:r>
          </a:p>
          <a:p>
            <a:pPr lvl="1">
              <a:spcBef>
                <a:spcPts val="1200"/>
              </a:spcBef>
            </a:pPr>
            <a:r>
              <a:rPr lang="en-US" sz="1800" dirty="0" smtClean="0"/>
              <a:t> Quickly select different time periods</a:t>
            </a:r>
          </a:p>
          <a:p>
            <a:pPr lvl="1">
              <a:spcBef>
                <a:spcPts val="1200"/>
              </a:spcBef>
            </a:pPr>
            <a:r>
              <a:rPr lang="en-US" sz="2000" dirty="0" smtClean="0"/>
              <a:t> </a:t>
            </a:r>
            <a:r>
              <a:rPr lang="en-US" sz="1800" dirty="0" smtClean="0"/>
              <a:t>Perform statistical analysis on the selected time interval</a:t>
            </a:r>
            <a:endParaRPr lang="en-US" sz="1800" dirty="0"/>
          </a:p>
          <a:p>
            <a:pPr lvl="1">
              <a:spcBef>
                <a:spcPts val="1200"/>
              </a:spcBef>
            </a:pPr>
            <a:endParaRPr lang="en-US" sz="1600" dirty="0"/>
          </a:p>
        </p:txBody>
      </p:sp>
    </p:spTree>
    <p:extLst>
      <p:ext uri="{BB962C8B-B14F-4D97-AF65-F5344CB8AC3E}">
        <p14:creationId xmlns:p14="http://schemas.microsoft.com/office/powerpoint/2010/main" val="5725386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6BF6D857-E584-0F4E-AD13-3F003A0ED439}"/>
              </a:ext>
            </a:extLst>
          </p:cNvPr>
          <p:cNvSpPr>
            <a:spLocks noGrp="1"/>
          </p:cNvSpPr>
          <p:nvPr>
            <p:ph type="title"/>
          </p:nvPr>
        </p:nvSpPr>
        <p:spPr/>
        <p:txBody>
          <a:bodyPr/>
          <a:lstStyle/>
          <a:p>
            <a:r>
              <a:rPr lang="en-US" dirty="0"/>
              <a:t>Yield curve PCA: </a:t>
            </a:r>
            <a:r>
              <a:rPr lang="en-US" dirty="0" smtClean="0"/>
              <a:t>Crisis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5255" y="969919"/>
            <a:ext cx="10711324" cy="5458968"/>
          </a:xfrm>
          <a:prstGeom prst="rect">
            <a:avLst/>
          </a:prstGeom>
        </p:spPr>
      </p:pic>
    </p:spTree>
    <p:extLst>
      <p:ext uri="{BB962C8B-B14F-4D97-AF65-F5344CB8AC3E}">
        <p14:creationId xmlns:p14="http://schemas.microsoft.com/office/powerpoint/2010/main" val="5865514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6BF6D857-E584-0F4E-AD13-3F003A0ED439}"/>
              </a:ext>
            </a:extLst>
          </p:cNvPr>
          <p:cNvSpPr>
            <a:spLocks noGrp="1"/>
          </p:cNvSpPr>
          <p:nvPr>
            <p:ph type="title"/>
          </p:nvPr>
        </p:nvSpPr>
        <p:spPr/>
        <p:txBody>
          <a:bodyPr/>
          <a:lstStyle/>
          <a:p>
            <a:r>
              <a:rPr lang="en-US" dirty="0"/>
              <a:t>Yield curve PCA: </a:t>
            </a:r>
            <a:r>
              <a:rPr lang="en-US" dirty="0" smtClean="0"/>
              <a:t>After Crisis</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5255" y="969919"/>
            <a:ext cx="10553669" cy="5458968"/>
          </a:xfrm>
          <a:prstGeom prst="rect">
            <a:avLst/>
          </a:prstGeom>
        </p:spPr>
      </p:pic>
    </p:spTree>
    <p:extLst>
      <p:ext uri="{BB962C8B-B14F-4D97-AF65-F5344CB8AC3E}">
        <p14:creationId xmlns:p14="http://schemas.microsoft.com/office/powerpoint/2010/main" val="9212975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6BF6D857-E584-0F4E-AD13-3F003A0ED439}"/>
              </a:ext>
            </a:extLst>
          </p:cNvPr>
          <p:cNvSpPr>
            <a:spLocks noGrp="1"/>
          </p:cNvSpPr>
          <p:nvPr>
            <p:ph type="title"/>
          </p:nvPr>
        </p:nvSpPr>
        <p:spPr/>
        <p:txBody>
          <a:bodyPr/>
          <a:lstStyle/>
          <a:p>
            <a:r>
              <a:rPr lang="en-US" dirty="0"/>
              <a:t>Yield curve PCA: </a:t>
            </a:r>
            <a:r>
              <a:rPr lang="en-US" dirty="0" smtClean="0"/>
              <a:t>Current</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5255" y="969919"/>
            <a:ext cx="10459076" cy="5458968"/>
          </a:xfrm>
          <a:prstGeom prst="rect">
            <a:avLst/>
          </a:prstGeom>
        </p:spPr>
      </p:pic>
    </p:spTree>
    <p:extLst>
      <p:ext uri="{BB962C8B-B14F-4D97-AF65-F5344CB8AC3E}">
        <p14:creationId xmlns:p14="http://schemas.microsoft.com/office/powerpoint/2010/main" val="23698062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6BF6D857-E584-0F4E-AD13-3F003A0ED439}"/>
              </a:ext>
            </a:extLst>
          </p:cNvPr>
          <p:cNvSpPr>
            <a:spLocks noGrp="1"/>
          </p:cNvSpPr>
          <p:nvPr>
            <p:ph type="title"/>
          </p:nvPr>
        </p:nvSpPr>
        <p:spPr>
          <a:xfrm>
            <a:off x="530785" y="477708"/>
            <a:ext cx="9422676" cy="492211"/>
          </a:xfrm>
        </p:spPr>
        <p:txBody>
          <a:bodyPr/>
          <a:lstStyle/>
          <a:p>
            <a:pPr algn="l"/>
            <a:r>
              <a:rPr lang="en-US" dirty="0"/>
              <a:t>Dimensionality Reduction: </a:t>
            </a:r>
            <a:r>
              <a:rPr lang="en-US" dirty="0" smtClean="0"/>
              <a:t>Autoencoder</a:t>
            </a:r>
            <a:endParaRPr lang="en-US" dirty="0"/>
          </a:p>
        </p:txBody>
      </p:sp>
      <p:grpSp>
        <p:nvGrpSpPr>
          <p:cNvPr id="2" name="Group 1"/>
          <p:cNvGrpSpPr>
            <a:grpSpLocks noChangeAspect="1"/>
          </p:cNvGrpSpPr>
          <p:nvPr/>
        </p:nvGrpSpPr>
        <p:grpSpPr>
          <a:xfrm>
            <a:off x="530785" y="1155893"/>
            <a:ext cx="6460942" cy="4297680"/>
            <a:chOff x="545255" y="1259812"/>
            <a:chExt cx="5429250" cy="3611421"/>
          </a:xfrm>
        </p:grpSpPr>
        <p:pic>
          <p:nvPicPr>
            <p:cNvPr id="13" name="Picture 2" descr="E:\My Files\Presentations\network.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5255" y="1259812"/>
              <a:ext cx="5429250" cy="3611421"/>
            </a:xfrm>
            <a:prstGeom prst="rect">
              <a:avLst/>
            </a:prstGeom>
            <a:noFill/>
            <a:extLst>
              <a:ext uri="{909E8E84-426E-40DD-AFC4-6F175D3DCCD1}">
                <a14:hiddenFill xmlns:a14="http://schemas.microsoft.com/office/drawing/2010/main">
                  <a:solidFill>
                    <a:srgbClr val="FFFFFF"/>
                  </a:solidFill>
                </a14:hiddenFill>
              </a:ext>
            </a:extLst>
          </p:spPr>
        </p:pic>
        <p:sp>
          <p:nvSpPr>
            <p:cNvPr id="14" name="Oval 13"/>
            <p:cNvSpPr/>
            <p:nvPr/>
          </p:nvSpPr>
          <p:spPr>
            <a:xfrm>
              <a:off x="3404447" y="2116939"/>
              <a:ext cx="742949" cy="330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bg1"/>
                  </a:solidFill>
                </a:rPr>
                <a:t>linear</a:t>
              </a:r>
              <a:endParaRPr lang="en-US" dirty="0" smtClean="0">
                <a:solidFill>
                  <a:schemeClr val="bg1"/>
                </a:solidFill>
              </a:endParaRPr>
            </a:p>
          </p:txBody>
        </p:sp>
        <p:sp>
          <p:nvSpPr>
            <p:cNvPr id="15" name="Oval 14"/>
            <p:cNvSpPr/>
            <p:nvPr/>
          </p:nvSpPr>
          <p:spPr>
            <a:xfrm>
              <a:off x="2471530" y="1681579"/>
              <a:ext cx="615950" cy="330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err="1" smtClean="0">
                  <a:solidFill>
                    <a:schemeClr val="bg1"/>
                  </a:solidFill>
                </a:rPr>
                <a:t>relu</a:t>
              </a:r>
              <a:endParaRPr lang="en-US" dirty="0" smtClean="0">
                <a:solidFill>
                  <a:schemeClr val="bg1"/>
                </a:solidFill>
              </a:endParaRPr>
            </a:p>
          </p:txBody>
        </p:sp>
        <p:sp>
          <p:nvSpPr>
            <p:cNvPr id="16" name="Oval 15"/>
            <p:cNvSpPr/>
            <p:nvPr/>
          </p:nvSpPr>
          <p:spPr>
            <a:xfrm>
              <a:off x="4290657" y="1681579"/>
              <a:ext cx="615950" cy="330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bg1"/>
                  </a:solidFill>
                </a:rPr>
                <a:t>relu</a:t>
              </a:r>
              <a:endParaRPr lang="en-US" dirty="0" smtClean="0">
                <a:solidFill>
                  <a:schemeClr val="bg1"/>
                </a:solidFill>
              </a:endParaRPr>
            </a:p>
          </p:txBody>
        </p:sp>
        <p:sp>
          <p:nvSpPr>
            <p:cNvPr id="17" name="Oval 16"/>
            <p:cNvSpPr/>
            <p:nvPr/>
          </p:nvSpPr>
          <p:spPr>
            <a:xfrm>
              <a:off x="2916980" y="2316222"/>
              <a:ext cx="685800" cy="1778000"/>
            </a:xfrm>
            <a:prstGeom prst="ellipse">
              <a:avLst/>
            </a:prstGeom>
            <a:noFill/>
            <a:ln>
              <a:solidFill>
                <a:schemeClr val="accent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2"/>
                </a:solidFill>
              </a:endParaRPr>
            </a:p>
          </p:txBody>
        </p:sp>
        <p:sp>
          <p:nvSpPr>
            <p:cNvPr id="18" name="TextBox 17"/>
            <p:cNvSpPr txBox="1"/>
            <p:nvPr/>
          </p:nvSpPr>
          <p:spPr>
            <a:xfrm>
              <a:off x="2529630" y="4316473"/>
              <a:ext cx="1562100" cy="461665"/>
            </a:xfrm>
            <a:prstGeom prst="rect">
              <a:avLst/>
            </a:prstGeom>
            <a:noFill/>
          </p:spPr>
          <p:txBody>
            <a:bodyPr wrap="square" rtlCol="0">
              <a:spAutoFit/>
            </a:bodyPr>
            <a:lstStyle/>
            <a:p>
              <a:pPr algn="ctr"/>
              <a:r>
                <a:rPr lang="en-US" sz="1200" dirty="0" smtClean="0">
                  <a:solidFill>
                    <a:schemeClr val="bg1"/>
                  </a:solidFill>
                </a:rPr>
                <a:t>Compressed feature vector</a:t>
              </a:r>
              <a:endParaRPr lang="en-US" sz="1200" dirty="0">
                <a:solidFill>
                  <a:schemeClr val="bg1"/>
                </a:solidFill>
              </a:endParaRPr>
            </a:p>
          </p:txBody>
        </p:sp>
        <p:sp>
          <p:nvSpPr>
            <p:cNvPr id="19" name="Up Arrow 18"/>
            <p:cNvSpPr/>
            <p:nvPr/>
          </p:nvSpPr>
          <p:spPr>
            <a:xfrm>
              <a:off x="3182413" y="4145022"/>
              <a:ext cx="166369" cy="228600"/>
            </a:xfrm>
            <a:prstGeom prst="upArrow">
              <a:avLst/>
            </a:prstGeom>
            <a:solidFill>
              <a:schemeClr val="accent2">
                <a:lumMod val="60000"/>
                <a:lumOff val="40000"/>
              </a:schemeClr>
            </a:solidFill>
            <a:ln>
              <a:solidFill>
                <a:schemeClr val="accent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2"/>
                </a:solidFill>
              </a:endParaRPr>
            </a:p>
          </p:txBody>
        </p:sp>
      </p:grpSp>
    </p:spTree>
    <p:extLst>
      <p:ext uri="{BB962C8B-B14F-4D97-AF65-F5344CB8AC3E}">
        <p14:creationId xmlns:p14="http://schemas.microsoft.com/office/powerpoint/2010/main" val="4216696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6BF6D857-E584-0F4E-AD13-3F003A0ED439}"/>
              </a:ext>
            </a:extLst>
          </p:cNvPr>
          <p:cNvSpPr>
            <a:spLocks noGrp="1"/>
          </p:cNvSpPr>
          <p:nvPr>
            <p:ph type="title"/>
          </p:nvPr>
        </p:nvSpPr>
        <p:spPr>
          <a:xfrm>
            <a:off x="545255" y="477708"/>
            <a:ext cx="9422676" cy="492211"/>
          </a:xfrm>
        </p:spPr>
        <p:txBody>
          <a:bodyPr/>
          <a:lstStyle/>
          <a:p>
            <a:r>
              <a:rPr lang="en-US" dirty="0"/>
              <a:t>PCA </a:t>
            </a:r>
            <a:r>
              <a:rPr lang="en-US" dirty="0" smtClean="0"/>
              <a:t>vs. Autoencoder</a:t>
            </a:r>
            <a:endParaRPr lang="en-US" dirty="0"/>
          </a:p>
        </p:txBody>
      </p:sp>
      <p:pic>
        <p:nvPicPr>
          <p:cNvPr id="2" name="Picture 1"/>
          <p:cNvPicPr>
            <a:picLocks noChangeAspect="1"/>
          </p:cNvPicPr>
          <p:nvPr/>
        </p:nvPicPr>
        <p:blipFill>
          <a:blip r:embed="rId2"/>
          <a:stretch>
            <a:fillRect/>
          </a:stretch>
        </p:blipFill>
        <p:spPr>
          <a:xfrm>
            <a:off x="545255" y="944453"/>
            <a:ext cx="7369689" cy="4810205"/>
          </a:xfrm>
          <a:prstGeom prst="rect">
            <a:avLst/>
          </a:prstGeom>
        </p:spPr>
      </p:pic>
    </p:spTree>
    <p:extLst>
      <p:ext uri="{BB962C8B-B14F-4D97-AF65-F5344CB8AC3E}">
        <p14:creationId xmlns:p14="http://schemas.microsoft.com/office/powerpoint/2010/main" val="22873030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6BF6D857-E584-0F4E-AD13-3F003A0ED439}"/>
              </a:ext>
            </a:extLst>
          </p:cNvPr>
          <p:cNvSpPr>
            <a:spLocks noGrp="1"/>
          </p:cNvSpPr>
          <p:nvPr>
            <p:ph type="title"/>
          </p:nvPr>
        </p:nvSpPr>
        <p:spPr>
          <a:xfrm>
            <a:off x="545255" y="477708"/>
            <a:ext cx="9422676" cy="492211"/>
          </a:xfrm>
        </p:spPr>
        <p:txBody>
          <a:bodyPr/>
          <a:lstStyle/>
          <a:p>
            <a:r>
              <a:rPr lang="en-US" dirty="0"/>
              <a:t>Dimension Reduction: AE vs. PCA</a:t>
            </a:r>
          </a:p>
        </p:txBody>
      </p:sp>
      <p:pic>
        <p:nvPicPr>
          <p:cNvPr id="3" name="Picture 2"/>
          <p:cNvPicPr>
            <a:picLocks noChangeAspect="1"/>
          </p:cNvPicPr>
          <p:nvPr/>
        </p:nvPicPr>
        <p:blipFill>
          <a:blip r:embed="rId2"/>
          <a:stretch>
            <a:fillRect/>
          </a:stretch>
        </p:blipFill>
        <p:spPr>
          <a:xfrm>
            <a:off x="545255" y="969919"/>
            <a:ext cx="7608671" cy="4839896"/>
          </a:xfrm>
          <a:prstGeom prst="rect">
            <a:avLst/>
          </a:prstGeom>
        </p:spPr>
      </p:pic>
    </p:spTree>
    <p:extLst>
      <p:ext uri="{BB962C8B-B14F-4D97-AF65-F5344CB8AC3E}">
        <p14:creationId xmlns:p14="http://schemas.microsoft.com/office/powerpoint/2010/main" val="31332224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413FEE05-3C60-DE43-8268-738A1A63042C}"/>
              </a:ext>
            </a:extLst>
          </p:cNvPr>
          <p:cNvSpPr>
            <a:spLocks noGrp="1"/>
          </p:cNvSpPr>
          <p:nvPr>
            <p:ph type="title"/>
          </p:nvPr>
        </p:nvSpPr>
        <p:spPr>
          <a:xfrm>
            <a:off x="781043" y="2714445"/>
            <a:ext cx="8920799" cy="672862"/>
          </a:xfrm>
        </p:spPr>
        <p:txBody>
          <a:bodyPr/>
          <a:lstStyle/>
          <a:p>
            <a:pPr algn="l"/>
            <a:r>
              <a:rPr lang="en-US" dirty="0" smtClean="0"/>
              <a:t>Twitter Sentiment Analysis</a:t>
            </a:r>
            <a:endParaRPr lang="en-US" dirty="0"/>
          </a:p>
        </p:txBody>
      </p:sp>
      <p:sp>
        <p:nvSpPr>
          <p:cNvPr id="2" name="TextBox 1">
            <a:extLst>
              <a:ext uri="{FF2B5EF4-FFF2-40B4-BE49-F238E27FC236}">
                <a16:creationId xmlns:a16="http://schemas.microsoft.com/office/drawing/2014/main" xmlns="" id="{D69B0CAD-7975-EE49-8880-87CB02DE2273}"/>
              </a:ext>
            </a:extLst>
          </p:cNvPr>
          <p:cNvSpPr txBox="1"/>
          <p:nvPr/>
        </p:nvSpPr>
        <p:spPr>
          <a:xfrm>
            <a:off x="2294965" y="6317129"/>
            <a:ext cx="0" cy="0"/>
          </a:xfrm>
          <a:prstGeom prst="rect">
            <a:avLst/>
          </a:prstGeom>
        </p:spPr>
        <p:txBody>
          <a:bodyPr wrap="none" lIns="0" tIns="0" rIns="0" bIns="0" rtlCol="0" anchor="t">
            <a:noAutofit/>
          </a:bodyPr>
          <a:lstStyle/>
          <a:p>
            <a:pPr algn="l">
              <a:lnSpc>
                <a:spcPct val="100000"/>
              </a:lnSpc>
            </a:pPr>
            <a:endParaRPr lang="en-US" sz="4000" kern="0" dirty="0"/>
          </a:p>
        </p:txBody>
      </p:sp>
    </p:spTree>
    <p:extLst>
      <p:ext uri="{BB962C8B-B14F-4D97-AF65-F5344CB8AC3E}">
        <p14:creationId xmlns:p14="http://schemas.microsoft.com/office/powerpoint/2010/main" val="26692528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6BF6D857-E584-0F4E-AD13-3F003A0ED439}"/>
              </a:ext>
            </a:extLst>
          </p:cNvPr>
          <p:cNvSpPr>
            <a:spLocks noGrp="1"/>
          </p:cNvSpPr>
          <p:nvPr>
            <p:ph type="title"/>
          </p:nvPr>
        </p:nvSpPr>
        <p:spPr/>
        <p:txBody>
          <a:bodyPr/>
          <a:lstStyle/>
          <a:p>
            <a:r>
              <a:rPr lang="en-US" dirty="0" smtClean="0"/>
              <a:t>Outline</a:t>
            </a:r>
            <a:endParaRPr lang="en-US" dirty="0"/>
          </a:p>
        </p:txBody>
      </p:sp>
      <p:sp>
        <p:nvSpPr>
          <p:cNvPr id="8" name="Text Placeholder 23">
            <a:extLst>
              <a:ext uri="{FF2B5EF4-FFF2-40B4-BE49-F238E27FC236}">
                <a16:creationId xmlns:a16="http://schemas.microsoft.com/office/drawing/2014/main" xmlns="" id="{8ED4FB81-58E8-4641-B29C-E215455929F2}"/>
              </a:ext>
            </a:extLst>
          </p:cNvPr>
          <p:cNvSpPr>
            <a:spLocks noGrp="1"/>
          </p:cNvSpPr>
          <p:nvPr>
            <p:ph type="body" sz="quarter" idx="13"/>
          </p:nvPr>
        </p:nvSpPr>
        <p:spPr/>
        <p:txBody>
          <a:bodyPr anchor="t"/>
          <a:lstStyle>
            <a:lvl1pPr marL="285750" marR="0" indent="-285750" algn="l" defTabSz="914377" eaLnBrk="1" fontAlgn="auto" latinLnBrk="0" hangingPunct="1">
              <a:lnSpc>
                <a:spcPct val="100000"/>
              </a:lnSpc>
              <a:spcBef>
                <a:spcPts val="0"/>
              </a:spcBef>
              <a:spcAft>
                <a:spcPts val="0"/>
              </a:spcAft>
              <a:buClrTx/>
              <a:buSzTx/>
              <a:buFont typeface="Arial" panose="020B0604020202020204" pitchFamily="34" charset="0"/>
              <a:buChar char="•"/>
              <a:tabLst/>
              <a:defRPr sz="2549" b="0" i="0">
                <a:solidFill>
                  <a:schemeClr val="bg1"/>
                </a:solidFill>
                <a:latin typeface="Arial" panose="020B0604020202020204" pitchFamily="34" charset="0"/>
                <a:cs typeface="Arial" panose="020B0604020202020204" pitchFamily="34" charset="0"/>
              </a:defRPr>
            </a:lvl1pPr>
            <a:lvl2pPr marL="344488" marR="0" indent="-55563" defTabSz="914400" eaLnBrk="1" fontAlgn="auto" latinLnBrk="0" hangingPunct="1">
              <a:lnSpc>
                <a:spcPct val="100000"/>
              </a:lnSpc>
              <a:spcBef>
                <a:spcPts val="0"/>
              </a:spcBef>
              <a:spcAft>
                <a:spcPts val="0"/>
              </a:spcAft>
              <a:buClrTx/>
              <a:buSzTx/>
              <a:buFont typeface=".AppleSystemUIFont"/>
              <a:buChar char="—"/>
              <a:tabLst/>
              <a:defRPr sz="1051" b="0" i="0">
                <a:solidFill>
                  <a:schemeClr val="bg1"/>
                </a:solidFill>
                <a:latin typeface="Arial" panose="020B0604020202020204" pitchFamily="34" charset="0"/>
                <a:cs typeface="Arial" panose="020B0604020202020204" pitchFamily="34" charset="0"/>
              </a:defRPr>
            </a:lvl2pPr>
            <a:lvl3pPr marL="800100" indent="-228600">
              <a:buSzPct val="70000"/>
              <a:buFont typeface="Arial" panose="020B0604020202020204" pitchFamily="34" charset="0"/>
              <a:buChar char="•"/>
              <a:tabLst/>
              <a:defRPr sz="1600" baseline="0">
                <a:solidFill>
                  <a:schemeClr val="bg1"/>
                </a:solidFill>
                <a:latin typeface="Arial" panose="020B0604020202020204" pitchFamily="34" charset="0"/>
                <a:cs typeface="Arial" panose="020B0604020202020204" pitchFamily="34" charset="0"/>
              </a:defRPr>
            </a:lvl3pPr>
            <a:lvl4pPr>
              <a:defRPr sz="1051">
                <a:latin typeface="Arial" panose="020B0604020202020204" pitchFamily="34" charset="0"/>
                <a:cs typeface="Arial" panose="020B0604020202020204" pitchFamily="34" charset="0"/>
              </a:defRPr>
            </a:lvl4pPr>
            <a:lvl5pPr>
              <a:defRPr sz="1051">
                <a:latin typeface="Arial" panose="020B0604020202020204" pitchFamily="34" charset="0"/>
                <a:cs typeface="Arial" panose="020B0604020202020204" pitchFamily="34" charset="0"/>
              </a:defRPr>
            </a:lvl5pPr>
          </a:lstStyle>
          <a:p>
            <a:r>
              <a:rPr lang="en-US" sz="2000" dirty="0" smtClean="0"/>
              <a:t>ML use cases in finance</a:t>
            </a:r>
          </a:p>
          <a:p>
            <a:endParaRPr lang="en-US" sz="2000" dirty="0" smtClean="0"/>
          </a:p>
          <a:p>
            <a:r>
              <a:rPr lang="en-US" sz="2000" dirty="0" smtClean="0"/>
              <a:t>Case studies promoting reproducible research</a:t>
            </a:r>
          </a:p>
          <a:p>
            <a:pPr lvl="1"/>
            <a:r>
              <a:rPr lang="en-US" sz="1800" dirty="0" smtClean="0"/>
              <a:t> </a:t>
            </a:r>
            <a:r>
              <a:rPr lang="en-US" sz="1800" dirty="0" err="1" smtClean="0"/>
              <a:t>Jupyter</a:t>
            </a:r>
            <a:r>
              <a:rPr lang="en-US" sz="1800" dirty="0" smtClean="0"/>
              <a:t> notebooks</a:t>
            </a:r>
          </a:p>
          <a:p>
            <a:pPr lvl="1"/>
            <a:r>
              <a:rPr lang="en-US" sz="1800" dirty="0" smtClean="0"/>
              <a:t> </a:t>
            </a:r>
            <a:r>
              <a:rPr lang="en-US" sz="1800" smtClean="0"/>
              <a:t>Interactive plots</a:t>
            </a:r>
            <a:endParaRPr lang="en-US" sz="1800" kern="1200" spc="50" dirty="0" smtClean="0"/>
          </a:p>
          <a:p>
            <a:pPr marL="285750" lvl="1" indent="-285750" algn="l" defTabSz="914377">
              <a:buFont typeface="Arial" panose="020B0604020202020204" pitchFamily="34" charset="0"/>
              <a:buChar char="•"/>
            </a:pPr>
            <a:endParaRPr lang="en-US" sz="2000" dirty="0" smtClean="0"/>
          </a:p>
          <a:p>
            <a:pPr marL="285750" lvl="1" indent="-285750" algn="l" defTabSz="914377">
              <a:buFont typeface="Arial" panose="020B0604020202020204" pitchFamily="34" charset="0"/>
              <a:buChar char="•"/>
            </a:pPr>
            <a:r>
              <a:rPr lang="en-US" sz="2000" dirty="0" smtClean="0"/>
              <a:t>Conclusion</a:t>
            </a:r>
            <a:endParaRPr lang="en-US" sz="2000" dirty="0"/>
          </a:p>
        </p:txBody>
      </p:sp>
    </p:spTree>
    <p:extLst>
      <p:ext uri="{BB962C8B-B14F-4D97-AF65-F5344CB8AC3E}">
        <p14:creationId xmlns:p14="http://schemas.microsoft.com/office/powerpoint/2010/main" val="20228687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6BF6D857-E584-0F4E-AD13-3F003A0ED439}"/>
              </a:ext>
            </a:extLst>
          </p:cNvPr>
          <p:cNvSpPr>
            <a:spLocks noGrp="1"/>
          </p:cNvSpPr>
          <p:nvPr>
            <p:ph type="title"/>
          </p:nvPr>
        </p:nvSpPr>
        <p:spPr/>
        <p:txBody>
          <a:bodyPr/>
          <a:lstStyle/>
          <a:p>
            <a:r>
              <a:rPr lang="en-US" dirty="0" smtClean="0"/>
              <a:t>News/Twitter </a:t>
            </a:r>
            <a:r>
              <a:rPr lang="en-US" dirty="0"/>
              <a:t>Sentiment</a:t>
            </a:r>
          </a:p>
        </p:txBody>
      </p:sp>
      <p:sp>
        <p:nvSpPr>
          <p:cNvPr id="8" name="Text Placeholder 23">
            <a:extLst>
              <a:ext uri="{FF2B5EF4-FFF2-40B4-BE49-F238E27FC236}">
                <a16:creationId xmlns:a16="http://schemas.microsoft.com/office/drawing/2014/main" xmlns="" id="{8ED4FB81-58E8-4641-B29C-E215455929F2}"/>
              </a:ext>
            </a:extLst>
          </p:cNvPr>
          <p:cNvSpPr>
            <a:spLocks noGrp="1"/>
          </p:cNvSpPr>
          <p:nvPr>
            <p:ph type="body" sz="quarter" idx="13"/>
          </p:nvPr>
        </p:nvSpPr>
        <p:spPr/>
        <p:txBody>
          <a:bodyPr anchor="t"/>
          <a:lstStyle>
            <a:lvl1pPr marL="285750" marR="0" indent="-285750" algn="l" defTabSz="914377" eaLnBrk="1" fontAlgn="auto" latinLnBrk="0" hangingPunct="1">
              <a:lnSpc>
                <a:spcPct val="100000"/>
              </a:lnSpc>
              <a:spcBef>
                <a:spcPts val="0"/>
              </a:spcBef>
              <a:spcAft>
                <a:spcPts val="0"/>
              </a:spcAft>
              <a:buClrTx/>
              <a:buSzTx/>
              <a:buFont typeface="Arial" panose="020B0604020202020204" pitchFamily="34" charset="0"/>
              <a:buChar char="•"/>
              <a:tabLst/>
              <a:defRPr sz="2549" b="0" i="0">
                <a:solidFill>
                  <a:schemeClr val="bg1"/>
                </a:solidFill>
                <a:latin typeface="Arial" panose="020B0604020202020204" pitchFamily="34" charset="0"/>
                <a:cs typeface="Arial" panose="020B0604020202020204" pitchFamily="34" charset="0"/>
              </a:defRPr>
            </a:lvl1pPr>
            <a:lvl2pPr marL="344488" marR="0" indent="-55563" defTabSz="914400" eaLnBrk="1" fontAlgn="auto" latinLnBrk="0" hangingPunct="1">
              <a:lnSpc>
                <a:spcPct val="100000"/>
              </a:lnSpc>
              <a:spcBef>
                <a:spcPts val="0"/>
              </a:spcBef>
              <a:spcAft>
                <a:spcPts val="0"/>
              </a:spcAft>
              <a:buClrTx/>
              <a:buSzTx/>
              <a:buFont typeface=".AppleSystemUIFont"/>
              <a:buChar char="—"/>
              <a:tabLst/>
              <a:defRPr sz="1051" b="0" i="0">
                <a:solidFill>
                  <a:schemeClr val="bg1"/>
                </a:solidFill>
                <a:latin typeface="Arial" panose="020B0604020202020204" pitchFamily="34" charset="0"/>
                <a:cs typeface="Arial" panose="020B0604020202020204" pitchFamily="34" charset="0"/>
              </a:defRPr>
            </a:lvl2pPr>
            <a:lvl3pPr marL="800100" indent="-228600">
              <a:buSzPct val="70000"/>
              <a:buFont typeface="Arial" panose="020B0604020202020204" pitchFamily="34" charset="0"/>
              <a:buChar char="•"/>
              <a:tabLst/>
              <a:defRPr sz="1600" baseline="0">
                <a:solidFill>
                  <a:schemeClr val="bg1"/>
                </a:solidFill>
                <a:latin typeface="Arial" panose="020B0604020202020204" pitchFamily="34" charset="0"/>
                <a:cs typeface="Arial" panose="020B0604020202020204" pitchFamily="34" charset="0"/>
              </a:defRPr>
            </a:lvl3pPr>
            <a:lvl4pPr>
              <a:defRPr sz="1051">
                <a:latin typeface="Arial" panose="020B0604020202020204" pitchFamily="34" charset="0"/>
                <a:cs typeface="Arial" panose="020B0604020202020204" pitchFamily="34" charset="0"/>
              </a:defRPr>
            </a:lvl4pPr>
            <a:lvl5pPr>
              <a:defRPr sz="1051">
                <a:latin typeface="Arial" panose="020B0604020202020204" pitchFamily="34" charset="0"/>
                <a:cs typeface="Arial" panose="020B0604020202020204" pitchFamily="34" charset="0"/>
              </a:defRPr>
            </a:lvl5pPr>
          </a:lstStyle>
          <a:p>
            <a:r>
              <a:rPr lang="en-US" sz="2000" dirty="0" smtClean="0"/>
              <a:t>News </a:t>
            </a:r>
            <a:r>
              <a:rPr lang="en-US" sz="2000" dirty="0"/>
              <a:t>&amp; social sentiment from </a:t>
            </a:r>
            <a:r>
              <a:rPr lang="en-US" sz="2000" dirty="0" smtClean="0"/>
              <a:t>raw </a:t>
            </a:r>
            <a:r>
              <a:rPr lang="en-US" sz="2000" dirty="0"/>
              <a:t>news </a:t>
            </a:r>
            <a:r>
              <a:rPr lang="en-US" sz="2000" dirty="0" smtClean="0"/>
              <a:t>stories </a:t>
            </a:r>
            <a:r>
              <a:rPr lang="en-US" sz="2000" dirty="0"/>
              <a:t>or </a:t>
            </a:r>
            <a:r>
              <a:rPr lang="en-US" sz="2000" dirty="0" smtClean="0"/>
              <a:t>tweets</a:t>
            </a:r>
            <a:endParaRPr lang="en-US" sz="2000" dirty="0"/>
          </a:p>
          <a:p>
            <a:endParaRPr lang="en-US" sz="400" dirty="0"/>
          </a:p>
          <a:p>
            <a:pPr marL="914400" lvl="1" indent="-457200"/>
            <a:r>
              <a:rPr lang="en-US" sz="1800" kern="1200" spc="50" dirty="0" smtClean="0"/>
              <a:t>Unstructured</a:t>
            </a:r>
            <a:endParaRPr lang="en-US" sz="1800" kern="1200" spc="50" dirty="0"/>
          </a:p>
          <a:p>
            <a:pPr marL="914400" lvl="1" indent="-457200"/>
            <a:r>
              <a:rPr lang="en-US" sz="1800" kern="1200" spc="50" dirty="0" smtClean="0"/>
              <a:t>Highly time-sensitive</a:t>
            </a:r>
            <a:endParaRPr lang="en-US" sz="1800" dirty="0"/>
          </a:p>
          <a:p>
            <a:pPr marL="285750" lvl="1" indent="-285750" algn="l" defTabSz="914377">
              <a:buFont typeface="Arial" panose="020B0604020202020204" pitchFamily="34" charset="0"/>
              <a:buChar char="•"/>
            </a:pPr>
            <a:endParaRPr lang="en-US" sz="2000" dirty="0" smtClean="0"/>
          </a:p>
          <a:p>
            <a:pPr marL="285750" lvl="1" indent="-285750" algn="l" defTabSz="914377">
              <a:buFont typeface="Arial" panose="020B0604020202020204" pitchFamily="34" charset="0"/>
              <a:buChar char="•"/>
            </a:pPr>
            <a:r>
              <a:rPr lang="en-US" sz="2000" dirty="0" smtClean="0"/>
              <a:t>Story-level sentiment</a:t>
            </a:r>
          </a:p>
          <a:p>
            <a:pPr marL="285750" lvl="1" indent="-285750" algn="l" defTabSz="914377">
              <a:buFont typeface="Arial" panose="020B0604020202020204" pitchFamily="34" charset="0"/>
              <a:buChar char="•"/>
            </a:pPr>
            <a:endParaRPr lang="en-US" sz="2000" dirty="0" smtClean="0"/>
          </a:p>
          <a:p>
            <a:pPr marL="285750" lvl="1" indent="-285750" algn="l" defTabSz="914377">
              <a:buFont typeface="Arial" panose="020B0604020202020204" pitchFamily="34" charset="0"/>
              <a:buChar char="•"/>
            </a:pPr>
            <a:r>
              <a:rPr lang="en-US" sz="2000" dirty="0" smtClean="0"/>
              <a:t>Company-level </a:t>
            </a:r>
            <a:r>
              <a:rPr lang="en-US" sz="2000" dirty="0"/>
              <a:t>sentiment</a:t>
            </a:r>
          </a:p>
          <a:p>
            <a:pPr marL="285750" lvl="1" indent="-285750" algn="l" defTabSz="914377">
              <a:buFont typeface="Arial" panose="020B0604020202020204" pitchFamily="34" charset="0"/>
              <a:buChar char="•"/>
            </a:pPr>
            <a:endParaRPr lang="en-US" sz="2000" dirty="0" smtClean="0"/>
          </a:p>
          <a:p>
            <a:pPr marL="285750" lvl="1" indent="-285750" algn="l" defTabSz="914377">
              <a:buFont typeface="Arial" panose="020B0604020202020204" pitchFamily="34" charset="0"/>
              <a:buChar char="•"/>
            </a:pPr>
            <a:r>
              <a:rPr lang="en-US" sz="2000" dirty="0" smtClean="0"/>
              <a:t>Sentiment </a:t>
            </a:r>
            <a:r>
              <a:rPr lang="en-US" sz="2000" dirty="0"/>
              <a:t>score can be used as a trading </a:t>
            </a:r>
            <a:r>
              <a:rPr lang="en-US" sz="2000" dirty="0" smtClean="0"/>
              <a:t>signal</a:t>
            </a:r>
          </a:p>
          <a:p>
            <a:pPr marL="914400" lvl="1" indent="-457200" algn="l"/>
            <a:r>
              <a:rPr lang="en-US" sz="1800" kern="1200" spc="50" dirty="0"/>
              <a:t>Buy stocks with positive sentiment</a:t>
            </a:r>
          </a:p>
          <a:p>
            <a:pPr marL="914400" lvl="1" indent="-457200" algn="l"/>
            <a:r>
              <a:rPr lang="en-US" sz="1800" kern="1200" spc="50" dirty="0"/>
              <a:t>Short stocks with negative sentiment</a:t>
            </a:r>
          </a:p>
        </p:txBody>
      </p:sp>
    </p:spTree>
    <p:extLst>
      <p:ext uri="{BB962C8B-B14F-4D97-AF65-F5344CB8AC3E}">
        <p14:creationId xmlns:p14="http://schemas.microsoft.com/office/powerpoint/2010/main" val="14974483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6BF6D857-E584-0F4E-AD13-3F003A0ED439}"/>
              </a:ext>
            </a:extLst>
          </p:cNvPr>
          <p:cNvSpPr>
            <a:spLocks noGrp="1"/>
          </p:cNvSpPr>
          <p:nvPr>
            <p:ph type="title"/>
          </p:nvPr>
        </p:nvSpPr>
        <p:spPr>
          <a:xfrm>
            <a:off x="496891" y="477708"/>
            <a:ext cx="9422676" cy="492211"/>
          </a:xfrm>
        </p:spPr>
        <p:txBody>
          <a:bodyPr/>
          <a:lstStyle/>
          <a:p>
            <a:r>
              <a:rPr lang="en-US" dirty="0" smtClean="0"/>
              <a:t>Russell 2000 Stocks</a:t>
            </a:r>
            <a:endParaRPr lang="en-US" dirty="0"/>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496891" y="969919"/>
            <a:ext cx="8596659" cy="4800600"/>
          </a:xfrm>
          <a:prstGeom prst="rect">
            <a:avLst/>
          </a:prstGeom>
        </p:spPr>
      </p:pic>
    </p:spTree>
    <p:extLst>
      <p:ext uri="{BB962C8B-B14F-4D97-AF65-F5344CB8AC3E}">
        <p14:creationId xmlns:p14="http://schemas.microsoft.com/office/powerpoint/2010/main" val="3735815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6BF6D857-E584-0F4E-AD13-3F003A0ED439}"/>
              </a:ext>
            </a:extLst>
          </p:cNvPr>
          <p:cNvSpPr>
            <a:spLocks noGrp="1"/>
          </p:cNvSpPr>
          <p:nvPr>
            <p:ph type="title"/>
          </p:nvPr>
        </p:nvSpPr>
        <p:spPr/>
        <p:txBody>
          <a:bodyPr/>
          <a:lstStyle/>
          <a:p>
            <a:r>
              <a:rPr lang="en-US" dirty="0"/>
              <a:t>Twitter Sentiment Classification</a:t>
            </a:r>
          </a:p>
        </p:txBody>
      </p:sp>
      <mc:AlternateContent xmlns:mc="http://schemas.openxmlformats.org/markup-compatibility/2006" xmlns:a14="http://schemas.microsoft.com/office/drawing/2010/main">
        <mc:Choice Requires="a14">
          <p:sp>
            <p:nvSpPr>
              <p:cNvPr id="8" name="Text Placeholder 23">
                <a:extLst>
                  <a:ext uri="{FF2B5EF4-FFF2-40B4-BE49-F238E27FC236}">
                    <a16:creationId xmlns:a16="http://schemas.microsoft.com/office/drawing/2014/main" xmlns="" id="{8ED4FB81-58E8-4641-B29C-E215455929F2}"/>
                  </a:ext>
                </a:extLst>
              </p:cNvPr>
              <p:cNvSpPr>
                <a:spLocks noGrp="1"/>
              </p:cNvSpPr>
              <p:nvPr>
                <p:ph type="body" sz="quarter" idx="13"/>
              </p:nvPr>
            </p:nvSpPr>
            <p:spPr>
              <a:xfrm>
                <a:off x="548618" y="1174293"/>
                <a:ext cx="11126915" cy="4251722"/>
              </a:xfrm>
            </p:spPr>
            <p:txBody>
              <a:bodyPr anchor="t"/>
              <a:lstStyle>
                <a:lvl1pPr marL="285750" marR="0" indent="-285750" algn="l" defTabSz="914377" eaLnBrk="1" fontAlgn="auto" latinLnBrk="0" hangingPunct="1">
                  <a:lnSpc>
                    <a:spcPct val="100000"/>
                  </a:lnSpc>
                  <a:spcBef>
                    <a:spcPts val="0"/>
                  </a:spcBef>
                  <a:spcAft>
                    <a:spcPts val="0"/>
                  </a:spcAft>
                  <a:buClrTx/>
                  <a:buSzTx/>
                  <a:buFont typeface="Arial" panose="020B0604020202020204" pitchFamily="34" charset="0"/>
                  <a:buChar char="•"/>
                  <a:tabLst/>
                  <a:defRPr sz="2549" b="0" i="0">
                    <a:solidFill>
                      <a:schemeClr val="bg1"/>
                    </a:solidFill>
                    <a:latin typeface="Arial" panose="020B0604020202020204" pitchFamily="34" charset="0"/>
                    <a:cs typeface="Arial" panose="020B0604020202020204" pitchFamily="34" charset="0"/>
                  </a:defRPr>
                </a:lvl1pPr>
                <a:lvl2pPr marL="344488" marR="0" indent="-55563" defTabSz="914400" eaLnBrk="1" fontAlgn="auto" latinLnBrk="0" hangingPunct="1">
                  <a:lnSpc>
                    <a:spcPct val="100000"/>
                  </a:lnSpc>
                  <a:spcBef>
                    <a:spcPts val="0"/>
                  </a:spcBef>
                  <a:spcAft>
                    <a:spcPts val="0"/>
                  </a:spcAft>
                  <a:buClrTx/>
                  <a:buSzTx/>
                  <a:buFont typeface=".AppleSystemUIFont"/>
                  <a:buChar char="—"/>
                  <a:tabLst/>
                  <a:defRPr sz="1051" b="0" i="0">
                    <a:solidFill>
                      <a:schemeClr val="bg1"/>
                    </a:solidFill>
                    <a:latin typeface="Arial" panose="020B0604020202020204" pitchFamily="34" charset="0"/>
                    <a:cs typeface="Arial" panose="020B0604020202020204" pitchFamily="34" charset="0"/>
                  </a:defRPr>
                </a:lvl2pPr>
                <a:lvl3pPr marL="800100" indent="-228600">
                  <a:buSzPct val="70000"/>
                  <a:buFont typeface="Arial" panose="020B0604020202020204" pitchFamily="34" charset="0"/>
                  <a:buChar char="•"/>
                  <a:tabLst/>
                  <a:defRPr sz="1600" baseline="0">
                    <a:solidFill>
                      <a:schemeClr val="bg1"/>
                    </a:solidFill>
                    <a:latin typeface="Arial" panose="020B0604020202020204" pitchFamily="34" charset="0"/>
                    <a:cs typeface="Arial" panose="020B0604020202020204" pitchFamily="34" charset="0"/>
                  </a:defRPr>
                </a:lvl3pPr>
                <a:lvl4pPr>
                  <a:defRPr sz="1051">
                    <a:latin typeface="Arial" panose="020B0604020202020204" pitchFamily="34" charset="0"/>
                    <a:cs typeface="Arial" panose="020B0604020202020204" pitchFamily="34" charset="0"/>
                  </a:defRPr>
                </a:lvl4pPr>
                <a:lvl5pPr>
                  <a:defRPr sz="1051">
                    <a:latin typeface="Arial" panose="020B0604020202020204" pitchFamily="34" charset="0"/>
                    <a:cs typeface="Arial" panose="020B0604020202020204" pitchFamily="34" charset="0"/>
                  </a:defRPr>
                </a:lvl5pPr>
              </a:lstStyle>
              <a:p>
                <a:pPr marL="0" lvl="1" indent="0">
                  <a:spcBef>
                    <a:spcPts val="901"/>
                  </a:spcBef>
                  <a:buNone/>
                </a:pPr>
                <a:r>
                  <a:rPr lang="en-US" sz="2000" b="1" dirty="0" smtClean="0"/>
                  <a:t>Task:</a:t>
                </a:r>
                <a:r>
                  <a:rPr lang="en-US" sz="2000" dirty="0" smtClean="0"/>
                  <a:t> </a:t>
                </a:r>
                <a:r>
                  <a:rPr lang="en-US" sz="2000" dirty="0">
                    <a:solidFill>
                      <a:srgbClr val="BFFF00"/>
                    </a:solidFill>
                  </a:rPr>
                  <a:t>Predict the sentiment (negative, neutral, positive) of a tweet for a company</a:t>
                </a:r>
              </a:p>
              <a:p>
                <a:pPr marL="0" lvl="1" indent="0">
                  <a:spcBef>
                    <a:spcPts val="901"/>
                  </a:spcBef>
                  <a:buNone/>
                </a:pPr>
                <a:r>
                  <a:rPr lang="en-US" sz="1600" dirty="0" smtClean="0"/>
                  <a:t>Ex</a:t>
                </a:r>
                <a:r>
                  <a:rPr lang="en-US" sz="1600" dirty="0"/>
                  <a:t>: </a:t>
                </a:r>
                <a:r>
                  <a:rPr lang="en-US" sz="1600" i="1" dirty="0"/>
                  <a:t>“$CTIC Rated strong buy by three WS analysts. Increased target </a:t>
                </a:r>
                <a:r>
                  <a:rPr lang="en-US" sz="1600" i="1" dirty="0" smtClean="0"/>
                  <a:t>from </a:t>
                </a:r>
                <a:r>
                  <a:rPr lang="en-US" sz="1600" i="1" dirty="0"/>
                  <a:t>$5 to $8</a:t>
                </a:r>
                <a:r>
                  <a:rPr lang="en-US" sz="1600" i="1" dirty="0" smtClean="0"/>
                  <a:t>.” =</a:t>
                </a:r>
                <a:r>
                  <a:rPr lang="en-US" sz="1600" i="1" dirty="0" smtClean="0">
                    <a:solidFill>
                      <a:schemeClr val="accent3"/>
                    </a:solidFill>
                  </a:rPr>
                  <a:t> </a:t>
                </a:r>
                <a:r>
                  <a:rPr lang="en-US" sz="1600" dirty="0">
                    <a:solidFill>
                      <a:srgbClr val="BFFF00"/>
                    </a:solidFill>
                  </a:rPr>
                  <a:t>Positive</a:t>
                </a:r>
                <a:endParaRPr lang="en-US" sz="2000" dirty="0">
                  <a:solidFill>
                    <a:srgbClr val="BFFF00"/>
                  </a:solidFill>
                </a:endParaRPr>
              </a:p>
              <a:p>
                <a:pPr marL="0" lvl="1" indent="0">
                  <a:spcBef>
                    <a:spcPts val="901"/>
                  </a:spcBef>
                  <a:buNone/>
                </a:pPr>
                <a:endParaRPr lang="en-US" sz="2000" dirty="0">
                  <a:solidFill>
                    <a:srgbClr val="00B050"/>
                  </a:solidFill>
                </a:endParaRPr>
              </a:p>
              <a:p>
                <a:pPr marL="0" lvl="1" indent="0">
                  <a:spcBef>
                    <a:spcPts val="901"/>
                  </a:spcBef>
                  <a:buNone/>
                </a:pPr>
                <a:r>
                  <a:rPr lang="en-US" sz="2000" dirty="0"/>
                  <a:t>Three way classification </a:t>
                </a:r>
                <a:r>
                  <a:rPr lang="en-US" sz="2000" dirty="0" smtClean="0"/>
                  <a:t>problem</a:t>
                </a:r>
              </a:p>
              <a:p>
                <a:pPr marL="742950" lvl="1" indent="-342900"/>
                <a:r>
                  <a:rPr lang="en-US" sz="2000" dirty="0" smtClean="0"/>
                  <a:t>Input</a:t>
                </a:r>
                <a:r>
                  <a:rPr lang="en-US" sz="2000" dirty="0"/>
                  <a:t>: raw </a:t>
                </a:r>
                <a:r>
                  <a:rPr lang="en-US" sz="2000" dirty="0" smtClean="0"/>
                  <a:t>tweets</a:t>
                </a:r>
              </a:p>
              <a:p>
                <a:pPr marL="742950" lvl="1" indent="-342900"/>
                <a:r>
                  <a:rPr lang="en-US" sz="2000" dirty="0" smtClean="0"/>
                  <a:t>Output</a:t>
                </a:r>
                <a:r>
                  <a:rPr lang="en-US" sz="2000" dirty="0"/>
                  <a:t>: sentiment label </a:t>
                </a:r>
                <a14:m>
                  <m:oMath xmlns:m="http://schemas.openxmlformats.org/officeDocument/2006/math">
                    <m:r>
                      <a:rPr lang="en-US" sz="2000" i="1" dirty="0" smtClean="0">
                        <a:latin typeface="Cambria Math" charset="0"/>
                      </a:rPr>
                      <m:t>∑ </m:t>
                    </m:r>
                  </m:oMath>
                </a14:m>
                <a:r>
                  <a:rPr lang="en-US" sz="2000" dirty="0" smtClean="0"/>
                  <a:t>{</a:t>
                </a:r>
                <a:r>
                  <a:rPr lang="en-US" sz="2000" dirty="0"/>
                  <a:t>negative, neutral, positive</a:t>
                </a:r>
                <a:r>
                  <a:rPr lang="en-US" sz="2000" dirty="0" smtClean="0"/>
                  <a:t>}</a:t>
                </a:r>
                <a:endParaRPr lang="en-US" sz="2000" dirty="0"/>
              </a:p>
            </p:txBody>
          </p:sp>
        </mc:Choice>
        <mc:Fallback xmlns="">
          <p:sp>
            <p:nvSpPr>
              <p:cNvPr id="8" name="Text Placeholder 23">
                <a:extLst>
                  <a:ext uri="{FF2B5EF4-FFF2-40B4-BE49-F238E27FC236}">
                    <a16:creationId xmlns="" xmlns:a16="http://schemas.microsoft.com/office/drawing/2014/main" id="{8ED4FB81-58E8-4641-B29C-E215455929F2}"/>
                  </a:ext>
                </a:extLst>
              </p:cNvPr>
              <p:cNvSpPr>
                <a:spLocks noGrp="1" noRot="1" noChangeAspect="1" noMove="1" noResize="1" noEditPoints="1" noAdjustHandles="1" noChangeArrowheads="1" noChangeShapeType="1" noTextEdit="1"/>
              </p:cNvSpPr>
              <p:nvPr>
                <p:ph type="body" sz="quarter" idx="13"/>
              </p:nvPr>
            </p:nvSpPr>
            <p:spPr>
              <a:xfrm>
                <a:off x="548618" y="1174293"/>
                <a:ext cx="11126915" cy="4251722"/>
              </a:xfrm>
              <a:blipFill rotWithShape="0">
                <a:blip r:embed="rId2"/>
                <a:stretch>
                  <a:fillRect l="-1425" t="-1722"/>
                </a:stretch>
              </a:blipFill>
            </p:spPr>
            <p:txBody>
              <a:bodyPr/>
              <a:lstStyle/>
              <a:p>
                <a:r>
                  <a:rPr lang="en-US">
                    <a:noFill/>
                  </a:rPr>
                  <a:t> </a:t>
                </a:r>
              </a:p>
            </p:txBody>
          </p:sp>
        </mc:Fallback>
      </mc:AlternateContent>
    </p:spTree>
    <p:extLst>
      <p:ext uri="{BB962C8B-B14F-4D97-AF65-F5344CB8AC3E}">
        <p14:creationId xmlns:p14="http://schemas.microsoft.com/office/powerpoint/2010/main" val="7685696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6BF6D857-E584-0F4E-AD13-3F003A0ED439}"/>
              </a:ext>
            </a:extLst>
          </p:cNvPr>
          <p:cNvSpPr>
            <a:spLocks noGrp="1"/>
          </p:cNvSpPr>
          <p:nvPr>
            <p:ph type="title"/>
          </p:nvPr>
        </p:nvSpPr>
        <p:spPr/>
        <p:txBody>
          <a:bodyPr/>
          <a:lstStyle/>
          <a:p>
            <a:r>
              <a:rPr lang="en-US" dirty="0" smtClean="0"/>
              <a:t>Methodology</a:t>
            </a:r>
            <a:endParaRPr lang="en-US" dirty="0"/>
          </a:p>
        </p:txBody>
      </p:sp>
      <p:sp>
        <p:nvSpPr>
          <p:cNvPr id="8" name="Text Placeholder 23">
            <a:extLst>
              <a:ext uri="{FF2B5EF4-FFF2-40B4-BE49-F238E27FC236}">
                <a16:creationId xmlns:a16="http://schemas.microsoft.com/office/drawing/2014/main" xmlns="" id="{8ED4FB81-58E8-4641-B29C-E215455929F2}"/>
              </a:ext>
            </a:extLst>
          </p:cNvPr>
          <p:cNvSpPr>
            <a:spLocks noGrp="1"/>
          </p:cNvSpPr>
          <p:nvPr>
            <p:ph type="body" sz="quarter" idx="13"/>
          </p:nvPr>
        </p:nvSpPr>
        <p:spPr/>
        <p:txBody>
          <a:bodyPr anchor="t"/>
          <a:lstStyle>
            <a:lvl1pPr marL="285750" marR="0" indent="-285750" algn="l" defTabSz="914377" eaLnBrk="1" fontAlgn="auto" latinLnBrk="0" hangingPunct="1">
              <a:lnSpc>
                <a:spcPct val="100000"/>
              </a:lnSpc>
              <a:spcBef>
                <a:spcPts val="0"/>
              </a:spcBef>
              <a:spcAft>
                <a:spcPts val="0"/>
              </a:spcAft>
              <a:buClrTx/>
              <a:buSzTx/>
              <a:buFont typeface="Arial" panose="020B0604020202020204" pitchFamily="34" charset="0"/>
              <a:buChar char="•"/>
              <a:tabLst/>
              <a:defRPr sz="2549" b="0" i="0">
                <a:solidFill>
                  <a:schemeClr val="bg1"/>
                </a:solidFill>
                <a:latin typeface="Arial" panose="020B0604020202020204" pitchFamily="34" charset="0"/>
                <a:cs typeface="Arial" panose="020B0604020202020204" pitchFamily="34" charset="0"/>
              </a:defRPr>
            </a:lvl1pPr>
            <a:lvl2pPr marL="344488" marR="0" indent="-55563" defTabSz="914400" eaLnBrk="1" fontAlgn="auto" latinLnBrk="0" hangingPunct="1">
              <a:lnSpc>
                <a:spcPct val="100000"/>
              </a:lnSpc>
              <a:spcBef>
                <a:spcPts val="0"/>
              </a:spcBef>
              <a:spcAft>
                <a:spcPts val="0"/>
              </a:spcAft>
              <a:buClrTx/>
              <a:buSzTx/>
              <a:buFont typeface=".AppleSystemUIFont"/>
              <a:buChar char="—"/>
              <a:tabLst/>
              <a:defRPr sz="1051" b="0" i="0">
                <a:solidFill>
                  <a:schemeClr val="bg1"/>
                </a:solidFill>
                <a:latin typeface="Arial" panose="020B0604020202020204" pitchFamily="34" charset="0"/>
                <a:cs typeface="Arial" panose="020B0604020202020204" pitchFamily="34" charset="0"/>
              </a:defRPr>
            </a:lvl2pPr>
            <a:lvl3pPr marL="800100" indent="-228600">
              <a:buSzPct val="70000"/>
              <a:buFont typeface="Arial" panose="020B0604020202020204" pitchFamily="34" charset="0"/>
              <a:buChar char="•"/>
              <a:tabLst/>
              <a:defRPr sz="1600" baseline="0">
                <a:solidFill>
                  <a:schemeClr val="bg1"/>
                </a:solidFill>
                <a:latin typeface="Arial" panose="020B0604020202020204" pitchFamily="34" charset="0"/>
                <a:cs typeface="Arial" panose="020B0604020202020204" pitchFamily="34" charset="0"/>
              </a:defRPr>
            </a:lvl3pPr>
            <a:lvl4pPr>
              <a:defRPr sz="1051">
                <a:latin typeface="Arial" panose="020B0604020202020204" pitchFamily="34" charset="0"/>
                <a:cs typeface="Arial" panose="020B0604020202020204" pitchFamily="34" charset="0"/>
              </a:defRPr>
            </a:lvl4pPr>
            <a:lvl5pPr>
              <a:defRPr sz="1051">
                <a:latin typeface="Arial" panose="020B0604020202020204" pitchFamily="34" charset="0"/>
                <a:cs typeface="Arial" panose="020B0604020202020204" pitchFamily="34" charset="0"/>
              </a:defRPr>
            </a:lvl5pPr>
          </a:lstStyle>
          <a:p>
            <a:pPr marL="283464" indent="-283464">
              <a:spcBef>
                <a:spcPts val="1200"/>
              </a:spcBef>
            </a:pPr>
            <a:r>
              <a:rPr lang="en-US" sz="2000" dirty="0" smtClean="0"/>
              <a:t>We </a:t>
            </a:r>
            <a:r>
              <a:rPr lang="en-US" sz="2000" dirty="0"/>
              <a:t>are given </a:t>
            </a:r>
            <a:r>
              <a:rPr lang="en-US" sz="2000" dirty="0">
                <a:solidFill>
                  <a:srgbClr val="BFFF00"/>
                </a:solidFill>
              </a:rPr>
              <a:t>labeled</a:t>
            </a:r>
            <a:r>
              <a:rPr lang="en-US" sz="2000" dirty="0"/>
              <a:t> </a:t>
            </a:r>
            <a:r>
              <a:rPr lang="en-US" sz="2000" dirty="0" smtClean="0"/>
              <a:t>training </a:t>
            </a:r>
            <a:r>
              <a:rPr lang="en-US" sz="2000" dirty="0"/>
              <a:t>and test data </a:t>
            </a:r>
            <a:r>
              <a:rPr lang="en-US" sz="2000" dirty="0" smtClean="0"/>
              <a:t>sets</a:t>
            </a:r>
          </a:p>
          <a:p>
            <a:pPr marL="283464" indent="-283464">
              <a:spcBef>
                <a:spcPts val="1200"/>
              </a:spcBef>
            </a:pPr>
            <a:r>
              <a:rPr lang="en-US" sz="2000" dirty="0" smtClean="0"/>
              <a:t>Train </a:t>
            </a:r>
            <a:r>
              <a:rPr lang="en-US" sz="2000" dirty="0"/>
              <a:t>classifier on training data </a:t>
            </a:r>
            <a:r>
              <a:rPr lang="en-US" sz="2000" dirty="0" smtClean="0"/>
              <a:t>set</a:t>
            </a:r>
          </a:p>
          <a:p>
            <a:pPr marL="283464" indent="-283464">
              <a:spcBef>
                <a:spcPts val="1200"/>
              </a:spcBef>
            </a:pPr>
            <a:r>
              <a:rPr lang="en-US" sz="2000" dirty="0" smtClean="0"/>
              <a:t>Predict </a:t>
            </a:r>
            <a:r>
              <a:rPr lang="en-US" sz="2000" dirty="0"/>
              <a:t>labels on test data and evaluate </a:t>
            </a:r>
            <a:r>
              <a:rPr lang="en-US" sz="2000" dirty="0" smtClean="0"/>
              <a:t>performance</a:t>
            </a:r>
            <a:endParaRPr lang="en-US" sz="2000" dirty="0"/>
          </a:p>
        </p:txBody>
      </p:sp>
    </p:spTree>
    <p:extLst>
      <p:ext uri="{BB962C8B-B14F-4D97-AF65-F5344CB8AC3E}">
        <p14:creationId xmlns:p14="http://schemas.microsoft.com/office/powerpoint/2010/main" val="11102709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6BF6D857-E584-0F4E-AD13-3F003A0ED439}"/>
              </a:ext>
            </a:extLst>
          </p:cNvPr>
          <p:cNvSpPr>
            <a:spLocks noGrp="1"/>
          </p:cNvSpPr>
          <p:nvPr>
            <p:ph type="title"/>
          </p:nvPr>
        </p:nvSpPr>
        <p:spPr/>
        <p:txBody>
          <a:bodyPr/>
          <a:lstStyle/>
          <a:p>
            <a:r>
              <a:rPr lang="en-US" dirty="0" smtClean="0"/>
              <a:t>One vs. Rest Logistic Regression</a:t>
            </a:r>
            <a:endParaRPr lang="en-US" dirty="0"/>
          </a:p>
        </p:txBody>
      </p:sp>
      <p:sp>
        <p:nvSpPr>
          <p:cNvPr id="8" name="Text Placeholder 23">
            <a:extLst>
              <a:ext uri="{FF2B5EF4-FFF2-40B4-BE49-F238E27FC236}">
                <a16:creationId xmlns:a16="http://schemas.microsoft.com/office/drawing/2014/main" xmlns="" id="{8ED4FB81-58E8-4641-B29C-E215455929F2}"/>
              </a:ext>
            </a:extLst>
          </p:cNvPr>
          <p:cNvSpPr>
            <a:spLocks noGrp="1"/>
          </p:cNvSpPr>
          <p:nvPr>
            <p:ph type="body" sz="quarter" idx="13"/>
          </p:nvPr>
        </p:nvSpPr>
        <p:spPr/>
        <p:txBody>
          <a:bodyPr anchor="t"/>
          <a:lstStyle>
            <a:lvl1pPr marL="285750" marR="0" indent="-285750" algn="l" defTabSz="914377" eaLnBrk="1" fontAlgn="auto" latinLnBrk="0" hangingPunct="1">
              <a:lnSpc>
                <a:spcPct val="100000"/>
              </a:lnSpc>
              <a:spcBef>
                <a:spcPts val="0"/>
              </a:spcBef>
              <a:spcAft>
                <a:spcPts val="0"/>
              </a:spcAft>
              <a:buClrTx/>
              <a:buSzTx/>
              <a:buFont typeface="Arial" panose="020B0604020202020204" pitchFamily="34" charset="0"/>
              <a:buChar char="•"/>
              <a:tabLst/>
              <a:defRPr sz="2549" b="0" i="0">
                <a:solidFill>
                  <a:schemeClr val="bg1"/>
                </a:solidFill>
                <a:latin typeface="Arial" panose="020B0604020202020204" pitchFamily="34" charset="0"/>
                <a:cs typeface="Arial" panose="020B0604020202020204" pitchFamily="34" charset="0"/>
              </a:defRPr>
            </a:lvl1pPr>
            <a:lvl2pPr marL="344488" marR="0" indent="-55563" defTabSz="914400" eaLnBrk="1" fontAlgn="auto" latinLnBrk="0" hangingPunct="1">
              <a:lnSpc>
                <a:spcPct val="100000"/>
              </a:lnSpc>
              <a:spcBef>
                <a:spcPts val="0"/>
              </a:spcBef>
              <a:spcAft>
                <a:spcPts val="0"/>
              </a:spcAft>
              <a:buClrTx/>
              <a:buSzTx/>
              <a:buFont typeface=".AppleSystemUIFont"/>
              <a:buChar char="—"/>
              <a:tabLst/>
              <a:defRPr sz="1051" b="0" i="0">
                <a:solidFill>
                  <a:schemeClr val="bg1"/>
                </a:solidFill>
                <a:latin typeface="Arial" panose="020B0604020202020204" pitchFamily="34" charset="0"/>
                <a:cs typeface="Arial" panose="020B0604020202020204" pitchFamily="34" charset="0"/>
              </a:defRPr>
            </a:lvl2pPr>
            <a:lvl3pPr marL="800100" indent="-228600">
              <a:buSzPct val="70000"/>
              <a:buFont typeface="Arial" panose="020B0604020202020204" pitchFamily="34" charset="0"/>
              <a:buChar char="•"/>
              <a:tabLst/>
              <a:defRPr sz="1600" baseline="0">
                <a:solidFill>
                  <a:schemeClr val="bg1"/>
                </a:solidFill>
                <a:latin typeface="Arial" panose="020B0604020202020204" pitchFamily="34" charset="0"/>
                <a:cs typeface="Arial" panose="020B0604020202020204" pitchFamily="34" charset="0"/>
              </a:defRPr>
            </a:lvl3pPr>
            <a:lvl4pPr>
              <a:defRPr sz="1051">
                <a:latin typeface="Arial" panose="020B0604020202020204" pitchFamily="34" charset="0"/>
                <a:cs typeface="Arial" panose="020B0604020202020204" pitchFamily="34" charset="0"/>
              </a:defRPr>
            </a:lvl4pPr>
            <a:lvl5pPr>
              <a:defRPr sz="1051">
                <a:latin typeface="Arial" panose="020B0604020202020204" pitchFamily="34" charset="0"/>
                <a:cs typeface="Arial" panose="020B0604020202020204" pitchFamily="34" charset="0"/>
              </a:defRPr>
            </a:lvl5pPr>
          </a:lstStyle>
          <a:p>
            <a:pPr marL="285750" lvl="1" indent="-285750" algn="l" defTabSz="914377">
              <a:buFont typeface="Arial" panose="020B0604020202020204" pitchFamily="34" charset="0"/>
              <a:buChar char="•"/>
            </a:pPr>
            <a:r>
              <a:rPr lang="en-US" sz="2000" dirty="0" smtClean="0"/>
              <a:t>Features: Bag of words (</a:t>
            </a:r>
            <a:r>
              <a:rPr lang="en-US" sz="2000" dirty="0" err="1" smtClean="0"/>
              <a:t>uni</a:t>
            </a:r>
            <a:r>
              <a:rPr lang="en-US" sz="2000" dirty="0" smtClean="0"/>
              <a:t>/bi grams) + custom features</a:t>
            </a:r>
            <a:endParaRPr lang="en-US" sz="2000" dirty="0"/>
          </a:p>
          <a:p>
            <a:pPr marL="285750" lvl="1" indent="-285750" algn="l" defTabSz="914377">
              <a:buFont typeface="Arial" panose="020B0604020202020204" pitchFamily="34" charset="0"/>
              <a:buChar char="•"/>
            </a:pPr>
            <a:endParaRPr lang="en-US" sz="2000" dirty="0" smtClean="0"/>
          </a:p>
          <a:p>
            <a:pPr marL="285750" lvl="1" indent="-285750" algn="l" defTabSz="914377">
              <a:buFont typeface="Arial" panose="020B0604020202020204" pitchFamily="34" charset="0"/>
              <a:buChar char="•"/>
            </a:pPr>
            <a:r>
              <a:rPr lang="en-US" sz="2000" dirty="0" smtClean="0"/>
              <a:t>Train </a:t>
            </a:r>
            <a:r>
              <a:rPr lang="en-US" sz="2000" dirty="0"/>
              <a:t>three binary classifiers for each </a:t>
            </a:r>
            <a:r>
              <a:rPr lang="en-US" sz="2000" dirty="0" smtClean="0"/>
              <a:t>label</a:t>
            </a:r>
          </a:p>
          <a:p>
            <a:pPr marL="742950" lvl="1" indent="-342900"/>
            <a:r>
              <a:rPr lang="en-US" sz="1800" dirty="0" smtClean="0"/>
              <a:t>Model </a:t>
            </a:r>
            <a:r>
              <a:rPr lang="en-US" sz="1800" dirty="0"/>
              <a:t>1: Negative vs. Not </a:t>
            </a:r>
            <a:r>
              <a:rPr lang="en-US" sz="1800" dirty="0" smtClean="0"/>
              <a:t>Negative</a:t>
            </a:r>
          </a:p>
          <a:p>
            <a:pPr marL="742950" lvl="1" indent="-342900"/>
            <a:r>
              <a:rPr lang="en-US" sz="1800" dirty="0" smtClean="0"/>
              <a:t>Model 2: Positive </a:t>
            </a:r>
            <a:r>
              <a:rPr lang="en-US" sz="1800" dirty="0"/>
              <a:t>vs. Not </a:t>
            </a:r>
            <a:r>
              <a:rPr lang="en-US" sz="1800" dirty="0" smtClean="0"/>
              <a:t>Positive</a:t>
            </a:r>
          </a:p>
          <a:p>
            <a:pPr marL="742950" lvl="1" indent="-342900"/>
            <a:r>
              <a:rPr lang="en-US" sz="1800" dirty="0" smtClean="0"/>
              <a:t>Model 3: Neutral </a:t>
            </a:r>
            <a:r>
              <a:rPr lang="en-US" sz="1800" dirty="0"/>
              <a:t>vs. Not </a:t>
            </a:r>
            <a:r>
              <a:rPr lang="en-US" sz="1800" dirty="0" smtClean="0"/>
              <a:t>Neutral</a:t>
            </a:r>
            <a:endParaRPr lang="en-US" sz="1800" dirty="0"/>
          </a:p>
          <a:p>
            <a:pPr marL="285750" lvl="1" indent="-285750" algn="l" defTabSz="914377">
              <a:buFont typeface="Arial" panose="020B0604020202020204" pitchFamily="34" charset="0"/>
              <a:buChar char="•"/>
            </a:pPr>
            <a:endParaRPr lang="en-US" sz="2400" smtClean="0"/>
          </a:p>
          <a:p>
            <a:pPr marL="285750" lvl="1" indent="-285750" algn="l" defTabSz="914377">
              <a:buFont typeface="Arial" panose="020B0604020202020204" pitchFamily="34" charset="0"/>
              <a:buChar char="•"/>
            </a:pPr>
            <a:r>
              <a:rPr lang="en-US" sz="2000" smtClean="0"/>
              <a:t>Get probabilities (measures of confidence) for each label</a:t>
            </a:r>
          </a:p>
          <a:p>
            <a:pPr marL="285750" lvl="1" indent="-285750" algn="l" defTabSz="914377">
              <a:buFont typeface="Arial" panose="020B0604020202020204" pitchFamily="34" charset="0"/>
              <a:buChar char="•"/>
            </a:pPr>
            <a:endParaRPr lang="en-US" sz="2000" dirty="0" smtClean="0"/>
          </a:p>
          <a:p>
            <a:pPr marL="285750" lvl="1" indent="-285750" algn="l" defTabSz="914377">
              <a:buFont typeface="Arial" panose="020B0604020202020204" pitchFamily="34" charset="0"/>
              <a:buChar char="•"/>
            </a:pPr>
            <a:endParaRPr lang="en-US" sz="2400" dirty="0" smtClean="0"/>
          </a:p>
          <a:p>
            <a:pPr marL="285750" lvl="1" indent="-285750" algn="l" defTabSz="914377">
              <a:buFont typeface="Arial" panose="020B0604020202020204" pitchFamily="34" charset="0"/>
              <a:buChar char="•"/>
            </a:pPr>
            <a:r>
              <a:rPr lang="en-US" sz="2000" dirty="0" smtClean="0"/>
              <a:t>Output </a:t>
            </a:r>
            <a:r>
              <a:rPr lang="en-US" sz="2000" dirty="0"/>
              <a:t>the label associated with the highest </a:t>
            </a:r>
            <a:r>
              <a:rPr lang="en-US" sz="2000" dirty="0" smtClean="0"/>
              <a:t>probability</a:t>
            </a:r>
            <a:endParaRPr lang="en-US" sz="2000" dirty="0"/>
          </a:p>
        </p:txBody>
      </p:sp>
    </p:spTree>
    <p:extLst>
      <p:ext uri="{BB962C8B-B14F-4D97-AF65-F5344CB8AC3E}">
        <p14:creationId xmlns:p14="http://schemas.microsoft.com/office/powerpoint/2010/main" val="10598694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6BF6D857-E584-0F4E-AD13-3F003A0ED439}"/>
              </a:ext>
            </a:extLst>
          </p:cNvPr>
          <p:cNvSpPr>
            <a:spLocks noGrp="1"/>
          </p:cNvSpPr>
          <p:nvPr>
            <p:ph type="title"/>
          </p:nvPr>
        </p:nvSpPr>
        <p:spPr/>
        <p:txBody>
          <a:bodyPr/>
          <a:lstStyle/>
          <a:p>
            <a:r>
              <a:rPr lang="en-US" dirty="0"/>
              <a:t>Classifier </a:t>
            </a:r>
            <a:r>
              <a:rPr lang="en-US" dirty="0" smtClean="0"/>
              <a:t>Performance </a:t>
            </a:r>
            <a:r>
              <a:rPr lang="en-US" dirty="0"/>
              <a:t>A</a:t>
            </a:r>
            <a:r>
              <a:rPr lang="en-US" dirty="0" smtClean="0"/>
              <a:t>nalysis</a:t>
            </a:r>
            <a:endParaRPr lang="en-US" dirty="0"/>
          </a:p>
        </p:txBody>
      </p:sp>
      <p:sp>
        <p:nvSpPr>
          <p:cNvPr id="8" name="Text Placeholder 23">
            <a:extLst>
              <a:ext uri="{FF2B5EF4-FFF2-40B4-BE49-F238E27FC236}">
                <a16:creationId xmlns:a16="http://schemas.microsoft.com/office/drawing/2014/main" xmlns="" id="{8ED4FB81-58E8-4641-B29C-E215455929F2}"/>
              </a:ext>
            </a:extLst>
          </p:cNvPr>
          <p:cNvSpPr>
            <a:spLocks noGrp="1"/>
          </p:cNvSpPr>
          <p:nvPr>
            <p:ph type="body" sz="quarter" idx="13"/>
          </p:nvPr>
        </p:nvSpPr>
        <p:spPr/>
        <p:txBody>
          <a:bodyPr anchor="t"/>
          <a:lstStyle>
            <a:lvl1pPr marL="285750" marR="0" indent="-285750" algn="l" defTabSz="914377" eaLnBrk="1" fontAlgn="auto" latinLnBrk="0" hangingPunct="1">
              <a:lnSpc>
                <a:spcPct val="100000"/>
              </a:lnSpc>
              <a:spcBef>
                <a:spcPts val="0"/>
              </a:spcBef>
              <a:spcAft>
                <a:spcPts val="0"/>
              </a:spcAft>
              <a:buClrTx/>
              <a:buSzTx/>
              <a:buFont typeface="Arial" panose="020B0604020202020204" pitchFamily="34" charset="0"/>
              <a:buChar char="•"/>
              <a:tabLst/>
              <a:defRPr sz="2549" b="0" i="0">
                <a:solidFill>
                  <a:schemeClr val="bg1"/>
                </a:solidFill>
                <a:latin typeface="Arial" panose="020B0604020202020204" pitchFamily="34" charset="0"/>
                <a:cs typeface="Arial" panose="020B0604020202020204" pitchFamily="34" charset="0"/>
              </a:defRPr>
            </a:lvl1pPr>
            <a:lvl2pPr marL="344488" marR="0" indent="-55563" defTabSz="914400" eaLnBrk="1" fontAlgn="auto" latinLnBrk="0" hangingPunct="1">
              <a:lnSpc>
                <a:spcPct val="100000"/>
              </a:lnSpc>
              <a:spcBef>
                <a:spcPts val="0"/>
              </a:spcBef>
              <a:spcAft>
                <a:spcPts val="0"/>
              </a:spcAft>
              <a:buClrTx/>
              <a:buSzTx/>
              <a:buFont typeface=".AppleSystemUIFont"/>
              <a:buChar char="—"/>
              <a:tabLst/>
              <a:defRPr sz="1051" b="0" i="0">
                <a:solidFill>
                  <a:schemeClr val="bg1"/>
                </a:solidFill>
                <a:latin typeface="Arial" panose="020B0604020202020204" pitchFamily="34" charset="0"/>
                <a:cs typeface="Arial" panose="020B0604020202020204" pitchFamily="34" charset="0"/>
              </a:defRPr>
            </a:lvl2pPr>
            <a:lvl3pPr marL="800100" indent="-228600">
              <a:buSzPct val="70000"/>
              <a:buFont typeface="Arial" panose="020B0604020202020204" pitchFamily="34" charset="0"/>
              <a:buChar char="•"/>
              <a:tabLst/>
              <a:defRPr sz="1600" baseline="0">
                <a:solidFill>
                  <a:schemeClr val="bg1"/>
                </a:solidFill>
                <a:latin typeface="Arial" panose="020B0604020202020204" pitchFamily="34" charset="0"/>
                <a:cs typeface="Arial" panose="020B0604020202020204" pitchFamily="34" charset="0"/>
              </a:defRPr>
            </a:lvl3pPr>
            <a:lvl4pPr>
              <a:defRPr sz="1051">
                <a:latin typeface="Arial" panose="020B0604020202020204" pitchFamily="34" charset="0"/>
                <a:cs typeface="Arial" panose="020B0604020202020204" pitchFamily="34" charset="0"/>
              </a:defRPr>
            </a:lvl4pPr>
            <a:lvl5pPr>
              <a:defRPr sz="1051">
                <a:latin typeface="Arial" panose="020B0604020202020204" pitchFamily="34" charset="0"/>
                <a:cs typeface="Arial" panose="020B0604020202020204" pitchFamily="34" charset="0"/>
              </a:defRPr>
            </a:lvl5pPr>
          </a:lstStyle>
          <a:p>
            <a:pPr marL="285750" lvl="1" indent="-285750" algn="l" defTabSz="914377">
              <a:buFont typeface="Arial" panose="020B0604020202020204" pitchFamily="34" charset="0"/>
              <a:buChar char="•"/>
            </a:pPr>
            <a:r>
              <a:rPr lang="en-US" sz="2000" dirty="0"/>
              <a:t>Look at </a:t>
            </a:r>
            <a:r>
              <a:rPr lang="en-US" sz="2000" dirty="0" smtClean="0"/>
              <a:t>misclassifications</a:t>
            </a:r>
          </a:p>
          <a:p>
            <a:pPr marL="742950" lvl="1" indent="-342900"/>
            <a:r>
              <a:rPr lang="en-US" sz="1800" dirty="0" smtClean="0"/>
              <a:t>Confusion Matrix</a:t>
            </a:r>
            <a:endParaRPr lang="en-US" sz="1800" dirty="0"/>
          </a:p>
          <a:p>
            <a:pPr marL="741362" lvl="2" indent="-285750" algn="l" defTabSz="914377"/>
            <a:endParaRPr lang="en-US" sz="2349" dirty="0" smtClean="0"/>
          </a:p>
          <a:p>
            <a:pPr marL="285750" lvl="1" indent="-285750" algn="l" defTabSz="914377">
              <a:buFont typeface="Arial" panose="020B0604020202020204" pitchFamily="34" charset="0"/>
              <a:buChar char="•"/>
            </a:pPr>
            <a:r>
              <a:rPr lang="en-US" sz="2000" dirty="0"/>
              <a:t>Understand model predicted </a:t>
            </a:r>
            <a:r>
              <a:rPr lang="en-US" sz="2000" dirty="0" smtClean="0"/>
              <a:t>probabilities</a:t>
            </a:r>
          </a:p>
          <a:p>
            <a:pPr marL="742950" lvl="1" indent="-342900"/>
            <a:r>
              <a:rPr lang="en-US" sz="1800" dirty="0" smtClean="0"/>
              <a:t>Triangle </a:t>
            </a:r>
            <a:r>
              <a:rPr lang="en-US" sz="1800" dirty="0"/>
              <a:t>visualization</a:t>
            </a:r>
          </a:p>
          <a:p>
            <a:pPr marL="285750" lvl="1" indent="-285750" algn="l" defTabSz="914377">
              <a:buFont typeface="Arial" panose="020B0604020202020204" pitchFamily="34" charset="0"/>
              <a:buChar char="•"/>
            </a:pPr>
            <a:endParaRPr lang="en-US" sz="2000" dirty="0" smtClean="0"/>
          </a:p>
          <a:p>
            <a:pPr marL="285750" lvl="1" indent="-285750" algn="l" defTabSz="914377">
              <a:buFont typeface="Arial" panose="020B0604020202020204" pitchFamily="34" charset="0"/>
              <a:buChar char="•"/>
            </a:pPr>
            <a:r>
              <a:rPr lang="en-US" sz="2000" dirty="0" smtClean="0"/>
              <a:t>Fix data issues</a:t>
            </a:r>
            <a:endParaRPr lang="en-US" sz="2000" dirty="0"/>
          </a:p>
          <a:p>
            <a:pPr marL="285750" lvl="1" indent="-285750" algn="l" defTabSz="914377">
              <a:buFont typeface="Arial" panose="020B0604020202020204" pitchFamily="34" charset="0"/>
              <a:buChar char="•"/>
            </a:pPr>
            <a:endParaRPr lang="en-US" sz="2400" dirty="0" smtClean="0"/>
          </a:p>
          <a:p>
            <a:pPr marL="288925" lvl="1" indent="0">
              <a:buNone/>
            </a:pPr>
            <a:endParaRPr lang="en-US" sz="2800" kern="1200" spc="50" dirty="0" smtClean="0"/>
          </a:p>
        </p:txBody>
      </p:sp>
    </p:spTree>
    <p:extLst>
      <p:ext uri="{BB962C8B-B14F-4D97-AF65-F5344CB8AC3E}">
        <p14:creationId xmlns:p14="http://schemas.microsoft.com/office/powerpoint/2010/main" val="93118804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6BF6D857-E584-0F4E-AD13-3F003A0ED439}"/>
              </a:ext>
            </a:extLst>
          </p:cNvPr>
          <p:cNvSpPr>
            <a:spLocks noGrp="1"/>
          </p:cNvSpPr>
          <p:nvPr>
            <p:ph type="title"/>
          </p:nvPr>
        </p:nvSpPr>
        <p:spPr/>
        <p:txBody>
          <a:bodyPr/>
          <a:lstStyle/>
          <a:p>
            <a:r>
              <a:rPr lang="en-US" dirty="0" smtClean="0"/>
              <a:t>Triangle Visualization</a:t>
            </a:r>
            <a:endParaRPr lang="en-US" dirty="0"/>
          </a:p>
        </p:txBody>
      </p:sp>
      <p:sp>
        <p:nvSpPr>
          <p:cNvPr id="8" name="Text Placeholder 23">
            <a:extLst>
              <a:ext uri="{FF2B5EF4-FFF2-40B4-BE49-F238E27FC236}">
                <a16:creationId xmlns:a16="http://schemas.microsoft.com/office/drawing/2014/main" xmlns="" id="{8ED4FB81-58E8-4641-B29C-E215455929F2}"/>
              </a:ext>
            </a:extLst>
          </p:cNvPr>
          <p:cNvSpPr>
            <a:spLocks noGrp="1"/>
          </p:cNvSpPr>
          <p:nvPr>
            <p:ph type="body" sz="quarter" idx="13"/>
          </p:nvPr>
        </p:nvSpPr>
        <p:spPr/>
        <p:txBody>
          <a:bodyPr anchor="t"/>
          <a:lstStyle>
            <a:lvl1pPr marL="285750" marR="0" indent="-285750" algn="l" defTabSz="914377" eaLnBrk="1" fontAlgn="auto" latinLnBrk="0" hangingPunct="1">
              <a:lnSpc>
                <a:spcPct val="100000"/>
              </a:lnSpc>
              <a:spcBef>
                <a:spcPts val="0"/>
              </a:spcBef>
              <a:spcAft>
                <a:spcPts val="0"/>
              </a:spcAft>
              <a:buClrTx/>
              <a:buSzTx/>
              <a:buFont typeface="Arial" panose="020B0604020202020204" pitchFamily="34" charset="0"/>
              <a:buChar char="•"/>
              <a:tabLst/>
              <a:defRPr sz="2549" b="0" i="0">
                <a:solidFill>
                  <a:schemeClr val="bg1"/>
                </a:solidFill>
                <a:latin typeface="Arial" panose="020B0604020202020204" pitchFamily="34" charset="0"/>
                <a:cs typeface="Arial" panose="020B0604020202020204" pitchFamily="34" charset="0"/>
              </a:defRPr>
            </a:lvl1pPr>
            <a:lvl2pPr marL="344488" marR="0" indent="-55563" defTabSz="914400" eaLnBrk="1" fontAlgn="auto" latinLnBrk="0" hangingPunct="1">
              <a:lnSpc>
                <a:spcPct val="100000"/>
              </a:lnSpc>
              <a:spcBef>
                <a:spcPts val="0"/>
              </a:spcBef>
              <a:spcAft>
                <a:spcPts val="0"/>
              </a:spcAft>
              <a:buClrTx/>
              <a:buSzTx/>
              <a:buFont typeface=".AppleSystemUIFont"/>
              <a:buChar char="—"/>
              <a:tabLst/>
              <a:defRPr sz="1051" b="0" i="0">
                <a:solidFill>
                  <a:schemeClr val="bg1"/>
                </a:solidFill>
                <a:latin typeface="Arial" panose="020B0604020202020204" pitchFamily="34" charset="0"/>
                <a:cs typeface="Arial" panose="020B0604020202020204" pitchFamily="34" charset="0"/>
              </a:defRPr>
            </a:lvl2pPr>
            <a:lvl3pPr marL="800100" indent="-228600">
              <a:buSzPct val="70000"/>
              <a:buFont typeface="Arial" panose="020B0604020202020204" pitchFamily="34" charset="0"/>
              <a:buChar char="•"/>
              <a:tabLst/>
              <a:defRPr sz="1600" baseline="0">
                <a:solidFill>
                  <a:schemeClr val="bg1"/>
                </a:solidFill>
                <a:latin typeface="Arial" panose="020B0604020202020204" pitchFamily="34" charset="0"/>
                <a:cs typeface="Arial" panose="020B0604020202020204" pitchFamily="34" charset="0"/>
              </a:defRPr>
            </a:lvl3pPr>
            <a:lvl4pPr>
              <a:defRPr sz="1051">
                <a:latin typeface="Arial" panose="020B0604020202020204" pitchFamily="34" charset="0"/>
                <a:cs typeface="Arial" panose="020B0604020202020204" pitchFamily="34" charset="0"/>
              </a:defRPr>
            </a:lvl4pPr>
            <a:lvl5pPr>
              <a:defRPr sz="1051">
                <a:latin typeface="Arial" panose="020B0604020202020204" pitchFamily="34" charset="0"/>
                <a:cs typeface="Arial" panose="020B0604020202020204" pitchFamily="34" charset="0"/>
              </a:defRPr>
            </a:lvl5pPr>
          </a:lstStyle>
          <a:p>
            <a:pPr marL="285750" lvl="1" indent="-285750" algn="l" defTabSz="914377">
              <a:buFont typeface="Arial" panose="020B0604020202020204" pitchFamily="34" charset="0"/>
              <a:buChar char="•"/>
            </a:pPr>
            <a:r>
              <a:rPr lang="en-US" sz="2000" dirty="0"/>
              <a:t>Model returns 3 probabilities (which sum to 1)</a:t>
            </a:r>
          </a:p>
          <a:p>
            <a:pPr marL="741362" lvl="2" indent="-285750" algn="l" defTabSz="914377"/>
            <a:endParaRPr lang="en-US" sz="2400" dirty="0" smtClean="0"/>
          </a:p>
          <a:p>
            <a:pPr marL="285750" lvl="1" indent="-285750" algn="l" defTabSz="914377">
              <a:buFont typeface="Arial" panose="020B0604020202020204" pitchFamily="34" charset="0"/>
              <a:buChar char="•"/>
            </a:pPr>
            <a:r>
              <a:rPr lang="en-US" sz="2000" dirty="0"/>
              <a:t>How can we visualize these </a:t>
            </a:r>
            <a:r>
              <a:rPr lang="en-US" sz="2000" dirty="0" smtClean="0"/>
              <a:t>3 numbers?</a:t>
            </a:r>
          </a:p>
          <a:p>
            <a:pPr marL="742950" lvl="1" indent="-342900"/>
            <a:r>
              <a:rPr lang="en-US" sz="1800" dirty="0" smtClean="0"/>
              <a:t>Points </a:t>
            </a:r>
            <a:r>
              <a:rPr lang="en-US" sz="1800" dirty="0"/>
              <a:t>inside an equilateral </a:t>
            </a:r>
            <a:r>
              <a:rPr lang="en-US" sz="1800" dirty="0" smtClean="0"/>
              <a:t>triangle</a:t>
            </a:r>
            <a:endParaRPr lang="en-US" sz="2800" kern="1200" spc="50" dirty="0" smtClean="0"/>
          </a:p>
        </p:txBody>
      </p:sp>
      <p:grpSp>
        <p:nvGrpSpPr>
          <p:cNvPr id="2" name="Group 1"/>
          <p:cNvGrpSpPr>
            <a:grpSpLocks noChangeAspect="1"/>
          </p:cNvGrpSpPr>
          <p:nvPr/>
        </p:nvGrpSpPr>
        <p:grpSpPr>
          <a:xfrm>
            <a:off x="6769145" y="887883"/>
            <a:ext cx="4657241" cy="4572000"/>
            <a:chOff x="5685411" y="1036160"/>
            <a:chExt cx="3467099" cy="3403643"/>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85411" y="1036160"/>
              <a:ext cx="3467099" cy="3403643"/>
            </a:xfrm>
            <a:prstGeom prst="rect">
              <a:avLst/>
            </a:prstGeom>
          </p:spPr>
        </p:pic>
        <p:sp>
          <p:nvSpPr>
            <p:cNvPr id="7" name="Oval 6"/>
            <p:cNvSpPr/>
            <p:nvPr/>
          </p:nvSpPr>
          <p:spPr>
            <a:xfrm>
              <a:off x="6640604" y="3057778"/>
              <a:ext cx="45719" cy="52346"/>
            </a:xfrm>
            <a:prstGeom prst="ellipse">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2"/>
                </a:solidFill>
              </a:endParaRPr>
            </a:p>
          </p:txBody>
        </p:sp>
        <p:sp>
          <p:nvSpPr>
            <p:cNvPr id="9" name="Oval 8"/>
            <p:cNvSpPr/>
            <p:nvPr/>
          </p:nvSpPr>
          <p:spPr>
            <a:xfrm>
              <a:off x="8741350" y="4156734"/>
              <a:ext cx="45719" cy="52346"/>
            </a:xfrm>
            <a:prstGeom prst="ellipse">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10" name="Oval 9"/>
            <p:cNvSpPr/>
            <p:nvPr/>
          </p:nvSpPr>
          <p:spPr>
            <a:xfrm>
              <a:off x="7310421" y="3373174"/>
              <a:ext cx="45719" cy="52346"/>
            </a:xfrm>
            <a:prstGeom prst="ellipse">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11" name="TextBox 10"/>
            <p:cNvSpPr txBox="1"/>
            <p:nvPr/>
          </p:nvSpPr>
          <p:spPr>
            <a:xfrm>
              <a:off x="7108618" y="3147780"/>
              <a:ext cx="620683" cy="230832"/>
            </a:xfrm>
            <a:prstGeom prst="rect">
              <a:avLst/>
            </a:prstGeom>
            <a:noFill/>
          </p:spPr>
          <p:txBody>
            <a:bodyPr wrap="none" rtlCol="0">
              <a:spAutoFit/>
            </a:bodyPr>
            <a:lstStyle/>
            <a:p>
              <a:r>
                <a:rPr lang="en-US" sz="900" dirty="0" smtClean="0">
                  <a:solidFill>
                    <a:schemeClr val="bg1"/>
                  </a:solidFill>
                </a:rPr>
                <a:t>Not sure</a:t>
              </a:r>
              <a:endParaRPr lang="en-US" sz="900" dirty="0">
                <a:solidFill>
                  <a:schemeClr val="bg1"/>
                </a:solidFill>
              </a:endParaRPr>
            </a:p>
          </p:txBody>
        </p:sp>
        <p:sp>
          <p:nvSpPr>
            <p:cNvPr id="12" name="TextBox 11"/>
            <p:cNvSpPr txBox="1"/>
            <p:nvPr/>
          </p:nvSpPr>
          <p:spPr>
            <a:xfrm>
              <a:off x="8307407" y="3925902"/>
              <a:ext cx="845103" cy="230832"/>
            </a:xfrm>
            <a:prstGeom prst="rect">
              <a:avLst/>
            </a:prstGeom>
            <a:noFill/>
          </p:spPr>
          <p:txBody>
            <a:bodyPr wrap="none" rtlCol="0">
              <a:spAutoFit/>
            </a:bodyPr>
            <a:lstStyle/>
            <a:p>
              <a:r>
                <a:rPr lang="en-US" sz="900" dirty="0" smtClean="0">
                  <a:solidFill>
                    <a:schemeClr val="bg1"/>
                  </a:solidFill>
                </a:rPr>
                <a:t>Very positive</a:t>
              </a:r>
              <a:endParaRPr lang="en-US" sz="900" dirty="0">
                <a:solidFill>
                  <a:schemeClr val="bg1"/>
                </a:solidFill>
              </a:endParaRPr>
            </a:p>
          </p:txBody>
        </p:sp>
        <p:sp>
          <p:nvSpPr>
            <p:cNvPr id="13" name="TextBox 12"/>
            <p:cNvSpPr txBox="1"/>
            <p:nvPr/>
          </p:nvSpPr>
          <p:spPr>
            <a:xfrm>
              <a:off x="6119002" y="2817465"/>
              <a:ext cx="1107996" cy="230832"/>
            </a:xfrm>
            <a:prstGeom prst="rect">
              <a:avLst/>
            </a:prstGeom>
            <a:noFill/>
          </p:spPr>
          <p:txBody>
            <a:bodyPr wrap="none" rtlCol="0">
              <a:spAutoFit/>
            </a:bodyPr>
            <a:lstStyle/>
            <a:p>
              <a:r>
                <a:rPr lang="en-US" sz="900" dirty="0" smtClean="0">
                  <a:solidFill>
                    <a:schemeClr val="bg1"/>
                  </a:solidFill>
                </a:rPr>
                <a:t>Negative / Neutral</a:t>
              </a:r>
              <a:endParaRPr lang="en-US" sz="900" dirty="0">
                <a:solidFill>
                  <a:schemeClr val="bg1"/>
                </a:solidFill>
              </a:endParaRPr>
            </a:p>
          </p:txBody>
        </p:sp>
      </p:grpSp>
    </p:spTree>
    <p:extLst>
      <p:ext uri="{BB962C8B-B14F-4D97-AF65-F5344CB8AC3E}">
        <p14:creationId xmlns:p14="http://schemas.microsoft.com/office/powerpoint/2010/main" val="123940283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6BF6D857-E584-0F4E-AD13-3F003A0ED439}"/>
              </a:ext>
            </a:extLst>
          </p:cNvPr>
          <p:cNvSpPr>
            <a:spLocks noGrp="1"/>
          </p:cNvSpPr>
          <p:nvPr>
            <p:ph type="title"/>
          </p:nvPr>
        </p:nvSpPr>
        <p:spPr/>
        <p:txBody>
          <a:bodyPr/>
          <a:lstStyle/>
          <a:p>
            <a:r>
              <a:rPr lang="en-US" dirty="0"/>
              <a:t>Performance </a:t>
            </a:r>
            <a:r>
              <a:rPr lang="en-US" dirty="0" smtClean="0"/>
              <a:t>Analysis </a:t>
            </a:r>
            <a:r>
              <a:rPr lang="en-US" dirty="0"/>
              <a:t>D</a:t>
            </a:r>
            <a:r>
              <a:rPr lang="en-US" dirty="0" smtClean="0"/>
              <a:t>ashboard</a:t>
            </a:r>
            <a:endParaRPr lang="en-US" dirty="0"/>
          </a:p>
        </p:txBody>
      </p:sp>
      <p:sp>
        <p:nvSpPr>
          <p:cNvPr id="8" name="Text Placeholder 23">
            <a:extLst>
              <a:ext uri="{FF2B5EF4-FFF2-40B4-BE49-F238E27FC236}">
                <a16:creationId xmlns:a16="http://schemas.microsoft.com/office/drawing/2014/main" xmlns="" id="{8ED4FB81-58E8-4641-B29C-E215455929F2}"/>
              </a:ext>
            </a:extLst>
          </p:cNvPr>
          <p:cNvSpPr>
            <a:spLocks noGrp="1"/>
          </p:cNvSpPr>
          <p:nvPr>
            <p:ph type="body" sz="quarter" idx="13"/>
          </p:nvPr>
        </p:nvSpPr>
        <p:spPr/>
        <p:txBody>
          <a:bodyPr anchor="t"/>
          <a:lstStyle>
            <a:lvl1pPr marL="285750" marR="0" indent="-285750" algn="l" defTabSz="914377" eaLnBrk="1" fontAlgn="auto" latinLnBrk="0" hangingPunct="1">
              <a:lnSpc>
                <a:spcPct val="100000"/>
              </a:lnSpc>
              <a:spcBef>
                <a:spcPts val="0"/>
              </a:spcBef>
              <a:spcAft>
                <a:spcPts val="0"/>
              </a:spcAft>
              <a:buClrTx/>
              <a:buSzTx/>
              <a:buFont typeface="Arial" panose="020B0604020202020204" pitchFamily="34" charset="0"/>
              <a:buChar char="•"/>
              <a:tabLst/>
              <a:defRPr sz="2549" b="0" i="0">
                <a:solidFill>
                  <a:schemeClr val="bg1"/>
                </a:solidFill>
                <a:latin typeface="Arial" panose="020B0604020202020204" pitchFamily="34" charset="0"/>
                <a:cs typeface="Arial" panose="020B0604020202020204" pitchFamily="34" charset="0"/>
              </a:defRPr>
            </a:lvl1pPr>
            <a:lvl2pPr marL="344488" marR="0" indent="-55563" defTabSz="914400" eaLnBrk="1" fontAlgn="auto" latinLnBrk="0" hangingPunct="1">
              <a:lnSpc>
                <a:spcPct val="100000"/>
              </a:lnSpc>
              <a:spcBef>
                <a:spcPts val="0"/>
              </a:spcBef>
              <a:spcAft>
                <a:spcPts val="0"/>
              </a:spcAft>
              <a:buClrTx/>
              <a:buSzTx/>
              <a:buFont typeface=".AppleSystemUIFont"/>
              <a:buChar char="—"/>
              <a:tabLst/>
              <a:defRPr sz="1051" b="0" i="0">
                <a:solidFill>
                  <a:schemeClr val="bg1"/>
                </a:solidFill>
                <a:latin typeface="Arial" panose="020B0604020202020204" pitchFamily="34" charset="0"/>
                <a:cs typeface="Arial" panose="020B0604020202020204" pitchFamily="34" charset="0"/>
              </a:defRPr>
            </a:lvl2pPr>
            <a:lvl3pPr marL="800100" indent="-228600">
              <a:buSzPct val="70000"/>
              <a:buFont typeface="Arial" panose="020B0604020202020204" pitchFamily="34" charset="0"/>
              <a:buChar char="•"/>
              <a:tabLst/>
              <a:defRPr sz="1600" baseline="0">
                <a:solidFill>
                  <a:schemeClr val="bg1"/>
                </a:solidFill>
                <a:latin typeface="Arial" panose="020B0604020202020204" pitchFamily="34" charset="0"/>
                <a:cs typeface="Arial" panose="020B0604020202020204" pitchFamily="34" charset="0"/>
              </a:defRPr>
            </a:lvl3pPr>
            <a:lvl4pPr>
              <a:defRPr sz="1051">
                <a:latin typeface="Arial" panose="020B0604020202020204" pitchFamily="34" charset="0"/>
                <a:cs typeface="Arial" panose="020B0604020202020204" pitchFamily="34" charset="0"/>
              </a:defRPr>
            </a:lvl4pPr>
            <a:lvl5pPr>
              <a:defRPr sz="1051">
                <a:latin typeface="Arial" panose="020B0604020202020204" pitchFamily="34" charset="0"/>
                <a:cs typeface="Arial" panose="020B0604020202020204" pitchFamily="34" charset="0"/>
              </a:defRPr>
            </a:lvl5pPr>
          </a:lstStyle>
          <a:p>
            <a:pPr marL="0" lvl="1" indent="0">
              <a:spcBef>
                <a:spcPts val="901"/>
              </a:spcBef>
              <a:buNone/>
            </a:pPr>
            <a:r>
              <a:rPr lang="en-US" sz="2000" dirty="0"/>
              <a:t>Use the dashboard to</a:t>
            </a:r>
            <a:r>
              <a:rPr lang="en-US" sz="2000" dirty="0" smtClean="0"/>
              <a:t>:</a:t>
            </a:r>
          </a:p>
          <a:p>
            <a:pPr marL="742950" lvl="1" indent="-342900"/>
            <a:r>
              <a:rPr lang="en-US" sz="1800" dirty="0" smtClean="0"/>
              <a:t>Analyze misclassifications (using confusion matrix)</a:t>
            </a:r>
          </a:p>
          <a:p>
            <a:pPr marL="742950" lvl="1" indent="-342900"/>
            <a:r>
              <a:rPr lang="en-US" sz="1800" dirty="0" smtClean="0"/>
              <a:t>Improve </a:t>
            </a:r>
            <a:r>
              <a:rPr lang="en-US" sz="1800" dirty="0"/>
              <a:t>model by adding more features (by looking at model </a:t>
            </a:r>
            <a:r>
              <a:rPr lang="en-US" sz="1800" dirty="0" smtClean="0"/>
              <a:t>coefficients)</a:t>
            </a:r>
          </a:p>
          <a:p>
            <a:pPr marL="742950" lvl="1" indent="-342900"/>
            <a:r>
              <a:rPr lang="en-US" sz="1800" dirty="0" smtClean="0"/>
              <a:t>Fix </a:t>
            </a:r>
            <a:r>
              <a:rPr lang="en-US" sz="1800" dirty="0"/>
              <a:t>data issues (using triangle and lasso</a:t>
            </a:r>
            <a:r>
              <a:rPr lang="en-US" sz="1800" dirty="0" smtClean="0"/>
              <a:t>)</a:t>
            </a:r>
            <a:endParaRPr lang="en-US" sz="1800" dirty="0"/>
          </a:p>
        </p:txBody>
      </p:sp>
    </p:spTree>
    <p:extLst>
      <p:ext uri="{BB962C8B-B14F-4D97-AF65-F5344CB8AC3E}">
        <p14:creationId xmlns:p14="http://schemas.microsoft.com/office/powerpoint/2010/main" val="114957632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6BF6D857-E584-0F4E-AD13-3F003A0ED439}"/>
              </a:ext>
            </a:extLst>
          </p:cNvPr>
          <p:cNvSpPr>
            <a:spLocks noGrp="1"/>
          </p:cNvSpPr>
          <p:nvPr>
            <p:ph type="title"/>
          </p:nvPr>
        </p:nvSpPr>
        <p:spPr/>
        <p:txBody>
          <a:bodyPr/>
          <a:lstStyle/>
          <a:p>
            <a:r>
              <a:rPr lang="en-US" dirty="0" smtClean="0"/>
              <a:t>Analyze Misclassifications</a:t>
            </a:r>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55" y="969919"/>
            <a:ext cx="10479589" cy="5458968"/>
          </a:xfrm>
          <a:prstGeom prst="rect">
            <a:avLst/>
          </a:prstGeom>
        </p:spPr>
      </p:pic>
    </p:spTree>
    <p:extLst>
      <p:ext uri="{BB962C8B-B14F-4D97-AF65-F5344CB8AC3E}">
        <p14:creationId xmlns:p14="http://schemas.microsoft.com/office/powerpoint/2010/main" val="422975794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6BF6D857-E584-0F4E-AD13-3F003A0ED439}"/>
              </a:ext>
            </a:extLst>
          </p:cNvPr>
          <p:cNvSpPr>
            <a:spLocks noGrp="1"/>
          </p:cNvSpPr>
          <p:nvPr>
            <p:ph type="title"/>
          </p:nvPr>
        </p:nvSpPr>
        <p:spPr/>
        <p:txBody>
          <a:bodyPr/>
          <a:lstStyle/>
          <a:p>
            <a:r>
              <a:rPr lang="en-US" dirty="0" smtClean="0"/>
              <a:t>Analyze Misclassifications</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55" y="969919"/>
            <a:ext cx="10482261" cy="5458968"/>
          </a:xfrm>
          <a:prstGeom prst="rect">
            <a:avLst/>
          </a:prstGeom>
        </p:spPr>
      </p:pic>
    </p:spTree>
    <p:extLst>
      <p:ext uri="{BB962C8B-B14F-4D97-AF65-F5344CB8AC3E}">
        <p14:creationId xmlns:p14="http://schemas.microsoft.com/office/powerpoint/2010/main" val="6021983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6BF6D857-E584-0F4E-AD13-3F003A0ED439}"/>
              </a:ext>
            </a:extLst>
          </p:cNvPr>
          <p:cNvSpPr>
            <a:spLocks noGrp="1"/>
          </p:cNvSpPr>
          <p:nvPr>
            <p:ph type="title"/>
          </p:nvPr>
        </p:nvSpPr>
        <p:spPr>
          <a:xfrm>
            <a:off x="545255" y="477708"/>
            <a:ext cx="9422676" cy="492211"/>
          </a:xfrm>
        </p:spPr>
        <p:txBody>
          <a:bodyPr/>
          <a:lstStyle/>
          <a:p>
            <a:r>
              <a:rPr lang="en-US" dirty="0" smtClean="0"/>
              <a:t>Quantitative Finance</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629785559"/>
              </p:ext>
            </p:extLst>
          </p:nvPr>
        </p:nvGraphicFramePr>
        <p:xfrm>
          <a:off x="545255" y="969919"/>
          <a:ext cx="11014686" cy="2399554"/>
        </p:xfrm>
        <a:graphic>
          <a:graphicData uri="http://schemas.openxmlformats.org/drawingml/2006/table">
            <a:tbl>
              <a:tblPr bandRow="1" bandCol="1">
                <a:tableStyleId>{5C22544A-7EE6-4342-B048-85BDC9FD1C3A}</a:tableStyleId>
              </a:tblPr>
              <a:tblGrid>
                <a:gridCol w="2304463">
                  <a:extLst>
                    <a:ext uri="{9D8B030D-6E8A-4147-A177-3AD203B41FA5}">
                      <a16:colId xmlns:a16="http://schemas.microsoft.com/office/drawing/2014/main" xmlns="" val="646810154"/>
                    </a:ext>
                  </a:extLst>
                </a:gridCol>
                <a:gridCol w="4254089">
                  <a:extLst>
                    <a:ext uri="{9D8B030D-6E8A-4147-A177-3AD203B41FA5}">
                      <a16:colId xmlns:a16="http://schemas.microsoft.com/office/drawing/2014/main" xmlns="" val="20000"/>
                    </a:ext>
                  </a:extLst>
                </a:gridCol>
                <a:gridCol w="4456134">
                  <a:extLst>
                    <a:ext uri="{9D8B030D-6E8A-4147-A177-3AD203B41FA5}">
                      <a16:colId xmlns:a16="http://schemas.microsoft.com/office/drawing/2014/main" xmlns="" val="20001"/>
                    </a:ext>
                  </a:extLst>
                </a:gridCol>
              </a:tblGrid>
              <a:tr h="364894">
                <a:tc>
                  <a:txBody>
                    <a:bodyPr/>
                    <a:lstStyle/>
                    <a:p>
                      <a:pPr algn="ctr" fontAlgn="b"/>
                      <a:endParaRPr lang="en-US" sz="1800" b="0" i="0" u="none" strike="noStrike" dirty="0">
                        <a:solidFill>
                          <a:schemeClr val="bg1"/>
                        </a:solidFill>
                        <a:effectLst/>
                        <a:latin typeface="+mn-lt"/>
                        <a:ea typeface="+mn-ea"/>
                        <a:cs typeface="+mn-cs"/>
                      </a:endParaRPr>
                    </a:p>
                  </a:txBody>
                  <a:tcPr marL="7360" marR="7360" marT="7360" marB="0" anchor="ctr">
                    <a:noFill/>
                  </a:tcPr>
                </a:tc>
                <a:tc>
                  <a:txBody>
                    <a:bodyPr/>
                    <a:lstStyle/>
                    <a:p>
                      <a:pPr marL="0" algn="ctr" fontAlgn="b"/>
                      <a:r>
                        <a:rPr lang="en-US" sz="2000" u="none" strike="noStrike" dirty="0" smtClean="0">
                          <a:solidFill>
                            <a:schemeClr val="accent4"/>
                          </a:solidFill>
                          <a:effectLst/>
                          <a:latin typeface="+mn-lt"/>
                          <a:ea typeface="+mn-ea"/>
                          <a:cs typeface="+mn-cs"/>
                        </a:rPr>
                        <a:t>Sell</a:t>
                      </a:r>
                      <a:r>
                        <a:rPr lang="en-US" sz="2000" u="none" strike="noStrike" baseline="0" dirty="0" smtClean="0">
                          <a:solidFill>
                            <a:schemeClr val="accent4"/>
                          </a:solidFill>
                          <a:effectLst/>
                          <a:latin typeface="+mn-lt"/>
                          <a:ea typeface="+mn-ea"/>
                          <a:cs typeface="+mn-cs"/>
                        </a:rPr>
                        <a:t> Side</a:t>
                      </a:r>
                      <a:endParaRPr lang="en-US" sz="2000" u="none" strike="noStrike" dirty="0">
                        <a:solidFill>
                          <a:schemeClr val="accent4"/>
                        </a:solidFill>
                        <a:effectLst/>
                        <a:latin typeface="+mn-lt"/>
                        <a:ea typeface="+mn-ea"/>
                        <a:cs typeface="+mn-cs"/>
                      </a:endParaRPr>
                    </a:p>
                  </a:txBody>
                  <a:tcPr marL="7360" marR="7360" marT="7360" marB="0" anchor="ctr">
                    <a:noFill/>
                  </a:tcPr>
                </a:tc>
                <a:tc>
                  <a:txBody>
                    <a:bodyPr/>
                    <a:lstStyle/>
                    <a:p>
                      <a:pPr marL="0" algn="ctr" fontAlgn="b"/>
                      <a:r>
                        <a:rPr lang="en-US" sz="2000" u="none" strike="noStrike" dirty="0" smtClean="0">
                          <a:solidFill>
                            <a:schemeClr val="accent4"/>
                          </a:solidFill>
                          <a:effectLst/>
                          <a:latin typeface="+mn-lt"/>
                          <a:ea typeface="+mn-ea"/>
                          <a:cs typeface="+mn-cs"/>
                        </a:rPr>
                        <a:t>Buy Side</a:t>
                      </a:r>
                      <a:endParaRPr lang="en-US" sz="2000" u="none" strike="noStrike" dirty="0">
                        <a:solidFill>
                          <a:schemeClr val="accent4"/>
                        </a:solidFill>
                        <a:effectLst/>
                        <a:latin typeface="+mn-lt"/>
                        <a:ea typeface="+mn-ea"/>
                        <a:cs typeface="+mn-cs"/>
                      </a:endParaRPr>
                    </a:p>
                  </a:txBody>
                  <a:tcPr marL="7360" marR="7360" marT="7360" marB="0" anchor="ctr">
                    <a:noFill/>
                  </a:tcPr>
                </a:tc>
                <a:extLst>
                  <a:ext uri="{0D108BD9-81ED-4DB2-BD59-A6C34878D82A}">
                    <a16:rowId xmlns:a16="http://schemas.microsoft.com/office/drawing/2014/main" xmlns="" val="10000"/>
                  </a:ext>
                </a:extLst>
              </a:tr>
              <a:tr h="522863">
                <a:tc>
                  <a:txBody>
                    <a:bodyPr/>
                    <a:lstStyle/>
                    <a:p>
                      <a:pPr marL="58738" indent="0" algn="l" fontAlgn="b"/>
                      <a:r>
                        <a:rPr lang="en-US" sz="1800" b="0" i="0" u="none" strike="noStrike" dirty="0" smtClean="0">
                          <a:solidFill>
                            <a:srgbClr val="92D050"/>
                          </a:solidFill>
                          <a:effectLst/>
                          <a:latin typeface="+mn-lt"/>
                          <a:ea typeface="+mn-ea"/>
                          <a:cs typeface="+mn-cs"/>
                        </a:rPr>
                        <a:t>Institutions</a:t>
                      </a:r>
                      <a:endParaRPr lang="en-US" sz="1800" b="0" i="0" u="none" strike="noStrike" dirty="0">
                        <a:solidFill>
                          <a:srgbClr val="92D050"/>
                        </a:solidFill>
                        <a:effectLst/>
                        <a:latin typeface="+mn-lt"/>
                        <a:ea typeface="+mn-ea"/>
                        <a:cs typeface="+mn-cs"/>
                      </a:endParaRPr>
                    </a:p>
                  </a:txBody>
                  <a:tcPr marL="7360" marR="7360" marT="7360" marB="0" anchor="ctr">
                    <a:noFill/>
                  </a:tcPr>
                </a:tc>
                <a:tc>
                  <a:txBody>
                    <a:bodyPr/>
                    <a:lstStyle/>
                    <a:p>
                      <a:pPr marL="58738" indent="0" algn="l" fontAlgn="b">
                        <a:buFont typeface="Arial" panose="020B0604020202020204" pitchFamily="34" charset="0"/>
                        <a:buNone/>
                      </a:pPr>
                      <a:r>
                        <a:rPr lang="en-US" sz="1800" b="0" i="0" u="none" strike="noStrike" dirty="0" smtClean="0">
                          <a:solidFill>
                            <a:schemeClr val="bg1"/>
                          </a:solidFill>
                          <a:effectLst/>
                          <a:latin typeface="+mn-lt"/>
                          <a:ea typeface="+mn-ea"/>
                          <a:cs typeface="+mn-cs"/>
                        </a:rPr>
                        <a:t>Banks (Goldman, JPM,</a:t>
                      </a:r>
                      <a:r>
                        <a:rPr lang="en-US" sz="1800" b="0" i="0" u="none" strike="noStrike" baseline="0" dirty="0" smtClean="0">
                          <a:solidFill>
                            <a:schemeClr val="bg1"/>
                          </a:solidFill>
                          <a:effectLst/>
                          <a:latin typeface="+mn-lt"/>
                          <a:ea typeface="+mn-ea"/>
                          <a:cs typeface="+mn-cs"/>
                        </a:rPr>
                        <a:t> etc.)</a:t>
                      </a:r>
                      <a:endParaRPr lang="en-US" sz="1800" b="0" i="0" u="none" strike="noStrike" dirty="0">
                        <a:solidFill>
                          <a:schemeClr val="bg1"/>
                        </a:solidFill>
                        <a:effectLst/>
                        <a:latin typeface="+mn-lt"/>
                        <a:ea typeface="+mn-ea"/>
                        <a:cs typeface="+mn-cs"/>
                      </a:endParaRPr>
                    </a:p>
                  </a:txBody>
                  <a:tcPr marL="7360" marR="7360" marT="7360" marB="0" anchor="ctr">
                    <a:noFill/>
                  </a:tcPr>
                </a:tc>
                <a:tc>
                  <a:txBody>
                    <a:bodyPr/>
                    <a:lstStyle/>
                    <a:p>
                      <a:pPr marL="58738" indent="0" algn="l" fontAlgn="b">
                        <a:buFont typeface="Arial" panose="020B0604020202020204" pitchFamily="34" charset="0"/>
                        <a:buNone/>
                      </a:pPr>
                      <a:r>
                        <a:rPr lang="en-US" sz="1800" b="0" i="0" u="none" strike="noStrike" dirty="0" smtClean="0">
                          <a:solidFill>
                            <a:schemeClr val="bg1"/>
                          </a:solidFill>
                          <a:effectLst/>
                          <a:latin typeface="+mn-lt"/>
                          <a:ea typeface="+mn-ea"/>
                          <a:cs typeface="+mn-cs"/>
                        </a:rPr>
                        <a:t>Hedge</a:t>
                      </a:r>
                      <a:r>
                        <a:rPr lang="en-US" sz="1800" b="0" i="0" u="none" strike="noStrike" baseline="0" dirty="0" smtClean="0">
                          <a:solidFill>
                            <a:schemeClr val="bg1"/>
                          </a:solidFill>
                          <a:effectLst/>
                          <a:latin typeface="+mn-lt"/>
                          <a:ea typeface="+mn-ea"/>
                          <a:cs typeface="+mn-cs"/>
                        </a:rPr>
                        <a:t> funds, asset managers</a:t>
                      </a:r>
                      <a:endParaRPr lang="en-US" sz="1800" b="0" i="0" u="none" strike="noStrike" dirty="0" smtClean="0">
                        <a:solidFill>
                          <a:schemeClr val="bg1"/>
                        </a:solidFill>
                        <a:effectLst/>
                        <a:latin typeface="+mn-lt"/>
                        <a:ea typeface="+mn-ea"/>
                        <a:cs typeface="+mn-cs"/>
                      </a:endParaRPr>
                    </a:p>
                  </a:txBody>
                  <a:tcPr marL="7360" marR="7360" marT="7360" marB="0" anchor="ctr">
                    <a:noFill/>
                  </a:tcPr>
                </a:tc>
                <a:extLst>
                  <a:ext uri="{0D108BD9-81ED-4DB2-BD59-A6C34878D82A}">
                    <a16:rowId xmlns:a16="http://schemas.microsoft.com/office/drawing/2014/main" xmlns="" val="10001"/>
                  </a:ext>
                </a:extLst>
              </a:tr>
              <a:tr h="812487">
                <a:tc>
                  <a:txBody>
                    <a:bodyPr/>
                    <a:lstStyle/>
                    <a:p>
                      <a:pPr marL="58738" indent="0" algn="l" fontAlgn="b"/>
                      <a:r>
                        <a:rPr lang="en-US" sz="1800" b="0" i="0" u="none" strike="noStrike" dirty="0" smtClean="0">
                          <a:solidFill>
                            <a:srgbClr val="92D050"/>
                          </a:solidFill>
                          <a:effectLst/>
                          <a:latin typeface="+mn-lt"/>
                          <a:ea typeface="+mn-ea"/>
                          <a:cs typeface="+mn-cs"/>
                        </a:rPr>
                        <a:t>Tasks</a:t>
                      </a:r>
                      <a:endParaRPr lang="en-US" sz="1800" b="0" i="0" u="none" strike="noStrike" dirty="0">
                        <a:solidFill>
                          <a:srgbClr val="92D050"/>
                        </a:solidFill>
                        <a:effectLst/>
                        <a:latin typeface="+mn-lt"/>
                        <a:ea typeface="+mn-ea"/>
                        <a:cs typeface="+mn-cs"/>
                      </a:endParaRPr>
                    </a:p>
                  </a:txBody>
                  <a:tcPr marL="7360" marR="7360" marT="7360" marB="0" anchor="ctr">
                    <a:noFill/>
                  </a:tcPr>
                </a:tc>
                <a:tc>
                  <a:txBody>
                    <a:bodyPr/>
                    <a:lstStyle/>
                    <a:p>
                      <a:pPr marL="344488" indent="-285750" algn="l" fontAlgn="b">
                        <a:buFont typeface="Arial" panose="020B0604020202020204" pitchFamily="34" charset="0"/>
                        <a:buChar char="•"/>
                      </a:pPr>
                      <a:r>
                        <a:rPr lang="en-US" sz="1800" b="0" i="0" u="none" strike="noStrike" dirty="0" smtClean="0">
                          <a:solidFill>
                            <a:schemeClr val="bg1"/>
                          </a:solidFill>
                          <a:effectLst/>
                          <a:latin typeface="+mn-lt"/>
                          <a:ea typeface="+mn-ea"/>
                          <a:cs typeface="+mn-cs"/>
                        </a:rPr>
                        <a:t>Market Making</a:t>
                      </a:r>
                    </a:p>
                    <a:p>
                      <a:pPr marL="344488" indent="-285750" algn="l" fontAlgn="b">
                        <a:buFont typeface="Arial" panose="020B0604020202020204" pitchFamily="34" charset="0"/>
                        <a:buChar char="•"/>
                      </a:pPr>
                      <a:r>
                        <a:rPr lang="en-US" sz="1800" b="0" i="0" u="none" strike="noStrike" dirty="0" smtClean="0">
                          <a:solidFill>
                            <a:schemeClr val="bg1"/>
                          </a:solidFill>
                          <a:effectLst/>
                          <a:latin typeface="+mn-lt"/>
                          <a:ea typeface="+mn-ea"/>
                          <a:cs typeface="+mn-cs"/>
                        </a:rPr>
                        <a:t>Derivatives pricing/risk management</a:t>
                      </a:r>
                      <a:endParaRPr lang="en-US" sz="1800" b="0" i="0" u="none" strike="noStrike" dirty="0">
                        <a:solidFill>
                          <a:schemeClr val="bg1"/>
                        </a:solidFill>
                        <a:effectLst/>
                        <a:latin typeface="+mn-lt"/>
                        <a:ea typeface="+mn-ea"/>
                        <a:cs typeface="+mn-cs"/>
                      </a:endParaRPr>
                    </a:p>
                  </a:txBody>
                  <a:tcPr marL="7360" marR="7360" marT="7360" marB="0" anchor="ctr">
                    <a:noFill/>
                  </a:tcPr>
                </a:tc>
                <a:tc>
                  <a:txBody>
                    <a:bodyPr/>
                    <a:lstStyle/>
                    <a:p>
                      <a:pPr marL="344488" marR="0" lvl="0" indent="-285750" algn="l" defTabSz="914400" eaLnBrk="1" fontAlgn="b" latinLnBrk="0" hangingPunct="1">
                        <a:lnSpc>
                          <a:spcPct val="100000"/>
                        </a:lnSpc>
                        <a:spcBef>
                          <a:spcPts val="0"/>
                        </a:spcBef>
                        <a:spcAft>
                          <a:spcPts val="0"/>
                        </a:spcAft>
                        <a:buClrTx/>
                        <a:buSzTx/>
                        <a:buFont typeface="Arial" panose="020B0604020202020204" pitchFamily="34" charset="0"/>
                        <a:buChar char="•"/>
                        <a:tabLst/>
                        <a:defRPr/>
                      </a:pPr>
                      <a:r>
                        <a:rPr lang="en-US" sz="1800" b="0" i="0" u="none" strike="noStrike" dirty="0" smtClean="0">
                          <a:solidFill>
                            <a:schemeClr val="bg1"/>
                          </a:solidFill>
                          <a:effectLst/>
                          <a:latin typeface="+mn-lt"/>
                          <a:ea typeface="+mn-ea"/>
                          <a:cs typeface="+mn-cs"/>
                        </a:rPr>
                        <a:t>Asset Allocation</a:t>
                      </a:r>
                    </a:p>
                    <a:p>
                      <a:pPr marL="344488" marR="0" lvl="0" indent="-285750" algn="l" defTabSz="914400" eaLnBrk="1" fontAlgn="b" latinLnBrk="0" hangingPunct="1">
                        <a:lnSpc>
                          <a:spcPct val="100000"/>
                        </a:lnSpc>
                        <a:spcBef>
                          <a:spcPts val="0"/>
                        </a:spcBef>
                        <a:spcAft>
                          <a:spcPts val="0"/>
                        </a:spcAft>
                        <a:buClrTx/>
                        <a:buSzTx/>
                        <a:buFont typeface="Arial" panose="020B0604020202020204" pitchFamily="34" charset="0"/>
                        <a:buChar char="•"/>
                        <a:tabLst/>
                        <a:defRPr/>
                      </a:pPr>
                      <a:r>
                        <a:rPr lang="en-US" sz="1800" b="0" i="0" u="none" strike="noStrike" dirty="0" smtClean="0">
                          <a:solidFill>
                            <a:schemeClr val="bg1"/>
                          </a:solidFill>
                          <a:effectLst/>
                          <a:latin typeface="+mn-lt"/>
                          <a:ea typeface="+mn-ea"/>
                          <a:cs typeface="+mn-cs"/>
                        </a:rPr>
                        <a:t>Portfolio Management</a:t>
                      </a:r>
                    </a:p>
                  </a:txBody>
                  <a:tcPr marL="7360" marR="7360" marT="7360" marB="0" anchor="ctr">
                    <a:noFill/>
                  </a:tcPr>
                </a:tc>
                <a:extLst>
                  <a:ext uri="{0D108BD9-81ED-4DB2-BD59-A6C34878D82A}">
                    <a16:rowId xmlns:a16="http://schemas.microsoft.com/office/drawing/2014/main" xmlns="" val="10003"/>
                  </a:ext>
                </a:extLst>
              </a:tr>
              <a:tr h="699310">
                <a:tc>
                  <a:txBody>
                    <a:bodyPr/>
                    <a:lstStyle/>
                    <a:p>
                      <a:pPr marL="58738" marR="0" lvl="0" indent="0" algn="l" defTabSz="914400" eaLnBrk="1" fontAlgn="b" latinLnBrk="0" hangingPunct="1">
                        <a:lnSpc>
                          <a:spcPct val="100000"/>
                        </a:lnSpc>
                        <a:spcBef>
                          <a:spcPts val="0"/>
                        </a:spcBef>
                        <a:spcAft>
                          <a:spcPts val="0"/>
                        </a:spcAft>
                        <a:buClrTx/>
                        <a:buSzTx/>
                        <a:buFontTx/>
                        <a:buNone/>
                        <a:tabLst/>
                        <a:defRPr/>
                      </a:pPr>
                      <a:r>
                        <a:rPr lang="en-US" sz="1800" b="0" i="0" u="none" strike="noStrike" dirty="0" smtClean="0">
                          <a:solidFill>
                            <a:srgbClr val="92D050"/>
                          </a:solidFill>
                          <a:effectLst/>
                          <a:latin typeface="+mn-lt"/>
                          <a:ea typeface="+mn-ea"/>
                          <a:cs typeface="+mn-cs"/>
                        </a:rPr>
                        <a:t>Mathematical tools</a:t>
                      </a:r>
                      <a:endParaRPr lang="en-US" sz="1800" b="0" i="0" u="none" strike="noStrike" dirty="0">
                        <a:solidFill>
                          <a:srgbClr val="92D050"/>
                        </a:solidFill>
                        <a:effectLst/>
                        <a:latin typeface="+mn-lt"/>
                        <a:ea typeface="+mn-ea"/>
                        <a:cs typeface="+mn-cs"/>
                      </a:endParaRPr>
                    </a:p>
                  </a:txBody>
                  <a:tcPr marL="7360" marR="7360" marT="7360" marB="0" anchor="ctr">
                    <a:noFill/>
                  </a:tcPr>
                </a:tc>
                <a:tc>
                  <a:txBody>
                    <a:bodyPr/>
                    <a:lstStyle/>
                    <a:p>
                      <a:pPr marL="58738" indent="0" algn="l" fontAlgn="b"/>
                      <a:r>
                        <a:rPr lang="en-US" sz="1800" b="0" i="0" u="none" strike="noStrike" dirty="0" smtClean="0">
                          <a:solidFill>
                            <a:schemeClr val="bg1"/>
                          </a:solidFill>
                          <a:effectLst/>
                          <a:latin typeface="+mn-lt"/>
                          <a:ea typeface="+mn-ea"/>
                          <a:cs typeface="+mn-cs"/>
                        </a:rPr>
                        <a:t>Stochastic Calculus, Monte Carlo, PDEs</a:t>
                      </a:r>
                      <a:endParaRPr lang="en-US" sz="1800" b="0" i="0" u="none" strike="noStrike" dirty="0">
                        <a:solidFill>
                          <a:schemeClr val="bg1"/>
                        </a:solidFill>
                        <a:effectLst/>
                        <a:latin typeface="+mn-lt"/>
                        <a:ea typeface="+mn-ea"/>
                        <a:cs typeface="+mn-cs"/>
                      </a:endParaRPr>
                    </a:p>
                  </a:txBody>
                  <a:tcPr marL="7360" marR="7360" marT="7360" marB="0" anchor="ctr">
                    <a:noFill/>
                  </a:tcPr>
                </a:tc>
                <a:tc>
                  <a:txBody>
                    <a:bodyPr/>
                    <a:lstStyle/>
                    <a:p>
                      <a:pPr marL="58738" marR="0" lvl="0" indent="0" algn="l" defTabSz="914400" eaLnBrk="1" fontAlgn="b" latinLnBrk="0" hangingPunct="1">
                        <a:lnSpc>
                          <a:spcPct val="100000"/>
                        </a:lnSpc>
                        <a:spcBef>
                          <a:spcPts val="0"/>
                        </a:spcBef>
                        <a:spcAft>
                          <a:spcPts val="0"/>
                        </a:spcAft>
                        <a:buClrTx/>
                        <a:buSzTx/>
                        <a:buFontTx/>
                        <a:buNone/>
                        <a:tabLst/>
                        <a:defRPr/>
                      </a:pPr>
                      <a:r>
                        <a:rPr lang="en-US" sz="1800" b="0" i="0" u="none" strike="noStrike" dirty="0" smtClean="0">
                          <a:solidFill>
                            <a:schemeClr val="bg1"/>
                          </a:solidFill>
                          <a:effectLst/>
                          <a:latin typeface="+mn-lt"/>
                          <a:ea typeface="+mn-ea"/>
                          <a:cs typeface="+mn-cs"/>
                        </a:rPr>
                        <a:t>Multi variate stats, regression</a:t>
                      </a:r>
                      <a:r>
                        <a:rPr lang="en-US" sz="1800" b="0" i="0" u="none" strike="noStrike" baseline="0" dirty="0" smtClean="0">
                          <a:solidFill>
                            <a:schemeClr val="bg1"/>
                          </a:solidFill>
                          <a:effectLst/>
                          <a:latin typeface="+mn-lt"/>
                          <a:ea typeface="+mn-ea"/>
                          <a:cs typeface="+mn-cs"/>
                        </a:rPr>
                        <a:t> models, convex optimization</a:t>
                      </a:r>
                      <a:endParaRPr lang="en-US" sz="1800" b="0" i="0" u="none" strike="noStrike" dirty="0" smtClean="0">
                        <a:solidFill>
                          <a:schemeClr val="bg1"/>
                        </a:solidFill>
                        <a:effectLst/>
                        <a:latin typeface="+mn-lt"/>
                        <a:ea typeface="+mn-ea"/>
                        <a:cs typeface="+mn-cs"/>
                      </a:endParaRPr>
                    </a:p>
                  </a:txBody>
                  <a:tcPr marL="7360" marR="7360" marT="7360" marB="0" anchor="ctr">
                    <a:noFill/>
                  </a:tcPr>
                </a:tc>
                <a:extLst>
                  <a:ext uri="{0D108BD9-81ED-4DB2-BD59-A6C34878D82A}">
                    <a16:rowId xmlns:a16="http://schemas.microsoft.com/office/drawing/2014/main" xmlns="" val="3093390250"/>
                  </a:ext>
                </a:extLst>
              </a:tr>
            </a:tbl>
          </a:graphicData>
        </a:graphic>
      </p:graphicFrame>
    </p:spTree>
    <p:extLst>
      <p:ext uri="{BB962C8B-B14F-4D97-AF65-F5344CB8AC3E}">
        <p14:creationId xmlns:p14="http://schemas.microsoft.com/office/powerpoint/2010/main" val="361447100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6BF6D857-E584-0F4E-AD13-3F003A0ED439}"/>
              </a:ext>
            </a:extLst>
          </p:cNvPr>
          <p:cNvSpPr>
            <a:spLocks noGrp="1"/>
          </p:cNvSpPr>
          <p:nvPr>
            <p:ph type="title"/>
          </p:nvPr>
        </p:nvSpPr>
        <p:spPr/>
        <p:txBody>
          <a:bodyPr/>
          <a:lstStyle/>
          <a:p>
            <a:r>
              <a:rPr lang="en-US" dirty="0" smtClean="0"/>
              <a:t>Analyze Misclassifications</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55" y="969919"/>
            <a:ext cx="10468619" cy="5458968"/>
          </a:xfrm>
          <a:prstGeom prst="rect">
            <a:avLst/>
          </a:prstGeom>
        </p:spPr>
      </p:pic>
    </p:spTree>
    <p:extLst>
      <p:ext uri="{BB962C8B-B14F-4D97-AF65-F5344CB8AC3E}">
        <p14:creationId xmlns:p14="http://schemas.microsoft.com/office/powerpoint/2010/main" val="60219830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6BF6D857-E584-0F4E-AD13-3F003A0ED439}"/>
              </a:ext>
            </a:extLst>
          </p:cNvPr>
          <p:cNvSpPr>
            <a:spLocks noGrp="1"/>
          </p:cNvSpPr>
          <p:nvPr>
            <p:ph type="title"/>
          </p:nvPr>
        </p:nvSpPr>
        <p:spPr/>
        <p:txBody>
          <a:bodyPr/>
          <a:lstStyle/>
          <a:p>
            <a:r>
              <a:rPr lang="en-US" dirty="0"/>
              <a:t>Use </a:t>
            </a:r>
            <a:r>
              <a:rPr lang="en-US" dirty="0" smtClean="0"/>
              <a:t>Lasso To Find Data Issues</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55" y="969919"/>
            <a:ext cx="10471977" cy="5458968"/>
          </a:xfrm>
          <a:prstGeom prst="rect">
            <a:avLst/>
          </a:prstGeom>
        </p:spPr>
      </p:pic>
    </p:spTree>
    <p:extLst>
      <p:ext uri="{BB962C8B-B14F-4D97-AF65-F5344CB8AC3E}">
        <p14:creationId xmlns:p14="http://schemas.microsoft.com/office/powerpoint/2010/main" val="60219830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6BF6D857-E584-0F4E-AD13-3F003A0ED439}"/>
              </a:ext>
            </a:extLst>
          </p:cNvPr>
          <p:cNvSpPr>
            <a:spLocks noGrp="1"/>
          </p:cNvSpPr>
          <p:nvPr>
            <p:ph type="title"/>
          </p:nvPr>
        </p:nvSpPr>
        <p:spPr/>
        <p:txBody>
          <a:bodyPr/>
          <a:lstStyle/>
          <a:p>
            <a:r>
              <a:rPr lang="en-US" dirty="0"/>
              <a:t>Use </a:t>
            </a:r>
            <a:r>
              <a:rPr lang="en-US" dirty="0" smtClean="0"/>
              <a:t>Lasso To Find Data Issues</a:t>
            </a: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55" y="969919"/>
            <a:ext cx="10464061" cy="5458968"/>
          </a:xfrm>
          <a:prstGeom prst="rect">
            <a:avLst/>
          </a:prstGeom>
        </p:spPr>
      </p:pic>
    </p:spTree>
    <p:extLst>
      <p:ext uri="{BB962C8B-B14F-4D97-AF65-F5344CB8AC3E}">
        <p14:creationId xmlns:p14="http://schemas.microsoft.com/office/powerpoint/2010/main" val="244294772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6BF6D857-E584-0F4E-AD13-3F003A0ED439}"/>
              </a:ext>
            </a:extLst>
          </p:cNvPr>
          <p:cNvSpPr>
            <a:spLocks noGrp="1"/>
          </p:cNvSpPr>
          <p:nvPr>
            <p:ph type="title"/>
          </p:nvPr>
        </p:nvSpPr>
        <p:spPr/>
        <p:txBody>
          <a:bodyPr/>
          <a:lstStyle/>
          <a:p>
            <a:r>
              <a:rPr lang="en-US" dirty="0" smtClean="0"/>
              <a:t>Conclusion</a:t>
            </a:r>
            <a:endParaRPr lang="en-US" dirty="0"/>
          </a:p>
        </p:txBody>
      </p:sp>
      <p:sp>
        <p:nvSpPr>
          <p:cNvPr id="8" name="Text Placeholder 23">
            <a:extLst>
              <a:ext uri="{FF2B5EF4-FFF2-40B4-BE49-F238E27FC236}">
                <a16:creationId xmlns:a16="http://schemas.microsoft.com/office/drawing/2014/main" xmlns="" id="{8ED4FB81-58E8-4641-B29C-E215455929F2}"/>
              </a:ext>
            </a:extLst>
          </p:cNvPr>
          <p:cNvSpPr>
            <a:spLocks noGrp="1"/>
          </p:cNvSpPr>
          <p:nvPr>
            <p:ph type="body" sz="quarter" idx="13"/>
          </p:nvPr>
        </p:nvSpPr>
        <p:spPr/>
        <p:txBody>
          <a:bodyPr anchor="t"/>
          <a:lstStyle>
            <a:lvl1pPr marL="285750" marR="0" indent="-285750" algn="l" defTabSz="914377" eaLnBrk="1" fontAlgn="auto" latinLnBrk="0" hangingPunct="1">
              <a:lnSpc>
                <a:spcPct val="100000"/>
              </a:lnSpc>
              <a:spcBef>
                <a:spcPts val="0"/>
              </a:spcBef>
              <a:spcAft>
                <a:spcPts val="0"/>
              </a:spcAft>
              <a:buClrTx/>
              <a:buSzTx/>
              <a:buFont typeface="Arial" panose="020B0604020202020204" pitchFamily="34" charset="0"/>
              <a:buChar char="•"/>
              <a:tabLst/>
              <a:defRPr sz="2549" b="0" i="0">
                <a:solidFill>
                  <a:schemeClr val="bg1"/>
                </a:solidFill>
                <a:latin typeface="Arial" panose="020B0604020202020204" pitchFamily="34" charset="0"/>
                <a:cs typeface="Arial" panose="020B0604020202020204" pitchFamily="34" charset="0"/>
              </a:defRPr>
            </a:lvl1pPr>
            <a:lvl2pPr marL="344488" marR="0" indent="-55563" defTabSz="914400" eaLnBrk="1" fontAlgn="auto" latinLnBrk="0" hangingPunct="1">
              <a:lnSpc>
                <a:spcPct val="100000"/>
              </a:lnSpc>
              <a:spcBef>
                <a:spcPts val="0"/>
              </a:spcBef>
              <a:spcAft>
                <a:spcPts val="0"/>
              </a:spcAft>
              <a:buClrTx/>
              <a:buSzTx/>
              <a:buFont typeface=".AppleSystemUIFont"/>
              <a:buChar char="—"/>
              <a:tabLst/>
              <a:defRPr sz="1051" b="0" i="0">
                <a:solidFill>
                  <a:schemeClr val="bg1"/>
                </a:solidFill>
                <a:latin typeface="Arial" panose="020B0604020202020204" pitchFamily="34" charset="0"/>
                <a:cs typeface="Arial" panose="020B0604020202020204" pitchFamily="34" charset="0"/>
              </a:defRPr>
            </a:lvl2pPr>
            <a:lvl3pPr marL="800100" indent="-228600">
              <a:buSzPct val="70000"/>
              <a:buFont typeface="Arial" panose="020B0604020202020204" pitchFamily="34" charset="0"/>
              <a:buChar char="•"/>
              <a:tabLst/>
              <a:defRPr sz="1600" baseline="0">
                <a:solidFill>
                  <a:schemeClr val="bg1"/>
                </a:solidFill>
                <a:latin typeface="Arial" panose="020B0604020202020204" pitchFamily="34" charset="0"/>
                <a:cs typeface="Arial" panose="020B0604020202020204" pitchFamily="34" charset="0"/>
              </a:defRPr>
            </a:lvl3pPr>
            <a:lvl4pPr>
              <a:defRPr sz="1051">
                <a:latin typeface="Arial" panose="020B0604020202020204" pitchFamily="34" charset="0"/>
                <a:cs typeface="Arial" panose="020B0604020202020204" pitchFamily="34" charset="0"/>
              </a:defRPr>
            </a:lvl4pPr>
            <a:lvl5pPr>
              <a:defRPr sz="1051">
                <a:latin typeface="Arial" panose="020B0604020202020204" pitchFamily="34" charset="0"/>
                <a:cs typeface="Arial" panose="020B0604020202020204" pitchFamily="34" charset="0"/>
              </a:defRPr>
            </a:lvl5pPr>
          </a:lstStyle>
          <a:p>
            <a:pPr marL="285750" lvl="1" indent="-285750" algn="l" defTabSz="914377">
              <a:buFont typeface="Arial" panose="020B0604020202020204" pitchFamily="34" charset="0"/>
              <a:buChar char="•"/>
            </a:pPr>
            <a:r>
              <a:rPr lang="en-US" sz="2000" dirty="0"/>
              <a:t>Abundance of financial </a:t>
            </a:r>
            <a:r>
              <a:rPr lang="en-US" sz="2000" dirty="0" smtClean="0"/>
              <a:t>data</a:t>
            </a:r>
          </a:p>
          <a:p>
            <a:pPr marL="285750" lvl="1" indent="-285750" algn="l" defTabSz="914377">
              <a:buFont typeface="Arial" panose="020B0604020202020204" pitchFamily="34" charset="0"/>
              <a:buChar char="•"/>
            </a:pPr>
            <a:endParaRPr lang="en-US" sz="2000" dirty="0" smtClean="0"/>
          </a:p>
          <a:p>
            <a:pPr marL="285750" lvl="1" indent="-285750" algn="l" defTabSz="914377">
              <a:buFont typeface="Arial" panose="020B0604020202020204" pitchFamily="34" charset="0"/>
              <a:buChar char="•"/>
            </a:pPr>
            <a:r>
              <a:rPr lang="en-US" sz="2000" dirty="0" smtClean="0"/>
              <a:t>Abundance </a:t>
            </a:r>
            <a:r>
              <a:rPr lang="en-US" sz="2000" dirty="0"/>
              <a:t>of already existing </a:t>
            </a:r>
            <a:r>
              <a:rPr lang="en-US" sz="2000" dirty="0" smtClean="0"/>
              <a:t>quant models</a:t>
            </a:r>
          </a:p>
          <a:p>
            <a:pPr marL="285750" lvl="1" indent="-285750" algn="l" defTabSz="914377">
              <a:buFont typeface="Arial" panose="020B0604020202020204" pitchFamily="34" charset="0"/>
              <a:buChar char="•"/>
            </a:pPr>
            <a:endParaRPr lang="en-US" sz="2000" dirty="0" smtClean="0"/>
          </a:p>
          <a:p>
            <a:pPr marL="285750" lvl="1" indent="-285750" algn="l" defTabSz="914377">
              <a:buFont typeface="Arial" panose="020B0604020202020204" pitchFamily="34" charset="0"/>
              <a:buChar char="•"/>
            </a:pPr>
            <a:r>
              <a:rPr lang="en-US" sz="2000" dirty="0" smtClean="0"/>
              <a:t>ML techniques can supplement existing models</a:t>
            </a:r>
          </a:p>
          <a:p>
            <a:pPr marL="285750" lvl="1" indent="-285750" algn="l" defTabSz="914377">
              <a:buFont typeface="Arial" panose="020B0604020202020204" pitchFamily="34" charset="0"/>
              <a:buChar char="•"/>
            </a:pPr>
            <a:endParaRPr lang="en-US" sz="2000" dirty="0" smtClean="0"/>
          </a:p>
          <a:p>
            <a:pPr marL="285750" lvl="1" indent="-285750" algn="l" defTabSz="914377">
              <a:buFont typeface="Arial" panose="020B0604020202020204" pitchFamily="34" charset="0"/>
              <a:buChar char="•"/>
            </a:pPr>
            <a:r>
              <a:rPr lang="en-US" sz="2000" dirty="0" smtClean="0"/>
              <a:t>Deep learning techniques </a:t>
            </a:r>
            <a:r>
              <a:rPr lang="en-US" sz="2000" dirty="0" smtClean="0"/>
              <a:t>useful for </a:t>
            </a:r>
            <a:r>
              <a:rPr lang="en-US" sz="2000" dirty="0" smtClean="0"/>
              <a:t>‘alternative’ datasets</a:t>
            </a:r>
          </a:p>
          <a:p>
            <a:pPr marL="285750" lvl="1" indent="-285750" algn="l" defTabSz="914377">
              <a:buFont typeface="Arial" panose="020B0604020202020204" pitchFamily="34" charset="0"/>
              <a:buChar char="•"/>
            </a:pPr>
            <a:endParaRPr lang="en-US" sz="2000" dirty="0" smtClean="0"/>
          </a:p>
          <a:p>
            <a:pPr marL="285750" lvl="1" indent="-285750" algn="l" defTabSz="914377">
              <a:buFont typeface="Arial" panose="020B0604020202020204" pitchFamily="34" charset="0"/>
              <a:buChar char="•"/>
            </a:pPr>
            <a:r>
              <a:rPr lang="en-US" sz="2000" dirty="0"/>
              <a:t>Interactive </a:t>
            </a:r>
            <a:r>
              <a:rPr lang="en-US" sz="2000" dirty="0" smtClean="0"/>
              <a:t>plots/diagnostic tools </a:t>
            </a:r>
            <a:r>
              <a:rPr lang="en-US" sz="2000" dirty="0"/>
              <a:t>promote reproducible research</a:t>
            </a:r>
          </a:p>
        </p:txBody>
      </p:sp>
    </p:spTree>
    <p:extLst>
      <p:ext uri="{BB962C8B-B14F-4D97-AF65-F5344CB8AC3E}">
        <p14:creationId xmlns:p14="http://schemas.microsoft.com/office/powerpoint/2010/main" val="3580472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6BF6D857-E584-0F4E-AD13-3F003A0ED439}"/>
              </a:ext>
            </a:extLst>
          </p:cNvPr>
          <p:cNvSpPr>
            <a:spLocks noGrp="1"/>
          </p:cNvSpPr>
          <p:nvPr>
            <p:ph type="title"/>
          </p:nvPr>
        </p:nvSpPr>
        <p:spPr>
          <a:xfrm>
            <a:off x="545255" y="477708"/>
            <a:ext cx="9422676" cy="492211"/>
          </a:xfrm>
        </p:spPr>
        <p:txBody>
          <a:bodyPr/>
          <a:lstStyle/>
          <a:p>
            <a:r>
              <a:rPr lang="en-US" dirty="0" smtClean="0"/>
              <a:t>ML In Finance: Structured Datasets</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923982906"/>
              </p:ext>
            </p:extLst>
          </p:nvPr>
        </p:nvGraphicFramePr>
        <p:xfrm>
          <a:off x="569242" y="969919"/>
          <a:ext cx="7140593" cy="1872960"/>
        </p:xfrm>
        <a:graphic>
          <a:graphicData uri="http://schemas.openxmlformats.org/drawingml/2006/table">
            <a:tbl>
              <a:tblPr>
                <a:tableStyleId>{5C22544A-7EE6-4342-B048-85BDC9FD1C3A}</a:tableStyleId>
              </a:tblPr>
              <a:tblGrid>
                <a:gridCol w="3157533">
                  <a:extLst>
                    <a:ext uri="{9D8B030D-6E8A-4147-A177-3AD203B41FA5}">
                      <a16:colId xmlns:a16="http://schemas.microsoft.com/office/drawing/2014/main" xmlns="" val="20000"/>
                    </a:ext>
                  </a:extLst>
                </a:gridCol>
                <a:gridCol w="3983060">
                  <a:extLst>
                    <a:ext uri="{9D8B030D-6E8A-4147-A177-3AD203B41FA5}">
                      <a16:colId xmlns:a16="http://schemas.microsoft.com/office/drawing/2014/main" xmlns="" val="20001"/>
                    </a:ext>
                  </a:extLst>
                </a:gridCol>
              </a:tblGrid>
              <a:tr h="312160">
                <a:tc>
                  <a:txBody>
                    <a:bodyPr/>
                    <a:lstStyle/>
                    <a:p>
                      <a:pPr algn="ctr" fontAlgn="b"/>
                      <a:r>
                        <a:rPr lang="en-US" sz="2000" u="none" strike="noStrike" dirty="0" smtClean="0">
                          <a:solidFill>
                            <a:schemeClr val="accent4"/>
                          </a:solidFill>
                          <a:effectLst/>
                        </a:rPr>
                        <a:t> Tasks</a:t>
                      </a:r>
                      <a:endParaRPr lang="en-US" sz="2000" b="0" i="0" u="none" strike="noStrike" dirty="0">
                        <a:solidFill>
                          <a:schemeClr val="accent4"/>
                        </a:solidFill>
                        <a:effectLst/>
                        <a:latin typeface="Calibri"/>
                      </a:endParaRPr>
                    </a:p>
                  </a:txBody>
                  <a:tcPr marL="7360" marR="7360" marT="7360" marB="0" anchor="ctr">
                    <a:noFill/>
                  </a:tcPr>
                </a:tc>
                <a:tc>
                  <a:txBody>
                    <a:bodyPr/>
                    <a:lstStyle/>
                    <a:p>
                      <a:pPr marL="0" algn="ctr" fontAlgn="b"/>
                      <a:r>
                        <a:rPr lang="en-US" sz="2000" u="none" strike="noStrike" dirty="0" smtClean="0">
                          <a:solidFill>
                            <a:schemeClr val="accent4"/>
                          </a:solidFill>
                          <a:effectLst/>
                          <a:latin typeface="+mn-lt"/>
                          <a:ea typeface="+mn-ea"/>
                          <a:cs typeface="+mn-cs"/>
                        </a:rPr>
                        <a:t>Machine Learning Techniques</a:t>
                      </a:r>
                      <a:endParaRPr lang="en-US" sz="2000" u="none" strike="noStrike" dirty="0">
                        <a:solidFill>
                          <a:schemeClr val="accent4"/>
                        </a:solidFill>
                        <a:effectLst/>
                        <a:latin typeface="+mn-lt"/>
                        <a:ea typeface="+mn-ea"/>
                        <a:cs typeface="+mn-cs"/>
                      </a:endParaRPr>
                    </a:p>
                  </a:txBody>
                  <a:tcPr marL="7360" marR="7360" marT="7360" marB="0" anchor="ctr">
                    <a:noFill/>
                  </a:tcPr>
                </a:tc>
                <a:extLst>
                  <a:ext uri="{0D108BD9-81ED-4DB2-BD59-A6C34878D82A}">
                    <a16:rowId xmlns:a16="http://schemas.microsoft.com/office/drawing/2014/main" xmlns="" val="10000"/>
                  </a:ext>
                </a:extLst>
              </a:tr>
              <a:tr h="312160">
                <a:tc>
                  <a:txBody>
                    <a:bodyPr/>
                    <a:lstStyle/>
                    <a:p>
                      <a:pPr marL="58738" indent="0" algn="l" fontAlgn="b"/>
                      <a:r>
                        <a:rPr lang="en-US" sz="1800" b="0" i="0" u="none" strike="noStrike" dirty="0" smtClean="0">
                          <a:solidFill>
                            <a:schemeClr val="bg1"/>
                          </a:solidFill>
                          <a:effectLst/>
                          <a:latin typeface="+mn-lt"/>
                          <a:ea typeface="+mn-ea"/>
                          <a:cs typeface="+mn-cs"/>
                        </a:rPr>
                        <a:t>Time series prediction</a:t>
                      </a:r>
                      <a:endParaRPr lang="en-US" sz="1800" b="0" i="0" u="none" strike="noStrike" dirty="0">
                        <a:solidFill>
                          <a:schemeClr val="bg1"/>
                        </a:solidFill>
                        <a:effectLst/>
                        <a:latin typeface="+mn-lt"/>
                        <a:ea typeface="+mn-ea"/>
                        <a:cs typeface="+mn-cs"/>
                      </a:endParaRPr>
                    </a:p>
                  </a:txBody>
                  <a:tcPr marL="7360" marR="7360" marT="7360" marB="0" anchor="ctr">
                    <a:noFill/>
                  </a:tcPr>
                </a:tc>
                <a:tc>
                  <a:txBody>
                    <a:bodyPr/>
                    <a:lstStyle/>
                    <a:p>
                      <a:pPr marL="58738" indent="0" algn="l" fontAlgn="b"/>
                      <a:r>
                        <a:rPr lang="en-US" sz="1800" b="0" i="0" u="none" strike="noStrike" dirty="0" smtClean="0">
                          <a:solidFill>
                            <a:schemeClr val="bg1"/>
                          </a:solidFill>
                          <a:effectLst/>
                          <a:latin typeface="+mn-lt"/>
                          <a:ea typeface="+mn-ea"/>
                          <a:cs typeface="+mn-cs"/>
                        </a:rPr>
                        <a:t>LSTM</a:t>
                      </a:r>
                      <a:endParaRPr lang="en-US" sz="1800" b="0" i="0" u="none" strike="noStrike" dirty="0">
                        <a:solidFill>
                          <a:schemeClr val="bg1"/>
                        </a:solidFill>
                        <a:effectLst/>
                        <a:latin typeface="+mn-lt"/>
                        <a:ea typeface="+mn-ea"/>
                        <a:cs typeface="+mn-cs"/>
                      </a:endParaRPr>
                    </a:p>
                  </a:txBody>
                  <a:tcPr marL="7360" marR="7360" marT="7360" marB="0" anchor="ctr">
                    <a:noFill/>
                  </a:tcPr>
                </a:tc>
                <a:extLst>
                  <a:ext uri="{0D108BD9-81ED-4DB2-BD59-A6C34878D82A}">
                    <a16:rowId xmlns:a16="http://schemas.microsoft.com/office/drawing/2014/main" xmlns="" val="10001"/>
                  </a:ext>
                </a:extLst>
              </a:tr>
              <a:tr h="312160">
                <a:tc>
                  <a:txBody>
                    <a:bodyPr/>
                    <a:lstStyle/>
                    <a:p>
                      <a:pPr marL="58738" indent="0" algn="l" fontAlgn="b"/>
                      <a:r>
                        <a:rPr lang="en-US" sz="1800" b="0" i="0" u="none" strike="noStrike" dirty="0" smtClean="0">
                          <a:solidFill>
                            <a:schemeClr val="bg1"/>
                          </a:solidFill>
                          <a:effectLst/>
                          <a:latin typeface="+mn-lt"/>
                          <a:ea typeface="+mn-ea"/>
                          <a:cs typeface="+mn-cs"/>
                        </a:rPr>
                        <a:t>Illiquid asset pricing</a:t>
                      </a:r>
                      <a:endParaRPr lang="en-US" sz="1800" b="0" i="0" u="none" strike="noStrike" dirty="0">
                        <a:solidFill>
                          <a:schemeClr val="bg1"/>
                        </a:solidFill>
                        <a:effectLst/>
                        <a:latin typeface="+mn-lt"/>
                        <a:ea typeface="+mn-ea"/>
                        <a:cs typeface="+mn-cs"/>
                      </a:endParaRPr>
                    </a:p>
                  </a:txBody>
                  <a:tcPr marL="7360" marR="7360" marT="7360" marB="0" anchor="ctr">
                    <a:noFill/>
                  </a:tcPr>
                </a:tc>
                <a:tc>
                  <a:txBody>
                    <a:bodyPr/>
                    <a:lstStyle/>
                    <a:p>
                      <a:pPr marL="58738" indent="0" algn="l" fontAlgn="b"/>
                      <a:r>
                        <a:rPr lang="en-US" sz="1800" b="0" i="0" u="none" strike="noStrike" dirty="0" smtClean="0">
                          <a:solidFill>
                            <a:schemeClr val="bg1"/>
                          </a:solidFill>
                          <a:effectLst/>
                          <a:latin typeface="+mn-lt"/>
                          <a:ea typeface="+mn-ea"/>
                          <a:cs typeface="+mn-cs"/>
                        </a:rPr>
                        <a:t>Boosted Trees/Random Forests</a:t>
                      </a:r>
                      <a:endParaRPr lang="en-US" sz="1800" b="0" i="0" u="none" strike="noStrike" dirty="0">
                        <a:solidFill>
                          <a:schemeClr val="bg1"/>
                        </a:solidFill>
                        <a:effectLst/>
                        <a:latin typeface="+mn-lt"/>
                        <a:ea typeface="+mn-ea"/>
                        <a:cs typeface="+mn-cs"/>
                      </a:endParaRPr>
                    </a:p>
                  </a:txBody>
                  <a:tcPr marL="7360" marR="7360" marT="7360" marB="0" anchor="ctr">
                    <a:noFill/>
                  </a:tcPr>
                </a:tc>
                <a:extLst>
                  <a:ext uri="{0D108BD9-81ED-4DB2-BD59-A6C34878D82A}">
                    <a16:rowId xmlns:a16="http://schemas.microsoft.com/office/drawing/2014/main" xmlns="" val="10002"/>
                  </a:ext>
                </a:extLst>
              </a:tr>
              <a:tr h="312160">
                <a:tc>
                  <a:txBody>
                    <a:bodyPr/>
                    <a:lstStyle/>
                    <a:p>
                      <a:pPr marL="58738" indent="0" algn="l" fontAlgn="b"/>
                      <a:r>
                        <a:rPr lang="en-US" sz="1800" b="0" i="0" u="none" strike="noStrike" dirty="0" smtClean="0">
                          <a:solidFill>
                            <a:schemeClr val="bg1"/>
                          </a:solidFill>
                          <a:effectLst/>
                          <a:latin typeface="+mn-lt"/>
                          <a:ea typeface="+mn-ea"/>
                          <a:cs typeface="+mn-cs"/>
                        </a:rPr>
                        <a:t>Trading Strategies</a:t>
                      </a:r>
                      <a:endParaRPr lang="en-US" sz="1800" b="0" i="0" u="none" strike="noStrike" dirty="0">
                        <a:solidFill>
                          <a:schemeClr val="bg1"/>
                        </a:solidFill>
                        <a:effectLst/>
                        <a:latin typeface="+mn-lt"/>
                        <a:ea typeface="+mn-ea"/>
                        <a:cs typeface="+mn-cs"/>
                      </a:endParaRPr>
                    </a:p>
                  </a:txBody>
                  <a:tcPr marL="7360" marR="7360" marT="7360" marB="0" anchor="ctr">
                    <a:noFill/>
                  </a:tcPr>
                </a:tc>
                <a:tc>
                  <a:txBody>
                    <a:bodyPr/>
                    <a:lstStyle/>
                    <a:p>
                      <a:pPr marL="58738" indent="0" algn="l" fontAlgn="b"/>
                      <a:r>
                        <a:rPr lang="en-US" sz="1800" b="0" i="0" u="none" strike="noStrike" dirty="0" smtClean="0">
                          <a:solidFill>
                            <a:schemeClr val="bg1"/>
                          </a:solidFill>
                          <a:effectLst/>
                          <a:latin typeface="+mn-lt"/>
                          <a:ea typeface="+mn-ea"/>
                          <a:cs typeface="+mn-cs"/>
                        </a:rPr>
                        <a:t>Boosted Trees/Random Forests</a:t>
                      </a:r>
                      <a:endParaRPr lang="en-US" sz="1800" b="0" i="0" u="none" strike="noStrike" dirty="0">
                        <a:solidFill>
                          <a:schemeClr val="bg1"/>
                        </a:solidFill>
                        <a:effectLst/>
                        <a:latin typeface="+mn-lt"/>
                        <a:ea typeface="+mn-ea"/>
                        <a:cs typeface="+mn-cs"/>
                      </a:endParaRPr>
                    </a:p>
                  </a:txBody>
                  <a:tcPr marL="7360" marR="7360" marT="7360" marB="0" anchor="ctr">
                    <a:noFill/>
                  </a:tcPr>
                </a:tc>
                <a:extLst>
                  <a:ext uri="{0D108BD9-81ED-4DB2-BD59-A6C34878D82A}">
                    <a16:rowId xmlns:a16="http://schemas.microsoft.com/office/drawing/2014/main" xmlns="" val="10003"/>
                  </a:ext>
                </a:extLst>
              </a:tr>
              <a:tr h="312160">
                <a:tc>
                  <a:txBody>
                    <a:bodyPr/>
                    <a:lstStyle/>
                    <a:p>
                      <a:pPr marL="58738" indent="0" algn="l" fontAlgn="b"/>
                      <a:r>
                        <a:rPr lang="en-US" sz="1800" b="0" i="0" u="none" strike="noStrike" dirty="0" smtClean="0">
                          <a:solidFill>
                            <a:schemeClr val="bg1"/>
                          </a:solidFill>
                          <a:effectLst/>
                          <a:latin typeface="+mn-lt"/>
                          <a:ea typeface="+mn-ea"/>
                          <a:cs typeface="+mn-cs"/>
                        </a:rPr>
                        <a:t>Dimensionality Reduction</a:t>
                      </a:r>
                      <a:endParaRPr lang="en-US" sz="1800" b="0" i="0" u="none" strike="noStrike" dirty="0">
                        <a:solidFill>
                          <a:schemeClr val="bg1"/>
                        </a:solidFill>
                        <a:effectLst/>
                        <a:latin typeface="+mn-lt"/>
                        <a:ea typeface="+mn-ea"/>
                        <a:cs typeface="+mn-cs"/>
                      </a:endParaRPr>
                    </a:p>
                  </a:txBody>
                  <a:tcPr marL="7360" marR="7360" marT="7360" marB="0" anchor="ctr">
                    <a:noFill/>
                  </a:tcPr>
                </a:tc>
                <a:tc>
                  <a:txBody>
                    <a:bodyPr/>
                    <a:lstStyle/>
                    <a:p>
                      <a:pPr marL="58738" indent="0" algn="l" defTabSz="514766" rtl="0" eaLnBrk="1" fontAlgn="b" latinLnBrk="0" hangingPunct="1"/>
                      <a:r>
                        <a:rPr lang="en-US" sz="1800" b="0" i="0" u="none" strike="noStrike" dirty="0" smtClean="0">
                          <a:solidFill>
                            <a:schemeClr val="bg1"/>
                          </a:solidFill>
                          <a:effectLst/>
                          <a:latin typeface="+mn-lt"/>
                          <a:ea typeface="+mn-ea"/>
                          <a:cs typeface="+mn-cs"/>
                        </a:rPr>
                        <a:t>PCA/Autoencoder</a:t>
                      </a:r>
                      <a:endParaRPr lang="en-US" sz="1800" b="0" i="0" u="none" strike="noStrike" dirty="0">
                        <a:solidFill>
                          <a:schemeClr val="bg1"/>
                        </a:solidFill>
                        <a:effectLst/>
                        <a:latin typeface="+mn-lt"/>
                        <a:ea typeface="+mn-ea"/>
                        <a:cs typeface="+mn-cs"/>
                      </a:endParaRPr>
                    </a:p>
                  </a:txBody>
                  <a:tcPr marL="7360" marR="7360" marT="7360" marB="0" anchor="ctr">
                    <a:noFill/>
                  </a:tcPr>
                </a:tc>
                <a:extLst>
                  <a:ext uri="{0D108BD9-81ED-4DB2-BD59-A6C34878D82A}">
                    <a16:rowId xmlns:a16="http://schemas.microsoft.com/office/drawing/2014/main" xmlns="" val="10004"/>
                  </a:ext>
                </a:extLst>
              </a:tr>
              <a:tr h="312160">
                <a:tc>
                  <a:txBody>
                    <a:bodyPr/>
                    <a:lstStyle/>
                    <a:p>
                      <a:pPr marL="58738" indent="0" algn="l" fontAlgn="b"/>
                      <a:r>
                        <a:rPr lang="en-US" sz="1800" b="0" i="0" u="none" strike="noStrike" dirty="0" smtClean="0">
                          <a:solidFill>
                            <a:schemeClr val="bg1"/>
                          </a:solidFill>
                          <a:effectLst/>
                          <a:latin typeface="+mn-lt"/>
                          <a:ea typeface="+mn-ea"/>
                          <a:cs typeface="+mn-cs"/>
                        </a:rPr>
                        <a:t>Exotic option pricing</a:t>
                      </a:r>
                      <a:endParaRPr lang="en-US" sz="1800" b="0" i="0" u="none" strike="noStrike" dirty="0">
                        <a:solidFill>
                          <a:schemeClr val="bg1"/>
                        </a:solidFill>
                        <a:effectLst/>
                        <a:latin typeface="+mn-lt"/>
                        <a:ea typeface="+mn-ea"/>
                        <a:cs typeface="+mn-cs"/>
                      </a:endParaRPr>
                    </a:p>
                  </a:txBody>
                  <a:tcPr marL="7360" marR="7360" marT="7360" marB="0" anchor="ctr">
                    <a:noFill/>
                  </a:tcPr>
                </a:tc>
                <a:tc>
                  <a:txBody>
                    <a:bodyPr/>
                    <a:lstStyle/>
                    <a:p>
                      <a:pPr marL="58738" indent="0" algn="l" defTabSz="514766" rtl="0" eaLnBrk="1" fontAlgn="b" latinLnBrk="0" hangingPunct="1"/>
                      <a:r>
                        <a:rPr lang="en-US" sz="1800" b="0" i="0" u="none" strike="noStrike" dirty="0" smtClean="0">
                          <a:solidFill>
                            <a:schemeClr val="bg1"/>
                          </a:solidFill>
                          <a:effectLst/>
                          <a:latin typeface="+mn-lt"/>
                          <a:ea typeface="+mn-ea"/>
                          <a:cs typeface="+mn-cs"/>
                        </a:rPr>
                        <a:t>Neural</a:t>
                      </a:r>
                      <a:r>
                        <a:rPr lang="en-US" sz="1800" b="0" i="0" u="none" strike="noStrike" baseline="0" dirty="0" smtClean="0">
                          <a:solidFill>
                            <a:schemeClr val="bg1"/>
                          </a:solidFill>
                          <a:effectLst/>
                          <a:latin typeface="+mn-lt"/>
                          <a:ea typeface="+mn-ea"/>
                          <a:cs typeface="+mn-cs"/>
                        </a:rPr>
                        <a:t> Nets</a:t>
                      </a:r>
                      <a:endParaRPr lang="en-US" sz="1800" b="0" i="0" u="none" strike="noStrike" dirty="0">
                        <a:solidFill>
                          <a:schemeClr val="bg1"/>
                        </a:solidFill>
                        <a:effectLst/>
                        <a:latin typeface="+mn-lt"/>
                        <a:ea typeface="+mn-ea"/>
                        <a:cs typeface="+mn-cs"/>
                      </a:endParaRPr>
                    </a:p>
                  </a:txBody>
                  <a:tcPr marL="7360" marR="7360" marT="7360" marB="0" anchor="ctr">
                    <a:noFill/>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8031194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6BF6D857-E584-0F4E-AD13-3F003A0ED439}"/>
              </a:ext>
            </a:extLst>
          </p:cNvPr>
          <p:cNvSpPr>
            <a:spLocks noGrp="1"/>
          </p:cNvSpPr>
          <p:nvPr>
            <p:ph type="title"/>
          </p:nvPr>
        </p:nvSpPr>
        <p:spPr>
          <a:xfrm>
            <a:off x="545255" y="477708"/>
            <a:ext cx="9422676" cy="492211"/>
          </a:xfrm>
        </p:spPr>
        <p:txBody>
          <a:bodyPr/>
          <a:lstStyle/>
          <a:p>
            <a:r>
              <a:rPr lang="en-US" dirty="0" smtClean="0"/>
              <a:t>ML In Finance: Unstructured Datasets</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885082959"/>
              </p:ext>
            </p:extLst>
          </p:nvPr>
        </p:nvGraphicFramePr>
        <p:xfrm>
          <a:off x="569649" y="969919"/>
          <a:ext cx="8959362" cy="1824470"/>
        </p:xfrm>
        <a:graphic>
          <a:graphicData uri="http://schemas.openxmlformats.org/drawingml/2006/table">
            <a:tbl>
              <a:tblPr>
                <a:tableStyleId>{5C22544A-7EE6-4342-B048-85BDC9FD1C3A}</a:tableStyleId>
              </a:tblPr>
              <a:tblGrid>
                <a:gridCol w="4628777">
                  <a:extLst>
                    <a:ext uri="{9D8B030D-6E8A-4147-A177-3AD203B41FA5}">
                      <a16:colId xmlns:a16="http://schemas.microsoft.com/office/drawing/2014/main" xmlns="" val="20000"/>
                    </a:ext>
                  </a:extLst>
                </a:gridCol>
                <a:gridCol w="4330585">
                  <a:extLst>
                    <a:ext uri="{9D8B030D-6E8A-4147-A177-3AD203B41FA5}">
                      <a16:colId xmlns:a16="http://schemas.microsoft.com/office/drawing/2014/main" xmlns="" val="20001"/>
                    </a:ext>
                  </a:extLst>
                </a:gridCol>
              </a:tblGrid>
              <a:tr h="364894">
                <a:tc>
                  <a:txBody>
                    <a:bodyPr/>
                    <a:lstStyle/>
                    <a:p>
                      <a:pPr algn="ctr" fontAlgn="b"/>
                      <a:r>
                        <a:rPr lang="en-US" sz="2000" u="none" strike="noStrike" dirty="0" smtClean="0">
                          <a:solidFill>
                            <a:schemeClr val="accent4"/>
                          </a:solidFill>
                          <a:effectLst/>
                          <a:latin typeface="+mn-lt"/>
                          <a:ea typeface="+mn-ea"/>
                          <a:cs typeface="+mn-cs"/>
                        </a:rPr>
                        <a:t> Tasks</a:t>
                      </a:r>
                      <a:endParaRPr lang="en-US" sz="2000" u="none" strike="noStrike" dirty="0">
                        <a:solidFill>
                          <a:schemeClr val="accent4"/>
                        </a:solidFill>
                        <a:effectLst/>
                        <a:latin typeface="+mn-lt"/>
                        <a:ea typeface="+mn-ea"/>
                        <a:cs typeface="+mn-cs"/>
                      </a:endParaRPr>
                    </a:p>
                  </a:txBody>
                  <a:tcPr marL="7360" marR="7360" marT="7360" marB="0" anchor="ctr">
                    <a:noFill/>
                  </a:tcPr>
                </a:tc>
                <a:tc>
                  <a:txBody>
                    <a:bodyPr/>
                    <a:lstStyle/>
                    <a:p>
                      <a:pPr marL="0" algn="ctr" fontAlgn="b"/>
                      <a:r>
                        <a:rPr lang="en-US" sz="2000" u="none" strike="noStrike" dirty="0" smtClean="0">
                          <a:solidFill>
                            <a:schemeClr val="accent4"/>
                          </a:solidFill>
                          <a:effectLst/>
                          <a:latin typeface="+mn-lt"/>
                          <a:ea typeface="+mn-ea"/>
                          <a:cs typeface="+mn-cs"/>
                        </a:rPr>
                        <a:t>Deep Learning Techniques</a:t>
                      </a:r>
                      <a:endParaRPr lang="en-US" sz="2000" u="none" strike="noStrike" dirty="0">
                        <a:solidFill>
                          <a:schemeClr val="accent4"/>
                        </a:solidFill>
                        <a:effectLst/>
                        <a:latin typeface="+mn-lt"/>
                        <a:ea typeface="+mn-ea"/>
                        <a:cs typeface="+mn-cs"/>
                      </a:endParaRPr>
                    </a:p>
                  </a:txBody>
                  <a:tcPr marL="7360" marR="7360" marT="7360" marB="0" anchor="ctr">
                    <a:noFill/>
                  </a:tcPr>
                </a:tc>
                <a:extLst>
                  <a:ext uri="{0D108BD9-81ED-4DB2-BD59-A6C34878D82A}">
                    <a16:rowId xmlns:a16="http://schemas.microsoft.com/office/drawing/2014/main" xmlns="" val="10000"/>
                  </a:ext>
                </a:extLst>
              </a:tr>
              <a:tr h="364894">
                <a:tc>
                  <a:txBody>
                    <a:bodyPr/>
                    <a:lstStyle/>
                    <a:p>
                      <a:pPr marL="58738" indent="0" algn="l" fontAlgn="b"/>
                      <a:r>
                        <a:rPr lang="en-US" sz="1800" u="none" strike="noStrike" dirty="0" smtClean="0">
                          <a:solidFill>
                            <a:schemeClr val="bg1"/>
                          </a:solidFill>
                          <a:effectLst/>
                        </a:rPr>
                        <a:t>Object detection from satellite images</a:t>
                      </a:r>
                      <a:endParaRPr lang="en-US" sz="1800" b="0" i="0" u="none" strike="noStrike" dirty="0">
                        <a:solidFill>
                          <a:schemeClr val="bg1"/>
                        </a:solidFill>
                        <a:effectLst/>
                        <a:latin typeface="+mn-lt"/>
                        <a:ea typeface="+mn-ea"/>
                        <a:cs typeface="+mn-cs"/>
                      </a:endParaRPr>
                    </a:p>
                  </a:txBody>
                  <a:tcPr marL="7360" marR="7360" marT="7360" marB="0" anchor="ctr">
                    <a:noFill/>
                  </a:tcPr>
                </a:tc>
                <a:tc>
                  <a:txBody>
                    <a:bodyPr/>
                    <a:lstStyle/>
                    <a:p>
                      <a:pPr marL="58738" indent="0" algn="l" fontAlgn="b"/>
                      <a:r>
                        <a:rPr lang="en-US" sz="1800" u="none" strike="noStrike" kern="1200" dirty="0" smtClean="0">
                          <a:solidFill>
                            <a:schemeClr val="bg1"/>
                          </a:solidFill>
                          <a:effectLst/>
                          <a:latin typeface="+mn-lt"/>
                          <a:ea typeface="+mn-ea"/>
                          <a:cs typeface="+mn-cs"/>
                        </a:rPr>
                        <a:t>Conv</a:t>
                      </a:r>
                      <a:r>
                        <a:rPr lang="en-US" sz="1800" u="none" strike="noStrike" kern="1200" baseline="0" dirty="0" smtClean="0">
                          <a:solidFill>
                            <a:schemeClr val="bg1"/>
                          </a:solidFill>
                          <a:effectLst/>
                          <a:latin typeface="+mn-lt"/>
                          <a:ea typeface="+mn-ea"/>
                          <a:cs typeface="+mn-cs"/>
                        </a:rPr>
                        <a:t> n</a:t>
                      </a:r>
                      <a:r>
                        <a:rPr lang="en-US" sz="1800" u="none" strike="noStrike" kern="1200" dirty="0" smtClean="0">
                          <a:solidFill>
                            <a:schemeClr val="bg1"/>
                          </a:solidFill>
                          <a:effectLst/>
                          <a:latin typeface="+mn-lt"/>
                          <a:ea typeface="+mn-ea"/>
                          <a:cs typeface="+mn-cs"/>
                        </a:rPr>
                        <a:t>ets</a:t>
                      </a:r>
                      <a:endParaRPr lang="en-US" sz="1800" b="0" i="0" u="none" strike="noStrike" dirty="0">
                        <a:solidFill>
                          <a:schemeClr val="bg1"/>
                        </a:solidFill>
                        <a:effectLst/>
                        <a:latin typeface="+mn-lt"/>
                        <a:ea typeface="+mn-ea"/>
                        <a:cs typeface="+mn-cs"/>
                      </a:endParaRPr>
                    </a:p>
                  </a:txBody>
                  <a:tcPr marL="7360" marR="7360" marT="7360" marB="0" anchor="ctr">
                    <a:noFill/>
                  </a:tcPr>
                </a:tc>
                <a:extLst>
                  <a:ext uri="{0D108BD9-81ED-4DB2-BD59-A6C34878D82A}">
                    <a16:rowId xmlns:a16="http://schemas.microsoft.com/office/drawing/2014/main" xmlns="" val="10001"/>
                  </a:ext>
                </a:extLst>
              </a:tr>
              <a:tr h="364894">
                <a:tc>
                  <a:txBody>
                    <a:bodyPr/>
                    <a:lstStyle/>
                    <a:p>
                      <a:pPr marL="58738" indent="0" algn="l" fontAlgn="b"/>
                      <a:r>
                        <a:rPr lang="en-US" sz="1800" u="none" strike="noStrike" dirty="0" smtClean="0">
                          <a:solidFill>
                            <a:schemeClr val="bg1"/>
                          </a:solidFill>
                          <a:effectLst/>
                        </a:rPr>
                        <a:t>Summarization of news articles</a:t>
                      </a:r>
                      <a:endParaRPr lang="en-US" sz="1800" b="0" i="0" u="none" strike="noStrike" dirty="0">
                        <a:solidFill>
                          <a:schemeClr val="bg1"/>
                        </a:solidFill>
                        <a:effectLst/>
                        <a:latin typeface="+mn-lt"/>
                        <a:ea typeface="+mn-ea"/>
                        <a:cs typeface="+mn-cs"/>
                      </a:endParaRPr>
                    </a:p>
                  </a:txBody>
                  <a:tcPr marL="7360" marR="7360" marT="7360" marB="0" anchor="ctr">
                    <a:noFill/>
                  </a:tcPr>
                </a:tc>
                <a:tc>
                  <a:txBody>
                    <a:bodyPr/>
                    <a:lstStyle/>
                    <a:p>
                      <a:pPr marL="58738" indent="0" algn="l" fontAlgn="b"/>
                      <a:r>
                        <a:rPr lang="en-US" sz="1800" u="none" strike="noStrike" dirty="0" smtClean="0">
                          <a:solidFill>
                            <a:schemeClr val="bg1"/>
                          </a:solidFill>
                          <a:effectLst/>
                        </a:rPr>
                        <a:t>RNN, attention based models</a:t>
                      </a:r>
                      <a:endParaRPr lang="en-US" sz="1800" b="0" i="0" u="none" strike="noStrike" dirty="0">
                        <a:solidFill>
                          <a:schemeClr val="bg1"/>
                        </a:solidFill>
                        <a:effectLst/>
                        <a:latin typeface="+mn-lt"/>
                        <a:ea typeface="+mn-ea"/>
                        <a:cs typeface="+mn-cs"/>
                      </a:endParaRPr>
                    </a:p>
                  </a:txBody>
                  <a:tcPr marL="7360" marR="7360" marT="7360" marB="0" anchor="ctr">
                    <a:noFill/>
                  </a:tcPr>
                </a:tc>
                <a:extLst>
                  <a:ext uri="{0D108BD9-81ED-4DB2-BD59-A6C34878D82A}">
                    <a16:rowId xmlns:a16="http://schemas.microsoft.com/office/drawing/2014/main" xmlns="" val="10002"/>
                  </a:ext>
                </a:extLst>
              </a:tr>
              <a:tr h="364894">
                <a:tc>
                  <a:txBody>
                    <a:bodyPr/>
                    <a:lstStyle/>
                    <a:p>
                      <a:pPr marL="58738" indent="0" algn="l" fontAlgn="b">
                        <a:tabLst/>
                      </a:pPr>
                      <a:r>
                        <a:rPr lang="en-US" sz="1800" u="none" strike="noStrike" dirty="0" smtClean="0">
                          <a:solidFill>
                            <a:schemeClr val="bg1"/>
                          </a:solidFill>
                          <a:effectLst/>
                        </a:rPr>
                        <a:t>News/Twitter sentiment</a:t>
                      </a:r>
                      <a:endParaRPr lang="en-US" sz="1800" b="0" i="0" u="none" strike="noStrike" dirty="0">
                        <a:solidFill>
                          <a:schemeClr val="bg1"/>
                        </a:solidFill>
                        <a:effectLst/>
                        <a:latin typeface="+mn-lt"/>
                        <a:ea typeface="+mn-ea"/>
                        <a:cs typeface="+mn-cs"/>
                      </a:endParaRPr>
                    </a:p>
                  </a:txBody>
                  <a:tcPr marL="7360" marR="7360" marT="7360" marB="0" anchor="ctr">
                    <a:noFill/>
                  </a:tcPr>
                </a:tc>
                <a:tc>
                  <a:txBody>
                    <a:bodyPr/>
                    <a:lstStyle/>
                    <a:p>
                      <a:pPr marL="58738" indent="0" algn="l" fontAlgn="b"/>
                      <a:r>
                        <a:rPr lang="en-US" sz="1800" u="none" strike="noStrike" dirty="0" smtClean="0">
                          <a:solidFill>
                            <a:schemeClr val="bg1"/>
                          </a:solidFill>
                          <a:effectLst/>
                        </a:rPr>
                        <a:t>NLP models (Word</a:t>
                      </a:r>
                      <a:r>
                        <a:rPr lang="en-US" sz="1800" u="none" strike="noStrike" baseline="0" dirty="0" smtClean="0">
                          <a:solidFill>
                            <a:schemeClr val="bg1"/>
                          </a:solidFill>
                          <a:effectLst/>
                        </a:rPr>
                        <a:t> embeddings + Nets)</a:t>
                      </a:r>
                      <a:endParaRPr lang="en-US" sz="1800" b="0" i="0" u="none" strike="noStrike" dirty="0">
                        <a:solidFill>
                          <a:schemeClr val="bg1"/>
                        </a:solidFill>
                        <a:effectLst/>
                        <a:latin typeface="+mn-lt"/>
                        <a:ea typeface="+mn-ea"/>
                        <a:cs typeface="+mn-cs"/>
                      </a:endParaRPr>
                    </a:p>
                  </a:txBody>
                  <a:tcPr marL="7360" marR="7360" marT="7360" marB="0" anchor="ctr">
                    <a:noFill/>
                  </a:tcPr>
                </a:tc>
                <a:extLst>
                  <a:ext uri="{0D108BD9-81ED-4DB2-BD59-A6C34878D82A}">
                    <a16:rowId xmlns:a16="http://schemas.microsoft.com/office/drawing/2014/main" xmlns="" val="10003"/>
                  </a:ext>
                </a:extLst>
              </a:tr>
              <a:tr h="364894">
                <a:tc>
                  <a:txBody>
                    <a:bodyPr/>
                    <a:lstStyle/>
                    <a:p>
                      <a:pPr marL="58738" indent="0" algn="l" fontAlgn="b">
                        <a:tabLst/>
                      </a:pPr>
                      <a:r>
                        <a:rPr lang="en-US" sz="1800" b="0" i="0" u="none" strike="noStrike" dirty="0" smtClean="0">
                          <a:solidFill>
                            <a:schemeClr val="bg1"/>
                          </a:solidFill>
                          <a:effectLst/>
                          <a:latin typeface="+mn-lt"/>
                          <a:ea typeface="+mn-ea"/>
                          <a:cs typeface="+mn-cs"/>
                        </a:rPr>
                        <a:t>Named Entity</a:t>
                      </a:r>
                      <a:r>
                        <a:rPr lang="en-US" sz="1800" b="0" i="0" u="none" strike="noStrike" baseline="0" dirty="0" smtClean="0">
                          <a:solidFill>
                            <a:schemeClr val="bg1"/>
                          </a:solidFill>
                          <a:effectLst/>
                          <a:latin typeface="+mn-lt"/>
                          <a:ea typeface="+mn-ea"/>
                          <a:cs typeface="+mn-cs"/>
                        </a:rPr>
                        <a:t> Recognition</a:t>
                      </a:r>
                      <a:endParaRPr lang="en-US" sz="1800" b="0" i="0" u="none" strike="noStrike" dirty="0">
                        <a:solidFill>
                          <a:schemeClr val="bg1"/>
                        </a:solidFill>
                        <a:effectLst/>
                        <a:latin typeface="+mn-lt"/>
                        <a:ea typeface="+mn-ea"/>
                        <a:cs typeface="+mn-cs"/>
                      </a:endParaRPr>
                    </a:p>
                  </a:txBody>
                  <a:tcPr marL="7360" marR="7360" marT="7360" marB="0" anchor="ctr">
                    <a:noFill/>
                  </a:tcPr>
                </a:tc>
                <a:tc>
                  <a:txBody>
                    <a:bodyPr/>
                    <a:lstStyle/>
                    <a:p>
                      <a:pPr marL="58738" indent="0" algn="l" defTabSz="514766" rtl="0" eaLnBrk="1" fontAlgn="b" latinLnBrk="0" hangingPunct="1"/>
                      <a:r>
                        <a:rPr lang="en-US" sz="1800" u="none" strike="noStrike" dirty="0" smtClean="0">
                          <a:solidFill>
                            <a:schemeClr val="bg1"/>
                          </a:solidFill>
                          <a:effectLst/>
                        </a:rPr>
                        <a:t>LSTM</a:t>
                      </a:r>
                      <a:endParaRPr lang="en-US" sz="1800" b="0" i="0" u="none" strike="noStrike" dirty="0">
                        <a:solidFill>
                          <a:schemeClr val="bg1"/>
                        </a:solidFill>
                        <a:effectLst/>
                        <a:latin typeface="+mn-lt"/>
                        <a:ea typeface="+mn-ea"/>
                        <a:cs typeface="+mn-cs"/>
                      </a:endParaRPr>
                    </a:p>
                  </a:txBody>
                  <a:tcPr marL="7360" marR="7360" marT="7360" marB="0" anchor="ctr">
                    <a:noFill/>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14825172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6BF6D857-E584-0F4E-AD13-3F003A0ED439}"/>
              </a:ext>
            </a:extLst>
          </p:cNvPr>
          <p:cNvSpPr>
            <a:spLocks noGrp="1"/>
          </p:cNvSpPr>
          <p:nvPr>
            <p:ph type="title"/>
          </p:nvPr>
        </p:nvSpPr>
        <p:spPr>
          <a:xfrm>
            <a:off x="545255" y="477708"/>
            <a:ext cx="9422676" cy="492211"/>
          </a:xfrm>
        </p:spPr>
        <p:txBody>
          <a:bodyPr/>
          <a:lstStyle/>
          <a:p>
            <a:r>
              <a:rPr lang="en-US" dirty="0" smtClean="0"/>
              <a:t>ML In Finance: Challenges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971597568"/>
              </p:ext>
            </p:extLst>
          </p:nvPr>
        </p:nvGraphicFramePr>
        <p:xfrm>
          <a:off x="545255" y="969919"/>
          <a:ext cx="9003006" cy="1459576"/>
        </p:xfrm>
        <a:graphic>
          <a:graphicData uri="http://schemas.openxmlformats.org/drawingml/2006/table">
            <a:tbl>
              <a:tblPr bandRow="1" bandCol="1">
                <a:tableStyleId>{5C22544A-7EE6-4342-B048-85BDC9FD1C3A}</a:tableStyleId>
              </a:tblPr>
              <a:tblGrid>
                <a:gridCol w="3088014">
                  <a:extLst>
                    <a:ext uri="{9D8B030D-6E8A-4147-A177-3AD203B41FA5}">
                      <a16:colId xmlns:a16="http://schemas.microsoft.com/office/drawing/2014/main" xmlns="" val="646810154"/>
                    </a:ext>
                  </a:extLst>
                </a:gridCol>
                <a:gridCol w="2851620">
                  <a:extLst>
                    <a:ext uri="{9D8B030D-6E8A-4147-A177-3AD203B41FA5}">
                      <a16:colId xmlns:a16="http://schemas.microsoft.com/office/drawing/2014/main" xmlns="" val="20000"/>
                    </a:ext>
                  </a:extLst>
                </a:gridCol>
                <a:gridCol w="3063372">
                  <a:extLst>
                    <a:ext uri="{9D8B030D-6E8A-4147-A177-3AD203B41FA5}">
                      <a16:colId xmlns:a16="http://schemas.microsoft.com/office/drawing/2014/main" xmlns="" val="20001"/>
                    </a:ext>
                  </a:extLst>
                </a:gridCol>
              </a:tblGrid>
              <a:tr h="364894">
                <a:tc>
                  <a:txBody>
                    <a:bodyPr/>
                    <a:lstStyle/>
                    <a:p>
                      <a:pPr algn="ctr" fontAlgn="b"/>
                      <a:endParaRPr lang="en-US" sz="2000" b="0" i="0" u="none" strike="noStrike" dirty="0">
                        <a:solidFill>
                          <a:srgbClr val="00B0F0"/>
                        </a:solidFill>
                        <a:effectLst/>
                        <a:latin typeface="Calibri"/>
                      </a:endParaRPr>
                    </a:p>
                  </a:txBody>
                  <a:tcPr marL="7360" marR="7360" marT="7360" marB="0" anchor="ctr">
                    <a:noFill/>
                  </a:tcPr>
                </a:tc>
                <a:tc>
                  <a:txBody>
                    <a:bodyPr/>
                    <a:lstStyle/>
                    <a:p>
                      <a:pPr marL="0" algn="ctr" fontAlgn="b"/>
                      <a:r>
                        <a:rPr lang="en-US" sz="2000" u="none" strike="noStrike" dirty="0" smtClean="0">
                          <a:solidFill>
                            <a:schemeClr val="accent4"/>
                          </a:solidFill>
                          <a:effectLst/>
                          <a:latin typeface="+mn-lt"/>
                          <a:ea typeface="+mn-ea"/>
                          <a:cs typeface="+mn-cs"/>
                        </a:rPr>
                        <a:t> Structured data sets</a:t>
                      </a:r>
                      <a:endParaRPr lang="en-US" sz="2000" u="none" strike="noStrike" dirty="0">
                        <a:solidFill>
                          <a:schemeClr val="accent4"/>
                        </a:solidFill>
                        <a:effectLst/>
                        <a:latin typeface="+mn-lt"/>
                        <a:ea typeface="+mn-ea"/>
                        <a:cs typeface="+mn-cs"/>
                      </a:endParaRPr>
                    </a:p>
                  </a:txBody>
                  <a:tcPr marL="7360" marR="7360" marT="7360" marB="0" anchor="ctr">
                    <a:noFill/>
                  </a:tcPr>
                </a:tc>
                <a:tc>
                  <a:txBody>
                    <a:bodyPr/>
                    <a:lstStyle/>
                    <a:p>
                      <a:pPr marL="0" algn="ctr" fontAlgn="b"/>
                      <a:r>
                        <a:rPr lang="en-US" sz="2000" u="none" strike="noStrike" dirty="0" smtClean="0">
                          <a:solidFill>
                            <a:schemeClr val="accent4"/>
                          </a:solidFill>
                          <a:effectLst/>
                          <a:latin typeface="+mn-lt"/>
                          <a:ea typeface="+mn-ea"/>
                          <a:cs typeface="+mn-cs"/>
                        </a:rPr>
                        <a:t>Unstructured/Alt data sets</a:t>
                      </a:r>
                      <a:endParaRPr lang="en-US" sz="2000" u="none" strike="noStrike" dirty="0">
                        <a:solidFill>
                          <a:schemeClr val="accent4"/>
                        </a:solidFill>
                        <a:effectLst/>
                        <a:latin typeface="+mn-lt"/>
                        <a:ea typeface="+mn-ea"/>
                        <a:cs typeface="+mn-cs"/>
                      </a:endParaRPr>
                    </a:p>
                  </a:txBody>
                  <a:tcPr marL="7360" marR="7360" marT="7360" marB="0" anchor="ctr">
                    <a:noFill/>
                  </a:tcPr>
                </a:tc>
                <a:extLst>
                  <a:ext uri="{0D108BD9-81ED-4DB2-BD59-A6C34878D82A}">
                    <a16:rowId xmlns:a16="http://schemas.microsoft.com/office/drawing/2014/main" xmlns="" val="10000"/>
                  </a:ext>
                </a:extLst>
              </a:tr>
              <a:tr h="364894">
                <a:tc>
                  <a:txBody>
                    <a:bodyPr/>
                    <a:lstStyle/>
                    <a:p>
                      <a:pPr marL="58738" marR="0" lvl="0" indent="0" algn="l" defTabSz="914400" eaLnBrk="1" fontAlgn="b" latinLnBrk="0" hangingPunct="1">
                        <a:lnSpc>
                          <a:spcPct val="100000"/>
                        </a:lnSpc>
                        <a:spcBef>
                          <a:spcPts val="0"/>
                        </a:spcBef>
                        <a:spcAft>
                          <a:spcPts val="0"/>
                        </a:spcAft>
                        <a:buClrTx/>
                        <a:buSzTx/>
                        <a:buFontTx/>
                        <a:buNone/>
                        <a:tabLst/>
                        <a:defRPr/>
                      </a:pPr>
                      <a:r>
                        <a:rPr lang="en-US" sz="1800" b="0" i="0" u="none" strike="noStrike" dirty="0" smtClean="0">
                          <a:solidFill>
                            <a:srgbClr val="92D050"/>
                          </a:solidFill>
                          <a:effectLst/>
                          <a:latin typeface="+mn-lt"/>
                          <a:ea typeface="+mn-ea"/>
                          <a:cs typeface="+mn-cs"/>
                        </a:rPr>
                        <a:t>Obtaining labeled datasets</a:t>
                      </a:r>
                      <a:endParaRPr lang="en-US" sz="1800" b="0" i="0" u="none" strike="noStrike" dirty="0">
                        <a:solidFill>
                          <a:srgbClr val="92D050"/>
                        </a:solidFill>
                        <a:effectLst/>
                        <a:latin typeface="+mn-lt"/>
                        <a:ea typeface="+mn-ea"/>
                        <a:cs typeface="+mn-cs"/>
                      </a:endParaRPr>
                    </a:p>
                  </a:txBody>
                  <a:tcPr marL="7360" marR="7360" marT="7360" marB="0" anchor="ctr">
                    <a:noFill/>
                  </a:tcPr>
                </a:tc>
                <a:tc>
                  <a:txBody>
                    <a:bodyPr/>
                    <a:lstStyle/>
                    <a:p>
                      <a:pPr marL="58738" indent="0" algn="l" fontAlgn="b"/>
                      <a:r>
                        <a:rPr lang="en-US" sz="1800" b="0" i="0" u="none" strike="noStrike" dirty="0" smtClean="0">
                          <a:solidFill>
                            <a:schemeClr val="bg1"/>
                          </a:solidFill>
                          <a:effectLst/>
                          <a:latin typeface="+mn-lt"/>
                          <a:ea typeface="+mn-ea"/>
                          <a:cs typeface="+mn-cs"/>
                        </a:rPr>
                        <a:t>Cheap</a:t>
                      </a:r>
                      <a:endParaRPr lang="en-US" sz="1800" b="0" i="0" u="none" strike="noStrike" dirty="0">
                        <a:solidFill>
                          <a:schemeClr val="bg1"/>
                        </a:solidFill>
                        <a:effectLst/>
                        <a:latin typeface="+mn-lt"/>
                        <a:ea typeface="+mn-ea"/>
                        <a:cs typeface="+mn-cs"/>
                      </a:endParaRPr>
                    </a:p>
                  </a:txBody>
                  <a:tcPr marL="7360" marR="7360" marT="7360" marB="0" anchor="ctr">
                    <a:noFill/>
                  </a:tcPr>
                </a:tc>
                <a:tc>
                  <a:txBody>
                    <a:bodyPr/>
                    <a:lstStyle/>
                    <a:p>
                      <a:pPr marL="58738" indent="0" algn="l" fontAlgn="b"/>
                      <a:r>
                        <a:rPr lang="en-US" sz="1800" b="0" i="0" u="none" strike="noStrike" dirty="0" smtClean="0">
                          <a:solidFill>
                            <a:schemeClr val="bg1"/>
                          </a:solidFill>
                          <a:effectLst/>
                          <a:latin typeface="+mn-lt"/>
                          <a:ea typeface="+mn-ea"/>
                          <a:cs typeface="+mn-cs"/>
                        </a:rPr>
                        <a:t>Expensive</a:t>
                      </a:r>
                      <a:endParaRPr lang="en-US" sz="1800" b="0" i="0" u="none" strike="noStrike" dirty="0">
                        <a:solidFill>
                          <a:schemeClr val="bg1"/>
                        </a:solidFill>
                        <a:effectLst/>
                        <a:latin typeface="+mn-lt"/>
                        <a:ea typeface="+mn-ea"/>
                        <a:cs typeface="+mn-cs"/>
                      </a:endParaRPr>
                    </a:p>
                  </a:txBody>
                  <a:tcPr marL="7360" marR="7360" marT="7360" marB="0" anchor="ctr">
                    <a:noFill/>
                  </a:tcPr>
                </a:tc>
                <a:extLst>
                  <a:ext uri="{0D108BD9-81ED-4DB2-BD59-A6C34878D82A}">
                    <a16:rowId xmlns:a16="http://schemas.microsoft.com/office/drawing/2014/main" xmlns="" val="10004"/>
                  </a:ext>
                </a:extLst>
              </a:tr>
              <a:tr h="364894">
                <a:tc>
                  <a:txBody>
                    <a:bodyPr/>
                    <a:lstStyle/>
                    <a:p>
                      <a:pPr marL="58738" marR="0" lvl="0" indent="0" algn="l" defTabSz="914400" eaLnBrk="1" fontAlgn="b" latinLnBrk="0" hangingPunct="1">
                        <a:lnSpc>
                          <a:spcPct val="100000"/>
                        </a:lnSpc>
                        <a:spcBef>
                          <a:spcPts val="0"/>
                        </a:spcBef>
                        <a:spcAft>
                          <a:spcPts val="0"/>
                        </a:spcAft>
                        <a:buClrTx/>
                        <a:buSzTx/>
                        <a:buFontTx/>
                        <a:buNone/>
                        <a:tabLst/>
                        <a:defRPr/>
                      </a:pPr>
                      <a:r>
                        <a:rPr lang="en-US" sz="1800" b="0" i="0" u="none" strike="noStrike" dirty="0" smtClean="0">
                          <a:solidFill>
                            <a:srgbClr val="92D050"/>
                          </a:solidFill>
                          <a:effectLst/>
                          <a:latin typeface="+mn-lt"/>
                          <a:ea typeface="+mn-ea"/>
                          <a:cs typeface="+mn-cs"/>
                        </a:rPr>
                        <a:t>Labeled dataset QA</a:t>
                      </a:r>
                      <a:endParaRPr lang="en-US" sz="1800" b="0" i="0" u="none" strike="noStrike" dirty="0">
                        <a:solidFill>
                          <a:srgbClr val="92D050"/>
                        </a:solidFill>
                        <a:effectLst/>
                        <a:latin typeface="+mn-lt"/>
                        <a:ea typeface="+mn-ea"/>
                        <a:cs typeface="+mn-cs"/>
                      </a:endParaRPr>
                    </a:p>
                  </a:txBody>
                  <a:tcPr marL="7360" marR="7360" marT="7360" marB="0" anchor="ctr">
                    <a:noFill/>
                  </a:tcPr>
                </a:tc>
                <a:tc>
                  <a:txBody>
                    <a:bodyPr/>
                    <a:lstStyle/>
                    <a:p>
                      <a:pPr marL="58738" indent="0" algn="l" fontAlgn="b"/>
                      <a:r>
                        <a:rPr lang="en-US" sz="1800" b="0" i="0" u="none" strike="noStrike" dirty="0" smtClean="0">
                          <a:solidFill>
                            <a:schemeClr val="bg1"/>
                          </a:solidFill>
                          <a:effectLst/>
                          <a:latin typeface="+mn-lt"/>
                          <a:ea typeface="+mn-ea"/>
                          <a:cs typeface="+mn-cs"/>
                        </a:rPr>
                        <a:t>Minimal</a:t>
                      </a:r>
                      <a:endParaRPr lang="en-US" sz="1800" b="0" i="0" u="none" strike="noStrike" dirty="0">
                        <a:solidFill>
                          <a:schemeClr val="bg1"/>
                        </a:solidFill>
                        <a:effectLst/>
                        <a:latin typeface="+mn-lt"/>
                        <a:ea typeface="+mn-ea"/>
                        <a:cs typeface="+mn-cs"/>
                      </a:endParaRPr>
                    </a:p>
                  </a:txBody>
                  <a:tcPr marL="7360" marR="7360" marT="7360" marB="0" anchor="ctr">
                    <a:noFill/>
                  </a:tcPr>
                </a:tc>
                <a:tc>
                  <a:txBody>
                    <a:bodyPr/>
                    <a:lstStyle/>
                    <a:p>
                      <a:pPr marL="58738" indent="0" algn="l" fontAlgn="b"/>
                      <a:r>
                        <a:rPr lang="en-US" sz="1800" b="0" i="0" u="none" strike="noStrike" dirty="0" smtClean="0">
                          <a:solidFill>
                            <a:schemeClr val="bg1"/>
                          </a:solidFill>
                          <a:effectLst/>
                          <a:latin typeface="+mn-lt"/>
                          <a:ea typeface="+mn-ea"/>
                          <a:cs typeface="+mn-cs"/>
                        </a:rPr>
                        <a:t>High</a:t>
                      </a:r>
                      <a:endParaRPr lang="en-US" sz="1800" b="0" i="0" u="none" strike="noStrike" dirty="0">
                        <a:solidFill>
                          <a:schemeClr val="bg1"/>
                        </a:solidFill>
                        <a:effectLst/>
                        <a:latin typeface="+mn-lt"/>
                        <a:ea typeface="+mn-ea"/>
                        <a:cs typeface="+mn-cs"/>
                      </a:endParaRPr>
                    </a:p>
                  </a:txBody>
                  <a:tcPr marL="7360" marR="7360" marT="7360" marB="0" anchor="ctr">
                    <a:noFill/>
                  </a:tcPr>
                </a:tc>
                <a:extLst>
                  <a:ext uri="{0D108BD9-81ED-4DB2-BD59-A6C34878D82A}">
                    <a16:rowId xmlns:a16="http://schemas.microsoft.com/office/drawing/2014/main" xmlns="" val="3093390250"/>
                  </a:ext>
                </a:extLst>
              </a:tr>
              <a:tr h="364894">
                <a:tc>
                  <a:txBody>
                    <a:bodyPr/>
                    <a:lstStyle/>
                    <a:p>
                      <a:pPr marL="58738" marR="0" lvl="0" indent="0" algn="l" defTabSz="914400" eaLnBrk="1" fontAlgn="b" latinLnBrk="0" hangingPunct="1">
                        <a:lnSpc>
                          <a:spcPct val="100000"/>
                        </a:lnSpc>
                        <a:spcBef>
                          <a:spcPts val="0"/>
                        </a:spcBef>
                        <a:spcAft>
                          <a:spcPts val="0"/>
                        </a:spcAft>
                        <a:buClrTx/>
                        <a:buSzTx/>
                        <a:buFontTx/>
                        <a:buNone/>
                        <a:tabLst/>
                        <a:defRPr/>
                      </a:pPr>
                      <a:r>
                        <a:rPr lang="en-US" sz="1800" b="0" i="0" u="none" strike="noStrike" dirty="0" smtClean="0">
                          <a:solidFill>
                            <a:srgbClr val="92D050"/>
                          </a:solidFill>
                          <a:effectLst/>
                          <a:latin typeface="+mn-lt"/>
                          <a:ea typeface="+mn-ea"/>
                          <a:cs typeface="+mn-cs"/>
                        </a:rPr>
                        <a:t>Predictive power</a:t>
                      </a:r>
                    </a:p>
                  </a:txBody>
                  <a:tcPr marL="7360" marR="7360" marT="7360" marB="0" anchor="ctr">
                    <a:noFill/>
                  </a:tcPr>
                </a:tc>
                <a:tc>
                  <a:txBody>
                    <a:bodyPr/>
                    <a:lstStyle/>
                    <a:p>
                      <a:pPr marL="58738" indent="0" algn="l" fontAlgn="b"/>
                      <a:r>
                        <a:rPr lang="en-US" sz="1800" b="0" i="0" u="none" strike="noStrike" dirty="0" smtClean="0">
                          <a:solidFill>
                            <a:schemeClr val="bg1"/>
                          </a:solidFill>
                          <a:effectLst/>
                          <a:latin typeface="+mn-lt"/>
                          <a:ea typeface="+mn-ea"/>
                          <a:cs typeface="+mn-cs"/>
                        </a:rPr>
                        <a:t>Low/Moderate</a:t>
                      </a:r>
                      <a:endParaRPr lang="en-US" sz="1800" b="0" i="0" u="none" strike="noStrike" dirty="0">
                        <a:solidFill>
                          <a:schemeClr val="bg1"/>
                        </a:solidFill>
                        <a:effectLst/>
                        <a:latin typeface="+mn-lt"/>
                        <a:ea typeface="+mn-ea"/>
                        <a:cs typeface="+mn-cs"/>
                      </a:endParaRPr>
                    </a:p>
                  </a:txBody>
                  <a:tcPr marL="7360" marR="7360" marT="7360" marB="0" anchor="ctr">
                    <a:noFill/>
                  </a:tcPr>
                </a:tc>
                <a:tc>
                  <a:txBody>
                    <a:bodyPr/>
                    <a:lstStyle/>
                    <a:p>
                      <a:pPr marL="58738" indent="0" algn="l" fontAlgn="b"/>
                      <a:r>
                        <a:rPr lang="en-US" sz="1800" b="0" i="0" u="none" strike="noStrike" dirty="0" smtClean="0">
                          <a:solidFill>
                            <a:schemeClr val="bg1"/>
                          </a:solidFill>
                          <a:effectLst/>
                          <a:latin typeface="+mn-lt"/>
                          <a:ea typeface="+mn-ea"/>
                          <a:cs typeface="+mn-cs"/>
                        </a:rPr>
                        <a:t>Moderate/High</a:t>
                      </a:r>
                      <a:endParaRPr lang="en-US" sz="1800" b="0" i="0" u="none" strike="noStrike" dirty="0">
                        <a:solidFill>
                          <a:schemeClr val="bg1"/>
                        </a:solidFill>
                        <a:effectLst/>
                        <a:latin typeface="+mn-lt"/>
                        <a:ea typeface="+mn-ea"/>
                        <a:cs typeface="+mn-cs"/>
                      </a:endParaRPr>
                    </a:p>
                  </a:txBody>
                  <a:tcPr marL="7360" marR="7360" marT="7360" marB="0" anchor="ctr">
                    <a:noFill/>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13075999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413FEE05-3C60-DE43-8268-738A1A63042C}"/>
              </a:ext>
            </a:extLst>
          </p:cNvPr>
          <p:cNvSpPr>
            <a:spLocks noGrp="1"/>
          </p:cNvSpPr>
          <p:nvPr>
            <p:ph type="title"/>
          </p:nvPr>
        </p:nvSpPr>
        <p:spPr>
          <a:xfrm>
            <a:off x="781043" y="2714445"/>
            <a:ext cx="10598157" cy="1190446"/>
          </a:xfrm>
        </p:spPr>
        <p:txBody>
          <a:bodyPr/>
          <a:lstStyle/>
          <a:p>
            <a:pPr algn="l"/>
            <a:r>
              <a:rPr lang="en-US" dirty="0"/>
              <a:t>Yield </a:t>
            </a:r>
            <a:r>
              <a:rPr lang="en-US" dirty="0" smtClean="0"/>
              <a:t>Curve </a:t>
            </a:r>
            <a:r>
              <a:rPr lang="en-US" dirty="0"/>
              <a:t>Dimensionality </a:t>
            </a:r>
            <a:r>
              <a:rPr lang="en-US" dirty="0" smtClean="0"/>
              <a:t>Reduction</a:t>
            </a:r>
            <a:endParaRPr lang="en-US" dirty="0"/>
          </a:p>
        </p:txBody>
      </p:sp>
      <p:sp>
        <p:nvSpPr>
          <p:cNvPr id="2" name="TextBox 1">
            <a:extLst>
              <a:ext uri="{FF2B5EF4-FFF2-40B4-BE49-F238E27FC236}">
                <a16:creationId xmlns:a16="http://schemas.microsoft.com/office/drawing/2014/main" xmlns="" id="{D69B0CAD-7975-EE49-8880-87CB02DE2273}"/>
              </a:ext>
            </a:extLst>
          </p:cNvPr>
          <p:cNvSpPr txBox="1"/>
          <p:nvPr/>
        </p:nvSpPr>
        <p:spPr>
          <a:xfrm>
            <a:off x="2294965" y="6317129"/>
            <a:ext cx="0" cy="0"/>
          </a:xfrm>
          <a:prstGeom prst="rect">
            <a:avLst/>
          </a:prstGeom>
        </p:spPr>
        <p:txBody>
          <a:bodyPr wrap="none" lIns="0" tIns="0" rIns="0" bIns="0" rtlCol="0" anchor="t">
            <a:noAutofit/>
          </a:bodyPr>
          <a:lstStyle/>
          <a:p>
            <a:pPr algn="l">
              <a:lnSpc>
                <a:spcPct val="100000"/>
              </a:lnSpc>
            </a:pPr>
            <a:endParaRPr lang="en-US" sz="4000" kern="0" dirty="0"/>
          </a:p>
        </p:txBody>
      </p:sp>
    </p:spTree>
    <p:extLst>
      <p:ext uri="{BB962C8B-B14F-4D97-AF65-F5344CB8AC3E}">
        <p14:creationId xmlns:p14="http://schemas.microsoft.com/office/powerpoint/2010/main" val="9996251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6BF6D857-E584-0F4E-AD13-3F003A0ED439}"/>
              </a:ext>
            </a:extLst>
          </p:cNvPr>
          <p:cNvSpPr>
            <a:spLocks noGrp="1"/>
          </p:cNvSpPr>
          <p:nvPr>
            <p:ph type="title"/>
          </p:nvPr>
        </p:nvSpPr>
        <p:spPr/>
        <p:txBody>
          <a:bodyPr/>
          <a:lstStyle/>
          <a:p>
            <a:r>
              <a:rPr lang="en-US" dirty="0"/>
              <a:t>Yield Curve </a:t>
            </a:r>
            <a:r>
              <a:rPr lang="en-US" dirty="0" smtClean="0"/>
              <a:t>Primer</a:t>
            </a:r>
            <a:endParaRPr lang="en-US" dirty="0"/>
          </a:p>
        </p:txBody>
      </p:sp>
      <p:sp>
        <p:nvSpPr>
          <p:cNvPr id="8" name="Text Placeholder 23">
            <a:extLst>
              <a:ext uri="{FF2B5EF4-FFF2-40B4-BE49-F238E27FC236}">
                <a16:creationId xmlns:a16="http://schemas.microsoft.com/office/drawing/2014/main" xmlns="" id="{8ED4FB81-58E8-4641-B29C-E215455929F2}"/>
              </a:ext>
            </a:extLst>
          </p:cNvPr>
          <p:cNvSpPr>
            <a:spLocks noGrp="1"/>
          </p:cNvSpPr>
          <p:nvPr>
            <p:ph type="body" sz="quarter" idx="13"/>
          </p:nvPr>
        </p:nvSpPr>
        <p:spPr/>
        <p:txBody>
          <a:bodyPr anchor="t"/>
          <a:lstStyle>
            <a:lvl1pPr marL="285750" marR="0" indent="-285750" algn="l" defTabSz="914377" eaLnBrk="1" fontAlgn="auto" latinLnBrk="0" hangingPunct="1">
              <a:lnSpc>
                <a:spcPct val="100000"/>
              </a:lnSpc>
              <a:spcBef>
                <a:spcPts val="0"/>
              </a:spcBef>
              <a:spcAft>
                <a:spcPts val="0"/>
              </a:spcAft>
              <a:buClrTx/>
              <a:buSzTx/>
              <a:buFont typeface="Arial" panose="020B0604020202020204" pitchFamily="34" charset="0"/>
              <a:buChar char="•"/>
              <a:tabLst/>
              <a:defRPr sz="2549" b="0" i="0">
                <a:solidFill>
                  <a:schemeClr val="bg1"/>
                </a:solidFill>
                <a:latin typeface="Arial" panose="020B0604020202020204" pitchFamily="34" charset="0"/>
                <a:cs typeface="Arial" panose="020B0604020202020204" pitchFamily="34" charset="0"/>
              </a:defRPr>
            </a:lvl1pPr>
            <a:lvl2pPr marL="344488" marR="0" indent="-55563" defTabSz="914400" eaLnBrk="1" fontAlgn="auto" latinLnBrk="0" hangingPunct="1">
              <a:lnSpc>
                <a:spcPct val="100000"/>
              </a:lnSpc>
              <a:spcBef>
                <a:spcPts val="0"/>
              </a:spcBef>
              <a:spcAft>
                <a:spcPts val="0"/>
              </a:spcAft>
              <a:buClrTx/>
              <a:buSzTx/>
              <a:buFont typeface=".AppleSystemUIFont"/>
              <a:buChar char="—"/>
              <a:tabLst/>
              <a:defRPr sz="1051" b="0" i="0">
                <a:solidFill>
                  <a:schemeClr val="bg1"/>
                </a:solidFill>
                <a:latin typeface="Arial" panose="020B0604020202020204" pitchFamily="34" charset="0"/>
                <a:cs typeface="Arial" panose="020B0604020202020204" pitchFamily="34" charset="0"/>
              </a:defRPr>
            </a:lvl2pPr>
            <a:lvl3pPr marL="800100" indent="-228600">
              <a:buSzPct val="70000"/>
              <a:buFont typeface="Arial" panose="020B0604020202020204" pitchFamily="34" charset="0"/>
              <a:buChar char="•"/>
              <a:tabLst/>
              <a:defRPr sz="1600" baseline="0">
                <a:solidFill>
                  <a:schemeClr val="bg1"/>
                </a:solidFill>
                <a:latin typeface="Arial" panose="020B0604020202020204" pitchFamily="34" charset="0"/>
                <a:cs typeface="Arial" panose="020B0604020202020204" pitchFamily="34" charset="0"/>
              </a:defRPr>
            </a:lvl3pPr>
            <a:lvl4pPr>
              <a:defRPr sz="1051">
                <a:latin typeface="Arial" panose="020B0604020202020204" pitchFamily="34" charset="0"/>
                <a:cs typeface="Arial" panose="020B0604020202020204" pitchFamily="34" charset="0"/>
              </a:defRPr>
            </a:lvl4pPr>
            <a:lvl5pPr>
              <a:defRPr sz="1051">
                <a:latin typeface="Arial" panose="020B0604020202020204" pitchFamily="34" charset="0"/>
                <a:cs typeface="Arial" panose="020B0604020202020204" pitchFamily="34" charset="0"/>
              </a:defRPr>
            </a:lvl5pPr>
          </a:lstStyle>
          <a:p>
            <a:pPr marL="283464" indent="-283464"/>
            <a:r>
              <a:rPr lang="en-US" sz="2000" dirty="0" smtClean="0"/>
              <a:t>Bonds have a fixed maturity (1M, 3M, 10Y) and pay coupons</a:t>
            </a:r>
            <a:endParaRPr lang="en-US" sz="2000" dirty="0"/>
          </a:p>
          <a:p>
            <a:pPr marL="283464" indent="-283464"/>
            <a:endParaRPr lang="en-US" sz="2000" dirty="0"/>
          </a:p>
          <a:p>
            <a:pPr marL="283464" indent="-283464"/>
            <a:r>
              <a:rPr lang="en-US" sz="2000" dirty="0" smtClean="0"/>
              <a:t>Examples </a:t>
            </a:r>
            <a:r>
              <a:rPr lang="en-US" sz="2000" dirty="0"/>
              <a:t>of bonds – treasury bonds, corporates, </a:t>
            </a:r>
            <a:r>
              <a:rPr lang="en-US" sz="2000" dirty="0" smtClean="0"/>
              <a:t>munis, </a:t>
            </a:r>
            <a:r>
              <a:rPr lang="en-US" sz="2000" dirty="0"/>
              <a:t>etc.</a:t>
            </a:r>
          </a:p>
          <a:p>
            <a:pPr marL="283464" indent="-283464"/>
            <a:endParaRPr lang="en-US" sz="2000" dirty="0"/>
          </a:p>
          <a:p>
            <a:pPr marL="283464" indent="-283464"/>
            <a:r>
              <a:rPr lang="en-US" sz="2000" dirty="0" smtClean="0"/>
              <a:t>Yield </a:t>
            </a:r>
            <a:r>
              <a:rPr lang="en-US" sz="2000" dirty="0"/>
              <a:t>Curve: Plot of bond yields against maturities</a:t>
            </a:r>
          </a:p>
          <a:p>
            <a:pPr marL="283464" indent="-283464"/>
            <a:endParaRPr lang="en-US" sz="2000" dirty="0"/>
          </a:p>
          <a:p>
            <a:pPr marL="283464" indent="-283464"/>
            <a:r>
              <a:rPr lang="en-US" sz="2000" dirty="0" smtClean="0"/>
              <a:t>Adjacent </a:t>
            </a:r>
            <a:r>
              <a:rPr lang="en-US" sz="2000" dirty="0"/>
              <a:t>points on the yield curve move together (correlated)</a:t>
            </a:r>
          </a:p>
        </p:txBody>
      </p:sp>
    </p:spTree>
    <p:extLst>
      <p:ext uri="{BB962C8B-B14F-4D97-AF65-F5344CB8AC3E}">
        <p14:creationId xmlns:p14="http://schemas.microsoft.com/office/powerpoint/2010/main" val="8292922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6BF6D857-E584-0F4E-AD13-3F003A0ED439}"/>
              </a:ext>
            </a:extLst>
          </p:cNvPr>
          <p:cNvSpPr>
            <a:spLocks noGrp="1"/>
          </p:cNvSpPr>
          <p:nvPr>
            <p:ph type="title"/>
          </p:nvPr>
        </p:nvSpPr>
        <p:spPr/>
        <p:txBody>
          <a:bodyPr/>
          <a:lstStyle/>
          <a:p>
            <a:r>
              <a:rPr lang="en-US" dirty="0"/>
              <a:t>U.S. Treasury Yield </a:t>
            </a:r>
            <a:r>
              <a:rPr lang="en-US" dirty="0" smtClean="0"/>
              <a:t>Curve</a:t>
            </a:r>
            <a:endParaRPr lang="en-US" dirty="0"/>
          </a:p>
        </p:txBody>
      </p:sp>
      <p:sp>
        <p:nvSpPr>
          <p:cNvPr id="8" name="Text Placeholder 23">
            <a:extLst>
              <a:ext uri="{FF2B5EF4-FFF2-40B4-BE49-F238E27FC236}">
                <a16:creationId xmlns:a16="http://schemas.microsoft.com/office/drawing/2014/main" xmlns="" id="{8ED4FB81-58E8-4641-B29C-E215455929F2}"/>
              </a:ext>
            </a:extLst>
          </p:cNvPr>
          <p:cNvSpPr>
            <a:spLocks noGrp="1"/>
          </p:cNvSpPr>
          <p:nvPr>
            <p:ph type="body" sz="quarter" idx="13"/>
          </p:nvPr>
        </p:nvSpPr>
        <p:spPr/>
        <p:txBody>
          <a:bodyPr anchor="t"/>
          <a:lstStyle>
            <a:lvl1pPr marL="285750" marR="0" indent="-285750" algn="l" defTabSz="914377" eaLnBrk="1" fontAlgn="auto" latinLnBrk="0" hangingPunct="1">
              <a:lnSpc>
                <a:spcPct val="100000"/>
              </a:lnSpc>
              <a:spcBef>
                <a:spcPts val="0"/>
              </a:spcBef>
              <a:spcAft>
                <a:spcPts val="0"/>
              </a:spcAft>
              <a:buClrTx/>
              <a:buSzTx/>
              <a:buFont typeface="Arial" panose="020B0604020202020204" pitchFamily="34" charset="0"/>
              <a:buChar char="•"/>
              <a:tabLst/>
              <a:defRPr sz="2549" b="0" i="0">
                <a:solidFill>
                  <a:schemeClr val="bg1"/>
                </a:solidFill>
                <a:latin typeface="Arial" panose="020B0604020202020204" pitchFamily="34" charset="0"/>
                <a:cs typeface="Arial" panose="020B0604020202020204" pitchFamily="34" charset="0"/>
              </a:defRPr>
            </a:lvl1pPr>
            <a:lvl2pPr marL="344488" marR="0" indent="-55563" defTabSz="914400" eaLnBrk="1" fontAlgn="auto" latinLnBrk="0" hangingPunct="1">
              <a:lnSpc>
                <a:spcPct val="100000"/>
              </a:lnSpc>
              <a:spcBef>
                <a:spcPts val="0"/>
              </a:spcBef>
              <a:spcAft>
                <a:spcPts val="0"/>
              </a:spcAft>
              <a:buClrTx/>
              <a:buSzTx/>
              <a:buFont typeface=".AppleSystemUIFont"/>
              <a:buChar char="—"/>
              <a:tabLst/>
              <a:defRPr sz="1051" b="0" i="0">
                <a:solidFill>
                  <a:schemeClr val="bg1"/>
                </a:solidFill>
                <a:latin typeface="Arial" panose="020B0604020202020204" pitchFamily="34" charset="0"/>
                <a:cs typeface="Arial" panose="020B0604020202020204" pitchFamily="34" charset="0"/>
              </a:defRPr>
            </a:lvl2pPr>
            <a:lvl3pPr marL="800100" indent="-228600">
              <a:buSzPct val="70000"/>
              <a:buFont typeface="Arial" panose="020B0604020202020204" pitchFamily="34" charset="0"/>
              <a:buChar char="•"/>
              <a:tabLst/>
              <a:defRPr sz="1600" baseline="0">
                <a:solidFill>
                  <a:schemeClr val="bg1"/>
                </a:solidFill>
                <a:latin typeface="Arial" panose="020B0604020202020204" pitchFamily="34" charset="0"/>
                <a:cs typeface="Arial" panose="020B0604020202020204" pitchFamily="34" charset="0"/>
              </a:defRPr>
            </a:lvl3pPr>
            <a:lvl4pPr>
              <a:defRPr sz="1051">
                <a:latin typeface="Arial" panose="020B0604020202020204" pitchFamily="34" charset="0"/>
                <a:cs typeface="Arial" panose="020B0604020202020204" pitchFamily="34" charset="0"/>
              </a:defRPr>
            </a:lvl4pPr>
            <a:lvl5pPr>
              <a:defRPr sz="1051">
                <a:latin typeface="Arial" panose="020B0604020202020204" pitchFamily="34" charset="0"/>
                <a:cs typeface="Arial" panose="020B0604020202020204" pitchFamily="34" charset="0"/>
              </a:defRPr>
            </a:lvl5pPr>
          </a:lstStyle>
          <a:p>
            <a:r>
              <a:rPr lang="en-US" sz="2000" dirty="0" smtClean="0"/>
              <a:t>11 tenors/maturities</a:t>
            </a:r>
          </a:p>
          <a:p>
            <a:endParaRPr lang="en-US" sz="2000" dirty="0" smtClean="0"/>
          </a:p>
          <a:p>
            <a:r>
              <a:rPr lang="en-US" sz="2000" dirty="0" smtClean="0"/>
              <a:t>Different </a:t>
            </a:r>
            <a:r>
              <a:rPr lang="en-US" sz="2000" dirty="0"/>
              <a:t>s</a:t>
            </a:r>
            <a:r>
              <a:rPr lang="en-US" sz="2000" dirty="0" smtClean="0"/>
              <a:t>hapes</a:t>
            </a:r>
          </a:p>
          <a:p>
            <a:pPr marL="742950" lvl="1" indent="-342900"/>
            <a:r>
              <a:rPr lang="en-US" sz="1800" dirty="0" smtClean="0"/>
              <a:t>Pre-crisis</a:t>
            </a:r>
          </a:p>
          <a:p>
            <a:pPr marL="742950" lvl="1" indent="-342900"/>
            <a:r>
              <a:rPr lang="en-US" sz="1800" dirty="0" smtClean="0"/>
              <a:t>Post-crisis</a:t>
            </a:r>
          </a:p>
          <a:p>
            <a:pPr marL="742950" lvl="1" indent="-342900"/>
            <a:r>
              <a:rPr lang="en-US" sz="1800" dirty="0" smtClean="0"/>
              <a:t>Current</a:t>
            </a:r>
            <a:endParaRPr lang="en-US" sz="1800" dirty="0"/>
          </a:p>
        </p:txBody>
      </p:sp>
      <p:pic>
        <p:nvPicPr>
          <p:cNvPr id="6" name="Picture 5"/>
          <p:cNvPicPr>
            <a:picLocks noChangeAspect="1"/>
          </p:cNvPicPr>
          <p:nvPr/>
        </p:nvPicPr>
        <p:blipFill>
          <a:blip r:embed="rId2"/>
          <a:stretch>
            <a:fillRect/>
          </a:stretch>
        </p:blipFill>
        <p:spPr>
          <a:xfrm>
            <a:off x="3519586" y="1174293"/>
            <a:ext cx="7410450" cy="4476750"/>
          </a:xfrm>
          <a:prstGeom prst="rect">
            <a:avLst/>
          </a:prstGeom>
        </p:spPr>
      </p:pic>
    </p:spTree>
    <p:extLst>
      <p:ext uri="{BB962C8B-B14F-4D97-AF65-F5344CB8AC3E}">
        <p14:creationId xmlns:p14="http://schemas.microsoft.com/office/powerpoint/2010/main" val="1653198649"/>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ck Master Slides">
  <a:themeElements>
    <a:clrScheme name="Custom 66">
      <a:dk1>
        <a:srgbClr val="000000"/>
      </a:dk1>
      <a:lt1>
        <a:srgbClr val="FFFFFF"/>
      </a:lt1>
      <a:dk2>
        <a:srgbClr val="4CAA50"/>
      </a:dk2>
      <a:lt2>
        <a:srgbClr val="414042"/>
      </a:lt2>
      <a:accent1>
        <a:srgbClr val="0B9DDB"/>
      </a:accent1>
      <a:accent2>
        <a:srgbClr val="00D1B3"/>
      </a:accent2>
      <a:accent3>
        <a:srgbClr val="8A5DB5"/>
      </a:accent3>
      <a:accent4>
        <a:srgbClr val="FFC91D"/>
      </a:accent4>
      <a:accent5>
        <a:srgbClr val="EA5FA7"/>
      </a:accent5>
      <a:accent6>
        <a:srgbClr val="EC4436"/>
      </a:accent6>
      <a:hlink>
        <a:srgbClr val="0B9DDB"/>
      </a:hlink>
      <a:folHlink>
        <a:srgbClr val="FEFF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wrap="square" lIns="0" tIns="0" rIns="0" bIns="0" anchor="t">
        <a:noAutofit/>
      </a:bodyPr>
      <a:lstStyle>
        <a:defPPr algn="l">
          <a:lnSpc>
            <a:spcPct val="100000"/>
          </a:lnSpc>
          <a:defRPr sz="4000" kern="0" dirty="0" smtClean="0"/>
        </a:defPPr>
      </a:lstStyle>
    </a:txDef>
  </a:objectDefaults>
  <a:extraClrSchemeLst/>
  <a:extLst>
    <a:ext uri="{05A4C25C-085E-4340-85A3-A5531E510DB2}">
      <thm15:themeFamily xmlns="" xmlns:thm15="http://schemas.microsoft.com/office/thememl/2012/main" name="70785180_BLP_16x9_ PPT_Template_White_020317_v9" id="{D5FE3869-6260-034C-876F-6081E34C2E4C}" vid="{478EEFFE-4DDF-5B49-AF95-D17164D9B1E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8301</TotalTime>
  <Words>742</Words>
  <Application>Microsoft Office PowerPoint</Application>
  <PresentationFormat>Custom</PresentationFormat>
  <Paragraphs>185</Paragraphs>
  <Slides>33</Slides>
  <Notes>0</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Black Master Slides</vt:lpstr>
      <vt:lpstr>PowerPoint Presentation</vt:lpstr>
      <vt:lpstr>Outline</vt:lpstr>
      <vt:lpstr>Quantitative Finance</vt:lpstr>
      <vt:lpstr>ML In Finance: Structured Datasets</vt:lpstr>
      <vt:lpstr>ML In Finance: Unstructured Datasets</vt:lpstr>
      <vt:lpstr>ML In Finance: Challenges</vt:lpstr>
      <vt:lpstr>Yield Curve Dimensionality Reduction</vt:lpstr>
      <vt:lpstr>Yield Curve Primer</vt:lpstr>
      <vt:lpstr>U.S. Treasury Yield Curve</vt:lpstr>
      <vt:lpstr>Yield Curve Dynamics</vt:lpstr>
      <vt:lpstr>Principal Component Analysis (PCA)</vt:lpstr>
      <vt:lpstr>PCA Over Different Time Periods</vt:lpstr>
      <vt:lpstr>Yield curve PCA: Crisis</vt:lpstr>
      <vt:lpstr>Yield curve PCA: After Crisis</vt:lpstr>
      <vt:lpstr>Yield curve PCA: Current</vt:lpstr>
      <vt:lpstr>Dimensionality Reduction: Autoencoder</vt:lpstr>
      <vt:lpstr>PCA vs. Autoencoder</vt:lpstr>
      <vt:lpstr>Dimension Reduction: AE vs. PCA</vt:lpstr>
      <vt:lpstr>Twitter Sentiment Analysis</vt:lpstr>
      <vt:lpstr>News/Twitter Sentiment</vt:lpstr>
      <vt:lpstr>Russell 2000 Stocks</vt:lpstr>
      <vt:lpstr>Twitter Sentiment Classification</vt:lpstr>
      <vt:lpstr>Methodology</vt:lpstr>
      <vt:lpstr>One vs. Rest Logistic Regression</vt:lpstr>
      <vt:lpstr>Classifier Performance Analysis</vt:lpstr>
      <vt:lpstr>Triangle Visualization</vt:lpstr>
      <vt:lpstr>Performance Analysis Dashboard</vt:lpstr>
      <vt:lpstr>Analyze Misclassifications</vt:lpstr>
      <vt:lpstr>Analyze Misclassifications</vt:lpstr>
      <vt:lpstr>Analyze Misclassifications</vt:lpstr>
      <vt:lpstr>Use Lasso To Find Data Issues</vt:lpstr>
      <vt:lpstr>Use Lasso To Find Data Issues</vt:lpstr>
      <vt:lpstr>Conclusion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ccherukuri</cp:lastModifiedBy>
  <cp:revision>463</cp:revision>
  <dcterms:created xsi:type="dcterms:W3CDTF">2018-03-22T20:24:50Z</dcterms:created>
  <dcterms:modified xsi:type="dcterms:W3CDTF">2019-04-04T14:34:29Z</dcterms:modified>
</cp:coreProperties>
</file>