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Lst>
  <p:notesMasterIdLst>
    <p:notesMasterId r:id="rId25"/>
  </p:notesMasterIdLst>
  <p:handoutMasterIdLst>
    <p:handoutMasterId r:id="rId26"/>
  </p:handoutMasterIdLst>
  <p:sldIdLst>
    <p:sldId id="510" r:id="rId7"/>
    <p:sldId id="512" r:id="rId8"/>
    <p:sldId id="509" r:id="rId9"/>
    <p:sldId id="511" r:id="rId10"/>
    <p:sldId id="379" r:id="rId11"/>
    <p:sldId id="429" r:id="rId12"/>
    <p:sldId id="516" r:id="rId13"/>
    <p:sldId id="515" r:id="rId14"/>
    <p:sldId id="508" r:id="rId15"/>
    <p:sldId id="405" r:id="rId16"/>
    <p:sldId id="408" r:id="rId17"/>
    <p:sldId id="513" r:id="rId18"/>
    <p:sldId id="346" r:id="rId19"/>
    <p:sldId id="514" r:id="rId20"/>
    <p:sldId id="505" r:id="rId21"/>
    <p:sldId id="517" r:id="rId22"/>
    <p:sldId id="518" r:id="rId23"/>
    <p:sldId id="479"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001122" mc:Ignorable=""/>
    <a:srgbClr xmlns:mc="http://schemas.openxmlformats.org/markup-compatibility/2006" xmlns:a14="http://schemas.microsoft.com/office/drawing/2007/7/7/main" val="001133" mc:Ignorable=""/>
    <a:srgbClr xmlns:mc="http://schemas.openxmlformats.org/markup-compatibility/2006" xmlns:a14="http://schemas.microsoft.com/office/drawing/2007/7/7/main" val="FF0066" mc:Ignorable=""/>
    <a:srgbClr xmlns:mc="http://schemas.openxmlformats.org/markup-compatibility/2006" xmlns:a14="http://schemas.microsoft.com/office/drawing/2007/7/7/main" val="88AAFF" mc:Ignorable=""/>
    <a:srgbClr xmlns:mc="http://schemas.openxmlformats.org/markup-compatibility/2006" xmlns:a14="http://schemas.microsoft.com/office/drawing/2007/7/7/main" val="F6AE1E" mc:Ignorable=""/>
    <a:srgbClr xmlns:mc="http://schemas.openxmlformats.org/markup-compatibility/2006" xmlns:a14="http://schemas.microsoft.com/office/drawing/2007/7/7/main" val="BBCCFF" mc:Ignorable=""/>
    <a:srgbClr xmlns:mc="http://schemas.openxmlformats.org/markup-compatibility/2006" xmlns:a14="http://schemas.microsoft.com/office/drawing/2007/7/7/main" val="220000"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000000" mc:Ignorable=""/>
    <a:srgbClr xmlns:mc="http://schemas.openxmlformats.org/markup-compatibility/2006" xmlns:a14="http://schemas.microsoft.com/office/drawing/2007/7/7/main" val="F3AF35"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7000" autoAdjust="0"/>
  </p:normalViewPr>
  <p:slideViewPr>
    <p:cSldViewPr snapToGrid="0">
      <p:cViewPr>
        <p:scale>
          <a:sx n="70" d="100"/>
          <a:sy n="70" d="100"/>
        </p:scale>
        <p:origin x="-612" y="-84"/>
      </p:cViewPr>
      <p:guideLst>
        <p:guide orient="horz" pos="144"/>
        <p:guide orient="horz" pos="895"/>
        <p:guide orient="horz" pos="1488"/>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0" d="100"/>
          <a:sy n="140" d="100"/>
        </p:scale>
        <p:origin x="-780" y="9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CSS Global Leadership Summit</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6/23/2009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rPr>
              <a:t>© 2008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07/7/12/main" val="105865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CSS Global Leadership Summit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6/23/2009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val="370653148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07/7/12/main" val="138609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a:buFontTx/>
              <a:buNone/>
            </a:pPr>
            <a:r>
              <a:rPr lang="en-US" dirty="0" smtClean="0"/>
              <a:t>&lt;Insert your notes here&gt;</a:t>
            </a:r>
          </a:p>
          <a:p>
            <a:pPr>
              <a:buFontTx/>
              <a:buNone/>
            </a:pPr>
            <a:endParaRPr lang="en-US" dirty="0" smtClean="0"/>
          </a:p>
          <a:p>
            <a:pPr>
              <a:buFontTx/>
              <a:buNone/>
            </a:pPr>
            <a:r>
              <a:rPr lang="en-US" b="1" dirty="0" smtClean="0"/>
              <a:t>Tips for resources</a:t>
            </a:r>
          </a:p>
          <a:p>
            <a:r>
              <a:rPr lang="en-US" dirty="0" smtClean="0"/>
              <a:t>Name the resource and explain how and why it is useful.</a:t>
            </a:r>
          </a:p>
          <a:p>
            <a:r>
              <a:rPr lang="en-US" dirty="0" smtClean="0"/>
              <a:t>Potential resources include: aliases, articles, books, contacts, online courses, Web sites, and white papers.</a:t>
            </a:r>
          </a:p>
          <a:p>
            <a:r>
              <a:rPr lang="en-US" dirty="0" smtClean="0"/>
              <a:t>Include Web site URLs so that attendees can access resources from printed version of slides.</a:t>
            </a:r>
          </a:p>
          <a:p>
            <a:endParaRPr lang="en-US" dirty="0" smtClean="0"/>
          </a:p>
          <a:p>
            <a:r>
              <a:rPr lang="en-US" dirty="0" smtClean="0"/>
              <a:t>Example:</a:t>
            </a:r>
          </a:p>
          <a:p>
            <a:pPr marL="742950" lvl="1" indent="-285750"/>
            <a:r>
              <a:rPr lang="en-US" dirty="0" smtClean="0"/>
              <a:t>Microsoft Manual of Style for Technical Publications (MSTP): The Microsoft corporate style guide</a:t>
            </a:r>
            <a:br>
              <a:rPr lang="en-US" dirty="0" smtClean="0"/>
            </a:br>
            <a:r>
              <a:rPr lang="en-US" dirty="0" smtClean="0"/>
              <a:t>http://mstp/</a:t>
            </a:r>
          </a:p>
          <a:p>
            <a:pPr marL="742950" lvl="1" indent="-285750"/>
            <a:r>
              <a:rPr lang="en-US" dirty="0" smtClean="0"/>
              <a:t>MSTP online course: An introduction to using the MSTP </a:t>
            </a:r>
            <a:br>
              <a:rPr lang="en-US" dirty="0" smtClean="0"/>
            </a:br>
            <a:r>
              <a:rPr lang="en-US" dirty="0" smtClean="0"/>
              <a:t>http://mylearning/CourseDetails.aspx?COURSENO=COUR2006070612343804010100</a:t>
            </a:r>
          </a:p>
          <a:p>
            <a:pPr marL="742950" lvl="1" indent="-285750"/>
            <a:r>
              <a:rPr lang="en-US" dirty="0" smtClean="0"/>
              <a:t>Microsoft Editors Discussion and Information alias (stet): A forum of over 550 content publishers around the company</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6/23/2009 9:56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xmlns:mc="http://schemas.openxmlformats.org/markup-compatibility/2006" xmlns:a14="http://schemas.microsoft.com/office/drawing/2007/7/7/main" val="000000" mc:Ignorable=""/>
                </a:solidFill>
              </a:rPr>
              <a:t>© 2008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5564" y="1911560"/>
            <a:ext cx="10239883" cy="1216152"/>
          </a:xfrm>
        </p:spPr>
        <p:txBody>
          <a:bodyPr anchor="ctr" anchorCtr="0">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595563" y="3668797"/>
            <a:ext cx="10239883" cy="461665"/>
          </a:xfrm>
        </p:spPr>
        <p:txBody>
          <a:bodyPr>
            <a:noAutofit/>
          </a:bodyPr>
          <a:lstStyle>
            <a:lvl1pPr marL="0" indent="0" algn="l" defTabSz="914363" rtl="0" eaLnBrk="1" latinLnBrk="0" hangingPunct="1">
              <a:lnSpc>
                <a:spcPct val="90000"/>
              </a:lnSpc>
              <a:spcBef>
                <a:spcPts val="0"/>
              </a:spcBef>
              <a:buFontTx/>
              <a:buNone/>
              <a:defRPr lang="en-US" sz="3200" kern="1200" dirty="0">
                <a:solidFill>
                  <a:srgbClr xmlns:mc="http://schemas.openxmlformats.org/markup-compatibility/2006" xmlns:a14="http://schemas.microsoft.com/office/drawing/2007/7/7/main" val="88AA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1729704"/>
          </a:xfrm>
        </p:spPr>
        <p:txBody>
          <a:bodyPr/>
          <a:lstStyle>
            <a:lvl1pPr>
              <a:buClr>
                <a:schemeClr val="tx1"/>
              </a:buClr>
              <a:buSzPct val="80000"/>
              <a:buFontTx/>
              <a:buBlip>
                <a:blip r:embed="rId2"/>
              </a:buBlip>
              <a:defRPr>
                <a:solidFill>
                  <a:schemeClr val="tx1"/>
                </a:solidFill>
              </a:defRPr>
            </a:lvl1pPr>
            <a:lvl2pPr>
              <a:buClr>
                <a:schemeClr val="tx1"/>
              </a:buClr>
              <a:buSzPct val="80000"/>
              <a:buFontTx/>
              <a:buBlip>
                <a:blip r:embed="rId3"/>
              </a:buBlip>
              <a:defRPr>
                <a:solidFill>
                  <a:schemeClr val="tx1"/>
                </a:solidFill>
              </a:defRPr>
            </a:lvl2pPr>
            <a:lvl3pPr>
              <a:buClr>
                <a:schemeClr val="tx1"/>
              </a:buClr>
              <a:buSzPct val="80000"/>
              <a:buFontTx/>
              <a:buBlip>
                <a:blip r:embed="rId3"/>
              </a:buBlip>
              <a:defRPr>
                <a:solidFill>
                  <a:schemeClr val="tx1"/>
                </a:solidFill>
              </a:defRPr>
            </a:lvl3pPr>
            <a:lvl4pPr>
              <a:buClr>
                <a:schemeClr val="tx1"/>
              </a:buClr>
              <a:buSzPct val="80000"/>
              <a:buFontTx/>
              <a:buBlip>
                <a:blip r:embed="rId3"/>
              </a:buBlip>
              <a:defRPr baseline="0">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170200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xmlns:p14="http://schemas.microsoft.com/office/powerpoint/2007/7/12/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564" y="1911560"/>
            <a:ext cx="10239883" cy="1216152"/>
          </a:xfrm>
        </p:spPr>
        <p:txBody>
          <a:bodyPr anchor="ctr" anchorCtr="0">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595563" y="3668797"/>
            <a:ext cx="10239883" cy="461665"/>
          </a:xfrm>
        </p:spPr>
        <p:txBody>
          <a:bodyPr>
            <a:noAutofit/>
          </a:bodyPr>
          <a:lstStyle>
            <a:lvl1pPr marL="0" indent="0" algn="l" defTabSz="914363" rtl="0" eaLnBrk="1" latinLnBrk="0" hangingPunct="1">
              <a:lnSpc>
                <a:spcPct val="90000"/>
              </a:lnSpc>
              <a:spcBef>
                <a:spcPts val="0"/>
              </a:spcBef>
              <a:buFontTx/>
              <a:buNone/>
              <a:defRPr lang="en-US" sz="3200" kern="1200" dirty="0">
                <a:solidFill>
                  <a:srgbClr xmlns:mc="http://schemas.openxmlformats.org/markup-compatibility/2006" xmlns:a14="http://schemas.microsoft.com/office/drawing/2007/7/7/main" val="88AA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Microsoft-Logo_Gray.png"/>
          <p:cNvPicPr>
            <a:picLocks noChangeAspect="1"/>
          </p:cNvPicPr>
          <p:nvPr userDrawn="1"/>
        </p:nvPicPr>
        <p:blipFill>
          <a:blip r:embed="rId3"/>
          <a:stretch>
            <a:fillRect/>
          </a:stretch>
        </p:blipFill>
        <p:spPr>
          <a:xfrm>
            <a:off x="10788382" y="6470489"/>
            <a:ext cx="947511" cy="194008"/>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1729704"/>
          </a:xfrm>
        </p:spPr>
        <p:txBody>
          <a:bodyPr/>
          <a:lstStyle>
            <a:lvl1pPr>
              <a:buClr>
                <a:schemeClr val="tx1"/>
              </a:buClr>
              <a:buSzPct val="80000"/>
              <a:buFontTx/>
              <a:buBlip>
                <a:blip r:embed="rId2"/>
              </a:buBlip>
              <a:defRPr>
                <a:solidFill>
                  <a:schemeClr val="tx1"/>
                </a:solidFill>
              </a:defRPr>
            </a:lvl1pPr>
            <a:lvl2pPr>
              <a:buClr>
                <a:schemeClr val="tx1"/>
              </a:buClr>
              <a:buSzPct val="80000"/>
              <a:buFontTx/>
              <a:buBlip>
                <a:blip r:embed="rId3"/>
              </a:buBlip>
              <a:defRPr>
                <a:solidFill>
                  <a:schemeClr val="tx1"/>
                </a:solidFill>
              </a:defRPr>
            </a:lvl2pPr>
            <a:lvl3pPr>
              <a:buClr>
                <a:schemeClr val="tx1"/>
              </a:buClr>
              <a:buSzPct val="80000"/>
              <a:buFontTx/>
              <a:buBlip>
                <a:blip r:embed="rId3"/>
              </a:buBlip>
              <a:defRPr>
                <a:solidFill>
                  <a:schemeClr val="tx1"/>
                </a:solidFill>
              </a:defRPr>
            </a:lvl3pPr>
            <a:lvl4pPr>
              <a:buClr>
                <a:schemeClr val="tx1"/>
              </a:buClr>
              <a:buSzPct val="80000"/>
              <a:buFontTx/>
              <a:buBlip>
                <a:blip r:embed="rId3"/>
              </a:buBlip>
              <a:defRPr baseline="0">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95563" y="3668797"/>
            <a:ext cx="10239883" cy="461665"/>
          </a:xfrm>
        </p:spPr>
        <p:txBody>
          <a:bodyPr>
            <a:noAutofit/>
          </a:bodyPr>
          <a:lstStyle>
            <a:lvl1pPr marL="0" indent="0" algn="l" defTabSz="914363" rtl="0" eaLnBrk="1" latinLnBrk="0" hangingPunct="1">
              <a:lnSpc>
                <a:spcPct val="90000"/>
              </a:lnSpc>
              <a:spcBef>
                <a:spcPts val="0"/>
              </a:spcBef>
              <a:buFontTx/>
              <a:buNone/>
              <a:defRPr lang="en-US" sz="3200" kern="1200" dirty="0">
                <a:solidFill>
                  <a:srgbClr xmlns:mc="http://schemas.openxmlformats.org/markup-compatibility/2006" xmlns:a14="http://schemas.microsoft.com/office/drawing/2007/7/7/main" val="88AA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Microsoft-Logo_Gray.png"/>
          <p:cNvPicPr>
            <a:picLocks noChangeAspect="1"/>
          </p:cNvPicPr>
          <p:nvPr userDrawn="1"/>
        </p:nvPicPr>
        <p:blipFill>
          <a:blip r:embed="rId3"/>
          <a:stretch>
            <a:fillRect/>
          </a:stretch>
        </p:blipFill>
        <p:spPr>
          <a:xfrm>
            <a:off x="10788382" y="6470489"/>
            <a:ext cx="947511" cy="194008"/>
          </a:xfrm>
          <a:prstGeom prst="rect">
            <a:avLst/>
          </a:prstGeom>
        </p:spPr>
      </p:pic>
      <p:sp>
        <p:nvSpPr>
          <p:cNvPr id="8" name="Title 1"/>
          <p:cNvSpPr>
            <a:spLocks noGrp="1"/>
          </p:cNvSpPr>
          <p:nvPr>
            <p:ph type="ctrTitle"/>
          </p:nvPr>
        </p:nvSpPr>
        <p:spPr>
          <a:xfrm>
            <a:off x="595564" y="1911560"/>
            <a:ext cx="10239883" cy="1216152"/>
          </a:xfrm>
          <a:effectLst/>
        </p:spPr>
        <p:txBody>
          <a:bodyPr anchor="ctr" anchorCtr="0">
            <a:noAutofit/>
          </a:bodyPr>
          <a:lstStyle>
            <a:lvl1pPr>
              <a:lnSpc>
                <a:spcPct val="90000"/>
              </a:lnSpc>
              <a:defRPr sz="6000" b="1" i="1"/>
            </a:lvl1pPr>
          </a:lstStyle>
          <a:p>
            <a:r>
              <a:rPr lang="en-US" dirty="0"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bg>
      <p:bgPr>
        <a:gradFill>
          <a:gsLst>
            <a:gs pos="0">
              <a:srgbClr xmlns:mc="http://schemas.openxmlformats.org/markup-compatibility/2006" xmlns:a14="http://schemas.microsoft.com/office/drawing/2007/7/7/main" val="001133" mc:Ignorable=""/>
            </a:gs>
            <a:gs pos="70000">
              <a:schemeClr val="bg1"/>
            </a:gs>
            <a:gs pos="70000">
              <a:srgbClr xmlns:mc="http://schemas.openxmlformats.org/markup-compatibility/2006" xmlns:a14="http://schemas.microsoft.com/office/drawing/2007/7/7/main" val="220000" mc:Ignorabl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1729704"/>
          </a:xfrm>
        </p:spPr>
        <p:txBody>
          <a:bodyPr/>
          <a:lstStyle>
            <a:lvl1pPr>
              <a:lnSpc>
                <a:spcPct val="90000"/>
              </a:lnSpc>
              <a:defRPr/>
            </a:lvl1pPr>
            <a:lvl2pPr>
              <a:lnSpc>
                <a:spcPct val="90000"/>
              </a:lnSpc>
              <a:defRPr/>
            </a:lvl2pPr>
            <a:lvl3pPr>
              <a:lnSpc>
                <a:spcPct val="90000"/>
              </a:lnSpc>
              <a:defRPr/>
            </a:lvl3pPr>
            <a:lvl4pPr>
              <a:lnSpc>
                <a:spcPct val="90000"/>
              </a:lnSpc>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95563" y="3668797"/>
            <a:ext cx="10239883" cy="461665"/>
          </a:xfrm>
        </p:spPr>
        <p:txBody>
          <a:bodyPr>
            <a:noAutofit/>
          </a:bodyPr>
          <a:lstStyle>
            <a:lvl1pPr marL="0" indent="0" algn="l" defTabSz="914363" rtl="0" eaLnBrk="1" latinLnBrk="0" hangingPunct="1">
              <a:lnSpc>
                <a:spcPct val="90000"/>
              </a:lnSpc>
              <a:spcBef>
                <a:spcPts val="0"/>
              </a:spcBef>
              <a:buFontTx/>
              <a:buNone/>
              <a:defRPr lang="en-US" sz="3200" kern="1200" dirty="0">
                <a:solidFill>
                  <a:srgbClr xmlns:mc="http://schemas.openxmlformats.org/markup-compatibility/2006" xmlns:a14="http://schemas.microsoft.com/office/drawing/2007/7/7/main" val="88AA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Microsoft-Logo_Gray.png"/>
          <p:cNvPicPr>
            <a:picLocks noChangeAspect="1"/>
          </p:cNvPicPr>
          <p:nvPr userDrawn="1"/>
        </p:nvPicPr>
        <p:blipFill>
          <a:blip r:embed="rId3"/>
          <a:stretch>
            <a:fillRect/>
          </a:stretch>
        </p:blipFill>
        <p:spPr>
          <a:xfrm>
            <a:off x="10788382" y="6470489"/>
            <a:ext cx="947511" cy="194008"/>
          </a:xfrm>
          <a:prstGeom prst="rect">
            <a:avLst/>
          </a:prstGeom>
        </p:spPr>
      </p:pic>
      <p:sp>
        <p:nvSpPr>
          <p:cNvPr id="8" name="Title 1"/>
          <p:cNvSpPr>
            <a:spLocks noGrp="1"/>
          </p:cNvSpPr>
          <p:nvPr>
            <p:ph type="ctrTitle"/>
          </p:nvPr>
        </p:nvSpPr>
        <p:spPr>
          <a:xfrm>
            <a:off x="595564" y="1911560"/>
            <a:ext cx="10239883" cy="1216152"/>
          </a:xfrm>
          <a:effectLst/>
        </p:spPr>
        <p:txBody>
          <a:bodyPr anchor="ctr" anchorCtr="0">
            <a:noAutofit/>
          </a:bodyPr>
          <a:lstStyle>
            <a:lvl1pPr>
              <a:lnSpc>
                <a:spcPct val="90000"/>
              </a:lnSpc>
              <a:defRPr sz="6000" b="1" i="1"/>
            </a:lvl1pPr>
          </a:lstStyle>
          <a:p>
            <a:r>
              <a:rPr lang="en-US" dirty="0"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bg>
      <p:bgPr>
        <a:gradFill>
          <a:gsLst>
            <a:gs pos="0">
              <a:srgbClr xmlns:mc="http://schemas.openxmlformats.org/markup-compatibility/2006" xmlns:a14="http://schemas.microsoft.com/office/drawing/2007/7/7/main" val="001133" mc:Ignorable=""/>
            </a:gs>
            <a:gs pos="70000">
              <a:schemeClr val="bg1"/>
            </a:gs>
            <a:gs pos="70000">
              <a:srgbClr xmlns:mc="http://schemas.openxmlformats.org/markup-compatibility/2006" xmlns:a14="http://schemas.microsoft.com/office/drawing/2007/7/7/main" val="220000" mc:Ignorabl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1729704"/>
          </a:xfrm>
        </p:spPr>
        <p:txBody>
          <a:bodyPr/>
          <a:lstStyle>
            <a:lvl1pPr>
              <a:lnSpc>
                <a:spcPct val="90000"/>
              </a:lnSpc>
              <a:defRPr/>
            </a:lvl1pPr>
            <a:lvl2pPr>
              <a:lnSpc>
                <a:spcPct val="90000"/>
              </a:lnSpc>
              <a:defRPr/>
            </a:lvl2pPr>
            <a:lvl3pPr>
              <a:lnSpc>
                <a:spcPct val="90000"/>
              </a:lnSpc>
              <a:defRPr/>
            </a:lvl3pPr>
            <a:lvl4pPr>
              <a:lnSpc>
                <a:spcPct val="90000"/>
              </a:lnSpc>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1729704"/>
          </a:xfrm>
        </p:spPr>
        <p:txBody>
          <a:bodyPr/>
          <a:lstStyle>
            <a:lvl1pPr>
              <a:lnSpc>
                <a:spcPct val="90000"/>
              </a:lnSpc>
              <a:defRPr/>
            </a:lvl1pPr>
            <a:lvl2pPr>
              <a:lnSpc>
                <a:spcPct val="90000"/>
              </a:lnSpc>
              <a:defRPr/>
            </a:lvl2pPr>
            <a:lvl3pPr>
              <a:lnSpc>
                <a:spcPct val="90000"/>
              </a:lnSpc>
              <a:defRPr/>
            </a:lvl3pPr>
            <a:lvl4pPr>
              <a:lnSpc>
                <a:spcPct val="90000"/>
              </a:lnSpc>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43731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baseline="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
        <p:nvSpPr>
          <p:cNvPr id="4" name="Content Placeholder 3"/>
          <p:cNvSpPr>
            <a:spLocks noGrp="1"/>
          </p:cNvSpPr>
          <p:nvPr>
            <p:ph sz="half" idx="2"/>
          </p:nvPr>
        </p:nvSpPr>
        <p:spPr>
          <a:xfrm>
            <a:off x="6195986" y="1411553"/>
            <a:ext cx="5484971" cy="143731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baseline="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249573"/>
          </a:xfrm>
        </p:spPr>
        <p:txBody>
          <a:bodyPr/>
          <a:lstStyle>
            <a:lvl1pPr marL="281770" indent="-281770">
              <a:defRPr sz="2300"/>
            </a:lvl1pPr>
            <a:lvl2pPr marL="562218" indent="-265896">
              <a:defRPr sz="2000"/>
            </a:lvl2pPr>
            <a:lvl3pPr marL="813562" indent="-243407">
              <a:defRPr sz="1800"/>
            </a:lvl3pPr>
            <a:lvl4pPr marL="1050354" indent="-228856">
              <a:defRPr sz="1700" baseline="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249573"/>
          </a:xfrm>
        </p:spPr>
        <p:txBody>
          <a:bodyPr/>
          <a:lstStyle>
            <a:lvl1pPr marL="296321" indent="-296321">
              <a:defRPr sz="2300"/>
            </a:lvl1pPr>
            <a:lvl2pPr marL="570155" indent="-273833">
              <a:defRPr sz="2000"/>
            </a:lvl2pPr>
            <a:lvl3pPr marL="821499" indent="-244730">
              <a:defRPr sz="1800"/>
            </a:lvl3pPr>
            <a:lvl4pPr marL="1050354" indent="-236793">
              <a:defRPr sz="1700" baseline="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xmlns:mc="http://schemas.openxmlformats.org/markup-compatibility/2006" xmlns:a14="http://schemas.microsoft.com/office/drawing/2007/7/7/main" val="001133" mc:Ignorable=""/>
            </a:gs>
            <a:gs pos="70000">
              <a:schemeClr val="bg1"/>
            </a:gs>
            <a:gs pos="70000">
              <a:srgbClr xmlns:mc="http://schemas.openxmlformats.org/markup-compatibility/2006" xmlns:a14="http://schemas.microsoft.com/office/drawing/2007/7/7/main" val="220000" mc:Ignorable=""/>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5938" y="1420813"/>
            <a:ext cx="11165020" cy="172970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723" r:id="rId4"/>
    <p:sldLayoutId id="2147483697" r:id="rId5"/>
    <p:sldLayoutId id="2147483698" r:id="rId6"/>
    <p:sldLayoutId id="2147483699" r:id="rId7"/>
    <p:sldLayoutId id="2147483700" r:id="rId8"/>
    <p:sldLayoutId id="2147483701" r:id="rId9"/>
    <p:sldLayoutId id="2147483702" r:id="rId10"/>
    <p:sldLayoutId id="2147483703" r:id="rId11"/>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lumMod val="75000"/>
                </a:schemeClr>
              </a:gs>
              <a:gs pos="36000">
                <a:schemeClr val="tx1"/>
              </a:gs>
              <a:gs pos="86000">
                <a:srgbClr xmlns:mc="http://schemas.openxmlformats.org/markup-compatibility/2006" xmlns:a14="http://schemas.microsoft.com/office/drawing/2007/7/7/main" val="88AAFF"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3550" indent="-463550" algn="l" defTabSz="914363" rtl="0" eaLnBrk="1" latinLnBrk="0" hangingPunct="1">
        <a:lnSpc>
          <a:spcPct val="90000"/>
        </a:lnSpc>
        <a:spcBef>
          <a:spcPct val="20000"/>
        </a:spcBef>
        <a:buSzPct val="80000"/>
        <a:buFontTx/>
        <a:buBlip>
          <a:blip r:embed="rId13"/>
        </a:buBlip>
        <a:defRPr sz="3200" kern="1200">
          <a:solidFill>
            <a:schemeClr val="tx1"/>
          </a:solidFill>
          <a:latin typeface="+mn-lt"/>
          <a:ea typeface="+mn-ea"/>
          <a:cs typeface="+mn-cs"/>
        </a:defRPr>
      </a:lvl1pPr>
      <a:lvl2pPr marL="855663" indent="-396875" algn="l" defTabSz="914363" rtl="0" eaLnBrk="1" latinLnBrk="0" hangingPunct="1">
        <a:lnSpc>
          <a:spcPct val="90000"/>
        </a:lnSpc>
        <a:spcBef>
          <a:spcPct val="20000"/>
        </a:spcBef>
        <a:buSzPct val="80000"/>
        <a:buFontTx/>
        <a:buBlip>
          <a:blip r:embed="rId14"/>
        </a:buBlip>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solidFill>
            <a:schemeClr val="tx1"/>
          </a:solidFill>
          <a:latin typeface="+mn-lt"/>
          <a:ea typeface="+mn-ea"/>
          <a:cs typeface="+mn-cs"/>
        </a:defRPr>
      </a:lvl3pPr>
      <a:lvl4pPr marL="1662113" indent="-403225" algn="l" defTabSz="914363" rtl="0" eaLnBrk="1" latinLnBrk="0" hangingPunct="1">
        <a:lnSpc>
          <a:spcPct val="90000"/>
        </a:lnSpc>
        <a:spcBef>
          <a:spcPct val="20000"/>
        </a:spcBef>
        <a:buSzPct val="80000"/>
        <a:buFontTx/>
        <a:buBlip>
          <a:blip r:embed="rId14"/>
        </a:buBlip>
        <a:defRPr sz="2400" kern="1200" baseline="0">
          <a:solidFill>
            <a:schemeClr val="tx1"/>
          </a:solidFill>
          <a:latin typeface="+mn-lt"/>
          <a:ea typeface="+mn-ea"/>
          <a:cs typeface="+mn-cs"/>
        </a:defRPr>
      </a:lvl4pPr>
      <a:lvl5pPr marL="2054225" indent="-392113"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xmlns:mc="http://schemas.openxmlformats.org/markup-compatibility/2006" xmlns:a14="http://schemas.microsoft.com/office/drawing/2007/7/7/main" val="BBCCFF" mc:Ignorable=""/>
            </a:gs>
            <a:gs pos="70000">
              <a:schemeClr val="bg1"/>
            </a:gs>
            <a:gs pos="7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30189"/>
            <a:ext cx="1117309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170200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21" r:id="rId1"/>
    <p:sldLayoutId id="2147483724" r:id="rId2"/>
    <p:sldLayoutId id="2147483725" r:id="rId3"/>
    <p:sldLayoutId id="2147483726" r:id="rId4"/>
    <p:sldLayoutId id="2147483727" r:id="rId5"/>
    <p:sldLayoutId id="2147483728" r:id="rId6"/>
    <p:sldLayoutId id="2147483729" r:id="rId7"/>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lumMod val="75000"/>
                </a:schemeClr>
              </a:gs>
              <a:gs pos="36000">
                <a:schemeClr val="tx1"/>
              </a:gs>
              <a:gs pos="86000">
                <a:srgbClr xmlns:mc="http://schemas.openxmlformats.org/markup-compatibility/2006" xmlns:a14="http://schemas.microsoft.com/office/drawing/2007/7/7/main" val="88AAFF"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045" y="2895599"/>
            <a:ext cx="2945633" cy="1389797"/>
          </a:xfrm>
        </p:spPr>
        <p:txBody>
          <a:bodyPr>
            <a:noAutofit/>
          </a:bodyPr>
          <a:lstStyle/>
          <a:p>
            <a:r>
              <a:rPr lang="en-US" sz="3200" dirty="0" smtClean="0">
                <a:latin typeface="Verdana" pitchFamily="34" charset="0"/>
              </a:rPr>
              <a:t>Jim Pierson</a:t>
            </a:r>
            <a:r>
              <a:rPr lang="en-US" sz="1800" dirty="0" smtClean="0">
                <a:latin typeface="Verdana" pitchFamily="34" charset="0"/>
              </a:rPr>
              <a:t/>
            </a:r>
            <a:br>
              <a:rPr lang="en-US" sz="1800" dirty="0" smtClean="0">
                <a:latin typeface="Verdana" pitchFamily="34" charset="0"/>
              </a:rPr>
            </a:br>
            <a:r>
              <a:rPr lang="en-US" sz="2000" dirty="0" smtClean="0">
                <a:latin typeface="Verdana" pitchFamily="34" charset="0"/>
              </a:rPr>
              <a:t>Microsoft</a:t>
            </a:r>
            <a:r>
              <a:rPr lang="en-US" sz="1800" dirty="0" smtClean="0">
                <a:latin typeface="Verdana" pitchFamily="34" charset="0"/>
              </a:rPr>
              <a:t/>
            </a:r>
            <a:br>
              <a:rPr lang="en-US" sz="1800" dirty="0" smtClean="0">
                <a:latin typeface="Verdana" pitchFamily="34" charset="0"/>
              </a:rPr>
            </a:br>
            <a:r>
              <a:rPr lang="en-US" sz="1800" dirty="0" smtClean="0">
                <a:latin typeface="Verdana" pitchFamily="34" charset="0"/>
              </a:rPr>
              <a:t>Principal Performance Test Engineer </a:t>
            </a:r>
            <a:br>
              <a:rPr lang="en-US" sz="1800" dirty="0" smtClean="0">
                <a:latin typeface="Verdana" pitchFamily="34" charset="0"/>
              </a:rPr>
            </a:br>
            <a:r>
              <a:rPr lang="en-US" sz="1800" dirty="0" smtClean="0">
                <a:latin typeface="Verdana" pitchFamily="34" charset="0"/>
              </a:rPr>
              <a:t>JimPier@microsoft.com</a:t>
            </a:r>
            <a:endParaRPr lang="en-US" sz="1800" dirty="0">
              <a:latin typeface="Verdana" pitchFamily="34" charset="0"/>
            </a:endParaRPr>
          </a:p>
        </p:txBody>
      </p:sp>
      <p:sp>
        <p:nvSpPr>
          <p:cNvPr id="3" name="Subtitle 2"/>
          <p:cNvSpPr>
            <a:spLocks noGrp="1"/>
          </p:cNvSpPr>
          <p:nvPr>
            <p:ph type="subTitle" idx="1"/>
          </p:nvPr>
        </p:nvSpPr>
        <p:spPr>
          <a:xfrm>
            <a:off x="406293" y="228600"/>
            <a:ext cx="7755067" cy="494731"/>
          </a:xfrm>
          <a:solidFill>
            <a:srgbClr xmlns:mc="http://schemas.openxmlformats.org/markup-compatibility/2006" xmlns:a14="http://schemas.microsoft.com/office/drawing/2007/7/7/main" val="92D050" mc:Ignorable=""/>
          </a:solidFill>
        </p:spPr>
        <p:txBody>
          <a:bodyPr>
            <a:noAutofit/>
          </a:bodyPr>
          <a:lstStyle/>
          <a:p>
            <a:pPr algn="ctr"/>
            <a:r>
              <a:rPr lang="en-US" dirty="0" smtClean="0">
                <a:solidFill>
                  <a:schemeClr val="tx1"/>
                </a:solidFill>
              </a:rPr>
              <a:t>Visual Round Trip Analyzer (VRTA)</a:t>
            </a:r>
            <a:endParaRPr lang="en-US" dirty="0">
              <a:solidFill>
                <a:schemeClr val="tx1"/>
              </a:solidFill>
            </a:endParaRPr>
          </a:p>
        </p:txBody>
      </p:sp>
      <p:sp>
        <p:nvSpPr>
          <p:cNvPr id="4" name="Rectangle 3"/>
          <p:cNvSpPr/>
          <p:nvPr/>
        </p:nvSpPr>
        <p:spPr>
          <a:xfrm>
            <a:off x="8735325" y="5681599"/>
            <a:ext cx="3233762" cy="954107"/>
          </a:xfrm>
          <a:prstGeom prst="rect">
            <a:avLst/>
          </a:prstGeom>
          <a:solidFill>
            <a:srgbClr xmlns:mc="http://schemas.openxmlformats.org/markup-compatibility/2006" xmlns:a14="http://schemas.microsoft.com/office/drawing/2007/7/7/main" val="FFFF00" mc:Ignorable=""/>
          </a:solidFill>
        </p:spPr>
        <p:txBody>
          <a:bodyPr wrap="square">
            <a:spAutoFit/>
          </a:bodyPr>
          <a:lstStyle/>
          <a:p>
            <a:pPr algn="ctr"/>
            <a:r>
              <a:rPr lang="en-US" sz="2800" dirty="0" smtClean="0">
                <a:solidFill>
                  <a:schemeClr val="bg1"/>
                </a:solidFill>
              </a:rPr>
              <a:t>Velocity 2009</a:t>
            </a:r>
          </a:p>
          <a:p>
            <a:pPr algn="ctr"/>
            <a:r>
              <a:rPr lang="en-US" sz="2800" dirty="0" smtClean="0">
                <a:solidFill>
                  <a:schemeClr val="bg1"/>
                </a:solidFill>
              </a:rPr>
              <a:t>Performance Tools </a:t>
            </a:r>
            <a:endParaRPr lang="en-US" sz="28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9040045" y="228600"/>
            <a:ext cx="2642439" cy="2569825"/>
          </a:xfrm>
          <a:prstGeom prst="rect">
            <a:avLst/>
          </a:prstGeom>
          <a:noFill/>
          <a:ln w="9525">
            <a:noFill/>
            <a:miter lim="800000"/>
            <a:headEnd/>
            <a:tailEnd/>
          </a:ln>
          <a:effectLst/>
        </p:spPr>
      </p:pic>
      <p:sp>
        <p:nvSpPr>
          <p:cNvPr id="7" name="TextBox 6"/>
          <p:cNvSpPr txBox="1"/>
          <p:nvPr/>
        </p:nvSpPr>
        <p:spPr>
          <a:xfrm>
            <a:off x="263776" y="5958386"/>
            <a:ext cx="7821163" cy="584775"/>
          </a:xfrm>
          <a:prstGeom prst="rect">
            <a:avLst/>
          </a:prstGeom>
          <a:noFill/>
        </p:spPr>
        <p:txBody>
          <a:bodyPr wrap="square" rtlCol="0">
            <a:spAutoFit/>
          </a:bodyPr>
          <a:lstStyle/>
          <a:p>
            <a:pPr>
              <a:buFont typeface="Arial" pitchFamily="34" charset="0"/>
              <a:buChar char="•"/>
            </a:pPr>
            <a:r>
              <a:rPr lang="en-US" sz="3200" dirty="0" smtClean="0"/>
              <a:t> Free download.microsoft.com</a:t>
            </a:r>
          </a:p>
        </p:txBody>
      </p:sp>
      <p:pic>
        <p:nvPicPr>
          <p:cNvPr id="1029" name="Picture 5"/>
          <p:cNvPicPr>
            <a:picLocks noChangeAspect="1" noChangeArrowheads="1"/>
          </p:cNvPicPr>
          <p:nvPr/>
        </p:nvPicPr>
        <p:blipFill>
          <a:blip r:embed="rId4" cstate="print"/>
          <a:srcRect/>
          <a:stretch>
            <a:fillRect/>
          </a:stretch>
        </p:blipFill>
        <p:spPr bwMode="auto">
          <a:xfrm>
            <a:off x="406295" y="990601"/>
            <a:ext cx="7741418" cy="45434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4969494" y="990600"/>
            <a:ext cx="3150924" cy="2194753"/>
          </a:xfrm>
          <a:prstGeom prst="rect">
            <a:avLst/>
          </a:prstGeom>
          <a:noFill/>
          <a:ln w="6350">
            <a:solidFill>
              <a:schemeClr val="tx1"/>
            </a:solidFill>
            <a:miter lim="800000"/>
            <a:headEnd/>
            <a:tailEnd/>
          </a:ln>
          <a:effectLst/>
        </p:spPr>
      </p:pic>
    </p:spTree>
    <p:extLst>
      <p:ext uri="{BB962C8B-B14F-4D97-AF65-F5344CB8AC3E}">
        <p14:creationId xmlns:p14="http://schemas.microsoft.com/office/powerpoint/2007/7/12/main" val="4264538225"/>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242" y="228600"/>
            <a:ext cx="5839716" cy="553998"/>
          </a:xfrm>
        </p:spPr>
        <p:txBody>
          <a:bodyPr/>
          <a:lstStyle/>
          <a:p>
            <a:pPr algn="ctr"/>
            <a:r>
              <a:rPr lang="en-US" dirty="0" smtClean="0"/>
              <a:t>Slow server</a:t>
            </a:r>
            <a:endParaRPr lang="en-US" dirty="0"/>
          </a:p>
        </p:txBody>
      </p:sp>
      <p:sp>
        <p:nvSpPr>
          <p:cNvPr id="4" name="Text Placeholder 2"/>
          <p:cNvSpPr txBox="1">
            <a:spLocks/>
          </p:cNvSpPr>
          <p:nvPr/>
        </p:nvSpPr>
        <p:spPr>
          <a:xfrm>
            <a:off x="5950426" y="1261336"/>
            <a:ext cx="5663504" cy="4038029"/>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Ack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from Server/TCP</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indent="-463550">
              <a:lnSpc>
                <a:spcPct val="90000"/>
              </a:lnSpc>
              <a:spcBef>
                <a:spcPct val="20000"/>
              </a:spcBef>
              <a:buSzPct val="80000"/>
              <a:buBlip>
                <a:blip r:embed="rId2"/>
              </a:buBlip>
              <a:defRPr/>
            </a:pPr>
            <a:r>
              <a:rPr lang="en-US" sz="3200" dirty="0" smtClean="0"/>
              <a:t>Long delay from server</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TCP Ramping used by subsequent</a:t>
            </a:r>
            <a:r>
              <a:rPr kumimoji="0" lang="en-US" sz="3200" b="0" i="0" u="none" strike="noStrike" kern="1200" cap="none" spc="0" normalizeH="0" noProof="0" dirty="0" smtClean="0">
                <a:ln>
                  <a:noFill/>
                </a:ln>
                <a:solidFill>
                  <a:schemeClr val="tx1"/>
                </a:solidFill>
                <a:effectLst/>
                <a:uLnTx/>
                <a:uFillTx/>
                <a:latin typeface="+mn-lt"/>
                <a:ea typeface="+mn-ea"/>
                <a:cs typeface="+mn-cs"/>
              </a:rPr>
              <a:t> files on same port.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p:cNvPicPr>
            <a:picLocks noChangeAspect="1" noChangeArrowheads="1"/>
          </p:cNvPicPr>
          <p:nvPr/>
        </p:nvPicPr>
        <p:blipFill>
          <a:blip r:embed="rId3"/>
          <a:srcRect/>
          <a:stretch>
            <a:fillRect/>
          </a:stretch>
        </p:blipFill>
        <p:spPr bwMode="auto">
          <a:xfrm>
            <a:off x="235045" y="284400"/>
            <a:ext cx="4200477" cy="6075457"/>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890" y="228600"/>
            <a:ext cx="6168788" cy="1107996"/>
          </a:xfrm>
        </p:spPr>
        <p:txBody>
          <a:bodyPr/>
          <a:lstStyle/>
          <a:p>
            <a:pPr algn="ctr"/>
            <a:r>
              <a:rPr lang="en-US" dirty="0" smtClean="0"/>
              <a:t>Low bandwidth usage </a:t>
            </a:r>
            <a:br>
              <a:rPr lang="en-US" dirty="0" smtClean="0"/>
            </a:br>
            <a:r>
              <a:rPr lang="en-US" dirty="0" smtClean="0"/>
              <a:t>on small files</a:t>
            </a:r>
            <a:endParaRPr lang="en-US" dirty="0"/>
          </a:p>
        </p:txBody>
      </p:sp>
      <p:sp>
        <p:nvSpPr>
          <p:cNvPr id="4" name="Text Placeholder 2"/>
          <p:cNvSpPr txBox="1">
            <a:spLocks/>
          </p:cNvSpPr>
          <p:nvPr/>
        </p:nvSpPr>
        <p:spPr>
          <a:xfrm>
            <a:off x="6018664" y="1657121"/>
            <a:ext cx="5663504" cy="3496342"/>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Most time taken traversing the network round-trip</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Low bandwidth usage</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Small</a:t>
            </a:r>
            <a:r>
              <a:rPr kumimoji="0" lang="en-US" sz="3200" b="0" i="0" u="none" strike="noStrike" kern="1200" cap="none" spc="0" normalizeH="0" noProof="0" dirty="0" smtClean="0">
                <a:ln>
                  <a:noFill/>
                </a:ln>
                <a:solidFill>
                  <a:schemeClr val="tx1"/>
                </a:solidFill>
                <a:effectLst/>
                <a:uLnTx/>
                <a:uFillTx/>
                <a:latin typeface="+mn-lt"/>
                <a:ea typeface="+mn-ea"/>
                <a:cs typeface="+mn-cs"/>
              </a:rPr>
              <a:t> files should be clustered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6" name="Picture 4"/>
          <p:cNvPicPr>
            <a:picLocks noChangeAspect="1" noChangeArrowheads="1"/>
          </p:cNvPicPr>
          <p:nvPr/>
        </p:nvPicPr>
        <p:blipFill>
          <a:blip r:embed="rId3"/>
          <a:srcRect/>
          <a:stretch>
            <a:fillRect/>
          </a:stretch>
        </p:blipFill>
        <p:spPr bwMode="auto">
          <a:xfrm>
            <a:off x="306412" y="333873"/>
            <a:ext cx="4170054" cy="6038792"/>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82" y="228600"/>
            <a:ext cx="6999776" cy="553998"/>
          </a:xfrm>
        </p:spPr>
        <p:txBody>
          <a:bodyPr/>
          <a:lstStyle/>
          <a:p>
            <a:pPr algn="ctr"/>
            <a:r>
              <a:rPr lang="en-US" dirty="0" smtClean="0"/>
              <a:t>Large files load faster</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74624" y="179836"/>
            <a:ext cx="3687691" cy="6504349"/>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7" name="Text Placeholder 2"/>
          <p:cNvSpPr txBox="1">
            <a:spLocks/>
          </p:cNvSpPr>
          <p:nvPr/>
        </p:nvSpPr>
        <p:spPr>
          <a:xfrm>
            <a:off x="5472753" y="1356871"/>
            <a:ext cx="5663504" cy="2412968"/>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TCP ramps up on previous files</a:t>
            </a:r>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endParaRPr lang="en-US" sz="3200" dirty="0"/>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Server</a:t>
            </a:r>
            <a:r>
              <a:rPr kumimoji="0" lang="en-US" sz="3200" b="0" i="0" u="none" strike="noStrike" kern="1200" cap="none" spc="0" normalizeH="0" noProof="0" dirty="0" smtClean="0">
                <a:ln>
                  <a:noFill/>
                </a:ln>
                <a:solidFill>
                  <a:schemeClr val="tx1"/>
                </a:solidFill>
                <a:effectLst/>
                <a:uLnTx/>
                <a:uFillTx/>
                <a:latin typeface="+mn-lt"/>
                <a:ea typeface="+mn-ea"/>
                <a:cs typeface="+mn-cs"/>
              </a:rPr>
              <a:t> sends at max window size for client (usually 32KB)</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1555758142"/>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316576" y="276225"/>
            <a:ext cx="11391900" cy="65817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7" name="Title 1"/>
          <p:cNvSpPr txBox="1">
            <a:spLocks/>
          </p:cNvSpPr>
          <p:nvPr/>
        </p:nvSpPr>
        <p:spPr>
          <a:xfrm>
            <a:off x="5022375" y="337781"/>
            <a:ext cx="4679656"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lumMod val="75000"/>
                      </a:schemeClr>
                    </a:gs>
                    <a:gs pos="36000">
                      <a:schemeClr val="tx1"/>
                    </a:gs>
                    <a:gs pos="86000">
                      <a:srgbClr xmlns:mc="http://schemas.openxmlformats.org/markup-compatibility/2006" xmlns:a14="http://schemas.microsoft.com/office/drawing/2007/7/7/main" val="88AAFF"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solidFill>
                  <a:schemeClr val="bg1"/>
                </a:solidFill>
              </a:rPr>
              <a:t>BBC.com example</a:t>
            </a:r>
            <a:endParaRPr lang="en-US" dirty="0">
              <a:solidFill>
                <a:schemeClr val="bg1"/>
              </a:solidFill>
            </a:endParaRPr>
          </a:p>
        </p:txBody>
      </p:sp>
      <p:cxnSp>
        <p:nvCxnSpPr>
          <p:cNvPr id="8" name="Straight Connector 7"/>
          <p:cNvCxnSpPr/>
          <p:nvPr/>
        </p:nvCxnSpPr>
        <p:spPr>
          <a:xfrm rot="16200000" flipH="1">
            <a:off x="3145810" y="2326944"/>
            <a:ext cx="532262" cy="491319"/>
          </a:xfrm>
          <a:prstGeom prst="line">
            <a:avLst/>
          </a:prstGeom>
          <a:ln w="57150">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files summary</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305132" y="827751"/>
            <a:ext cx="11582068" cy="38454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5" name="Text Placeholder 2"/>
          <p:cNvSpPr txBox="1">
            <a:spLocks/>
          </p:cNvSpPr>
          <p:nvPr/>
        </p:nvSpPr>
        <p:spPr>
          <a:xfrm>
            <a:off x="341194" y="5014471"/>
            <a:ext cx="11300345" cy="984885"/>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file rolled up with statistics</a:t>
            </a:r>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lang="en-US" sz="3200" noProof="0" dirty="0" smtClean="0"/>
              <a:t>Also has hover over feature, including images of the files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4267639516"/>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101" y="228600"/>
            <a:ext cx="2850856" cy="553998"/>
          </a:xfrm>
        </p:spPr>
        <p:txBody>
          <a:bodyPr/>
          <a:lstStyle/>
          <a:p>
            <a:r>
              <a:rPr lang="en-US" dirty="0" smtClean="0"/>
              <a:t>Best Practices Analysis</a:t>
            </a:r>
            <a:endParaRPr lang="en-US" dirty="0"/>
          </a:p>
        </p:txBody>
      </p:sp>
      <p:pic>
        <p:nvPicPr>
          <p:cNvPr id="1026" name="Picture 2"/>
          <p:cNvPicPr>
            <a:picLocks noChangeAspect="1" noChangeArrowheads="1"/>
          </p:cNvPicPr>
          <p:nvPr/>
        </p:nvPicPr>
        <p:blipFill>
          <a:blip r:embed="rId2"/>
          <a:srcRect/>
          <a:stretch>
            <a:fillRect/>
          </a:stretch>
        </p:blipFill>
        <p:spPr bwMode="auto">
          <a:xfrm>
            <a:off x="186425" y="250493"/>
            <a:ext cx="8522094" cy="6218546"/>
          </a:xfrm>
          <a:prstGeom prst="rect">
            <a:avLst/>
          </a:prstGeom>
          <a:noFill/>
          <a:ln w="9525">
            <a:noFill/>
            <a:miter lim="800000"/>
            <a:headEnd/>
            <a:tailEnd/>
          </a:ln>
        </p:spPr>
      </p:pic>
      <p:sp>
        <p:nvSpPr>
          <p:cNvPr id="4" name="Text Placeholder 2"/>
          <p:cNvSpPr txBox="1">
            <a:spLocks/>
          </p:cNvSpPr>
          <p:nvPr/>
        </p:nvSpPr>
        <p:spPr>
          <a:xfrm>
            <a:off x="8734567" y="2142699"/>
            <a:ext cx="3454257" cy="4285396"/>
          </a:xfrm>
          <a:prstGeom prst="rect">
            <a:avLst/>
          </a:prstGeom>
        </p:spPr>
        <p:txBody>
          <a:bodyPr/>
          <a:lstStyle/>
          <a:p>
            <a:pPr lvl="0">
              <a:lnSpc>
                <a:spcPct val="90000"/>
              </a:lnSpc>
              <a:spcBef>
                <a:spcPct val="20000"/>
              </a:spcBef>
              <a:buSzPct val="80000"/>
              <a:defRPr/>
            </a:pPr>
            <a:r>
              <a:rPr lang="en-US" sz="3200" dirty="0" smtClean="0"/>
              <a:t>15 rules today</a:t>
            </a:r>
          </a:p>
          <a:p>
            <a:pPr marL="463550" indent="-463550">
              <a:lnSpc>
                <a:spcPct val="90000"/>
              </a:lnSpc>
              <a:spcBef>
                <a:spcPct val="20000"/>
              </a:spcBef>
              <a:buSzPct val="80000"/>
              <a:buFontTx/>
              <a:buBlip>
                <a:blip r:embed="rId3"/>
              </a:buBlip>
              <a:defRPr/>
            </a:pPr>
            <a:r>
              <a:rPr lang="en-US" sz="2800" dirty="0" smtClean="0"/>
              <a:t>Bandwidth Efficiency</a:t>
            </a:r>
          </a:p>
          <a:p>
            <a:pPr marL="463550" indent="-463550">
              <a:lnSpc>
                <a:spcPct val="90000"/>
              </a:lnSpc>
              <a:spcBef>
                <a:spcPct val="20000"/>
              </a:spcBef>
              <a:buSzPct val="80000"/>
              <a:buFontTx/>
              <a:buBlip>
                <a:blip r:embed="rId3"/>
              </a:buBlip>
              <a:defRPr/>
            </a:pPr>
            <a:r>
              <a:rPr kumimoji="0" lang="en-US" sz="2800" b="0" i="0" u="none" strike="noStrike" kern="1200" cap="none" spc="0" normalizeH="0" baseline="0" noProof="0" dirty="0" smtClean="0">
                <a:ln>
                  <a:noFill/>
                </a:ln>
                <a:solidFill>
                  <a:schemeClr val="tx1"/>
                </a:solidFill>
                <a:effectLst/>
                <a:uLnTx/>
                <a:uFillTx/>
              </a:rPr>
              <a:t>Compressibility</a:t>
            </a:r>
          </a:p>
          <a:p>
            <a:pPr marL="463550" indent="-463550">
              <a:lnSpc>
                <a:spcPct val="90000"/>
              </a:lnSpc>
              <a:spcBef>
                <a:spcPct val="20000"/>
              </a:spcBef>
              <a:buSzPct val="80000"/>
              <a:buFontTx/>
              <a:buBlip>
                <a:blip r:embed="rId3"/>
              </a:buBlip>
              <a:defRPr/>
            </a:pPr>
            <a:r>
              <a:rPr lang="en-US" sz="2800" dirty="0" smtClean="0"/>
              <a:t>Expiration</a:t>
            </a:r>
          </a:p>
          <a:p>
            <a:pPr marL="463550" indent="-463550">
              <a:lnSpc>
                <a:spcPct val="90000"/>
              </a:lnSpc>
              <a:spcBef>
                <a:spcPct val="20000"/>
              </a:spcBef>
              <a:buSzPct val="80000"/>
              <a:buFontTx/>
              <a:buBlip>
                <a:blip r:embed="rId3"/>
              </a:buBlip>
              <a:defRPr/>
            </a:pPr>
            <a:r>
              <a:rPr kumimoji="0" lang="en-US" sz="2800" b="0" i="0" u="none" strike="noStrike" kern="1200" cap="none" spc="0" normalizeH="0" baseline="0" noProof="0" dirty="0" smtClean="0">
                <a:ln>
                  <a:noFill/>
                </a:ln>
                <a:solidFill>
                  <a:schemeClr val="tx1"/>
                </a:solidFill>
                <a:effectLst/>
                <a:uLnTx/>
                <a:uFillTx/>
              </a:rPr>
              <a:t>Blocking JS</a:t>
            </a:r>
          </a:p>
          <a:p>
            <a:pPr marL="463550" indent="-463550">
              <a:lnSpc>
                <a:spcPct val="90000"/>
              </a:lnSpc>
              <a:spcBef>
                <a:spcPct val="20000"/>
              </a:spcBef>
              <a:buSzPct val="80000"/>
              <a:buFontTx/>
              <a:buBlip>
                <a:blip r:embed="rId3"/>
              </a:buBlip>
              <a:defRPr/>
            </a:pPr>
            <a:r>
              <a:rPr lang="en-US" sz="2800" noProof="0" dirty="0" smtClean="0"/>
              <a:t>Slow TTFB</a:t>
            </a:r>
          </a:p>
          <a:p>
            <a:pPr marL="463550" indent="-463550">
              <a:lnSpc>
                <a:spcPct val="90000"/>
              </a:lnSpc>
              <a:spcBef>
                <a:spcPct val="20000"/>
              </a:spcBef>
              <a:buSzPct val="80000"/>
              <a:buFontTx/>
              <a:buBlip>
                <a:blip r:embed="rId3"/>
              </a:buBlip>
              <a:defRPr/>
            </a:pPr>
            <a:r>
              <a:rPr lang="en-US" sz="2800" dirty="0" smtClean="0"/>
              <a:t>…more</a:t>
            </a:r>
            <a:endParaRPr kumimoji="0" lang="en-US" sz="2800" b="0" i="0" u="none" strike="noStrike" kern="1200" cap="none" spc="0" normalizeH="0" baseline="0" dirty="0" smtClean="0">
              <a:ln>
                <a:noFill/>
              </a:ln>
              <a:solidFill>
                <a:schemeClr val="tx1"/>
              </a:solidFill>
              <a:effectLst/>
              <a:uLnTx/>
              <a:uFillTx/>
            </a:endParaRPr>
          </a:p>
          <a:p>
            <a:pPr marL="920732" lvl="1" indent="-463550">
              <a:lnSpc>
                <a:spcPct val="90000"/>
              </a:lnSpc>
              <a:spcBef>
                <a:spcPct val="20000"/>
              </a:spcBef>
              <a:buSzPct val="80000"/>
              <a:buFontTx/>
              <a:buBlip>
                <a:blip r:embed="rId3"/>
              </a:buBlip>
              <a:defRPr/>
            </a:pPr>
            <a:endParaRPr kumimoji="0" lang="en-US" sz="2800" b="0" i="0" u="none" strike="noStrike" kern="1200" cap="none" spc="0" normalizeH="0" baseline="0" noProof="0" dirty="0" smtClean="0">
              <a:ln>
                <a:noFill/>
              </a:ln>
              <a:solidFill>
                <a:schemeClr val="tx1"/>
              </a:solidFill>
              <a:effectLst/>
              <a:uLnTx/>
              <a:uFillTx/>
            </a:endParaRPr>
          </a:p>
          <a:p>
            <a:pPr marL="920732" lvl="1" indent="-463550">
              <a:lnSpc>
                <a:spcPct val="90000"/>
              </a:lnSpc>
              <a:spcBef>
                <a:spcPct val="20000"/>
              </a:spcBef>
              <a:buSzPct val="80000"/>
              <a:buFontTx/>
              <a:buBlip>
                <a:blip r:embed="rId3"/>
              </a:buBlip>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1748690305"/>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40757" y="853411"/>
            <a:ext cx="10027076" cy="4809842"/>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cxnSp>
        <p:nvCxnSpPr>
          <p:cNvPr id="4" name="Straight Connector 3"/>
          <p:cNvCxnSpPr/>
          <p:nvPr/>
        </p:nvCxnSpPr>
        <p:spPr>
          <a:xfrm rot="16200000" flipH="1">
            <a:off x="1589964" y="3568889"/>
            <a:ext cx="532262" cy="491319"/>
          </a:xfrm>
          <a:prstGeom prst="line">
            <a:avLst/>
          </a:prstGeom>
          <a:ln w="57150">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313899" y="5792394"/>
            <a:ext cx="11300345" cy="984885"/>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Lists each file breaking BP rule</a:t>
            </a:r>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lang="en-US" sz="3200" dirty="0" smtClean="0"/>
              <a:t>Text output file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803762021"/>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this summer</a:t>
            </a:r>
            <a:endParaRPr lang="en-US" dirty="0"/>
          </a:p>
        </p:txBody>
      </p:sp>
      <p:sp>
        <p:nvSpPr>
          <p:cNvPr id="3" name="Text Placeholder 2"/>
          <p:cNvSpPr txBox="1">
            <a:spLocks/>
          </p:cNvSpPr>
          <p:nvPr/>
        </p:nvSpPr>
        <p:spPr>
          <a:xfrm>
            <a:off x="464023" y="1097653"/>
            <a:ext cx="11218461" cy="5371386"/>
          </a:xfrm>
          <a:prstGeom prst="rect">
            <a:avLst/>
          </a:prstGeom>
        </p:spPr>
        <p:txBody>
          <a:bodyPr/>
          <a:lstStyle/>
          <a:p>
            <a:pPr marL="463550" lvl="0" indent="-463550">
              <a:lnSpc>
                <a:spcPct val="90000"/>
              </a:lnSpc>
              <a:spcBef>
                <a:spcPct val="20000"/>
              </a:spcBef>
              <a:buSzPct val="80000"/>
              <a:buBlip>
                <a:blip r:embed="rId2"/>
              </a:buBlip>
              <a:defRPr/>
            </a:pPr>
            <a:r>
              <a:rPr lang="en-US" sz="3200" dirty="0" smtClean="0"/>
              <a:t>More rules, </a:t>
            </a:r>
          </a:p>
          <a:p>
            <a:pPr marL="920732" lvl="1" indent="-463550">
              <a:lnSpc>
                <a:spcPct val="90000"/>
              </a:lnSpc>
              <a:spcBef>
                <a:spcPct val="20000"/>
              </a:spcBef>
              <a:buSzPct val="80000"/>
              <a:buBlip>
                <a:blip r:embed="rId2"/>
              </a:buBlip>
              <a:defRPr/>
            </a:pPr>
            <a:r>
              <a:rPr lang="en-US" sz="3200" dirty="0"/>
              <a:t>M</a:t>
            </a:r>
            <a:r>
              <a:rPr lang="en-US" sz="3200" dirty="0" smtClean="0"/>
              <a:t>ost of Steve’s list</a:t>
            </a:r>
          </a:p>
          <a:p>
            <a:pPr marL="920732" lvl="1" indent="-463550">
              <a:lnSpc>
                <a:spcPct val="90000"/>
              </a:lnSpc>
              <a:spcBef>
                <a:spcPct val="20000"/>
              </a:spcBef>
              <a:buSzPct val="80000"/>
              <a:buBlip>
                <a:blip r:embed="rId2"/>
              </a:buBlip>
              <a:defRPr/>
            </a:pPr>
            <a:r>
              <a:rPr lang="en-US" sz="3200" dirty="0" smtClean="0"/>
              <a:t>Some he didn’t mention </a:t>
            </a:r>
            <a:r>
              <a:rPr lang="en-US" sz="3200" dirty="0" smtClean="0"/>
              <a:t>;-)</a:t>
            </a:r>
            <a:endParaRPr kumimoji="0" lang="en-US" sz="3200" b="0" i="0" u="none" strike="noStrike" kern="1200" cap="none" spc="0" normalizeH="0" baseline="0" dirty="0" smtClean="0">
              <a:ln>
                <a:noFill/>
              </a:ln>
              <a:solidFill>
                <a:schemeClr val="tx1"/>
              </a:solidFill>
              <a:effectLst/>
              <a:uLnTx/>
              <a:uFillTx/>
              <a:latin typeface="+mn-lt"/>
              <a:ea typeface="+mn-ea"/>
              <a:cs typeface="+mn-cs"/>
            </a:endParaRPr>
          </a:p>
          <a:p>
            <a:pPr marL="463550" lvl="0" indent="-463550">
              <a:lnSpc>
                <a:spcPct val="90000"/>
              </a:lnSpc>
              <a:spcBef>
                <a:spcPct val="20000"/>
              </a:spcBef>
              <a:buSzPct val="80000"/>
              <a:buBlip>
                <a:blip r:embed="rId2"/>
              </a:buBlip>
              <a:defRPr/>
            </a:pPr>
            <a:endParaRPr lang="en-US" sz="3200" dirty="0" smtClean="0"/>
          </a:p>
          <a:p>
            <a:pPr marL="463550" lvl="0" indent="-463550">
              <a:lnSpc>
                <a:spcPct val="90000"/>
              </a:lnSpc>
              <a:spcBef>
                <a:spcPct val="20000"/>
              </a:spcBef>
              <a:buSzPct val="80000"/>
              <a:buBlip>
                <a:blip r:embed="rId2"/>
              </a:buBlip>
              <a:defRPr/>
            </a:pPr>
            <a:r>
              <a:rPr lang="en-US" sz="3200" dirty="0" smtClean="0"/>
              <a:t>Command line Integration </a:t>
            </a:r>
            <a:r>
              <a:rPr lang="en-US" sz="3200" dirty="0" smtClean="0"/>
              <a:t>into BVT </a:t>
            </a:r>
            <a:r>
              <a:rPr lang="en-US" sz="3200" dirty="0" smtClean="0"/>
              <a:t>automation</a:t>
            </a:r>
          </a:p>
          <a:p>
            <a:pPr marL="920732" lvl="1" indent="-463550">
              <a:lnSpc>
                <a:spcPct val="90000"/>
              </a:lnSpc>
              <a:spcBef>
                <a:spcPct val="20000"/>
              </a:spcBef>
              <a:buSzPct val="80000"/>
              <a:buBlip>
                <a:blip r:embed="rId2"/>
              </a:buBlip>
              <a:defRPr/>
            </a:pPr>
            <a:r>
              <a:rPr lang="en-US" sz="3200" dirty="0" smtClean="0"/>
              <a:t>Scan across many URLs</a:t>
            </a:r>
          </a:p>
          <a:p>
            <a:pPr marL="920732" lvl="1" indent="-463550">
              <a:lnSpc>
                <a:spcPct val="90000"/>
              </a:lnSpc>
              <a:spcBef>
                <a:spcPct val="20000"/>
              </a:spcBef>
              <a:buSzPct val="80000"/>
              <a:buBlip>
                <a:blip r:embed="rId2"/>
              </a:buBlip>
              <a:defRPr/>
            </a:pPr>
            <a:r>
              <a:rPr lang="en-US" sz="3200" dirty="0" smtClean="0"/>
              <a:t>Catch </a:t>
            </a:r>
            <a:r>
              <a:rPr lang="en-US" sz="3200" dirty="0" err="1" smtClean="0"/>
              <a:t>Dev</a:t>
            </a:r>
            <a:r>
              <a:rPr lang="en-US" sz="3200" dirty="0" smtClean="0"/>
              <a:t> errors before checking in code.</a:t>
            </a:r>
          </a:p>
          <a:p>
            <a:pPr marL="920732" lvl="1" indent="-463550">
              <a:lnSpc>
                <a:spcPct val="90000"/>
              </a:lnSpc>
              <a:spcBef>
                <a:spcPct val="20000"/>
              </a:spcBef>
              <a:buSzPct val="80000"/>
              <a:buBlip>
                <a:blip r:embed="rId2"/>
              </a:buBlip>
              <a:defRPr/>
            </a:pPr>
            <a:endParaRPr lang="en-US" sz="3200" dirty="0"/>
          </a:p>
          <a:p>
            <a:pPr lvl="0">
              <a:lnSpc>
                <a:spcPct val="90000"/>
              </a:lnSpc>
              <a:spcBef>
                <a:spcPct val="20000"/>
              </a:spcBef>
              <a:buSzPct val="80000"/>
              <a:defRPr/>
            </a:pPr>
            <a:endParaRPr kumimoji="0" lang="en-US" sz="3200" b="0" i="0" u="none" strike="noStrike" kern="1200" cap="none" spc="0" normalizeH="0" baseline="0" dirty="0" smtClean="0">
              <a:ln>
                <a:noFill/>
              </a:ln>
              <a:solidFill>
                <a:schemeClr val="tx1"/>
              </a:solidFill>
              <a:effectLst/>
              <a:uLnTx/>
              <a:uFillTx/>
              <a:latin typeface="+mn-lt"/>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1212678217"/>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Resources							</a:t>
            </a:r>
            <a:endParaRPr lang="en-US" dirty="0"/>
          </a:p>
        </p:txBody>
      </p:sp>
      <p:sp>
        <p:nvSpPr>
          <p:cNvPr id="6" name="Text Placeholder 5"/>
          <p:cNvSpPr>
            <a:spLocks noGrp="1"/>
          </p:cNvSpPr>
          <p:nvPr>
            <p:ph type="body" sz="quarter" idx="10"/>
          </p:nvPr>
        </p:nvSpPr>
        <p:spPr>
          <a:xfrm>
            <a:off x="507868" y="1411552"/>
            <a:ext cx="11173090" cy="5095574"/>
          </a:xfrm>
        </p:spPr>
        <p:txBody>
          <a:bodyPr>
            <a:normAutofit/>
          </a:bodyPr>
          <a:lstStyle/>
          <a:p>
            <a:r>
              <a:rPr lang="en-US" dirty="0" smtClean="0">
                <a:solidFill>
                  <a:srgbClr xmlns:mc="http://schemas.openxmlformats.org/markup-compatibility/2006" xmlns:a14="http://schemas.microsoft.com/office/drawing/2007/7/7/main" val="FFFF00" mc:Ignorable=""/>
                </a:solidFill>
              </a:rPr>
              <a:t>http://download.microsoft.com</a:t>
            </a:r>
          </a:p>
          <a:p>
            <a:endParaRPr lang="en-US" dirty="0" smtClean="0"/>
          </a:p>
          <a:p>
            <a:r>
              <a:rPr lang="en-US" dirty="0" smtClean="0">
                <a:solidFill>
                  <a:srgbClr xmlns:mc="http://schemas.openxmlformats.org/markup-compatibility/2006" xmlns:a14="http://schemas.microsoft.com/office/drawing/2007/7/7/main" val="FFFF00" mc:Ignorable=""/>
                </a:solidFill>
              </a:rPr>
              <a:t>http://msdn.com</a:t>
            </a:r>
          </a:p>
          <a:p>
            <a:endParaRPr lang="en-US" dirty="0" smtClean="0"/>
          </a:p>
          <a:p>
            <a:pPr>
              <a:buNone/>
            </a:pPr>
            <a:endParaRPr lang="en-US" dirty="0" smtClean="0"/>
          </a:p>
          <a:p>
            <a:r>
              <a:rPr lang="en-US" dirty="0" smtClean="0"/>
              <a:t>This slide deck</a:t>
            </a:r>
            <a:r>
              <a:rPr lang="en-US" dirty="0"/>
              <a:t> </a:t>
            </a:r>
            <a:r>
              <a:rPr lang="en-US" dirty="0" smtClean="0"/>
              <a:t>is posted on the Velocity site</a:t>
            </a:r>
          </a:p>
          <a:p>
            <a:endParaRPr lang="en-US" dirty="0">
              <a:solidFill>
                <a:srgbClr xmlns:mc="http://schemas.openxmlformats.org/markup-compatibility/2006" xmlns:a14="http://schemas.microsoft.com/office/drawing/2007/7/7/main" val="FFFF00" mc:Ignorable=""/>
              </a:solidFill>
            </a:endParaRPr>
          </a:p>
          <a:p>
            <a:r>
              <a:rPr lang="en-US" dirty="0" smtClean="0">
                <a:solidFill>
                  <a:srgbClr xmlns:mc="http://schemas.openxmlformats.org/markup-compatibility/2006" xmlns:a14="http://schemas.microsoft.com/office/drawing/2007/7/7/main" val="FFFF00" mc:Ignorable=""/>
                </a:solidFill>
              </a:rPr>
              <a:t>Jim Pierson, Jimpier@microsoft.com</a:t>
            </a:r>
          </a:p>
        </p:txBody>
      </p:sp>
      <p:sp>
        <p:nvSpPr>
          <p:cNvPr id="5" name="Title 3"/>
          <p:cNvSpPr txBox="1">
            <a:spLocks/>
          </p:cNvSpPr>
          <p:nvPr/>
        </p:nvSpPr>
        <p:spPr>
          <a:xfrm>
            <a:off x="777520" y="6058468"/>
            <a:ext cx="1116502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lumMod val="75000"/>
                      </a:schemeClr>
                    </a:gs>
                    <a:gs pos="36000">
                      <a:schemeClr val="tx1"/>
                    </a:gs>
                    <a:gs pos="86000">
                      <a:srgbClr xmlns:mc="http://schemas.openxmlformats.org/markup-compatibility/2006" xmlns:a14="http://schemas.microsoft.com/office/drawing/2007/7/7/main" val="88AAFF"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r"/>
            <a:r>
              <a:rPr lang="en-US" dirty="0"/>
              <a:t>Thank You</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Philosophy</a:t>
            </a:r>
            <a:endParaRPr lang="en-US" dirty="0"/>
          </a:p>
        </p:txBody>
      </p:sp>
      <p:sp>
        <p:nvSpPr>
          <p:cNvPr id="3" name="Text Placeholder 2"/>
          <p:cNvSpPr>
            <a:spLocks noGrp="1"/>
          </p:cNvSpPr>
          <p:nvPr>
            <p:ph type="body" sz="quarter" idx="10"/>
          </p:nvPr>
        </p:nvSpPr>
        <p:spPr>
          <a:xfrm>
            <a:off x="6496334" y="1411552"/>
            <a:ext cx="5692491" cy="2954655"/>
          </a:xfrm>
        </p:spPr>
        <p:txBody>
          <a:bodyPr/>
          <a:lstStyle/>
          <a:p>
            <a:pPr marL="0" indent="0">
              <a:buNone/>
            </a:pPr>
            <a:r>
              <a:rPr lang="en-US" dirty="0" smtClean="0"/>
              <a:t>Wrath of Kahn</a:t>
            </a:r>
          </a:p>
          <a:p>
            <a:r>
              <a:rPr lang="en-US" dirty="0" smtClean="0"/>
              <a:t>“His pattern indicates       	2 dimensional thinking”</a:t>
            </a:r>
          </a:p>
          <a:p>
            <a:endParaRPr lang="en-US" dirty="0" smtClean="0"/>
          </a:p>
          <a:p>
            <a:r>
              <a:rPr lang="en-US" dirty="0"/>
              <a:t>Don't get stuck in the 20th </a:t>
            </a:r>
            <a:r>
              <a:rPr lang="en-US" dirty="0" smtClean="0"/>
              <a:t>century!</a:t>
            </a:r>
            <a:endParaRPr lang="en-US" dirty="0"/>
          </a:p>
        </p:txBody>
      </p:sp>
      <p:pic>
        <p:nvPicPr>
          <p:cNvPr id="6146" name="Picture 2" descr="http://www.timelinestudio.com/../images/plates/wrathnebula.jpg"/>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64756" y="991122"/>
            <a:ext cx="5153405" cy="5093482"/>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val="1429080636"/>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6" y="269543"/>
            <a:ext cx="6129219" cy="553998"/>
          </a:xfrm>
        </p:spPr>
        <p:txBody>
          <a:bodyPr/>
          <a:lstStyle/>
          <a:p>
            <a:r>
              <a:rPr lang="en-US" dirty="0" smtClean="0"/>
              <a:t>The Waterfall view</a:t>
            </a:r>
            <a:endParaRPr lang="en-US" dirty="0"/>
          </a:p>
        </p:txBody>
      </p:sp>
      <p:sp>
        <p:nvSpPr>
          <p:cNvPr id="3" name="Text Placeholder 2"/>
          <p:cNvSpPr>
            <a:spLocks noGrp="1"/>
          </p:cNvSpPr>
          <p:nvPr>
            <p:ph type="body" sz="quarter" idx="10"/>
          </p:nvPr>
        </p:nvSpPr>
        <p:spPr>
          <a:xfrm>
            <a:off x="5926029" y="1616268"/>
            <a:ext cx="5551738" cy="1932837"/>
          </a:xfrm>
        </p:spPr>
        <p:txBody>
          <a:bodyPr/>
          <a:lstStyle/>
          <a:p>
            <a:r>
              <a:rPr lang="en-US" dirty="0" smtClean="0"/>
              <a:t>2D thinking</a:t>
            </a:r>
          </a:p>
          <a:p>
            <a:r>
              <a:rPr lang="en-US" dirty="0" smtClean="0"/>
              <a:t>Misses the importance of </a:t>
            </a:r>
          </a:p>
          <a:p>
            <a:pPr lvl="1"/>
            <a:r>
              <a:rPr lang="en-US" dirty="0" smtClean="0"/>
              <a:t>TCP connection Round-Trip</a:t>
            </a:r>
          </a:p>
          <a:p>
            <a:pPr lvl="1"/>
            <a:r>
              <a:rPr lang="en-US" dirty="0" smtClean="0"/>
              <a:t>TCP slow-start ramping </a:t>
            </a:r>
            <a:endParaRPr lang="en-US" dirty="0"/>
          </a:p>
        </p:txBody>
      </p:sp>
      <p:pic>
        <p:nvPicPr>
          <p:cNvPr id="1026" name="Picture 2" descr="fig01a.gif"/>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96769" y="1357383"/>
            <a:ext cx="4907744" cy="4622203"/>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val="1655552393"/>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a:t>
            </a:r>
            <a:endParaRPr lang="en-US" dirty="0"/>
          </a:p>
        </p:txBody>
      </p:sp>
      <p:sp>
        <p:nvSpPr>
          <p:cNvPr id="3" name="Text Placeholder 2"/>
          <p:cNvSpPr>
            <a:spLocks noGrp="1"/>
          </p:cNvSpPr>
          <p:nvPr>
            <p:ph type="body" sz="quarter" idx="10"/>
          </p:nvPr>
        </p:nvSpPr>
        <p:spPr>
          <a:xfrm>
            <a:off x="7028597" y="1411552"/>
            <a:ext cx="4938963" cy="4961358"/>
          </a:xfrm>
        </p:spPr>
        <p:txBody>
          <a:bodyPr/>
          <a:lstStyle/>
          <a:p>
            <a:r>
              <a:rPr lang="en-US" dirty="0" smtClean="0"/>
              <a:t>Each row is a TCP port</a:t>
            </a:r>
          </a:p>
          <a:p>
            <a:pPr lvl="1"/>
            <a:r>
              <a:rPr lang="en-US" dirty="0" smtClean="0"/>
              <a:t>Show reuse of ports</a:t>
            </a:r>
          </a:p>
          <a:p>
            <a:endParaRPr lang="en-US" dirty="0"/>
          </a:p>
          <a:p>
            <a:r>
              <a:rPr lang="en-US" dirty="0" smtClean="0"/>
              <a:t>Colors per file</a:t>
            </a:r>
          </a:p>
          <a:p>
            <a:pPr lvl="1"/>
            <a:r>
              <a:rPr lang="en-US" dirty="0" smtClean="0"/>
              <a:t>Red html, Gold CSS, Tan JS, Blues images</a:t>
            </a:r>
          </a:p>
          <a:p>
            <a:pPr lvl="1"/>
            <a:endParaRPr lang="en-US" dirty="0"/>
          </a:p>
          <a:p>
            <a:r>
              <a:rPr lang="en-US" dirty="0" smtClean="0"/>
              <a:t>VRTA2</a:t>
            </a:r>
          </a:p>
          <a:p>
            <a:endParaRPr lang="en-US" dirty="0" smtClean="0"/>
          </a:p>
          <a:p>
            <a:endParaRPr lang="en-US" dirty="0"/>
          </a:p>
        </p:txBody>
      </p:sp>
      <p:pic>
        <p:nvPicPr>
          <p:cNvPr id="3074" name="Picture 2" descr="fig02b.gif"/>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10165" y="1235099"/>
            <a:ext cx="6989635" cy="4892746"/>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val="2740348348"/>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inside each File</a:t>
            </a:r>
            <a:endParaRPr lang="en-US" dirty="0"/>
          </a:p>
        </p:txBody>
      </p:sp>
      <p:sp>
        <p:nvSpPr>
          <p:cNvPr id="4" name="Text Placeholder 2"/>
          <p:cNvSpPr txBox="1">
            <a:spLocks/>
          </p:cNvSpPr>
          <p:nvPr/>
        </p:nvSpPr>
        <p:spPr>
          <a:xfrm>
            <a:off x="6646459" y="660835"/>
            <a:ext cx="5090299" cy="5022914"/>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VRTA3 – free download</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Red bar = TCP connect, round-trip time</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lang="en-US" sz="3200" dirty="0" smtClean="0"/>
              <a:t>Grey bar = Time To First Byte</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Stairs = Bytes downloaded</a:t>
            </a:r>
            <a:r>
              <a:rPr kumimoji="0" lang="en-US" sz="3200" b="0" i="0" u="none" strike="noStrike" kern="1200" cap="none" spc="0" normalizeH="0" noProof="0" dirty="0" smtClean="0">
                <a:ln>
                  <a:noFill/>
                </a:ln>
                <a:solidFill>
                  <a:schemeClr val="tx1"/>
                </a:solidFill>
                <a:effectLst/>
                <a:uLnTx/>
                <a:uFillTx/>
                <a:latin typeface="+mn-lt"/>
                <a:ea typeface="+mn-ea"/>
                <a:cs typeface="+mn-cs"/>
              </a:rPr>
              <a:t> per 100ms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http://i.msdn.microsoft.com/dd188562.fig03(en-us).gif"/>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373938" y="1452371"/>
            <a:ext cx="5582312" cy="283302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228600"/>
            <a:ext cx="11462593" cy="553998"/>
          </a:xfrm>
        </p:spPr>
        <p:txBody>
          <a:bodyPr/>
          <a:lstStyle/>
          <a:p>
            <a:r>
              <a:rPr lang="en-US" dirty="0" smtClean="0"/>
              <a:t>Visual Round Trip Analyzer (VRTA)</a:t>
            </a:r>
            <a:endParaRPr lang="en-US" dirty="0"/>
          </a:p>
        </p:txBody>
      </p:sp>
      <p:sp>
        <p:nvSpPr>
          <p:cNvPr id="4" name="Text Placeholder 2"/>
          <p:cNvSpPr txBox="1">
            <a:spLocks/>
          </p:cNvSpPr>
          <p:nvPr/>
        </p:nvSpPr>
        <p:spPr>
          <a:xfrm>
            <a:off x="8884694" y="1378424"/>
            <a:ext cx="3304132" cy="4825937"/>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Browser independent</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lang="en-US" sz="3200" dirty="0" smtClean="0"/>
              <a:t>Starts/Stops NetMon</a:t>
            </a:r>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endParaRPr lang="en-US" sz="3200" dirty="0" smtClean="0"/>
          </a:p>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lang="en-US" sz="3200" dirty="0" smtClean="0"/>
              <a:t>Results are based upon NetMon analysis</a:t>
            </a:r>
            <a:endParaRPr lang="en-US" sz="3200"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86639" y="929541"/>
            <a:ext cx="8458200" cy="5572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850" y="228600"/>
            <a:ext cx="3178403" cy="553998"/>
          </a:xfrm>
        </p:spPr>
        <p:txBody>
          <a:bodyPr/>
          <a:lstStyle/>
          <a:p>
            <a:r>
              <a:rPr lang="en-US" dirty="0" smtClean="0"/>
              <a:t>Hover over </a:t>
            </a:r>
            <a:endParaRPr lang="en-US" dirty="0"/>
          </a:p>
        </p:txBody>
      </p:sp>
      <p:sp>
        <p:nvSpPr>
          <p:cNvPr id="5" name="Text Placeholder 2"/>
          <p:cNvSpPr txBox="1">
            <a:spLocks/>
          </p:cNvSpPr>
          <p:nvPr/>
        </p:nvSpPr>
        <p:spPr>
          <a:xfrm>
            <a:off x="8434316" y="1711712"/>
            <a:ext cx="3439235" cy="4136517"/>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Summary:</a:t>
            </a:r>
            <a:endParaRPr lang="en-US" sz="3200" dirty="0"/>
          </a:p>
          <a:p>
            <a:pPr marR="0" lvl="0" algn="l" defTabSz="914363" rtl="0" eaLnBrk="1" fontAlgn="auto" latinLnBrk="0" hangingPunct="1">
              <a:lnSpc>
                <a:spcPct val="90000"/>
              </a:lnSpc>
              <a:spcBef>
                <a:spcPct val="20000"/>
              </a:spcBef>
              <a:spcAft>
                <a:spcPts val="0"/>
              </a:spcAft>
              <a:buClrTx/>
              <a:buSzPct val="80000"/>
              <a:tabLst/>
              <a:defRPr/>
            </a:pP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463550" indent="-463550">
              <a:lnSpc>
                <a:spcPct val="90000"/>
              </a:lnSpc>
              <a:spcBef>
                <a:spcPct val="20000"/>
              </a:spcBef>
              <a:buSzPct val="80000"/>
              <a:buFontTx/>
              <a:buBlip>
                <a:blip r:embed="rId2"/>
              </a:buBlip>
              <a:defRPr/>
            </a:pPr>
            <a:r>
              <a:rPr lang="en-US" sz="3200" baseline="0" dirty="0" smtClean="0"/>
              <a:t>Request:</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920732" lvl="1" indent="-463550">
              <a:lnSpc>
                <a:spcPct val="90000"/>
              </a:lnSpc>
              <a:spcBef>
                <a:spcPct val="20000"/>
              </a:spcBef>
              <a:buSzPct val="80000"/>
              <a:buFontTx/>
              <a:buBlip>
                <a:blip r:embed="rId2"/>
              </a:buBlip>
              <a:defRPr/>
            </a:pPr>
            <a:endParaRPr lang="en-US" sz="3200" baseline="0" dirty="0"/>
          </a:p>
          <a:p>
            <a:pPr marL="463550" indent="-463550">
              <a:lnSpc>
                <a:spcPct val="90000"/>
              </a:lnSpc>
              <a:spcBef>
                <a:spcPct val="20000"/>
              </a:spcBef>
              <a:buSzPct val="80000"/>
              <a:buFontTx/>
              <a:buBlip>
                <a:blip r:embed="rId2"/>
              </a:buBlip>
              <a:defRPr/>
            </a:pPr>
            <a:r>
              <a:rPr kumimoji="0" lang="en-US" sz="3200" b="0" i="0" u="none" strike="noStrike" kern="1200" cap="none" spc="0" normalizeH="0" noProof="0" dirty="0" smtClean="0">
                <a:ln>
                  <a:noFill/>
                </a:ln>
                <a:solidFill>
                  <a:schemeClr val="tx1"/>
                </a:solidFill>
                <a:effectLst/>
                <a:uLnTx/>
                <a:uFillTx/>
                <a:latin typeface="+mn-lt"/>
                <a:ea typeface="+mn-ea"/>
                <a:cs typeface="+mn-cs"/>
              </a:rPr>
              <a:t>Response</a:t>
            </a:r>
            <a:r>
              <a:rPr kumimoji="0" lang="en-US" sz="3200" b="0" i="0" u="none" strike="noStrike" kern="1200" cap="none" spc="0" normalizeH="0" noProof="0" dirty="0" smtClean="0">
                <a:ln>
                  <a:noFill/>
                </a:ln>
                <a:solidFill>
                  <a:schemeClr val="tx1"/>
                </a:solidFill>
                <a:effectLst/>
                <a:uLnTx/>
                <a:uFillTx/>
                <a:latin typeface="+mn-lt"/>
                <a:ea typeface="+mn-ea"/>
                <a:cs typeface="+mn-cs"/>
              </a:rPr>
              <a:t>: images</a:t>
            </a:r>
            <a:endParaRPr lang="en-US" sz="3200" dirty="0" smtClean="0"/>
          </a:p>
          <a:p>
            <a:pPr marL="920732" lvl="1" indent="-463550">
              <a:lnSpc>
                <a:spcPct val="90000"/>
              </a:lnSpc>
              <a:spcBef>
                <a:spcPct val="20000"/>
              </a:spcBef>
              <a:buSzPct val="80000"/>
              <a:buFontTx/>
              <a:buBlip>
                <a:blip r:embed="rId2"/>
              </a:buBlip>
              <a:defRPr/>
            </a:pP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463550" indent="-463550">
              <a:lnSpc>
                <a:spcPct val="90000"/>
              </a:lnSpc>
              <a:spcBef>
                <a:spcPct val="20000"/>
              </a:spcBef>
              <a:buSzPct val="80000"/>
              <a:buFontTx/>
              <a:buBlip>
                <a:blip r:embed="rId2"/>
              </a:buBlip>
              <a:defRPr/>
            </a:pPr>
            <a:r>
              <a:rPr lang="en-US" sz="3200" dirty="0" smtClean="0"/>
              <a:t>Packet </a:t>
            </a:r>
            <a:r>
              <a:rPr lang="en-US" sz="3200" dirty="0" smtClean="0"/>
              <a:t>timing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0" y="204717"/>
            <a:ext cx="7658100" cy="63531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cxnSp>
        <p:nvCxnSpPr>
          <p:cNvPr id="11" name="Straight Connector 10"/>
          <p:cNvCxnSpPr/>
          <p:nvPr/>
        </p:nvCxnSpPr>
        <p:spPr>
          <a:xfrm>
            <a:off x="5854890" y="1405719"/>
            <a:ext cx="887107" cy="191072"/>
          </a:xfrm>
          <a:prstGeom prst="line">
            <a:avLst/>
          </a:prstGeom>
          <a:ln w="57150">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val="64625178"/>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files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19930" y="1005101"/>
            <a:ext cx="6572250" cy="54483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4" name="Text Placeholder 2"/>
          <p:cNvSpPr txBox="1">
            <a:spLocks/>
          </p:cNvSpPr>
          <p:nvPr/>
        </p:nvSpPr>
        <p:spPr>
          <a:xfrm>
            <a:off x="7246961" y="660835"/>
            <a:ext cx="4681182" cy="3496342"/>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Saves cap files automatically</a:t>
            </a:r>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endParaRPr lang="en-US" sz="3200" dirty="0"/>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folder icon to Open and rename files</a:t>
            </a:r>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endParaRPr lang="en-US" sz="3200" dirty="0"/>
          </a:p>
          <a:p>
            <a:pPr marL="463550" marR="0" lvl="0" indent="-463550" algn="l" defTabSz="914363" rtl="0" eaLnBrk="1" fontAlgn="auto" latinLnBrk="0" hangingPunct="1">
              <a:lnSpc>
                <a:spcPct val="90000"/>
              </a:lnSpc>
              <a:spcBef>
                <a:spcPct val="20000"/>
              </a:spcBef>
              <a:spcAft>
                <a:spcPts val="0"/>
              </a:spcAft>
              <a:buClrTx/>
              <a:buSzPct val="80000"/>
              <a:buFontTx/>
              <a:buBlip>
                <a:blip r:embed="rId3"/>
              </a:buBlip>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07/7/12/main" val="1325768253"/>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5913" y="0"/>
            <a:ext cx="6673622" cy="584775"/>
          </a:xfrm>
          <a:prstGeom prst="rect">
            <a:avLst/>
          </a:prstGeom>
          <a:noFill/>
        </p:spPr>
        <p:txBody>
          <a:bodyPr wrap="none" rtlCol="0">
            <a:spAutoFit/>
          </a:bodyPr>
          <a:lstStyle/>
          <a:p>
            <a:r>
              <a:rPr lang="en-US" sz="3200" dirty="0" smtClean="0"/>
              <a:t>Some of the common patterns seen</a:t>
            </a:r>
            <a:endParaRPr lang="en-US" sz="3200" dirty="0"/>
          </a:p>
        </p:txBody>
      </p:sp>
      <p:sp>
        <p:nvSpPr>
          <p:cNvPr id="6" name="TextBox 5"/>
          <p:cNvSpPr txBox="1"/>
          <p:nvPr/>
        </p:nvSpPr>
        <p:spPr>
          <a:xfrm>
            <a:off x="304720" y="5473006"/>
            <a:ext cx="4627870" cy="1384995"/>
          </a:xfrm>
          <a:prstGeom prst="rect">
            <a:avLst/>
          </a:prstGeom>
          <a:noFill/>
        </p:spPr>
        <p:txBody>
          <a:bodyPr wrap="none" rtlCol="0">
            <a:spAutoFit/>
          </a:bodyPr>
          <a:lstStyle/>
          <a:p>
            <a:r>
              <a:rPr lang="en-US" sz="2800" dirty="0" smtClean="0"/>
              <a:t>XP, IE7, single domain</a:t>
            </a:r>
            <a:endParaRPr lang="en-US" sz="2800" dirty="0" smtClean="0"/>
          </a:p>
          <a:p>
            <a:r>
              <a:rPr lang="en-US" sz="2800" dirty="0" smtClean="0"/>
              <a:t>Default 2 TCP ports</a:t>
            </a:r>
          </a:p>
          <a:p>
            <a:r>
              <a:rPr lang="en-US" sz="2800" dirty="0" smtClean="0"/>
              <a:t>WAN = 125ms RTT, 1 Mbps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807269" y="3352800"/>
            <a:ext cx="9381556" cy="19812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cxnSp>
        <p:nvCxnSpPr>
          <p:cNvPr id="3" name="Straight Connector 2"/>
          <p:cNvCxnSpPr/>
          <p:nvPr/>
        </p:nvCxnSpPr>
        <p:spPr>
          <a:xfrm rot="16200000" flipH="1">
            <a:off x="7173502" y="4076740"/>
            <a:ext cx="990600" cy="30472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14868" y="4800600"/>
            <a:ext cx="1766830" cy="338554"/>
          </a:xfrm>
          <a:prstGeom prst="rect">
            <a:avLst/>
          </a:prstGeom>
          <a:noFill/>
        </p:spPr>
        <p:txBody>
          <a:bodyPr wrap="none" rtlCol="0">
            <a:spAutoFit/>
          </a:bodyPr>
          <a:lstStyle/>
          <a:p>
            <a:r>
              <a:rPr lang="en-US" sz="1600" b="1" dirty="0" smtClean="0">
                <a:solidFill>
                  <a:schemeClr val="accent4">
                    <a:lumMod val="75000"/>
                  </a:schemeClr>
                </a:solidFill>
              </a:rPr>
              <a:t>Ramped up TCP</a:t>
            </a:r>
            <a:endParaRPr lang="en-US" sz="1600" b="1" dirty="0">
              <a:solidFill>
                <a:schemeClr val="accent4">
                  <a:lumMod val="75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 y="685800"/>
            <a:ext cx="11871408" cy="2524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11" name="TextBox 10"/>
          <p:cNvSpPr txBox="1"/>
          <p:nvPr/>
        </p:nvSpPr>
        <p:spPr>
          <a:xfrm>
            <a:off x="2742486" y="2743200"/>
            <a:ext cx="1939955" cy="338554"/>
          </a:xfrm>
          <a:prstGeom prst="rect">
            <a:avLst/>
          </a:prstGeom>
          <a:noFill/>
        </p:spPr>
        <p:txBody>
          <a:bodyPr wrap="none" rtlCol="0">
            <a:spAutoFit/>
          </a:bodyPr>
          <a:lstStyle/>
          <a:p>
            <a:r>
              <a:rPr lang="en-US" sz="1600" b="1" dirty="0" smtClean="0">
                <a:solidFill>
                  <a:schemeClr val="accent4">
                    <a:lumMod val="75000"/>
                  </a:schemeClr>
                </a:solidFill>
              </a:rPr>
              <a:t>Slow Server TTFB</a:t>
            </a:r>
            <a:endParaRPr lang="en-US" sz="1600" b="1" dirty="0">
              <a:solidFill>
                <a:schemeClr val="accent4">
                  <a:lumMod val="75000"/>
                </a:schemeClr>
              </a:solidFill>
            </a:endParaRPr>
          </a:p>
        </p:txBody>
      </p:sp>
    </p:spTree>
    <p:extLst>
      <p:ext uri="{BB962C8B-B14F-4D97-AF65-F5344CB8AC3E}">
        <p14:creationId xmlns:p14="http://schemas.microsoft.com/office/powerpoint/2007/7/12/main" val="3960658957"/>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heme/theme1.xml><?xml version="1.0" encoding="utf-8"?>
<a:theme xmlns:a="http://schemas.openxmlformats.org/drawingml/2006/main" name="Engineering Forum template - segoe">
  <a:themeElements>
    <a:clrScheme name="Custom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CC00" mc:Ignorable=""/>
      </a:accent2>
      <a:accent3>
        <a:srgbClr xmlns:mc="http://schemas.openxmlformats.org/markup-compatibility/2006" xmlns:a14="http://schemas.microsoft.com/office/drawing/2007/7/7/main" val="E85F17" mc:Ignorable=""/>
      </a:accent3>
      <a:accent4>
        <a:srgbClr xmlns:mc="http://schemas.openxmlformats.org/markup-compatibility/2006" xmlns:a14="http://schemas.microsoft.com/office/drawing/2007/7/7/main" val="66CC33" mc:Ignorable=""/>
      </a:accent4>
      <a:accent5>
        <a:srgbClr xmlns:mc="http://schemas.openxmlformats.org/markup-compatibility/2006" xmlns:a14="http://schemas.microsoft.com/office/drawing/2007/7/7/main" val="6D1514" mc:Ignorable=""/>
      </a:accent5>
      <a:accent6>
        <a:srgbClr xmlns:mc="http://schemas.openxmlformats.org/markup-compatibility/2006" xmlns:a14="http://schemas.microsoft.com/office/drawing/2007/7/7/main" val="005825" mc:Ignorable=""/>
      </a:accent6>
      <a:hlink>
        <a:srgbClr xmlns:mc="http://schemas.openxmlformats.org/markup-compatibility/2006" xmlns:a14="http://schemas.microsoft.com/office/drawing/2007/7/7/main" val="FF3300" mc:Ignorable=""/>
      </a:hlink>
      <a:folHlink>
        <a:srgbClr xmlns:mc="http://schemas.openxmlformats.org/markup-compatibility/2006" xmlns:a14="http://schemas.microsoft.com/office/drawing/2007/7/7/main" val="FF3300"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B9A73A0CF27D46835D5D0132185DC4" ma:contentTypeVersion="0" ma:contentTypeDescription="Create a new document." ma:contentTypeScope="" ma:versionID="05b5fd51253087f8e06523a6beeeb62d">
  <xsd:schema xmlns:xsd="http://www.w3.org/2001/XMLSchema" xmlns:p="http://schemas.microsoft.com/office/2006/metadata/properties" targetNamespace="http://schemas.microsoft.com/office/2006/metadata/properties" ma:root="true" ma:fieldsID="e737845825d6bd5dec7fde6c2fe5aa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outs:outSpaceData xmlns:outs="http://schemas.microsoft.com/office/2009/outspace/metadata">
  <outs:relatedDates>
    <outs:relatedDate>
      <outs:type>3</outs:type>
      <outs:displayName>Last Modified</outs:displayName>
      <outs:dateTime>2009-06-24T06:07:49Z</outs:dateTime>
      <outs:isPinned>true</outs:isPinned>
    </outs:relatedDate>
    <outs:relatedDate>
      <outs:type>2</outs:type>
      <outs:displayName>Created</outs:displayName>
      <outs:dateTime>2009-03-17T16:17:11Z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JimPier</outs:displayName>
          <outs:accountName/>
        </outs:relatedPerson>
      </outs:people>
      <outs:source>0</outs:source>
      <outs:isPinned>true</outs:isPinned>
    </outs:relatedPeopleItem>
    <outs:relatedPeopleItem>
      <outs:category>Last modified by</outs:category>
      <outs:people>
        <outs:relatedPerson>
          <outs:displayName>Jim Pierson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0</outs:type>
      <outs:propertyId>8</outs:propertyId>
      <outs:propertyName/>
      <outs:isPinned>true</outs:isPinned>
    </outs:propertyMetadata>
  </propertyMetadataList>
  <outs:corruptMetadataWasLost/>
</outs:outSpaceData>
</file>

<file path=customXml/itemProps1.xml><?xml version="1.0" encoding="utf-8"?>
<ds:datastoreItem xmlns:ds="http://schemas.openxmlformats.org/officeDocument/2006/customXml" ds:itemID="{0BA4A20C-CFBA-4B5C-A22E-2F2EFA432969}">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A1CE3E6-03C4-4E9F-9604-69E82E104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86EAA92-66D9-46C9-9079-9DD277FD9373}">
  <ds:schemaRefs>
    <ds:schemaRef ds:uri="http://schemas.microsoft.com/sharepoint/v3/contenttype/forms"/>
  </ds:schemaRefs>
</ds:datastoreItem>
</file>

<file path=customXml/itemProps4.xml><?xml version="1.0" encoding="utf-8"?>
<ds:datastoreItem xmlns:ds="http://schemas.openxmlformats.org/officeDocument/2006/customXml" ds:itemID="{C30EA3A7-0520-4E9D-85CC-5E7C675CDC4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1_blue template canvas texture light rays people segoe</Template>
  <TotalTime>3571</TotalTime>
  <Words>507</Words>
  <Application>Microsoft Office PowerPoint</Application>
  <PresentationFormat>Custom</PresentationFormat>
  <Paragraphs>122</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Engineering Forum template - segoe</vt:lpstr>
      <vt:lpstr>White with Courier font for code slides</vt:lpstr>
      <vt:lpstr>Jim Pierson Microsoft Principal Performance Test Engineer  JimPier@microsoft.com</vt:lpstr>
      <vt:lpstr>Tool Philosophy</vt:lpstr>
      <vt:lpstr>The Waterfall view</vt:lpstr>
      <vt:lpstr>multi-dimensional</vt:lpstr>
      <vt:lpstr>View inside each File</vt:lpstr>
      <vt:lpstr>Visual Round Trip Analyzer (VRTA)</vt:lpstr>
      <vt:lpstr>Hover over </vt:lpstr>
      <vt:lpstr>Saving files</vt:lpstr>
      <vt:lpstr>PowerPoint Presentation</vt:lpstr>
      <vt:lpstr>Slow server</vt:lpstr>
      <vt:lpstr>Low bandwidth usage  on small files</vt:lpstr>
      <vt:lpstr>Large files load faster</vt:lpstr>
      <vt:lpstr>PowerPoint Presentation</vt:lpstr>
      <vt:lpstr>All files summary</vt:lpstr>
      <vt:lpstr>Best Practices Analysis</vt:lpstr>
      <vt:lpstr>Exceptions</vt:lpstr>
      <vt:lpstr>Coming this summer</vt:lpstr>
      <vt:lpstr>Resources       </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Comparison</dc:title>
  <dc:subject>Google v SharePoint</dc:subject>
  <dc:creator>JimPier</dc:creator>
  <cp:keywords>NetSmart; Netmon; Jimpier; perf; Vitals; spie; SPIE; VRTA</cp:keywords>
  <cp:lastModifiedBy>Jim Pierson</cp:lastModifiedBy>
  <cp:revision>207</cp:revision>
  <dcterms:created xsi:type="dcterms:W3CDTF">2009-03-17T16:17:11Z</dcterms:created>
  <dcterms:modified xsi:type="dcterms:W3CDTF">2009-06-24T06:12:29Z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0x01010096B9A73A0CF27D46835D5D0132185DC4</vt:lpwstr>
  </property>
  <property fmtid="{D5CDD505-2E9C-101B-9397-08002B2CF9AE}" pid="3" name="TaxKeyword">
    <vt:lpwstr>301;#perf|917a0bf2-f25a-4881-9f81-40cf9e4460b6;#3737;#Netmon|bd1dfc3f-0105-40bc-99e5-3c0368c9adbf;#3736;#VRTA|14e1f8f9-b238-466a-b262-acc473cd563c;#3735;#Vitals|43212269-04cc-4f84-b3a3-3baf37e1bd68;#3734;#spie|0471e73b-d35a-415b-82b6-1e33e8b1ac21;#3733;#N</vt:lpwstr>
  </property>
  <property fmtid="{D5CDD505-2E9C-101B-9397-08002B2CF9AE}" pid="4" name="TaxCatchAll">
    <vt:lpwstr>301373737363735373437333740</vt:lpwstr>
  </property>
  <property fmtid="{D5CDD505-2E9C-101B-9397-08002B2CF9AE}" pid="5" name="ItemRetentionFormula">
    <vt:lpwstr/>
  </property>
  <property fmtid="{D5CDD505-2E9C-101B-9397-08002B2CF9AE}" pid="6" name="_dlc_policyId">
    <vt:lpwstr/>
  </property>
  <property fmtid="{D5CDD505-2E9C-101B-9397-08002B2CF9AE}" pid="7" name="TaxKeywordTaxHTField">
    <vt:lpwstr>perf917a0bf2-f25a-4881-9f81-40cf9e4460b6Netmonbd1dfc3f-0105-40bc-99e5-3c0368c9adbfVRTA14e1f8f9-b238-466a-b262-acc473cd563cVitals43212269-04cc-4f84-b3a3-3baf37e1bd68spie0471e73b-d35a-415b-82b6-1e33e8b1ac21NetSmartf5c459c8-36d9-44e2-8fe3-3a91cec86a3aJimpier</vt:lpwstr>
  </property>
  <property fmtid="{D5CDD505-2E9C-101B-9397-08002B2CF9AE}" pid="8" name="_dlc_DocId">
    <vt:lpwstr>CS6VPA66YUCU-693-42</vt:lpwstr>
  </property>
  <property fmtid="{D5CDD505-2E9C-101B-9397-08002B2CF9AE}" pid="9" name="_dlc_DocIdUrl">
    <vt:lpwstr>http://office/14/teams/perf/server/browser perf/ffl14/_layouts/DocIdRedir.aspx?ID=CS6VPA66YUCU-693-42CS6VPA66YUCU-693-42</vt:lpwstr>
  </property>
</Properties>
</file>