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Default Extension="gif" ContentType="image/gif"/>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9"/>
  </p:notesMasterIdLst>
  <p:sldIdLst>
    <p:sldId id="256" r:id="rId2"/>
    <p:sldId id="257" r:id="rId3"/>
    <p:sldId id="258" r:id="rId4"/>
    <p:sldId id="259" r:id="rId5"/>
    <p:sldId id="262" r:id="rId6"/>
    <p:sldId id="260" r:id="rId7"/>
    <p:sldId id="261" r:id="rId8"/>
    <p:sldId id="280" r:id="rId9"/>
    <p:sldId id="263" r:id="rId10"/>
    <p:sldId id="266" r:id="rId11"/>
    <p:sldId id="264" r:id="rId12"/>
    <p:sldId id="265" r:id="rId13"/>
    <p:sldId id="267" r:id="rId14"/>
    <p:sldId id="269" r:id="rId15"/>
    <p:sldId id="268" r:id="rId16"/>
    <p:sldId id="274" r:id="rId17"/>
    <p:sldId id="281" r:id="rId18"/>
    <p:sldId id="284" r:id="rId19"/>
    <p:sldId id="282" r:id="rId20"/>
    <p:sldId id="271" r:id="rId21"/>
    <p:sldId id="276" r:id="rId22"/>
    <p:sldId id="272" r:id="rId23"/>
    <p:sldId id="285" r:id="rId24"/>
    <p:sldId id="277" r:id="rId25"/>
    <p:sldId id="278" r:id="rId26"/>
    <p:sldId id="279" r:id="rId27"/>
    <p:sldId id="283"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433" autoAdjust="0"/>
    <p:restoredTop sz="77167" autoAdjust="0"/>
  </p:normalViewPr>
  <p:slideViewPr>
    <p:cSldViewPr>
      <p:cViewPr varScale="1">
        <p:scale>
          <a:sx n="34" d="100"/>
          <a:sy n="34" d="100"/>
        </p:scale>
        <p:origin x="-1542" y="-90"/>
      </p:cViewPr>
      <p:guideLst>
        <p:guide orient="horz" pos="2160"/>
        <p:guide pos="2880"/>
      </p:guideLst>
    </p:cSldViewPr>
  </p:slideViewPr>
  <p:notesTextViewPr>
    <p:cViewPr>
      <p:scale>
        <a:sx n="100" d="100"/>
        <a:sy n="100" d="100"/>
      </p:scale>
      <p:origin x="0" y="228"/>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773B82B-41D1-4DA2-9AAC-4DCE695AEB03}" type="datetimeFigureOut">
              <a:rPr lang="en-US" smtClean="0"/>
              <a:pPr/>
              <a:t>6/22/2009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E3BBBD-430E-4570-A2E5-1192DC8CD86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Few products reflect the direction</a:t>
            </a:r>
            <a:r>
              <a:rPr lang="en-US" baseline="0" dirty="0" smtClean="0"/>
              <a:t> of a company the way AOL.com has been changed to reflect the evolution of AOL’s core business.  Early examples of www.aol.com available in the Internet Archive are examples of how the site was used to attract customers to AOL’s ISP business.  For a number of years, the portal was also “AOL Anywhere”, a companion to the client-based ISP system.  In the past several years it has been refocused as a web portal and the push to advertise the ISP products has all but completely disappeared from the main site.</a:t>
            </a:r>
            <a:endParaRPr lang="en-US" dirty="0"/>
          </a:p>
        </p:txBody>
      </p:sp>
      <p:sp>
        <p:nvSpPr>
          <p:cNvPr id="4" name="Slide Number Placeholder 3"/>
          <p:cNvSpPr>
            <a:spLocks noGrp="1"/>
          </p:cNvSpPr>
          <p:nvPr>
            <p:ph type="sldNum" sz="quarter" idx="10"/>
          </p:nvPr>
        </p:nvSpPr>
        <p:spPr/>
        <p:txBody>
          <a:bodyPr/>
          <a:lstStyle/>
          <a:p>
            <a:fld id="{46E3BBBD-430E-4570-A2E5-1192DC8CD863}" type="slidenum">
              <a:rPr lang="en-US" smtClean="0"/>
              <a:pPr/>
              <a:t>3</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Continuing to maintain a proprietary infrastructure</a:t>
            </a:r>
            <a:r>
              <a:rPr lang="en-US" baseline="0" dirty="0" smtClean="0"/>
              <a:t> for a number of years requires careful management of the people who know all the bits of the system.  Losing the primary developer on any component or subsystem can (and often does) mean a slow painful death for that system, regardless of how many products rely on it.  Letting politics get in the way of the product lifecycle is particularly fun.</a:t>
            </a:r>
          </a:p>
          <a:p>
            <a:endParaRPr lang="en-US" baseline="0" dirty="0" smtClean="0"/>
          </a:p>
          <a:p>
            <a:r>
              <a:rPr lang="en-US" baseline="0" dirty="0" smtClean="0"/>
              <a:t>Building your infrastructure components from the ground up means building everything yourself.  A product needs click-through tracking?  </a:t>
            </a:r>
            <a:r>
              <a:rPr lang="en-US" baseline="0" dirty="0" err="1" smtClean="0"/>
              <a:t>Gotta</a:t>
            </a:r>
            <a:r>
              <a:rPr lang="en-US" baseline="0" dirty="0" smtClean="0"/>
              <a:t> build a system for it.  Someone else wants </a:t>
            </a:r>
            <a:r>
              <a:rPr lang="en-US" baseline="0" dirty="0" err="1" smtClean="0"/>
              <a:t>Captcha</a:t>
            </a:r>
            <a:r>
              <a:rPr lang="en-US" baseline="0" dirty="0" smtClean="0"/>
              <a:t>?  Build it yourself.  The amount of time and resources necessary to create everything you need from the ground up will put you years behind everyone else (hmm…).  While the ADP system eventually had enough basic reusable components to build basic systems, by the time it reached that point most of the original engineers had left and new components or ports of old components were nearly impossible to accomplish.</a:t>
            </a:r>
          </a:p>
          <a:p>
            <a:endParaRPr lang="en-US" baseline="0" dirty="0" smtClean="0"/>
          </a:p>
          <a:p>
            <a:r>
              <a:rPr lang="en-US" baseline="0" dirty="0" smtClean="0"/>
              <a:t>In a proprietary environment, no one on the Internet can hear you scream.  </a:t>
            </a:r>
            <a:endParaRPr lang="en-US" dirty="0"/>
          </a:p>
        </p:txBody>
      </p:sp>
      <p:sp>
        <p:nvSpPr>
          <p:cNvPr id="4" name="Slide Number Placeholder 3"/>
          <p:cNvSpPr>
            <a:spLocks noGrp="1"/>
          </p:cNvSpPr>
          <p:nvPr>
            <p:ph type="sldNum" sz="quarter" idx="10"/>
          </p:nvPr>
        </p:nvSpPr>
        <p:spPr/>
        <p:txBody>
          <a:bodyPr/>
          <a:lstStyle/>
          <a:p>
            <a:fld id="{46E3BBBD-430E-4570-A2E5-1192DC8CD863}" type="slidenum">
              <a:rPr lang="en-US" smtClean="0"/>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new environment,</a:t>
            </a:r>
            <a:r>
              <a:rPr lang="en-US" baseline="0" dirty="0" smtClean="0"/>
              <a:t> called “Dynapub” is based on common Open Source components, including Apache, Tomcat, and </a:t>
            </a:r>
            <a:r>
              <a:rPr lang="en-US" baseline="0" dirty="0" err="1" smtClean="0"/>
              <a:t>MySQL</a:t>
            </a:r>
            <a:r>
              <a:rPr lang="en-US" baseline="0" dirty="0" smtClean="0"/>
              <a:t>.  The basic components of the Dynapub stack can be arranged in any number of ways to provide services as needed by the product, so while any given Dynapub environment contains the same basic building blocks, any two environments aren’t necessarily all that similar.</a:t>
            </a:r>
            <a:endParaRPr lang="en-US" dirty="0"/>
          </a:p>
        </p:txBody>
      </p:sp>
      <p:sp>
        <p:nvSpPr>
          <p:cNvPr id="4" name="Slide Number Placeholder 3"/>
          <p:cNvSpPr>
            <a:spLocks noGrp="1"/>
          </p:cNvSpPr>
          <p:nvPr>
            <p:ph type="sldNum" sz="quarter" idx="10"/>
          </p:nvPr>
        </p:nvSpPr>
        <p:spPr/>
        <p:txBody>
          <a:bodyPr/>
          <a:lstStyle/>
          <a:p>
            <a:fld id="{46E3BBBD-430E-4570-A2E5-1192DC8CD863}" type="slidenum">
              <a:rPr lang="en-US" smtClean="0"/>
              <a:pPr/>
              <a:t>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opposed to the old architecture,</a:t>
            </a:r>
            <a:r>
              <a:rPr lang="en-US" baseline="0" dirty="0" smtClean="0"/>
              <a:t> the new systems are largely based on HTTP, and the services run on farms behind load balancers.</a:t>
            </a:r>
          </a:p>
          <a:p>
            <a:endParaRPr lang="en-US" baseline="0" dirty="0" smtClean="0"/>
          </a:p>
          <a:p>
            <a:r>
              <a:rPr lang="en-US" baseline="0" dirty="0" smtClean="0"/>
              <a:t>The databases are all </a:t>
            </a:r>
            <a:r>
              <a:rPr lang="en-US" baseline="0" dirty="0" err="1" smtClean="0"/>
              <a:t>MySQL</a:t>
            </a:r>
            <a:r>
              <a:rPr lang="en-US" baseline="0" dirty="0" smtClean="0"/>
              <a:t> versus the old flat file PLS databases that supported the ADP architecture.</a:t>
            </a:r>
            <a:endParaRPr lang="en-US" dirty="0"/>
          </a:p>
        </p:txBody>
      </p:sp>
      <p:sp>
        <p:nvSpPr>
          <p:cNvPr id="4" name="Slide Number Placeholder 3"/>
          <p:cNvSpPr>
            <a:spLocks noGrp="1"/>
          </p:cNvSpPr>
          <p:nvPr>
            <p:ph type="sldNum" sz="quarter" idx="10"/>
          </p:nvPr>
        </p:nvSpPr>
        <p:spPr/>
        <p:txBody>
          <a:bodyPr/>
          <a:lstStyle/>
          <a:p>
            <a:fld id="{46E3BBBD-430E-4570-A2E5-1192DC8CD863}" type="slidenum">
              <a:rPr lang="en-US" smtClean="0"/>
              <a:pPr/>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AOL.com</a:t>
            </a:r>
            <a:r>
              <a:rPr lang="en-US" baseline="0" dirty="0" smtClean="0"/>
              <a:t> no longer shares components with any of our other sites. The combination of a standalone environment and the open architecture requires more knowledge of how to connect components and make use of resources.  In the old environment, all the connectivity was already defined as part of the platform itself and no one really had to fully understand how it worked or how to use it – the abstraction was good, but over time weakened the maintainability and robustness of the whole system.</a:t>
            </a:r>
          </a:p>
          <a:p>
            <a:endParaRPr lang="en-US" baseline="0" dirty="0" smtClean="0"/>
          </a:p>
          <a:p>
            <a:r>
              <a:rPr lang="en-US" baseline="0" dirty="0" smtClean="0"/>
              <a:t>The new system is not without standard practices, but instead of being built on 10 year old assumptions they are based on our actual performance and use of resources.</a:t>
            </a:r>
            <a:endParaRPr lang="en-US" dirty="0"/>
          </a:p>
        </p:txBody>
      </p:sp>
      <p:sp>
        <p:nvSpPr>
          <p:cNvPr id="4" name="Slide Number Placeholder 3"/>
          <p:cNvSpPr>
            <a:spLocks noGrp="1"/>
          </p:cNvSpPr>
          <p:nvPr>
            <p:ph type="sldNum" sz="quarter" idx="10"/>
          </p:nvPr>
        </p:nvSpPr>
        <p:spPr/>
        <p:txBody>
          <a:bodyPr/>
          <a:lstStyle/>
          <a:p>
            <a:fld id="{46E3BBBD-430E-4570-A2E5-1192DC8CD863}" type="slidenum">
              <a:rPr lang="en-US" smtClean="0"/>
              <a:pPr/>
              <a:t>15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graph illustrates</a:t>
            </a:r>
            <a:r>
              <a:rPr lang="en-US" baseline="0" dirty="0" smtClean="0"/>
              <a:t> the long process of getting to optimum scaling.  AOL.com has the opposite problem from a start up project – we had the ability to overbuy hosts to accommodate a worst-case performance level that was well below what we would normally want to have.  The slow process of getting to where the apps can actually run reflects the business role the site has.  It’s incredibly important to have the site up as much as possible, even if we aren’t trying for five nines anymore.  This graph doesn’t show the other metrics we were using to make the scaling decisions, such as memory and CPU utilization, but reflects the effects of decisions based on those metrics. </a:t>
            </a:r>
          </a:p>
          <a:p>
            <a:endParaRPr lang="en-US" baseline="0" dirty="0" smtClean="0"/>
          </a:p>
          <a:p>
            <a:r>
              <a:rPr lang="en-US" baseline="0" dirty="0" smtClean="0"/>
              <a:t>The old code was well understood by not only the operations team but also the dev team. There is more collaborative code in this new environment that has the potential to have significant effects on the overall performance.</a:t>
            </a:r>
            <a:endParaRPr lang="en-US" dirty="0"/>
          </a:p>
        </p:txBody>
      </p:sp>
      <p:sp>
        <p:nvSpPr>
          <p:cNvPr id="4" name="Slide Number Placeholder 3"/>
          <p:cNvSpPr>
            <a:spLocks noGrp="1"/>
          </p:cNvSpPr>
          <p:nvPr>
            <p:ph type="sldNum" sz="quarter" idx="10"/>
          </p:nvPr>
        </p:nvSpPr>
        <p:spPr/>
        <p:txBody>
          <a:bodyPr/>
          <a:lstStyle/>
          <a:p>
            <a:fld id="{46E3BBBD-430E-4570-A2E5-1192DC8CD863}" type="slidenum">
              <a:rPr lang="en-US" smtClean="0"/>
              <a:pPr/>
              <a:t>17</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At</a:t>
            </a:r>
            <a:r>
              <a:rPr lang="en-US" baseline="0" dirty="0" smtClean="0"/>
              <a:t> the end of life for the old system, there was little that could be added in the way of modern features.  The new system is much more extensible, but still isn’t completely prescriptive for every site that might use it.  All the applications will perform differently, and fortunately Operations is now able to scale resources to meet the needs of all the products much more easily.</a:t>
            </a:r>
          </a:p>
          <a:p>
            <a:endParaRPr lang="en-US" baseline="0" dirty="0" smtClean="0"/>
          </a:p>
          <a:p>
            <a:r>
              <a:rPr lang="en-US" baseline="0" dirty="0" smtClean="0"/>
              <a:t>The old system allowed us (Ops) to gloss over what was really going on simply because certain things were “always done that way”. Coming back into an open platform means making sure that anything being redesigned takes into account that there was a reason we use a CDN the way we do, that there are certain benefits and limitations to our networking equipment, and other such things that we were able to </a:t>
            </a:r>
            <a:r>
              <a:rPr lang="en-US" baseline="0" dirty="0" err="1" smtClean="0"/>
              <a:t>handwave</a:t>
            </a:r>
            <a:r>
              <a:rPr lang="en-US" baseline="0" dirty="0" smtClean="0"/>
              <a:t> on the old platform because it was so ingrained.</a:t>
            </a:r>
            <a:endParaRPr lang="en-US" dirty="0"/>
          </a:p>
        </p:txBody>
      </p:sp>
      <p:sp>
        <p:nvSpPr>
          <p:cNvPr id="4" name="Slide Number Placeholder 3"/>
          <p:cNvSpPr>
            <a:spLocks noGrp="1"/>
          </p:cNvSpPr>
          <p:nvPr>
            <p:ph type="sldNum" sz="quarter" idx="10"/>
          </p:nvPr>
        </p:nvSpPr>
        <p:spPr/>
        <p:txBody>
          <a:bodyPr/>
          <a:lstStyle/>
          <a:p>
            <a:fld id="{46E3BBBD-430E-4570-A2E5-1192DC8CD863}" type="slidenum">
              <a:rPr lang="en-US" smtClean="0"/>
              <a:pPr/>
              <a:t>18</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Scaling</a:t>
            </a:r>
            <a:r>
              <a:rPr lang="en-US" baseline="0" dirty="0" smtClean="0"/>
              <a:t> all the individual layers is challenging to keep up with while keeping the site running and working on the number of installations we did during the rollout.  Knowing which combinations of threads, children, connections, applications, hosts, etc are required to best serve the traffic without wasting resources takes a concentrated effort.</a:t>
            </a:r>
          </a:p>
          <a:p>
            <a:endParaRPr lang="en-US" baseline="0" dirty="0" smtClean="0"/>
          </a:p>
          <a:p>
            <a:r>
              <a:rPr lang="en-US" baseline="0" dirty="0" smtClean="0"/>
              <a:t>Using the old system as a complexity baseline, the new system is much simpler to understand.  The old system was mostly divided between a couple of teams, another trick to hide the overall complexity.</a:t>
            </a:r>
            <a:endParaRPr lang="en-US" dirty="0"/>
          </a:p>
        </p:txBody>
      </p:sp>
      <p:sp>
        <p:nvSpPr>
          <p:cNvPr id="4" name="Slide Number Placeholder 3"/>
          <p:cNvSpPr>
            <a:spLocks noGrp="1"/>
          </p:cNvSpPr>
          <p:nvPr>
            <p:ph type="sldNum" sz="quarter" idx="10"/>
          </p:nvPr>
        </p:nvSpPr>
        <p:spPr/>
        <p:txBody>
          <a:bodyPr/>
          <a:lstStyle/>
          <a:p>
            <a:fld id="{46E3BBBD-430E-4570-A2E5-1192DC8CD863}" type="slidenum">
              <a:rPr lang="en-US" smtClean="0"/>
              <a:pPr/>
              <a:t>19</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It’s important to keep in mind *why* a particular characteristic was built into the old platform.  </a:t>
            </a:r>
            <a:endParaRPr lang="en-US" dirty="0" smtClean="0"/>
          </a:p>
          <a:p>
            <a:endParaRPr lang="en-US" dirty="0" smtClean="0"/>
          </a:p>
          <a:p>
            <a:r>
              <a:rPr lang="en-US" dirty="0" smtClean="0"/>
              <a:t>This graph is an example</a:t>
            </a:r>
            <a:r>
              <a:rPr lang="en-US" baseline="0" dirty="0" smtClean="0"/>
              <a:t> of one of the main features of the old infrastructure that we added to AOL.com on the new platform.  For every page served by Tomcat, there is a series of calls to the publishing system.  </a:t>
            </a:r>
          </a:p>
          <a:p>
            <a:endParaRPr lang="en-US" baseline="0" dirty="0" smtClean="0"/>
          </a:p>
          <a:p>
            <a:r>
              <a:rPr lang="en-US" baseline="0" dirty="0" smtClean="0"/>
              <a:t>Originally, there was no caching policy for all Dynapub sites.  ADP had a greedy caching system that caught 99.4% of all requests for publishing data for AOL.com pages.  During the migration of AOL.com to Dynapub, caching was not originally included, and we started to look at widening the </a:t>
            </a:r>
            <a:r>
              <a:rPr lang="en-US" baseline="0" dirty="0" err="1" smtClean="0"/>
              <a:t>datastore</a:t>
            </a:r>
            <a:r>
              <a:rPr lang="en-US" baseline="0" dirty="0" smtClean="0"/>
              <a:t> layer. </a:t>
            </a:r>
          </a:p>
          <a:p>
            <a:endParaRPr lang="en-US" baseline="0" dirty="0" smtClean="0"/>
          </a:p>
          <a:p>
            <a:r>
              <a:rPr lang="en-US" baseline="0" dirty="0" smtClean="0"/>
              <a:t>A caching model was launched into the production farm in mid-December when the publishing layer was having trouble dealing with the requests from Tomcat.  The frontend was only taking about 20-30% of total traffic at this time.  In mid-January some new features were launched without the caching enhancement enabled, and that was fixed.</a:t>
            </a:r>
          </a:p>
          <a:p>
            <a:endParaRPr lang="en-US" baseline="0" dirty="0" smtClean="0"/>
          </a:p>
        </p:txBody>
      </p:sp>
      <p:sp>
        <p:nvSpPr>
          <p:cNvPr id="4" name="Slide Number Placeholder 3"/>
          <p:cNvSpPr>
            <a:spLocks noGrp="1"/>
          </p:cNvSpPr>
          <p:nvPr>
            <p:ph type="sldNum" sz="quarter" idx="10"/>
          </p:nvPr>
        </p:nvSpPr>
        <p:spPr/>
        <p:txBody>
          <a:bodyPr/>
          <a:lstStyle/>
          <a:p>
            <a:fld id="{46E3BBBD-430E-4570-A2E5-1192DC8CD863}" type="slidenum">
              <a:rPr lang="en-US" smtClean="0"/>
              <a:pPr/>
              <a:t>21</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One of the side-effects of having a totally proprietary environment is needing to come up with some way to monitor everything.  </a:t>
            </a:r>
            <a:r>
              <a:rPr lang="en-US" baseline="0" dirty="0" err="1" smtClean="0"/>
              <a:t>AOLserver</a:t>
            </a:r>
            <a:r>
              <a:rPr lang="en-US" baseline="0" dirty="0" smtClean="0"/>
              <a:t> has a complex set of application monitoring components, not all of which were terribly helpful, but our monitoring system isn’t sophisticated enough to make smart decisions about them.  Limited support for </a:t>
            </a:r>
            <a:r>
              <a:rPr lang="en-US" baseline="0" dirty="0" err="1" smtClean="0"/>
              <a:t>AOLserver</a:t>
            </a:r>
            <a:r>
              <a:rPr lang="en-US" baseline="0" dirty="0" smtClean="0"/>
              <a:t> meant that our new metrics environment never received an </a:t>
            </a:r>
            <a:r>
              <a:rPr lang="en-US" baseline="0" dirty="0" err="1" smtClean="0"/>
              <a:t>AOLserver</a:t>
            </a:r>
            <a:r>
              <a:rPr lang="en-US" baseline="0" dirty="0" smtClean="0"/>
              <a:t> monitoring module.  </a:t>
            </a:r>
          </a:p>
          <a:p>
            <a:endParaRPr lang="en-US" baseline="0" dirty="0" smtClean="0"/>
          </a:p>
          <a:p>
            <a:r>
              <a:rPr lang="en-US" baseline="0" dirty="0" smtClean="0"/>
              <a:t>The cut over to all HTTP communications is a huge win for operations in this migration.  HTTP is easy to monitor and easy to collect metrics from.  The log formats are well defined and meaningful.  Additionally, it’s easier to create alerts and for the NOC to determine if the system is broken.</a:t>
            </a:r>
          </a:p>
        </p:txBody>
      </p:sp>
      <p:sp>
        <p:nvSpPr>
          <p:cNvPr id="4" name="Slide Number Placeholder 3"/>
          <p:cNvSpPr>
            <a:spLocks noGrp="1"/>
          </p:cNvSpPr>
          <p:nvPr>
            <p:ph type="sldNum" sz="quarter" idx="10"/>
          </p:nvPr>
        </p:nvSpPr>
        <p:spPr/>
        <p:txBody>
          <a:bodyPr/>
          <a:lstStyle/>
          <a:p>
            <a:fld id="{46E3BBBD-430E-4570-A2E5-1192DC8CD863}" type="slidenum">
              <a:rPr lang="en-US" smtClean="0"/>
              <a:pPr/>
              <a:t>22</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Finally,</a:t>
            </a:r>
            <a:r>
              <a:rPr lang="en-US" baseline="0" dirty="0" smtClean="0"/>
              <a:t> this entire experience represents a huge cultural change for AOL, away from creating and maintaining proprietary systems.  Unchaining resources from low value-added positions leaves more time for working on innovative projects.  While the old infrastructure had many innovative qualities when it was new, continuing to support a comprehensive platform holds people back from new innovative opportunities when externally available components surpass what is available internally.</a:t>
            </a:r>
            <a:endParaRPr lang="en-US" dirty="0"/>
          </a:p>
        </p:txBody>
      </p:sp>
      <p:sp>
        <p:nvSpPr>
          <p:cNvPr id="4" name="Slide Number Placeholder 3"/>
          <p:cNvSpPr>
            <a:spLocks noGrp="1"/>
          </p:cNvSpPr>
          <p:nvPr>
            <p:ph type="sldNum" sz="quarter" idx="10"/>
          </p:nvPr>
        </p:nvSpPr>
        <p:spPr/>
        <p:txBody>
          <a:bodyPr/>
          <a:lstStyle/>
          <a:p>
            <a:fld id="{46E3BBBD-430E-4570-A2E5-1192DC8CD863}" type="slidenum">
              <a:rPr lang="en-US" smtClean="0"/>
              <a:pPr/>
              <a:t>26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Courtesy</a:t>
            </a:r>
            <a:r>
              <a:rPr lang="en-US" baseline="0" dirty="0" smtClean="0"/>
              <a:t> of the </a:t>
            </a:r>
            <a:r>
              <a:rPr lang="en-US" baseline="0" dirty="0" err="1" smtClean="0"/>
              <a:t>Wayback</a:t>
            </a:r>
            <a:r>
              <a:rPr lang="en-US" baseline="0" dirty="0" smtClean="0"/>
              <a:t> Machine, aol.com in 1996.  Focused on selling the original access products, getting people interested in AOL’s walled garden experience.  The portal went through several years of being “AOL Anywhere”, secondary to the AOL client experience and dialup connectivity.</a:t>
            </a:r>
          </a:p>
        </p:txBody>
      </p:sp>
      <p:sp>
        <p:nvSpPr>
          <p:cNvPr id="4" name="Slide Number Placeholder 3"/>
          <p:cNvSpPr>
            <a:spLocks noGrp="1"/>
          </p:cNvSpPr>
          <p:nvPr>
            <p:ph type="sldNum" sz="quarter" idx="10"/>
          </p:nvPr>
        </p:nvSpPr>
        <p:spPr/>
        <p:txBody>
          <a:bodyPr/>
          <a:lstStyle/>
          <a:p>
            <a:fld id="{46E3BBBD-430E-4570-A2E5-1192DC8CD863}" type="slidenum">
              <a:rPr lang="en-US" smtClean="0"/>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first release on ADP, July 2005.</a:t>
            </a:r>
            <a:r>
              <a:rPr lang="en-US" baseline="0" dirty="0" smtClean="0"/>
              <a:t>  Migrated from another internally developed publishing platform, Shark, with </a:t>
            </a:r>
            <a:r>
              <a:rPr lang="en-US" baseline="0" dirty="0" err="1" smtClean="0"/>
              <a:t>AOLserver</a:t>
            </a:r>
            <a:r>
              <a:rPr lang="en-US" baseline="0" dirty="0" smtClean="0"/>
              <a:t> frontends.  Introduction of the Video Portal.  This version almost ended up on another proprietary platform based on a “web” server that didn’t implement most of HTTP.  Frontends on Linux, and eventually the middleware was migrated as well.</a:t>
            </a:r>
            <a:endParaRPr lang="en-US" dirty="0"/>
          </a:p>
        </p:txBody>
      </p:sp>
      <p:sp>
        <p:nvSpPr>
          <p:cNvPr id="4" name="Slide Number Placeholder 3"/>
          <p:cNvSpPr>
            <a:spLocks noGrp="1"/>
          </p:cNvSpPr>
          <p:nvPr>
            <p:ph type="sldNum" sz="quarter" idx="10"/>
          </p:nvPr>
        </p:nvSpPr>
        <p:spPr/>
        <p:txBody>
          <a:bodyPr/>
          <a:lstStyle/>
          <a:p>
            <a:fld id="{46E3BBBD-430E-4570-A2E5-1192DC8CD863}" type="slidenum">
              <a:rPr lang="en-US" smtClean="0"/>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design of the site for the last version to run on ADP, Welcome Screen version.  The version famous for looking like Yahoo! at that time.  The second major release on the ADP platform, there’s no banner or large invitation on the site to download the AOL dial client, but links to AOL software are still above the fold.  Much of the page is configurable to the publishers.  Content is a mix of programming and ingested feeds.  Still some </a:t>
            </a:r>
            <a:r>
              <a:rPr lang="en-US" baseline="0" dirty="0" err="1" smtClean="0"/>
              <a:t>deadended</a:t>
            </a:r>
            <a:r>
              <a:rPr lang="en-US" baseline="0" dirty="0" smtClean="0"/>
              <a:t> components in the infrastructure – pieces that no one knows how to work on anymore, though nearly all components now run on Linux.</a:t>
            </a:r>
            <a:endParaRPr lang="en-US" dirty="0"/>
          </a:p>
        </p:txBody>
      </p:sp>
      <p:sp>
        <p:nvSpPr>
          <p:cNvPr id="4" name="Slide Number Placeholder 3"/>
          <p:cNvSpPr>
            <a:spLocks noGrp="1"/>
          </p:cNvSpPr>
          <p:nvPr>
            <p:ph type="sldNum" sz="quarter" idx="10"/>
          </p:nvPr>
        </p:nvSpPr>
        <p:spPr/>
        <p:txBody>
          <a:bodyPr/>
          <a:lstStyle/>
          <a:p>
            <a:fld id="{46E3BBBD-430E-4570-A2E5-1192DC8CD863}" type="slidenum">
              <a:rPr lang="en-US" smtClean="0"/>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redesign</a:t>
            </a:r>
            <a:r>
              <a:rPr lang="en-US" baseline="0" dirty="0" smtClean="0"/>
              <a:t> that came along with the migration.  Totally devoted to a web experience, includes various non-AOL web partners, runs real media ads.  100% of the page can change through publishing.  The only mention of the AOL Client is at the bottom of the page, under “Services”.  The whole environment is based on standard Open Source components and runs on Linux.</a:t>
            </a:r>
            <a:endParaRPr lang="en-US" dirty="0"/>
          </a:p>
        </p:txBody>
      </p:sp>
      <p:sp>
        <p:nvSpPr>
          <p:cNvPr id="4" name="Slide Number Placeholder 3"/>
          <p:cNvSpPr>
            <a:spLocks noGrp="1"/>
          </p:cNvSpPr>
          <p:nvPr>
            <p:ph type="sldNum" sz="quarter" idx="10"/>
          </p:nvPr>
        </p:nvSpPr>
        <p:spPr/>
        <p:txBody>
          <a:bodyPr/>
          <a:lstStyle/>
          <a:p>
            <a:fld id="{46E3BBBD-430E-4570-A2E5-1192DC8CD863}" type="slidenum">
              <a:rPr lang="en-US" smtClean="0"/>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a:t>
            </a:r>
            <a:r>
              <a:rPr lang="en-US" baseline="0" dirty="0" smtClean="0"/>
              <a:t> growth in </a:t>
            </a:r>
            <a:r>
              <a:rPr lang="en-US" baseline="0" dirty="0" err="1" smtClean="0"/>
              <a:t>pageviews</a:t>
            </a:r>
            <a:r>
              <a:rPr lang="en-US" baseline="0" dirty="0" smtClean="0"/>
              <a:t> during the same era.  In addition to contending with the limitations of the platforms, we were working on how to accommodate the hits.</a:t>
            </a:r>
            <a:endParaRPr lang="en-US" dirty="0"/>
          </a:p>
        </p:txBody>
      </p:sp>
      <p:sp>
        <p:nvSpPr>
          <p:cNvPr id="4" name="Slide Number Placeholder 3"/>
          <p:cNvSpPr>
            <a:spLocks noGrp="1"/>
          </p:cNvSpPr>
          <p:nvPr>
            <p:ph type="sldNum" sz="quarter" idx="10"/>
          </p:nvPr>
        </p:nvSpPr>
        <p:spPr/>
        <p:txBody>
          <a:bodyPr/>
          <a:lstStyle/>
          <a:p>
            <a:fld id="{46E3BBBD-430E-4570-A2E5-1192DC8CD863}" type="slidenum">
              <a:rPr lang="en-US" smtClean="0"/>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Single origin</a:t>
            </a:r>
            <a:r>
              <a:rPr lang="en-US" baseline="0" dirty="0" smtClean="0"/>
              <a:t> for published data, including much of the objects coming from feeds and partners.  The middleware includes index and search, small objects publishing stores, art and static objects, click tracking for metrics and reporting, mail spools for “send to a friend” functionality, databases for music, movies, news.  The </a:t>
            </a:r>
            <a:r>
              <a:rPr lang="en-US" baseline="0" dirty="0" err="1" smtClean="0"/>
              <a:t>AOLserver</a:t>
            </a:r>
            <a:r>
              <a:rPr lang="en-US" baseline="0" dirty="0" smtClean="0"/>
              <a:t> frontends are broken up into farms that serve specific products – AOL.com, the AOL Channels, News, Feeds for Travel and Syndication, </a:t>
            </a:r>
            <a:r>
              <a:rPr lang="en-US" baseline="0" dirty="0" err="1" smtClean="0"/>
              <a:t>Moviefone</a:t>
            </a:r>
            <a:r>
              <a:rPr lang="en-US" baseline="0" dirty="0" smtClean="0"/>
              <a:t>, Video, etc.</a:t>
            </a:r>
            <a:endParaRPr lang="en-US" dirty="0"/>
          </a:p>
        </p:txBody>
      </p:sp>
      <p:sp>
        <p:nvSpPr>
          <p:cNvPr id="4" name="Slide Number Placeholder 3"/>
          <p:cNvSpPr>
            <a:spLocks noGrp="1"/>
          </p:cNvSpPr>
          <p:nvPr>
            <p:ph type="sldNum" sz="quarter" idx="10"/>
          </p:nvPr>
        </p:nvSpPr>
        <p:spPr/>
        <p:txBody>
          <a:bodyPr/>
          <a:lstStyle/>
          <a:p>
            <a:fld id="{46E3BBBD-430E-4570-A2E5-1192DC8CD863}" type="slidenum">
              <a:rPr lang="en-US" smtClean="0"/>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the architecture really looked</a:t>
            </a:r>
            <a:r>
              <a:rPr lang="en-US" baseline="0" dirty="0" smtClean="0"/>
              <a:t> like.  This diagram was created in 2005.</a:t>
            </a:r>
            <a:endParaRPr lang="en-US" dirty="0" smtClean="0"/>
          </a:p>
          <a:p>
            <a:endParaRPr lang="en-US" dirty="0" smtClean="0"/>
          </a:p>
          <a:p>
            <a:r>
              <a:rPr lang="en-US" dirty="0" smtClean="0"/>
              <a:t>“Other” connectivity can be database replication,</a:t>
            </a:r>
            <a:r>
              <a:rPr lang="en-US" baseline="0" dirty="0" smtClean="0"/>
              <a:t> </a:t>
            </a:r>
            <a:r>
              <a:rPr lang="en-US" baseline="0" dirty="0" err="1" smtClean="0"/>
              <a:t>rsync</a:t>
            </a:r>
            <a:r>
              <a:rPr lang="en-US" baseline="0" dirty="0" smtClean="0"/>
              <a:t>, </a:t>
            </a:r>
            <a:r>
              <a:rPr lang="en-US" baseline="0" dirty="0" err="1" smtClean="0"/>
              <a:t>rsync</a:t>
            </a:r>
            <a:r>
              <a:rPr lang="en-US" baseline="0" dirty="0" smtClean="0"/>
              <a:t>-over-</a:t>
            </a:r>
            <a:r>
              <a:rPr lang="en-US" baseline="0" dirty="0" err="1" smtClean="0"/>
              <a:t>dci</a:t>
            </a:r>
            <a:r>
              <a:rPr lang="en-US" baseline="0" dirty="0" smtClean="0"/>
              <a:t>, </a:t>
            </a:r>
            <a:r>
              <a:rPr lang="en-US" baseline="0" dirty="0" smtClean="0"/>
              <a:t>etc.  The amount of proprietary and non-portable connections and components made the option of migrating the architecture piecemeal unmanageable.  There is little here that could have been used directly without porting core connectivity components to the </a:t>
            </a:r>
            <a:r>
              <a:rPr lang="en-US" baseline="0" smtClean="0"/>
              <a:t>new platform.</a:t>
            </a:r>
            <a:endParaRPr lang="en-US" baseline="0" dirty="0" smtClean="0"/>
          </a:p>
          <a:p>
            <a:endParaRPr lang="en-US" baseline="0" dirty="0" smtClean="0"/>
          </a:p>
          <a:p>
            <a:r>
              <a:rPr lang="en-US" baseline="0" dirty="0" smtClean="0"/>
              <a:t>The “pub” cloud is one very large and very unhappy V880.  </a:t>
            </a:r>
            <a:endParaRPr lang="en-US" dirty="0"/>
          </a:p>
        </p:txBody>
      </p:sp>
      <p:sp>
        <p:nvSpPr>
          <p:cNvPr id="4" name="Slide Number Placeholder 3"/>
          <p:cNvSpPr>
            <a:spLocks noGrp="1"/>
          </p:cNvSpPr>
          <p:nvPr>
            <p:ph type="sldNum" sz="quarter" idx="10"/>
          </p:nvPr>
        </p:nvSpPr>
        <p:spPr/>
        <p:txBody>
          <a:bodyPr/>
          <a:lstStyle/>
          <a:p>
            <a:fld id="{46E3BBBD-430E-4570-A2E5-1192DC8CD863}" type="slidenum">
              <a:rPr lang="en-US" smtClean="0"/>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The baseline </a:t>
            </a:r>
            <a:r>
              <a:rPr lang="en-US" dirty="0" err="1" smtClean="0"/>
              <a:t>AOLserver</a:t>
            </a:r>
            <a:r>
              <a:rPr lang="en-US" dirty="0" smtClean="0"/>
              <a:t> software is C with a TCL interface. The</a:t>
            </a:r>
            <a:r>
              <a:rPr lang="en-US" baseline="0" dirty="0" smtClean="0"/>
              <a:t> original bits were purchased and then extended over a number of years internally.  Of the more idiosyncratic characteristics of the ADP infrastructure, the connectivity was the most single-use piece, developed to completely adhere to AOL’s network standards and creating headaches and topology nightmares.</a:t>
            </a:r>
          </a:p>
          <a:p>
            <a:endParaRPr lang="en-US" baseline="0" dirty="0" smtClean="0"/>
          </a:p>
          <a:p>
            <a:r>
              <a:rPr lang="en-US" baseline="0" dirty="0" smtClean="0"/>
              <a:t>All RPC connections originated with the publishing master, and the master held a complete view of all hosts in the network – as many as 2000 single-function applications at a time, with complex interconnectivity to manage caching and flushing and real-time updates to data and search indexes.  The size of the topology and geographical distribution required a multi-tiered connectivity plan, with repeaters localized to the frontend servers to keep the master from being overburdened.</a:t>
            </a:r>
          </a:p>
          <a:p>
            <a:endParaRPr lang="en-US" baseline="0" dirty="0" smtClean="0"/>
          </a:p>
          <a:p>
            <a:r>
              <a:rPr lang="en-US" baseline="0" dirty="0" smtClean="0"/>
              <a:t>Adding insult to this injury, all the configuration was written in TCL.  A single misplaced bracket could crash an entire farm of hosts, and if was particularly well-placed, the entire infrastructure.</a:t>
            </a:r>
          </a:p>
          <a:p>
            <a:endParaRPr lang="en-US" baseline="0" dirty="0" smtClean="0"/>
          </a:p>
          <a:p>
            <a:r>
              <a:rPr lang="en-US" baseline="0" dirty="0" smtClean="0"/>
              <a:t>At one point, nearly all of AOL’s web presence was somehow attached to or dependent on this system except for search and the primary components of the webmail system (though webmail used a header that relied on a piece in this).</a:t>
            </a:r>
          </a:p>
          <a:p>
            <a:endParaRPr lang="en-US" baseline="0" dirty="0" smtClean="0"/>
          </a:p>
          <a:p>
            <a:r>
              <a:rPr lang="en-US" baseline="0" dirty="0" smtClean="0"/>
              <a:t>For all the nightmares, the system was fairly fast for what it was doing.  100% of hits to these farms demanded dynamically generated content, so most of the data was held in RAM on the frontends, with very little on disk permanently.  The request-on-demand nature of most of the data meant that a cold cache was populated with data as it was needed to create pages.  The cache-hit rate on a </a:t>
            </a:r>
            <a:r>
              <a:rPr lang="en-US" baseline="0" dirty="0" err="1" smtClean="0"/>
              <a:t>quiesced</a:t>
            </a:r>
            <a:r>
              <a:rPr lang="en-US" baseline="0" dirty="0" smtClean="0"/>
              <a:t> server could be anywhere from 90% to 99.9% depending on the farm and types of requests it serviced, even with very little memory devoted to cache (&lt;40MB).</a:t>
            </a:r>
          </a:p>
          <a:p>
            <a:endParaRPr lang="en-US" baseline="0" dirty="0" smtClean="0"/>
          </a:p>
          <a:p>
            <a:r>
              <a:rPr lang="en-US" baseline="0" dirty="0" smtClean="0"/>
              <a:t>However, this memory-intensive storage system meant that on a 32bit system, the servers start to flake out when they reach 2GB of RAM used, and without engineers to build and verify a 64bit build, the system basically </a:t>
            </a:r>
            <a:r>
              <a:rPr lang="en-US" baseline="0" dirty="0" err="1" smtClean="0"/>
              <a:t>obsoleted</a:t>
            </a:r>
            <a:r>
              <a:rPr lang="en-US" baseline="0" dirty="0" smtClean="0"/>
              <a:t> itself.</a:t>
            </a:r>
            <a:endParaRPr lang="en-US" dirty="0"/>
          </a:p>
        </p:txBody>
      </p:sp>
      <p:sp>
        <p:nvSpPr>
          <p:cNvPr id="4" name="Slide Number Placeholder 3"/>
          <p:cNvSpPr>
            <a:spLocks noGrp="1"/>
          </p:cNvSpPr>
          <p:nvPr>
            <p:ph type="sldNum" sz="quarter" idx="10"/>
          </p:nvPr>
        </p:nvSpPr>
        <p:spPr/>
        <p:txBody>
          <a:bodyPr/>
          <a:lstStyle/>
          <a:p>
            <a:fld id="{46E3BBBD-430E-4570-A2E5-1192DC8CD863}"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invGray">
      <p:bgPr>
        <a:solidFill>
          <a:schemeClr val="bg1"/>
        </a:solidFill>
        <a:effectLst/>
      </p:bgPr>
    </p:bg>
    <p:spTree>
      <p:nvGrpSpPr>
        <p:cNvPr id="1" name=""/>
        <p:cNvGrpSpPr/>
        <p:nvPr/>
      </p:nvGrpSpPr>
      <p:grpSpPr>
        <a:xfrm>
          <a:off x="0" y="0"/>
          <a:ext cx="0" cy="0"/>
          <a:chOff x="0" y="0"/>
          <a:chExt cx="0" cy="0"/>
        </a:xfrm>
      </p:grpSpPr>
      <p:pic>
        <p:nvPicPr>
          <p:cNvPr id="5154" name="Picture 34" descr="aol_new title_01"/>
          <p:cNvPicPr>
            <a:picLocks noChangeAspect="1" noChangeArrowheads="1"/>
          </p:cNvPicPr>
          <p:nvPr/>
        </p:nvPicPr>
        <p:blipFill>
          <a:blip r:embed="rId2" cstate="print"/>
          <a:srcRect/>
          <a:stretch>
            <a:fillRect/>
          </a:stretch>
        </p:blipFill>
        <p:spPr bwMode="auto">
          <a:xfrm>
            <a:off x="0" y="-1588"/>
            <a:ext cx="9145588" cy="6862763"/>
          </a:xfrm>
          <a:prstGeom prst="rect">
            <a:avLst/>
          </a:prstGeom>
          <a:noFill/>
        </p:spPr>
      </p:pic>
      <p:sp>
        <p:nvSpPr>
          <p:cNvPr id="94210" name="Rectangle 1026"/>
          <p:cNvSpPr>
            <a:spLocks noGrp="1" noChangeArrowheads="1"/>
          </p:cNvSpPr>
          <p:nvPr>
            <p:ph type="ctrTitle" sz="quarter"/>
          </p:nvPr>
        </p:nvSpPr>
        <p:spPr>
          <a:xfrm>
            <a:off x="3297238" y="1939925"/>
            <a:ext cx="4243387" cy="1008063"/>
          </a:xfrm>
        </p:spPr>
        <p:txBody>
          <a:bodyPr/>
          <a:lstStyle>
            <a:lvl1pPr>
              <a:defRPr sz="2000">
                <a:solidFill>
                  <a:srgbClr val="FFFFFF"/>
                </a:solidFill>
              </a:defRPr>
            </a:lvl1pPr>
          </a:lstStyle>
          <a:p>
            <a:r>
              <a:rPr lang="en-US" smtClean="0"/>
              <a:t>Click to edit Master title style</a:t>
            </a:r>
            <a:endParaRPr lang="en-US"/>
          </a:p>
        </p:txBody>
      </p:sp>
      <p:sp>
        <p:nvSpPr>
          <p:cNvPr id="5137" name="Freeform 17"/>
          <p:cNvSpPr>
            <a:spLocks/>
          </p:cNvSpPr>
          <p:nvPr/>
        </p:nvSpPr>
        <p:spPr bwMode="auto">
          <a:xfrm>
            <a:off x="254000" y="4416425"/>
            <a:ext cx="2838450" cy="3192463"/>
          </a:xfrm>
          <a:custGeom>
            <a:avLst/>
            <a:gdLst/>
            <a:ahLst/>
            <a:cxnLst>
              <a:cxn ang="0">
                <a:pos x="108" y="1312"/>
              </a:cxn>
              <a:cxn ang="0">
                <a:pos x="4" y="1264"/>
              </a:cxn>
              <a:cxn ang="0">
                <a:pos x="2" y="68"/>
              </a:cxn>
              <a:cxn ang="0">
                <a:pos x="92" y="16"/>
              </a:cxn>
              <a:cxn ang="0">
                <a:pos x="1126" y="616"/>
              </a:cxn>
              <a:cxn ang="0">
                <a:pos x="1118" y="718"/>
              </a:cxn>
              <a:cxn ang="0">
                <a:pos x="108" y="1312"/>
              </a:cxn>
            </a:cxnLst>
            <a:rect l="0" t="0" r="r" b="b"/>
            <a:pathLst>
              <a:path w="1158" h="1330">
                <a:moveTo>
                  <a:pt x="108" y="1312"/>
                </a:moveTo>
                <a:cubicBezTo>
                  <a:pt x="68" y="1330"/>
                  <a:pt x="6" y="1298"/>
                  <a:pt x="4" y="1264"/>
                </a:cubicBezTo>
                <a:cubicBezTo>
                  <a:pt x="2" y="1230"/>
                  <a:pt x="4" y="102"/>
                  <a:pt x="2" y="68"/>
                </a:cubicBezTo>
                <a:cubicBezTo>
                  <a:pt x="0" y="34"/>
                  <a:pt x="64" y="0"/>
                  <a:pt x="92" y="16"/>
                </a:cubicBezTo>
                <a:cubicBezTo>
                  <a:pt x="280" y="107"/>
                  <a:pt x="1094" y="592"/>
                  <a:pt x="1126" y="616"/>
                </a:cubicBezTo>
                <a:cubicBezTo>
                  <a:pt x="1158" y="640"/>
                  <a:pt x="1158" y="696"/>
                  <a:pt x="1118" y="718"/>
                </a:cubicBezTo>
                <a:cubicBezTo>
                  <a:pt x="948" y="834"/>
                  <a:pt x="148" y="1294"/>
                  <a:pt x="108" y="1312"/>
                </a:cubicBezTo>
                <a:close/>
              </a:path>
            </a:pathLst>
          </a:custGeom>
          <a:gradFill rotWithShape="0">
            <a:gsLst>
              <a:gs pos="0">
                <a:schemeClr val="bg1">
                  <a:alpha val="8000"/>
                </a:schemeClr>
              </a:gs>
              <a:gs pos="100000">
                <a:srgbClr val="112B4C">
                  <a:alpha val="5000"/>
                </a:srgbClr>
              </a:gs>
            </a:gsLst>
            <a:lin ang="5400000" scaled="1"/>
          </a:gradFill>
          <a:ln w="9525" cap="flat" cmpd="sng">
            <a:noFill/>
            <a:prstDash val="solid"/>
            <a:round/>
            <a:headEnd/>
            <a:tailEnd/>
          </a:ln>
          <a:effectLst/>
        </p:spPr>
        <p:txBody>
          <a:bodyPr wrap="none" anchor="ctr"/>
          <a:lstStyle/>
          <a:p>
            <a:endParaRPr lang="en-US"/>
          </a:p>
        </p:txBody>
      </p:sp>
      <p:sp>
        <p:nvSpPr>
          <p:cNvPr id="5138" name="Freeform 18"/>
          <p:cNvSpPr>
            <a:spLocks/>
          </p:cNvSpPr>
          <p:nvPr/>
        </p:nvSpPr>
        <p:spPr bwMode="ltGray">
          <a:xfrm>
            <a:off x="2981325" y="5621338"/>
            <a:ext cx="1000125" cy="1122362"/>
          </a:xfrm>
          <a:custGeom>
            <a:avLst/>
            <a:gdLst/>
            <a:ahLst/>
            <a:cxnLst>
              <a:cxn ang="0">
                <a:pos x="108" y="1312"/>
              </a:cxn>
              <a:cxn ang="0">
                <a:pos x="4" y="1264"/>
              </a:cxn>
              <a:cxn ang="0">
                <a:pos x="2" y="68"/>
              </a:cxn>
              <a:cxn ang="0">
                <a:pos x="92" y="16"/>
              </a:cxn>
              <a:cxn ang="0">
                <a:pos x="1126" y="616"/>
              </a:cxn>
              <a:cxn ang="0">
                <a:pos x="1118" y="718"/>
              </a:cxn>
              <a:cxn ang="0">
                <a:pos x="108" y="1312"/>
              </a:cxn>
            </a:cxnLst>
            <a:rect l="0" t="0" r="r" b="b"/>
            <a:pathLst>
              <a:path w="1158" h="1330">
                <a:moveTo>
                  <a:pt x="108" y="1312"/>
                </a:moveTo>
                <a:cubicBezTo>
                  <a:pt x="68" y="1330"/>
                  <a:pt x="6" y="1298"/>
                  <a:pt x="4" y="1264"/>
                </a:cubicBezTo>
                <a:cubicBezTo>
                  <a:pt x="2" y="1230"/>
                  <a:pt x="4" y="102"/>
                  <a:pt x="2" y="68"/>
                </a:cubicBezTo>
                <a:cubicBezTo>
                  <a:pt x="0" y="34"/>
                  <a:pt x="64" y="0"/>
                  <a:pt x="92" y="16"/>
                </a:cubicBezTo>
                <a:cubicBezTo>
                  <a:pt x="280" y="107"/>
                  <a:pt x="1094" y="592"/>
                  <a:pt x="1126" y="616"/>
                </a:cubicBezTo>
                <a:cubicBezTo>
                  <a:pt x="1158" y="640"/>
                  <a:pt x="1158" y="696"/>
                  <a:pt x="1118" y="718"/>
                </a:cubicBezTo>
                <a:cubicBezTo>
                  <a:pt x="948" y="834"/>
                  <a:pt x="148" y="1294"/>
                  <a:pt x="108" y="1312"/>
                </a:cubicBezTo>
                <a:close/>
              </a:path>
            </a:pathLst>
          </a:custGeom>
          <a:solidFill>
            <a:schemeClr val="bg1">
              <a:alpha val="3000"/>
            </a:schemeClr>
          </a:solidFill>
          <a:ln w="9525" cap="flat" cmpd="sng">
            <a:noFill/>
            <a:prstDash val="solid"/>
            <a:round/>
            <a:headEnd type="none" w="med" len="med"/>
            <a:tailEnd type="none" w="med" len="med"/>
          </a:ln>
          <a:effectLst/>
        </p:spPr>
        <p:txBody>
          <a:bodyPr wrap="none" anchor="ctr"/>
          <a:lstStyle/>
          <a:p>
            <a:endParaRPr lang="en-US"/>
          </a:p>
        </p:txBody>
      </p:sp>
      <p:sp>
        <p:nvSpPr>
          <p:cNvPr id="5139" name="Freeform 19"/>
          <p:cNvSpPr>
            <a:spLocks/>
          </p:cNvSpPr>
          <p:nvPr/>
        </p:nvSpPr>
        <p:spPr bwMode="auto">
          <a:xfrm>
            <a:off x="4683125" y="5075238"/>
            <a:ext cx="1317625" cy="1477962"/>
          </a:xfrm>
          <a:custGeom>
            <a:avLst/>
            <a:gdLst/>
            <a:ahLst/>
            <a:cxnLst>
              <a:cxn ang="0">
                <a:pos x="108" y="1312"/>
              </a:cxn>
              <a:cxn ang="0">
                <a:pos x="4" y="1264"/>
              </a:cxn>
              <a:cxn ang="0">
                <a:pos x="2" y="68"/>
              </a:cxn>
              <a:cxn ang="0">
                <a:pos x="92" y="16"/>
              </a:cxn>
              <a:cxn ang="0">
                <a:pos x="1126" y="616"/>
              </a:cxn>
              <a:cxn ang="0">
                <a:pos x="1118" y="718"/>
              </a:cxn>
              <a:cxn ang="0">
                <a:pos x="108" y="1312"/>
              </a:cxn>
            </a:cxnLst>
            <a:rect l="0" t="0" r="r" b="b"/>
            <a:pathLst>
              <a:path w="1158" h="1330">
                <a:moveTo>
                  <a:pt x="108" y="1312"/>
                </a:moveTo>
                <a:cubicBezTo>
                  <a:pt x="68" y="1330"/>
                  <a:pt x="6" y="1298"/>
                  <a:pt x="4" y="1264"/>
                </a:cubicBezTo>
                <a:cubicBezTo>
                  <a:pt x="2" y="1230"/>
                  <a:pt x="4" y="102"/>
                  <a:pt x="2" y="68"/>
                </a:cubicBezTo>
                <a:cubicBezTo>
                  <a:pt x="0" y="34"/>
                  <a:pt x="64" y="0"/>
                  <a:pt x="92" y="16"/>
                </a:cubicBezTo>
                <a:cubicBezTo>
                  <a:pt x="280" y="107"/>
                  <a:pt x="1094" y="592"/>
                  <a:pt x="1126" y="616"/>
                </a:cubicBezTo>
                <a:cubicBezTo>
                  <a:pt x="1158" y="640"/>
                  <a:pt x="1158" y="696"/>
                  <a:pt x="1118" y="718"/>
                </a:cubicBezTo>
                <a:cubicBezTo>
                  <a:pt x="948" y="834"/>
                  <a:pt x="148" y="1294"/>
                  <a:pt x="108" y="1312"/>
                </a:cubicBezTo>
                <a:close/>
              </a:path>
            </a:pathLst>
          </a:custGeom>
          <a:gradFill rotWithShape="0">
            <a:gsLst>
              <a:gs pos="0">
                <a:schemeClr val="bg1">
                  <a:alpha val="3999"/>
                </a:schemeClr>
              </a:gs>
              <a:gs pos="100000">
                <a:srgbClr val="112B4C">
                  <a:alpha val="10001"/>
                </a:srgbClr>
              </a:gs>
            </a:gsLst>
            <a:lin ang="5400000" scaled="1"/>
          </a:gradFill>
          <a:ln w="9525" cap="flat" cmpd="sng">
            <a:noFill/>
            <a:prstDash val="solid"/>
            <a:round/>
            <a:headEnd type="none" w="med" len="med"/>
            <a:tailEnd type="none" w="med" len="med"/>
          </a:ln>
          <a:effectLst/>
        </p:spPr>
        <p:txBody>
          <a:bodyPr wrap="none" anchor="ctr"/>
          <a:lstStyle/>
          <a:p>
            <a:endParaRPr lang="en-US"/>
          </a:p>
        </p:txBody>
      </p:sp>
      <p:sp>
        <p:nvSpPr>
          <p:cNvPr id="5140" name="Freeform 20"/>
          <p:cNvSpPr>
            <a:spLocks/>
          </p:cNvSpPr>
          <p:nvPr/>
        </p:nvSpPr>
        <p:spPr bwMode="ltGray">
          <a:xfrm>
            <a:off x="1597025" y="3894138"/>
            <a:ext cx="2003425" cy="2247900"/>
          </a:xfrm>
          <a:custGeom>
            <a:avLst/>
            <a:gdLst/>
            <a:ahLst/>
            <a:cxnLst>
              <a:cxn ang="0">
                <a:pos x="108" y="1312"/>
              </a:cxn>
              <a:cxn ang="0">
                <a:pos x="4" y="1264"/>
              </a:cxn>
              <a:cxn ang="0">
                <a:pos x="2" y="68"/>
              </a:cxn>
              <a:cxn ang="0">
                <a:pos x="92" y="16"/>
              </a:cxn>
              <a:cxn ang="0">
                <a:pos x="1126" y="616"/>
              </a:cxn>
              <a:cxn ang="0">
                <a:pos x="1118" y="718"/>
              </a:cxn>
              <a:cxn ang="0">
                <a:pos x="108" y="1312"/>
              </a:cxn>
            </a:cxnLst>
            <a:rect l="0" t="0" r="r" b="b"/>
            <a:pathLst>
              <a:path w="1158" h="1330">
                <a:moveTo>
                  <a:pt x="108" y="1312"/>
                </a:moveTo>
                <a:cubicBezTo>
                  <a:pt x="68" y="1330"/>
                  <a:pt x="6" y="1298"/>
                  <a:pt x="4" y="1264"/>
                </a:cubicBezTo>
                <a:cubicBezTo>
                  <a:pt x="2" y="1230"/>
                  <a:pt x="4" y="102"/>
                  <a:pt x="2" y="68"/>
                </a:cubicBezTo>
                <a:cubicBezTo>
                  <a:pt x="0" y="34"/>
                  <a:pt x="64" y="0"/>
                  <a:pt x="92" y="16"/>
                </a:cubicBezTo>
                <a:cubicBezTo>
                  <a:pt x="280" y="107"/>
                  <a:pt x="1094" y="592"/>
                  <a:pt x="1126" y="616"/>
                </a:cubicBezTo>
                <a:cubicBezTo>
                  <a:pt x="1158" y="640"/>
                  <a:pt x="1158" y="696"/>
                  <a:pt x="1118" y="718"/>
                </a:cubicBezTo>
                <a:cubicBezTo>
                  <a:pt x="948" y="834"/>
                  <a:pt x="148" y="1294"/>
                  <a:pt x="108" y="1312"/>
                </a:cubicBezTo>
                <a:close/>
              </a:path>
            </a:pathLst>
          </a:custGeom>
          <a:solidFill>
            <a:schemeClr val="bg1">
              <a:alpha val="8000"/>
            </a:schemeClr>
          </a:solidFill>
          <a:ln w="9525" cap="flat" cmpd="sng">
            <a:noFill/>
            <a:prstDash val="solid"/>
            <a:round/>
            <a:headEnd type="none" w="med" len="med"/>
            <a:tailEnd type="none" w="med" len="med"/>
          </a:ln>
          <a:effectLst/>
        </p:spPr>
        <p:txBody>
          <a:bodyPr wrap="none" anchor="ctr"/>
          <a:lstStyle/>
          <a:p>
            <a:endParaRPr lang="en-US"/>
          </a:p>
        </p:txBody>
      </p:sp>
      <p:sp>
        <p:nvSpPr>
          <p:cNvPr id="5141" name="Freeform 21"/>
          <p:cNvSpPr>
            <a:spLocks/>
          </p:cNvSpPr>
          <p:nvPr/>
        </p:nvSpPr>
        <p:spPr bwMode="ltGray">
          <a:xfrm>
            <a:off x="479425" y="4975225"/>
            <a:ext cx="1131888" cy="1268413"/>
          </a:xfrm>
          <a:custGeom>
            <a:avLst/>
            <a:gdLst/>
            <a:ahLst/>
            <a:cxnLst>
              <a:cxn ang="0">
                <a:pos x="108" y="1312"/>
              </a:cxn>
              <a:cxn ang="0">
                <a:pos x="4" y="1264"/>
              </a:cxn>
              <a:cxn ang="0">
                <a:pos x="2" y="68"/>
              </a:cxn>
              <a:cxn ang="0">
                <a:pos x="92" y="16"/>
              </a:cxn>
              <a:cxn ang="0">
                <a:pos x="1126" y="616"/>
              </a:cxn>
              <a:cxn ang="0">
                <a:pos x="1118" y="718"/>
              </a:cxn>
              <a:cxn ang="0">
                <a:pos x="108" y="1312"/>
              </a:cxn>
            </a:cxnLst>
            <a:rect l="0" t="0" r="r" b="b"/>
            <a:pathLst>
              <a:path w="1158" h="1330">
                <a:moveTo>
                  <a:pt x="108" y="1312"/>
                </a:moveTo>
                <a:cubicBezTo>
                  <a:pt x="68" y="1330"/>
                  <a:pt x="6" y="1298"/>
                  <a:pt x="4" y="1264"/>
                </a:cubicBezTo>
                <a:cubicBezTo>
                  <a:pt x="2" y="1230"/>
                  <a:pt x="4" y="102"/>
                  <a:pt x="2" y="68"/>
                </a:cubicBezTo>
                <a:cubicBezTo>
                  <a:pt x="0" y="34"/>
                  <a:pt x="64" y="0"/>
                  <a:pt x="92" y="16"/>
                </a:cubicBezTo>
                <a:cubicBezTo>
                  <a:pt x="280" y="107"/>
                  <a:pt x="1094" y="592"/>
                  <a:pt x="1126" y="616"/>
                </a:cubicBezTo>
                <a:cubicBezTo>
                  <a:pt x="1158" y="640"/>
                  <a:pt x="1158" y="696"/>
                  <a:pt x="1118" y="718"/>
                </a:cubicBezTo>
                <a:cubicBezTo>
                  <a:pt x="948" y="834"/>
                  <a:pt x="148" y="1294"/>
                  <a:pt x="108" y="1312"/>
                </a:cubicBezTo>
                <a:close/>
              </a:path>
            </a:pathLst>
          </a:custGeom>
          <a:solidFill>
            <a:schemeClr val="bg1">
              <a:alpha val="17000"/>
            </a:schemeClr>
          </a:solidFill>
          <a:ln w="9525" cap="flat" cmpd="sng">
            <a:noFill/>
            <a:prstDash val="solid"/>
            <a:round/>
            <a:headEnd type="none" w="med" len="med"/>
            <a:tailEnd type="none" w="med" len="med"/>
          </a:ln>
          <a:effectLst/>
        </p:spPr>
        <p:txBody>
          <a:bodyPr wrap="none" anchor="ctr"/>
          <a:lstStyle/>
          <a:p>
            <a:endParaRPr lang="en-US"/>
          </a:p>
        </p:txBody>
      </p:sp>
      <p:sp>
        <p:nvSpPr>
          <p:cNvPr id="5142" name="Freeform 22"/>
          <p:cNvSpPr>
            <a:spLocks/>
          </p:cNvSpPr>
          <p:nvPr/>
        </p:nvSpPr>
        <p:spPr bwMode="ltGray">
          <a:xfrm>
            <a:off x="898525" y="3779838"/>
            <a:ext cx="509588" cy="571500"/>
          </a:xfrm>
          <a:custGeom>
            <a:avLst/>
            <a:gdLst/>
            <a:ahLst/>
            <a:cxnLst>
              <a:cxn ang="0">
                <a:pos x="108" y="1312"/>
              </a:cxn>
              <a:cxn ang="0">
                <a:pos x="4" y="1264"/>
              </a:cxn>
              <a:cxn ang="0">
                <a:pos x="2" y="68"/>
              </a:cxn>
              <a:cxn ang="0">
                <a:pos x="92" y="16"/>
              </a:cxn>
              <a:cxn ang="0">
                <a:pos x="1126" y="616"/>
              </a:cxn>
              <a:cxn ang="0">
                <a:pos x="1118" y="718"/>
              </a:cxn>
              <a:cxn ang="0">
                <a:pos x="108" y="1312"/>
              </a:cxn>
            </a:cxnLst>
            <a:rect l="0" t="0" r="r" b="b"/>
            <a:pathLst>
              <a:path w="1158" h="1330">
                <a:moveTo>
                  <a:pt x="108" y="1312"/>
                </a:moveTo>
                <a:cubicBezTo>
                  <a:pt x="68" y="1330"/>
                  <a:pt x="6" y="1298"/>
                  <a:pt x="4" y="1264"/>
                </a:cubicBezTo>
                <a:cubicBezTo>
                  <a:pt x="2" y="1230"/>
                  <a:pt x="4" y="102"/>
                  <a:pt x="2" y="68"/>
                </a:cubicBezTo>
                <a:cubicBezTo>
                  <a:pt x="0" y="34"/>
                  <a:pt x="64" y="0"/>
                  <a:pt x="92" y="16"/>
                </a:cubicBezTo>
                <a:cubicBezTo>
                  <a:pt x="280" y="107"/>
                  <a:pt x="1094" y="592"/>
                  <a:pt x="1126" y="616"/>
                </a:cubicBezTo>
                <a:cubicBezTo>
                  <a:pt x="1158" y="640"/>
                  <a:pt x="1158" y="696"/>
                  <a:pt x="1118" y="718"/>
                </a:cubicBezTo>
                <a:cubicBezTo>
                  <a:pt x="948" y="834"/>
                  <a:pt x="148" y="1294"/>
                  <a:pt x="108" y="1312"/>
                </a:cubicBezTo>
                <a:close/>
              </a:path>
            </a:pathLst>
          </a:custGeom>
          <a:solidFill>
            <a:schemeClr val="bg1">
              <a:alpha val="7001"/>
            </a:schemeClr>
          </a:solidFill>
          <a:ln w="9525" cap="flat" cmpd="sng">
            <a:noFill/>
            <a:prstDash val="solid"/>
            <a:round/>
            <a:headEnd type="none" w="med" len="med"/>
            <a:tailEnd type="none" w="med" len="med"/>
          </a:ln>
          <a:effectLst/>
        </p:spPr>
        <p:txBody>
          <a:bodyPr wrap="none" anchor="ctr"/>
          <a:lstStyle/>
          <a:p>
            <a:endParaRPr lang="en-US"/>
          </a:p>
        </p:txBody>
      </p:sp>
      <p:sp>
        <p:nvSpPr>
          <p:cNvPr id="5143" name="Freeform 23"/>
          <p:cNvSpPr>
            <a:spLocks/>
          </p:cNvSpPr>
          <p:nvPr/>
        </p:nvSpPr>
        <p:spPr bwMode="ltGray">
          <a:xfrm>
            <a:off x="1724025" y="4238625"/>
            <a:ext cx="293688" cy="328613"/>
          </a:xfrm>
          <a:custGeom>
            <a:avLst/>
            <a:gdLst/>
            <a:ahLst/>
            <a:cxnLst>
              <a:cxn ang="0">
                <a:pos x="108" y="1312"/>
              </a:cxn>
              <a:cxn ang="0">
                <a:pos x="4" y="1264"/>
              </a:cxn>
              <a:cxn ang="0">
                <a:pos x="2" y="68"/>
              </a:cxn>
              <a:cxn ang="0">
                <a:pos x="92" y="16"/>
              </a:cxn>
              <a:cxn ang="0">
                <a:pos x="1126" y="616"/>
              </a:cxn>
              <a:cxn ang="0">
                <a:pos x="1118" y="718"/>
              </a:cxn>
              <a:cxn ang="0">
                <a:pos x="108" y="1312"/>
              </a:cxn>
            </a:cxnLst>
            <a:rect l="0" t="0" r="r" b="b"/>
            <a:pathLst>
              <a:path w="1158" h="1330">
                <a:moveTo>
                  <a:pt x="108" y="1312"/>
                </a:moveTo>
                <a:cubicBezTo>
                  <a:pt x="68" y="1330"/>
                  <a:pt x="6" y="1298"/>
                  <a:pt x="4" y="1264"/>
                </a:cubicBezTo>
                <a:cubicBezTo>
                  <a:pt x="2" y="1230"/>
                  <a:pt x="4" y="102"/>
                  <a:pt x="2" y="68"/>
                </a:cubicBezTo>
                <a:cubicBezTo>
                  <a:pt x="0" y="34"/>
                  <a:pt x="64" y="0"/>
                  <a:pt x="92" y="16"/>
                </a:cubicBezTo>
                <a:cubicBezTo>
                  <a:pt x="280" y="107"/>
                  <a:pt x="1094" y="592"/>
                  <a:pt x="1126" y="616"/>
                </a:cubicBezTo>
                <a:cubicBezTo>
                  <a:pt x="1158" y="640"/>
                  <a:pt x="1158" y="696"/>
                  <a:pt x="1118" y="718"/>
                </a:cubicBezTo>
                <a:cubicBezTo>
                  <a:pt x="948" y="834"/>
                  <a:pt x="148" y="1294"/>
                  <a:pt x="108" y="1312"/>
                </a:cubicBezTo>
                <a:close/>
              </a:path>
            </a:pathLst>
          </a:custGeom>
          <a:solidFill>
            <a:schemeClr val="bg1">
              <a:alpha val="36000"/>
            </a:schemeClr>
          </a:solidFill>
          <a:ln w="9525" cap="flat" cmpd="sng">
            <a:noFill/>
            <a:prstDash val="solid"/>
            <a:round/>
            <a:headEnd type="none" w="med" len="med"/>
            <a:tailEnd type="none" w="med" len="med"/>
          </a:ln>
          <a:effectLst/>
        </p:spPr>
        <p:txBody>
          <a:bodyPr wrap="none" anchor="ctr"/>
          <a:lstStyle/>
          <a:p>
            <a:endParaRPr lang="en-US"/>
          </a:p>
        </p:txBody>
      </p:sp>
      <p:sp>
        <p:nvSpPr>
          <p:cNvPr id="5144" name="Freeform 24"/>
          <p:cNvSpPr>
            <a:spLocks/>
          </p:cNvSpPr>
          <p:nvPr/>
        </p:nvSpPr>
        <p:spPr bwMode="ltGray">
          <a:xfrm>
            <a:off x="2130425" y="4467225"/>
            <a:ext cx="293688" cy="328613"/>
          </a:xfrm>
          <a:custGeom>
            <a:avLst/>
            <a:gdLst/>
            <a:ahLst/>
            <a:cxnLst>
              <a:cxn ang="0">
                <a:pos x="108" y="1312"/>
              </a:cxn>
              <a:cxn ang="0">
                <a:pos x="4" y="1264"/>
              </a:cxn>
              <a:cxn ang="0">
                <a:pos x="2" y="68"/>
              </a:cxn>
              <a:cxn ang="0">
                <a:pos x="92" y="16"/>
              </a:cxn>
              <a:cxn ang="0">
                <a:pos x="1126" y="616"/>
              </a:cxn>
              <a:cxn ang="0">
                <a:pos x="1118" y="718"/>
              </a:cxn>
              <a:cxn ang="0">
                <a:pos x="108" y="1312"/>
              </a:cxn>
            </a:cxnLst>
            <a:rect l="0" t="0" r="r" b="b"/>
            <a:pathLst>
              <a:path w="1158" h="1330">
                <a:moveTo>
                  <a:pt x="108" y="1312"/>
                </a:moveTo>
                <a:cubicBezTo>
                  <a:pt x="68" y="1330"/>
                  <a:pt x="6" y="1298"/>
                  <a:pt x="4" y="1264"/>
                </a:cubicBezTo>
                <a:cubicBezTo>
                  <a:pt x="2" y="1230"/>
                  <a:pt x="4" y="102"/>
                  <a:pt x="2" y="68"/>
                </a:cubicBezTo>
                <a:cubicBezTo>
                  <a:pt x="0" y="34"/>
                  <a:pt x="64" y="0"/>
                  <a:pt x="92" y="16"/>
                </a:cubicBezTo>
                <a:cubicBezTo>
                  <a:pt x="280" y="107"/>
                  <a:pt x="1094" y="592"/>
                  <a:pt x="1126" y="616"/>
                </a:cubicBezTo>
                <a:cubicBezTo>
                  <a:pt x="1158" y="640"/>
                  <a:pt x="1158" y="696"/>
                  <a:pt x="1118" y="718"/>
                </a:cubicBezTo>
                <a:cubicBezTo>
                  <a:pt x="948" y="834"/>
                  <a:pt x="148" y="1294"/>
                  <a:pt x="108" y="1312"/>
                </a:cubicBezTo>
                <a:close/>
              </a:path>
            </a:pathLst>
          </a:custGeom>
          <a:solidFill>
            <a:schemeClr val="bg1">
              <a:alpha val="19000"/>
            </a:schemeClr>
          </a:solidFill>
          <a:ln w="9525" cap="flat" cmpd="sng">
            <a:noFill/>
            <a:prstDash val="solid"/>
            <a:round/>
            <a:headEnd type="none" w="med" len="med"/>
            <a:tailEnd type="none" w="med" len="med"/>
          </a:ln>
          <a:effectLst/>
        </p:spPr>
        <p:txBody>
          <a:bodyPr wrap="none" anchor="ctr"/>
          <a:lstStyle/>
          <a:p>
            <a:endParaRPr lang="en-US"/>
          </a:p>
        </p:txBody>
      </p:sp>
      <p:sp>
        <p:nvSpPr>
          <p:cNvPr id="5145" name="Freeform 25"/>
          <p:cNvSpPr>
            <a:spLocks/>
          </p:cNvSpPr>
          <p:nvPr/>
        </p:nvSpPr>
        <p:spPr bwMode="ltGray">
          <a:xfrm>
            <a:off x="4314825" y="5165725"/>
            <a:ext cx="293688" cy="328613"/>
          </a:xfrm>
          <a:custGeom>
            <a:avLst/>
            <a:gdLst/>
            <a:ahLst/>
            <a:cxnLst>
              <a:cxn ang="0">
                <a:pos x="108" y="1312"/>
              </a:cxn>
              <a:cxn ang="0">
                <a:pos x="4" y="1264"/>
              </a:cxn>
              <a:cxn ang="0">
                <a:pos x="2" y="68"/>
              </a:cxn>
              <a:cxn ang="0">
                <a:pos x="92" y="16"/>
              </a:cxn>
              <a:cxn ang="0">
                <a:pos x="1126" y="616"/>
              </a:cxn>
              <a:cxn ang="0">
                <a:pos x="1118" y="718"/>
              </a:cxn>
              <a:cxn ang="0">
                <a:pos x="108" y="1312"/>
              </a:cxn>
            </a:cxnLst>
            <a:rect l="0" t="0" r="r" b="b"/>
            <a:pathLst>
              <a:path w="1158" h="1330">
                <a:moveTo>
                  <a:pt x="108" y="1312"/>
                </a:moveTo>
                <a:cubicBezTo>
                  <a:pt x="68" y="1330"/>
                  <a:pt x="6" y="1298"/>
                  <a:pt x="4" y="1264"/>
                </a:cubicBezTo>
                <a:cubicBezTo>
                  <a:pt x="2" y="1230"/>
                  <a:pt x="4" y="102"/>
                  <a:pt x="2" y="68"/>
                </a:cubicBezTo>
                <a:cubicBezTo>
                  <a:pt x="0" y="34"/>
                  <a:pt x="64" y="0"/>
                  <a:pt x="92" y="16"/>
                </a:cubicBezTo>
                <a:cubicBezTo>
                  <a:pt x="280" y="107"/>
                  <a:pt x="1094" y="592"/>
                  <a:pt x="1126" y="616"/>
                </a:cubicBezTo>
                <a:cubicBezTo>
                  <a:pt x="1158" y="640"/>
                  <a:pt x="1158" y="696"/>
                  <a:pt x="1118" y="718"/>
                </a:cubicBezTo>
                <a:cubicBezTo>
                  <a:pt x="948" y="834"/>
                  <a:pt x="148" y="1294"/>
                  <a:pt x="108" y="1312"/>
                </a:cubicBezTo>
                <a:close/>
              </a:path>
            </a:pathLst>
          </a:custGeom>
          <a:solidFill>
            <a:schemeClr val="bg1">
              <a:alpha val="39999"/>
            </a:schemeClr>
          </a:solidFill>
          <a:ln w="9525" cap="flat" cmpd="sng">
            <a:noFill/>
            <a:prstDash val="solid"/>
            <a:round/>
            <a:headEnd type="none" w="med" len="med"/>
            <a:tailEnd type="none" w="med" len="med"/>
          </a:ln>
          <a:effectLst/>
        </p:spPr>
        <p:txBody>
          <a:bodyPr wrap="none" anchor="ctr"/>
          <a:lstStyle/>
          <a:p>
            <a:endParaRPr lang="en-US"/>
          </a:p>
        </p:txBody>
      </p:sp>
      <p:sp>
        <p:nvSpPr>
          <p:cNvPr id="5146" name="Freeform 26"/>
          <p:cNvSpPr>
            <a:spLocks/>
          </p:cNvSpPr>
          <p:nvPr/>
        </p:nvSpPr>
        <p:spPr bwMode="ltGray">
          <a:xfrm>
            <a:off x="5699125" y="6321425"/>
            <a:ext cx="293688" cy="328613"/>
          </a:xfrm>
          <a:custGeom>
            <a:avLst/>
            <a:gdLst/>
            <a:ahLst/>
            <a:cxnLst>
              <a:cxn ang="0">
                <a:pos x="108" y="1312"/>
              </a:cxn>
              <a:cxn ang="0">
                <a:pos x="4" y="1264"/>
              </a:cxn>
              <a:cxn ang="0">
                <a:pos x="2" y="68"/>
              </a:cxn>
              <a:cxn ang="0">
                <a:pos x="92" y="16"/>
              </a:cxn>
              <a:cxn ang="0">
                <a:pos x="1126" y="616"/>
              </a:cxn>
              <a:cxn ang="0">
                <a:pos x="1118" y="718"/>
              </a:cxn>
              <a:cxn ang="0">
                <a:pos x="108" y="1312"/>
              </a:cxn>
            </a:cxnLst>
            <a:rect l="0" t="0" r="r" b="b"/>
            <a:pathLst>
              <a:path w="1158" h="1330">
                <a:moveTo>
                  <a:pt x="108" y="1312"/>
                </a:moveTo>
                <a:cubicBezTo>
                  <a:pt x="68" y="1330"/>
                  <a:pt x="6" y="1298"/>
                  <a:pt x="4" y="1264"/>
                </a:cubicBezTo>
                <a:cubicBezTo>
                  <a:pt x="2" y="1230"/>
                  <a:pt x="4" y="102"/>
                  <a:pt x="2" y="68"/>
                </a:cubicBezTo>
                <a:cubicBezTo>
                  <a:pt x="0" y="34"/>
                  <a:pt x="64" y="0"/>
                  <a:pt x="92" y="16"/>
                </a:cubicBezTo>
                <a:cubicBezTo>
                  <a:pt x="280" y="107"/>
                  <a:pt x="1094" y="592"/>
                  <a:pt x="1126" y="616"/>
                </a:cubicBezTo>
                <a:cubicBezTo>
                  <a:pt x="1158" y="640"/>
                  <a:pt x="1158" y="696"/>
                  <a:pt x="1118" y="718"/>
                </a:cubicBezTo>
                <a:cubicBezTo>
                  <a:pt x="948" y="834"/>
                  <a:pt x="148" y="1294"/>
                  <a:pt x="108" y="1312"/>
                </a:cubicBezTo>
                <a:close/>
              </a:path>
            </a:pathLst>
          </a:custGeom>
          <a:solidFill>
            <a:schemeClr val="bg1">
              <a:alpha val="21001"/>
            </a:schemeClr>
          </a:solidFill>
          <a:ln w="9525" cap="flat" cmpd="sng">
            <a:noFill/>
            <a:prstDash val="solid"/>
            <a:round/>
            <a:headEnd type="none" w="med" len="med"/>
            <a:tailEnd type="none" w="med" len="med"/>
          </a:ln>
          <a:effectLst/>
        </p:spPr>
        <p:txBody>
          <a:bodyPr wrap="none" anchor="ctr"/>
          <a:lstStyle/>
          <a:p>
            <a:endParaRPr lang="en-US"/>
          </a:p>
        </p:txBody>
      </p:sp>
      <p:sp>
        <p:nvSpPr>
          <p:cNvPr id="5147" name="Freeform 27"/>
          <p:cNvSpPr>
            <a:spLocks/>
          </p:cNvSpPr>
          <p:nvPr/>
        </p:nvSpPr>
        <p:spPr bwMode="ltGray">
          <a:xfrm>
            <a:off x="5318125" y="4683125"/>
            <a:ext cx="293688" cy="328613"/>
          </a:xfrm>
          <a:custGeom>
            <a:avLst/>
            <a:gdLst/>
            <a:ahLst/>
            <a:cxnLst>
              <a:cxn ang="0">
                <a:pos x="108" y="1312"/>
              </a:cxn>
              <a:cxn ang="0">
                <a:pos x="4" y="1264"/>
              </a:cxn>
              <a:cxn ang="0">
                <a:pos x="2" y="68"/>
              </a:cxn>
              <a:cxn ang="0">
                <a:pos x="92" y="16"/>
              </a:cxn>
              <a:cxn ang="0">
                <a:pos x="1126" y="616"/>
              </a:cxn>
              <a:cxn ang="0">
                <a:pos x="1118" y="718"/>
              </a:cxn>
              <a:cxn ang="0">
                <a:pos x="108" y="1312"/>
              </a:cxn>
            </a:cxnLst>
            <a:rect l="0" t="0" r="r" b="b"/>
            <a:pathLst>
              <a:path w="1158" h="1330">
                <a:moveTo>
                  <a:pt x="108" y="1312"/>
                </a:moveTo>
                <a:cubicBezTo>
                  <a:pt x="68" y="1330"/>
                  <a:pt x="6" y="1298"/>
                  <a:pt x="4" y="1264"/>
                </a:cubicBezTo>
                <a:cubicBezTo>
                  <a:pt x="2" y="1230"/>
                  <a:pt x="4" y="102"/>
                  <a:pt x="2" y="68"/>
                </a:cubicBezTo>
                <a:cubicBezTo>
                  <a:pt x="0" y="34"/>
                  <a:pt x="64" y="0"/>
                  <a:pt x="92" y="16"/>
                </a:cubicBezTo>
                <a:cubicBezTo>
                  <a:pt x="280" y="107"/>
                  <a:pt x="1094" y="592"/>
                  <a:pt x="1126" y="616"/>
                </a:cubicBezTo>
                <a:cubicBezTo>
                  <a:pt x="1158" y="640"/>
                  <a:pt x="1158" y="696"/>
                  <a:pt x="1118" y="718"/>
                </a:cubicBezTo>
                <a:cubicBezTo>
                  <a:pt x="948" y="834"/>
                  <a:pt x="148" y="1294"/>
                  <a:pt x="108" y="1312"/>
                </a:cubicBezTo>
                <a:close/>
              </a:path>
            </a:pathLst>
          </a:custGeom>
          <a:solidFill>
            <a:schemeClr val="bg1">
              <a:alpha val="8000"/>
            </a:schemeClr>
          </a:solidFill>
          <a:ln w="9525" cap="flat" cmpd="sng">
            <a:noFill/>
            <a:prstDash val="solid"/>
            <a:round/>
            <a:headEnd type="none" w="med" len="med"/>
            <a:tailEnd type="none" w="med" len="med"/>
          </a:ln>
          <a:effectLst/>
        </p:spPr>
        <p:txBody>
          <a:bodyPr wrap="none" anchor="ctr"/>
          <a:lstStyle/>
          <a:p>
            <a:endParaRPr lang="en-US"/>
          </a:p>
        </p:txBody>
      </p:sp>
      <p:sp>
        <p:nvSpPr>
          <p:cNvPr id="94211" name="Rectangle 1027"/>
          <p:cNvSpPr>
            <a:spLocks noGrp="1" noChangeArrowheads="1"/>
          </p:cNvSpPr>
          <p:nvPr>
            <p:ph type="subTitle" sz="quarter" idx="1"/>
          </p:nvPr>
        </p:nvSpPr>
        <p:spPr>
          <a:xfrm>
            <a:off x="3297238" y="5661025"/>
            <a:ext cx="2830512" cy="742950"/>
          </a:xfrm>
        </p:spPr>
        <p:txBody>
          <a:bodyPr/>
          <a:lstStyle>
            <a:lvl1pPr marL="0" indent="0">
              <a:buFont typeface="Times" pitchFamily="-86" charset="0"/>
              <a:buNone/>
              <a:defRPr sz="1300">
                <a:solidFill>
                  <a:schemeClr val="hlink"/>
                </a:solidFill>
              </a:defRPr>
            </a:lvl1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C0DE3DED-D386-4DE8-B9A1-30726367E3D7}" type="slidenum">
              <a:rPr lang="en-US" smtClean="0"/>
              <a:pPr/>
              <a:t>‹#›</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358775"/>
            <a:ext cx="2054225" cy="4978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41338" y="358775"/>
            <a:ext cx="6011862" cy="4978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C0DE3DED-D386-4DE8-B9A1-30726367E3D7}" type="slidenum">
              <a:rPr lang="en-US" smtClean="0"/>
              <a:pPr/>
              <a:t>‹#›</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541338" y="358775"/>
            <a:ext cx="8218487" cy="736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79438" y="1530350"/>
            <a:ext cx="4013200" cy="38068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745038" y="1530350"/>
            <a:ext cx="4013200" cy="3806825"/>
          </a:xfrm>
        </p:spPr>
        <p:txBody>
          <a:bodyPr/>
          <a:lstStyle/>
          <a:p>
            <a:r>
              <a:rPr lang="en-US" smtClean="0"/>
              <a:t>Click icon to add chart</a:t>
            </a:r>
            <a:endParaRPr lang="en-US"/>
          </a:p>
        </p:txBody>
      </p:sp>
      <p:sp>
        <p:nvSpPr>
          <p:cNvPr id="5" name="Slide Number Placeholder 4"/>
          <p:cNvSpPr>
            <a:spLocks noGrp="1"/>
          </p:cNvSpPr>
          <p:nvPr>
            <p:ph type="sldNum" sz="quarter" idx="10"/>
          </p:nvPr>
        </p:nvSpPr>
        <p:spPr>
          <a:xfrm>
            <a:off x="7978775" y="6362700"/>
            <a:ext cx="965200" cy="495300"/>
          </a:xfrm>
        </p:spPr>
        <p:txBody>
          <a:bodyPr/>
          <a:lstStyle>
            <a:lvl1pPr>
              <a:defRPr/>
            </a:lvl1pPr>
          </a:lstStyle>
          <a:p>
            <a:fld id="{C0DE3DED-D386-4DE8-B9A1-30726367E3D7}" type="slidenum">
              <a:rPr lang="en-US" smtClean="0"/>
              <a:pPr/>
              <a:t>‹#›</a:t>
            </a:fld>
            <a:endParaRPr lang="en-US"/>
          </a:p>
        </p:txBody>
      </p:sp>
      <p:sp>
        <p:nvSpPr>
          <p:cNvPr id="6" name="Footer Placeholder 5"/>
          <p:cNvSpPr>
            <a:spLocks noGrp="1"/>
          </p:cNvSpPr>
          <p:nvPr>
            <p:ph type="ftr" sz="quarter" idx="11"/>
          </p:nvPr>
        </p:nvSpPr>
        <p:spPr>
          <a:xfrm>
            <a:off x="2312988" y="6400800"/>
            <a:ext cx="4794250" cy="457200"/>
          </a:xfrm>
        </p:spPr>
        <p:txBody>
          <a:bodyPr/>
          <a:lstStyle>
            <a:lvl1pPr>
              <a:defRPr/>
            </a:lvl1pPr>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C0DE3DED-D386-4DE8-B9A1-30726367E3D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C0DE3DED-D386-4DE8-B9A1-30726367E3D7}" type="slidenum">
              <a:rPr lang="en-US" smtClean="0"/>
              <a:pPr/>
              <a:t>‹#›</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79438" y="1530350"/>
            <a:ext cx="4013200" cy="3806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45038" y="1530350"/>
            <a:ext cx="4013200" cy="3806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C0DE3DED-D386-4DE8-B9A1-30726367E3D7}" type="slidenum">
              <a:rPr lang="en-US" smtClean="0"/>
              <a:pPr/>
              <a:t>‹#›</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C0DE3DED-D386-4DE8-B9A1-30726367E3D7}" type="slidenum">
              <a:rPr lang="en-US" smtClean="0"/>
              <a:pPr/>
              <a:t>‹#›</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C0DE3DED-D386-4DE8-B9A1-30726367E3D7}" type="slidenum">
              <a:rPr lang="en-US" smtClean="0"/>
              <a:pPr/>
              <a:t>‹#›</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C0DE3DED-D386-4DE8-B9A1-30726367E3D7}" type="slidenum">
              <a:rPr lang="en-US" smtClean="0"/>
              <a:pPr/>
              <a:t>‹#›</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C0DE3DED-D386-4DE8-B9A1-30726367E3D7}" type="slidenum">
              <a:rPr lang="en-US" smtClean="0"/>
              <a:pPr/>
              <a:t>‹#›</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C0DE3DED-D386-4DE8-B9A1-30726367E3D7}" type="slidenum">
              <a:rPr lang="en-US" smtClean="0"/>
              <a:pPr/>
              <a:t>‹#›</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130445"/>
            </a:gs>
            <a:gs pos="100000">
              <a:srgbClr val="17589A"/>
            </a:gs>
          </a:gsLst>
          <a:lin ang="18900000" scaled="1"/>
        </a:gradFill>
        <a:effectLst/>
      </p:bgPr>
    </p:bg>
    <p:spTree>
      <p:nvGrpSpPr>
        <p:cNvPr id="1" name=""/>
        <p:cNvGrpSpPr/>
        <p:nvPr/>
      </p:nvGrpSpPr>
      <p:grpSpPr>
        <a:xfrm>
          <a:off x="0" y="0"/>
          <a:ext cx="0" cy="0"/>
          <a:chOff x="0" y="0"/>
          <a:chExt cx="0" cy="0"/>
        </a:xfrm>
      </p:grpSpPr>
      <p:pic>
        <p:nvPicPr>
          <p:cNvPr id="93262" name="Picture 78" descr="AOL_ppt background3_01"/>
          <p:cNvPicPr>
            <a:picLocks noChangeAspect="1" noChangeArrowheads="1"/>
          </p:cNvPicPr>
          <p:nvPr/>
        </p:nvPicPr>
        <p:blipFill>
          <a:blip r:embed="rId14" cstate="print"/>
          <a:srcRect/>
          <a:stretch>
            <a:fillRect/>
          </a:stretch>
        </p:blipFill>
        <p:spPr bwMode="auto">
          <a:xfrm>
            <a:off x="0" y="-1588"/>
            <a:ext cx="9145588" cy="6862763"/>
          </a:xfrm>
          <a:prstGeom prst="rect">
            <a:avLst/>
          </a:prstGeom>
          <a:noFill/>
        </p:spPr>
      </p:pic>
      <p:sp>
        <p:nvSpPr>
          <p:cNvPr id="93186" name="Rectangle 2"/>
          <p:cNvSpPr>
            <a:spLocks noGrp="1" noChangeArrowheads="1"/>
          </p:cNvSpPr>
          <p:nvPr>
            <p:ph type="title"/>
          </p:nvPr>
        </p:nvSpPr>
        <p:spPr bwMode="auto">
          <a:xfrm>
            <a:off x="541338" y="358775"/>
            <a:ext cx="8218487" cy="736600"/>
          </a:xfrm>
          <a:prstGeom prst="rect">
            <a:avLst/>
          </a:prstGeom>
          <a:noFill/>
          <a:ln w="9525">
            <a:noFill/>
            <a:miter lim="800000"/>
            <a:headEnd/>
            <a:tailEnd/>
          </a:ln>
          <a:effectLst/>
        </p:spPr>
        <p:txBody>
          <a:bodyPr vert="horz" wrap="square" lIns="91599" tIns="45048" rIns="91599" bIns="45048" numCol="1" anchor="t" anchorCtr="0" compatLnSpc="1">
            <a:prstTxWarp prst="textNoShape">
              <a:avLst/>
            </a:prstTxWarp>
          </a:bodyPr>
          <a:lstStyle/>
          <a:p>
            <a:pPr lvl="0"/>
            <a:r>
              <a:rPr lang="en-US" smtClean="0"/>
              <a:t>Click to edit Master title style</a:t>
            </a:r>
          </a:p>
        </p:txBody>
      </p:sp>
      <p:sp>
        <p:nvSpPr>
          <p:cNvPr id="93187" name="Rectangle 3"/>
          <p:cNvSpPr>
            <a:spLocks noGrp="1" noChangeArrowheads="1"/>
          </p:cNvSpPr>
          <p:nvPr>
            <p:ph type="body" idx="1"/>
          </p:nvPr>
        </p:nvSpPr>
        <p:spPr bwMode="auto">
          <a:xfrm>
            <a:off x="579438" y="1530350"/>
            <a:ext cx="8178800" cy="3806825"/>
          </a:xfrm>
          <a:prstGeom prst="rect">
            <a:avLst/>
          </a:prstGeom>
          <a:noFill/>
          <a:ln w="9525">
            <a:noFill/>
            <a:miter lim="800000"/>
            <a:headEnd/>
            <a:tailEnd/>
          </a:ln>
          <a:effectLst/>
        </p:spPr>
        <p:txBody>
          <a:bodyPr vert="horz" wrap="square" lIns="91599" tIns="45048" rIns="91599" bIns="4504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3190" name="Rectangle 6"/>
          <p:cNvSpPr>
            <a:spLocks noGrp="1" noChangeArrowheads="1"/>
          </p:cNvSpPr>
          <p:nvPr>
            <p:ph type="sldNum" sz="quarter" idx="4"/>
          </p:nvPr>
        </p:nvSpPr>
        <p:spPr bwMode="auto">
          <a:xfrm>
            <a:off x="7978775" y="6362700"/>
            <a:ext cx="965200" cy="495300"/>
          </a:xfrm>
          <a:prstGeom prst="rect">
            <a:avLst/>
          </a:prstGeom>
          <a:noFill/>
          <a:ln w="9525">
            <a:noFill/>
            <a:miter lim="800000"/>
            <a:headEnd/>
            <a:tailEnd/>
          </a:ln>
          <a:effectLst/>
        </p:spPr>
        <p:txBody>
          <a:bodyPr vert="horz" wrap="none" lIns="91599" tIns="45048" rIns="91599" bIns="45048" numCol="1" anchor="ctr" anchorCtr="0" compatLnSpc="1">
            <a:prstTxWarp prst="textNoShape">
              <a:avLst/>
            </a:prstTxWarp>
          </a:bodyPr>
          <a:lstStyle>
            <a:lvl1pPr algn="r" defTabSz="954088">
              <a:spcBef>
                <a:spcPct val="0"/>
              </a:spcBef>
              <a:defRPr sz="900"/>
            </a:lvl1pPr>
          </a:lstStyle>
          <a:p>
            <a:fld id="{C0DE3DED-D386-4DE8-B9A1-30726367E3D7}" type="slidenum">
              <a:rPr lang="en-US" smtClean="0"/>
              <a:pPr/>
              <a:t>‹#›</a:t>
            </a:fld>
            <a:endParaRPr lang="en-US"/>
          </a:p>
        </p:txBody>
      </p:sp>
      <p:sp>
        <p:nvSpPr>
          <p:cNvPr id="93198" name="Rectangle 14"/>
          <p:cNvSpPr>
            <a:spLocks noGrp="1" noChangeArrowheads="1"/>
          </p:cNvSpPr>
          <p:nvPr>
            <p:ph type="ftr" sz="quarter" idx="3"/>
          </p:nvPr>
        </p:nvSpPr>
        <p:spPr bwMode="auto">
          <a:xfrm>
            <a:off x="2312988" y="6400800"/>
            <a:ext cx="4794250" cy="457200"/>
          </a:xfrm>
          <a:prstGeom prst="rect">
            <a:avLst/>
          </a:prstGeom>
          <a:noFill/>
          <a:ln w="9525">
            <a:noFill/>
            <a:miter lim="800000"/>
            <a:headEnd/>
            <a:tailEnd/>
          </a:ln>
          <a:effectLst/>
        </p:spPr>
        <p:txBody>
          <a:bodyPr vert="horz" wrap="none" lIns="91599" tIns="45048" rIns="91599" bIns="45048" numCol="1" anchor="ctr" anchorCtr="0" compatLnSpc="1">
            <a:prstTxWarp prst="textNoShape">
              <a:avLst/>
            </a:prstTxWarp>
          </a:bodyPr>
          <a:lstStyle>
            <a:lvl1pPr defTabSz="954088">
              <a:spcBef>
                <a:spcPct val="0"/>
              </a:spcBef>
              <a:defRPr sz="900"/>
            </a:lvl1pPr>
          </a:lstStyle>
          <a:p>
            <a:endParaRPr lang="en-US"/>
          </a:p>
        </p:txBody>
      </p:sp>
      <p:sp>
        <p:nvSpPr>
          <p:cNvPr id="93231" name="Freeform 47"/>
          <p:cNvSpPr>
            <a:spLocks/>
          </p:cNvSpPr>
          <p:nvPr/>
        </p:nvSpPr>
        <p:spPr bwMode="hidden">
          <a:xfrm>
            <a:off x="3908425" y="5283200"/>
            <a:ext cx="1771650" cy="2035175"/>
          </a:xfrm>
          <a:custGeom>
            <a:avLst/>
            <a:gdLst/>
            <a:ahLst/>
            <a:cxnLst>
              <a:cxn ang="0">
                <a:pos x="108" y="1312"/>
              </a:cxn>
              <a:cxn ang="0">
                <a:pos x="4" y="1264"/>
              </a:cxn>
              <a:cxn ang="0">
                <a:pos x="2" y="68"/>
              </a:cxn>
              <a:cxn ang="0">
                <a:pos x="92" y="16"/>
              </a:cxn>
              <a:cxn ang="0">
                <a:pos x="1126" y="616"/>
              </a:cxn>
              <a:cxn ang="0">
                <a:pos x="1118" y="718"/>
              </a:cxn>
              <a:cxn ang="0">
                <a:pos x="108" y="1312"/>
              </a:cxn>
            </a:cxnLst>
            <a:rect l="0" t="0" r="r" b="b"/>
            <a:pathLst>
              <a:path w="1158" h="1330">
                <a:moveTo>
                  <a:pt x="108" y="1312"/>
                </a:moveTo>
                <a:cubicBezTo>
                  <a:pt x="68" y="1330"/>
                  <a:pt x="6" y="1298"/>
                  <a:pt x="4" y="1264"/>
                </a:cubicBezTo>
                <a:cubicBezTo>
                  <a:pt x="2" y="1230"/>
                  <a:pt x="4" y="102"/>
                  <a:pt x="2" y="68"/>
                </a:cubicBezTo>
                <a:cubicBezTo>
                  <a:pt x="0" y="34"/>
                  <a:pt x="64" y="0"/>
                  <a:pt x="92" y="16"/>
                </a:cubicBezTo>
                <a:cubicBezTo>
                  <a:pt x="280" y="107"/>
                  <a:pt x="1094" y="592"/>
                  <a:pt x="1126" y="616"/>
                </a:cubicBezTo>
                <a:cubicBezTo>
                  <a:pt x="1158" y="640"/>
                  <a:pt x="1158" y="696"/>
                  <a:pt x="1118" y="718"/>
                </a:cubicBezTo>
                <a:cubicBezTo>
                  <a:pt x="948" y="834"/>
                  <a:pt x="148" y="1294"/>
                  <a:pt x="108" y="1312"/>
                </a:cubicBezTo>
                <a:close/>
              </a:path>
            </a:pathLst>
          </a:custGeom>
          <a:solidFill>
            <a:schemeClr val="bg1">
              <a:alpha val="7001"/>
            </a:schemeClr>
          </a:solidFill>
          <a:ln w="9525" cap="flat" cmpd="sng">
            <a:noFill/>
            <a:prstDash val="solid"/>
            <a:round/>
            <a:headEnd/>
            <a:tailEnd/>
          </a:ln>
          <a:effectLst/>
        </p:spPr>
        <p:txBody>
          <a:bodyPr wrap="none" anchor="ctr"/>
          <a:lstStyle/>
          <a:p>
            <a:endParaRPr lang="en-US"/>
          </a:p>
        </p:txBody>
      </p:sp>
      <p:sp>
        <p:nvSpPr>
          <p:cNvPr id="93232" name="Freeform 48"/>
          <p:cNvSpPr>
            <a:spLocks/>
          </p:cNvSpPr>
          <p:nvPr/>
        </p:nvSpPr>
        <p:spPr bwMode="hidden">
          <a:xfrm>
            <a:off x="8605838" y="4687888"/>
            <a:ext cx="1076325" cy="1236662"/>
          </a:xfrm>
          <a:custGeom>
            <a:avLst/>
            <a:gdLst/>
            <a:ahLst/>
            <a:cxnLst>
              <a:cxn ang="0">
                <a:pos x="108" y="1312"/>
              </a:cxn>
              <a:cxn ang="0">
                <a:pos x="4" y="1264"/>
              </a:cxn>
              <a:cxn ang="0">
                <a:pos x="2" y="68"/>
              </a:cxn>
              <a:cxn ang="0">
                <a:pos x="92" y="16"/>
              </a:cxn>
              <a:cxn ang="0">
                <a:pos x="1126" y="616"/>
              </a:cxn>
              <a:cxn ang="0">
                <a:pos x="1118" y="718"/>
              </a:cxn>
              <a:cxn ang="0">
                <a:pos x="108" y="1312"/>
              </a:cxn>
            </a:cxnLst>
            <a:rect l="0" t="0" r="r" b="b"/>
            <a:pathLst>
              <a:path w="1158" h="1330">
                <a:moveTo>
                  <a:pt x="108" y="1312"/>
                </a:moveTo>
                <a:cubicBezTo>
                  <a:pt x="68" y="1330"/>
                  <a:pt x="6" y="1298"/>
                  <a:pt x="4" y="1264"/>
                </a:cubicBezTo>
                <a:cubicBezTo>
                  <a:pt x="2" y="1230"/>
                  <a:pt x="4" y="102"/>
                  <a:pt x="2" y="68"/>
                </a:cubicBezTo>
                <a:cubicBezTo>
                  <a:pt x="0" y="34"/>
                  <a:pt x="64" y="0"/>
                  <a:pt x="92" y="16"/>
                </a:cubicBezTo>
                <a:cubicBezTo>
                  <a:pt x="280" y="107"/>
                  <a:pt x="1094" y="592"/>
                  <a:pt x="1126" y="616"/>
                </a:cubicBezTo>
                <a:cubicBezTo>
                  <a:pt x="1158" y="640"/>
                  <a:pt x="1158" y="696"/>
                  <a:pt x="1118" y="718"/>
                </a:cubicBezTo>
                <a:cubicBezTo>
                  <a:pt x="948" y="834"/>
                  <a:pt x="148" y="1294"/>
                  <a:pt x="108" y="1312"/>
                </a:cubicBezTo>
                <a:close/>
              </a:path>
            </a:pathLst>
          </a:custGeom>
          <a:solidFill>
            <a:schemeClr val="bg1">
              <a:alpha val="19000"/>
            </a:schemeClr>
          </a:solidFill>
          <a:ln w="9525" cap="flat" cmpd="sng">
            <a:noFill/>
            <a:prstDash val="solid"/>
            <a:round/>
            <a:headEnd/>
            <a:tailEnd/>
          </a:ln>
          <a:effectLst/>
        </p:spPr>
        <p:txBody>
          <a:bodyPr wrap="none" anchor="ctr"/>
          <a:lstStyle/>
          <a:p>
            <a:endParaRPr lang="en-US"/>
          </a:p>
        </p:txBody>
      </p:sp>
      <p:sp>
        <p:nvSpPr>
          <p:cNvPr id="93233" name="Freeform 49"/>
          <p:cNvSpPr>
            <a:spLocks/>
          </p:cNvSpPr>
          <p:nvPr/>
        </p:nvSpPr>
        <p:spPr bwMode="hidden">
          <a:xfrm>
            <a:off x="7389813" y="6215063"/>
            <a:ext cx="874712" cy="1004887"/>
          </a:xfrm>
          <a:custGeom>
            <a:avLst/>
            <a:gdLst/>
            <a:ahLst/>
            <a:cxnLst>
              <a:cxn ang="0">
                <a:pos x="108" y="1312"/>
              </a:cxn>
              <a:cxn ang="0">
                <a:pos x="4" y="1264"/>
              </a:cxn>
              <a:cxn ang="0">
                <a:pos x="2" y="68"/>
              </a:cxn>
              <a:cxn ang="0">
                <a:pos x="92" y="16"/>
              </a:cxn>
              <a:cxn ang="0">
                <a:pos x="1126" y="616"/>
              </a:cxn>
              <a:cxn ang="0">
                <a:pos x="1118" y="718"/>
              </a:cxn>
              <a:cxn ang="0">
                <a:pos x="108" y="1312"/>
              </a:cxn>
            </a:cxnLst>
            <a:rect l="0" t="0" r="r" b="b"/>
            <a:pathLst>
              <a:path w="1158" h="1330">
                <a:moveTo>
                  <a:pt x="108" y="1312"/>
                </a:moveTo>
                <a:cubicBezTo>
                  <a:pt x="68" y="1330"/>
                  <a:pt x="6" y="1298"/>
                  <a:pt x="4" y="1264"/>
                </a:cubicBezTo>
                <a:cubicBezTo>
                  <a:pt x="2" y="1230"/>
                  <a:pt x="4" y="102"/>
                  <a:pt x="2" y="68"/>
                </a:cubicBezTo>
                <a:cubicBezTo>
                  <a:pt x="0" y="34"/>
                  <a:pt x="64" y="0"/>
                  <a:pt x="92" y="16"/>
                </a:cubicBezTo>
                <a:cubicBezTo>
                  <a:pt x="280" y="107"/>
                  <a:pt x="1094" y="592"/>
                  <a:pt x="1126" y="616"/>
                </a:cubicBezTo>
                <a:cubicBezTo>
                  <a:pt x="1158" y="640"/>
                  <a:pt x="1158" y="696"/>
                  <a:pt x="1118" y="718"/>
                </a:cubicBezTo>
                <a:cubicBezTo>
                  <a:pt x="948" y="834"/>
                  <a:pt x="148" y="1294"/>
                  <a:pt x="108" y="1312"/>
                </a:cubicBezTo>
                <a:close/>
              </a:path>
            </a:pathLst>
          </a:custGeom>
          <a:solidFill>
            <a:schemeClr val="bg1">
              <a:alpha val="19000"/>
            </a:schemeClr>
          </a:solidFill>
          <a:ln w="9525" cap="flat" cmpd="sng">
            <a:noFill/>
            <a:prstDash val="solid"/>
            <a:round/>
            <a:headEnd/>
            <a:tailEnd/>
          </a:ln>
          <a:effectLst/>
        </p:spPr>
        <p:txBody>
          <a:bodyPr wrap="none" anchor="ctr"/>
          <a:lstStyle/>
          <a:p>
            <a:endParaRPr lang="en-US"/>
          </a:p>
        </p:txBody>
      </p:sp>
      <p:sp>
        <p:nvSpPr>
          <p:cNvPr id="93234" name="Freeform 50"/>
          <p:cNvSpPr>
            <a:spLocks/>
          </p:cNvSpPr>
          <p:nvPr/>
        </p:nvSpPr>
        <p:spPr bwMode="hidden">
          <a:xfrm>
            <a:off x="7450138" y="4298950"/>
            <a:ext cx="257175" cy="293688"/>
          </a:xfrm>
          <a:custGeom>
            <a:avLst/>
            <a:gdLst/>
            <a:ahLst/>
            <a:cxnLst>
              <a:cxn ang="0">
                <a:pos x="108" y="1312"/>
              </a:cxn>
              <a:cxn ang="0">
                <a:pos x="4" y="1264"/>
              </a:cxn>
              <a:cxn ang="0">
                <a:pos x="2" y="68"/>
              </a:cxn>
              <a:cxn ang="0">
                <a:pos x="92" y="16"/>
              </a:cxn>
              <a:cxn ang="0">
                <a:pos x="1126" y="616"/>
              </a:cxn>
              <a:cxn ang="0">
                <a:pos x="1118" y="718"/>
              </a:cxn>
              <a:cxn ang="0">
                <a:pos x="108" y="1312"/>
              </a:cxn>
            </a:cxnLst>
            <a:rect l="0" t="0" r="r" b="b"/>
            <a:pathLst>
              <a:path w="1158" h="1330">
                <a:moveTo>
                  <a:pt x="108" y="1312"/>
                </a:moveTo>
                <a:cubicBezTo>
                  <a:pt x="68" y="1330"/>
                  <a:pt x="6" y="1298"/>
                  <a:pt x="4" y="1264"/>
                </a:cubicBezTo>
                <a:cubicBezTo>
                  <a:pt x="2" y="1230"/>
                  <a:pt x="4" y="102"/>
                  <a:pt x="2" y="68"/>
                </a:cubicBezTo>
                <a:cubicBezTo>
                  <a:pt x="0" y="34"/>
                  <a:pt x="64" y="0"/>
                  <a:pt x="92" y="16"/>
                </a:cubicBezTo>
                <a:cubicBezTo>
                  <a:pt x="280" y="107"/>
                  <a:pt x="1094" y="592"/>
                  <a:pt x="1126" y="616"/>
                </a:cubicBezTo>
                <a:cubicBezTo>
                  <a:pt x="1158" y="640"/>
                  <a:pt x="1158" y="696"/>
                  <a:pt x="1118" y="718"/>
                </a:cubicBezTo>
                <a:cubicBezTo>
                  <a:pt x="948" y="834"/>
                  <a:pt x="148" y="1294"/>
                  <a:pt x="108" y="1312"/>
                </a:cubicBezTo>
                <a:close/>
              </a:path>
            </a:pathLst>
          </a:custGeom>
          <a:solidFill>
            <a:schemeClr val="bg1">
              <a:alpha val="3000"/>
            </a:schemeClr>
          </a:solidFill>
          <a:ln w="9525" cap="flat" cmpd="sng">
            <a:noFill/>
            <a:prstDash val="solid"/>
            <a:round/>
            <a:headEnd/>
            <a:tailEnd/>
          </a:ln>
          <a:effectLst/>
        </p:spPr>
        <p:txBody>
          <a:bodyPr wrap="none" anchor="ctr"/>
          <a:lstStyle/>
          <a:p>
            <a:endParaRPr lang="en-US"/>
          </a:p>
        </p:txBody>
      </p:sp>
      <p:sp>
        <p:nvSpPr>
          <p:cNvPr id="93235" name="Freeform 51"/>
          <p:cNvSpPr>
            <a:spLocks/>
          </p:cNvSpPr>
          <p:nvPr/>
        </p:nvSpPr>
        <p:spPr bwMode="hidden">
          <a:xfrm>
            <a:off x="7685088" y="3886200"/>
            <a:ext cx="250825" cy="287338"/>
          </a:xfrm>
          <a:custGeom>
            <a:avLst/>
            <a:gdLst/>
            <a:ahLst/>
            <a:cxnLst>
              <a:cxn ang="0">
                <a:pos x="108" y="1312"/>
              </a:cxn>
              <a:cxn ang="0">
                <a:pos x="4" y="1264"/>
              </a:cxn>
              <a:cxn ang="0">
                <a:pos x="2" y="68"/>
              </a:cxn>
              <a:cxn ang="0">
                <a:pos x="92" y="16"/>
              </a:cxn>
              <a:cxn ang="0">
                <a:pos x="1126" y="616"/>
              </a:cxn>
              <a:cxn ang="0">
                <a:pos x="1118" y="718"/>
              </a:cxn>
              <a:cxn ang="0">
                <a:pos x="108" y="1312"/>
              </a:cxn>
            </a:cxnLst>
            <a:rect l="0" t="0" r="r" b="b"/>
            <a:pathLst>
              <a:path w="1158" h="1330">
                <a:moveTo>
                  <a:pt x="108" y="1312"/>
                </a:moveTo>
                <a:cubicBezTo>
                  <a:pt x="68" y="1330"/>
                  <a:pt x="6" y="1298"/>
                  <a:pt x="4" y="1264"/>
                </a:cubicBezTo>
                <a:cubicBezTo>
                  <a:pt x="2" y="1230"/>
                  <a:pt x="4" y="102"/>
                  <a:pt x="2" y="68"/>
                </a:cubicBezTo>
                <a:cubicBezTo>
                  <a:pt x="0" y="34"/>
                  <a:pt x="64" y="0"/>
                  <a:pt x="92" y="16"/>
                </a:cubicBezTo>
                <a:cubicBezTo>
                  <a:pt x="280" y="107"/>
                  <a:pt x="1094" y="592"/>
                  <a:pt x="1126" y="616"/>
                </a:cubicBezTo>
                <a:cubicBezTo>
                  <a:pt x="1158" y="640"/>
                  <a:pt x="1158" y="696"/>
                  <a:pt x="1118" y="718"/>
                </a:cubicBezTo>
                <a:cubicBezTo>
                  <a:pt x="948" y="834"/>
                  <a:pt x="148" y="1294"/>
                  <a:pt x="108" y="1312"/>
                </a:cubicBezTo>
                <a:close/>
              </a:path>
            </a:pathLst>
          </a:custGeom>
          <a:solidFill>
            <a:schemeClr val="bg1">
              <a:alpha val="3999"/>
            </a:schemeClr>
          </a:solidFill>
          <a:ln w="9525" cap="flat" cmpd="sng">
            <a:noFill/>
            <a:prstDash val="solid"/>
            <a:round/>
            <a:headEnd/>
            <a:tailEnd/>
          </a:ln>
          <a:effectLst/>
        </p:spPr>
        <p:txBody>
          <a:bodyPr wrap="none" anchor="ctr"/>
          <a:lstStyle/>
          <a:p>
            <a:endParaRPr lang="en-US"/>
          </a:p>
        </p:txBody>
      </p:sp>
      <p:sp>
        <p:nvSpPr>
          <p:cNvPr id="93236" name="Freeform 52"/>
          <p:cNvSpPr>
            <a:spLocks/>
          </p:cNvSpPr>
          <p:nvPr/>
        </p:nvSpPr>
        <p:spPr bwMode="hidden">
          <a:xfrm>
            <a:off x="7958138" y="4038600"/>
            <a:ext cx="244475" cy="279400"/>
          </a:xfrm>
          <a:custGeom>
            <a:avLst/>
            <a:gdLst/>
            <a:ahLst/>
            <a:cxnLst>
              <a:cxn ang="0">
                <a:pos x="108" y="1312"/>
              </a:cxn>
              <a:cxn ang="0">
                <a:pos x="4" y="1264"/>
              </a:cxn>
              <a:cxn ang="0">
                <a:pos x="2" y="68"/>
              </a:cxn>
              <a:cxn ang="0">
                <a:pos x="92" y="16"/>
              </a:cxn>
              <a:cxn ang="0">
                <a:pos x="1126" y="616"/>
              </a:cxn>
              <a:cxn ang="0">
                <a:pos x="1118" y="718"/>
              </a:cxn>
              <a:cxn ang="0">
                <a:pos x="108" y="1312"/>
              </a:cxn>
            </a:cxnLst>
            <a:rect l="0" t="0" r="r" b="b"/>
            <a:pathLst>
              <a:path w="1158" h="1330">
                <a:moveTo>
                  <a:pt x="108" y="1312"/>
                </a:moveTo>
                <a:cubicBezTo>
                  <a:pt x="68" y="1330"/>
                  <a:pt x="6" y="1298"/>
                  <a:pt x="4" y="1264"/>
                </a:cubicBezTo>
                <a:cubicBezTo>
                  <a:pt x="2" y="1230"/>
                  <a:pt x="4" y="102"/>
                  <a:pt x="2" y="68"/>
                </a:cubicBezTo>
                <a:cubicBezTo>
                  <a:pt x="0" y="34"/>
                  <a:pt x="64" y="0"/>
                  <a:pt x="92" y="16"/>
                </a:cubicBezTo>
                <a:cubicBezTo>
                  <a:pt x="280" y="107"/>
                  <a:pt x="1094" y="592"/>
                  <a:pt x="1126" y="616"/>
                </a:cubicBezTo>
                <a:cubicBezTo>
                  <a:pt x="1158" y="640"/>
                  <a:pt x="1158" y="696"/>
                  <a:pt x="1118" y="718"/>
                </a:cubicBezTo>
                <a:cubicBezTo>
                  <a:pt x="948" y="834"/>
                  <a:pt x="148" y="1294"/>
                  <a:pt x="108" y="1312"/>
                </a:cubicBezTo>
                <a:close/>
              </a:path>
            </a:pathLst>
          </a:custGeom>
          <a:solidFill>
            <a:schemeClr val="bg1">
              <a:alpha val="9000"/>
            </a:schemeClr>
          </a:solidFill>
          <a:ln w="9525" cap="flat" cmpd="sng">
            <a:noFill/>
            <a:prstDash val="solid"/>
            <a:round/>
            <a:headEnd/>
            <a:tailEnd/>
          </a:ln>
          <a:effectLst/>
        </p:spPr>
        <p:txBody>
          <a:bodyPr wrap="none" anchor="ctr"/>
          <a:lstStyle/>
          <a:p>
            <a:endParaRPr lang="en-US"/>
          </a:p>
        </p:txBody>
      </p:sp>
      <p:sp>
        <p:nvSpPr>
          <p:cNvPr id="93237" name="Freeform 53"/>
          <p:cNvSpPr>
            <a:spLocks/>
          </p:cNvSpPr>
          <p:nvPr/>
        </p:nvSpPr>
        <p:spPr bwMode="hidden">
          <a:xfrm>
            <a:off x="8447088" y="3873500"/>
            <a:ext cx="217487" cy="247650"/>
          </a:xfrm>
          <a:custGeom>
            <a:avLst/>
            <a:gdLst/>
            <a:ahLst/>
            <a:cxnLst>
              <a:cxn ang="0">
                <a:pos x="108" y="1312"/>
              </a:cxn>
              <a:cxn ang="0">
                <a:pos x="4" y="1264"/>
              </a:cxn>
              <a:cxn ang="0">
                <a:pos x="2" y="68"/>
              </a:cxn>
              <a:cxn ang="0">
                <a:pos x="92" y="16"/>
              </a:cxn>
              <a:cxn ang="0">
                <a:pos x="1126" y="616"/>
              </a:cxn>
              <a:cxn ang="0">
                <a:pos x="1118" y="718"/>
              </a:cxn>
              <a:cxn ang="0">
                <a:pos x="108" y="1312"/>
              </a:cxn>
            </a:cxnLst>
            <a:rect l="0" t="0" r="r" b="b"/>
            <a:pathLst>
              <a:path w="1158" h="1330">
                <a:moveTo>
                  <a:pt x="108" y="1312"/>
                </a:moveTo>
                <a:cubicBezTo>
                  <a:pt x="68" y="1330"/>
                  <a:pt x="6" y="1298"/>
                  <a:pt x="4" y="1264"/>
                </a:cubicBezTo>
                <a:cubicBezTo>
                  <a:pt x="2" y="1230"/>
                  <a:pt x="4" y="102"/>
                  <a:pt x="2" y="68"/>
                </a:cubicBezTo>
                <a:cubicBezTo>
                  <a:pt x="0" y="34"/>
                  <a:pt x="64" y="0"/>
                  <a:pt x="92" y="16"/>
                </a:cubicBezTo>
                <a:cubicBezTo>
                  <a:pt x="280" y="107"/>
                  <a:pt x="1094" y="592"/>
                  <a:pt x="1126" y="616"/>
                </a:cubicBezTo>
                <a:cubicBezTo>
                  <a:pt x="1158" y="640"/>
                  <a:pt x="1158" y="696"/>
                  <a:pt x="1118" y="718"/>
                </a:cubicBezTo>
                <a:cubicBezTo>
                  <a:pt x="948" y="834"/>
                  <a:pt x="148" y="1294"/>
                  <a:pt x="108" y="1312"/>
                </a:cubicBezTo>
                <a:close/>
              </a:path>
            </a:pathLst>
          </a:custGeom>
          <a:solidFill>
            <a:schemeClr val="bg1">
              <a:alpha val="12000"/>
            </a:schemeClr>
          </a:solidFill>
          <a:ln w="9525" cap="flat" cmpd="sng">
            <a:noFill/>
            <a:prstDash val="solid"/>
            <a:round/>
            <a:headEnd/>
            <a:tailEnd/>
          </a:ln>
          <a:effectLst/>
        </p:spPr>
        <p:txBody>
          <a:bodyPr wrap="none" anchor="ctr"/>
          <a:lstStyle/>
          <a:p>
            <a:endParaRPr lang="en-US"/>
          </a:p>
        </p:txBody>
      </p:sp>
      <p:sp>
        <p:nvSpPr>
          <p:cNvPr id="93238" name="Freeform 54"/>
          <p:cNvSpPr>
            <a:spLocks/>
          </p:cNvSpPr>
          <p:nvPr/>
        </p:nvSpPr>
        <p:spPr bwMode="hidden">
          <a:xfrm>
            <a:off x="5284788" y="4244975"/>
            <a:ext cx="3084512" cy="3468688"/>
          </a:xfrm>
          <a:custGeom>
            <a:avLst/>
            <a:gdLst/>
            <a:ahLst/>
            <a:cxnLst>
              <a:cxn ang="0">
                <a:pos x="108" y="1312"/>
              </a:cxn>
              <a:cxn ang="0">
                <a:pos x="4" y="1264"/>
              </a:cxn>
              <a:cxn ang="0">
                <a:pos x="2" y="68"/>
              </a:cxn>
              <a:cxn ang="0">
                <a:pos x="92" y="16"/>
              </a:cxn>
              <a:cxn ang="0">
                <a:pos x="1126" y="616"/>
              </a:cxn>
              <a:cxn ang="0">
                <a:pos x="1118" y="718"/>
              </a:cxn>
              <a:cxn ang="0">
                <a:pos x="108" y="1312"/>
              </a:cxn>
            </a:cxnLst>
            <a:rect l="0" t="0" r="r" b="b"/>
            <a:pathLst>
              <a:path w="1158" h="1330">
                <a:moveTo>
                  <a:pt x="108" y="1312"/>
                </a:moveTo>
                <a:cubicBezTo>
                  <a:pt x="68" y="1330"/>
                  <a:pt x="6" y="1298"/>
                  <a:pt x="4" y="1264"/>
                </a:cubicBezTo>
                <a:cubicBezTo>
                  <a:pt x="2" y="1230"/>
                  <a:pt x="4" y="102"/>
                  <a:pt x="2" y="68"/>
                </a:cubicBezTo>
                <a:cubicBezTo>
                  <a:pt x="0" y="34"/>
                  <a:pt x="64" y="0"/>
                  <a:pt x="92" y="16"/>
                </a:cubicBezTo>
                <a:cubicBezTo>
                  <a:pt x="280" y="107"/>
                  <a:pt x="1094" y="592"/>
                  <a:pt x="1126" y="616"/>
                </a:cubicBezTo>
                <a:cubicBezTo>
                  <a:pt x="1158" y="640"/>
                  <a:pt x="1158" y="696"/>
                  <a:pt x="1118" y="718"/>
                </a:cubicBezTo>
                <a:cubicBezTo>
                  <a:pt x="948" y="834"/>
                  <a:pt x="148" y="1294"/>
                  <a:pt x="108" y="1312"/>
                </a:cubicBezTo>
                <a:close/>
              </a:path>
            </a:pathLst>
          </a:custGeom>
          <a:gradFill rotWithShape="0">
            <a:gsLst>
              <a:gs pos="0">
                <a:schemeClr val="bg1">
                  <a:alpha val="3999"/>
                </a:schemeClr>
              </a:gs>
              <a:gs pos="100000">
                <a:srgbClr val="164384">
                  <a:alpha val="8000"/>
                </a:srgbClr>
              </a:gs>
            </a:gsLst>
            <a:lin ang="5400000" scaled="1"/>
          </a:gradFill>
          <a:ln w="9525" cap="flat" cmpd="sng">
            <a:noFill/>
            <a:prstDash val="solid"/>
            <a:round/>
            <a:headEnd/>
            <a:tailEnd/>
          </a:ln>
          <a:effectLst/>
        </p:spPr>
        <p:txBody>
          <a:bodyPr wrap="none" anchor="ctr"/>
          <a:lstStyle/>
          <a:p>
            <a:endParaRPr lang="en-US"/>
          </a:p>
        </p:txBody>
      </p:sp>
      <p:sp>
        <p:nvSpPr>
          <p:cNvPr id="93239" name="Freeform 55"/>
          <p:cNvSpPr>
            <a:spLocks/>
          </p:cNvSpPr>
          <p:nvPr/>
        </p:nvSpPr>
        <p:spPr bwMode="hidden">
          <a:xfrm>
            <a:off x="8070850" y="2522538"/>
            <a:ext cx="874713" cy="1004887"/>
          </a:xfrm>
          <a:custGeom>
            <a:avLst/>
            <a:gdLst/>
            <a:ahLst/>
            <a:cxnLst>
              <a:cxn ang="0">
                <a:pos x="108" y="1312"/>
              </a:cxn>
              <a:cxn ang="0">
                <a:pos x="4" y="1264"/>
              </a:cxn>
              <a:cxn ang="0">
                <a:pos x="2" y="68"/>
              </a:cxn>
              <a:cxn ang="0">
                <a:pos x="92" y="16"/>
              </a:cxn>
              <a:cxn ang="0">
                <a:pos x="1126" y="616"/>
              </a:cxn>
              <a:cxn ang="0">
                <a:pos x="1118" y="718"/>
              </a:cxn>
              <a:cxn ang="0">
                <a:pos x="108" y="1312"/>
              </a:cxn>
            </a:cxnLst>
            <a:rect l="0" t="0" r="r" b="b"/>
            <a:pathLst>
              <a:path w="1158" h="1330">
                <a:moveTo>
                  <a:pt x="108" y="1312"/>
                </a:moveTo>
                <a:cubicBezTo>
                  <a:pt x="68" y="1330"/>
                  <a:pt x="6" y="1298"/>
                  <a:pt x="4" y="1264"/>
                </a:cubicBezTo>
                <a:cubicBezTo>
                  <a:pt x="2" y="1230"/>
                  <a:pt x="4" y="102"/>
                  <a:pt x="2" y="68"/>
                </a:cubicBezTo>
                <a:cubicBezTo>
                  <a:pt x="0" y="34"/>
                  <a:pt x="64" y="0"/>
                  <a:pt x="92" y="16"/>
                </a:cubicBezTo>
                <a:cubicBezTo>
                  <a:pt x="280" y="107"/>
                  <a:pt x="1094" y="592"/>
                  <a:pt x="1126" y="616"/>
                </a:cubicBezTo>
                <a:cubicBezTo>
                  <a:pt x="1158" y="640"/>
                  <a:pt x="1158" y="696"/>
                  <a:pt x="1118" y="718"/>
                </a:cubicBezTo>
                <a:cubicBezTo>
                  <a:pt x="948" y="834"/>
                  <a:pt x="148" y="1294"/>
                  <a:pt x="108" y="1312"/>
                </a:cubicBezTo>
                <a:close/>
              </a:path>
            </a:pathLst>
          </a:custGeom>
          <a:solidFill>
            <a:schemeClr val="bg1">
              <a:alpha val="5000"/>
            </a:schemeClr>
          </a:solidFill>
          <a:ln w="9525" cap="flat" cmpd="sng">
            <a:noFill/>
            <a:prstDash val="solid"/>
            <a:round/>
            <a:headEnd/>
            <a:tailEnd/>
          </a:ln>
          <a:effectLst/>
        </p:spPr>
        <p:txBody>
          <a:bodyPr wrap="none" anchor="ctr"/>
          <a:lstStyle/>
          <a:p>
            <a:endParaRPr lang="en-US"/>
          </a:p>
        </p:txBody>
      </p:sp>
      <p:sp>
        <p:nvSpPr>
          <p:cNvPr id="93240" name="Freeform 56"/>
          <p:cNvSpPr>
            <a:spLocks/>
          </p:cNvSpPr>
          <p:nvPr/>
        </p:nvSpPr>
        <p:spPr bwMode="hidden">
          <a:xfrm>
            <a:off x="6700838" y="4148138"/>
            <a:ext cx="1168400" cy="1343025"/>
          </a:xfrm>
          <a:custGeom>
            <a:avLst/>
            <a:gdLst/>
            <a:ahLst/>
            <a:cxnLst>
              <a:cxn ang="0">
                <a:pos x="108" y="1312"/>
              </a:cxn>
              <a:cxn ang="0">
                <a:pos x="4" y="1264"/>
              </a:cxn>
              <a:cxn ang="0">
                <a:pos x="2" y="68"/>
              </a:cxn>
              <a:cxn ang="0">
                <a:pos x="92" y="16"/>
              </a:cxn>
              <a:cxn ang="0">
                <a:pos x="1126" y="616"/>
              </a:cxn>
              <a:cxn ang="0">
                <a:pos x="1118" y="718"/>
              </a:cxn>
              <a:cxn ang="0">
                <a:pos x="108" y="1312"/>
              </a:cxn>
            </a:cxnLst>
            <a:rect l="0" t="0" r="r" b="b"/>
            <a:pathLst>
              <a:path w="1158" h="1330">
                <a:moveTo>
                  <a:pt x="108" y="1312"/>
                </a:moveTo>
                <a:cubicBezTo>
                  <a:pt x="68" y="1330"/>
                  <a:pt x="6" y="1298"/>
                  <a:pt x="4" y="1264"/>
                </a:cubicBezTo>
                <a:cubicBezTo>
                  <a:pt x="2" y="1230"/>
                  <a:pt x="4" y="102"/>
                  <a:pt x="2" y="68"/>
                </a:cubicBezTo>
                <a:cubicBezTo>
                  <a:pt x="0" y="34"/>
                  <a:pt x="64" y="0"/>
                  <a:pt x="92" y="16"/>
                </a:cubicBezTo>
                <a:cubicBezTo>
                  <a:pt x="280" y="107"/>
                  <a:pt x="1094" y="592"/>
                  <a:pt x="1126" y="616"/>
                </a:cubicBezTo>
                <a:cubicBezTo>
                  <a:pt x="1158" y="640"/>
                  <a:pt x="1158" y="696"/>
                  <a:pt x="1118" y="718"/>
                </a:cubicBezTo>
                <a:cubicBezTo>
                  <a:pt x="948" y="834"/>
                  <a:pt x="148" y="1294"/>
                  <a:pt x="108" y="1312"/>
                </a:cubicBezTo>
                <a:close/>
              </a:path>
            </a:pathLst>
          </a:custGeom>
          <a:solidFill>
            <a:schemeClr val="bg1">
              <a:alpha val="3000"/>
            </a:schemeClr>
          </a:solidFill>
          <a:ln w="9525" cap="flat" cmpd="sng">
            <a:noFill/>
            <a:prstDash val="solid"/>
            <a:round/>
            <a:headEnd/>
            <a:tailEnd/>
          </a:ln>
          <a:effectLst/>
        </p:spPr>
        <p:txBody>
          <a:bodyPr wrap="none" anchor="ctr"/>
          <a:lstStyle/>
          <a:p>
            <a:endParaRPr lang="en-US"/>
          </a:p>
        </p:txBody>
      </p:sp>
      <p:sp>
        <p:nvSpPr>
          <p:cNvPr id="93247" name="Freeform 63"/>
          <p:cNvSpPr>
            <a:spLocks/>
          </p:cNvSpPr>
          <p:nvPr/>
        </p:nvSpPr>
        <p:spPr bwMode="auto">
          <a:xfrm>
            <a:off x="0" y="377825"/>
            <a:ext cx="412750" cy="495300"/>
          </a:xfrm>
          <a:custGeom>
            <a:avLst/>
            <a:gdLst/>
            <a:ahLst/>
            <a:cxnLst>
              <a:cxn ang="0">
                <a:pos x="4" y="2"/>
              </a:cxn>
              <a:cxn ang="0">
                <a:pos x="234" y="133"/>
              </a:cxn>
              <a:cxn ang="0">
                <a:pos x="232" y="178"/>
              </a:cxn>
              <a:cxn ang="0">
                <a:pos x="4" y="312"/>
              </a:cxn>
              <a:cxn ang="0">
                <a:pos x="4" y="2"/>
              </a:cxn>
            </a:cxnLst>
            <a:rect l="0" t="0" r="r" b="b"/>
            <a:pathLst>
              <a:path w="260" h="312">
                <a:moveTo>
                  <a:pt x="4" y="2"/>
                </a:moveTo>
                <a:cubicBezTo>
                  <a:pt x="4" y="0"/>
                  <a:pt x="208" y="118"/>
                  <a:pt x="234" y="133"/>
                </a:cubicBezTo>
                <a:cubicBezTo>
                  <a:pt x="260" y="148"/>
                  <a:pt x="258" y="162"/>
                  <a:pt x="232" y="178"/>
                </a:cubicBezTo>
                <a:cubicBezTo>
                  <a:pt x="206" y="194"/>
                  <a:pt x="0" y="312"/>
                  <a:pt x="4" y="312"/>
                </a:cubicBezTo>
                <a:cubicBezTo>
                  <a:pt x="8" y="312"/>
                  <a:pt x="0" y="4"/>
                  <a:pt x="4" y="2"/>
                </a:cubicBezTo>
                <a:close/>
              </a:path>
            </a:pathLst>
          </a:custGeom>
          <a:solidFill>
            <a:schemeClr val="accent1"/>
          </a:solidFill>
          <a:ln w="9525" cap="flat" cmpd="sng">
            <a:noFill/>
            <a:prstDash val="solid"/>
            <a:round/>
            <a:headEnd/>
            <a:tailEnd/>
          </a:ln>
          <a:effec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Lst>
  <p:txStyles>
    <p:titleStyle>
      <a:lvl1pPr algn="l" defTabSz="954088" rtl="0" eaLnBrk="1" fontAlgn="base" hangingPunct="1">
        <a:spcBef>
          <a:spcPct val="0"/>
        </a:spcBef>
        <a:spcAft>
          <a:spcPct val="0"/>
        </a:spcAft>
        <a:defRPr sz="2400" b="1">
          <a:solidFill>
            <a:schemeClr val="tx1"/>
          </a:solidFill>
          <a:latin typeface="+mj-lt"/>
          <a:ea typeface="+mj-ea"/>
          <a:cs typeface="+mj-cs"/>
        </a:defRPr>
      </a:lvl1pPr>
      <a:lvl2pPr algn="l" defTabSz="954088" rtl="0" eaLnBrk="1" fontAlgn="base" hangingPunct="1">
        <a:spcBef>
          <a:spcPct val="0"/>
        </a:spcBef>
        <a:spcAft>
          <a:spcPct val="0"/>
        </a:spcAft>
        <a:defRPr sz="2400" b="1">
          <a:solidFill>
            <a:schemeClr val="tx1"/>
          </a:solidFill>
          <a:latin typeface="Tahoma" pitchFamily="-86" charset="0"/>
        </a:defRPr>
      </a:lvl2pPr>
      <a:lvl3pPr algn="l" defTabSz="954088" rtl="0" eaLnBrk="1" fontAlgn="base" hangingPunct="1">
        <a:spcBef>
          <a:spcPct val="0"/>
        </a:spcBef>
        <a:spcAft>
          <a:spcPct val="0"/>
        </a:spcAft>
        <a:defRPr sz="2400" b="1">
          <a:solidFill>
            <a:schemeClr val="tx1"/>
          </a:solidFill>
          <a:latin typeface="Tahoma" pitchFamily="-86" charset="0"/>
        </a:defRPr>
      </a:lvl3pPr>
      <a:lvl4pPr algn="l" defTabSz="954088" rtl="0" eaLnBrk="1" fontAlgn="base" hangingPunct="1">
        <a:spcBef>
          <a:spcPct val="0"/>
        </a:spcBef>
        <a:spcAft>
          <a:spcPct val="0"/>
        </a:spcAft>
        <a:defRPr sz="2400" b="1">
          <a:solidFill>
            <a:schemeClr val="tx1"/>
          </a:solidFill>
          <a:latin typeface="Tahoma" pitchFamily="-86" charset="0"/>
        </a:defRPr>
      </a:lvl4pPr>
      <a:lvl5pPr algn="l" defTabSz="954088" rtl="0" eaLnBrk="1" fontAlgn="base" hangingPunct="1">
        <a:spcBef>
          <a:spcPct val="0"/>
        </a:spcBef>
        <a:spcAft>
          <a:spcPct val="0"/>
        </a:spcAft>
        <a:defRPr sz="2400" b="1">
          <a:solidFill>
            <a:schemeClr val="tx1"/>
          </a:solidFill>
          <a:latin typeface="Tahoma" pitchFamily="-86" charset="0"/>
        </a:defRPr>
      </a:lvl5pPr>
      <a:lvl6pPr marL="457200" algn="l" defTabSz="954088" rtl="0" eaLnBrk="1" fontAlgn="base" hangingPunct="1">
        <a:spcBef>
          <a:spcPct val="0"/>
        </a:spcBef>
        <a:spcAft>
          <a:spcPct val="0"/>
        </a:spcAft>
        <a:defRPr sz="2400" b="1">
          <a:solidFill>
            <a:schemeClr val="tx1"/>
          </a:solidFill>
          <a:latin typeface="Tahoma" pitchFamily="-86" charset="0"/>
        </a:defRPr>
      </a:lvl6pPr>
      <a:lvl7pPr marL="914400" algn="l" defTabSz="954088" rtl="0" eaLnBrk="1" fontAlgn="base" hangingPunct="1">
        <a:spcBef>
          <a:spcPct val="0"/>
        </a:spcBef>
        <a:spcAft>
          <a:spcPct val="0"/>
        </a:spcAft>
        <a:defRPr sz="2400" b="1">
          <a:solidFill>
            <a:schemeClr val="tx1"/>
          </a:solidFill>
          <a:latin typeface="Tahoma" pitchFamily="-86" charset="0"/>
        </a:defRPr>
      </a:lvl7pPr>
      <a:lvl8pPr marL="1371600" algn="l" defTabSz="954088" rtl="0" eaLnBrk="1" fontAlgn="base" hangingPunct="1">
        <a:spcBef>
          <a:spcPct val="0"/>
        </a:spcBef>
        <a:spcAft>
          <a:spcPct val="0"/>
        </a:spcAft>
        <a:defRPr sz="2400" b="1">
          <a:solidFill>
            <a:schemeClr val="tx1"/>
          </a:solidFill>
          <a:latin typeface="Tahoma" pitchFamily="-86" charset="0"/>
        </a:defRPr>
      </a:lvl8pPr>
      <a:lvl9pPr marL="1828800" algn="l" defTabSz="954088" rtl="0" eaLnBrk="1" fontAlgn="base" hangingPunct="1">
        <a:spcBef>
          <a:spcPct val="0"/>
        </a:spcBef>
        <a:spcAft>
          <a:spcPct val="0"/>
        </a:spcAft>
        <a:defRPr sz="2400" b="1">
          <a:solidFill>
            <a:schemeClr val="tx1"/>
          </a:solidFill>
          <a:latin typeface="Tahoma" pitchFamily="-86" charset="0"/>
        </a:defRPr>
      </a:lvl9pPr>
    </p:titleStyle>
    <p:bodyStyle>
      <a:lvl1pPr marL="169863" indent="-169863" algn="l" defTabSz="954088" rtl="0" eaLnBrk="1" fontAlgn="base" hangingPunct="1">
        <a:spcBef>
          <a:spcPct val="20000"/>
        </a:spcBef>
        <a:spcAft>
          <a:spcPct val="0"/>
        </a:spcAft>
        <a:buFont typeface="Times" pitchFamily="-86" charset="0"/>
        <a:buChar char="•"/>
        <a:defRPr b="1">
          <a:solidFill>
            <a:schemeClr val="tx1"/>
          </a:solidFill>
          <a:latin typeface="+mn-lt"/>
          <a:ea typeface="+mn-ea"/>
          <a:cs typeface="+mn-cs"/>
        </a:defRPr>
      </a:lvl1pPr>
      <a:lvl2pPr marL="828675" indent="-284163" algn="l" defTabSz="954088" rtl="0" eaLnBrk="1" fontAlgn="base" hangingPunct="1">
        <a:spcBef>
          <a:spcPct val="20000"/>
        </a:spcBef>
        <a:spcAft>
          <a:spcPct val="0"/>
        </a:spcAft>
        <a:buClr>
          <a:schemeClr val="tx1"/>
        </a:buClr>
        <a:buFont typeface="Arial" charset="0"/>
        <a:buChar char="–"/>
        <a:defRPr sz="1600">
          <a:solidFill>
            <a:schemeClr val="tx1"/>
          </a:solidFill>
          <a:latin typeface="+mn-lt"/>
        </a:defRPr>
      </a:lvl2pPr>
      <a:lvl3pPr marL="1163638" indent="-227013" algn="l" defTabSz="954088" rtl="0" eaLnBrk="1" fontAlgn="base" hangingPunct="1">
        <a:spcBef>
          <a:spcPct val="20000"/>
        </a:spcBef>
        <a:spcAft>
          <a:spcPct val="0"/>
        </a:spcAft>
        <a:buFont typeface="Times" pitchFamily="-86" charset="0"/>
        <a:buChar char="•"/>
        <a:defRPr sz="1600">
          <a:solidFill>
            <a:schemeClr val="tx1"/>
          </a:solidFill>
          <a:latin typeface="+mn-lt"/>
        </a:defRPr>
      </a:lvl3pPr>
      <a:lvl4pPr marL="1589088" indent="-227013" algn="l" defTabSz="954088" rtl="0" eaLnBrk="1" fontAlgn="base" hangingPunct="1">
        <a:spcBef>
          <a:spcPct val="20000"/>
        </a:spcBef>
        <a:spcAft>
          <a:spcPct val="0"/>
        </a:spcAft>
        <a:buClr>
          <a:schemeClr val="tx1"/>
        </a:buClr>
        <a:buFont typeface="Times" pitchFamily="-86" charset="0"/>
        <a:buChar char="-"/>
        <a:defRPr sz="1400">
          <a:solidFill>
            <a:schemeClr val="tx1"/>
          </a:solidFill>
          <a:latin typeface="+mn-lt"/>
        </a:defRPr>
      </a:lvl4pPr>
      <a:lvl5pPr marL="2043113" indent="-225425" algn="l" defTabSz="954088" rtl="0" eaLnBrk="1" fontAlgn="base" hangingPunct="1">
        <a:spcBef>
          <a:spcPct val="20000"/>
        </a:spcBef>
        <a:spcAft>
          <a:spcPct val="0"/>
        </a:spcAft>
        <a:buFont typeface="Times" pitchFamily="-86" charset="0"/>
        <a:buChar char="•"/>
        <a:defRPr sz="1400">
          <a:solidFill>
            <a:schemeClr val="tx1"/>
          </a:solidFill>
          <a:latin typeface="+mn-lt"/>
        </a:defRPr>
      </a:lvl5pPr>
      <a:lvl6pPr marL="2500313" indent="-225425" algn="l" defTabSz="954088" rtl="0" eaLnBrk="1" fontAlgn="base" hangingPunct="1">
        <a:spcBef>
          <a:spcPct val="20000"/>
        </a:spcBef>
        <a:spcAft>
          <a:spcPct val="0"/>
        </a:spcAft>
        <a:buFont typeface="Times" pitchFamily="-86" charset="0"/>
        <a:buChar char="•"/>
        <a:defRPr sz="1400">
          <a:solidFill>
            <a:schemeClr val="tx1"/>
          </a:solidFill>
          <a:latin typeface="+mn-lt"/>
        </a:defRPr>
      </a:lvl6pPr>
      <a:lvl7pPr marL="2957513" indent="-225425" algn="l" defTabSz="954088" rtl="0" eaLnBrk="1" fontAlgn="base" hangingPunct="1">
        <a:spcBef>
          <a:spcPct val="20000"/>
        </a:spcBef>
        <a:spcAft>
          <a:spcPct val="0"/>
        </a:spcAft>
        <a:buFont typeface="Times" pitchFamily="-86" charset="0"/>
        <a:buChar char="•"/>
        <a:defRPr sz="1400">
          <a:solidFill>
            <a:schemeClr val="tx1"/>
          </a:solidFill>
          <a:latin typeface="+mn-lt"/>
        </a:defRPr>
      </a:lvl7pPr>
      <a:lvl8pPr marL="3414713" indent="-225425" algn="l" defTabSz="954088" rtl="0" eaLnBrk="1" fontAlgn="base" hangingPunct="1">
        <a:spcBef>
          <a:spcPct val="20000"/>
        </a:spcBef>
        <a:spcAft>
          <a:spcPct val="0"/>
        </a:spcAft>
        <a:buFont typeface="Times" pitchFamily="-86" charset="0"/>
        <a:buChar char="•"/>
        <a:defRPr sz="1400">
          <a:solidFill>
            <a:schemeClr val="tx1"/>
          </a:solidFill>
          <a:latin typeface="+mn-lt"/>
        </a:defRPr>
      </a:lvl8pPr>
      <a:lvl9pPr marL="3871913" indent="-225425" algn="l" defTabSz="954088" rtl="0" eaLnBrk="1" fontAlgn="base" hangingPunct="1">
        <a:spcBef>
          <a:spcPct val="20000"/>
        </a:spcBef>
        <a:spcAft>
          <a:spcPct val="0"/>
        </a:spcAft>
        <a:buFont typeface="Times" pitchFamily="-86" charset="0"/>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14.jpeg"/><Relationship Id="rId5" Type="http://schemas.openxmlformats.org/officeDocument/2006/relationships/image" Target="../media/image13.gif"/><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3581400" y="914400"/>
            <a:ext cx="5562600" cy="3657600"/>
          </a:xfrm>
        </p:spPr>
        <p:txBody>
          <a:bodyPr>
            <a:noAutofit/>
          </a:bodyPr>
          <a:lstStyle/>
          <a:p>
            <a:r>
              <a:rPr lang="en-US" sz="3600" dirty="0" smtClean="0">
                <a:solidFill>
                  <a:schemeClr val="bg1"/>
                </a:solidFill>
              </a:rPr>
              <a:t>www.aol.com</a:t>
            </a:r>
            <a:br>
              <a:rPr lang="en-US" sz="3600" dirty="0" smtClean="0">
                <a:solidFill>
                  <a:schemeClr val="bg1"/>
                </a:solidFill>
              </a:rPr>
            </a:br>
            <a:r>
              <a:rPr lang="en-US" sz="2400" dirty="0" smtClean="0">
                <a:solidFill>
                  <a:schemeClr val="bg1"/>
                </a:solidFill>
              </a:rPr>
              <a:t>Migrating a Flagship Product from a Proprietary Web Platform to Open Source</a:t>
            </a:r>
            <a:r>
              <a:rPr lang="en-US" sz="3600" dirty="0" smtClean="0">
                <a:solidFill>
                  <a:schemeClr val="bg1"/>
                </a:solidFill>
              </a:rPr>
              <a:t/>
            </a:r>
            <a:br>
              <a:rPr lang="en-US" sz="3600" dirty="0" smtClean="0">
                <a:solidFill>
                  <a:schemeClr val="bg1"/>
                </a:solidFill>
              </a:rPr>
            </a:br>
            <a:endParaRPr lang="en-US" sz="3600" dirty="0">
              <a:solidFill>
                <a:schemeClr val="bg1"/>
              </a:solidFill>
            </a:endParaRPr>
          </a:p>
        </p:txBody>
      </p:sp>
      <p:sp>
        <p:nvSpPr>
          <p:cNvPr id="3" name="Subtitle 2"/>
          <p:cNvSpPr>
            <a:spLocks noGrp="1"/>
          </p:cNvSpPr>
          <p:nvPr>
            <p:ph type="subTitle" sz="quarter" idx="1"/>
          </p:nvPr>
        </p:nvSpPr>
        <p:spPr>
          <a:xfrm>
            <a:off x="685800" y="5105400"/>
            <a:ext cx="8077200" cy="1499616"/>
          </a:xfrm>
        </p:spPr>
        <p:txBody>
          <a:bodyPr>
            <a:normAutofit/>
          </a:bodyPr>
          <a:lstStyle/>
          <a:p>
            <a:r>
              <a:rPr lang="en-US" sz="2400" dirty="0" smtClean="0"/>
              <a:t>Mandi Walls</a:t>
            </a:r>
          </a:p>
          <a:p>
            <a:r>
              <a:rPr lang="en-US" sz="2400" dirty="0" smtClean="0"/>
              <a:t>Velocity 2009</a:t>
            </a:r>
            <a:endParaRPr lang="en-US" sz="2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AOL.com ADP Architecture</a:t>
            </a:r>
            <a:endParaRPr lang="en-US" dirty="0"/>
          </a:p>
        </p:txBody>
      </p:sp>
      <p:pic>
        <p:nvPicPr>
          <p:cNvPr id="8" name="Content Placeholder 7" descr="ADP-Davidson05.jpg"/>
          <p:cNvPicPr>
            <a:picLocks noGrp="1" noChangeAspect="1"/>
          </p:cNvPicPr>
          <p:nvPr>
            <p:ph idx="1"/>
          </p:nvPr>
        </p:nvPicPr>
        <p:blipFill>
          <a:blip r:embed="rId3" cstate="print"/>
          <a:stretch>
            <a:fillRect/>
          </a:stretch>
        </p:blipFill>
        <p:spPr>
          <a:xfrm>
            <a:off x="838200" y="762000"/>
            <a:ext cx="7543800" cy="5305170"/>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ADP</a:t>
            </a:r>
            <a:endParaRPr lang="en-US" dirty="0"/>
          </a:p>
        </p:txBody>
      </p:sp>
      <p:sp>
        <p:nvSpPr>
          <p:cNvPr id="5" name="Content Placeholder 4"/>
          <p:cNvSpPr>
            <a:spLocks noGrp="1"/>
          </p:cNvSpPr>
          <p:nvPr>
            <p:ph idx="1"/>
          </p:nvPr>
        </p:nvSpPr>
        <p:spPr>
          <a:xfrm>
            <a:off x="579438" y="1530350"/>
            <a:ext cx="8178800" cy="4565650"/>
          </a:xfrm>
        </p:spPr>
        <p:txBody>
          <a:bodyPr>
            <a:normAutofit/>
          </a:bodyPr>
          <a:lstStyle/>
          <a:p>
            <a:r>
              <a:rPr lang="en-US" dirty="0" err="1" smtClean="0"/>
              <a:t>AOLserver</a:t>
            </a:r>
            <a:r>
              <a:rPr lang="en-US" dirty="0" smtClean="0"/>
              <a:t> on every layer</a:t>
            </a:r>
          </a:p>
          <a:p>
            <a:r>
              <a:rPr lang="en-US" dirty="0" smtClean="0"/>
              <a:t>Internally developed and maintained</a:t>
            </a:r>
          </a:p>
          <a:p>
            <a:r>
              <a:rPr lang="en-US" dirty="0" smtClean="0"/>
              <a:t>Historically related to </a:t>
            </a:r>
            <a:r>
              <a:rPr lang="en-US" dirty="0" err="1" smtClean="0"/>
              <a:t>DigitalCity</a:t>
            </a:r>
            <a:r>
              <a:rPr lang="en-US" dirty="0" smtClean="0"/>
              <a:t>, 10 years of continuous new development</a:t>
            </a:r>
          </a:p>
          <a:p>
            <a:r>
              <a:rPr lang="en-US" dirty="0" smtClean="0"/>
              <a:t>Proprietary point to point, permanently connected communications</a:t>
            </a:r>
          </a:p>
          <a:p>
            <a:r>
              <a:rPr lang="en-US" dirty="0" smtClean="0"/>
              <a:t>90% of the data transient in RAM</a:t>
            </a:r>
          </a:p>
          <a:p>
            <a:r>
              <a:rPr lang="en-US" dirty="0" smtClean="0"/>
              <a:t>N-tier</a:t>
            </a:r>
          </a:p>
          <a:p>
            <a:r>
              <a:rPr lang="en-US" dirty="0" smtClean="0"/>
              <a:t>Configuration in TCL!</a:t>
            </a:r>
          </a:p>
          <a:p>
            <a:r>
              <a:rPr lang="en-US" dirty="0" smtClean="0"/>
              <a:t>Multiple frontend farms shared all infrastructure</a:t>
            </a:r>
          </a:p>
          <a:p>
            <a:r>
              <a:rPr lang="en-US" dirty="0" smtClean="0"/>
              <a:t>Optimized for real time publishing with caching</a:t>
            </a:r>
          </a:p>
          <a:p>
            <a:r>
              <a:rPr lang="en-US" dirty="0" smtClean="0"/>
              <a:t>Still handling millions of hits a day after large migration efforts</a:t>
            </a:r>
          </a:p>
          <a:p>
            <a:r>
              <a:rPr lang="en-US" dirty="0" smtClean="0"/>
              <a:t>Scaled at 45hps per server instance</a:t>
            </a:r>
          </a:p>
          <a:p>
            <a:pPr>
              <a:buNone/>
            </a:pPr>
            <a:endParaRPr lang="en-US" dirty="0" smtClean="0"/>
          </a:p>
          <a:p>
            <a:endParaRPr lang="en-US" dirty="0"/>
          </a:p>
        </p:txBody>
      </p:sp>
      <p:pic>
        <p:nvPicPr>
          <p:cNvPr id="4" name="Picture 3" descr="aolserver.png"/>
          <p:cNvPicPr>
            <a:picLocks noChangeAspect="1"/>
          </p:cNvPicPr>
          <p:nvPr/>
        </p:nvPicPr>
        <p:blipFill>
          <a:blip r:embed="rId3" cstate="print"/>
          <a:stretch>
            <a:fillRect/>
          </a:stretch>
        </p:blipFill>
        <p:spPr>
          <a:xfrm>
            <a:off x="4495800" y="5562600"/>
            <a:ext cx="4191000" cy="104674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Proprietary Systems: Pros / Cons</a:t>
            </a:r>
            <a:endParaRPr lang="en-US" dirty="0"/>
          </a:p>
        </p:txBody>
      </p:sp>
      <p:sp>
        <p:nvSpPr>
          <p:cNvPr id="3" name="Text Placeholder 2"/>
          <p:cNvSpPr>
            <a:spLocks noGrp="1"/>
          </p:cNvSpPr>
          <p:nvPr>
            <p:ph type="body" idx="1"/>
          </p:nvPr>
        </p:nvSpPr>
        <p:spPr/>
        <p:txBody>
          <a:bodyPr/>
          <a:lstStyle/>
          <a:p>
            <a:r>
              <a:rPr lang="en-US" dirty="0" smtClean="0"/>
              <a:t>Good stuff</a:t>
            </a:r>
            <a:endParaRPr lang="en-US" dirty="0"/>
          </a:p>
        </p:txBody>
      </p:sp>
      <p:sp>
        <p:nvSpPr>
          <p:cNvPr id="4" name="Content Placeholder 3"/>
          <p:cNvSpPr>
            <a:spLocks noGrp="1"/>
          </p:cNvSpPr>
          <p:nvPr>
            <p:ph sz="half" idx="2"/>
          </p:nvPr>
        </p:nvSpPr>
        <p:spPr/>
        <p:txBody>
          <a:bodyPr/>
          <a:lstStyle/>
          <a:p>
            <a:r>
              <a:rPr lang="en-US" dirty="0" smtClean="0"/>
              <a:t>The person who wrote it might sit down the hall</a:t>
            </a:r>
          </a:p>
          <a:p>
            <a:r>
              <a:rPr lang="en-US" dirty="0" smtClean="0"/>
              <a:t>I can write my own extensions</a:t>
            </a:r>
          </a:p>
          <a:p>
            <a:r>
              <a:rPr lang="en-US" dirty="0" smtClean="0"/>
              <a:t>No licensing</a:t>
            </a:r>
            <a:endParaRPr lang="en-US" dirty="0"/>
          </a:p>
        </p:txBody>
      </p:sp>
      <p:sp>
        <p:nvSpPr>
          <p:cNvPr id="5" name="Text Placeholder 4"/>
          <p:cNvSpPr>
            <a:spLocks noGrp="1"/>
          </p:cNvSpPr>
          <p:nvPr>
            <p:ph type="body" sz="quarter" idx="3"/>
          </p:nvPr>
        </p:nvSpPr>
        <p:spPr/>
        <p:txBody>
          <a:bodyPr/>
          <a:lstStyle/>
          <a:p>
            <a:r>
              <a:rPr lang="en-US" dirty="0" smtClean="0"/>
              <a:t>Shoot me</a:t>
            </a:r>
            <a:endParaRPr lang="en-US" dirty="0"/>
          </a:p>
        </p:txBody>
      </p:sp>
      <p:sp>
        <p:nvSpPr>
          <p:cNvPr id="6" name="Content Placeholder 5"/>
          <p:cNvSpPr>
            <a:spLocks noGrp="1"/>
          </p:cNvSpPr>
          <p:nvPr>
            <p:ph sz="quarter" idx="4"/>
          </p:nvPr>
        </p:nvSpPr>
        <p:spPr/>
        <p:txBody>
          <a:bodyPr/>
          <a:lstStyle/>
          <a:p>
            <a:r>
              <a:rPr lang="en-US" dirty="0" smtClean="0"/>
              <a:t>The person who wrote it left the company years ago</a:t>
            </a:r>
          </a:p>
          <a:p>
            <a:r>
              <a:rPr lang="en-US" dirty="0" smtClean="0"/>
              <a:t>I have to write my own extensions</a:t>
            </a:r>
          </a:p>
          <a:p>
            <a:r>
              <a:rPr lang="en-US" dirty="0" smtClean="0"/>
              <a:t>Google can’t help me with this problem…</a:t>
            </a:r>
          </a:p>
          <a:p>
            <a:r>
              <a:rPr lang="en-US" dirty="0" smtClean="0"/>
              <a:t>Hard to apply new ideas evolved in the industry.</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1447800"/>
            <a:ext cx="7772400" cy="1362075"/>
          </a:xfrm>
        </p:spPr>
        <p:txBody>
          <a:bodyPr/>
          <a:lstStyle/>
          <a:p>
            <a:r>
              <a:rPr lang="en-US" dirty="0" smtClean="0"/>
              <a:t>Dynapub</a:t>
            </a:r>
            <a:endParaRPr lang="en-US" dirty="0"/>
          </a:p>
        </p:txBody>
      </p:sp>
      <p:sp>
        <p:nvSpPr>
          <p:cNvPr id="5" name="Text Placeholder 4"/>
          <p:cNvSpPr>
            <a:spLocks noGrp="1"/>
          </p:cNvSpPr>
          <p:nvPr>
            <p:ph type="body" idx="1"/>
          </p:nvPr>
        </p:nvSpPr>
        <p:spPr>
          <a:xfrm>
            <a:off x="533400" y="914400"/>
            <a:ext cx="7772400" cy="509587"/>
          </a:xfrm>
        </p:spPr>
        <p:txBody>
          <a:bodyPr/>
          <a:lstStyle/>
          <a:p>
            <a:r>
              <a:rPr lang="en-US" dirty="0" smtClean="0"/>
              <a:t>The New Environment</a:t>
            </a:r>
            <a:endParaRPr lang="en-US" dirty="0"/>
          </a:p>
        </p:txBody>
      </p:sp>
      <p:pic>
        <p:nvPicPr>
          <p:cNvPr id="6" name="Picture 5" descr="java.jpg"/>
          <p:cNvPicPr>
            <a:picLocks noChangeAspect="1"/>
          </p:cNvPicPr>
          <p:nvPr/>
        </p:nvPicPr>
        <p:blipFill>
          <a:blip r:embed="rId3" cstate="print"/>
          <a:stretch>
            <a:fillRect/>
          </a:stretch>
        </p:blipFill>
        <p:spPr>
          <a:xfrm>
            <a:off x="609600" y="2286000"/>
            <a:ext cx="1676400" cy="1676400"/>
          </a:xfrm>
          <a:prstGeom prst="rect">
            <a:avLst/>
          </a:prstGeom>
        </p:spPr>
      </p:pic>
      <p:pic>
        <p:nvPicPr>
          <p:cNvPr id="7" name="Picture 6" descr="mysql.jpg"/>
          <p:cNvPicPr>
            <a:picLocks noChangeAspect="1"/>
          </p:cNvPicPr>
          <p:nvPr/>
        </p:nvPicPr>
        <p:blipFill>
          <a:blip r:embed="rId4" cstate="print"/>
          <a:stretch>
            <a:fillRect/>
          </a:stretch>
        </p:blipFill>
        <p:spPr>
          <a:xfrm>
            <a:off x="3124200" y="3276600"/>
            <a:ext cx="1668863" cy="1217141"/>
          </a:xfrm>
          <a:prstGeom prst="rect">
            <a:avLst/>
          </a:prstGeom>
        </p:spPr>
      </p:pic>
      <p:pic>
        <p:nvPicPr>
          <p:cNvPr id="8" name="Picture 7" descr="powered-by-apache2.gif"/>
          <p:cNvPicPr>
            <a:picLocks noChangeAspect="1"/>
          </p:cNvPicPr>
          <p:nvPr/>
        </p:nvPicPr>
        <p:blipFill>
          <a:blip r:embed="rId5" cstate="print"/>
          <a:stretch>
            <a:fillRect/>
          </a:stretch>
        </p:blipFill>
        <p:spPr>
          <a:xfrm>
            <a:off x="5715000" y="1981200"/>
            <a:ext cx="2286000" cy="1110953"/>
          </a:xfrm>
          <a:prstGeom prst="rect">
            <a:avLst/>
          </a:prstGeom>
        </p:spPr>
      </p:pic>
      <p:pic>
        <p:nvPicPr>
          <p:cNvPr id="9" name="Picture 8" descr="talend.jpg"/>
          <p:cNvPicPr>
            <a:picLocks noChangeAspect="1"/>
          </p:cNvPicPr>
          <p:nvPr/>
        </p:nvPicPr>
        <p:blipFill>
          <a:blip r:embed="rId6" cstate="print"/>
          <a:stretch>
            <a:fillRect/>
          </a:stretch>
        </p:blipFill>
        <p:spPr>
          <a:xfrm>
            <a:off x="2057400" y="5105400"/>
            <a:ext cx="2438400" cy="911654"/>
          </a:xfrm>
          <a:prstGeom prst="rect">
            <a:avLst/>
          </a:prstGeom>
        </p:spPr>
      </p:pic>
      <p:pic>
        <p:nvPicPr>
          <p:cNvPr id="16" name="Picture 15" descr="tomcat.jpg"/>
          <p:cNvPicPr>
            <a:picLocks noChangeAspect="1"/>
          </p:cNvPicPr>
          <p:nvPr/>
        </p:nvPicPr>
        <p:blipFill>
          <a:blip r:embed="rId7" cstate="print"/>
          <a:stretch>
            <a:fillRect/>
          </a:stretch>
        </p:blipFill>
        <p:spPr>
          <a:xfrm>
            <a:off x="5791200" y="3810000"/>
            <a:ext cx="1647568" cy="1647568"/>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Dynapub Architecture for AOL.com</a:t>
            </a:r>
            <a:endParaRPr lang="en-US" dirty="0"/>
          </a:p>
        </p:txBody>
      </p:sp>
      <p:pic>
        <p:nvPicPr>
          <p:cNvPr id="7" name="Content Placeholder 6" descr="newdotcom.png"/>
          <p:cNvPicPr>
            <a:picLocks noGrp="1" noChangeAspect="1"/>
          </p:cNvPicPr>
          <p:nvPr>
            <p:ph idx="1"/>
          </p:nvPr>
        </p:nvPicPr>
        <p:blipFill>
          <a:blip r:embed="rId3" cstate="print"/>
          <a:stretch>
            <a:fillRect/>
          </a:stretch>
        </p:blipFill>
        <p:spPr>
          <a:xfrm>
            <a:off x="1524000" y="914400"/>
            <a:ext cx="6563404" cy="5490002"/>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Features of </a:t>
            </a:r>
            <a:r>
              <a:rPr lang="en-US" dirty="0" err="1" smtClean="0"/>
              <a:t>AOL.com’s</a:t>
            </a:r>
            <a:r>
              <a:rPr lang="en-US" dirty="0" smtClean="0"/>
              <a:t> New Architecture</a:t>
            </a:r>
            <a:endParaRPr lang="en-US" dirty="0"/>
          </a:p>
        </p:txBody>
      </p:sp>
      <p:sp>
        <p:nvSpPr>
          <p:cNvPr id="3" name="Content Placeholder 2"/>
          <p:cNvSpPr>
            <a:spLocks noGrp="1"/>
          </p:cNvSpPr>
          <p:nvPr>
            <p:ph sz="half" idx="1"/>
          </p:nvPr>
        </p:nvSpPr>
        <p:spPr/>
        <p:txBody>
          <a:bodyPr/>
          <a:lstStyle/>
          <a:p>
            <a:r>
              <a:rPr lang="en-US" dirty="0" smtClean="0"/>
              <a:t>Standalone environment</a:t>
            </a:r>
          </a:p>
          <a:p>
            <a:r>
              <a:rPr lang="en-US" dirty="0" smtClean="0"/>
              <a:t>Fewer internally developed systems</a:t>
            </a:r>
          </a:p>
          <a:p>
            <a:r>
              <a:rPr lang="en-US" dirty="0" smtClean="0"/>
              <a:t>Standard connectivity over HTTP</a:t>
            </a:r>
          </a:p>
          <a:p>
            <a:pPr>
              <a:buNone/>
            </a:pPr>
            <a:endParaRPr lang="en-US" dirty="0" smtClean="0"/>
          </a:p>
          <a:p>
            <a:endParaRPr lang="en-US" dirty="0"/>
          </a:p>
        </p:txBody>
      </p:sp>
      <p:sp>
        <p:nvSpPr>
          <p:cNvPr id="4" name="Content Placeholder 3"/>
          <p:cNvSpPr>
            <a:spLocks noGrp="1"/>
          </p:cNvSpPr>
          <p:nvPr>
            <p:ph sz="half" idx="2"/>
          </p:nvPr>
        </p:nvSpPr>
        <p:spPr/>
        <p:txBody>
          <a:bodyPr/>
          <a:lstStyle/>
          <a:p>
            <a:r>
              <a:rPr lang="en-US" dirty="0" smtClean="0"/>
              <a:t>Hides fewer flaws</a:t>
            </a:r>
          </a:p>
          <a:p>
            <a:r>
              <a:rPr lang="en-US" dirty="0" smtClean="0"/>
              <a:t>Requires more technical how-to from development</a:t>
            </a:r>
          </a:p>
          <a:p>
            <a:pPr>
              <a:buNone/>
            </a:pPr>
            <a:endParaRPr lang="en-US" dirty="0" smtClean="0"/>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Growing pains</a:t>
            </a:r>
            <a:endParaRPr lang="en-US" dirty="0"/>
          </a:p>
        </p:txBody>
      </p:sp>
      <p:sp>
        <p:nvSpPr>
          <p:cNvPr id="5" name="Text Placeholder 4"/>
          <p:cNvSpPr>
            <a:spLocks noGrp="1"/>
          </p:cNvSpPr>
          <p:nvPr>
            <p:ph type="body" idx="1"/>
          </p:nvPr>
        </p:nvSpPr>
        <p:spPr/>
        <p:txBody>
          <a:bodyPr/>
          <a:lstStyle/>
          <a:p>
            <a:r>
              <a:rPr lang="en-US" dirty="0" smtClean="0"/>
              <a:t>Re-learning How to Scale</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Scaling the Application Layer</a:t>
            </a:r>
            <a:endParaRPr lang="en-US" dirty="0"/>
          </a:p>
        </p:txBody>
      </p:sp>
      <p:pic>
        <p:nvPicPr>
          <p:cNvPr id="12" name="Content Placeholder 11" descr="aolcombyinstance.png"/>
          <p:cNvPicPr>
            <a:picLocks noGrp="1" noChangeAspect="1"/>
          </p:cNvPicPr>
          <p:nvPr>
            <p:ph idx="1"/>
          </p:nvPr>
        </p:nvPicPr>
        <p:blipFill>
          <a:blip r:embed="rId3" cstate="print"/>
          <a:stretch>
            <a:fillRect/>
          </a:stretch>
        </p:blipFill>
        <p:spPr>
          <a:xfrm>
            <a:off x="762000" y="1219200"/>
            <a:ext cx="8038331" cy="4892717"/>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Lessons Learned – Migration Process</a:t>
            </a:r>
            <a:endParaRPr lang="en-US" dirty="0"/>
          </a:p>
        </p:txBody>
      </p:sp>
      <p:sp>
        <p:nvSpPr>
          <p:cNvPr id="3" name="Content Placeholder 2"/>
          <p:cNvSpPr>
            <a:spLocks noGrp="1"/>
          </p:cNvSpPr>
          <p:nvPr>
            <p:ph sz="half" idx="1"/>
          </p:nvPr>
        </p:nvSpPr>
        <p:spPr/>
        <p:txBody>
          <a:bodyPr/>
          <a:lstStyle/>
          <a:p>
            <a:r>
              <a:rPr lang="en-US" dirty="0" smtClean="0"/>
              <a:t>One size fits most</a:t>
            </a:r>
          </a:p>
          <a:p>
            <a:r>
              <a:rPr lang="en-US" dirty="0" smtClean="0"/>
              <a:t>Proprietary platforms hide many sins</a:t>
            </a:r>
          </a:p>
          <a:p>
            <a:r>
              <a:rPr lang="en-US" dirty="0" smtClean="0"/>
              <a:t>Learning curve on new tech is frustrating</a:t>
            </a:r>
            <a:endParaRPr lang="en-US" dirty="0"/>
          </a:p>
        </p:txBody>
      </p:sp>
      <p:sp>
        <p:nvSpPr>
          <p:cNvPr id="8" name="Content Placeholder 7"/>
          <p:cNvSpPr>
            <a:spLocks noGrp="1"/>
          </p:cNvSpPr>
          <p:nvPr>
            <p:ph sz="half" idx="2"/>
          </p:nvPr>
        </p:nvSpPr>
        <p:spPr/>
        <p:txBody>
          <a:bodyPr/>
          <a:lstStyle/>
          <a:p>
            <a:r>
              <a:rPr lang="en-US" dirty="0" smtClean="0"/>
              <a:t>The customers aren’t always going to like it</a:t>
            </a:r>
          </a:p>
          <a:p>
            <a:r>
              <a:rPr lang="en-US" dirty="0" smtClean="0"/>
              <a:t>Easy to get in a hurry and lose time</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Managing Architectural Complexity</a:t>
            </a:r>
            <a:endParaRPr lang="en-US" dirty="0"/>
          </a:p>
        </p:txBody>
      </p:sp>
      <p:sp>
        <p:nvSpPr>
          <p:cNvPr id="3" name="Content Placeholder 2"/>
          <p:cNvSpPr>
            <a:spLocks noGrp="1"/>
          </p:cNvSpPr>
          <p:nvPr>
            <p:ph idx="1"/>
          </p:nvPr>
        </p:nvSpPr>
        <p:spPr/>
        <p:txBody>
          <a:bodyPr/>
          <a:lstStyle/>
          <a:p>
            <a:r>
              <a:rPr lang="en-US" sz="2800" dirty="0" smtClean="0"/>
              <a:t>Some things did get more complicated than they needed to be</a:t>
            </a:r>
          </a:p>
          <a:p>
            <a:r>
              <a:rPr lang="en-US" sz="2800" dirty="0" smtClean="0"/>
              <a:t>Just because you *can* do something, doesn’t mean you should</a:t>
            </a:r>
          </a:p>
          <a:p>
            <a:r>
              <a:rPr lang="en-US" sz="2800" dirty="0" smtClean="0"/>
              <a:t>There are a lot more things to look at, and for our team to be responsible for than on the old platform</a:t>
            </a:r>
          </a:p>
          <a:p>
            <a:endParaRPr lang="en-US" dirty="0" smtClean="0"/>
          </a:p>
        </p:txBody>
      </p:sp>
      <p:pic>
        <p:nvPicPr>
          <p:cNvPr id="1029" name="Picture 5" descr="C:\Users\mandi\AppData\Local\Microsoft\Windows\Temporary Internet Files\Content.IE5\D77ZG0PN\MCFD00969_0000[1].wmf"/>
          <p:cNvPicPr>
            <a:picLocks noChangeAspect="1" noChangeArrowheads="1"/>
          </p:cNvPicPr>
          <p:nvPr/>
        </p:nvPicPr>
        <p:blipFill>
          <a:blip r:embed="rId3" cstate="print"/>
          <a:srcRect/>
          <a:stretch>
            <a:fillRect/>
          </a:stretch>
        </p:blipFill>
        <p:spPr bwMode="auto">
          <a:xfrm>
            <a:off x="6934200" y="4572000"/>
            <a:ext cx="1981200" cy="1559322"/>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r>
              <a:rPr lang="en-US" sz="2800" dirty="0" smtClean="0"/>
              <a:t>Evolution of a flagship site</a:t>
            </a:r>
          </a:p>
          <a:p>
            <a:r>
              <a:rPr lang="en-US" sz="2800" dirty="0" smtClean="0"/>
              <a:t>The old platform:  “AOL Dynamic Platform”</a:t>
            </a:r>
          </a:p>
          <a:p>
            <a:r>
              <a:rPr lang="en-US" sz="2800" dirty="0" smtClean="0"/>
              <a:t>The new platform:  “Dynapub”</a:t>
            </a:r>
          </a:p>
          <a:p>
            <a:r>
              <a:rPr lang="en-US" sz="2800" dirty="0" smtClean="0"/>
              <a:t>Growing pains</a:t>
            </a:r>
          </a:p>
          <a:p>
            <a:r>
              <a:rPr lang="en-US" sz="2800" dirty="0" smtClean="0"/>
              <a:t>Knowledge migration</a:t>
            </a:r>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Knowledge Migration</a:t>
            </a:r>
            <a:endParaRPr lang="en-US" dirty="0"/>
          </a:p>
        </p:txBody>
      </p:sp>
      <p:sp>
        <p:nvSpPr>
          <p:cNvPr id="3" name="Text Placeholder 2"/>
          <p:cNvSpPr>
            <a:spLocks noGrp="1"/>
          </p:cNvSpPr>
          <p:nvPr>
            <p:ph type="body" idx="1"/>
          </p:nvPr>
        </p:nvSpPr>
        <p:spPr/>
        <p:txBody>
          <a:bodyPr/>
          <a:lstStyle/>
          <a:p>
            <a:r>
              <a:rPr lang="en-US" dirty="0" smtClean="0"/>
              <a:t>Learning the New Environment</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Bringing Knowledge Forward</a:t>
            </a:r>
            <a:endParaRPr lang="en-US" dirty="0"/>
          </a:p>
        </p:txBody>
      </p:sp>
      <p:pic>
        <p:nvPicPr>
          <p:cNvPr id="7" name="Content Placeholder 6" descr="CMS Atomics Hits Hour Total.png"/>
          <p:cNvPicPr>
            <a:picLocks noGrp="1" noChangeAspect="1"/>
          </p:cNvPicPr>
          <p:nvPr>
            <p:ph idx="1"/>
          </p:nvPr>
        </p:nvPicPr>
        <p:blipFill>
          <a:blip r:embed="rId3" cstate="print"/>
          <a:stretch>
            <a:fillRect/>
          </a:stretch>
        </p:blipFill>
        <p:spPr>
          <a:xfrm>
            <a:off x="918344" y="1530350"/>
            <a:ext cx="7500987" cy="3806825"/>
          </a:xfr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Metrics and Monitoring</a:t>
            </a:r>
            <a:endParaRPr lang="en-US" dirty="0"/>
          </a:p>
        </p:txBody>
      </p:sp>
      <p:sp>
        <p:nvSpPr>
          <p:cNvPr id="7" name="Content Placeholder 6"/>
          <p:cNvSpPr>
            <a:spLocks noGrp="1"/>
          </p:cNvSpPr>
          <p:nvPr>
            <p:ph sz="half" idx="1"/>
          </p:nvPr>
        </p:nvSpPr>
        <p:spPr/>
        <p:txBody>
          <a:bodyPr/>
          <a:lstStyle/>
          <a:p>
            <a:r>
              <a:rPr lang="en-US" dirty="0" smtClean="0"/>
              <a:t>Metrics collection through access logs – we have tools for that</a:t>
            </a:r>
          </a:p>
          <a:p>
            <a:r>
              <a:rPr lang="en-US" dirty="0" smtClean="0"/>
              <a:t>Standard formats, universal meaning</a:t>
            </a:r>
            <a:endParaRPr lang="en-US" dirty="0"/>
          </a:p>
        </p:txBody>
      </p:sp>
      <p:sp>
        <p:nvSpPr>
          <p:cNvPr id="8" name="Content Placeholder 7"/>
          <p:cNvSpPr>
            <a:spLocks noGrp="1"/>
          </p:cNvSpPr>
          <p:nvPr>
            <p:ph sz="half" idx="2"/>
          </p:nvPr>
        </p:nvSpPr>
        <p:spPr/>
        <p:txBody>
          <a:bodyPr/>
          <a:lstStyle/>
          <a:p>
            <a:r>
              <a:rPr lang="en-US" dirty="0" smtClean="0"/>
              <a:t>All-HTTP communications simplifies monitoring</a:t>
            </a:r>
          </a:p>
          <a:p>
            <a:r>
              <a:rPr lang="en-US" dirty="0" smtClean="0"/>
              <a:t>Techs at every level can tell when a component has failed</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Managing the People Resources</a:t>
            </a:r>
            <a:endParaRPr lang="en-US" dirty="0"/>
          </a:p>
        </p:txBody>
      </p:sp>
      <p:sp>
        <p:nvSpPr>
          <p:cNvPr id="3" name="Content Placeholder 2"/>
          <p:cNvSpPr>
            <a:spLocks noGrp="1"/>
          </p:cNvSpPr>
          <p:nvPr>
            <p:ph idx="1"/>
          </p:nvPr>
        </p:nvSpPr>
        <p:spPr/>
        <p:txBody>
          <a:bodyPr/>
          <a:lstStyle/>
          <a:p>
            <a:r>
              <a:rPr lang="en-US" dirty="0" smtClean="0"/>
              <a:t>Important to not leave anyone behind on the old stuff</a:t>
            </a:r>
          </a:p>
          <a:p>
            <a:r>
              <a:rPr lang="en-US" dirty="0" smtClean="0"/>
              <a:t>Everyone wants to work on the new cool thing</a:t>
            </a:r>
          </a:p>
          <a:p>
            <a:r>
              <a:rPr lang="en-US" dirty="0" smtClean="0"/>
              <a:t>Applies to development, QA, operations</a:t>
            </a:r>
          </a:p>
          <a:p>
            <a:r>
              <a:rPr lang="en-US" dirty="0" smtClean="0"/>
              <a:t>Challenge is to create a broad range of knowledge about the new platform without wiping everyone’s brain of the old platform</a:t>
            </a:r>
          </a:p>
        </p:txBody>
      </p:sp>
      <p:pic>
        <p:nvPicPr>
          <p:cNvPr id="1026" name="Picture 2" descr="C:\Documents and Settings\Mandi\Local Settings\Temporary Internet Files\Content.IE5\SP6PYU1W\MCj00788110000[1].wmf"/>
          <p:cNvPicPr>
            <a:picLocks noChangeAspect="1" noChangeArrowheads="1"/>
          </p:cNvPicPr>
          <p:nvPr/>
        </p:nvPicPr>
        <p:blipFill>
          <a:blip r:embed="rId2"/>
          <a:srcRect/>
          <a:stretch>
            <a:fillRect/>
          </a:stretch>
        </p:blipFill>
        <p:spPr bwMode="auto">
          <a:xfrm>
            <a:off x="4797425" y="3230563"/>
            <a:ext cx="3762375" cy="3514725"/>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What’s Next</a:t>
            </a:r>
            <a:endParaRPr lang="en-US" dirty="0"/>
          </a:p>
        </p:txBody>
      </p:sp>
      <p:sp>
        <p:nvSpPr>
          <p:cNvPr id="6" name="Text Placeholder 5"/>
          <p:cNvSpPr>
            <a:spLocks noGrp="1"/>
          </p:cNvSpPr>
          <p:nvPr>
            <p:ph type="body" idx="1"/>
          </p:nvPr>
        </p:nvSpPr>
        <p:spPr/>
        <p:txBody>
          <a:bodyPr/>
          <a:lstStyle/>
          <a:p>
            <a:r>
              <a:rPr lang="en-US" dirty="0" smtClean="0"/>
              <a:t> </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of AOL.com</a:t>
            </a:r>
            <a:endParaRPr lang="en-US" dirty="0"/>
          </a:p>
        </p:txBody>
      </p:sp>
      <p:sp>
        <p:nvSpPr>
          <p:cNvPr id="3" name="Content Placeholder 2"/>
          <p:cNvSpPr>
            <a:spLocks noGrp="1"/>
          </p:cNvSpPr>
          <p:nvPr>
            <p:ph idx="1"/>
          </p:nvPr>
        </p:nvSpPr>
        <p:spPr/>
        <p:txBody>
          <a:bodyPr/>
          <a:lstStyle/>
          <a:p>
            <a:r>
              <a:rPr lang="en-US" sz="2800" dirty="0" smtClean="0"/>
              <a:t>Continues to be a key part of AOL’s web strategy</a:t>
            </a:r>
          </a:p>
          <a:p>
            <a:r>
              <a:rPr lang="en-US" sz="2800" dirty="0" smtClean="0"/>
              <a:t>International components</a:t>
            </a:r>
          </a:p>
          <a:p>
            <a:r>
              <a:rPr lang="en-US" sz="2800" dirty="0" smtClean="0"/>
              <a:t>Refreshing the page design </a:t>
            </a:r>
          </a:p>
          <a:p>
            <a:r>
              <a:rPr lang="en-US" sz="2800" dirty="0" smtClean="0"/>
              <a:t>Business focus on revenue and UVs</a:t>
            </a:r>
          </a:p>
          <a:p>
            <a:r>
              <a:rPr lang="en-US" sz="2800" dirty="0" smtClean="0"/>
              <a:t>Closer integration with other core AOL products means more opportunities for developers to get large scale experience</a:t>
            </a:r>
          </a:p>
          <a:p>
            <a:endParaRPr lang="en-US" sz="2800" dirty="0" smtClean="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lstStyle/>
          <a:p>
            <a:r>
              <a:rPr lang="en-US" sz="2800" dirty="0" smtClean="0"/>
              <a:t>Positive and negative aspects of a platform migration</a:t>
            </a:r>
          </a:p>
          <a:p>
            <a:r>
              <a:rPr lang="en-US" sz="2800" dirty="0" smtClean="0"/>
              <a:t>Retraining is key, but so is remembering the characteristics of the product</a:t>
            </a:r>
          </a:p>
          <a:p>
            <a:r>
              <a:rPr lang="en-US" sz="2800" dirty="0" smtClean="0"/>
              <a:t>Huge cultural shift at AOL</a:t>
            </a:r>
            <a:endParaRPr lang="en-US" sz="28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Q&amp;A</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Evolution of www.aol.com</a:t>
            </a:r>
            <a:endParaRPr lang="en-US" dirty="0"/>
          </a:p>
        </p:txBody>
      </p:sp>
      <p:sp>
        <p:nvSpPr>
          <p:cNvPr id="5" name="Text Placeholder 4"/>
          <p:cNvSpPr>
            <a:spLocks noGrp="1"/>
          </p:cNvSpPr>
          <p:nvPr>
            <p:ph idx="1"/>
          </p:nvPr>
        </p:nvSpPr>
        <p:spPr/>
        <p:txBody>
          <a:bodyPr/>
          <a:lstStyle/>
          <a:p>
            <a:r>
              <a:rPr lang="en-US" sz="2800" dirty="0" smtClean="0"/>
              <a:t>You might have seen it before.</a:t>
            </a:r>
          </a:p>
          <a:p>
            <a:r>
              <a:rPr lang="en-US" sz="2800" dirty="0" smtClean="0"/>
              <a:t>AOL’s main home page</a:t>
            </a:r>
          </a:p>
          <a:p>
            <a:r>
              <a:rPr lang="en-US" sz="2800" dirty="0" smtClean="0"/>
              <a:t>Links to various internal and partner sites</a:t>
            </a:r>
          </a:p>
          <a:p>
            <a:r>
              <a:rPr lang="en-US" sz="2800" dirty="0" smtClean="0"/>
              <a:t>Runs Netscape, Latino, Mexico portals, as well as partner co-brands</a:t>
            </a:r>
          </a:p>
          <a:p>
            <a:r>
              <a:rPr lang="en-US" sz="2800" dirty="0" smtClean="0"/>
              <a:t>Also the in-client “Welcome Screen” with a slightly different look and feel</a:t>
            </a:r>
          </a:p>
          <a:p>
            <a:r>
              <a:rPr lang="en-US" sz="2800" dirty="0" smtClean="0"/>
              <a:t>It’s the same page, 55M times a day!</a:t>
            </a:r>
            <a:endParaRPr lang="en-US" sz="2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AOL.com - 1996</a:t>
            </a:r>
            <a:endParaRPr lang="en-US" dirty="0"/>
          </a:p>
        </p:txBody>
      </p:sp>
      <p:pic>
        <p:nvPicPr>
          <p:cNvPr id="7" name="Content Placeholder 6" descr="aol96.jpg"/>
          <p:cNvPicPr>
            <a:picLocks noGrp="1" noChangeAspect="1"/>
          </p:cNvPicPr>
          <p:nvPr>
            <p:ph idx="1"/>
          </p:nvPr>
        </p:nvPicPr>
        <p:blipFill>
          <a:blip r:embed="rId3" cstate="print"/>
          <a:stretch>
            <a:fillRect/>
          </a:stretch>
        </p:blipFill>
        <p:spPr>
          <a:xfrm>
            <a:off x="1447800" y="990600"/>
            <a:ext cx="6019800" cy="5061423"/>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AOL.com 2.0 - 2005</a:t>
            </a:r>
            <a:endParaRPr lang="en-US" dirty="0"/>
          </a:p>
        </p:txBody>
      </p:sp>
      <p:pic>
        <p:nvPicPr>
          <p:cNvPr id="4" name="Content Placeholder 3" descr="portal2.0.jpg"/>
          <p:cNvPicPr>
            <a:picLocks noGrp="1" noChangeAspect="1"/>
          </p:cNvPicPr>
          <p:nvPr>
            <p:ph idx="1"/>
          </p:nvPr>
        </p:nvPicPr>
        <p:blipFill>
          <a:blip r:embed="rId3" cstate="print"/>
          <a:stretch>
            <a:fillRect/>
          </a:stretch>
        </p:blipFill>
        <p:spPr>
          <a:xfrm>
            <a:off x="2057400" y="990600"/>
            <a:ext cx="4972750" cy="5178146"/>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AOL.com 3.0 - 2007</a:t>
            </a:r>
            <a:endParaRPr lang="en-US" dirty="0"/>
          </a:p>
        </p:txBody>
      </p:sp>
      <p:pic>
        <p:nvPicPr>
          <p:cNvPr id="6" name="Content Placeholder 5" descr="portal3.0.jpg"/>
          <p:cNvPicPr>
            <a:picLocks noGrp="1" noChangeAspect="1"/>
          </p:cNvPicPr>
          <p:nvPr>
            <p:ph idx="1"/>
          </p:nvPr>
        </p:nvPicPr>
        <p:blipFill>
          <a:blip r:embed="rId3" cstate="print"/>
          <a:stretch>
            <a:fillRect/>
          </a:stretch>
        </p:blipFill>
        <p:spPr>
          <a:xfrm>
            <a:off x="914400" y="1447800"/>
            <a:ext cx="7519438" cy="4428949"/>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AOL.com 4.0 – 2008 </a:t>
            </a:r>
            <a:br>
              <a:rPr lang="en-US" dirty="0" smtClean="0"/>
            </a:br>
            <a:r>
              <a:rPr lang="en-US" dirty="0" smtClean="0"/>
              <a:t>AOL gets to Web 2.0</a:t>
            </a:r>
            <a:endParaRPr lang="en-US" dirty="0"/>
          </a:p>
        </p:txBody>
      </p:sp>
      <p:pic>
        <p:nvPicPr>
          <p:cNvPr id="8" name="Content Placeholder 7" descr="aolcom40.png"/>
          <p:cNvPicPr>
            <a:picLocks noGrp="1" noChangeAspect="1"/>
          </p:cNvPicPr>
          <p:nvPr>
            <p:ph idx="1"/>
          </p:nvPr>
        </p:nvPicPr>
        <p:blipFill>
          <a:blip r:embed="rId3"/>
          <a:stretch>
            <a:fillRect/>
          </a:stretch>
        </p:blipFill>
        <p:spPr>
          <a:xfrm>
            <a:off x="2362200" y="1143000"/>
            <a:ext cx="4875675" cy="5135712"/>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Monthly </a:t>
            </a:r>
            <a:r>
              <a:rPr lang="en-US" dirty="0" err="1" smtClean="0"/>
              <a:t>Pageviews</a:t>
            </a:r>
            <a:r>
              <a:rPr lang="en-US" dirty="0" smtClean="0"/>
              <a:t> – From April 2005</a:t>
            </a:r>
            <a:endParaRPr lang="en-US" dirty="0"/>
          </a:p>
        </p:txBody>
      </p:sp>
      <p:pic>
        <p:nvPicPr>
          <p:cNvPr id="4" name="Content Placeholder 3" descr="pageviews.jpg"/>
          <p:cNvPicPr>
            <a:picLocks noGrp="1" noChangeAspect="1"/>
          </p:cNvPicPr>
          <p:nvPr>
            <p:ph idx="1"/>
          </p:nvPr>
        </p:nvPicPr>
        <p:blipFill>
          <a:blip r:embed="rId3" cstate="print"/>
          <a:stretch>
            <a:fillRect/>
          </a:stretch>
        </p:blipFill>
        <p:spPr>
          <a:xfrm>
            <a:off x="228600" y="1676400"/>
            <a:ext cx="8686800" cy="4267200"/>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1752600"/>
            <a:ext cx="7772400" cy="1362075"/>
          </a:xfrm>
        </p:spPr>
        <p:txBody>
          <a:bodyPr/>
          <a:lstStyle/>
          <a:p>
            <a:r>
              <a:rPr lang="en-US" dirty="0" smtClean="0"/>
              <a:t>The Old Platform - ADP</a:t>
            </a:r>
            <a:endParaRPr lang="en-US" dirty="0"/>
          </a:p>
        </p:txBody>
      </p:sp>
      <p:sp>
        <p:nvSpPr>
          <p:cNvPr id="5" name="Text Placeholder 4"/>
          <p:cNvSpPr>
            <a:spLocks noGrp="1"/>
          </p:cNvSpPr>
          <p:nvPr>
            <p:ph type="body" idx="1"/>
          </p:nvPr>
        </p:nvSpPr>
        <p:spPr>
          <a:xfrm>
            <a:off x="609600" y="304800"/>
            <a:ext cx="7772400" cy="1500187"/>
          </a:xfrm>
        </p:spPr>
        <p:txBody>
          <a:bodyPr/>
          <a:lstStyle/>
          <a:p>
            <a:r>
              <a:rPr lang="en-US" dirty="0" smtClean="0"/>
              <a:t>The AOL Dynamic Platform</a:t>
            </a:r>
            <a:endParaRPr lang="en-US" dirty="0"/>
          </a:p>
        </p:txBody>
      </p:sp>
      <p:pic>
        <p:nvPicPr>
          <p:cNvPr id="6" name="Picture 5" descr="GenericADPSystemDiag.png"/>
          <p:cNvPicPr>
            <a:picLocks noChangeAspect="1"/>
          </p:cNvPicPr>
          <p:nvPr/>
        </p:nvPicPr>
        <p:blipFill>
          <a:blip r:embed="rId3" cstate="print"/>
          <a:stretch>
            <a:fillRect/>
          </a:stretch>
        </p:blipFill>
        <p:spPr>
          <a:xfrm>
            <a:off x="2667000" y="2438400"/>
            <a:ext cx="3771900" cy="4057650"/>
          </a:xfrm>
          <a:prstGeom prst="rect">
            <a:avLst/>
          </a:prstGeom>
        </p:spPr>
      </p:pic>
    </p:spTree>
  </p:cSld>
  <p:clrMapOvr>
    <a:masterClrMapping/>
  </p:clrMapOvr>
</p:sld>
</file>

<file path=ppt/theme/theme1.xml><?xml version="1.0" encoding="utf-8"?>
<a:theme xmlns:a="http://schemas.openxmlformats.org/drawingml/2006/main" name="Blank Presentation">
  <a:themeElements>
    <a:clrScheme name="">
      <a:dk1>
        <a:srgbClr val="FFFFFF"/>
      </a:dk1>
      <a:lt1>
        <a:srgbClr val="FFFFFF"/>
      </a:lt1>
      <a:dk2>
        <a:srgbClr val="FFFFFF"/>
      </a:dk2>
      <a:lt2>
        <a:srgbClr val="C7C47C"/>
      </a:lt2>
      <a:accent1>
        <a:srgbClr val="8EC121"/>
      </a:accent1>
      <a:accent2>
        <a:srgbClr val="0074C4"/>
      </a:accent2>
      <a:accent3>
        <a:srgbClr val="FFFFFF"/>
      </a:accent3>
      <a:accent4>
        <a:srgbClr val="DADADA"/>
      </a:accent4>
      <a:accent5>
        <a:srgbClr val="C6DDAB"/>
      </a:accent5>
      <a:accent6>
        <a:srgbClr val="0068B1"/>
      </a:accent6>
      <a:hlink>
        <a:srgbClr val="FFD61F"/>
      </a:hlink>
      <a:folHlink>
        <a:srgbClr val="62B1C8"/>
      </a:folHlink>
    </a:clrScheme>
    <a:fontScheme name="Blank Presentatio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ctr" defTabSz="914400" rtl="0" eaLnBrk="0" fontAlgn="base" latinLnBrk="0" hangingPunct="0">
          <a:lnSpc>
            <a:spcPct val="100000"/>
          </a:lnSpc>
          <a:spcBef>
            <a:spcPct val="20000"/>
          </a:spcBef>
          <a:spcAft>
            <a:spcPct val="0"/>
          </a:spcAft>
          <a:buClrTx/>
          <a:buSzTx/>
          <a:buFontTx/>
          <a:buNone/>
          <a:tabLst/>
          <a:defRPr kumimoji="0" lang="en-US" sz="1900" b="0" i="0" u="none" strike="noStrike" cap="none" normalizeH="0" baseline="0" smtClean="0">
            <a:ln>
              <a:noFill/>
            </a:ln>
            <a:solidFill>
              <a:schemeClr val="tx1"/>
            </a:solidFill>
            <a:effectLst/>
            <a:latin typeface="Tahoma" pitchFamily="-86"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ctr" defTabSz="914400" rtl="0" eaLnBrk="0" fontAlgn="base" latinLnBrk="0" hangingPunct="0">
          <a:lnSpc>
            <a:spcPct val="100000"/>
          </a:lnSpc>
          <a:spcBef>
            <a:spcPct val="20000"/>
          </a:spcBef>
          <a:spcAft>
            <a:spcPct val="0"/>
          </a:spcAft>
          <a:buClrTx/>
          <a:buSzTx/>
          <a:buFontTx/>
          <a:buNone/>
          <a:tabLst/>
          <a:defRPr kumimoji="0" lang="en-US" sz="1900" b="0" i="0" u="none" strike="noStrike" cap="none" normalizeH="0" baseline="0" smtClean="0">
            <a:ln>
              <a:noFill/>
            </a:ln>
            <a:solidFill>
              <a:schemeClr val="tx1"/>
            </a:solidFill>
            <a:effectLst/>
            <a:latin typeface="Tahoma" pitchFamily="-86" charset="0"/>
          </a:defRPr>
        </a:defPPr>
      </a:lstStyle>
    </a:lnDef>
  </a:objectDefaults>
  <a:extraClrSchemeLst>
    <a:extraClrScheme>
      <a:clrScheme name="Blank Presentation 1">
        <a:dk1>
          <a:srgbClr val="969696"/>
        </a:dk1>
        <a:lt1>
          <a:srgbClr val="FFFFFF"/>
        </a:lt1>
        <a:dk2>
          <a:srgbClr val="000049"/>
        </a:dk2>
        <a:lt2>
          <a:srgbClr val="74C4E6"/>
        </a:lt2>
        <a:accent1>
          <a:srgbClr val="85CD26"/>
        </a:accent1>
        <a:accent2>
          <a:srgbClr val="1D69BA"/>
        </a:accent2>
        <a:accent3>
          <a:srgbClr val="AAAAB1"/>
        </a:accent3>
        <a:accent4>
          <a:srgbClr val="DADADA"/>
        </a:accent4>
        <a:accent5>
          <a:srgbClr val="C2E3AC"/>
        </a:accent5>
        <a:accent6>
          <a:srgbClr val="195EA8"/>
        </a:accent6>
        <a:hlink>
          <a:srgbClr val="FFCE01"/>
        </a:hlink>
        <a:folHlink>
          <a:srgbClr val="74C4E6"/>
        </a:folHlink>
      </a:clrScheme>
      <a:clrMap bg1="dk2" tx1="lt1" bg2="dk1" tx2="lt2" accent1="accent1" accent2="accent2" accent3="accent3" accent4="accent4" accent5="accent5" accent6="accent6" hlink="hlink" folHlink="folHlink"/>
    </a:extraClrScheme>
    <a:extraClrScheme>
      <a:clrScheme name="Blank Presentation 2">
        <a:dk1>
          <a:srgbClr val="00075E"/>
        </a:dk1>
        <a:lt1>
          <a:srgbClr val="D0F6FF"/>
        </a:lt1>
        <a:dk2>
          <a:srgbClr val="000049"/>
        </a:dk2>
        <a:lt2>
          <a:srgbClr val="969696"/>
        </a:lt2>
        <a:accent1>
          <a:srgbClr val="85CD26"/>
        </a:accent1>
        <a:accent2>
          <a:srgbClr val="1D69BA"/>
        </a:accent2>
        <a:accent3>
          <a:srgbClr val="E4FAFF"/>
        </a:accent3>
        <a:accent4>
          <a:srgbClr val="00054F"/>
        </a:accent4>
        <a:accent5>
          <a:srgbClr val="C2E3AC"/>
        </a:accent5>
        <a:accent6>
          <a:srgbClr val="195EA8"/>
        </a:accent6>
        <a:hlink>
          <a:srgbClr val="FFCE01"/>
        </a:hlink>
        <a:folHlink>
          <a:srgbClr val="74C4E6"/>
        </a:folHlink>
      </a:clrScheme>
      <a:clrMap bg1="lt1" tx1="dk1" bg2="lt2" tx2="dk2" accent1="accent1" accent2="accent2" accent3="accent3" accent4="accent4" accent5="accent5" accent6="accent6" hlink="hlink" folHlink="folHlink"/>
    </a:extraClrScheme>
    <a:extraClrScheme>
      <a:clrScheme name="Blank Presentation 3">
        <a:dk1>
          <a:srgbClr val="00075E"/>
        </a:dk1>
        <a:lt1>
          <a:srgbClr val="FFFFFF"/>
        </a:lt1>
        <a:dk2>
          <a:srgbClr val="000049"/>
        </a:dk2>
        <a:lt2>
          <a:srgbClr val="969696"/>
        </a:lt2>
        <a:accent1>
          <a:srgbClr val="8EC121"/>
        </a:accent1>
        <a:accent2>
          <a:srgbClr val="0074C4"/>
        </a:accent2>
        <a:accent3>
          <a:srgbClr val="FFFFFF"/>
        </a:accent3>
        <a:accent4>
          <a:srgbClr val="00054F"/>
        </a:accent4>
        <a:accent5>
          <a:srgbClr val="C6DDAB"/>
        </a:accent5>
        <a:accent6>
          <a:srgbClr val="0068B1"/>
        </a:accent6>
        <a:hlink>
          <a:srgbClr val="FFD61F"/>
        </a:hlink>
        <a:folHlink>
          <a:srgbClr val="62B1C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aol_screen_v5</Template>
  <TotalTime>4008</TotalTime>
  <Words>2776</Words>
  <Application>Microsoft Office PowerPoint</Application>
  <PresentationFormat>On-screen Show (4:3)</PresentationFormat>
  <Paragraphs>168</Paragraphs>
  <Slides>27</Slides>
  <Notes>19</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Blank Presentation</vt:lpstr>
      <vt:lpstr>www.aol.com Migrating a Flagship Product from a Proprietary Web Platform to Open Source </vt:lpstr>
      <vt:lpstr>Agenda</vt:lpstr>
      <vt:lpstr>Evolution of www.aol.com</vt:lpstr>
      <vt:lpstr>AOL.com - 1996</vt:lpstr>
      <vt:lpstr>AOL.com 2.0 - 2005</vt:lpstr>
      <vt:lpstr>AOL.com 3.0 - 2007</vt:lpstr>
      <vt:lpstr>AOL.com 4.0 – 2008  AOL gets to Web 2.0</vt:lpstr>
      <vt:lpstr>Monthly Pageviews – From April 2005</vt:lpstr>
      <vt:lpstr>The Old Platform - ADP</vt:lpstr>
      <vt:lpstr>AOL.com ADP Architecture</vt:lpstr>
      <vt:lpstr>ADP</vt:lpstr>
      <vt:lpstr>Proprietary Systems: Pros / Cons</vt:lpstr>
      <vt:lpstr>Dynapub</vt:lpstr>
      <vt:lpstr>Dynapub Architecture for AOL.com</vt:lpstr>
      <vt:lpstr>Features of AOL.com’s New Architecture</vt:lpstr>
      <vt:lpstr>Growing pains</vt:lpstr>
      <vt:lpstr>Scaling the Application Layer</vt:lpstr>
      <vt:lpstr>Lessons Learned – Migration Process</vt:lpstr>
      <vt:lpstr>Managing Architectural Complexity</vt:lpstr>
      <vt:lpstr>Knowledge Migration</vt:lpstr>
      <vt:lpstr>Bringing Knowledge Forward</vt:lpstr>
      <vt:lpstr>Metrics and Monitoring</vt:lpstr>
      <vt:lpstr>Managing the People Resources</vt:lpstr>
      <vt:lpstr>What’s Next</vt:lpstr>
      <vt:lpstr>Future of AOL.com</vt:lpstr>
      <vt:lpstr>Conclusion</vt:lpstr>
      <vt:lpstr>Q&amp;A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www.aol.com</dc:title>
  <dc:creator>mandi</dc:creator>
  <cp:lastModifiedBy>Mandi </cp:lastModifiedBy>
  <cp:revision>168</cp:revision>
  <dcterms:created xsi:type="dcterms:W3CDTF">2009-04-24T14:59:39Z</dcterms:created>
  <dcterms:modified xsi:type="dcterms:W3CDTF">2009-06-23T03:16:34Z</dcterms:modified>
</cp:coreProperties>
</file>