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51" r:id="rId2"/>
  </p:sldMasterIdLst>
  <p:notesMasterIdLst>
    <p:notesMasterId r:id="rId37"/>
  </p:notesMasterIdLst>
  <p:handoutMasterIdLst>
    <p:handoutMasterId r:id="rId38"/>
  </p:handoutMasterIdLst>
  <p:sldIdLst>
    <p:sldId id="256" r:id="rId3"/>
    <p:sldId id="393" r:id="rId4"/>
    <p:sldId id="266" r:id="rId5"/>
    <p:sldId id="498" r:id="rId6"/>
    <p:sldId id="419" r:id="rId7"/>
    <p:sldId id="420" r:id="rId8"/>
    <p:sldId id="414" r:id="rId9"/>
    <p:sldId id="395" r:id="rId10"/>
    <p:sldId id="491" r:id="rId11"/>
    <p:sldId id="410" r:id="rId12"/>
    <p:sldId id="423" r:id="rId13"/>
    <p:sldId id="501" r:id="rId14"/>
    <p:sldId id="308" r:id="rId15"/>
    <p:sldId id="338" r:id="rId16"/>
    <p:sldId id="471" r:id="rId17"/>
    <p:sldId id="459" r:id="rId18"/>
    <p:sldId id="441" r:id="rId19"/>
    <p:sldId id="502" r:id="rId20"/>
    <p:sldId id="310" r:id="rId21"/>
    <p:sldId id="492" r:id="rId22"/>
    <p:sldId id="437" r:id="rId23"/>
    <p:sldId id="435" r:id="rId24"/>
    <p:sldId id="361" r:id="rId25"/>
    <p:sldId id="427" r:id="rId26"/>
    <p:sldId id="302" r:id="rId27"/>
    <p:sldId id="503" r:id="rId28"/>
    <p:sldId id="493" r:id="rId29"/>
    <p:sldId id="504" r:id="rId30"/>
    <p:sldId id="497" r:id="rId31"/>
    <p:sldId id="505" r:id="rId32"/>
    <p:sldId id="490" r:id="rId33"/>
    <p:sldId id="485" r:id="rId34"/>
    <p:sldId id="508" r:id="rId35"/>
    <p:sldId id="507" r:id="rId36"/>
  </p:sldIdLst>
  <p:sldSz cx="24384000" cy="13716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1200" kern="1200">
        <a:solidFill>
          <a:srgbClr val="000000"/>
        </a:solidFill>
        <a:latin typeface="Gill Sans" panose="020B0502020104020203" pitchFamily="34" charset="-79"/>
        <a:ea typeface="ヒラギノ角ゴ ProN W3" panose="020B0300000000000000" pitchFamily="34" charset="-128"/>
        <a:cs typeface="+mn-cs"/>
        <a:sym typeface="Gill Sans" panose="020B0502020104020203" pitchFamily="34" charset="-79"/>
      </a:defRPr>
    </a:lvl1pPr>
    <a:lvl2pPr marL="457200" algn="l" rtl="0" eaLnBrk="0" fontAlgn="base" hangingPunct="0">
      <a:spcBef>
        <a:spcPct val="0"/>
      </a:spcBef>
      <a:spcAft>
        <a:spcPct val="0"/>
      </a:spcAft>
      <a:defRPr sz="11200" kern="1200">
        <a:solidFill>
          <a:srgbClr val="000000"/>
        </a:solidFill>
        <a:latin typeface="Gill Sans" panose="020B0502020104020203" pitchFamily="34" charset="-79"/>
        <a:ea typeface="ヒラギノ角ゴ ProN W3" panose="020B0300000000000000" pitchFamily="34" charset="-128"/>
        <a:cs typeface="+mn-cs"/>
        <a:sym typeface="Gill Sans" panose="020B0502020104020203" pitchFamily="34" charset="-79"/>
      </a:defRPr>
    </a:lvl2pPr>
    <a:lvl3pPr marL="914400" algn="l" rtl="0" eaLnBrk="0" fontAlgn="base" hangingPunct="0">
      <a:spcBef>
        <a:spcPct val="0"/>
      </a:spcBef>
      <a:spcAft>
        <a:spcPct val="0"/>
      </a:spcAft>
      <a:defRPr sz="11200" kern="1200">
        <a:solidFill>
          <a:srgbClr val="000000"/>
        </a:solidFill>
        <a:latin typeface="Gill Sans" panose="020B0502020104020203" pitchFamily="34" charset="-79"/>
        <a:ea typeface="ヒラギノ角ゴ ProN W3" panose="020B0300000000000000" pitchFamily="34" charset="-128"/>
        <a:cs typeface="+mn-cs"/>
        <a:sym typeface="Gill Sans" panose="020B0502020104020203" pitchFamily="34" charset="-79"/>
      </a:defRPr>
    </a:lvl3pPr>
    <a:lvl4pPr marL="1371600" algn="l" rtl="0" eaLnBrk="0" fontAlgn="base" hangingPunct="0">
      <a:spcBef>
        <a:spcPct val="0"/>
      </a:spcBef>
      <a:spcAft>
        <a:spcPct val="0"/>
      </a:spcAft>
      <a:defRPr sz="11200" kern="1200">
        <a:solidFill>
          <a:srgbClr val="000000"/>
        </a:solidFill>
        <a:latin typeface="Gill Sans" panose="020B0502020104020203" pitchFamily="34" charset="-79"/>
        <a:ea typeface="ヒラギノ角ゴ ProN W3" panose="020B0300000000000000" pitchFamily="34" charset="-128"/>
        <a:cs typeface="+mn-cs"/>
        <a:sym typeface="Gill Sans" panose="020B0502020104020203" pitchFamily="34" charset="-79"/>
      </a:defRPr>
    </a:lvl4pPr>
    <a:lvl5pPr marL="1828800" algn="l" rtl="0" eaLnBrk="0" fontAlgn="base" hangingPunct="0">
      <a:spcBef>
        <a:spcPct val="0"/>
      </a:spcBef>
      <a:spcAft>
        <a:spcPct val="0"/>
      </a:spcAft>
      <a:defRPr sz="11200" kern="1200">
        <a:solidFill>
          <a:srgbClr val="000000"/>
        </a:solidFill>
        <a:latin typeface="Gill Sans" panose="020B0502020104020203" pitchFamily="34" charset="-79"/>
        <a:ea typeface="ヒラギノ角ゴ ProN W3" panose="020B0300000000000000" pitchFamily="34" charset="-128"/>
        <a:cs typeface="+mn-cs"/>
        <a:sym typeface="Gill Sans" panose="020B0502020104020203" pitchFamily="34" charset="-79"/>
      </a:defRPr>
    </a:lvl5pPr>
    <a:lvl6pPr marL="2286000" algn="l" defTabSz="914400" rtl="0" eaLnBrk="1" latinLnBrk="0" hangingPunct="1">
      <a:defRPr sz="11200" kern="1200">
        <a:solidFill>
          <a:srgbClr val="000000"/>
        </a:solidFill>
        <a:latin typeface="Gill Sans" panose="020B0502020104020203" pitchFamily="34" charset="-79"/>
        <a:ea typeface="ヒラギノ角ゴ ProN W3" panose="020B0300000000000000" pitchFamily="34" charset="-128"/>
        <a:cs typeface="+mn-cs"/>
        <a:sym typeface="Gill Sans" panose="020B0502020104020203" pitchFamily="34" charset="-79"/>
      </a:defRPr>
    </a:lvl6pPr>
    <a:lvl7pPr marL="2743200" algn="l" defTabSz="914400" rtl="0" eaLnBrk="1" latinLnBrk="0" hangingPunct="1">
      <a:defRPr sz="11200" kern="1200">
        <a:solidFill>
          <a:srgbClr val="000000"/>
        </a:solidFill>
        <a:latin typeface="Gill Sans" panose="020B0502020104020203" pitchFamily="34" charset="-79"/>
        <a:ea typeface="ヒラギノ角ゴ ProN W3" panose="020B0300000000000000" pitchFamily="34" charset="-128"/>
        <a:cs typeface="+mn-cs"/>
        <a:sym typeface="Gill Sans" panose="020B0502020104020203" pitchFamily="34" charset="-79"/>
      </a:defRPr>
    </a:lvl7pPr>
    <a:lvl8pPr marL="3200400" algn="l" defTabSz="914400" rtl="0" eaLnBrk="1" latinLnBrk="0" hangingPunct="1">
      <a:defRPr sz="11200" kern="1200">
        <a:solidFill>
          <a:srgbClr val="000000"/>
        </a:solidFill>
        <a:latin typeface="Gill Sans" panose="020B0502020104020203" pitchFamily="34" charset="-79"/>
        <a:ea typeface="ヒラギノ角ゴ ProN W3" panose="020B0300000000000000" pitchFamily="34" charset="-128"/>
        <a:cs typeface="+mn-cs"/>
        <a:sym typeface="Gill Sans" panose="020B0502020104020203" pitchFamily="34" charset="-79"/>
      </a:defRPr>
    </a:lvl8pPr>
    <a:lvl9pPr marL="3657600" algn="l" defTabSz="914400" rtl="0" eaLnBrk="1" latinLnBrk="0" hangingPunct="1">
      <a:defRPr sz="11200" kern="1200">
        <a:solidFill>
          <a:srgbClr val="000000"/>
        </a:solidFill>
        <a:latin typeface="Gill Sans" panose="020B0502020104020203" pitchFamily="34" charset="-79"/>
        <a:ea typeface="ヒラギノ角ゴ ProN W3" panose="020B0300000000000000" pitchFamily="34" charset="-128"/>
        <a:cs typeface="+mn-cs"/>
        <a:sym typeface="Gill Sans" panose="020B0502020104020203" pitchFamily="34" charset="-79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aron Rogan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4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60"/>
    <p:restoredTop sz="78246"/>
  </p:normalViewPr>
  <p:slideViewPr>
    <p:cSldViewPr>
      <p:cViewPr varScale="1">
        <p:scale>
          <a:sx n="59" d="100"/>
          <a:sy n="59" d="100"/>
        </p:scale>
        <p:origin x="904" y="224"/>
      </p:cViewPr>
      <p:guideLst>
        <p:guide orient="horz" pos="4320"/>
        <p:guide pos="7680"/>
      </p:guideLst>
    </p:cSldViewPr>
  </p:slideViewPr>
  <p:outlineViewPr>
    <p:cViewPr>
      <p:scale>
        <a:sx n="33" d="100"/>
        <a:sy n="33" d="100"/>
      </p:scale>
      <p:origin x="0" y="-25752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17" d="100"/>
          <a:sy n="117" d="100"/>
        </p:scale>
        <p:origin x="2976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commentAuthors" Target="commentAuthor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4A0A1E8-0018-7249-87FE-672AE9DAAD7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724A36-B859-224B-960A-2AA65C8344B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806E706-05E4-654A-B41B-1D0B59D3CB0E}" type="datetimeFigureOut">
              <a:rPr lang="en-US" altLang="en-US"/>
              <a:pPr/>
              <a:t>4/12/18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F7BDE8-DCA7-CB4F-B195-3AE13480D8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CA052F-CB27-B64E-84BE-ED3C4A8C69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A240002-F7E9-7F42-82C6-2749149C074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953434E-D489-4846-A790-79F6E6A76CC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3A9B18-66FB-2341-A128-C6953252866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60DB0CD-F065-7B45-AE0D-7B611AEFFADF}" type="datetimeFigureOut">
              <a:rPr lang="en-US" altLang="en-US"/>
              <a:pPr/>
              <a:t>4/12/18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0CED365C-FA65-E445-9408-22FC51F7539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29A1DDA-8A4C-3945-9DDA-9DEEAEFC63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8A1332-F7F5-344F-B691-D2CCE237A13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DF1560-E5CD-C448-8AEA-1C87A10EFF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73D5C40-7AA2-6745-AF60-5F8E0E0392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Hans" altLang="en-US" dirty="0"/>
              <a:t>大家下午好，我叫焦加麟，目前在</a:t>
            </a:r>
            <a:r>
              <a:rPr lang="en-US" altLang="zh-Hans" dirty="0"/>
              <a:t>Uber</a:t>
            </a:r>
            <a:r>
              <a:rPr lang="zh-Hans" altLang="en-US" dirty="0"/>
              <a:t>地图工作。</a:t>
            </a:r>
            <a:endParaRPr lang="en-US" altLang="zh-Hans" dirty="0"/>
          </a:p>
          <a:p>
            <a:r>
              <a:rPr lang="zh-Hans" altLang="en-US" dirty="0"/>
              <a:t>今天在这里，想跟大家一起讨论一下，无人车用高精地图，以及人工智能在制作高精地图中的应用。</a:t>
            </a:r>
            <a:endParaRPr lang="en-US" altLang="zh-Han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69029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Han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0380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92868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9369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19852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66208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82875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74411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94241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66025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3611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5787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Completeness = TP/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Lr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ＭＳ Ｐゴシック" charset="0"/>
              <a:cs typeface="ＭＳ Ｐゴシック" charset="0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Correctness = TP/Le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Quality = TP/Le + FN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where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Lr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 is the total length of the reference road, Le is the total</a:t>
            </a:r>
            <a:r>
              <a:rPr lang="zh-Hans" altLang="en-US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length of the extracted road, TP = min(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Lme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Lmr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),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Lme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 is the total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length of the extracted road that matches the reference road, and</a:t>
            </a:r>
            <a:r>
              <a:rPr lang="zh-Hans" altLang="en-US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Lmr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 is the total length of the reference road that matches the</a:t>
            </a:r>
            <a:r>
              <a:rPr lang="zh-Hans" altLang="en-US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extracted road.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45373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76308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0281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3529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10880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82678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88833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86996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766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19302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52244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92956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46990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32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5833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13389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0998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2453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26242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03255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5C40-7AA2-6745-AF60-5F8E0E039248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2014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66929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937292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>
            <a:extLst>
              <a:ext uri="{FF2B5EF4-FFF2-40B4-BE49-F238E27FC236}">
                <a16:creationId xmlns:a16="http://schemas.microsoft.com/office/drawing/2014/main" id="{C8D9089F-BD45-F144-A2C6-B97493194D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0"/>
            <a:ext cx="21717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>
                <a:sym typeface="Arial" panose="020B0604020202020204" pitchFamily="34" charset="0"/>
              </a:rPr>
              <a:t>Click to edit Master title style</a:t>
            </a: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5D66DD84-9B78-5E42-80FE-BF3A7950E7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6400800"/>
            <a:ext cx="217043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>
                <a:sym typeface="Arial" panose="020B0604020202020204" pitchFamily="34" charset="0"/>
              </a:rPr>
              <a:t>Click to edit Master text styles</a:t>
            </a:r>
          </a:p>
          <a:p>
            <a:pPr lvl="1"/>
            <a:r>
              <a:rPr lang="en-US" altLang="en-US" dirty="0">
                <a:sym typeface="Arial" panose="020B0604020202020204" pitchFamily="34" charset="0"/>
              </a:rPr>
              <a:t>Second level</a:t>
            </a:r>
          </a:p>
          <a:p>
            <a:pPr lvl="2"/>
            <a:r>
              <a:rPr lang="en-US" altLang="en-US" dirty="0">
                <a:sym typeface="Arial" panose="020B0604020202020204" pitchFamily="34" charset="0"/>
              </a:rPr>
              <a:t>Third level</a:t>
            </a:r>
          </a:p>
          <a:p>
            <a:pPr lvl="3"/>
            <a:r>
              <a:rPr lang="en-US" altLang="en-US" dirty="0">
                <a:sym typeface="Arial" panose="020B0604020202020204" pitchFamily="34" charset="0"/>
              </a:rPr>
              <a:t>Fourth level</a:t>
            </a:r>
          </a:p>
          <a:p>
            <a:pPr lvl="4"/>
            <a:r>
              <a:rPr lang="en-US" altLang="en-US" dirty="0">
                <a:sym typeface="Arial" panose="020B0604020202020204" pitchFamily="3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ransition/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Arial" charset="0"/>
          <a:ea typeface="ヒラギノ角ゴ ProN W6" charset="0"/>
          <a:cs typeface="ヒラギノ角ゴ ProN W6" charset="0"/>
          <a:sym typeface="Arial" panose="020B0604020202020204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Arial" charset="0"/>
          <a:ea typeface="ヒラギノ角ゴ ProN W6" charset="0"/>
          <a:cs typeface="ヒラギノ角ゴ ProN W6" charset="0"/>
          <a:sym typeface="Arial" panose="020B0604020202020204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Arial" charset="0"/>
          <a:ea typeface="ヒラギノ角ゴ ProN W6" charset="0"/>
          <a:cs typeface="ヒラギノ角ゴ ProN W6" charset="0"/>
          <a:sym typeface="Arial" panose="020B0604020202020204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Arial" charset="0"/>
          <a:ea typeface="ヒラギノ角ゴ ProN W6" charset="0"/>
          <a:cs typeface="ヒラギノ角ゴ ProN W6" charset="0"/>
          <a:sym typeface="Arial" panose="020B0604020202020204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10600" b="1">
          <a:solidFill>
            <a:srgbClr val="FFFFFF"/>
          </a:solidFill>
          <a:latin typeface="Arial" charset="0"/>
          <a:ea typeface="ヒラギノ角ゴ ProN W6" charset="0"/>
          <a:cs typeface="ヒラギノ角ゴ ProN W6" charset="0"/>
          <a:sym typeface="Arial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10600" b="1">
          <a:solidFill>
            <a:srgbClr val="FFFFFF"/>
          </a:solidFill>
          <a:latin typeface="Arial" charset="0"/>
          <a:ea typeface="ヒラギノ角ゴ ProN W6" charset="0"/>
          <a:cs typeface="ヒラギノ角ゴ ProN W6" charset="0"/>
          <a:sym typeface="Arial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10600" b="1">
          <a:solidFill>
            <a:srgbClr val="FFFFFF"/>
          </a:solidFill>
          <a:latin typeface="Arial" charset="0"/>
          <a:ea typeface="ヒラギノ角ゴ ProN W6" charset="0"/>
          <a:cs typeface="ヒラギノ角ゴ ProN W6" charset="0"/>
          <a:sym typeface="Arial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10600" b="1">
          <a:solidFill>
            <a:srgbClr val="FFFFFF"/>
          </a:solidFill>
          <a:latin typeface="Arial" charset="0"/>
          <a:ea typeface="ヒラギノ角ゴ ProN W6" charset="0"/>
          <a:cs typeface="ヒラギノ角ゴ ProN W6" charset="0"/>
          <a:sym typeface="Arial" charset="0"/>
        </a:defRPr>
      </a:lvl9pPr>
    </p:titleStyle>
    <p:bodyStyle>
      <a:lvl1pPr marL="342900" indent="-342900" algn="ctr" rtl="0" eaLnBrk="0" fontAlgn="base" hangingPunct="0">
        <a:spcBef>
          <a:spcPts val="1900"/>
        </a:spcBef>
        <a:spcAft>
          <a:spcPct val="0"/>
        </a:spcAft>
        <a:defRPr sz="5400">
          <a:solidFill>
            <a:srgbClr val="FFFFFF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+mn-lt"/>
          <a:ea typeface="+mn-ea"/>
          <a:cs typeface="+mn-cs"/>
          <a:sym typeface="Arial" panose="020B0604020202020204" pitchFamily="34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+mn-lt"/>
          <a:ea typeface="+mn-ea"/>
          <a:cs typeface="+mn-cs"/>
          <a:sym typeface="Arial" panose="020B0604020202020204" pitchFamily="34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+mn-lt"/>
          <a:ea typeface="+mn-ea"/>
          <a:cs typeface="+mn-cs"/>
          <a:sym typeface="Arial" panose="020B0604020202020204" pitchFamily="34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+mn-lt"/>
          <a:ea typeface="+mn-ea"/>
          <a:cs typeface="+mn-cs"/>
          <a:sym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2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2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2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2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>
            <a:extLst>
              <a:ext uri="{FF2B5EF4-FFF2-40B4-BE49-F238E27FC236}">
                <a16:creationId xmlns:a16="http://schemas.microsoft.com/office/drawing/2014/main" id="{781C44CC-DC3D-3348-AE06-FFD83F3DE9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17538" y="241300"/>
            <a:ext cx="23134637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Arial" panose="020B0604020202020204" pitchFamily="34" charset="0"/>
              </a:rPr>
              <a:t>Click to edit Master title style</a:t>
            </a:r>
          </a:p>
        </p:txBody>
      </p:sp>
      <p:sp>
        <p:nvSpPr>
          <p:cNvPr id="3075" name="Rectangle 2">
            <a:extLst>
              <a:ext uri="{FF2B5EF4-FFF2-40B4-BE49-F238E27FC236}">
                <a16:creationId xmlns:a16="http://schemas.microsoft.com/office/drawing/2014/main" id="{B7D3AC45-7850-EC4C-B396-EB359762E9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17538" y="1981200"/>
            <a:ext cx="23134637" cy="1036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>
                <a:sym typeface="Arial" panose="020B0604020202020204" pitchFamily="34" charset="0"/>
              </a:rPr>
              <a:t>Click to edit Master text styles</a:t>
            </a:r>
          </a:p>
          <a:p>
            <a:pPr lvl="1"/>
            <a:r>
              <a:rPr lang="en-US" altLang="en-US" dirty="0">
                <a:sym typeface="Arial" panose="020B0604020202020204" pitchFamily="34" charset="0"/>
              </a:rPr>
              <a:t>Second level</a:t>
            </a:r>
          </a:p>
          <a:p>
            <a:pPr lvl="2"/>
            <a:r>
              <a:rPr lang="en-US" altLang="en-US" dirty="0">
                <a:sym typeface="Arial" panose="020B0604020202020204" pitchFamily="34" charset="0"/>
              </a:rPr>
              <a:t>Third level</a:t>
            </a:r>
          </a:p>
          <a:p>
            <a:pPr lvl="3"/>
            <a:r>
              <a:rPr lang="en-US" altLang="en-US" dirty="0">
                <a:sym typeface="Arial" panose="020B0604020202020204" pitchFamily="34" charset="0"/>
              </a:rPr>
              <a:t>Fourth level</a:t>
            </a:r>
          </a:p>
          <a:p>
            <a:pPr lvl="4"/>
            <a:r>
              <a:rPr lang="en-US" altLang="en-US" dirty="0">
                <a:sym typeface="Arial" panose="020B0604020202020204" pitchFamily="34" charset="0"/>
              </a:rPr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06CB75-9E3A-DC46-906C-37CA54CEC7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9C207-F989-8240-96B8-678FD9D96D2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Arial" charset="0"/>
          <a:ea typeface="ヒラギノ角ゴ ProN W6" charset="0"/>
          <a:cs typeface="ヒラギノ角ゴ ProN W6" charset="0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Arial" charset="0"/>
          <a:ea typeface="ヒラギノ角ゴ ProN W6" charset="0"/>
          <a:cs typeface="ヒラギノ角ゴ ProN W6" charset="0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Arial" charset="0"/>
          <a:ea typeface="ヒラギノ角ゴ ProN W6" charset="0"/>
          <a:cs typeface="ヒラギノ角ゴ ProN W6" charset="0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Arial" charset="0"/>
          <a:ea typeface="ヒラギノ角ゴ ProN W6" charset="0"/>
          <a:cs typeface="ヒラギノ角ゴ ProN W6" charset="0"/>
          <a:sym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9600" b="1">
          <a:solidFill>
            <a:schemeClr val="tx1"/>
          </a:solidFill>
          <a:latin typeface="Arial" charset="0"/>
          <a:ea typeface="ヒラギノ角ゴ ProN W6" charset="0"/>
          <a:cs typeface="ヒラギノ角ゴ ProN W6" charset="0"/>
          <a:sym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9600" b="1">
          <a:solidFill>
            <a:schemeClr val="tx1"/>
          </a:solidFill>
          <a:latin typeface="Arial" charset="0"/>
          <a:ea typeface="ヒラギノ角ゴ ProN W6" charset="0"/>
          <a:cs typeface="ヒラギノ角ゴ ProN W6" charset="0"/>
          <a:sym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9600" b="1">
          <a:solidFill>
            <a:schemeClr val="tx1"/>
          </a:solidFill>
          <a:latin typeface="Arial" charset="0"/>
          <a:ea typeface="ヒラギノ角ゴ ProN W6" charset="0"/>
          <a:cs typeface="ヒラギノ角ゴ ProN W6" charset="0"/>
          <a:sym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9600" b="1">
          <a:solidFill>
            <a:schemeClr val="tx1"/>
          </a:solidFill>
          <a:latin typeface="Arial" charset="0"/>
          <a:ea typeface="ヒラギノ角ゴ ProN W6" charset="0"/>
          <a:cs typeface="ヒラギノ角ゴ ProN W6" charset="0"/>
          <a:sym typeface="Arial" charset="0"/>
        </a:defRPr>
      </a:lvl9pPr>
    </p:titleStyle>
    <p:bodyStyle>
      <a:lvl1pPr marL="457200" indent="-457200" algn="l" rtl="0" eaLnBrk="0" fontAlgn="base" hangingPunct="0">
        <a:spcBef>
          <a:spcPts val="2100"/>
        </a:spcBef>
        <a:spcAft>
          <a:spcPct val="0"/>
        </a:spcAft>
        <a:buClr>
          <a:srgbClr val="D3002D"/>
        </a:buClr>
        <a:buSzPct val="100000"/>
        <a:buFont typeface="Wingdings" pitchFamily="2" charset="2"/>
        <a:buChar char="§"/>
        <a:defRPr sz="36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876300" indent="-457200" algn="l" rtl="0" eaLnBrk="0" fontAlgn="base" hangingPunct="0">
        <a:spcBef>
          <a:spcPts val="1900"/>
        </a:spcBef>
        <a:spcAft>
          <a:spcPct val="0"/>
        </a:spcAft>
        <a:buClr>
          <a:srgbClr val="D3002D"/>
        </a:buClr>
        <a:buSzPct val="100000"/>
        <a:buFont typeface="Arial" panose="020B0604020202020204" pitchFamily="34" charset="0"/>
        <a:buChar char="-"/>
        <a:defRPr sz="36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2pPr>
      <a:lvl3pPr marL="1333500" indent="-457200" algn="l" rtl="0" eaLnBrk="0" fontAlgn="base" hangingPunct="0">
        <a:spcBef>
          <a:spcPts val="1600"/>
        </a:spcBef>
        <a:spcAft>
          <a:spcPct val="0"/>
        </a:spcAft>
        <a:buClr>
          <a:srgbClr val="D3002D"/>
        </a:buClr>
        <a:buSzPct val="100000"/>
        <a:buFont typeface="Arial" panose="020B0604020202020204" pitchFamily="34" charset="0"/>
        <a:buChar char="-"/>
        <a:defRPr sz="36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3pPr>
      <a:lvl4pPr marL="1790700" indent="-457200" algn="l" rtl="0" eaLnBrk="0" fontAlgn="base" hangingPunct="0">
        <a:spcBef>
          <a:spcPts val="1300"/>
        </a:spcBef>
        <a:spcAft>
          <a:spcPct val="0"/>
        </a:spcAft>
        <a:buClr>
          <a:srgbClr val="D3002D"/>
        </a:buClr>
        <a:buSzPct val="100000"/>
        <a:buFont typeface="Arial" panose="020B0604020202020204" pitchFamily="34" charset="0"/>
        <a:buChar char="-"/>
        <a:defRPr sz="36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4pPr>
      <a:lvl5pPr marL="2247900" indent="-457200" algn="l" rtl="0" eaLnBrk="0" fontAlgn="base" hangingPunct="0">
        <a:spcBef>
          <a:spcPts val="1300"/>
        </a:spcBef>
        <a:spcAft>
          <a:spcPct val="0"/>
        </a:spcAft>
        <a:buClr>
          <a:srgbClr val="D3002D"/>
        </a:buClr>
        <a:buSzPct val="100000"/>
        <a:buFont typeface="Arial" panose="020B0604020202020204" pitchFamily="34" charset="0"/>
        <a:buChar char="-"/>
        <a:defRPr sz="36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5pPr>
      <a:lvl6pPr marL="2705100" indent="-457200" algn="l" rtl="0" fontAlgn="base">
        <a:spcBef>
          <a:spcPts val="1300"/>
        </a:spcBef>
        <a:spcAft>
          <a:spcPct val="0"/>
        </a:spcAft>
        <a:buClr>
          <a:srgbClr val="D3002D"/>
        </a:buClr>
        <a:buSzPct val="100000"/>
        <a:buFont typeface="Arial" charset="0"/>
        <a:buChar char="-"/>
        <a:defRPr sz="4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3162300" indent="-457200" algn="l" rtl="0" fontAlgn="base">
        <a:spcBef>
          <a:spcPts val="1300"/>
        </a:spcBef>
        <a:spcAft>
          <a:spcPct val="0"/>
        </a:spcAft>
        <a:buClr>
          <a:srgbClr val="D3002D"/>
        </a:buClr>
        <a:buSzPct val="100000"/>
        <a:buFont typeface="Arial" charset="0"/>
        <a:buChar char="-"/>
        <a:defRPr sz="4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3619500" indent="-457200" algn="l" rtl="0" fontAlgn="base">
        <a:spcBef>
          <a:spcPts val="1300"/>
        </a:spcBef>
        <a:spcAft>
          <a:spcPct val="0"/>
        </a:spcAft>
        <a:buClr>
          <a:srgbClr val="D3002D"/>
        </a:buClr>
        <a:buSzPct val="100000"/>
        <a:buFont typeface="Arial" charset="0"/>
        <a:buChar char="-"/>
        <a:defRPr sz="4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4076700" indent="-457200" algn="l" rtl="0" fontAlgn="base">
        <a:spcBef>
          <a:spcPts val="1300"/>
        </a:spcBef>
        <a:spcAft>
          <a:spcPct val="0"/>
        </a:spcAft>
        <a:buClr>
          <a:srgbClr val="D3002D"/>
        </a:buClr>
        <a:buSzPct val="100000"/>
        <a:buFont typeface="Arial" charset="0"/>
        <a:buChar char="-"/>
        <a:defRPr sz="4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tiff"/><Relationship Id="rId3" Type="http://schemas.openxmlformats.org/officeDocument/2006/relationships/image" Target="../media/image18.tiff"/><Relationship Id="rId7" Type="http://schemas.openxmlformats.org/officeDocument/2006/relationships/image" Target="../media/image22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tiff"/><Relationship Id="rId5" Type="http://schemas.openxmlformats.org/officeDocument/2006/relationships/image" Target="../media/image20.tiff"/><Relationship Id="rId4" Type="http://schemas.openxmlformats.org/officeDocument/2006/relationships/image" Target="../media/image19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f"/><Relationship Id="rId3" Type="http://schemas.openxmlformats.org/officeDocument/2006/relationships/image" Target="../media/image3.tiff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tiff"/><Relationship Id="rId5" Type="http://schemas.openxmlformats.org/officeDocument/2006/relationships/image" Target="../media/image5.tiff"/><Relationship Id="rId10" Type="http://schemas.openxmlformats.org/officeDocument/2006/relationships/image" Target="../media/image10.tiff"/><Relationship Id="rId4" Type="http://schemas.openxmlformats.org/officeDocument/2006/relationships/image" Target="../media/image4.tiff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eb.stanford.edu/~rqi/papers/pointnet2_poster.pdf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vlibs.net/datasets/kitti/eval_object.php?obj_benchmark=3d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ytimes.com/2017/03/02/automobiles/wheels/self-driving-cars-gps-maps.html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automotive.tomtom.com/wordpress/wp-content/uploads/2017/01/Brochure-TomTom-Automotive-1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tiff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edium.com/waymo/building-maps-for-a-self-driving-car-723b4d9cd3f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>
            <a:extLst>
              <a:ext uri="{FF2B5EF4-FFF2-40B4-BE49-F238E27FC236}">
                <a16:creationId xmlns:a16="http://schemas.microsoft.com/office/drawing/2014/main" id="{0ADB9D9B-1B2D-074C-978F-2EC0C4D44B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Hans" altLang="en-US" dirty="0"/>
              <a:t>人工智能</a:t>
            </a:r>
            <a:br>
              <a:rPr lang="en-US" altLang="zh-Hans" dirty="0"/>
            </a:br>
            <a:r>
              <a:rPr lang="zh-Hans" altLang="en-US" dirty="0"/>
              <a:t>在高精地图制作中的应用</a:t>
            </a:r>
            <a:endParaRPr lang="en-US" altLang="en-US" dirty="0"/>
          </a:p>
        </p:txBody>
      </p:sp>
      <p:sp>
        <p:nvSpPr>
          <p:cNvPr id="6146" name="Rectangle 2">
            <a:extLst>
              <a:ext uri="{FF2B5EF4-FFF2-40B4-BE49-F238E27FC236}">
                <a16:creationId xmlns:a16="http://schemas.microsoft.com/office/drawing/2014/main" id="{B16B095D-85F3-114D-A5CB-F614034640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914400" indent="-914400" eaLnBrk="1" hangingPunct="1"/>
            <a:endParaRPr lang="en-US" altLang="zh-Hans" sz="3200" dirty="0"/>
          </a:p>
          <a:p>
            <a:pPr marL="914400" indent="-914400" eaLnBrk="1" hangingPunct="1"/>
            <a:r>
              <a:rPr lang="zh-Hans" altLang="en-US" sz="3200" dirty="0"/>
              <a:t>焦加麟</a:t>
            </a:r>
            <a:endParaRPr lang="en-US" altLang="zh-Hans" sz="3200" dirty="0"/>
          </a:p>
          <a:p>
            <a:pPr marL="914400" indent="-914400" eaLnBrk="1" hangingPunct="1"/>
            <a:r>
              <a:rPr lang="en-US" altLang="en-US" sz="3200" dirty="0" err="1"/>
              <a:t>jiaojialin@gmail.com</a:t>
            </a:r>
            <a:endParaRPr lang="en-US" altLang="en-US" sz="320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1769C0B-75DE-E04A-81EA-A58E831E7D92}"/>
              </a:ext>
            </a:extLst>
          </p:cNvPr>
          <p:cNvSpPr txBox="1">
            <a:spLocks/>
          </p:cNvSpPr>
          <p:nvPr/>
        </p:nvSpPr>
        <p:spPr bwMode="auto">
          <a:xfrm>
            <a:off x="10287000" y="1981200"/>
            <a:ext cx="13465175" cy="1036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ts val="21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Wingdings" pitchFamily="2" charset="2"/>
              <a:buChar char="§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876300" indent="-457200" algn="l" rtl="0" eaLnBrk="0" fontAlgn="base" hangingPunct="0">
              <a:spcBef>
                <a:spcPts val="19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panose="020B0604020202020204" pitchFamily="34" charset="0"/>
              <a:buChar char="-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333500" indent="-457200" algn="l" rtl="0" eaLnBrk="0" fontAlgn="base" hangingPunct="0">
              <a:spcBef>
                <a:spcPts val="16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panose="020B0604020202020204" pitchFamily="34" charset="0"/>
              <a:buChar char="-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790700" indent="-457200" algn="l" rtl="0" eaLnBrk="0" fontAlgn="base" hangingPunct="0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panose="020B0604020202020204" pitchFamily="34" charset="0"/>
              <a:buChar char="-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247900" indent="-457200" algn="l" rtl="0" eaLnBrk="0" fontAlgn="base" hangingPunct="0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panose="020B0604020202020204" pitchFamily="34" charset="0"/>
              <a:buChar char="-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705100" indent="-457200" algn="l" rtl="0" fontAlgn="base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charset="0"/>
              <a:buChar char="-"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6pPr>
            <a:lvl7pPr marL="3162300" indent="-457200" algn="l" rtl="0" fontAlgn="base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charset="0"/>
              <a:buChar char="-"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7pPr>
            <a:lvl8pPr marL="3619500" indent="-457200" algn="l" rtl="0" fontAlgn="base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charset="0"/>
              <a:buChar char="-"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8pPr>
            <a:lvl9pPr marL="4076700" indent="-457200" algn="l" rtl="0" fontAlgn="base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charset="0"/>
              <a:buChar char="-"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9pPr>
          </a:lstStyle>
          <a:p>
            <a:r>
              <a:rPr lang="zh-Hans" altLang="en-US" kern="0" dirty="0"/>
              <a:t>静态语义层</a:t>
            </a:r>
            <a:r>
              <a:rPr lang="en-US" kern="0" dirty="0"/>
              <a:t> </a:t>
            </a:r>
            <a:r>
              <a:rPr lang="zh-Hans" altLang="en-US" kern="0" dirty="0"/>
              <a:t>（</a:t>
            </a:r>
            <a:r>
              <a:rPr lang="en-US" altLang="zh-Hans" kern="0" dirty="0"/>
              <a:t>Stationary Map)</a:t>
            </a:r>
            <a:endParaRPr lang="en-US" kern="0" dirty="0"/>
          </a:p>
          <a:p>
            <a:pPr lvl="1"/>
            <a:r>
              <a:rPr lang="zh-Hans" altLang="en-US" kern="0" dirty="0"/>
              <a:t>对无人车行驶环境中的静态部分预先建模</a:t>
            </a:r>
            <a:endParaRPr lang="en-US" altLang="zh-Hans" kern="0" dirty="0"/>
          </a:p>
          <a:p>
            <a:pPr lvl="1"/>
            <a:r>
              <a:rPr lang="zh-Hans" altLang="en-US" kern="0" dirty="0"/>
              <a:t>包括可以行驶和禁止行驶的区域、交通设备位置、障碍物等</a:t>
            </a:r>
            <a:endParaRPr lang="en-US" altLang="zh-Hans" kern="0" dirty="0"/>
          </a:p>
          <a:p>
            <a:pPr marL="419100" lvl="1" indent="0">
              <a:buNone/>
            </a:pPr>
            <a:r>
              <a:rPr lang="en-US" kern="0" dirty="0"/>
              <a:t>	</a:t>
            </a:r>
            <a:r>
              <a:rPr lang="zh-Hans" altLang="en-US" kern="0" dirty="0"/>
              <a:t>作用：感知、路径规划、定位等</a:t>
            </a:r>
            <a:endParaRPr lang="en-US" kern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ABDBF3-29C0-624B-A7BB-D26EFB2CBC8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84856" y="5355234"/>
            <a:ext cx="10026442" cy="538896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5D77DC1-E5B0-FF40-8011-82B62A8A5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高精地图的种类和层次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67DB52-9616-5248-AACF-6FC54B224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539" y="1981200"/>
            <a:ext cx="9136062" cy="10363200"/>
          </a:xfrm>
        </p:spPr>
        <p:txBody>
          <a:bodyPr/>
          <a:lstStyle/>
          <a:p>
            <a:r>
              <a:rPr lang="zh-Hans" altLang="en-US" dirty="0"/>
              <a:t>车道模型</a:t>
            </a:r>
            <a:endParaRPr lang="en-US" altLang="zh-Hans" dirty="0"/>
          </a:p>
          <a:p>
            <a:pPr lvl="1"/>
            <a:r>
              <a:rPr lang="zh-Hans" altLang="en-US" dirty="0"/>
              <a:t>语义层</a:t>
            </a:r>
            <a:endParaRPr lang="en-US" altLang="zh-Hans" dirty="0"/>
          </a:p>
          <a:p>
            <a:pPr lvl="1"/>
            <a:r>
              <a:rPr lang="zh-Hans" altLang="en-US" dirty="0"/>
              <a:t>主要作用：路径规划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BBB0BA-8DDD-334B-92F8-817F0910023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6582" y="4724399"/>
            <a:ext cx="8350543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97586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>
            <a:extLst>
              <a:ext uri="{FF2B5EF4-FFF2-40B4-BE49-F238E27FC236}">
                <a16:creationId xmlns:a16="http://schemas.microsoft.com/office/drawing/2014/main" id="{6013C10C-0CE5-D245-A936-7876E2DC4E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高精地图在无人车系统中的作用</a:t>
            </a:r>
            <a:endParaRPr lang="en-US" alt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5AAB784-6022-6640-A0D0-F3580B8F74FB}"/>
              </a:ext>
            </a:extLst>
          </p:cNvPr>
          <p:cNvSpPr/>
          <p:nvPr/>
        </p:nvSpPr>
        <p:spPr bwMode="auto">
          <a:xfrm>
            <a:off x="7848600" y="10668000"/>
            <a:ext cx="4343400" cy="1371600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Han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Han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高精地图</a:t>
            </a: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11D7A6-CCEB-9C42-9A1E-2B2C1346D93B}"/>
              </a:ext>
            </a:extLst>
          </p:cNvPr>
          <p:cNvSpPr/>
          <p:nvPr/>
        </p:nvSpPr>
        <p:spPr bwMode="auto">
          <a:xfrm>
            <a:off x="4669536" y="5402146"/>
            <a:ext cx="3017520" cy="1371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Han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感知</a:t>
            </a:r>
            <a:endParaRPr kumimoji="0" lang="en-US" altLang="zh-Han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2C4C457-970E-4946-BA30-FDD917299182}"/>
              </a:ext>
            </a:extLst>
          </p:cNvPr>
          <p:cNvSpPr/>
          <p:nvPr/>
        </p:nvSpPr>
        <p:spPr bwMode="auto">
          <a:xfrm>
            <a:off x="685800" y="5402146"/>
            <a:ext cx="3017520" cy="1371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Hans" altLang="en-US" sz="28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定位</a:t>
            </a:r>
            <a:endParaRPr kumimoji="0" 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758473E-41B2-DD4C-B035-0EAFE2A621C8}"/>
              </a:ext>
            </a:extLst>
          </p:cNvPr>
          <p:cNvSpPr/>
          <p:nvPr/>
        </p:nvSpPr>
        <p:spPr bwMode="auto">
          <a:xfrm>
            <a:off x="8653272" y="5402146"/>
            <a:ext cx="3017520" cy="1371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Han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预测</a:t>
            </a:r>
            <a:endParaRPr kumimoji="0" 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BDA7275E-5CF1-AA45-BAFF-E1157D982477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12637008" y="5402146"/>
            <a:ext cx="3017520" cy="1371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Han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路径规划</a:t>
            </a:r>
            <a:endParaRPr kumimoji="0" 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7" name="Content Placeholder 15">
            <a:extLst>
              <a:ext uri="{FF2B5EF4-FFF2-40B4-BE49-F238E27FC236}">
                <a16:creationId xmlns:a16="http://schemas.microsoft.com/office/drawing/2014/main" id="{9BEA46D1-105F-7242-B5C4-26FD186291B3}"/>
              </a:ext>
            </a:extLst>
          </p:cNvPr>
          <p:cNvSpPr txBox="1">
            <a:spLocks/>
          </p:cNvSpPr>
          <p:nvPr/>
        </p:nvSpPr>
        <p:spPr bwMode="auto">
          <a:xfrm>
            <a:off x="16620744" y="5402146"/>
            <a:ext cx="3017520" cy="1371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ts val="21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Wingdings" pitchFamily="2" charset="2"/>
              <a:buChar char="§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876300" indent="-457200" algn="l" rtl="0" eaLnBrk="0" fontAlgn="base" hangingPunct="0">
              <a:spcBef>
                <a:spcPts val="19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panose="020B0604020202020204" pitchFamily="34" charset="0"/>
              <a:buChar char="-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333500" indent="-457200" algn="l" rtl="0" eaLnBrk="0" fontAlgn="base" hangingPunct="0">
              <a:spcBef>
                <a:spcPts val="16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panose="020B0604020202020204" pitchFamily="34" charset="0"/>
              <a:buChar char="-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790700" indent="-457200" algn="l" rtl="0" eaLnBrk="0" fontAlgn="base" hangingPunct="0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panose="020B0604020202020204" pitchFamily="34" charset="0"/>
              <a:buChar char="-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247900" indent="-457200" algn="l" rtl="0" eaLnBrk="0" fontAlgn="base" hangingPunct="0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panose="020B0604020202020204" pitchFamily="34" charset="0"/>
              <a:buChar char="-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705100" indent="-457200" algn="l" rtl="0" fontAlgn="base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charset="0"/>
              <a:buChar char="-"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6pPr>
            <a:lvl7pPr marL="3162300" indent="-457200" algn="l" rtl="0" fontAlgn="base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charset="0"/>
              <a:buChar char="-"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7pPr>
            <a:lvl8pPr marL="3619500" indent="-457200" algn="l" rtl="0" fontAlgn="base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charset="0"/>
              <a:buChar char="-"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8pPr>
            <a:lvl9pPr marL="4076700" indent="-457200" algn="l" rtl="0" fontAlgn="base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charset="0"/>
              <a:buChar char="-"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9pPr>
          </a:lstStyle>
          <a:p>
            <a:pPr mar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Hans" altLang="en-US" sz="2800" kern="0" dirty="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行车控制</a:t>
            </a:r>
            <a:endParaRPr lang="en-US" sz="2800" kern="0" dirty="0">
              <a:solidFill>
                <a:srgbClr val="000000"/>
              </a:solidFill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9" name="Content Placeholder 15">
            <a:extLst>
              <a:ext uri="{FF2B5EF4-FFF2-40B4-BE49-F238E27FC236}">
                <a16:creationId xmlns:a16="http://schemas.microsoft.com/office/drawing/2014/main" id="{9086009F-353B-5340-9E64-4AE0231E4CFA}"/>
              </a:ext>
            </a:extLst>
          </p:cNvPr>
          <p:cNvSpPr txBox="1">
            <a:spLocks/>
          </p:cNvSpPr>
          <p:nvPr/>
        </p:nvSpPr>
        <p:spPr bwMode="auto">
          <a:xfrm>
            <a:off x="20616673" y="5139174"/>
            <a:ext cx="3147695" cy="1897544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ts val="21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Wingdings" pitchFamily="2" charset="2"/>
              <a:buChar char="§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876300" indent="-457200" algn="l" rtl="0" eaLnBrk="0" fontAlgn="base" hangingPunct="0">
              <a:spcBef>
                <a:spcPts val="19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panose="020B0604020202020204" pitchFamily="34" charset="0"/>
              <a:buChar char="-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333500" indent="-457200" algn="l" rtl="0" eaLnBrk="0" fontAlgn="base" hangingPunct="0">
              <a:spcBef>
                <a:spcPts val="16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panose="020B0604020202020204" pitchFamily="34" charset="0"/>
              <a:buChar char="-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790700" indent="-457200" algn="l" rtl="0" eaLnBrk="0" fontAlgn="base" hangingPunct="0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panose="020B0604020202020204" pitchFamily="34" charset="0"/>
              <a:buChar char="-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247900" indent="-457200" algn="l" rtl="0" eaLnBrk="0" fontAlgn="base" hangingPunct="0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panose="020B0604020202020204" pitchFamily="34" charset="0"/>
              <a:buChar char="-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705100" indent="-457200" algn="l" rtl="0" fontAlgn="base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charset="0"/>
              <a:buChar char="-"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6pPr>
            <a:lvl7pPr marL="3162300" indent="-457200" algn="l" rtl="0" fontAlgn="base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charset="0"/>
              <a:buChar char="-"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7pPr>
            <a:lvl8pPr marL="3619500" indent="-457200" algn="l" rtl="0" fontAlgn="base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charset="0"/>
              <a:buChar char="-"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8pPr>
            <a:lvl9pPr marL="4076700" indent="-457200" algn="l" rtl="0" fontAlgn="base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charset="0"/>
              <a:buChar char="-"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9pPr>
          </a:lstStyle>
          <a:p>
            <a:pPr marL="0" indent="0" algn="ctr" eaLnBrk="1" hangingPunct="1">
              <a:spcBef>
                <a:spcPct val="0"/>
              </a:spcBef>
              <a:buClrTx/>
              <a:buSzTx/>
              <a:buNone/>
            </a:pPr>
            <a:r>
              <a:rPr lang="zh-Hans" altLang="en-US" sz="2800" kern="0" dirty="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加速</a:t>
            </a:r>
            <a:endParaRPr lang="en-US" altLang="zh-Hans" sz="2800" kern="0" dirty="0">
              <a:solidFill>
                <a:srgbClr val="000000"/>
              </a:solidFill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indent="0" algn="ctr" eaLnBrk="1" hangingPunct="1">
              <a:spcBef>
                <a:spcPct val="0"/>
              </a:spcBef>
              <a:buClrTx/>
              <a:buSzTx/>
              <a:buNone/>
            </a:pPr>
            <a:r>
              <a:rPr lang="zh-Hans" altLang="en-US" sz="2800" kern="0" dirty="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刹车</a:t>
            </a:r>
            <a:endParaRPr lang="en-US" sz="2800" kern="0" dirty="0">
              <a:solidFill>
                <a:srgbClr val="000000"/>
              </a:solidFill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indent="0" algn="ctr" eaLnBrk="1" hangingPunct="1">
              <a:spcBef>
                <a:spcPct val="0"/>
              </a:spcBef>
              <a:buClrTx/>
              <a:buSzTx/>
              <a:buNone/>
            </a:pPr>
            <a:r>
              <a:rPr lang="zh-Hans" altLang="en-US" sz="2800" kern="0" dirty="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转向</a:t>
            </a:r>
            <a:endParaRPr lang="en-US" sz="2800" kern="0" dirty="0">
              <a:solidFill>
                <a:srgbClr val="000000"/>
              </a:solidFill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indent="0" algn="ctr" eaLnBrk="1" hangingPunct="1">
              <a:spcBef>
                <a:spcPct val="0"/>
              </a:spcBef>
              <a:buClrTx/>
              <a:buSzTx/>
              <a:buNone/>
            </a:pPr>
            <a:r>
              <a:rPr lang="zh-Hans" altLang="en-US" sz="2800" kern="0" dirty="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打灯</a:t>
            </a:r>
            <a:endParaRPr lang="en-US" sz="2400" kern="0" dirty="0">
              <a:solidFill>
                <a:srgbClr val="000000"/>
              </a:solidFill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B19C6B5-D00A-F74A-9F2C-C5BEA3DDE14D}"/>
              </a:ext>
            </a:extLst>
          </p:cNvPr>
          <p:cNvSpPr/>
          <p:nvPr/>
        </p:nvSpPr>
        <p:spPr bwMode="auto">
          <a:xfrm>
            <a:off x="4526280" y="2414228"/>
            <a:ext cx="3017520" cy="1371600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LiDAR</a:t>
            </a:r>
          </a:p>
          <a:p>
            <a:pPr algn="ctr" eaLnBrk="1" hangingPunct="1"/>
            <a:r>
              <a:rPr lang="zh-Hans" altLang="en-US" sz="28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摄像头</a:t>
            </a:r>
            <a:endParaRPr lang="en-US" sz="2800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algn="ctr" eaLnBrk="1" hangingPunct="1"/>
            <a:r>
              <a:rPr kumimoji="0" lang="zh-Han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雷达</a:t>
            </a:r>
            <a:endParaRPr kumimoji="0" 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C2EC3F-31A3-464D-9147-64D0537860C0}"/>
              </a:ext>
            </a:extLst>
          </p:cNvPr>
          <p:cNvSpPr/>
          <p:nvPr/>
        </p:nvSpPr>
        <p:spPr bwMode="auto">
          <a:xfrm>
            <a:off x="640080" y="2414228"/>
            <a:ext cx="3017520" cy="1371600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IMU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GPS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Han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轮测程仪</a:t>
            </a:r>
            <a:endParaRPr kumimoji="0" 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6BB94C8E-6DE4-854F-957D-C2FA0C227AED}"/>
              </a:ext>
            </a:extLst>
          </p:cNvPr>
          <p:cNvCxnSpPr>
            <a:stCxn id="3" idx="3"/>
            <a:endCxn id="13" idx="1"/>
          </p:cNvCxnSpPr>
          <p:nvPr/>
        </p:nvCxnSpPr>
        <p:spPr bwMode="auto">
          <a:xfrm>
            <a:off x="7687056" y="6087946"/>
            <a:ext cx="966216" cy="0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9230" name="Straight Arrow Connector 9229">
            <a:extLst>
              <a:ext uri="{FF2B5EF4-FFF2-40B4-BE49-F238E27FC236}">
                <a16:creationId xmlns:a16="http://schemas.microsoft.com/office/drawing/2014/main" id="{CB00873B-9C5C-764C-89F4-C1689BF5E154}"/>
              </a:ext>
            </a:extLst>
          </p:cNvPr>
          <p:cNvCxnSpPr>
            <a:cxnSpLocks/>
            <a:stCxn id="13" idx="3"/>
            <a:endCxn id="16" idx="1"/>
          </p:cNvCxnSpPr>
          <p:nvPr/>
        </p:nvCxnSpPr>
        <p:spPr bwMode="auto">
          <a:xfrm>
            <a:off x="11670792" y="6087946"/>
            <a:ext cx="966216" cy="0"/>
          </a:xfrm>
          <a:prstGeom prst="straightConnector1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9243" name="Straight Connector 9242">
            <a:extLst>
              <a:ext uri="{FF2B5EF4-FFF2-40B4-BE49-F238E27FC236}">
                <a16:creationId xmlns:a16="http://schemas.microsoft.com/office/drawing/2014/main" id="{5807B401-9BF4-7342-AE7F-7D91565F727A}"/>
              </a:ext>
            </a:extLst>
          </p:cNvPr>
          <p:cNvCxnSpPr>
            <a:stCxn id="4" idx="2"/>
          </p:cNvCxnSpPr>
          <p:nvPr/>
        </p:nvCxnSpPr>
        <p:spPr bwMode="auto">
          <a:xfrm>
            <a:off x="6035040" y="3785828"/>
            <a:ext cx="25146" cy="1616318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9246" name="Straight Connector 9245">
            <a:extLst>
              <a:ext uri="{FF2B5EF4-FFF2-40B4-BE49-F238E27FC236}">
                <a16:creationId xmlns:a16="http://schemas.microsoft.com/office/drawing/2014/main" id="{438E8A0F-75D0-1D4E-AEBA-AEDC7D92BE88}"/>
              </a:ext>
            </a:extLst>
          </p:cNvPr>
          <p:cNvCxnSpPr>
            <a:cxnSpLocks/>
            <a:stCxn id="14" idx="2"/>
          </p:cNvCxnSpPr>
          <p:nvPr/>
        </p:nvCxnSpPr>
        <p:spPr bwMode="auto">
          <a:xfrm flipH="1">
            <a:off x="2123203" y="3785828"/>
            <a:ext cx="25637" cy="1616318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9257" name="Straight Connector 9256">
            <a:extLst>
              <a:ext uri="{FF2B5EF4-FFF2-40B4-BE49-F238E27FC236}">
                <a16:creationId xmlns:a16="http://schemas.microsoft.com/office/drawing/2014/main" id="{19877DF1-AB47-1341-8E2E-827260FBD87D}"/>
              </a:ext>
            </a:extLst>
          </p:cNvPr>
          <p:cNvCxnSpPr>
            <a:stCxn id="16" idx="3"/>
            <a:endCxn id="17" idx="1"/>
          </p:cNvCxnSpPr>
          <p:nvPr/>
        </p:nvCxnSpPr>
        <p:spPr bwMode="auto">
          <a:xfrm>
            <a:off x="15654528" y="6087946"/>
            <a:ext cx="966216" cy="0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9259" name="Straight Connector 9258">
            <a:extLst>
              <a:ext uri="{FF2B5EF4-FFF2-40B4-BE49-F238E27FC236}">
                <a16:creationId xmlns:a16="http://schemas.microsoft.com/office/drawing/2014/main" id="{467D7023-2DF4-7042-93D3-FDA568F2709A}"/>
              </a:ext>
            </a:extLst>
          </p:cNvPr>
          <p:cNvCxnSpPr>
            <a:cxnSpLocks/>
            <a:stCxn id="17" idx="3"/>
          </p:cNvCxnSpPr>
          <p:nvPr/>
        </p:nvCxnSpPr>
        <p:spPr bwMode="auto">
          <a:xfrm>
            <a:off x="19638264" y="6087946"/>
            <a:ext cx="966216" cy="0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D24EF04-3203-3942-A170-45AA9397E12F}"/>
              </a:ext>
            </a:extLst>
          </p:cNvPr>
          <p:cNvCxnSpPr/>
          <p:nvPr/>
        </p:nvCxnSpPr>
        <p:spPr bwMode="auto">
          <a:xfrm flipV="1">
            <a:off x="8077200" y="4593987"/>
            <a:ext cx="0" cy="1493959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93E434C-E43D-7842-95CE-10C595BDFAF1}"/>
              </a:ext>
            </a:extLst>
          </p:cNvPr>
          <p:cNvGrpSpPr/>
          <p:nvPr/>
        </p:nvGrpSpPr>
        <p:grpSpPr>
          <a:xfrm>
            <a:off x="2743200" y="4593987"/>
            <a:ext cx="15316200" cy="862372"/>
            <a:chOff x="2743200" y="4593987"/>
            <a:chExt cx="15316200" cy="862372"/>
          </a:xfrm>
        </p:grpSpPr>
        <p:cxnSp>
          <p:nvCxnSpPr>
            <p:cNvPr id="9263" name="Straight Connector 9262">
              <a:extLst>
                <a:ext uri="{FF2B5EF4-FFF2-40B4-BE49-F238E27FC236}">
                  <a16:creationId xmlns:a16="http://schemas.microsoft.com/office/drawing/2014/main" id="{1409BB8B-6A45-B145-ADDC-6BEF89FFAF95}"/>
                </a:ext>
              </a:extLst>
            </p:cNvPr>
            <p:cNvCxnSpPr/>
            <p:nvPr/>
          </p:nvCxnSpPr>
          <p:spPr bwMode="auto">
            <a:xfrm flipH="1">
              <a:off x="2743200" y="4593987"/>
              <a:ext cx="3316986" cy="0"/>
            </a:xfrm>
            <a:prstGeom prst="line">
              <a:avLst/>
            </a:prstGeom>
            <a:ln>
              <a:headEnd type="none" w="med" len="med"/>
              <a:tailEnd type="none" w="lg" len="lg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265" name="Straight Connector 9264">
              <a:extLst>
                <a:ext uri="{FF2B5EF4-FFF2-40B4-BE49-F238E27FC236}">
                  <a16:creationId xmlns:a16="http://schemas.microsoft.com/office/drawing/2014/main" id="{02AAFED7-6CC6-BD4E-B0A8-F5B684EFA84A}"/>
                </a:ext>
              </a:extLst>
            </p:cNvPr>
            <p:cNvCxnSpPr/>
            <p:nvPr/>
          </p:nvCxnSpPr>
          <p:spPr bwMode="auto">
            <a:xfrm>
              <a:off x="2743200" y="4593987"/>
              <a:ext cx="0" cy="808159"/>
            </a:xfrm>
            <a:prstGeom prst="line">
              <a:avLst/>
            </a:prstGeom>
            <a:solidFill>
              <a:srgbClr val="BBE0E3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 w="lg" len="lg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B657EE4-6E75-F14E-A3BE-9DCE5E4F74A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077200" y="4593987"/>
              <a:ext cx="9982200" cy="0"/>
            </a:xfrm>
            <a:prstGeom prst="line">
              <a:avLst/>
            </a:prstGeom>
            <a:ln>
              <a:headEnd type="none" w="med" len="med"/>
              <a:tailEnd type="none" w="lg" len="lg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A685750F-1037-F144-B26E-2012A3BB045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4173200" y="4593987"/>
              <a:ext cx="0" cy="808159"/>
            </a:xfrm>
            <a:prstGeom prst="line">
              <a:avLst/>
            </a:prstGeom>
            <a:solidFill>
              <a:srgbClr val="BBE0E3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 w="lg" len="lg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45ABE7F-8B6C-C449-8DBA-9F649044709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8059400" y="4593987"/>
              <a:ext cx="0" cy="862372"/>
            </a:xfrm>
            <a:prstGeom prst="line">
              <a:avLst/>
            </a:prstGeom>
            <a:solidFill>
              <a:srgbClr val="BBE0E3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 w="lg" len="lg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7744297-4420-344C-A4A1-C176E0E6AEC4}"/>
              </a:ext>
            </a:extLst>
          </p:cNvPr>
          <p:cNvGrpSpPr/>
          <p:nvPr/>
        </p:nvGrpSpPr>
        <p:grpSpPr>
          <a:xfrm>
            <a:off x="2148840" y="6773746"/>
            <a:ext cx="15986760" cy="3894254"/>
            <a:chOff x="2148840" y="6773746"/>
            <a:chExt cx="15986760" cy="3894254"/>
          </a:xfrm>
        </p:grpSpPr>
        <p:cxnSp>
          <p:nvCxnSpPr>
            <p:cNvPr id="9269" name="Straight Connector 9268">
              <a:extLst>
                <a:ext uri="{FF2B5EF4-FFF2-40B4-BE49-F238E27FC236}">
                  <a16:creationId xmlns:a16="http://schemas.microsoft.com/office/drawing/2014/main" id="{C91F1554-78E8-594B-BB34-2C72B289B3C2}"/>
                </a:ext>
              </a:extLst>
            </p:cNvPr>
            <p:cNvCxnSpPr>
              <a:stCxn id="2" idx="0"/>
            </p:cNvCxnSpPr>
            <p:nvPr/>
          </p:nvCxnSpPr>
          <p:spPr bwMode="auto">
            <a:xfrm flipV="1">
              <a:off x="10020300" y="6773746"/>
              <a:ext cx="38100" cy="3894254"/>
            </a:xfrm>
            <a:prstGeom prst="line">
              <a:avLst/>
            </a:prstGeom>
            <a:solidFill>
              <a:srgbClr val="BBE0E3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 w="lg" len="lg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9271" name="Straight Connector 9270">
              <a:extLst>
                <a:ext uri="{FF2B5EF4-FFF2-40B4-BE49-F238E27FC236}">
                  <a16:creationId xmlns:a16="http://schemas.microsoft.com/office/drawing/2014/main" id="{7D334ECE-3DE6-8B4E-B3F6-C7D58D95D090}"/>
                </a:ext>
              </a:extLst>
            </p:cNvPr>
            <p:cNvCxnSpPr/>
            <p:nvPr/>
          </p:nvCxnSpPr>
          <p:spPr bwMode="auto">
            <a:xfrm flipH="1">
              <a:off x="2148840" y="9822344"/>
              <a:ext cx="7871460" cy="0"/>
            </a:xfrm>
            <a:prstGeom prst="line">
              <a:avLst/>
            </a:prstGeom>
            <a:solidFill>
              <a:srgbClr val="BBE0E3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lg" len="lg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9273" name="Straight Connector 9272">
              <a:extLst>
                <a:ext uri="{FF2B5EF4-FFF2-40B4-BE49-F238E27FC236}">
                  <a16:creationId xmlns:a16="http://schemas.microsoft.com/office/drawing/2014/main" id="{6369B441-5C5E-8D46-A84A-68CA82B17666}"/>
                </a:ext>
              </a:extLst>
            </p:cNvPr>
            <p:cNvCxnSpPr/>
            <p:nvPr/>
          </p:nvCxnSpPr>
          <p:spPr bwMode="auto">
            <a:xfrm flipV="1">
              <a:off x="2148840" y="6773746"/>
              <a:ext cx="0" cy="3048598"/>
            </a:xfrm>
            <a:prstGeom prst="line">
              <a:avLst/>
            </a:prstGeom>
            <a:solidFill>
              <a:srgbClr val="BBE0E3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 w="lg" len="lg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9275" name="Straight Connector 9274">
              <a:extLst>
                <a:ext uri="{FF2B5EF4-FFF2-40B4-BE49-F238E27FC236}">
                  <a16:creationId xmlns:a16="http://schemas.microsoft.com/office/drawing/2014/main" id="{3D99ADAF-A66A-9147-8350-EFFA28A82EF3}"/>
                </a:ext>
              </a:extLst>
            </p:cNvPr>
            <p:cNvCxnSpPr/>
            <p:nvPr/>
          </p:nvCxnSpPr>
          <p:spPr bwMode="auto">
            <a:xfrm flipV="1">
              <a:off x="6060186" y="6773746"/>
              <a:ext cx="0" cy="3048598"/>
            </a:xfrm>
            <a:prstGeom prst="line">
              <a:avLst/>
            </a:prstGeom>
            <a:solidFill>
              <a:srgbClr val="BBE0E3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 w="lg" len="lg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9277" name="Straight Connector 9276">
              <a:extLst>
                <a:ext uri="{FF2B5EF4-FFF2-40B4-BE49-F238E27FC236}">
                  <a16:creationId xmlns:a16="http://schemas.microsoft.com/office/drawing/2014/main" id="{DAE3BBBA-65A0-1541-BDE4-F3F06356CF52}"/>
                </a:ext>
              </a:extLst>
            </p:cNvPr>
            <p:cNvCxnSpPr/>
            <p:nvPr/>
          </p:nvCxnSpPr>
          <p:spPr bwMode="auto">
            <a:xfrm>
              <a:off x="10020300" y="9822344"/>
              <a:ext cx="8115300" cy="0"/>
            </a:xfrm>
            <a:prstGeom prst="line">
              <a:avLst/>
            </a:prstGeom>
            <a:solidFill>
              <a:srgbClr val="BBE0E3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lg" len="lg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15F323D-A605-7D46-834D-C8E1F7345A4C}"/>
                </a:ext>
              </a:extLst>
            </p:cNvPr>
            <p:cNvCxnSpPr/>
            <p:nvPr/>
          </p:nvCxnSpPr>
          <p:spPr bwMode="auto">
            <a:xfrm flipV="1">
              <a:off x="18135600" y="6773746"/>
              <a:ext cx="0" cy="3048598"/>
            </a:xfrm>
            <a:prstGeom prst="line">
              <a:avLst/>
            </a:prstGeom>
            <a:solidFill>
              <a:srgbClr val="BBE0E3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 w="lg" len="lg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3745751B-2EBE-C540-A715-BEE7A57B42A0}"/>
                </a:ext>
              </a:extLst>
            </p:cNvPr>
            <p:cNvCxnSpPr/>
            <p:nvPr/>
          </p:nvCxnSpPr>
          <p:spPr bwMode="auto">
            <a:xfrm flipV="1">
              <a:off x="14173200" y="6781800"/>
              <a:ext cx="0" cy="3048598"/>
            </a:xfrm>
            <a:prstGeom prst="line">
              <a:avLst/>
            </a:prstGeom>
            <a:solidFill>
              <a:srgbClr val="BBE0E3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 w="lg" len="lg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F3D8C6-9A5A-A64B-A660-8F9C73D51DEC}"/>
              </a:ext>
            </a:extLst>
          </p:cNvPr>
          <p:cNvCxnSpPr>
            <a:cxnSpLocks/>
          </p:cNvCxnSpPr>
          <p:nvPr/>
        </p:nvCxnSpPr>
        <p:spPr bwMode="auto">
          <a:xfrm flipV="1">
            <a:off x="4267200" y="4876800"/>
            <a:ext cx="0" cy="1211146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0624368-BCE6-4743-88F4-9ED47754228E}"/>
              </a:ext>
            </a:extLst>
          </p:cNvPr>
          <p:cNvCxnSpPr>
            <a:cxnSpLocks/>
          </p:cNvCxnSpPr>
          <p:nvPr/>
        </p:nvCxnSpPr>
        <p:spPr bwMode="auto">
          <a:xfrm>
            <a:off x="4267200" y="4876800"/>
            <a:ext cx="13182600" cy="0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2E8AA79-5D14-354C-A1A4-58891BBE621D}"/>
              </a:ext>
            </a:extLst>
          </p:cNvPr>
          <p:cNvCxnSpPr/>
          <p:nvPr/>
        </p:nvCxnSpPr>
        <p:spPr bwMode="auto">
          <a:xfrm>
            <a:off x="13639800" y="4876800"/>
            <a:ext cx="0" cy="525346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365FEF0-BD58-F042-9BA7-91DEF6643091}"/>
              </a:ext>
            </a:extLst>
          </p:cNvPr>
          <p:cNvCxnSpPr/>
          <p:nvPr/>
        </p:nvCxnSpPr>
        <p:spPr bwMode="auto">
          <a:xfrm>
            <a:off x="17449800" y="4876800"/>
            <a:ext cx="0" cy="525346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A5CCE82-44B3-CA42-AFE0-6CE3069422C0}"/>
              </a:ext>
            </a:extLst>
          </p:cNvPr>
          <p:cNvCxnSpPr/>
          <p:nvPr/>
        </p:nvCxnSpPr>
        <p:spPr bwMode="auto">
          <a:xfrm>
            <a:off x="10134600" y="4876800"/>
            <a:ext cx="0" cy="525346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1549385-E24E-194E-829A-EAE586A4507D}"/>
              </a:ext>
            </a:extLst>
          </p:cNvPr>
          <p:cNvCxnSpPr>
            <a:stCxn id="12" idx="3"/>
          </p:cNvCxnSpPr>
          <p:nvPr/>
        </p:nvCxnSpPr>
        <p:spPr bwMode="auto">
          <a:xfrm>
            <a:off x="3703320" y="6087946"/>
            <a:ext cx="563880" cy="0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A7C6EC8-6278-474D-BB8A-EC85C2FB8919}"/>
              </a:ext>
            </a:extLst>
          </p:cNvPr>
          <p:cNvCxnSpPr/>
          <p:nvPr/>
        </p:nvCxnSpPr>
        <p:spPr bwMode="auto">
          <a:xfrm>
            <a:off x="6629400" y="4876800"/>
            <a:ext cx="0" cy="525346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AF7F87CA-8273-FD40-8E85-D0C18F58DB62}"/>
              </a:ext>
            </a:extLst>
          </p:cNvPr>
          <p:cNvSpPr txBox="1"/>
          <p:nvPr/>
        </p:nvSpPr>
        <p:spPr>
          <a:xfrm>
            <a:off x="1600200" y="7945789"/>
            <a:ext cx="179087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zh-Hans" altLang="en-US" sz="2400" dirty="0"/>
              <a:t>静态参照物</a:t>
            </a:r>
            <a:endParaRPr lang="en-US" sz="24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7F8C117-8B7C-894C-980C-846E47C1AC14}"/>
              </a:ext>
            </a:extLst>
          </p:cNvPr>
          <p:cNvSpPr txBox="1"/>
          <p:nvPr/>
        </p:nvSpPr>
        <p:spPr>
          <a:xfrm>
            <a:off x="4419600" y="7696200"/>
            <a:ext cx="3316223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Hans" altLang="en-US" sz="2400" dirty="0"/>
              <a:t>关注区域（</a:t>
            </a:r>
            <a:r>
              <a:rPr lang="en-US" altLang="zh-Hans" sz="2400" dirty="0"/>
              <a:t>ROI</a:t>
            </a:r>
            <a:r>
              <a:rPr lang="zh-Hans" altLang="en-US" sz="2400" dirty="0"/>
              <a:t>）</a:t>
            </a:r>
            <a:endParaRPr lang="en-US" sz="2400" dirty="0"/>
          </a:p>
          <a:p>
            <a:pPr algn="ctr"/>
            <a:r>
              <a:rPr lang="zh-Hans" altLang="en-US" sz="2400" dirty="0"/>
              <a:t>背景删除</a:t>
            </a:r>
            <a:endParaRPr lang="en-US" altLang="zh-Hans" sz="2400" dirty="0"/>
          </a:p>
          <a:p>
            <a:pPr algn="ctr"/>
            <a:r>
              <a:rPr lang="zh-Hans" altLang="en-US" sz="2400" dirty="0"/>
              <a:t>静止物、动态物体检测</a:t>
            </a:r>
            <a:endParaRPr lang="en-US" sz="24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C20BFDE-E558-5947-A287-2212591F462F}"/>
              </a:ext>
            </a:extLst>
          </p:cNvPr>
          <p:cNvSpPr txBox="1"/>
          <p:nvPr/>
        </p:nvSpPr>
        <p:spPr>
          <a:xfrm>
            <a:off x="8653272" y="7945789"/>
            <a:ext cx="331622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Hans" altLang="en-US" sz="2400" dirty="0"/>
              <a:t>目标位置相关特征</a:t>
            </a:r>
            <a:endParaRPr lang="en-US" sz="24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3F3D1CE-B6FB-8841-97AA-EF28D452B215}"/>
              </a:ext>
            </a:extLst>
          </p:cNvPr>
          <p:cNvSpPr txBox="1"/>
          <p:nvPr/>
        </p:nvSpPr>
        <p:spPr>
          <a:xfrm>
            <a:off x="12649200" y="7945789"/>
            <a:ext cx="331622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Hans" altLang="en-US" sz="2400" dirty="0"/>
              <a:t>车路模型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88B1B3E-CCDE-DE45-81ED-B3450807AB6E}"/>
              </a:ext>
            </a:extLst>
          </p:cNvPr>
          <p:cNvSpPr txBox="1"/>
          <p:nvPr/>
        </p:nvSpPr>
        <p:spPr>
          <a:xfrm>
            <a:off x="16629889" y="7945789"/>
            <a:ext cx="331622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Hans" altLang="en-US" sz="2400" dirty="0"/>
              <a:t>道路坡度、弯度</a:t>
            </a:r>
            <a:endParaRPr lang="en-US" altLang="zh-Hans" sz="2400" dirty="0"/>
          </a:p>
        </p:txBody>
      </p:sp>
    </p:spTree>
    <p:extLst>
      <p:ext uri="{BB962C8B-B14F-4D97-AF65-F5344CB8AC3E}">
        <p14:creationId xmlns:p14="http://schemas.microsoft.com/office/powerpoint/2010/main" val="134542088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1EC3F-EAEB-A04C-BBC6-C23736ABA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181600"/>
            <a:ext cx="23134637" cy="1663700"/>
          </a:xfrm>
        </p:spPr>
        <p:txBody>
          <a:bodyPr/>
          <a:lstStyle/>
          <a:p>
            <a:r>
              <a:rPr lang="zh-Hans" altLang="en-US" dirty="0"/>
              <a:t>高精地图制作与人工智能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6640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1E0D6BB3-10BA-DF40-B723-C4A68877FC3E}"/>
              </a:ext>
            </a:extLst>
          </p:cNvPr>
          <p:cNvSpPr/>
          <p:nvPr/>
        </p:nvSpPr>
        <p:spPr bwMode="auto">
          <a:xfrm>
            <a:off x="4038600" y="4876800"/>
            <a:ext cx="16306800" cy="6553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zh-Hans" altLang="en-US" sz="28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地图生产</a:t>
            </a:r>
            <a:endParaRPr lang="en-US" sz="2800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3D73BA2-F131-1749-B9EB-62EB5B88D109}"/>
              </a:ext>
            </a:extLst>
          </p:cNvPr>
          <p:cNvSpPr/>
          <p:nvPr/>
        </p:nvSpPr>
        <p:spPr bwMode="auto">
          <a:xfrm>
            <a:off x="4419600" y="5562600"/>
            <a:ext cx="15497775" cy="138540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	</a:t>
            </a: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												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Han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														</a:t>
            </a:r>
            <a:r>
              <a:rPr lang="zh-Hans" altLang="en-U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位姿修正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790FACD-35D9-484C-B486-A9F27B901F7D}"/>
              </a:ext>
            </a:extLst>
          </p:cNvPr>
          <p:cNvSpPr/>
          <p:nvPr/>
        </p:nvSpPr>
        <p:spPr bwMode="auto">
          <a:xfrm>
            <a:off x="4419600" y="8305799"/>
            <a:ext cx="15497775" cy="14561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	</a:t>
            </a: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												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Han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														</a:t>
            </a:r>
            <a:r>
              <a:rPr lang="zh-Hans" altLang="en-U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位置检测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E4361DA-F3BD-FC4E-9FF1-A7BDDC1D994E}"/>
              </a:ext>
            </a:extLst>
          </p:cNvPr>
          <p:cNvSpPr/>
          <p:nvPr/>
        </p:nvSpPr>
        <p:spPr bwMode="auto">
          <a:xfrm>
            <a:off x="4419600" y="9704615"/>
            <a:ext cx="15497775" cy="149678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	</a:t>
            </a: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												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Han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														</a:t>
            </a:r>
            <a:r>
              <a:rPr kumimoji="0" lang="zh-Han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语义生成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7CD8343-239F-4442-902B-F8F36272AB0A}"/>
              </a:ext>
            </a:extLst>
          </p:cNvPr>
          <p:cNvSpPr/>
          <p:nvPr/>
        </p:nvSpPr>
        <p:spPr bwMode="auto">
          <a:xfrm>
            <a:off x="4038600" y="1828800"/>
            <a:ext cx="16306800" cy="2923181"/>
          </a:xfrm>
          <a:prstGeom prst="rect">
            <a:avLst/>
          </a:prstGeom>
          <a:solidFill>
            <a:srgbClr val="00B0F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Han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数据收集</a:t>
            </a:r>
            <a:endParaRPr kumimoji="0" 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EE573B-4939-1B4D-B3BD-59639F63E8E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4028" y="2369583"/>
            <a:ext cx="1923203" cy="160010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BC5005-D393-F140-B797-3DC40A626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538" y="241300"/>
            <a:ext cx="23134637" cy="1663700"/>
          </a:xfrm>
        </p:spPr>
        <p:txBody>
          <a:bodyPr/>
          <a:lstStyle/>
          <a:p>
            <a:r>
              <a:rPr lang="zh-CN" altLang="en-US" dirty="0"/>
              <a:t>高精地图制作的基本流程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298F43D-DC87-6742-8FCC-4E2D8BE381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2683869"/>
            <a:ext cx="1702767" cy="1553401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38100" dir="2700000" algn="tl" rotWithShape="0">
              <a:schemeClr val="bg1"/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A536F30-2504-0549-8CD4-A474FDC63E6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06400" y="2591535"/>
            <a:ext cx="1832621" cy="15608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FD8289-2A7F-1645-BC31-E5E70978D2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74677" y="2591535"/>
            <a:ext cx="1611263" cy="150014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DED71F4-80DE-6A46-BA41-5B9F45824BA9}"/>
              </a:ext>
            </a:extLst>
          </p:cNvPr>
          <p:cNvSpPr txBox="1"/>
          <p:nvPr/>
        </p:nvSpPr>
        <p:spPr>
          <a:xfrm>
            <a:off x="13698475" y="4267200"/>
            <a:ext cx="6383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800" dirty="0"/>
              <a:t>IMU</a:t>
            </a:r>
            <a:endParaRPr lang="zh-CN" altLang="en-US" sz="1800" dirty="0"/>
          </a:p>
          <a:p>
            <a:endParaRPr lang="en-US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AD39F0-56CF-824F-BCE4-56F89943B289}"/>
              </a:ext>
            </a:extLst>
          </p:cNvPr>
          <p:cNvSpPr txBox="1"/>
          <p:nvPr/>
        </p:nvSpPr>
        <p:spPr>
          <a:xfrm>
            <a:off x="15289907" y="4216029"/>
            <a:ext cx="213360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Hans" sz="2000" dirty="0"/>
              <a:t>Wheel Odometry</a:t>
            </a:r>
          </a:p>
          <a:p>
            <a:endParaRPr lang="en-US" sz="20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1C1BF36-0434-6047-9E9A-704ECC1A51C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7261" y="2637325"/>
            <a:ext cx="2272739" cy="142089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4712473-AE79-F143-99F0-F5A18051D013}"/>
              </a:ext>
            </a:extLst>
          </p:cNvPr>
          <p:cNvSpPr txBox="1"/>
          <p:nvPr/>
        </p:nvSpPr>
        <p:spPr>
          <a:xfrm>
            <a:off x="9145144" y="4276283"/>
            <a:ext cx="2284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Hans" sz="2000" dirty="0"/>
              <a:t>LiDAR Point Clouds</a:t>
            </a:r>
          </a:p>
          <a:p>
            <a:endParaRPr lang="en-US" sz="20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0383029-18A0-1F40-9926-38400C71F09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97996" y="2621986"/>
            <a:ext cx="1673370" cy="142507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272F3BE-7525-9C4D-84F1-9EE56AAF0BD7}"/>
              </a:ext>
            </a:extLst>
          </p:cNvPr>
          <p:cNvSpPr txBox="1"/>
          <p:nvPr/>
        </p:nvSpPr>
        <p:spPr>
          <a:xfrm>
            <a:off x="17918191" y="4245114"/>
            <a:ext cx="13219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ans" sz="2000" dirty="0"/>
              <a:t>GPS</a:t>
            </a:r>
          </a:p>
          <a:p>
            <a:pPr algn="ctr"/>
            <a:endParaRPr lang="en-US" sz="20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7F6F3A7-7154-AC45-963D-05204C2349D6}"/>
              </a:ext>
            </a:extLst>
          </p:cNvPr>
          <p:cNvSpPr txBox="1"/>
          <p:nvPr/>
        </p:nvSpPr>
        <p:spPr>
          <a:xfrm>
            <a:off x="5491906" y="4351871"/>
            <a:ext cx="18994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Hans" sz="2000" dirty="0"/>
              <a:t>Camera Imagery</a:t>
            </a:r>
            <a:endParaRPr lang="en-US" sz="20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06CB1F2-E76F-794A-AC28-1F75C9EBD69D}"/>
              </a:ext>
            </a:extLst>
          </p:cNvPr>
          <p:cNvSpPr/>
          <p:nvPr/>
        </p:nvSpPr>
        <p:spPr bwMode="auto">
          <a:xfrm>
            <a:off x="4038600" y="11506200"/>
            <a:ext cx="16306800" cy="762000"/>
          </a:xfrm>
          <a:prstGeom prst="rect">
            <a:avLst/>
          </a:prstGeom>
          <a:solidFill>
            <a:srgbClr val="00B05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endParaRPr lang="en-US" altLang="zh-Hans" sz="2800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algn="ctr" eaLnBrk="1" hangingPunct="1"/>
            <a:r>
              <a:rPr lang="zh-Hans" altLang="en-US" sz="28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质量控制和验证</a:t>
            </a:r>
            <a:endParaRPr lang="en-US" altLang="zh-Hans" sz="2800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7EDF4B-6921-3145-B430-7B738969B275}"/>
              </a:ext>
            </a:extLst>
          </p:cNvPr>
          <p:cNvSpPr/>
          <p:nvPr/>
        </p:nvSpPr>
        <p:spPr bwMode="auto">
          <a:xfrm>
            <a:off x="4419600" y="6934200"/>
            <a:ext cx="15497775" cy="138540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	</a:t>
            </a: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												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Han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														</a:t>
            </a:r>
            <a:r>
              <a:rPr kumimoji="0" lang="zh-Han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数据处理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EEA55450-87CC-BB40-9753-D2240288316D}"/>
              </a:ext>
            </a:extLst>
          </p:cNvPr>
          <p:cNvSpPr/>
          <p:nvPr/>
        </p:nvSpPr>
        <p:spPr bwMode="auto">
          <a:xfrm>
            <a:off x="4573306" y="7040880"/>
            <a:ext cx="3017520" cy="118872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kumimoji="0" lang="en-US" altLang="zh-Han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LiDAR Point Clouds</a:t>
            </a:r>
            <a:endParaRPr lang="en-US" sz="2200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Han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Alignment/Registration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id="{9ED7EFA0-3DCC-A149-8753-1D1F746A5847}"/>
              </a:ext>
            </a:extLst>
          </p:cNvPr>
          <p:cNvSpPr/>
          <p:nvPr/>
        </p:nvSpPr>
        <p:spPr bwMode="auto">
          <a:xfrm>
            <a:off x="7716242" y="7078930"/>
            <a:ext cx="3017520" cy="118872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kumimoji="0" lang="en-US" altLang="zh-Han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Point Clouds – Images R</a:t>
            </a:r>
            <a:r>
              <a:rPr lang="en-US" altLang="zh-Han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egistration</a:t>
            </a:r>
            <a:endParaRPr kumimoji="0" lang="en-US" altLang="zh-Han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4" name="Rounded Rectangle 93">
            <a:extLst>
              <a:ext uri="{FF2B5EF4-FFF2-40B4-BE49-F238E27FC236}">
                <a16:creationId xmlns:a16="http://schemas.microsoft.com/office/drawing/2014/main" id="{20D27B00-4B9B-FA42-85C2-09B7EB124068}"/>
              </a:ext>
            </a:extLst>
          </p:cNvPr>
          <p:cNvSpPr/>
          <p:nvPr/>
        </p:nvSpPr>
        <p:spPr bwMode="auto">
          <a:xfrm>
            <a:off x="10911560" y="8412991"/>
            <a:ext cx="3017520" cy="118872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altLang="zh-Han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Triangulation/Multi-view</a:t>
            </a:r>
            <a:endParaRPr kumimoji="0" lang="en-US" altLang="zh-Han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6" name="Rounded Rectangle 95">
            <a:extLst>
              <a:ext uri="{FF2B5EF4-FFF2-40B4-BE49-F238E27FC236}">
                <a16:creationId xmlns:a16="http://schemas.microsoft.com/office/drawing/2014/main" id="{0094B2B8-A6A5-4F47-829E-B783D234FD66}"/>
              </a:ext>
            </a:extLst>
          </p:cNvPr>
          <p:cNvSpPr/>
          <p:nvPr/>
        </p:nvSpPr>
        <p:spPr bwMode="auto">
          <a:xfrm>
            <a:off x="7691433" y="8382000"/>
            <a:ext cx="3017520" cy="118872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kumimoji="0" lang="en-US" altLang="zh-Han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Object</a:t>
            </a:r>
            <a:r>
              <a:rPr kumimoji="0" lang="zh-Han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lang="en-US" altLang="zh-Han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Detections</a:t>
            </a:r>
            <a:endParaRPr kumimoji="0" lang="en-US" altLang="zh-Han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7" name="Rounded Rectangle 96">
            <a:extLst>
              <a:ext uri="{FF2B5EF4-FFF2-40B4-BE49-F238E27FC236}">
                <a16:creationId xmlns:a16="http://schemas.microsoft.com/office/drawing/2014/main" id="{E581332E-7B6A-4A4A-8E33-35290596F37C}"/>
              </a:ext>
            </a:extLst>
          </p:cNvPr>
          <p:cNvSpPr/>
          <p:nvPr/>
        </p:nvSpPr>
        <p:spPr bwMode="auto">
          <a:xfrm>
            <a:off x="7676462" y="9851944"/>
            <a:ext cx="3017520" cy="118872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kumimoji="0" lang="en-US" altLang="zh-Han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Lane</a:t>
            </a:r>
            <a:r>
              <a:rPr lang="zh-Hans" altLang="en-U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kumimoji="0" lang="en-US" altLang="zh-Han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Model</a:t>
            </a:r>
            <a:r>
              <a:rPr kumimoji="0" lang="zh-Han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kumimoji="0" lang="en-US" altLang="zh-Han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Generation</a:t>
            </a:r>
          </a:p>
        </p:txBody>
      </p:sp>
      <p:sp>
        <p:nvSpPr>
          <p:cNvPr id="102" name="Rounded Rectangle 101">
            <a:extLst>
              <a:ext uri="{FF2B5EF4-FFF2-40B4-BE49-F238E27FC236}">
                <a16:creationId xmlns:a16="http://schemas.microsoft.com/office/drawing/2014/main" id="{091E74B5-3D00-D645-B797-00AE0113AEE9}"/>
              </a:ext>
            </a:extLst>
          </p:cNvPr>
          <p:cNvSpPr/>
          <p:nvPr/>
        </p:nvSpPr>
        <p:spPr bwMode="auto">
          <a:xfrm>
            <a:off x="10802866" y="9860280"/>
            <a:ext cx="3017520" cy="118872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kumimoji="0" lang="en-US" altLang="zh-Han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Traffic </a:t>
            </a:r>
            <a:r>
              <a:rPr lang="en-US" altLang="zh-Han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Devices Mapping</a:t>
            </a:r>
            <a:endParaRPr kumimoji="0" lang="en-US" altLang="zh-Han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05" name="Rounded Rectangle 104">
            <a:extLst>
              <a:ext uri="{FF2B5EF4-FFF2-40B4-BE49-F238E27FC236}">
                <a16:creationId xmlns:a16="http://schemas.microsoft.com/office/drawing/2014/main" id="{2A2430BA-EA74-254A-936B-8D5C45C97A81}"/>
              </a:ext>
            </a:extLst>
          </p:cNvPr>
          <p:cNvSpPr/>
          <p:nvPr/>
        </p:nvSpPr>
        <p:spPr bwMode="auto">
          <a:xfrm>
            <a:off x="14010886" y="9851944"/>
            <a:ext cx="3017520" cy="118872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kumimoji="0" lang="en-US" altLang="zh-Han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Other Semantics</a:t>
            </a: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417A5BBE-475B-2D43-9A4C-69BB30D089E9}"/>
              </a:ext>
            </a:extLst>
          </p:cNvPr>
          <p:cNvSpPr/>
          <p:nvPr/>
        </p:nvSpPr>
        <p:spPr bwMode="auto">
          <a:xfrm>
            <a:off x="14047344" y="7078930"/>
            <a:ext cx="3017520" cy="118872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altLang="zh-Han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Orthographic ground plane generation</a:t>
            </a:r>
            <a:endParaRPr kumimoji="0" lang="en-US" altLang="zh-Han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2AA5D04F-1B21-374E-8A31-35C7D3E1291C}"/>
              </a:ext>
            </a:extLst>
          </p:cNvPr>
          <p:cNvSpPr/>
          <p:nvPr/>
        </p:nvSpPr>
        <p:spPr bwMode="auto">
          <a:xfrm>
            <a:off x="4539271" y="9851943"/>
            <a:ext cx="3017520" cy="118872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altLang="zh-Han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Lane/Road Markings Extraction</a:t>
            </a:r>
            <a:endParaRPr kumimoji="0" lang="en-US" altLang="zh-Han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2BC6E4B7-73C4-FD4E-9EBC-B31D2F3FA8F5}"/>
              </a:ext>
            </a:extLst>
          </p:cNvPr>
          <p:cNvSpPr/>
          <p:nvPr/>
        </p:nvSpPr>
        <p:spPr bwMode="auto">
          <a:xfrm>
            <a:off x="10876118" y="7108520"/>
            <a:ext cx="3017520" cy="118872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zh-Hans" altLang="en-U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 </a:t>
            </a:r>
            <a:r>
              <a:rPr lang="en-US" altLang="zh-Han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Irrelevant Objects Removal</a:t>
            </a:r>
            <a:endParaRPr kumimoji="0" lang="en-US" altLang="zh-Han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6128A73B-2CCE-5B48-8382-8651AB658985}"/>
              </a:ext>
            </a:extLst>
          </p:cNvPr>
          <p:cNvSpPr/>
          <p:nvPr/>
        </p:nvSpPr>
        <p:spPr bwMode="auto">
          <a:xfrm>
            <a:off x="7722721" y="5657595"/>
            <a:ext cx="3017520" cy="118872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Sensor Fusion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E9B921EF-5BB7-9142-9529-5D91F1992B1B}"/>
              </a:ext>
            </a:extLst>
          </p:cNvPr>
          <p:cNvSpPr/>
          <p:nvPr/>
        </p:nvSpPr>
        <p:spPr bwMode="auto">
          <a:xfrm>
            <a:off x="10876118" y="5638800"/>
            <a:ext cx="3017520" cy="118872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Hans" sz="2400" dirty="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Pose Adjustment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63360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为什么高精地图制作适合引入人工智能？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539" y="1981200"/>
            <a:ext cx="22852062" cy="8763000"/>
          </a:xfrm>
        </p:spPr>
        <p:txBody>
          <a:bodyPr>
            <a:normAutofit/>
          </a:bodyPr>
          <a:lstStyle/>
          <a:p>
            <a:r>
              <a:rPr lang="zh-Hans" altLang="en-US" dirty="0"/>
              <a:t>庞大的</a:t>
            </a:r>
            <a:r>
              <a:rPr lang="zh-Hans" altLang="en-US" b="1" dirty="0">
                <a:solidFill>
                  <a:srgbClr val="FF0000"/>
                </a:solidFill>
              </a:rPr>
              <a:t>人工</a:t>
            </a:r>
            <a:r>
              <a:rPr lang="zh-Hans" altLang="en-US" dirty="0"/>
              <a:t>作业量</a:t>
            </a:r>
            <a:endParaRPr lang="en-US" altLang="zh-Hans" dirty="0"/>
          </a:p>
          <a:p>
            <a:pPr lvl="1"/>
            <a:r>
              <a:rPr lang="zh-Hans" altLang="en-US" dirty="0"/>
              <a:t>重复性、繁琐、易出错</a:t>
            </a:r>
            <a:endParaRPr lang="en-US" altLang="zh-Hans" dirty="0"/>
          </a:p>
          <a:p>
            <a:pPr lvl="1"/>
            <a:r>
              <a:rPr lang="zh-Hans" altLang="en-US" dirty="0"/>
              <a:t>成本高 、效率低、耗时长</a:t>
            </a:r>
            <a:endParaRPr lang="en-US" altLang="zh-Hans" dirty="0"/>
          </a:p>
          <a:p>
            <a:pPr lvl="1"/>
            <a:r>
              <a:rPr lang="zh-Hans" altLang="en-US" dirty="0"/>
              <a:t>人工智能在很多作业上已经接近人类水平，有些事情甚至比人类做的更快、更好</a:t>
            </a:r>
            <a:endParaRPr lang="en-US" dirty="0"/>
          </a:p>
          <a:p>
            <a:endParaRPr lang="en-US" altLang="zh-Hans" dirty="0"/>
          </a:p>
          <a:p>
            <a:pPr marL="419100" lvl="1" indent="0">
              <a:buNone/>
            </a:pPr>
            <a:endParaRPr lang="en-US" altLang="zh-Hans" dirty="0"/>
          </a:p>
        </p:txBody>
      </p:sp>
    </p:spTree>
    <p:extLst>
      <p:ext uri="{BB962C8B-B14F-4D97-AF65-F5344CB8AC3E}">
        <p14:creationId xmlns:p14="http://schemas.microsoft.com/office/powerpoint/2010/main" val="333118953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为什么高精地图制作适合引入人工智能？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Hans" altLang="en-US" dirty="0"/>
              <a:t>海量数据</a:t>
            </a:r>
            <a:endParaRPr lang="en-US" dirty="0"/>
          </a:p>
          <a:p>
            <a:pPr lvl="1"/>
            <a:r>
              <a:rPr lang="zh-Hans" altLang="en-US" dirty="0"/>
              <a:t>光美国就有</a:t>
            </a:r>
            <a:r>
              <a:rPr lang="en-US" altLang="zh-Hans" dirty="0"/>
              <a:t>4,154,727</a:t>
            </a:r>
            <a:r>
              <a:rPr lang="zh-Hans" altLang="en-US" dirty="0"/>
              <a:t>英里（</a:t>
            </a:r>
            <a:r>
              <a:rPr lang="en-US" altLang="zh-Hans" dirty="0"/>
              <a:t>6</a:t>
            </a:r>
            <a:r>
              <a:rPr lang="zh-Hans" altLang="en-US" dirty="0"/>
              <a:t>百多万公里）的公路 </a:t>
            </a:r>
            <a:r>
              <a:rPr lang="en-US" altLang="zh-Hans" dirty="0"/>
              <a:t>(2015</a:t>
            </a:r>
            <a:r>
              <a:rPr lang="zh-Hans" altLang="en-US" dirty="0"/>
              <a:t>美国交通部数据）</a:t>
            </a:r>
            <a:endParaRPr lang="en-US" dirty="0"/>
          </a:p>
          <a:p>
            <a:pPr lvl="1"/>
            <a:r>
              <a:rPr lang="zh-Hans" altLang="en-US" dirty="0"/>
              <a:t>数据维度高</a:t>
            </a:r>
            <a:r>
              <a:rPr lang="en-US" altLang="zh-Hans" dirty="0"/>
              <a:t> </a:t>
            </a:r>
            <a:r>
              <a:rPr lang="en-US" dirty="0"/>
              <a:t>(</a:t>
            </a:r>
            <a:r>
              <a:rPr lang="zh-Hans" altLang="en-US" dirty="0"/>
              <a:t>多传感器</a:t>
            </a:r>
            <a:r>
              <a:rPr lang="en-US" dirty="0"/>
              <a:t>)</a:t>
            </a:r>
          </a:p>
          <a:p>
            <a:r>
              <a:rPr lang="zh-Hans" altLang="en-US" dirty="0"/>
              <a:t>高精地图制作与其他无人车模块的相关性和共通性</a:t>
            </a:r>
            <a:endParaRPr lang="en-US" altLang="zh-Hans" dirty="0"/>
          </a:p>
          <a:p>
            <a:pPr lvl="1"/>
            <a:r>
              <a:rPr lang="zh-Hans" altLang="en-US" dirty="0"/>
              <a:t>可以借用其他模块中用到的人工智能技术</a:t>
            </a:r>
            <a:endParaRPr lang="en-US" altLang="zh-Hans" dirty="0"/>
          </a:p>
          <a:p>
            <a:r>
              <a:rPr lang="zh-Hans" altLang="en-US" dirty="0"/>
              <a:t>可扩展性、可迁移性</a:t>
            </a:r>
            <a:endParaRPr lang="en-US" altLang="zh-Hans" dirty="0"/>
          </a:p>
          <a:p>
            <a:pPr lvl="1"/>
            <a:r>
              <a:rPr lang="zh-Hans" altLang="en-US" dirty="0"/>
              <a:t>在一个地区训练的机器学习模型，可扩展或迁移到其他地区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878296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36F0A-FDA6-5742-916E-EAE374F29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高精地图制作中常用的人工智能技术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B69098-AF30-EF4A-A5D6-B81BDCC1C8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0601" y="2286000"/>
            <a:ext cx="22098000" cy="8610600"/>
          </a:xfrm>
        </p:spPr>
        <p:txBody>
          <a:bodyPr/>
          <a:lstStyle/>
          <a:p>
            <a:r>
              <a:rPr lang="en-US" altLang="zh-Hans" sz="3200" dirty="0"/>
              <a:t>Robotics</a:t>
            </a:r>
            <a:r>
              <a:rPr lang="zh-Hans" altLang="en-US" sz="3200" dirty="0"/>
              <a:t> </a:t>
            </a:r>
            <a:endParaRPr lang="en-US" altLang="zh-Hans" sz="3200" dirty="0"/>
          </a:p>
          <a:p>
            <a:pPr lvl="1"/>
            <a:r>
              <a:rPr lang="en-US" sz="3200" dirty="0"/>
              <a:t>SLAM (Simultaneous Localization and Mapping) </a:t>
            </a:r>
            <a:r>
              <a:rPr lang="zh-Hans" altLang="en-US" sz="3200" dirty="0"/>
              <a:t>同时定位与地图构建</a:t>
            </a:r>
            <a:endParaRPr lang="en-US" sz="3200" dirty="0"/>
          </a:p>
          <a:p>
            <a:r>
              <a:rPr lang="en-US" altLang="zh-Hans" sz="3200" dirty="0"/>
              <a:t>Computer</a:t>
            </a:r>
            <a:r>
              <a:rPr lang="zh-Hans" altLang="en-US" sz="3200" dirty="0"/>
              <a:t> </a:t>
            </a:r>
            <a:r>
              <a:rPr lang="en-US" altLang="zh-Hans" sz="3200" dirty="0"/>
              <a:t>Vision</a:t>
            </a:r>
            <a:endParaRPr lang="en-US" sz="3200" dirty="0"/>
          </a:p>
          <a:p>
            <a:pPr lvl="1"/>
            <a:r>
              <a:rPr lang="zh-Hans" altLang="en-US" sz="3200" dirty="0"/>
              <a:t>基于几何 （</a:t>
            </a:r>
            <a:r>
              <a:rPr lang="en-US" altLang="zh-Hans" sz="3200" dirty="0"/>
              <a:t>Geometry-based</a:t>
            </a:r>
            <a:r>
              <a:rPr lang="zh-Hans" altLang="en-US" sz="3200" dirty="0"/>
              <a:t>）的方法</a:t>
            </a:r>
            <a:endParaRPr lang="en-US" sz="3200" dirty="0"/>
          </a:p>
          <a:p>
            <a:pPr lvl="1"/>
            <a:r>
              <a:rPr lang="zh-Hans" altLang="en-US" sz="3200" dirty="0"/>
              <a:t>基于（深度）学习（</a:t>
            </a:r>
            <a:r>
              <a:rPr lang="en-US" altLang="zh-Hans" sz="3200" dirty="0"/>
              <a:t>Learning-based</a:t>
            </a:r>
            <a:r>
              <a:rPr lang="zh-Hans" altLang="en-US" sz="3200" dirty="0"/>
              <a:t>）的方法</a:t>
            </a:r>
            <a:endParaRPr lang="en-US" sz="3200" dirty="0"/>
          </a:p>
          <a:p>
            <a:r>
              <a:rPr lang="en-US" altLang="zh-Hans" sz="3200" dirty="0"/>
              <a:t>Machine Learning/Deep Learning</a:t>
            </a:r>
            <a:endParaRPr lang="zh-Han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1959036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C12AB-9CE2-454F-937A-DFD2DCC85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Human-in-the-loop Machine Learning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309878C6-0FD8-3143-911F-6E87FDEAF015}"/>
              </a:ext>
            </a:extLst>
          </p:cNvPr>
          <p:cNvSpPr/>
          <p:nvPr/>
        </p:nvSpPr>
        <p:spPr bwMode="auto">
          <a:xfrm>
            <a:off x="2011739" y="4628257"/>
            <a:ext cx="3657600" cy="1828800"/>
          </a:xfrm>
          <a:prstGeom prst="roundRect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Data Collection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527FCF16-1AF1-5A45-8BB8-3D5ECB557035}"/>
              </a:ext>
            </a:extLst>
          </p:cNvPr>
          <p:cNvSpPr/>
          <p:nvPr/>
        </p:nvSpPr>
        <p:spPr bwMode="auto">
          <a:xfrm>
            <a:off x="16306800" y="8582026"/>
            <a:ext cx="3276600" cy="1704974"/>
          </a:xfrm>
          <a:prstGeom prst="roundRect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Train/Re-Train ML/DL models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EFA709-C823-E844-A3F8-62D1AFAB1CA6}"/>
              </a:ext>
            </a:extLst>
          </p:cNvPr>
          <p:cNvSpPr/>
          <p:nvPr/>
        </p:nvSpPr>
        <p:spPr bwMode="auto">
          <a:xfrm>
            <a:off x="10661259" y="4512824"/>
            <a:ext cx="3657600" cy="1828800"/>
          </a:xfrm>
          <a:prstGeom prst="roundRect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Han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Manual Annotation/Labeling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ABAC2CA-CA75-984B-A879-892036454862}"/>
              </a:ext>
            </a:extLst>
          </p:cNvPr>
          <p:cNvSpPr/>
          <p:nvPr/>
        </p:nvSpPr>
        <p:spPr bwMode="auto">
          <a:xfrm flipH="1">
            <a:off x="6664892" y="4567297"/>
            <a:ext cx="3000815" cy="1950719"/>
          </a:xfrm>
          <a:prstGeom prst="ellips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Unlabeled data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A6CD4EA-AD38-FC43-9424-A55BD44F0A4F}"/>
              </a:ext>
            </a:extLst>
          </p:cNvPr>
          <p:cNvSpPr/>
          <p:nvPr/>
        </p:nvSpPr>
        <p:spPr bwMode="auto">
          <a:xfrm flipH="1">
            <a:off x="15949392" y="4191000"/>
            <a:ext cx="3634008" cy="2594366"/>
          </a:xfrm>
          <a:prstGeom prst="ellips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Semantic HD Map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7937B45-5D53-194E-85BA-393841492CD6}"/>
              </a:ext>
            </a:extLst>
          </p:cNvPr>
          <p:cNvSpPr/>
          <p:nvPr/>
        </p:nvSpPr>
        <p:spPr bwMode="auto">
          <a:xfrm flipH="1">
            <a:off x="10467077" y="8539753"/>
            <a:ext cx="3000815" cy="1950719"/>
          </a:xfrm>
          <a:prstGeom prst="ellips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Models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791CFDC2-014A-9945-806F-8B8EBE6B9FD5}"/>
              </a:ext>
            </a:extLst>
          </p:cNvPr>
          <p:cNvSpPr/>
          <p:nvPr/>
        </p:nvSpPr>
        <p:spPr bwMode="auto">
          <a:xfrm>
            <a:off x="5720739" y="5427223"/>
            <a:ext cx="815267" cy="382783"/>
          </a:xfrm>
          <a:prstGeom prst="rightArrow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1" name="Right Arrow 10">
            <a:extLst>
              <a:ext uri="{FF2B5EF4-FFF2-40B4-BE49-F238E27FC236}">
                <a16:creationId xmlns:a16="http://schemas.microsoft.com/office/drawing/2014/main" id="{ED78BCD8-B247-A349-B595-95CCF94F9F4B}"/>
              </a:ext>
            </a:extLst>
          </p:cNvPr>
          <p:cNvSpPr/>
          <p:nvPr/>
        </p:nvSpPr>
        <p:spPr bwMode="auto">
          <a:xfrm>
            <a:off x="9845992" y="5351266"/>
            <a:ext cx="815267" cy="382783"/>
          </a:xfrm>
          <a:prstGeom prst="rightArrow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id="{FAEBC1FB-BCC6-2345-B5F1-AD82850F59DA}"/>
              </a:ext>
            </a:extLst>
          </p:cNvPr>
          <p:cNvSpPr/>
          <p:nvPr/>
        </p:nvSpPr>
        <p:spPr bwMode="auto">
          <a:xfrm>
            <a:off x="14726492" y="5235832"/>
            <a:ext cx="815267" cy="382783"/>
          </a:xfrm>
          <a:prstGeom prst="rightArrow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4" name="Down Arrow 13">
            <a:extLst>
              <a:ext uri="{FF2B5EF4-FFF2-40B4-BE49-F238E27FC236}">
                <a16:creationId xmlns:a16="http://schemas.microsoft.com/office/drawing/2014/main" id="{4837E248-CBA5-064E-B53F-E43DB79AE159}"/>
              </a:ext>
            </a:extLst>
          </p:cNvPr>
          <p:cNvSpPr/>
          <p:nvPr/>
        </p:nvSpPr>
        <p:spPr bwMode="auto">
          <a:xfrm>
            <a:off x="17588885" y="7103624"/>
            <a:ext cx="476254" cy="1120140"/>
          </a:xfrm>
          <a:prstGeom prst="downArrow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5" name="Right Arrow 14">
            <a:extLst>
              <a:ext uri="{FF2B5EF4-FFF2-40B4-BE49-F238E27FC236}">
                <a16:creationId xmlns:a16="http://schemas.microsoft.com/office/drawing/2014/main" id="{4034C021-3946-6443-824E-A7CBA32E103D}"/>
              </a:ext>
            </a:extLst>
          </p:cNvPr>
          <p:cNvSpPr/>
          <p:nvPr/>
        </p:nvSpPr>
        <p:spPr bwMode="auto">
          <a:xfrm rot="10800000">
            <a:off x="13601978" y="9204353"/>
            <a:ext cx="2456253" cy="492746"/>
          </a:xfrm>
          <a:prstGeom prst="rightArrow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6" name="Bent-Up Arrow 15">
            <a:extLst>
              <a:ext uri="{FF2B5EF4-FFF2-40B4-BE49-F238E27FC236}">
                <a16:creationId xmlns:a16="http://schemas.microsoft.com/office/drawing/2014/main" id="{85F0052B-C9F9-214A-8C40-4756E5198A10}"/>
              </a:ext>
            </a:extLst>
          </p:cNvPr>
          <p:cNvSpPr/>
          <p:nvPr/>
        </p:nvSpPr>
        <p:spPr bwMode="auto">
          <a:xfrm rot="5400000">
            <a:off x="7469938" y="7430909"/>
            <a:ext cx="2815085" cy="1524000"/>
          </a:xfrm>
          <a:prstGeom prst="bentUpArrow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7" name="Down Arrow 16">
            <a:extLst>
              <a:ext uri="{FF2B5EF4-FFF2-40B4-BE49-F238E27FC236}">
                <a16:creationId xmlns:a16="http://schemas.microsoft.com/office/drawing/2014/main" id="{5470B4A5-462B-154D-9621-9CDA8AF1905F}"/>
              </a:ext>
            </a:extLst>
          </p:cNvPr>
          <p:cNvSpPr/>
          <p:nvPr/>
        </p:nvSpPr>
        <p:spPr bwMode="auto">
          <a:xfrm rot="10800000">
            <a:off x="11440856" y="6457055"/>
            <a:ext cx="1158266" cy="2070496"/>
          </a:xfrm>
          <a:prstGeom prst="downArrow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vert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2" name="Right Arrow 11">
            <a:extLst>
              <a:ext uri="{FF2B5EF4-FFF2-40B4-BE49-F238E27FC236}">
                <a16:creationId xmlns:a16="http://schemas.microsoft.com/office/drawing/2014/main" id="{ED0BDFB4-F5D5-1940-B870-5A2E2B4FF32C}"/>
              </a:ext>
            </a:extLst>
          </p:cNvPr>
          <p:cNvSpPr/>
          <p:nvPr/>
        </p:nvSpPr>
        <p:spPr bwMode="auto">
          <a:xfrm rot="19758310">
            <a:off x="13192903" y="7410768"/>
            <a:ext cx="3187585" cy="916927"/>
          </a:xfrm>
          <a:prstGeom prst="rightArrow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High Confident Results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E45B0B5-9D52-9243-A91C-6EF82E7A26C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3071" y="2653549"/>
            <a:ext cx="1434935" cy="202565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8812079-565C-B645-A4EA-6842CC6ED40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6852" y="2496252"/>
            <a:ext cx="1434935" cy="202565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6286FEE-F64F-E841-8BED-EC73811E7D5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31761" y="8437901"/>
            <a:ext cx="1434935" cy="202565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0B424E0-3BE0-7848-A245-4AB9BD6C5DCA}"/>
              </a:ext>
            </a:extLst>
          </p:cNvPr>
          <p:cNvSpPr txBox="1"/>
          <p:nvPr/>
        </p:nvSpPr>
        <p:spPr>
          <a:xfrm>
            <a:off x="10725481" y="7375984"/>
            <a:ext cx="272336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Hans" sz="2400" dirty="0"/>
              <a:t>Low</a:t>
            </a:r>
            <a:r>
              <a:rPr lang="zh-Hans" altLang="en-US" sz="2400" dirty="0"/>
              <a:t> </a:t>
            </a:r>
            <a:r>
              <a:rPr lang="en-US" altLang="zh-Hans" sz="2400" dirty="0"/>
              <a:t>Confident</a:t>
            </a:r>
          </a:p>
          <a:p>
            <a:pPr algn="ctr"/>
            <a:r>
              <a:rPr lang="en-US" sz="2400" dirty="0"/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23009835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2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1EC3F-EAEB-A04C-BBC6-C23736ABA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181600"/>
            <a:ext cx="23134637" cy="1663700"/>
          </a:xfrm>
        </p:spPr>
        <p:txBody>
          <a:bodyPr/>
          <a:lstStyle/>
          <a:p>
            <a:r>
              <a:rPr lang="zh-Hans" altLang="en-US" dirty="0"/>
              <a:t>人工智能在高精地图制作中的一些用例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906782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7F3CB-3CF9-1F4D-B026-C42F4C8A9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位姿（</a:t>
            </a:r>
            <a:r>
              <a:rPr lang="en-US" altLang="zh-Hans" dirty="0"/>
              <a:t>Pose</a:t>
            </a:r>
            <a:r>
              <a:rPr lang="zh-Hans" altLang="en-US" dirty="0"/>
              <a:t>）修正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5976E0-EBF6-9D4A-B465-6B2BA2C0BC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538" y="1981200"/>
            <a:ext cx="23134637" cy="9448800"/>
          </a:xfrm>
        </p:spPr>
        <p:txBody>
          <a:bodyPr/>
          <a:lstStyle/>
          <a:p>
            <a:r>
              <a:rPr lang="zh-Hans" altLang="en-US" dirty="0"/>
              <a:t>基于</a:t>
            </a:r>
            <a:r>
              <a:rPr lang="en-US" dirty="0"/>
              <a:t>LiDAR</a:t>
            </a:r>
            <a:r>
              <a:rPr lang="zh-Hans" altLang="en-US" dirty="0"/>
              <a:t>的位姿修正</a:t>
            </a:r>
            <a:endParaRPr lang="en-US" dirty="0"/>
          </a:p>
          <a:p>
            <a:pPr lvl="1"/>
            <a:r>
              <a:rPr lang="zh-Hans" altLang="en-US" dirty="0"/>
              <a:t>用</a:t>
            </a:r>
            <a:r>
              <a:rPr lang="en-US" dirty="0"/>
              <a:t>SLAM</a:t>
            </a:r>
            <a:r>
              <a:rPr lang="zh-Hans" altLang="en-US" dirty="0"/>
              <a:t>对采集到的点云进行离线优化</a:t>
            </a:r>
            <a:endParaRPr lang="en-US" dirty="0"/>
          </a:p>
          <a:p>
            <a:r>
              <a:rPr lang="zh-Hans" altLang="en-US" dirty="0"/>
              <a:t>基于视觉的位姿修正</a:t>
            </a:r>
            <a:endParaRPr lang="en-US" dirty="0"/>
          </a:p>
          <a:p>
            <a:pPr lvl="1"/>
            <a:r>
              <a:rPr lang="en-US" dirty="0"/>
              <a:t>Bundle </a:t>
            </a:r>
            <a:r>
              <a:rPr lang="en-US" altLang="zh-Hans" dirty="0"/>
              <a:t>A</a:t>
            </a:r>
            <a:r>
              <a:rPr lang="en-US" dirty="0"/>
              <a:t>djustment (</a:t>
            </a:r>
            <a:r>
              <a:rPr lang="en-US" dirty="0" err="1"/>
              <a:t>SfM</a:t>
            </a:r>
            <a:r>
              <a:rPr lang="en-US" dirty="0"/>
              <a:t>)</a:t>
            </a:r>
          </a:p>
          <a:p>
            <a:pPr lvl="1"/>
            <a:r>
              <a:rPr lang="en-US" dirty="0" err="1"/>
              <a:t>PoseNet</a:t>
            </a:r>
            <a:r>
              <a:rPr lang="zh-Hans" altLang="en-US" dirty="0"/>
              <a:t>*</a:t>
            </a:r>
            <a:endParaRPr lang="en-US" dirty="0"/>
          </a:p>
          <a:p>
            <a:pPr lvl="2"/>
            <a:r>
              <a:rPr lang="zh-Hans" altLang="en-US" dirty="0"/>
              <a:t>基于</a:t>
            </a:r>
            <a:r>
              <a:rPr lang="en-US" altLang="zh-Hans" dirty="0" err="1"/>
              <a:t>GoogLeNet</a:t>
            </a:r>
            <a:r>
              <a:rPr lang="zh-Hans" altLang="en-US" dirty="0"/>
              <a:t>的</a:t>
            </a:r>
            <a:r>
              <a:rPr lang="en-US" dirty="0"/>
              <a:t>6-DOF </a:t>
            </a:r>
            <a:r>
              <a:rPr lang="zh-Hans" altLang="en-US" dirty="0"/>
              <a:t>位姿估计</a:t>
            </a:r>
            <a:endParaRPr lang="en-US" dirty="0"/>
          </a:p>
          <a:p>
            <a:pPr lvl="2"/>
            <a:r>
              <a:rPr lang="zh-Hans" altLang="en-US" dirty="0"/>
              <a:t>用</a:t>
            </a:r>
            <a:r>
              <a:rPr lang="en-US" dirty="0"/>
              <a:t>affine</a:t>
            </a:r>
            <a:r>
              <a:rPr lang="zh-Hans" altLang="en-US" dirty="0"/>
              <a:t> </a:t>
            </a:r>
            <a:r>
              <a:rPr lang="en-US" altLang="zh-Hans" dirty="0" err="1"/>
              <a:t>regressor</a:t>
            </a:r>
            <a:r>
              <a:rPr lang="zh-Hans" altLang="en-US" dirty="0"/>
              <a:t>替换原</a:t>
            </a:r>
            <a:r>
              <a:rPr lang="en-US" altLang="zh-Hans" dirty="0" err="1"/>
              <a:t>GoogLeNet</a:t>
            </a:r>
            <a:r>
              <a:rPr lang="zh-Hans" altLang="en-US" dirty="0"/>
              <a:t>中的</a:t>
            </a:r>
            <a:r>
              <a:rPr lang="en-US" altLang="zh-Hans" dirty="0" err="1"/>
              <a:t>softmax</a:t>
            </a:r>
            <a:endParaRPr lang="en-US" dirty="0"/>
          </a:p>
          <a:p>
            <a:pPr lvl="2"/>
            <a:r>
              <a:rPr lang="zh-Hans" altLang="en-US" dirty="0"/>
              <a:t>最后的全连接层输出</a:t>
            </a:r>
            <a:r>
              <a:rPr lang="en-US" altLang="zh-Hans" dirty="0"/>
              <a:t>6-DOF</a:t>
            </a:r>
            <a:r>
              <a:rPr lang="zh-Hans" altLang="en-US" dirty="0"/>
              <a:t>位姿向量</a:t>
            </a:r>
            <a:endParaRPr lang="en-US" altLang="zh-Hans" dirty="0"/>
          </a:p>
          <a:p>
            <a:pPr lvl="2"/>
            <a:r>
              <a:rPr lang="zh-Hans" altLang="en-US" dirty="0"/>
              <a:t>准确度</a:t>
            </a:r>
            <a:r>
              <a:rPr lang="en-US" dirty="0"/>
              <a:t>: 2m </a:t>
            </a:r>
            <a:r>
              <a:rPr lang="zh-Hans" altLang="en-US" dirty="0"/>
              <a:t>和</a:t>
            </a:r>
            <a:r>
              <a:rPr lang="en-US" dirty="0"/>
              <a:t> 3° </a:t>
            </a:r>
          </a:p>
          <a:p>
            <a:pPr lvl="3"/>
            <a:r>
              <a:rPr lang="zh-Hans" altLang="en-US" dirty="0"/>
              <a:t>虽然并不满足高精地图的要求，但是不失是一种有创造性的尝试</a:t>
            </a:r>
            <a:endParaRPr lang="en-US" dirty="0"/>
          </a:p>
          <a:p>
            <a:pPr marL="876300" lvl="2" indent="0">
              <a:buNone/>
            </a:pPr>
            <a:endParaRPr lang="en-US" sz="2400" dirty="0"/>
          </a:p>
          <a:p>
            <a:pPr marL="876300" lvl="2" indent="0">
              <a:buNone/>
            </a:pPr>
            <a:br>
              <a:rPr lang="en-US" sz="2400" dirty="0"/>
            </a:br>
            <a:r>
              <a:rPr lang="zh-Hans" altLang="en-US" sz="2400" dirty="0"/>
              <a:t>* </a:t>
            </a:r>
            <a:r>
              <a:rPr lang="en-US" sz="2400" dirty="0"/>
              <a:t>A. Kendall, M. Grimes, and R. </a:t>
            </a:r>
            <a:r>
              <a:rPr lang="en-US" sz="2400" dirty="0" err="1"/>
              <a:t>Cipolla</a:t>
            </a:r>
            <a:r>
              <a:rPr lang="en-US" sz="2400" dirty="0"/>
              <a:t>. </a:t>
            </a:r>
            <a:r>
              <a:rPr lang="en-US" sz="2400" dirty="0" err="1"/>
              <a:t>PoseNet</a:t>
            </a:r>
            <a:r>
              <a:rPr lang="en-US" sz="2400" dirty="0"/>
              <a:t>: A Convolutional Network for Real-Time 6-DOF Camera </a:t>
            </a:r>
            <a:r>
              <a:rPr lang="en-US" sz="2400" dirty="0" err="1"/>
              <a:t>Relocalization</a:t>
            </a:r>
            <a:r>
              <a:rPr lang="en-US" sz="2400" dirty="0"/>
              <a:t>. In Proceedings of the IEEE International Conference on Computer Vision (ICCV), pages 2938–2946. IEEE, 2015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42495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9D42C-A314-E34E-98A0-8F294E735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讲师简介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F5033C-431F-6741-87EC-6186E38BB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538" y="1981200"/>
            <a:ext cx="23309262" cy="10287000"/>
          </a:xfrm>
        </p:spPr>
        <p:txBody>
          <a:bodyPr/>
          <a:lstStyle/>
          <a:p>
            <a:r>
              <a:rPr lang="zh-Hans" altLang="en-US" dirty="0"/>
              <a:t>中山大学计算机学士学位</a:t>
            </a:r>
            <a:endParaRPr lang="en-US" altLang="zh-Hans" dirty="0"/>
          </a:p>
          <a:p>
            <a:r>
              <a:rPr lang="zh-Hans" altLang="en-US" dirty="0"/>
              <a:t>上海交通大学计算机硕士学位</a:t>
            </a:r>
            <a:endParaRPr lang="en-US" altLang="zh-Hans" dirty="0"/>
          </a:p>
          <a:p>
            <a:r>
              <a:rPr lang="en-US" dirty="0"/>
              <a:t>University of Michigan – Dearborn </a:t>
            </a:r>
            <a:r>
              <a:rPr lang="zh-Hans" altLang="en-US" dirty="0"/>
              <a:t>电子工程硕士学位，在校期间参与的实验室科研合作项目包括：</a:t>
            </a:r>
            <a:endParaRPr lang="en-US" altLang="zh-Hans" dirty="0"/>
          </a:p>
          <a:p>
            <a:pPr lvl="1"/>
            <a:r>
              <a:rPr lang="zh-Hans" altLang="en-US" dirty="0"/>
              <a:t>福特汽车公司混合动力汽车智能节能科研课题</a:t>
            </a:r>
            <a:endParaRPr lang="en-US" altLang="zh-Hans" dirty="0"/>
          </a:p>
          <a:p>
            <a:pPr lvl="1"/>
            <a:endParaRPr lang="en-US" altLang="zh-Hans" dirty="0"/>
          </a:p>
          <a:p>
            <a:pPr lvl="1"/>
            <a:r>
              <a:rPr lang="en-US" altLang="zh-Hans" dirty="0"/>
              <a:t>TRW Automotive</a:t>
            </a:r>
            <a:r>
              <a:rPr lang="zh-Hans" altLang="en-US" dirty="0"/>
              <a:t>基于单目相机灰度照片的</a:t>
            </a:r>
            <a:r>
              <a:rPr lang="en-US" altLang="zh-Hans" dirty="0"/>
              <a:t>Traffic</a:t>
            </a:r>
            <a:r>
              <a:rPr lang="zh-Hans" altLang="en-US" dirty="0"/>
              <a:t> </a:t>
            </a:r>
            <a:r>
              <a:rPr lang="en-US" altLang="zh-Hans" dirty="0"/>
              <a:t>Signs</a:t>
            </a:r>
            <a:r>
              <a:rPr lang="zh-Hans" altLang="en-US" dirty="0"/>
              <a:t>实时识别系统</a:t>
            </a:r>
            <a:endParaRPr lang="en-US" altLang="zh-Hans" dirty="0"/>
          </a:p>
          <a:p>
            <a:pPr lvl="1"/>
            <a:endParaRPr lang="en-US" altLang="zh-Hans" dirty="0"/>
          </a:p>
          <a:p>
            <a:pPr lvl="1"/>
            <a:r>
              <a:rPr lang="en-US" altLang="zh-Hans" dirty="0"/>
              <a:t>Volvo</a:t>
            </a:r>
            <a:r>
              <a:rPr lang="zh-Hans" altLang="en-US" dirty="0"/>
              <a:t>汽车诊断信息检索和数据挖掘系统</a:t>
            </a:r>
            <a:endParaRPr lang="en-US" altLang="zh-Hans" dirty="0"/>
          </a:p>
          <a:p>
            <a:r>
              <a:rPr lang="en-US" altLang="zh-Hans" dirty="0"/>
              <a:t>Microsoft</a:t>
            </a:r>
            <a:r>
              <a:rPr lang="zh-Hans" altLang="en-US" dirty="0"/>
              <a:t> </a:t>
            </a:r>
            <a:r>
              <a:rPr lang="en-US" altLang="zh-Hans" dirty="0"/>
              <a:t>Bing</a:t>
            </a:r>
            <a:r>
              <a:rPr lang="zh-Hans" altLang="en-US" dirty="0"/>
              <a:t> </a:t>
            </a:r>
            <a:r>
              <a:rPr lang="en-US" altLang="zh-Hans" dirty="0"/>
              <a:t>Search </a:t>
            </a:r>
            <a:r>
              <a:rPr lang="zh-Hans" altLang="en-US" dirty="0"/>
              <a:t>美国总部 （</a:t>
            </a:r>
            <a:r>
              <a:rPr lang="en-US" altLang="zh-Hans" dirty="0"/>
              <a:t>2010/02</a:t>
            </a:r>
            <a:r>
              <a:rPr lang="zh-Hans" altLang="en-US" dirty="0"/>
              <a:t> </a:t>
            </a:r>
            <a:r>
              <a:rPr lang="en-US" altLang="zh-Hans" dirty="0"/>
              <a:t>~</a:t>
            </a:r>
            <a:r>
              <a:rPr lang="zh-Hans" altLang="en-US" dirty="0"/>
              <a:t> </a:t>
            </a:r>
            <a:r>
              <a:rPr lang="en-US" altLang="zh-Hans" dirty="0"/>
              <a:t>2015/03</a:t>
            </a:r>
            <a:r>
              <a:rPr lang="zh-Hans" altLang="en-US" dirty="0"/>
              <a:t>）</a:t>
            </a:r>
            <a:endParaRPr lang="en-US" altLang="zh-Hans" dirty="0"/>
          </a:p>
          <a:p>
            <a:pPr lvl="1"/>
            <a:r>
              <a:rPr lang="en-US" altLang="zh-Hans" dirty="0"/>
              <a:t>Query Rewriting, Speller</a:t>
            </a:r>
          </a:p>
          <a:p>
            <a:pPr lvl="1"/>
            <a:r>
              <a:rPr lang="en-US" altLang="zh-Hans" dirty="0"/>
              <a:t>Web Scale Language Model, Statistical Machine Translation</a:t>
            </a:r>
          </a:p>
          <a:p>
            <a:r>
              <a:rPr lang="en-US" altLang="zh-Hans" dirty="0"/>
              <a:t>Uber</a:t>
            </a:r>
            <a:r>
              <a:rPr lang="zh-Hans" altLang="en-US" dirty="0"/>
              <a:t> 美国总部（</a:t>
            </a:r>
            <a:r>
              <a:rPr lang="en-US" altLang="zh-Hans" dirty="0"/>
              <a:t>2015/04</a:t>
            </a:r>
            <a:r>
              <a:rPr lang="zh-Hans" altLang="en-US" dirty="0"/>
              <a:t> </a:t>
            </a:r>
            <a:r>
              <a:rPr lang="en-US" altLang="zh-Hans" dirty="0"/>
              <a:t>~</a:t>
            </a:r>
            <a:r>
              <a:rPr lang="zh-Hans" altLang="en-US" dirty="0"/>
              <a:t> 至今</a:t>
            </a:r>
            <a:r>
              <a:rPr lang="en-US" altLang="zh-Hans" dirty="0"/>
              <a:t>)</a:t>
            </a:r>
          </a:p>
          <a:p>
            <a:pPr lvl="1"/>
            <a:endParaRPr lang="en-US" altLang="zh-Han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8F1E6E-74CD-C74E-9854-F48362AFDA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25200" y="4267200"/>
            <a:ext cx="2362200" cy="990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CEF865E-EA0E-C047-9553-08191D340C5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25800" y="5715000"/>
            <a:ext cx="2255921" cy="10287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671C7D-6C0F-F948-82CC-860E9168BFF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0129" y="6878411"/>
            <a:ext cx="1752600" cy="13144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FDE512-55F6-CC4E-95BA-EE7AB766D37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06290" y="8313964"/>
            <a:ext cx="3456067" cy="15178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63ECCB-E5E2-6C48-BFA4-A263932BD1C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3674" y="10972800"/>
            <a:ext cx="2635849" cy="558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A50CFB9-C352-2644-BFE7-A36F9543E29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1999" y="1693906"/>
            <a:ext cx="1879600" cy="1905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85FD8B-65F1-934A-8E40-BB49D97B1BE9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5497" y="2002824"/>
            <a:ext cx="4102100" cy="12319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74B484E-9BF0-C74F-B6A4-1D42DB8E8117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32829" y="1592306"/>
            <a:ext cx="3009900" cy="20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54909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E927B-5B80-C846-8986-F7AFFD6D1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基于点云的路沿提取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42255F-C4D6-9545-A80E-CA24AC8475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1" y="1981200"/>
            <a:ext cx="7924800" cy="8382000"/>
          </a:xfrm>
        </p:spPr>
        <p:txBody>
          <a:bodyPr/>
          <a:lstStyle/>
          <a:p>
            <a:r>
              <a:rPr lang="zh-Hans" altLang="en-US" dirty="0"/>
              <a:t>启发式规则</a:t>
            </a:r>
            <a:endParaRPr lang="en-US" altLang="zh-Hans" dirty="0"/>
          </a:p>
          <a:p>
            <a:pPr lvl="1"/>
            <a:r>
              <a:rPr lang="zh-Hans" altLang="en-US" dirty="0"/>
              <a:t>主要考虑高度（</a:t>
            </a:r>
            <a:r>
              <a:rPr lang="en-US" altLang="zh-Hans" dirty="0"/>
              <a:t>Elevation</a:t>
            </a:r>
            <a:r>
              <a:rPr lang="zh-Hans" altLang="en-US" dirty="0"/>
              <a:t>）差*</a:t>
            </a:r>
            <a:endParaRPr lang="en-US" dirty="0"/>
          </a:p>
          <a:p>
            <a:pPr lvl="1"/>
            <a:r>
              <a:rPr lang="zh-Hans" altLang="en-US" dirty="0"/>
              <a:t>密度变化</a:t>
            </a:r>
            <a:endParaRPr lang="en-US" dirty="0"/>
          </a:p>
          <a:p>
            <a:pPr marL="419100" lvl="1" indent="0">
              <a:buNone/>
            </a:pPr>
            <a:endParaRPr lang="en-US" dirty="0"/>
          </a:p>
          <a:p>
            <a:r>
              <a:rPr lang="zh-Hans" altLang="en-US" dirty="0"/>
              <a:t>基于高度差的方法在路沿断裂的时候会失效</a:t>
            </a:r>
            <a:endParaRPr lang="en-US" altLang="zh-Hans" dirty="0"/>
          </a:p>
          <a:p>
            <a:pPr lvl="1"/>
            <a:r>
              <a:rPr lang="zh-Hans" altLang="en-US" dirty="0"/>
              <a:t>其他方法**</a:t>
            </a:r>
            <a:endParaRPr lang="en-US" altLang="zh-Hans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8613E27B-81C8-8E4A-9D24-02EEE37F35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29601" y="1616779"/>
            <a:ext cx="15305313" cy="5962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15D6DD-B0DF-3F41-B8F9-DA52E230A78D}"/>
              </a:ext>
            </a:extLst>
          </p:cNvPr>
          <p:cNvSpPr txBox="1"/>
          <p:nvPr/>
        </p:nvSpPr>
        <p:spPr>
          <a:xfrm>
            <a:off x="1752600" y="10839271"/>
            <a:ext cx="2065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ans" altLang="en-US" sz="2400" dirty="0"/>
              <a:t>*</a:t>
            </a:r>
            <a:r>
              <a:rPr lang="en-US" sz="2400" dirty="0"/>
              <a:t>Yang, B., Fang, L., Li, J., 2013. Semi-automated extraction and delineation of </a:t>
            </a:r>
            <a:r>
              <a:rPr lang="zh-Hans" altLang="en-US" sz="2400" dirty="0"/>
              <a:t> </a:t>
            </a:r>
            <a:r>
              <a:rPr lang="en-US" sz="2400" dirty="0"/>
              <a:t>3d roads of street scene from mobile laser scanning point clouds. </a:t>
            </a:r>
          </a:p>
          <a:p>
            <a:r>
              <a:rPr lang="en-US" sz="2400" dirty="0"/>
              <a:t>ISPRS Journal of Photogrammetry and Remote Sensing 79, 80–93.</a:t>
            </a:r>
          </a:p>
          <a:p>
            <a:r>
              <a:rPr lang="zh-Hans" altLang="en-US" sz="2400" dirty="0"/>
              <a:t>**</a:t>
            </a:r>
            <a:r>
              <a:rPr lang="en-US" sz="2400" dirty="0"/>
              <a:t> S. Xu, R. Wang, and H. Zheng,  Road curb extraction from mobile lidar point clouds,  IEEE Trans. </a:t>
            </a:r>
            <a:r>
              <a:rPr lang="en-US" sz="2400" dirty="0" err="1"/>
              <a:t>Geosci</a:t>
            </a:r>
            <a:r>
              <a:rPr lang="en-US" sz="2400" dirty="0"/>
              <a:t>. Remote Sens., vol. 55,</a:t>
            </a:r>
            <a:r>
              <a:rPr lang="zh-Hans" altLang="en-US" sz="2400" dirty="0"/>
              <a:t> </a:t>
            </a:r>
            <a:r>
              <a:rPr lang="en-US" sz="2400" dirty="0"/>
              <a:t>no. 2, pp. 996–1009, Feb. 2017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EC21705-92F1-2845-9AC1-82ADEE5FFC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00" y="7579057"/>
            <a:ext cx="11658600" cy="278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028077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F8874-D828-0346-B3E1-6E1AB84387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基于点云的路面标记提取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53CF2-F898-D84A-A56B-4227180D5C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538" y="1981200"/>
            <a:ext cx="22394862" cy="998220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err="1"/>
              <a:t>Yongtao</a:t>
            </a:r>
            <a:r>
              <a:rPr lang="en-US" sz="2800" dirty="0"/>
              <a:t> Yu</a:t>
            </a:r>
            <a:r>
              <a:rPr lang="zh-Hans" altLang="en-US" sz="2800" dirty="0"/>
              <a:t> </a:t>
            </a:r>
            <a:r>
              <a:rPr lang="en-US" altLang="zh-Hans" sz="2800" dirty="0"/>
              <a:t>et</a:t>
            </a:r>
            <a:r>
              <a:rPr lang="zh-Hans" altLang="en-US" sz="2800" dirty="0"/>
              <a:t> </a:t>
            </a:r>
            <a:r>
              <a:rPr lang="en-US" altLang="zh-Hans" sz="2800" dirty="0"/>
              <a:t>al</a:t>
            </a:r>
            <a:r>
              <a:rPr lang="en-US" sz="2800" dirty="0"/>
              <a:t>., 2015. Learning hierarchical features for automated extraction of road markings from 3-D mobile lidar point clouds. IEEE Journal of Selected Topics in Applied Earth Observations and Remote Sensing</a:t>
            </a:r>
          </a:p>
          <a:p>
            <a:pPr marL="0" indent="0">
              <a:buNone/>
            </a:pPr>
            <a:endParaRPr lang="en-US" altLang="zh-Hans" sz="3200" dirty="0"/>
          </a:p>
          <a:p>
            <a:pPr marL="742950" indent="-742950">
              <a:buFont typeface="+mj-lt"/>
              <a:buAutoNum type="arabicPeriod"/>
            </a:pPr>
            <a:r>
              <a:rPr lang="zh-Hans" altLang="en-US" dirty="0"/>
              <a:t>根据激光反射率先提取属于路面标记的点</a:t>
            </a:r>
            <a:endParaRPr lang="en-US" altLang="zh-Hans" dirty="0"/>
          </a:p>
          <a:p>
            <a:pPr marL="419100" lvl="1" indent="0">
              <a:buNone/>
            </a:pPr>
            <a:r>
              <a:rPr lang="zh-Hans" altLang="en-US" dirty="0"/>
              <a:t>路面的不同分段上使用不同的反射率阀值</a:t>
            </a:r>
            <a:endParaRPr lang="en-US" altLang="zh-Hans" dirty="0"/>
          </a:p>
          <a:p>
            <a:pPr marL="742950" indent="-742950">
              <a:buFont typeface="+mj-lt"/>
              <a:buAutoNum type="arabicPeriod"/>
            </a:pPr>
            <a:r>
              <a:rPr lang="zh-Hans" altLang="en-US" dirty="0"/>
              <a:t>分割、勾勒</a:t>
            </a:r>
            <a:endParaRPr lang="en-US" altLang="zh-Hans" dirty="0"/>
          </a:p>
          <a:p>
            <a:pPr marL="419100" lvl="1" indent="0">
              <a:buNone/>
            </a:pPr>
            <a:r>
              <a:rPr lang="zh-Hans" altLang="en-US" dirty="0"/>
              <a:t>根据距离进行聚类</a:t>
            </a:r>
            <a:endParaRPr lang="en-US" altLang="zh-Hans" dirty="0"/>
          </a:p>
          <a:p>
            <a:pPr marL="742950" indent="-742950">
              <a:buFont typeface="+mj-lt"/>
              <a:buAutoNum type="arabicPeriod"/>
            </a:pPr>
            <a:r>
              <a:rPr lang="zh-Hans" altLang="en-US" dirty="0"/>
              <a:t>分类、识别</a:t>
            </a:r>
            <a:endParaRPr lang="en-US" dirty="0"/>
          </a:p>
          <a:p>
            <a:pPr marL="419100" lvl="1" indent="0">
              <a:buNone/>
            </a:pPr>
            <a:r>
              <a:rPr lang="zh-Hans" altLang="en-US" dirty="0"/>
              <a:t>大型路面标记（中间分隔线、边线、停车线）通过启发式规则（</a:t>
            </a:r>
            <a:r>
              <a:rPr lang="en-US" altLang="zh-Hans" dirty="0"/>
              <a:t>Heuristics</a:t>
            </a:r>
            <a:r>
              <a:rPr lang="zh-Hans" altLang="en-US" dirty="0"/>
              <a:t>）抽取</a:t>
            </a:r>
            <a:endParaRPr lang="en-US" dirty="0"/>
          </a:p>
          <a:p>
            <a:pPr marL="419100" lvl="1" indent="0">
              <a:buNone/>
            </a:pPr>
            <a:r>
              <a:rPr lang="zh-Hans" altLang="en-US" dirty="0"/>
              <a:t>小型路面标记（</a:t>
            </a:r>
            <a:r>
              <a:rPr lang="en-US" dirty="0"/>
              <a:t> </a:t>
            </a:r>
            <a:r>
              <a:rPr lang="zh-Hans" altLang="en-US" dirty="0"/>
              <a:t>长方形标记</a:t>
            </a:r>
            <a:r>
              <a:rPr lang="en-US" dirty="0"/>
              <a:t>, </a:t>
            </a:r>
            <a:r>
              <a:rPr lang="zh-Hans" altLang="en-US" dirty="0"/>
              <a:t>箭头等）使用</a:t>
            </a:r>
            <a:r>
              <a:rPr lang="en-US" altLang="zh-Hans" dirty="0"/>
              <a:t>DBM</a:t>
            </a:r>
            <a:r>
              <a:rPr lang="zh-Hans" altLang="en-US" dirty="0"/>
              <a:t> </a:t>
            </a:r>
            <a:r>
              <a:rPr lang="en-US" altLang="zh-Hans" dirty="0"/>
              <a:t>(</a:t>
            </a:r>
            <a:r>
              <a:rPr lang="en-US" dirty="0"/>
              <a:t> Deep Boltzmann Machine</a:t>
            </a:r>
            <a:r>
              <a:rPr lang="zh-Hans" altLang="en-US" dirty="0"/>
              <a:t>）识别出箭头和长方形， 而长方形标记再通过基于</a:t>
            </a:r>
            <a:r>
              <a:rPr lang="en-US" dirty="0"/>
              <a:t>PCA</a:t>
            </a:r>
            <a:r>
              <a:rPr lang="zh-Hans" altLang="en-US" dirty="0"/>
              <a:t>（</a:t>
            </a:r>
            <a:r>
              <a:rPr lang="en-US" dirty="0"/>
              <a:t>principal</a:t>
            </a:r>
            <a:r>
              <a:rPr lang="zh-Hans" altLang="en-US" dirty="0"/>
              <a:t> </a:t>
            </a:r>
            <a:r>
              <a:rPr lang="en-US" dirty="0"/>
              <a:t>component analysis</a:t>
            </a:r>
            <a:r>
              <a:rPr lang="zh-Hans" altLang="en-US" dirty="0"/>
              <a:t>）的方法进一步分类出是斑马线还是虚线</a:t>
            </a:r>
            <a:endParaRPr lang="en-US" altLang="zh-Hans" dirty="0"/>
          </a:p>
          <a:p>
            <a:r>
              <a:rPr lang="en-US" altLang="zh-Hans" dirty="0"/>
              <a:t>Completeness</a:t>
            </a:r>
            <a:r>
              <a:rPr lang="zh-Hans" altLang="en-US" dirty="0"/>
              <a:t>（即</a:t>
            </a:r>
            <a:r>
              <a:rPr lang="en-US" altLang="zh-Hans" dirty="0"/>
              <a:t>Recall</a:t>
            </a:r>
            <a:r>
              <a:rPr lang="zh-Hans" altLang="en-US" dirty="0"/>
              <a:t>）</a:t>
            </a:r>
            <a:r>
              <a:rPr lang="en-US" altLang="zh-Hans" dirty="0"/>
              <a:t>93%</a:t>
            </a:r>
            <a:r>
              <a:rPr lang="zh-Hans" altLang="en-US" dirty="0"/>
              <a:t>，</a:t>
            </a:r>
            <a:r>
              <a:rPr lang="en-US" altLang="zh-Hans" dirty="0"/>
              <a:t>Correctness</a:t>
            </a:r>
            <a:r>
              <a:rPr lang="zh-Hans" altLang="en-US" dirty="0"/>
              <a:t>（即</a:t>
            </a:r>
            <a:r>
              <a:rPr lang="en-US" altLang="zh-Hans" dirty="0"/>
              <a:t>Precision</a:t>
            </a:r>
            <a:r>
              <a:rPr lang="zh-Hans" altLang="en-US" dirty="0"/>
              <a:t>）</a:t>
            </a:r>
            <a:r>
              <a:rPr lang="en-US" altLang="zh-Hans" dirty="0"/>
              <a:t>92%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3039C5-0BAA-AE41-8BD3-2F3318E9AA3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7297" y="3695700"/>
            <a:ext cx="11416674" cy="3276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6CC914-722B-AA44-B480-C283ED3F0082}"/>
              </a:ext>
            </a:extLst>
          </p:cNvPr>
          <p:cNvSpPr txBox="1"/>
          <p:nvPr/>
        </p:nvSpPr>
        <p:spPr>
          <a:xfrm>
            <a:off x="21596628" y="5941709"/>
            <a:ext cx="1887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Hans" sz="2400" dirty="0"/>
              <a:t>Ground</a:t>
            </a:r>
            <a:r>
              <a:rPr lang="zh-Hans" altLang="en-US" sz="2400" dirty="0"/>
              <a:t> </a:t>
            </a:r>
            <a:r>
              <a:rPr lang="en-US" altLang="zh-Hans" sz="2400" dirty="0"/>
              <a:t>Truth</a:t>
            </a:r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EC354C-DED2-8545-9D6E-F1EE15AB49F0}"/>
              </a:ext>
            </a:extLst>
          </p:cNvPr>
          <p:cNvSpPr txBox="1"/>
          <p:nvPr/>
        </p:nvSpPr>
        <p:spPr>
          <a:xfrm>
            <a:off x="21596628" y="426016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Hans" altLang="en-US" sz="2400" dirty="0"/>
              <a:t>检查结果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99782280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B75E9-0C55-C44F-AC21-C30299008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基于点云的车道线检测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7691A-8BB3-9D47-AD4A-FCA66EC85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981200"/>
            <a:ext cx="23134637" cy="99822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Baidu</a:t>
            </a:r>
            <a:r>
              <a:rPr lang="zh-Hans" altLang="en-US" dirty="0"/>
              <a:t>团队基于</a:t>
            </a:r>
            <a:r>
              <a:rPr lang="en-US" altLang="zh-Hans" dirty="0"/>
              <a:t>CNN</a:t>
            </a:r>
            <a:r>
              <a:rPr lang="zh-Hans" altLang="en-US" dirty="0"/>
              <a:t>的方法</a:t>
            </a:r>
            <a:endParaRPr lang="en-US" altLang="zh-Hans" dirty="0"/>
          </a:p>
          <a:p>
            <a:r>
              <a:rPr lang="zh-Hans" altLang="en-US" kern="1200" dirty="0">
                <a:ea typeface="ＭＳ Ｐゴシック" charset="0"/>
                <a:cs typeface="ＭＳ Ｐゴシック" charset="0"/>
              </a:rPr>
              <a:t>带多层向上采样（</a:t>
            </a:r>
            <a:r>
              <a:rPr lang="en-US" altLang="zh-Hans" kern="1200" dirty="0">
                <a:ea typeface="ＭＳ Ｐゴシック" charset="0"/>
                <a:cs typeface="ＭＳ Ｐゴシック" charset="0"/>
              </a:rPr>
              <a:t>up-sampling</a:t>
            </a:r>
            <a:r>
              <a:rPr lang="zh-Hans" altLang="en-US" kern="1200" dirty="0">
                <a:ea typeface="ＭＳ Ｐゴシック" charset="0"/>
                <a:cs typeface="ＭＳ Ｐゴシック" charset="0"/>
              </a:rPr>
              <a:t>）</a:t>
            </a:r>
            <a:endParaRPr lang="en-US" altLang="zh-Hans" kern="1200" dirty="0">
              <a:ea typeface="ＭＳ Ｐゴシック" charset="0"/>
              <a:cs typeface="ＭＳ Ｐゴシック" charset="0"/>
            </a:endParaRPr>
          </a:p>
          <a:p>
            <a:r>
              <a:rPr lang="en-US" kern="1200" dirty="0">
                <a:ea typeface="ＭＳ Ｐゴシック" charset="0"/>
                <a:cs typeface="ＭＳ Ｐゴシック" charset="0"/>
              </a:rPr>
              <a:t>CNN</a:t>
            </a:r>
            <a:r>
              <a:rPr lang="zh-Hans" altLang="en-US" kern="1200" dirty="0">
                <a:ea typeface="ＭＳ Ｐゴシック" charset="0"/>
                <a:cs typeface="ＭＳ Ｐゴシック" charset="0"/>
              </a:rPr>
              <a:t>结果再用</a:t>
            </a:r>
            <a:r>
              <a:rPr lang="en-US" altLang="zh-Hans" kern="1200" dirty="0">
                <a:ea typeface="ＭＳ Ｐゴシック" charset="0"/>
                <a:cs typeface="ＭＳ Ｐゴシック" charset="0"/>
              </a:rPr>
              <a:t>Heuristics</a:t>
            </a:r>
            <a:r>
              <a:rPr lang="zh-Hans" altLang="en-US" kern="1200" dirty="0">
                <a:ea typeface="ＭＳ Ｐゴシック" charset="0"/>
                <a:cs typeface="ＭＳ Ｐゴシック" charset="0"/>
              </a:rPr>
              <a:t>消除</a:t>
            </a:r>
            <a:r>
              <a:rPr lang="en-US" altLang="zh-Hans" kern="1200" dirty="0">
                <a:ea typeface="ＭＳ Ｐゴシック" charset="0"/>
                <a:cs typeface="ＭＳ Ｐゴシック" charset="0"/>
              </a:rPr>
              <a:t>FP</a:t>
            </a:r>
            <a:endParaRPr lang="en-US" kern="1200" dirty="0">
              <a:ea typeface="ＭＳ Ｐゴシック" charset="0"/>
              <a:cs typeface="ＭＳ Ｐゴシック" charset="0"/>
            </a:endParaRPr>
          </a:p>
          <a:p>
            <a:r>
              <a:rPr lang="zh-Hans" altLang="en-US" dirty="0"/>
              <a:t>生成的反射图像精度高达</a:t>
            </a:r>
            <a:r>
              <a:rPr lang="en-US" altLang="zh-Hans" dirty="0"/>
              <a:t> 1 x 1 cm</a:t>
            </a:r>
          </a:p>
          <a:p>
            <a:r>
              <a:rPr lang="zh-Hans" altLang="en-US" dirty="0"/>
              <a:t>像素级</a:t>
            </a:r>
            <a:r>
              <a:rPr lang="en-US" altLang="zh-Hans" dirty="0"/>
              <a:t>Recall</a:t>
            </a:r>
            <a:r>
              <a:rPr lang="zh-Hans" altLang="en-US" dirty="0"/>
              <a:t> </a:t>
            </a:r>
            <a:r>
              <a:rPr lang="en-US" altLang="zh-Hans" dirty="0"/>
              <a:t>93.80% Precision 95.49%</a:t>
            </a:r>
            <a:endParaRPr lang="en-US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400" dirty="0"/>
              <a:t>B He, R Ai, Y Yan, X Lang, Lane Marking Detection based on Convolution Neural Network from Point Clouds, 2016 IEEE 19th International Conference on Intelligent Transportation Systems (ITSC)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F25771-6915-924C-B936-EB8D92C9C4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0" y="5624208"/>
            <a:ext cx="13400690" cy="45720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0FDB05-BB30-FB44-8141-50E1F2094B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1" r="1731"/>
          <a:stretch/>
        </p:blipFill>
        <p:spPr>
          <a:xfrm>
            <a:off x="3896962" y="2018570"/>
            <a:ext cx="18201038" cy="285823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D0020A8-0A74-7F46-A6E3-B5D5E2A9014D}"/>
              </a:ext>
            </a:extLst>
          </p:cNvPr>
          <p:cNvCxnSpPr>
            <a:cxnSpLocks/>
          </p:cNvCxnSpPr>
          <p:nvPr/>
        </p:nvCxnSpPr>
        <p:spPr bwMode="auto">
          <a:xfrm flipH="1">
            <a:off x="9144000" y="4419600"/>
            <a:ext cx="2198292" cy="1128408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5B2B28E-FF88-164B-80C6-A9F1ECE8EF88}"/>
              </a:ext>
            </a:extLst>
          </p:cNvPr>
          <p:cNvCxnSpPr>
            <a:cxnSpLocks/>
          </p:cNvCxnSpPr>
          <p:nvPr/>
        </p:nvCxnSpPr>
        <p:spPr bwMode="auto">
          <a:xfrm>
            <a:off x="14249400" y="4419600"/>
            <a:ext cx="8001000" cy="1202987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394361154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50234-DC20-0445-BF91-0BD574166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538" y="241300"/>
            <a:ext cx="23134637" cy="1663700"/>
          </a:xfrm>
        </p:spPr>
        <p:txBody>
          <a:bodyPr/>
          <a:lstStyle/>
          <a:p>
            <a:r>
              <a:rPr lang="en-US" dirty="0"/>
              <a:t>Traffic Light Mapping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DAE1BA-153C-5246-ADE0-533CEE89D4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2400" y="11557485"/>
            <a:ext cx="14859000" cy="558315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/>
              <a:t>N. Fairfield, C. </a:t>
            </a:r>
            <a:r>
              <a:rPr lang="en-US" sz="2400" dirty="0" err="1"/>
              <a:t>Urmson</a:t>
            </a:r>
            <a:r>
              <a:rPr lang="en-US" sz="2400" dirty="0"/>
              <a:t>. Traffic Light Mapping and Detection. In proceedings of ICRA 2011, pp 5421 - 5426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D025D19-7FFE-534D-A1E4-456679B3731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1145" y="2141719"/>
            <a:ext cx="8534400" cy="91076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08AB180-E8B2-5F4B-9FAB-39DEAED5D745}"/>
              </a:ext>
            </a:extLst>
          </p:cNvPr>
          <p:cNvSpPr txBox="1"/>
          <p:nvPr/>
        </p:nvSpPr>
        <p:spPr>
          <a:xfrm>
            <a:off x="18305145" y="2332889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Hans" altLang="en-US" sz="2400" dirty="0">
                <a:solidFill>
                  <a:srgbClr val="FF0000"/>
                </a:solidFill>
              </a:rPr>
              <a:t>通过离线</a:t>
            </a:r>
            <a:r>
              <a:rPr lang="en-US" sz="2400" dirty="0">
                <a:solidFill>
                  <a:srgbClr val="FF0000"/>
                </a:solidFill>
              </a:rPr>
              <a:t>SLAM</a:t>
            </a:r>
            <a:r>
              <a:rPr lang="zh-Hans" altLang="en-US" sz="2400" dirty="0">
                <a:solidFill>
                  <a:srgbClr val="FF0000"/>
                </a:solidFill>
              </a:rPr>
              <a:t>优化</a:t>
            </a:r>
            <a:endParaRPr lang="en-US" sz="2400" dirty="0">
              <a:solidFill>
                <a:srgbClr val="FF0000"/>
              </a:solidFill>
            </a:endParaRPr>
          </a:p>
          <a:p>
            <a:pPr algn="l"/>
            <a:r>
              <a:rPr lang="zh-Hans" altLang="en-US" sz="2400" dirty="0">
                <a:solidFill>
                  <a:srgbClr val="FF0000"/>
                </a:solidFill>
              </a:rPr>
              <a:t>或通过使用高精地图</a:t>
            </a:r>
            <a:endParaRPr lang="en-US" altLang="zh-Hans" sz="2400" dirty="0">
              <a:solidFill>
                <a:srgbClr val="FF0000"/>
              </a:solidFill>
            </a:endParaRPr>
          </a:p>
          <a:p>
            <a:pPr algn="l"/>
            <a:r>
              <a:rPr lang="zh-Hans" altLang="en-US" sz="2400" dirty="0">
                <a:solidFill>
                  <a:srgbClr val="FF0000"/>
                </a:solidFill>
              </a:rPr>
              <a:t>获得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CC3D10E-A6DB-894E-AA84-86F77A0A17F6}"/>
              </a:ext>
            </a:extLst>
          </p:cNvPr>
          <p:cNvCxnSpPr>
            <a:cxnSpLocks/>
          </p:cNvCxnSpPr>
          <p:nvPr/>
        </p:nvCxnSpPr>
        <p:spPr bwMode="auto">
          <a:xfrm flipH="1">
            <a:off x="16544524" y="2876177"/>
            <a:ext cx="1394883" cy="0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92595634-8391-5241-92D3-DC2E23A93F01}"/>
              </a:ext>
            </a:extLst>
          </p:cNvPr>
          <p:cNvSpPr/>
          <p:nvPr/>
        </p:nvSpPr>
        <p:spPr bwMode="auto">
          <a:xfrm>
            <a:off x="9161145" y="6768620"/>
            <a:ext cx="7924800" cy="2971891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			</a:t>
            </a:r>
            <a:r>
              <a:rPr kumimoji="0" lang="zh-Hans" altLang="en-US" sz="24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迭代过程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A27589-47C3-8B40-98FD-8C33FAA3B62C}"/>
              </a:ext>
            </a:extLst>
          </p:cNvPr>
          <p:cNvSpPr txBox="1"/>
          <p:nvPr/>
        </p:nvSpPr>
        <p:spPr>
          <a:xfrm>
            <a:off x="13580745" y="10353213"/>
            <a:ext cx="5724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Hans" altLang="en-US" sz="2400" dirty="0">
                <a:solidFill>
                  <a:srgbClr val="FF0000"/>
                </a:solidFill>
              </a:rPr>
              <a:t>包含交通信号灯语义信息（车道关联等）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8B10254-3EDC-0645-BD5A-58C00E533B5A}"/>
              </a:ext>
            </a:extLst>
          </p:cNvPr>
          <p:cNvCxnSpPr>
            <a:cxnSpLocks/>
          </p:cNvCxnSpPr>
          <p:nvPr/>
        </p:nvCxnSpPr>
        <p:spPr bwMode="auto">
          <a:xfrm flipH="1">
            <a:off x="12955883" y="10581813"/>
            <a:ext cx="548662" cy="0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C67341D-3B36-0043-B039-651C06638850}"/>
              </a:ext>
            </a:extLst>
          </p:cNvPr>
          <p:cNvSpPr txBox="1">
            <a:spLocks/>
          </p:cNvSpPr>
          <p:nvPr/>
        </p:nvSpPr>
        <p:spPr bwMode="auto">
          <a:xfrm>
            <a:off x="617538" y="1981200"/>
            <a:ext cx="7154862" cy="837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ts val="21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Wingdings" pitchFamily="2" charset="2"/>
              <a:buChar char="§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876300" indent="-457200" algn="l" rtl="0" eaLnBrk="0" fontAlgn="base" hangingPunct="0">
              <a:spcBef>
                <a:spcPts val="19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panose="020B0604020202020204" pitchFamily="34" charset="0"/>
              <a:buChar char="-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333500" indent="-457200" algn="l" rtl="0" eaLnBrk="0" fontAlgn="base" hangingPunct="0">
              <a:spcBef>
                <a:spcPts val="16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panose="020B0604020202020204" pitchFamily="34" charset="0"/>
              <a:buChar char="-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790700" indent="-457200" algn="l" rtl="0" eaLnBrk="0" fontAlgn="base" hangingPunct="0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panose="020B0604020202020204" pitchFamily="34" charset="0"/>
              <a:buChar char="-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247900" indent="-457200" algn="l" rtl="0" eaLnBrk="0" fontAlgn="base" hangingPunct="0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panose="020B0604020202020204" pitchFamily="34" charset="0"/>
              <a:buChar char="-"/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705100" indent="-457200" algn="l" rtl="0" fontAlgn="base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charset="0"/>
              <a:buChar char="-"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6pPr>
            <a:lvl7pPr marL="3162300" indent="-457200" algn="l" rtl="0" fontAlgn="base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charset="0"/>
              <a:buChar char="-"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7pPr>
            <a:lvl8pPr marL="3619500" indent="-457200" algn="l" rtl="0" fontAlgn="base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charset="0"/>
              <a:buChar char="-"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8pPr>
            <a:lvl9pPr marL="4076700" indent="-457200" algn="l" rtl="0" fontAlgn="base">
              <a:spcBef>
                <a:spcPts val="1300"/>
              </a:spcBef>
              <a:spcAft>
                <a:spcPct val="0"/>
              </a:spcAft>
              <a:buClr>
                <a:srgbClr val="D3002D"/>
              </a:buClr>
              <a:buSzPct val="100000"/>
              <a:buFont typeface="Arial" charset="0"/>
              <a:buChar char="-"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9pPr>
          </a:lstStyle>
          <a:p>
            <a:r>
              <a:rPr lang="en-US" kern="0" dirty="0"/>
              <a:t>Google</a:t>
            </a:r>
            <a:r>
              <a:rPr lang="zh-Hans" altLang="en-US" kern="0" dirty="0"/>
              <a:t>无人车团队做法</a:t>
            </a:r>
            <a:endParaRPr lang="en-US" altLang="zh-Hans" kern="0" dirty="0"/>
          </a:p>
          <a:p>
            <a:r>
              <a:rPr lang="zh-Hans" altLang="en-US" kern="0" dirty="0"/>
              <a:t>生成</a:t>
            </a:r>
            <a:r>
              <a:rPr lang="en-US" altLang="zh-Hans" kern="0" dirty="0"/>
              <a:t>95%</a:t>
            </a:r>
            <a:r>
              <a:rPr lang="zh-Hans" altLang="en-US" kern="0" dirty="0"/>
              <a:t> </a:t>
            </a:r>
            <a:r>
              <a:rPr lang="en-US" altLang="zh-Hans" kern="0" dirty="0"/>
              <a:t>~</a:t>
            </a:r>
            <a:r>
              <a:rPr lang="zh-Hans" altLang="en-US" kern="0" dirty="0"/>
              <a:t> </a:t>
            </a:r>
            <a:r>
              <a:rPr lang="en-US" altLang="zh-Hans" kern="0" dirty="0"/>
              <a:t>99%</a:t>
            </a:r>
            <a:r>
              <a:rPr lang="zh-Hans" altLang="en-US" kern="0" dirty="0"/>
              <a:t>的交通信号灯的精确位置（因不同区域和交通状况而波动）</a:t>
            </a:r>
            <a:endParaRPr lang="en-US" altLang="zh-Hans" kern="0" dirty="0"/>
          </a:p>
          <a:p>
            <a:r>
              <a:rPr lang="zh-Hans" altLang="en-US" kern="0" dirty="0"/>
              <a:t>精确度 </a:t>
            </a:r>
            <a:r>
              <a:rPr lang="en-US" altLang="zh-Hans" kern="0" dirty="0"/>
              <a:t>&lt;= 15</a:t>
            </a:r>
            <a:r>
              <a:rPr lang="zh-Hans" altLang="en-US" kern="0" dirty="0"/>
              <a:t> </a:t>
            </a:r>
            <a:r>
              <a:rPr lang="en-US" altLang="zh-Hans" kern="0" dirty="0"/>
              <a:t>cm</a:t>
            </a:r>
            <a:endParaRPr lang="en-US" kern="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F21985-4B74-E84F-80A6-4193F246B77C}"/>
              </a:ext>
            </a:extLst>
          </p:cNvPr>
          <p:cNvSpPr txBox="1"/>
          <p:nvPr/>
        </p:nvSpPr>
        <p:spPr>
          <a:xfrm>
            <a:off x="18288000" y="396240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Hans" altLang="en-US" sz="2400" dirty="0">
                <a:solidFill>
                  <a:srgbClr val="FF0000"/>
                </a:solidFill>
              </a:rPr>
              <a:t>根据与路口的距离</a:t>
            </a:r>
            <a:endParaRPr lang="en-US" altLang="zh-Hans" sz="2400" dirty="0">
              <a:solidFill>
                <a:srgbClr val="FF0000"/>
              </a:solidFill>
            </a:endParaRPr>
          </a:p>
          <a:p>
            <a:pPr algn="l"/>
            <a:r>
              <a:rPr lang="zh-Hans" altLang="en-US" sz="2400" dirty="0">
                <a:solidFill>
                  <a:srgbClr val="FF0000"/>
                </a:solidFill>
              </a:rPr>
              <a:t>进行过滤</a:t>
            </a:r>
            <a:endParaRPr lang="en-US" altLang="zh-Hans" sz="2400" dirty="0">
              <a:solidFill>
                <a:srgbClr val="FF0000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B085555-684E-8D4C-AB4E-BF0E319FED3A}"/>
              </a:ext>
            </a:extLst>
          </p:cNvPr>
          <p:cNvCxnSpPr>
            <a:cxnSpLocks/>
          </p:cNvCxnSpPr>
          <p:nvPr/>
        </p:nvCxnSpPr>
        <p:spPr bwMode="auto">
          <a:xfrm flipH="1">
            <a:off x="16696924" y="4429488"/>
            <a:ext cx="1394883" cy="0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7" name="Elbow Connector 6">
            <a:extLst>
              <a:ext uri="{FF2B5EF4-FFF2-40B4-BE49-F238E27FC236}">
                <a16:creationId xmlns:a16="http://schemas.microsoft.com/office/drawing/2014/main" id="{71A05677-774D-044E-830B-73A320496B23}"/>
              </a:ext>
            </a:extLst>
          </p:cNvPr>
          <p:cNvCxnSpPr/>
          <p:nvPr/>
        </p:nvCxnSpPr>
        <p:spPr bwMode="auto">
          <a:xfrm rot="10800000">
            <a:off x="12039601" y="4648200"/>
            <a:ext cx="5655945" cy="1143000"/>
          </a:xfrm>
          <a:prstGeom prst="bentConnector3">
            <a:avLst>
              <a:gd name="adj1" fmla="val 75020"/>
            </a:avLst>
          </a:prstGeom>
          <a:solidFill>
            <a:srgbClr val="BBE0E3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10A2DBFD-4B87-9B41-9297-E1EEF1EF1CCD}"/>
              </a:ext>
            </a:extLst>
          </p:cNvPr>
          <p:cNvSpPr txBox="1"/>
          <p:nvPr/>
        </p:nvSpPr>
        <p:spPr>
          <a:xfrm>
            <a:off x="17754600" y="555813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Hans" altLang="en-US" sz="2400" dirty="0">
                <a:solidFill>
                  <a:srgbClr val="FF0000"/>
                </a:solidFill>
              </a:rPr>
              <a:t>机器学习模型</a:t>
            </a:r>
            <a:endParaRPr lang="en-US" altLang="zh-Han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2243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E927B-5B80-C846-8986-F7AFFD6D1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Traffic Sign Mapping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42255F-C4D6-9545-A80E-CA24AC8475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Hans" altLang="en-US" dirty="0"/>
              <a:t>方法一：使用图像进行三角定位（</a:t>
            </a:r>
            <a:r>
              <a:rPr lang="en-US" altLang="zh-Hans" dirty="0"/>
              <a:t> triangulation </a:t>
            </a:r>
            <a:r>
              <a:rPr lang="zh-Hans" altLang="en-US" dirty="0"/>
              <a:t>）</a:t>
            </a:r>
            <a:endParaRPr lang="en-US" altLang="zh-Hans" dirty="0"/>
          </a:p>
          <a:p>
            <a:pPr lvl="1"/>
            <a:r>
              <a:rPr lang="zh-Hans" altLang="en-US" dirty="0"/>
              <a:t>类似于前述</a:t>
            </a:r>
            <a:r>
              <a:rPr lang="en-US" altLang="zh-Hans" dirty="0"/>
              <a:t>traffic light mapping</a:t>
            </a:r>
            <a:r>
              <a:rPr lang="zh-Hans" altLang="en-US" dirty="0"/>
              <a:t>的方法</a:t>
            </a:r>
            <a:endParaRPr lang="en-US" altLang="zh-Hans" dirty="0"/>
          </a:p>
          <a:p>
            <a:r>
              <a:rPr lang="zh-Hans" altLang="en-US" dirty="0"/>
              <a:t>方法二：利用</a:t>
            </a:r>
            <a:r>
              <a:rPr lang="en-US" dirty="0"/>
              <a:t>LiDAR</a:t>
            </a:r>
            <a:r>
              <a:rPr lang="zh-Hans" altLang="en-US" dirty="0"/>
              <a:t>点云和图像融合（</a:t>
            </a:r>
            <a:r>
              <a:rPr lang="en-US" altLang="zh-Hans" dirty="0"/>
              <a:t>fusion</a:t>
            </a:r>
            <a:r>
              <a:rPr lang="zh-Hans" altLang="en-US" dirty="0"/>
              <a:t>）</a:t>
            </a:r>
            <a:endParaRPr lang="en-US" dirty="0"/>
          </a:p>
          <a:p>
            <a:pPr lvl="1"/>
            <a:r>
              <a:rPr lang="zh-Hans" altLang="en-US" dirty="0"/>
              <a:t>先从</a:t>
            </a:r>
            <a:r>
              <a:rPr lang="en-US" dirty="0"/>
              <a:t>LiDAR</a:t>
            </a:r>
            <a:r>
              <a:rPr lang="zh-Hans" altLang="en-US" dirty="0"/>
              <a:t>点云检测交通信号牌的三维位置</a:t>
            </a:r>
            <a:endParaRPr lang="en-US" dirty="0"/>
          </a:p>
          <a:p>
            <a:pPr lvl="2"/>
            <a:r>
              <a:rPr lang="zh-Hans" altLang="en-US" dirty="0"/>
              <a:t>基于点云反射强度以及几何特征的方法</a:t>
            </a:r>
            <a:endParaRPr lang="en-US" dirty="0"/>
          </a:p>
          <a:p>
            <a:pPr lvl="2"/>
            <a:r>
              <a:rPr lang="zh-Hans" altLang="en-US" dirty="0"/>
              <a:t>基于机器学习的方法</a:t>
            </a:r>
            <a:endParaRPr lang="en-US" altLang="zh-Hans" dirty="0"/>
          </a:p>
          <a:p>
            <a:pPr lvl="3"/>
            <a:r>
              <a:rPr lang="zh-Hans" altLang="en-US" dirty="0"/>
              <a:t>例如</a:t>
            </a:r>
            <a:r>
              <a:rPr lang="en-US" altLang="zh-Hans" dirty="0"/>
              <a:t>SVM</a:t>
            </a:r>
            <a:r>
              <a:rPr lang="zh-Hans" altLang="en-US" dirty="0"/>
              <a:t>*</a:t>
            </a:r>
            <a:endParaRPr lang="en-US" dirty="0"/>
          </a:p>
          <a:p>
            <a:pPr lvl="1"/>
            <a:r>
              <a:rPr lang="zh-Hans" altLang="en-US" dirty="0"/>
              <a:t>再利用配准了的图像检测交通信号牌语义</a:t>
            </a:r>
            <a:endParaRPr lang="en-US" altLang="zh-Hans" dirty="0"/>
          </a:p>
          <a:p>
            <a:pPr lvl="2"/>
            <a:r>
              <a:rPr lang="zh-Hans" altLang="en-US" dirty="0"/>
              <a:t>卷积神经网络</a:t>
            </a:r>
            <a:endParaRPr lang="en-US" dirty="0"/>
          </a:p>
          <a:p>
            <a:pPr lvl="1"/>
            <a:r>
              <a:rPr lang="zh-Hans" altLang="en-US" dirty="0"/>
              <a:t>精度可达</a:t>
            </a:r>
            <a:r>
              <a:rPr lang="en-US" altLang="zh-Hans" dirty="0"/>
              <a:t>89%</a:t>
            </a:r>
            <a:r>
              <a:rPr lang="zh-Hans" altLang="en-US" dirty="0"/>
              <a:t>以上*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zh-Hans" altLang="en-US" sz="2800" dirty="0"/>
              <a:t>*</a:t>
            </a:r>
            <a:r>
              <a:rPr lang="en-US" altLang="zh-Hans" sz="2800" dirty="0"/>
              <a:t>Jesse Levinson et al., “Towards fully autonomous driving: Systems and algorithms,” in Proc. IEEE IV, Jun. 2011, pp. 163–168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06204715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F550-C6BE-0944-B64B-C12E8927D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高精地图的更新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ADDA80-2EE7-D14B-AF66-DA7FBC591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538" y="1905000"/>
            <a:ext cx="23134637" cy="9372600"/>
          </a:xfrm>
        </p:spPr>
        <p:txBody>
          <a:bodyPr/>
          <a:lstStyle/>
          <a:p>
            <a:r>
              <a:rPr lang="zh-Hans" altLang="en-US" sz="4000" dirty="0"/>
              <a:t>新数据采集</a:t>
            </a:r>
            <a:endParaRPr lang="en-US" sz="4000" dirty="0"/>
          </a:p>
          <a:p>
            <a:pPr lvl="1"/>
            <a:r>
              <a:rPr lang="zh-Hans" altLang="en-US" sz="4000" dirty="0"/>
              <a:t>无人车</a:t>
            </a:r>
            <a:endParaRPr lang="en-US" sz="4000" dirty="0"/>
          </a:p>
          <a:p>
            <a:pPr lvl="1"/>
            <a:r>
              <a:rPr lang="zh-Hans" altLang="en-US" sz="4000" dirty="0"/>
              <a:t>众包</a:t>
            </a:r>
            <a:endParaRPr lang="en-US" altLang="zh-Hans" sz="4000" dirty="0"/>
          </a:p>
          <a:p>
            <a:pPr lvl="1"/>
            <a:r>
              <a:rPr lang="en-US" altLang="zh-Hans" sz="4000" dirty="0"/>
              <a:t>OEM</a:t>
            </a:r>
            <a:r>
              <a:rPr lang="zh-Hans" altLang="en-US" sz="4000" dirty="0"/>
              <a:t> </a:t>
            </a:r>
            <a:r>
              <a:rPr lang="en-US" altLang="zh-Hans" sz="4000" dirty="0"/>
              <a:t>(</a:t>
            </a:r>
            <a:r>
              <a:rPr lang="zh-Hans" altLang="en-US" sz="4000" dirty="0"/>
              <a:t>汽车公司</a:t>
            </a:r>
            <a:r>
              <a:rPr lang="en-US" altLang="zh-Hans" sz="4000" dirty="0"/>
              <a:t>)</a:t>
            </a:r>
          </a:p>
          <a:p>
            <a:r>
              <a:rPr lang="zh-Hans" altLang="en-US" sz="4000" dirty="0"/>
              <a:t>通过图像进行道路事件实时检测</a:t>
            </a:r>
            <a:endParaRPr lang="en-US" sz="4000" dirty="0"/>
          </a:p>
          <a:p>
            <a:pPr lvl="1"/>
            <a:r>
              <a:rPr lang="zh-Hans" altLang="en-US" sz="4000" dirty="0"/>
              <a:t>挑战：训练数据相对较少，本身不足以训练</a:t>
            </a:r>
            <a:endParaRPr lang="en-US" sz="4000" dirty="0"/>
          </a:p>
          <a:p>
            <a:pPr lvl="1"/>
            <a:r>
              <a:rPr lang="zh-Hans" altLang="en-US" sz="4000" dirty="0"/>
              <a:t>迁移学习（</a:t>
            </a:r>
            <a:r>
              <a:rPr lang="en-US" sz="4000" dirty="0"/>
              <a:t>transfer learning</a:t>
            </a:r>
            <a:r>
              <a:rPr lang="zh-Hans" altLang="en-US" sz="4000" dirty="0"/>
              <a:t>）</a:t>
            </a:r>
            <a:endParaRPr lang="en-US" sz="4000" dirty="0"/>
          </a:p>
          <a:p>
            <a:r>
              <a:rPr lang="zh-Hans" altLang="en-US" sz="4000" dirty="0"/>
              <a:t>永久性道路变化</a:t>
            </a:r>
            <a:endParaRPr lang="en-US" altLang="zh-Hans" sz="4000" dirty="0"/>
          </a:p>
          <a:p>
            <a:pPr lvl="1"/>
            <a:r>
              <a:rPr lang="zh-Hans" altLang="en-US" sz="4000" dirty="0"/>
              <a:t>通过与现存地图信息比对发现</a:t>
            </a:r>
            <a:endParaRPr lang="en-US" altLang="zh-Hans" sz="4000" dirty="0"/>
          </a:p>
          <a:p>
            <a:pPr lvl="1"/>
            <a:r>
              <a:rPr lang="zh-Hans" altLang="en-US" sz="4000" dirty="0"/>
              <a:t>利用</a:t>
            </a:r>
            <a:r>
              <a:rPr lang="en-US" altLang="zh-Hans" sz="4000" dirty="0"/>
              <a:t>GPS</a:t>
            </a:r>
            <a:r>
              <a:rPr lang="zh-Hans" altLang="en-US" sz="4000" dirty="0"/>
              <a:t> </a:t>
            </a:r>
            <a:r>
              <a:rPr lang="en-US" altLang="zh-Hans" sz="4000" dirty="0"/>
              <a:t>traces</a:t>
            </a:r>
            <a:endParaRPr lang="en-US" sz="4000" dirty="0"/>
          </a:p>
          <a:p>
            <a:pPr marL="419100" lvl="1" indent="0">
              <a:buNone/>
            </a:pPr>
            <a:endParaRPr lang="en-US" sz="2800" dirty="0"/>
          </a:p>
          <a:p>
            <a:pPr marL="4191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131934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1EC3F-EAEB-A04C-BBC6-C23736ABA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181600"/>
            <a:ext cx="23134637" cy="1663700"/>
          </a:xfrm>
        </p:spPr>
        <p:txBody>
          <a:bodyPr/>
          <a:lstStyle/>
          <a:p>
            <a:r>
              <a:rPr lang="zh-Hans" altLang="en-US" dirty="0"/>
              <a:t>基于三维点云的深度学习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58280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3CFE9-5528-0B49-88ED-168BB07FA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如何直接从三维点云上进行深度学习？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725DB0-6064-1041-B657-64415D2A03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0142" y="2655470"/>
            <a:ext cx="13629427" cy="69720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EFED70-D881-BF4B-BDFC-046D3CBB199C}"/>
              </a:ext>
            </a:extLst>
          </p:cNvPr>
          <p:cNvSpPr txBox="1"/>
          <p:nvPr/>
        </p:nvSpPr>
        <p:spPr>
          <a:xfrm>
            <a:off x="7672562" y="10053935"/>
            <a:ext cx="90245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Hans" altLang="en-US" sz="2400" dirty="0"/>
              <a:t>图片来源： </a:t>
            </a:r>
            <a:r>
              <a:rPr lang="en-US" sz="2400" dirty="0">
                <a:hlinkClick r:id="rId4"/>
              </a:rPr>
              <a:t>https://web.stanford.edu/~rqi/papers/pointnet2_poster.pdf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36587288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3CFE9-5528-0B49-88ED-168BB07FA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三维点云的特性和挑战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18ECE4-DECB-BF4B-B911-C2F7302585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8400" y="2667000"/>
            <a:ext cx="17983200" cy="6705600"/>
          </a:xfrm>
        </p:spPr>
        <p:txBody>
          <a:bodyPr/>
          <a:lstStyle/>
          <a:p>
            <a:r>
              <a:rPr lang="zh-Hans" altLang="en-US" dirty="0"/>
              <a:t>跟二维图像的像数不同，三维点云的数据是无结构、无序的集合</a:t>
            </a:r>
            <a:endParaRPr lang="en-US" altLang="zh-Hans" dirty="0"/>
          </a:p>
          <a:p>
            <a:r>
              <a:rPr lang="zh-Hans" altLang="en-US" dirty="0"/>
              <a:t>稀疏</a:t>
            </a:r>
            <a:endParaRPr lang="en-US" dirty="0"/>
          </a:p>
          <a:p>
            <a:r>
              <a:rPr lang="zh-Hans" altLang="en-US" dirty="0"/>
              <a:t>分布密度不均</a:t>
            </a:r>
            <a:endParaRPr lang="en-US" dirty="0"/>
          </a:p>
          <a:p>
            <a:r>
              <a:rPr lang="zh-Hans" altLang="en-US" dirty="0"/>
              <a:t>数据损坏、丢失问题</a:t>
            </a:r>
            <a:endParaRPr lang="en-US" dirty="0"/>
          </a:p>
          <a:p>
            <a:r>
              <a:rPr lang="zh-Hans" altLang="en-US" dirty="0"/>
              <a:t>没有颜色、质地（</a:t>
            </a:r>
            <a:r>
              <a:rPr lang="en-US" altLang="zh-Hans" dirty="0"/>
              <a:t>texture</a:t>
            </a:r>
            <a:r>
              <a:rPr lang="zh-Hans" altLang="en-US" dirty="0"/>
              <a:t>）等信息</a:t>
            </a:r>
            <a:endParaRPr lang="en-US" altLang="zh-Hans" dirty="0"/>
          </a:p>
          <a:p>
            <a:r>
              <a:rPr lang="zh-Hans" altLang="en-US" dirty="0"/>
              <a:t>由于采集车自身运动带来的不对齐问题</a:t>
            </a:r>
            <a:endParaRPr lang="en-US" altLang="zh-Hans" dirty="0"/>
          </a:p>
          <a:p>
            <a:pPr marL="419100" lvl="1" indent="0">
              <a:buNone/>
            </a:pPr>
            <a:r>
              <a:rPr lang="zh-Hans" altLang="en-US" dirty="0"/>
              <a:t>等等</a:t>
            </a:r>
          </a:p>
          <a:p>
            <a:pPr marL="4191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254650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3CFE9-5528-0B49-88ED-168BB07FA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基于三维点云的深度学习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18ECE4-DECB-BF4B-B911-C2F7302585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1" y="1828800"/>
            <a:ext cx="23088600" cy="10058400"/>
          </a:xfrm>
        </p:spPr>
        <p:txBody>
          <a:bodyPr/>
          <a:lstStyle/>
          <a:p>
            <a:r>
              <a:rPr lang="zh-Hans" altLang="en-US" sz="3200" dirty="0"/>
              <a:t>传统的基于三维点云的机器学习</a:t>
            </a:r>
            <a:endParaRPr lang="en-US" altLang="zh-Hans" sz="3200" dirty="0"/>
          </a:p>
          <a:p>
            <a:pPr lvl="1"/>
            <a:r>
              <a:rPr lang="zh-Hans" altLang="en-US" sz="3200" dirty="0"/>
              <a:t>需手工进行特征工程</a:t>
            </a:r>
            <a:endParaRPr lang="en-US" altLang="zh-Hans" sz="3200" dirty="0"/>
          </a:p>
          <a:p>
            <a:r>
              <a:rPr lang="zh-Hans" altLang="en-US" sz="3200" dirty="0"/>
              <a:t>过去大部分基于三维点云的深度学习</a:t>
            </a:r>
            <a:endParaRPr lang="en-US" altLang="zh-Hans" sz="3200" dirty="0"/>
          </a:p>
          <a:p>
            <a:pPr lvl="1"/>
            <a:r>
              <a:rPr lang="zh-Hans" altLang="en-US" sz="3200" dirty="0"/>
              <a:t>需要先进行表示方式的转换</a:t>
            </a:r>
            <a:endParaRPr lang="en-US" altLang="zh-Hans" sz="3200" dirty="0"/>
          </a:p>
          <a:p>
            <a:pPr lvl="2"/>
            <a:r>
              <a:rPr lang="zh-Hans" altLang="en-US" sz="3200" dirty="0"/>
              <a:t>体素化 （</a:t>
            </a:r>
            <a:r>
              <a:rPr lang="en-US" altLang="zh-Hans" sz="3200" dirty="0" err="1"/>
              <a:t>voxelization</a:t>
            </a:r>
            <a:r>
              <a:rPr lang="zh-Hans" altLang="en-US" sz="3200" dirty="0"/>
              <a:t>）</a:t>
            </a:r>
            <a:endParaRPr lang="en-US" altLang="zh-Hans" sz="3200" dirty="0"/>
          </a:p>
          <a:p>
            <a:pPr lvl="3"/>
            <a:r>
              <a:rPr lang="zh-Hans" altLang="en-US" sz="3200" dirty="0"/>
              <a:t>运算量大、丢失信息</a:t>
            </a:r>
            <a:endParaRPr lang="en-US" altLang="zh-Hans" sz="3200" dirty="0"/>
          </a:p>
          <a:p>
            <a:pPr lvl="3"/>
            <a:r>
              <a:rPr lang="en-US" sz="3200" dirty="0"/>
              <a:t>3d </a:t>
            </a:r>
            <a:r>
              <a:rPr lang="en-US" sz="3200" dirty="0" err="1"/>
              <a:t>shapenet</a:t>
            </a:r>
            <a:r>
              <a:rPr lang="en-US" sz="3200" dirty="0"/>
              <a:t> , </a:t>
            </a:r>
            <a:r>
              <a:rPr lang="en-US" sz="3200" dirty="0" err="1"/>
              <a:t>VoxNet</a:t>
            </a:r>
            <a:endParaRPr lang="en-US" altLang="zh-Hans" sz="3200" dirty="0"/>
          </a:p>
          <a:p>
            <a:pPr lvl="2"/>
            <a:r>
              <a:rPr lang="zh-Hans" altLang="en-US" sz="3200" dirty="0"/>
              <a:t>二维投射</a:t>
            </a:r>
            <a:endParaRPr lang="en-US" altLang="zh-Hans" sz="3200" dirty="0"/>
          </a:p>
          <a:p>
            <a:pPr lvl="3"/>
            <a:r>
              <a:rPr lang="zh-Hans" altLang="en-US" sz="3200" dirty="0"/>
              <a:t>丢失重要的三维几何信息</a:t>
            </a:r>
            <a:endParaRPr lang="en-US" altLang="zh-Hans" sz="3200" dirty="0"/>
          </a:p>
          <a:p>
            <a:pPr lvl="3"/>
            <a:r>
              <a:rPr lang="en-US" dirty="0"/>
              <a:t> Multiview CNNs</a:t>
            </a:r>
          </a:p>
          <a:p>
            <a:r>
              <a:rPr lang="zh-Hans" altLang="en-US" sz="3200" dirty="0"/>
              <a:t>直接把三维点云作为输入的</a:t>
            </a:r>
            <a:r>
              <a:rPr lang="en-US" altLang="zh-Hans" sz="3200" dirty="0"/>
              <a:t>end-to-end</a:t>
            </a:r>
            <a:r>
              <a:rPr lang="zh-Hans" altLang="en-US" sz="3200" dirty="0"/>
              <a:t>深度学习网络</a:t>
            </a:r>
            <a:endParaRPr lang="en-US" altLang="zh-Hans" sz="3200" dirty="0"/>
          </a:p>
          <a:p>
            <a:pPr lvl="1"/>
            <a:r>
              <a:rPr lang="en-US" sz="3200" dirty="0" err="1"/>
              <a:t>PointNet</a:t>
            </a:r>
            <a:r>
              <a:rPr lang="en-US" altLang="zh-Hans" sz="3200" dirty="0"/>
              <a:t>/</a:t>
            </a:r>
            <a:r>
              <a:rPr lang="en-US" sz="3200" dirty="0" err="1"/>
              <a:t>PointNet</a:t>
            </a:r>
            <a:r>
              <a:rPr lang="en-US" sz="3200" dirty="0"/>
              <a:t>++ (Stanford 2016, 2017), </a:t>
            </a:r>
            <a:r>
              <a:rPr lang="en-US" sz="3200" dirty="0" err="1"/>
              <a:t>VoxelNet</a:t>
            </a:r>
            <a:r>
              <a:rPr lang="en-US" sz="3200" dirty="0"/>
              <a:t> (Apple 2017)</a:t>
            </a:r>
            <a:r>
              <a:rPr lang="zh-Hans" altLang="en-US" sz="3200" dirty="0"/>
              <a:t>， </a:t>
            </a:r>
            <a:r>
              <a:rPr lang="en-US" altLang="zh-Hans" sz="3200" dirty="0" err="1"/>
              <a:t>RSNet</a:t>
            </a:r>
            <a:r>
              <a:rPr lang="en-US" altLang="zh-Hans" sz="3200" dirty="0"/>
              <a:t> (USC 2018)</a:t>
            </a:r>
          </a:p>
          <a:p>
            <a:r>
              <a:rPr lang="en-US" sz="3200" dirty="0" err="1"/>
              <a:t>Kitti</a:t>
            </a:r>
            <a:r>
              <a:rPr lang="en-US" sz="3200" dirty="0"/>
              <a:t> Benchmark</a:t>
            </a:r>
          </a:p>
          <a:p>
            <a:pPr lvl="1"/>
            <a:r>
              <a:rPr lang="en-US" sz="3200" dirty="0">
                <a:hlinkClick r:id="rId3"/>
              </a:rPr>
              <a:t>http://www.cvlibs.net/datasets/kitti/eval_object.php?obj_benchmark=3d</a:t>
            </a:r>
            <a:endParaRPr lang="en-US" sz="3200" dirty="0"/>
          </a:p>
          <a:p>
            <a:pPr lvl="1"/>
            <a:endParaRPr lang="en-US" sz="3200" dirty="0"/>
          </a:p>
          <a:p>
            <a:pPr lvl="1"/>
            <a:endParaRPr lang="zh-Hans" altLang="en-US" sz="3200" dirty="0"/>
          </a:p>
          <a:p>
            <a:pPr marL="419100" lvl="1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7542176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>
            <a:extLst>
              <a:ext uri="{FF2B5EF4-FFF2-40B4-BE49-F238E27FC236}">
                <a16:creationId xmlns:a16="http://schemas.microsoft.com/office/drawing/2014/main" id="{B825FD1F-359C-CD45-8F2F-358ACA1A35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7538" y="241300"/>
            <a:ext cx="23134637" cy="1663700"/>
          </a:xfrm>
        </p:spPr>
        <p:txBody>
          <a:bodyPr/>
          <a:lstStyle/>
          <a:p>
            <a:pPr eaLnBrk="1" hangingPunct="1"/>
            <a:r>
              <a:rPr lang="zh-Hans" altLang="en-US" dirty="0"/>
              <a:t>内容大纲</a:t>
            </a:r>
            <a:endParaRPr lang="en-US" altLang="en-US" dirty="0"/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5AC3683B-A8EC-544E-9878-AFB034C1272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343400" y="3352800"/>
            <a:ext cx="17670462" cy="5638800"/>
          </a:xfrm>
        </p:spPr>
        <p:txBody>
          <a:bodyPr/>
          <a:lstStyle/>
          <a:p>
            <a:pPr eaLnBrk="1" hangingPunct="1"/>
            <a:r>
              <a:rPr lang="zh-Hans" altLang="en-US" dirty="0"/>
              <a:t>高精地图概述</a:t>
            </a:r>
            <a:endParaRPr lang="en-US" altLang="zh-Hans" dirty="0"/>
          </a:p>
          <a:p>
            <a:pPr eaLnBrk="1" hangingPunct="1"/>
            <a:r>
              <a:rPr lang="zh-Hans" altLang="en-US" dirty="0"/>
              <a:t>高精地图制作与人工智能</a:t>
            </a:r>
            <a:endParaRPr lang="en-US" altLang="zh-Hans" dirty="0"/>
          </a:p>
          <a:p>
            <a:pPr eaLnBrk="1" hangingPunct="1"/>
            <a:r>
              <a:rPr lang="zh-Hans" altLang="en-US" dirty="0"/>
              <a:t>人工智能在高精地图制作中的一些用例</a:t>
            </a:r>
            <a:endParaRPr lang="en-US" altLang="zh-Hans" dirty="0"/>
          </a:p>
          <a:p>
            <a:pPr eaLnBrk="1" hangingPunct="1"/>
            <a:r>
              <a:rPr lang="zh-Hans" altLang="en-US" dirty="0"/>
              <a:t>基于三维点云的深度学习</a:t>
            </a:r>
            <a:endParaRPr lang="en-US" altLang="zh-Hans" dirty="0"/>
          </a:p>
          <a:p>
            <a:pPr marL="0" indent="0" eaLnBrk="1" hangingPunct="1">
              <a:buNone/>
            </a:pPr>
            <a:endParaRPr lang="en-US" altLang="zh-Hans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16855153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6FD20-9FAD-2741-AF6F-1C7C857D1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PointNet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377AA2-EFC7-E84D-BD34-49B80A31B6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1042"/>
            <a:ext cx="22913975" cy="10194758"/>
          </a:xfrm>
        </p:spPr>
        <p:txBody>
          <a:bodyPr/>
          <a:lstStyle/>
          <a:p>
            <a:r>
              <a:rPr lang="zh-Hans" altLang="en-US" dirty="0"/>
              <a:t>优点：</a:t>
            </a:r>
            <a:endParaRPr lang="en-US" altLang="zh-Hans" dirty="0"/>
          </a:p>
          <a:p>
            <a:pPr lvl="1"/>
            <a:r>
              <a:rPr lang="zh-Hans" altLang="en-US" dirty="0"/>
              <a:t>直接从点云进行</a:t>
            </a:r>
            <a:r>
              <a:rPr lang="en-US" altLang="zh-Hans" dirty="0"/>
              <a:t>end-to-end</a:t>
            </a:r>
            <a:r>
              <a:rPr lang="zh-Hans" altLang="en-US" dirty="0"/>
              <a:t>学习</a:t>
            </a:r>
            <a:endParaRPr lang="en-US" altLang="zh-Hans" dirty="0"/>
          </a:p>
          <a:p>
            <a:pPr lvl="2"/>
            <a:r>
              <a:rPr lang="zh-Hans" altLang="en-US" dirty="0"/>
              <a:t>用</a:t>
            </a:r>
            <a:r>
              <a:rPr lang="en-US" altLang="zh-Hans" dirty="0"/>
              <a:t>N</a:t>
            </a:r>
            <a:r>
              <a:rPr lang="zh-Hans" altLang="en-US" dirty="0"/>
              <a:t> </a:t>
            </a:r>
            <a:r>
              <a:rPr lang="en-US" altLang="zh-Hans" dirty="0"/>
              <a:t>x</a:t>
            </a:r>
            <a:r>
              <a:rPr lang="zh-Hans" altLang="en-US" dirty="0"/>
              <a:t> </a:t>
            </a:r>
            <a:r>
              <a:rPr lang="en-US" altLang="zh-Hans" dirty="0"/>
              <a:t>D</a:t>
            </a:r>
            <a:r>
              <a:rPr lang="zh-Hans" altLang="en-US" dirty="0"/>
              <a:t> 二维矩阵来表示点云  （</a:t>
            </a:r>
            <a:r>
              <a:rPr lang="en-US" altLang="zh-Hans" dirty="0"/>
              <a:t>N:</a:t>
            </a:r>
            <a:r>
              <a:rPr lang="zh-Hans" altLang="en-US" dirty="0"/>
              <a:t> 点数， </a:t>
            </a:r>
            <a:r>
              <a:rPr lang="en-US" altLang="zh-Hans" dirty="0"/>
              <a:t>D</a:t>
            </a:r>
            <a:r>
              <a:rPr lang="zh-Hans" altLang="en-US" dirty="0"/>
              <a:t> </a:t>
            </a:r>
            <a:r>
              <a:rPr lang="en-US" altLang="zh-Hans" dirty="0"/>
              <a:t>:</a:t>
            </a:r>
            <a:r>
              <a:rPr lang="zh-Hans" altLang="en-US" dirty="0"/>
              <a:t> 维度，一般为</a:t>
            </a:r>
            <a:r>
              <a:rPr lang="en-US" altLang="zh-Hans" dirty="0"/>
              <a:t>3</a:t>
            </a:r>
            <a:r>
              <a:rPr lang="zh-Hans" altLang="en-US" dirty="0"/>
              <a:t>维坐标，也可以加上其他维度如反射率）</a:t>
            </a:r>
            <a:endParaRPr lang="en-US" altLang="zh-Hans" dirty="0"/>
          </a:p>
          <a:p>
            <a:pPr lvl="1"/>
            <a:r>
              <a:rPr lang="zh-Hans" altLang="en-US" dirty="0"/>
              <a:t>在数据损坏、丢失场合下依然健壮（</a:t>
            </a:r>
            <a:r>
              <a:rPr lang="en-US" altLang="zh-Hans" dirty="0"/>
              <a:t>robustness</a:t>
            </a:r>
            <a:r>
              <a:rPr lang="zh-Hans" altLang="en-US" dirty="0"/>
              <a:t>）</a:t>
            </a:r>
            <a:endParaRPr lang="en-US" altLang="zh-Hans" dirty="0"/>
          </a:p>
          <a:p>
            <a:pPr lvl="1"/>
            <a:r>
              <a:rPr lang="zh-Hans" altLang="en-US" dirty="0"/>
              <a:t>比起其他把点云转换成替他格式的方法，空间复杂度低，内存占用小</a:t>
            </a:r>
            <a:endParaRPr lang="en-US" altLang="zh-Hans" dirty="0"/>
          </a:p>
          <a:p>
            <a:r>
              <a:rPr lang="zh-Hans" altLang="en-US" dirty="0"/>
              <a:t>缺点：</a:t>
            </a:r>
            <a:endParaRPr lang="en-US" altLang="zh-Hans" dirty="0"/>
          </a:p>
          <a:p>
            <a:pPr lvl="1"/>
            <a:r>
              <a:rPr lang="zh-Hans" altLang="en-US" dirty="0"/>
              <a:t>无法对点之间关系（局部结构）建模， 难以泛化到大规模场景中</a:t>
            </a:r>
            <a:endParaRPr lang="en-US" altLang="zh-Hans" dirty="0"/>
          </a:p>
          <a:p>
            <a:pPr lvl="1"/>
            <a:r>
              <a:rPr lang="zh-Hans" altLang="en-US" dirty="0"/>
              <a:t>性能在输入是</a:t>
            </a:r>
            <a:r>
              <a:rPr lang="en-US" altLang="zh-Hans" dirty="0"/>
              <a:t>1</a:t>
            </a:r>
            <a:r>
              <a:rPr lang="zh-Hans" altLang="en-US" dirty="0"/>
              <a:t>千多个点以上达到饱和</a:t>
            </a:r>
            <a:endParaRPr lang="en-US" altLang="zh-Hans" dirty="0"/>
          </a:p>
          <a:p>
            <a:pPr lvl="1"/>
            <a:r>
              <a:rPr lang="zh-Hans" altLang="en-US" dirty="0"/>
              <a:t>分类和分割的性能比起其他方法并没有优势</a:t>
            </a:r>
            <a:endParaRPr lang="en-US" altLang="zh-Hans" dirty="0"/>
          </a:p>
          <a:p>
            <a:pPr lvl="2"/>
            <a:r>
              <a:rPr lang="zh-Hans" altLang="en-US" dirty="0"/>
              <a:t>分类准确率</a:t>
            </a:r>
            <a:r>
              <a:rPr lang="en-US" altLang="zh-Hans" dirty="0"/>
              <a:t>89.2%</a:t>
            </a:r>
          </a:p>
          <a:p>
            <a:pPr lvl="2"/>
            <a:r>
              <a:rPr lang="zh-Hans" altLang="en-US" dirty="0"/>
              <a:t>场景中的语义分割准确率</a:t>
            </a:r>
            <a:r>
              <a:rPr lang="en-US" altLang="zh-Hans" dirty="0"/>
              <a:t>78.62%</a:t>
            </a:r>
            <a:r>
              <a:rPr lang="zh-Hans" altLang="en-US" dirty="0"/>
              <a:t>，平均</a:t>
            </a:r>
            <a:r>
              <a:rPr lang="en-US" altLang="zh-Hans" dirty="0" err="1"/>
              <a:t>IoU</a:t>
            </a:r>
            <a:r>
              <a:rPr lang="zh-Hans" altLang="en-US" dirty="0"/>
              <a:t>为</a:t>
            </a:r>
            <a:r>
              <a:rPr lang="en-US" altLang="zh-Hans" dirty="0"/>
              <a:t>47.71%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7C4DF5-7F0F-3F48-9C48-CE95B52A1D2F}"/>
              </a:ext>
            </a:extLst>
          </p:cNvPr>
          <p:cNvSpPr txBox="1"/>
          <p:nvPr/>
        </p:nvSpPr>
        <p:spPr>
          <a:xfrm>
            <a:off x="1752600" y="11577935"/>
            <a:ext cx="19144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C. R. Qi, H. Su, K. Mo, and L. J. </a:t>
            </a:r>
            <a:r>
              <a:rPr lang="en-US" sz="2400" dirty="0" err="1"/>
              <a:t>Guibas</a:t>
            </a:r>
            <a:r>
              <a:rPr lang="en-US" sz="2400" dirty="0"/>
              <a:t>. </a:t>
            </a:r>
            <a:r>
              <a:rPr lang="en-US" sz="2400" dirty="0" err="1"/>
              <a:t>Pointnet</a:t>
            </a:r>
            <a:r>
              <a:rPr lang="en-US" sz="2400" dirty="0"/>
              <a:t>: Deep learning on point sets for 3d classification and segmentation. </a:t>
            </a:r>
            <a:r>
              <a:rPr lang="en-US" sz="2400" dirty="0" err="1"/>
              <a:t>arXiv</a:t>
            </a:r>
            <a:r>
              <a:rPr lang="en-US" sz="2400" dirty="0"/>
              <a:t> preprint arXiv:1612.00593, 2016</a:t>
            </a:r>
          </a:p>
        </p:txBody>
      </p:sp>
    </p:spTree>
    <p:extLst>
      <p:ext uri="{BB962C8B-B14F-4D97-AF65-F5344CB8AC3E}">
        <p14:creationId xmlns:p14="http://schemas.microsoft.com/office/powerpoint/2010/main" val="3147133665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EFF84-1CF2-6043-824C-32D74CC32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ans" dirty="0" err="1"/>
              <a:t>PointNet</a:t>
            </a:r>
            <a:r>
              <a:rPr lang="en-US" altLang="zh-Hans" dirty="0"/>
              <a:t>++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47A3B-E3BC-5447-996C-D52409CD0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0038" y="1861636"/>
            <a:ext cx="19964400" cy="2862763"/>
          </a:xfrm>
        </p:spPr>
        <p:txBody>
          <a:bodyPr/>
          <a:lstStyle/>
          <a:p>
            <a:r>
              <a:rPr lang="zh-Hans" altLang="en-US" dirty="0"/>
              <a:t>同样直接在点云上进行分层特征学习，但是可以在逐步上升的多个层面上学习局部结构</a:t>
            </a:r>
            <a:endParaRPr lang="en-US" altLang="zh-Hans" dirty="0"/>
          </a:p>
          <a:p>
            <a:r>
              <a:rPr lang="zh-Hans" altLang="en-US" dirty="0"/>
              <a:t>用</a:t>
            </a:r>
            <a:r>
              <a:rPr lang="en-US" altLang="zh-Hans" dirty="0" err="1"/>
              <a:t>PointNet</a:t>
            </a:r>
            <a:r>
              <a:rPr lang="zh-Hans" altLang="en-US" dirty="0"/>
              <a:t>作为局部特征学习器，并在输入点集的层级划分上递归调用</a:t>
            </a:r>
            <a:r>
              <a:rPr lang="en-US" dirty="0" err="1"/>
              <a:t>PointNet</a:t>
            </a:r>
            <a:endParaRPr lang="en-US" altLang="zh-Hans" dirty="0"/>
          </a:p>
          <a:p>
            <a:r>
              <a:rPr lang="zh-Hans" altLang="en-US" dirty="0"/>
              <a:t>分类准确率</a:t>
            </a:r>
            <a:r>
              <a:rPr lang="en-US" altLang="zh-Hans" dirty="0"/>
              <a:t>91.9%</a:t>
            </a:r>
            <a:r>
              <a:rPr lang="zh-Hans" altLang="en-US" dirty="0"/>
              <a:t>，语义分割准确率</a:t>
            </a:r>
            <a:r>
              <a:rPr lang="en-US" altLang="zh-Hans" dirty="0"/>
              <a:t>84.5%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19100" lvl="1" indent="0">
              <a:buNone/>
            </a:pPr>
            <a:endParaRPr lang="en-US" dirty="0"/>
          </a:p>
          <a:p>
            <a:pPr marL="419100" lvl="1" indent="0">
              <a:buNone/>
            </a:pPr>
            <a:r>
              <a:rPr lang="en-US" kern="1200" dirty="0">
                <a:ea typeface="ＭＳ Ｐゴシック" charset="0"/>
                <a:cs typeface="ＭＳ Ｐゴシック" charset="0"/>
              </a:rPr>
              <a:t> </a:t>
            </a:r>
          </a:p>
          <a:p>
            <a:endParaRPr lang="en-US" kern="1200" dirty="0">
              <a:ea typeface="ＭＳ Ｐゴシック" charset="0"/>
              <a:cs typeface="ＭＳ Ｐゴシック" charset="0"/>
            </a:endParaRPr>
          </a:p>
          <a:p>
            <a:endParaRPr lang="en-US" kern="1200" dirty="0">
              <a:ea typeface="ＭＳ Ｐゴシック" charset="0"/>
              <a:cs typeface="ＭＳ Ｐゴシック" charset="0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971568-ECF7-DD4B-A963-74ED1D0901D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0" y="4495800"/>
            <a:ext cx="15930572" cy="66103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37E275-AFE9-8F43-9BC6-BF1AB9FD3341}"/>
              </a:ext>
            </a:extLst>
          </p:cNvPr>
          <p:cNvSpPr txBox="1"/>
          <p:nvPr/>
        </p:nvSpPr>
        <p:spPr>
          <a:xfrm>
            <a:off x="2057400" y="11658600"/>
            <a:ext cx="19172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C. R. Qi, L. Yi, H. Su, and L. J. </a:t>
            </a:r>
            <a:r>
              <a:rPr lang="en-US" sz="2400" dirty="0" err="1"/>
              <a:t>Guibas</a:t>
            </a:r>
            <a:r>
              <a:rPr lang="en-US" sz="2400" dirty="0"/>
              <a:t>. </a:t>
            </a:r>
            <a:r>
              <a:rPr lang="en-US" sz="2400" dirty="0" err="1"/>
              <a:t>Pointnet</a:t>
            </a:r>
            <a:r>
              <a:rPr lang="en-US" sz="2400" dirty="0"/>
              <a:t>++: Deep hierarchical feature learning on point sets in a metric space. </a:t>
            </a:r>
            <a:r>
              <a:rPr lang="en-US" sz="2400" dirty="0" err="1"/>
              <a:t>arXiv</a:t>
            </a:r>
            <a:r>
              <a:rPr lang="en-US" sz="2400" dirty="0"/>
              <a:t> preprint arXiv:1706.02413, 2017</a:t>
            </a:r>
          </a:p>
        </p:txBody>
      </p:sp>
    </p:spTree>
    <p:extLst>
      <p:ext uri="{BB962C8B-B14F-4D97-AF65-F5344CB8AC3E}">
        <p14:creationId xmlns:p14="http://schemas.microsoft.com/office/powerpoint/2010/main" val="681522955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54AD2-D04D-3147-A1A9-E90ABE9ED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VoxelNet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B0E7AA-A8D8-0743-ACF3-31134713DD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538" y="1981200"/>
            <a:ext cx="23134637" cy="2971800"/>
          </a:xfrm>
        </p:spPr>
        <p:txBody>
          <a:bodyPr/>
          <a:lstStyle/>
          <a:p>
            <a:r>
              <a:rPr lang="zh-Hans" altLang="en-US" sz="4000" dirty="0"/>
              <a:t>基于点云的三维目标检测的</a:t>
            </a:r>
            <a:r>
              <a:rPr lang="en-US" altLang="zh-Hans" sz="4000" dirty="0"/>
              <a:t>End-to-end</a:t>
            </a:r>
            <a:r>
              <a:rPr lang="zh-Hans" altLang="en-US" sz="4000" dirty="0"/>
              <a:t>学习</a:t>
            </a:r>
            <a:endParaRPr lang="en-US" sz="4000" dirty="0"/>
          </a:p>
          <a:p>
            <a:r>
              <a:rPr lang="zh-Hans" altLang="en-US" sz="4000" dirty="0"/>
              <a:t>无需对点云手工进行特征工程</a:t>
            </a:r>
            <a:endParaRPr lang="en-US" altLang="zh-Hans" sz="4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9AE7C0-1253-9C45-A20E-DFE21FC5E16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690759"/>
            <a:ext cx="14552704" cy="67979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474998-48FC-D048-BDD8-1390D750F5E0}"/>
              </a:ext>
            </a:extLst>
          </p:cNvPr>
          <p:cNvSpPr txBox="1"/>
          <p:nvPr/>
        </p:nvSpPr>
        <p:spPr>
          <a:xfrm>
            <a:off x="2590800" y="11017971"/>
            <a:ext cx="16892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Y. Zhou and O. </a:t>
            </a:r>
            <a:r>
              <a:rPr lang="en-US" sz="2400" dirty="0" err="1"/>
              <a:t>Tuzel</a:t>
            </a:r>
            <a:r>
              <a:rPr lang="en-US" sz="2400" dirty="0"/>
              <a:t>, “</a:t>
            </a:r>
            <a:r>
              <a:rPr lang="en-US" sz="2400" dirty="0" err="1"/>
              <a:t>Voxelnet</a:t>
            </a:r>
            <a:r>
              <a:rPr lang="en-US" sz="2400" dirty="0"/>
              <a:t>: End-to-end learning for point cloud based 3d object detection,” </a:t>
            </a:r>
            <a:r>
              <a:rPr lang="en-US" sz="2400" dirty="0" err="1"/>
              <a:t>arXiv</a:t>
            </a:r>
            <a:r>
              <a:rPr lang="en-US" sz="2400" dirty="0"/>
              <a:t> preprint arXiv:1711.06396, 2017</a:t>
            </a:r>
          </a:p>
          <a:p>
            <a:pPr algn="l"/>
            <a:endParaRPr lang="en-US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775A5A-8EA9-584E-B616-C6A8B9C9444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33662" y="5394704"/>
            <a:ext cx="8064914" cy="3292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631093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66C26-851E-C74B-8C5F-079FD7480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总结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60554-AA41-0845-9A3F-FFA52C902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538" y="1981200"/>
            <a:ext cx="23134637" cy="8839200"/>
          </a:xfrm>
        </p:spPr>
        <p:txBody>
          <a:bodyPr/>
          <a:lstStyle/>
          <a:p>
            <a:r>
              <a:rPr lang="zh-Hans" altLang="en-US" dirty="0"/>
              <a:t>高精地图制作是一个庞大的而昂贵的工程</a:t>
            </a:r>
            <a:endParaRPr lang="en-US" altLang="zh-Hans" dirty="0"/>
          </a:p>
          <a:p>
            <a:pPr lvl="1"/>
            <a:r>
              <a:rPr lang="zh-Hans" altLang="en-US" dirty="0"/>
              <a:t>据</a:t>
            </a:r>
            <a:r>
              <a:rPr lang="en-US" altLang="zh-Hans" dirty="0"/>
              <a:t>2017</a:t>
            </a:r>
            <a:r>
              <a:rPr lang="zh-Hans" altLang="en-US" dirty="0"/>
              <a:t>年</a:t>
            </a:r>
            <a:r>
              <a:rPr lang="en-US" altLang="zh-Hans" dirty="0"/>
              <a:t>3</a:t>
            </a:r>
            <a:r>
              <a:rPr lang="zh-Hans" altLang="en-US" dirty="0"/>
              <a:t>月的一篇报道，将近</a:t>
            </a:r>
            <a:r>
              <a:rPr lang="en-US" altLang="zh-Hans" dirty="0"/>
              <a:t>10</a:t>
            </a:r>
            <a:r>
              <a:rPr lang="zh-Hans" altLang="en-US" dirty="0"/>
              <a:t>年了，</a:t>
            </a:r>
            <a:r>
              <a:rPr lang="en-US" altLang="zh-Hans" dirty="0" err="1"/>
              <a:t>Waymo</a:t>
            </a:r>
            <a:r>
              <a:rPr lang="zh-Hans" altLang="en-US" dirty="0"/>
              <a:t>也只是对屈指可数的几个城市创建了并不完整的高精地图*</a:t>
            </a:r>
            <a:endParaRPr lang="en-US" altLang="zh-Hans" dirty="0"/>
          </a:p>
          <a:p>
            <a:r>
              <a:rPr lang="zh-Hans" altLang="en-US" dirty="0"/>
              <a:t>利用人工智能对高精地图的制作进行自动化是必由之路</a:t>
            </a:r>
            <a:endParaRPr lang="en-US" altLang="zh-Hans" dirty="0"/>
          </a:p>
          <a:p>
            <a:pPr lvl="1"/>
            <a:r>
              <a:rPr lang="zh-Hans" altLang="en-US" dirty="0"/>
              <a:t>提高人工智能方法的性能（</a:t>
            </a:r>
            <a:r>
              <a:rPr lang="en-US" altLang="zh-Hans" dirty="0"/>
              <a:t>Precision/Recall/Accuracy</a:t>
            </a:r>
            <a:r>
              <a:rPr lang="zh-Hans" altLang="en-US" dirty="0"/>
              <a:t>等）非常关键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19100" lvl="1" indent="0">
              <a:buNone/>
            </a:pPr>
            <a:endParaRPr lang="en-US" dirty="0"/>
          </a:p>
          <a:p>
            <a:pPr marL="419100" lvl="1" indent="0">
              <a:buNone/>
            </a:pPr>
            <a:endParaRPr lang="en-US" dirty="0"/>
          </a:p>
          <a:p>
            <a:pPr marL="4191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419100" lvl="1" indent="0">
              <a:buNone/>
            </a:pPr>
            <a:r>
              <a:rPr lang="zh-Hans" altLang="en-US" sz="2800" dirty="0"/>
              <a:t>*</a:t>
            </a:r>
            <a:r>
              <a:rPr lang="en-US" sz="2800" dirty="0">
                <a:hlinkClick r:id="rId2"/>
              </a:rPr>
              <a:t> https://www.nytimes.com/2017/03/02/automobiles/wheels/self-driving-cars-gps-maps.html</a:t>
            </a:r>
            <a:endParaRPr lang="en-US" sz="2800" dirty="0"/>
          </a:p>
          <a:p>
            <a:pPr marL="4191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271588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44D07-5147-5049-B973-EE9406FEB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34600" y="4876800"/>
            <a:ext cx="12725400" cy="2209800"/>
          </a:xfrm>
        </p:spPr>
        <p:txBody>
          <a:bodyPr/>
          <a:lstStyle/>
          <a:p>
            <a:r>
              <a:rPr lang="en-US" altLang="zh-Hans" sz="7200" dirty="0"/>
              <a:t>Thank</a:t>
            </a:r>
            <a:r>
              <a:rPr lang="zh-Hans" altLang="en-US" sz="7200" dirty="0"/>
              <a:t> </a:t>
            </a:r>
            <a:r>
              <a:rPr lang="en-US" altLang="zh-Hans" sz="7200" dirty="0"/>
              <a:t>You!</a:t>
            </a:r>
            <a:endParaRPr lang="en-US" sz="72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4216DDB-1409-B345-9704-19BDC6113F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3200" y="2057400"/>
            <a:ext cx="6629400" cy="88392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8B726D-0720-134C-B059-F35DD869B800}"/>
              </a:ext>
            </a:extLst>
          </p:cNvPr>
          <p:cNvSpPr txBox="1"/>
          <p:nvPr/>
        </p:nvSpPr>
        <p:spPr>
          <a:xfrm>
            <a:off x="3200400" y="10903803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 err="1"/>
              <a:t>jiaojialin@gmail.com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10164398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1EC3F-EAEB-A04C-BBC6-C23736ABA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181600"/>
            <a:ext cx="23134637" cy="1663700"/>
          </a:xfrm>
        </p:spPr>
        <p:txBody>
          <a:bodyPr/>
          <a:lstStyle/>
          <a:p>
            <a:r>
              <a:rPr lang="zh-Hans" altLang="en-US" dirty="0"/>
              <a:t>高精地图概述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90027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E4245-8607-3240-A364-3A92ABE1E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高精地图的特性（</a:t>
            </a:r>
            <a:r>
              <a:rPr lang="en-US" altLang="zh-Hans" dirty="0"/>
              <a:t>1</a:t>
            </a:r>
            <a:r>
              <a:rPr lang="zh-Hans" altLang="en-US" dirty="0"/>
              <a:t>）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81E4A-3828-124A-A4DF-E0221946C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8400" y="1905000"/>
            <a:ext cx="20040600" cy="8077200"/>
          </a:xfrm>
        </p:spPr>
        <p:txBody>
          <a:bodyPr/>
          <a:lstStyle/>
          <a:p>
            <a:pPr marL="0" indent="0">
              <a:buNone/>
            </a:pPr>
            <a:r>
              <a:rPr lang="zh-Hans" altLang="en-US" dirty="0"/>
              <a:t>精确度高：精确到</a:t>
            </a:r>
            <a:r>
              <a:rPr lang="en-US" dirty="0"/>
              <a:t>20</a:t>
            </a:r>
            <a:r>
              <a:rPr lang="zh-Hans" altLang="en-US" dirty="0"/>
              <a:t> </a:t>
            </a:r>
            <a:r>
              <a:rPr lang="en-US" altLang="zh-Hans" dirty="0"/>
              <a:t>~</a:t>
            </a:r>
            <a:r>
              <a:rPr lang="zh-Hans" altLang="en-US" dirty="0"/>
              <a:t> </a:t>
            </a:r>
            <a:r>
              <a:rPr lang="en-US" altLang="zh-Hans" dirty="0"/>
              <a:t>5</a:t>
            </a:r>
            <a:r>
              <a:rPr lang="en-US" dirty="0"/>
              <a:t> </a:t>
            </a:r>
            <a:r>
              <a:rPr lang="en-US" altLang="zh-Hans" dirty="0"/>
              <a:t>cm</a:t>
            </a:r>
          </a:p>
          <a:p>
            <a:pPr marL="0" indent="0">
              <a:buNone/>
            </a:pPr>
            <a:endParaRPr lang="en-US" altLang="zh-Hans" dirty="0"/>
          </a:p>
          <a:p>
            <a:pPr marL="0" indent="0">
              <a:buNone/>
            </a:pPr>
            <a:r>
              <a:rPr lang="zh-CN" altLang="en-US" dirty="0"/>
              <a:t>精确</a:t>
            </a:r>
            <a:r>
              <a:rPr lang="zh-CN" altLang="en-US" dirty="0">
                <a:latin typeface="+mj-ea"/>
              </a:rPr>
              <a:t>到</a:t>
            </a:r>
            <a:r>
              <a:rPr lang="zh-Hans" altLang="en-US" dirty="0">
                <a:latin typeface="+mj-ea"/>
              </a:rPr>
              <a:t> </a:t>
            </a:r>
            <a:r>
              <a:rPr lang="en-US" altLang="zh-Hans" dirty="0">
                <a:latin typeface="+mj-ea"/>
              </a:rPr>
              <a:t>X</a:t>
            </a:r>
            <a:r>
              <a:rPr lang="en-US" altLang="zh-CN" dirty="0">
                <a:latin typeface="+mj-ea"/>
              </a:rPr>
              <a:t> cm</a:t>
            </a:r>
            <a:r>
              <a:rPr lang="zh-Hans" altLang="en-US" dirty="0">
                <a:latin typeface="+mj-ea"/>
              </a:rPr>
              <a:t>是什么意思？ </a:t>
            </a:r>
            <a:endParaRPr lang="en-US" altLang="zh-Hans" dirty="0">
              <a:latin typeface="+mj-ea"/>
            </a:endParaRPr>
          </a:p>
          <a:p>
            <a:r>
              <a:rPr lang="zh-Hans" altLang="en-US" dirty="0">
                <a:latin typeface="+mj-ea"/>
              </a:rPr>
              <a:t>用法</a:t>
            </a:r>
            <a:r>
              <a:rPr lang="en-US" altLang="zh-Hans" dirty="0">
                <a:latin typeface="+mj-ea"/>
              </a:rPr>
              <a:t>1</a:t>
            </a:r>
            <a:r>
              <a:rPr lang="zh-Hans" altLang="en-US" dirty="0">
                <a:latin typeface="+mj-ea"/>
              </a:rPr>
              <a:t>：每</a:t>
            </a:r>
            <a:r>
              <a:rPr lang="zh-CN" altLang="en-US" dirty="0">
                <a:latin typeface="+mj-ea"/>
              </a:rPr>
              <a:t>个像素表示</a:t>
            </a:r>
            <a:r>
              <a:rPr lang="en-US" altLang="zh-CN" dirty="0">
                <a:latin typeface="+mj-ea"/>
              </a:rPr>
              <a:t>X cm x X cm </a:t>
            </a:r>
            <a:r>
              <a:rPr lang="zh-CN" altLang="en-US" dirty="0">
                <a:latin typeface="+mj-ea"/>
              </a:rPr>
              <a:t>的</a:t>
            </a:r>
            <a:r>
              <a:rPr lang="zh-Hans" altLang="en-US" dirty="0">
                <a:latin typeface="+mj-ea"/>
              </a:rPr>
              <a:t>实际</a:t>
            </a:r>
            <a:r>
              <a:rPr lang="zh-CN" altLang="en-US" dirty="0">
                <a:latin typeface="+mj-ea"/>
              </a:rPr>
              <a:t>尺寸（</a:t>
            </a:r>
            <a:r>
              <a:rPr lang="zh-Hans" altLang="en-US" dirty="0">
                <a:latin typeface="+mj-ea"/>
              </a:rPr>
              <a:t>仅适用于位图格式的</a:t>
            </a:r>
            <a:r>
              <a:rPr lang="en-US" altLang="zh-Hans" dirty="0">
                <a:latin typeface="+mj-ea"/>
              </a:rPr>
              <a:t>Raster/Grid Map</a:t>
            </a:r>
            <a:r>
              <a:rPr lang="zh-Hans" altLang="en-US" dirty="0">
                <a:latin typeface="+mj-ea"/>
              </a:rPr>
              <a:t>）</a:t>
            </a:r>
            <a:endParaRPr lang="en-US" altLang="zh-Hans" dirty="0">
              <a:latin typeface="+mj-ea"/>
            </a:endParaRPr>
          </a:p>
          <a:p>
            <a:r>
              <a:rPr lang="zh-Hans" altLang="en-US" dirty="0">
                <a:latin typeface="+mj-ea"/>
              </a:rPr>
              <a:t>用法</a:t>
            </a:r>
            <a:r>
              <a:rPr lang="en-US" altLang="zh-Hans" dirty="0">
                <a:latin typeface="+mj-ea"/>
              </a:rPr>
              <a:t>2</a:t>
            </a:r>
            <a:r>
              <a:rPr lang="zh-Hans" altLang="en-US" dirty="0">
                <a:latin typeface="+mj-ea"/>
              </a:rPr>
              <a:t>：无人车使用这种高精地图进行定位产生的误差不超过</a:t>
            </a:r>
            <a:r>
              <a:rPr lang="en-US" altLang="zh-Hans" dirty="0">
                <a:latin typeface="+mj-ea"/>
              </a:rPr>
              <a:t>X</a:t>
            </a:r>
            <a:r>
              <a:rPr lang="zh-Hans" altLang="en-US" dirty="0">
                <a:latin typeface="+mj-ea"/>
              </a:rPr>
              <a:t> </a:t>
            </a:r>
            <a:r>
              <a:rPr lang="en-US" altLang="zh-Hans" dirty="0">
                <a:latin typeface="+mj-ea"/>
              </a:rPr>
              <a:t>cm</a:t>
            </a:r>
          </a:p>
          <a:p>
            <a:r>
              <a:rPr lang="zh-Hans" altLang="en-US" dirty="0">
                <a:latin typeface="+mj-ea"/>
              </a:rPr>
              <a:t>用法</a:t>
            </a:r>
            <a:r>
              <a:rPr lang="en-US" altLang="zh-Hans" dirty="0">
                <a:latin typeface="+mj-ea"/>
              </a:rPr>
              <a:t>3</a:t>
            </a:r>
            <a:r>
              <a:rPr lang="zh-Hans" altLang="en-US" dirty="0">
                <a:latin typeface="+mj-ea"/>
              </a:rPr>
              <a:t>：高精地图中元素的位置跟实际位置偏差不超过</a:t>
            </a:r>
            <a:r>
              <a:rPr lang="en-US" altLang="zh-Hans" dirty="0">
                <a:latin typeface="+mj-ea"/>
              </a:rPr>
              <a:t>X</a:t>
            </a:r>
            <a:r>
              <a:rPr lang="zh-Hans" altLang="en-US" dirty="0">
                <a:latin typeface="+mj-ea"/>
              </a:rPr>
              <a:t> </a:t>
            </a:r>
            <a:r>
              <a:rPr lang="en-US" altLang="zh-Hans" dirty="0">
                <a:latin typeface="+mj-ea"/>
              </a:rPr>
              <a:t>cm</a:t>
            </a:r>
            <a:endParaRPr lang="en-US" altLang="zh-CN" dirty="0">
              <a:latin typeface="+mj-ea"/>
            </a:endParaRPr>
          </a:p>
          <a:p>
            <a:endParaRPr lang="en-US" altLang="zh-Hans" dirty="0"/>
          </a:p>
        </p:txBody>
      </p:sp>
    </p:spTree>
    <p:extLst>
      <p:ext uri="{BB962C8B-B14F-4D97-AF65-F5344CB8AC3E}">
        <p14:creationId xmlns:p14="http://schemas.microsoft.com/office/powerpoint/2010/main" val="37661768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E4245-8607-3240-A364-3A92ABE1E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高精地图的特性（</a:t>
            </a:r>
            <a:r>
              <a:rPr lang="en-US" altLang="zh-Hans" dirty="0"/>
              <a:t>2</a:t>
            </a:r>
            <a:r>
              <a:rPr lang="zh-Hans" altLang="en-US" dirty="0"/>
              <a:t>）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81E4A-3828-124A-A4DF-E0221946C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590800"/>
            <a:ext cx="20878800" cy="8991600"/>
          </a:xfrm>
        </p:spPr>
        <p:txBody>
          <a:bodyPr/>
          <a:lstStyle/>
          <a:p>
            <a:pPr marL="0" indent="0">
              <a:buNone/>
            </a:pPr>
            <a:r>
              <a:rPr lang="zh-Hans" altLang="en-US" sz="3400" dirty="0"/>
              <a:t>为无人车系统提供三维</a:t>
            </a:r>
            <a:r>
              <a:rPr lang="zh-CN" altLang="en-US" sz="3400" dirty="0"/>
              <a:t>道路</a:t>
            </a:r>
            <a:r>
              <a:rPr lang="zh-Hans" altLang="en-US" sz="3400" dirty="0"/>
              <a:t>元素的几何和语义信息</a:t>
            </a:r>
            <a:endParaRPr lang="en-US" altLang="zh-Hans" sz="3400" dirty="0"/>
          </a:p>
          <a:p>
            <a:r>
              <a:rPr lang="zh-Hans" altLang="en-US" sz="3400" dirty="0"/>
              <a:t>车道模型</a:t>
            </a:r>
            <a:endParaRPr lang="en-US" altLang="zh-Hans" sz="3400" dirty="0"/>
          </a:p>
          <a:p>
            <a:pPr lvl="1"/>
            <a:r>
              <a:rPr lang="zh-Hans" altLang="en-US" sz="3400" dirty="0"/>
              <a:t>车道的几何形状和语义信息（车道类型、连接关系、行车限制等）</a:t>
            </a:r>
            <a:endParaRPr lang="en-US" altLang="zh-Hans" sz="3400" dirty="0"/>
          </a:p>
          <a:p>
            <a:r>
              <a:rPr lang="zh-Hans" altLang="en-US" sz="3400" dirty="0"/>
              <a:t>交通控制装置</a:t>
            </a:r>
            <a:endParaRPr lang="en-US" altLang="zh-Hans" sz="3400" dirty="0"/>
          </a:p>
          <a:p>
            <a:pPr lvl="1"/>
            <a:r>
              <a:rPr lang="zh-Hans" altLang="en-US" sz="3400" dirty="0"/>
              <a:t>交通信号灯（红、绿、黄灯等）的三维位置</a:t>
            </a:r>
            <a:endParaRPr lang="en-US" altLang="zh-Hans" sz="3400" dirty="0"/>
          </a:p>
          <a:p>
            <a:pPr lvl="1"/>
            <a:r>
              <a:rPr lang="zh-Hans" altLang="en-US" sz="3400" dirty="0"/>
              <a:t>交通指示牌（停牌、限速、让行、禁行等）的三维位置</a:t>
            </a:r>
            <a:endParaRPr lang="en-US" altLang="zh-Hans" sz="3400" dirty="0"/>
          </a:p>
          <a:p>
            <a:r>
              <a:rPr lang="zh-Hans" altLang="en-US" sz="3400" dirty="0"/>
              <a:t>其他道路部件和障碍物</a:t>
            </a:r>
            <a:endParaRPr lang="en-US" altLang="zh-Hans" sz="3400" dirty="0"/>
          </a:p>
          <a:p>
            <a:pPr lvl="1"/>
            <a:r>
              <a:rPr lang="zh-CN" altLang="en-US" sz="3400" dirty="0"/>
              <a:t>路沿</a:t>
            </a:r>
            <a:r>
              <a:rPr lang="zh-Hans" altLang="en-US" sz="3400" dirty="0"/>
              <a:t>、车道分隔栏杆、路灯杆、高架桥、人行天桥、龙门架、树木、减速带</a:t>
            </a:r>
            <a:r>
              <a:rPr lang="en-US" altLang="zh-Hans" sz="3400" dirty="0"/>
              <a:t>…</a:t>
            </a:r>
            <a:r>
              <a:rPr lang="zh-Hans" altLang="en-US" sz="3400" dirty="0"/>
              <a:t>等</a:t>
            </a:r>
            <a:endParaRPr lang="en-US" altLang="zh-Hans" sz="3400" dirty="0"/>
          </a:p>
        </p:txBody>
      </p:sp>
    </p:spTree>
    <p:extLst>
      <p:ext uri="{BB962C8B-B14F-4D97-AF65-F5344CB8AC3E}">
        <p14:creationId xmlns:p14="http://schemas.microsoft.com/office/powerpoint/2010/main" val="278968976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E4245-8607-3240-A364-3A92ABE1E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高精地图的特性（</a:t>
            </a:r>
            <a:r>
              <a:rPr lang="en-US" altLang="zh-Hans" dirty="0"/>
              <a:t>3</a:t>
            </a:r>
            <a:r>
              <a:rPr lang="zh-Hans" altLang="en-US" dirty="0"/>
              <a:t>）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81E4A-3828-124A-A4DF-E0221946C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2163" y="2209800"/>
            <a:ext cx="23134637" cy="9829800"/>
          </a:xfrm>
        </p:spPr>
        <p:txBody>
          <a:bodyPr/>
          <a:lstStyle/>
          <a:p>
            <a:pPr marL="0" indent="0">
              <a:buNone/>
            </a:pPr>
            <a:r>
              <a:rPr lang="zh-Hans" altLang="en-US" dirty="0"/>
              <a:t>能及时地更新</a:t>
            </a:r>
            <a:endParaRPr lang="en-US" altLang="zh-Hans" dirty="0"/>
          </a:p>
          <a:p>
            <a:r>
              <a:rPr lang="zh-Hans" altLang="en-US" dirty="0"/>
              <a:t>据</a:t>
            </a:r>
            <a:r>
              <a:rPr lang="en-US" dirty="0"/>
              <a:t>TomTom</a:t>
            </a:r>
            <a:r>
              <a:rPr lang="zh-Hans" altLang="en-US" dirty="0"/>
              <a:t>估计，美国每年有约</a:t>
            </a:r>
            <a:r>
              <a:rPr lang="en-US" altLang="zh-Hans" dirty="0"/>
              <a:t>15%</a:t>
            </a:r>
            <a:r>
              <a:rPr lang="zh-Hans" altLang="en-US" dirty="0"/>
              <a:t>的道路会发生某种变化*</a:t>
            </a:r>
            <a:endParaRPr lang="en-US" altLang="zh-Hans" dirty="0"/>
          </a:p>
          <a:p>
            <a:pPr lvl="1"/>
            <a:r>
              <a:rPr lang="zh-Hans" altLang="en-US" dirty="0"/>
              <a:t>限速改变、路名变更、新路开通等</a:t>
            </a:r>
            <a:endParaRPr lang="en-US" altLang="zh-Hans" dirty="0"/>
          </a:p>
          <a:p>
            <a:r>
              <a:rPr lang="zh-Hans" altLang="en-US" dirty="0"/>
              <a:t>道路事件</a:t>
            </a:r>
            <a:endParaRPr lang="en-US" altLang="zh-Hans" dirty="0"/>
          </a:p>
          <a:p>
            <a:pPr lvl="1"/>
            <a:r>
              <a:rPr lang="zh-Hans" altLang="en-US" dirty="0"/>
              <a:t>临时</a:t>
            </a:r>
            <a:endParaRPr lang="en-US" altLang="zh-Hans" dirty="0"/>
          </a:p>
          <a:p>
            <a:pPr lvl="2"/>
            <a:r>
              <a:rPr lang="zh-Hans" altLang="en-US" dirty="0"/>
              <a:t>道路关闭、禁行、限行、改道</a:t>
            </a:r>
            <a:endParaRPr lang="en-US" altLang="zh-Hans" dirty="0"/>
          </a:p>
          <a:p>
            <a:pPr lvl="2"/>
            <a:r>
              <a:rPr lang="zh-Hans" altLang="en-US" dirty="0"/>
              <a:t>道路施工</a:t>
            </a:r>
            <a:endParaRPr lang="en-US" dirty="0"/>
          </a:p>
          <a:p>
            <a:pPr lvl="2"/>
            <a:r>
              <a:rPr lang="zh-Hans" altLang="en-US" dirty="0"/>
              <a:t>交通事故</a:t>
            </a:r>
            <a:endParaRPr lang="en-US" altLang="zh-Hans" dirty="0"/>
          </a:p>
          <a:p>
            <a:pPr lvl="1"/>
            <a:r>
              <a:rPr lang="zh-Hans" altLang="en-US" dirty="0"/>
              <a:t>长期或永久</a:t>
            </a:r>
            <a:endParaRPr lang="en-US" altLang="zh-Hans" dirty="0"/>
          </a:p>
          <a:p>
            <a:r>
              <a:rPr lang="zh-Hans" altLang="en-US" dirty="0"/>
              <a:t>交通信息</a:t>
            </a:r>
            <a:endParaRPr lang="en-US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zh-Hans" altLang="en-US" sz="2400" dirty="0"/>
              <a:t>* </a:t>
            </a:r>
            <a:r>
              <a:rPr lang="en-US" altLang="zh-Hans" sz="2400" dirty="0">
                <a:hlinkClick r:id="rId3"/>
              </a:rPr>
              <a:t>https://automotive.tomtom.com/wordpress/wp-content/uploads/2017/01/Brochure-TomTom-Automotive-1.pdf</a:t>
            </a:r>
            <a:r>
              <a:rPr lang="zh-Hans" altLang="en-US" sz="2400" dirty="0"/>
              <a:t> </a:t>
            </a:r>
            <a:endParaRPr lang="en-US" altLang="zh-Han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451976-FBA0-7749-B82A-CD3CDED49A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73400" y="5766658"/>
            <a:ext cx="7718206" cy="51656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5907E2-51BA-9946-BDC1-4133ED6A6B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29800" y="4191000"/>
            <a:ext cx="7718206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28561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77DC1-E5B0-FF40-8011-82B62A8A5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高精地图的种类和层次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67DB52-9616-5248-AACF-6FC54B224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539" y="1981200"/>
            <a:ext cx="14809786" cy="3581400"/>
          </a:xfrm>
        </p:spPr>
        <p:txBody>
          <a:bodyPr/>
          <a:lstStyle/>
          <a:p>
            <a:r>
              <a:rPr lang="zh-Hans" altLang="en-US" dirty="0"/>
              <a:t>激光反射平面图（</a:t>
            </a:r>
            <a:r>
              <a:rPr lang="en-US" dirty="0"/>
              <a:t> Orthographic Reflectivity Map</a:t>
            </a:r>
            <a:r>
              <a:rPr lang="zh-Hans" altLang="en-US" dirty="0"/>
              <a:t>）</a:t>
            </a:r>
            <a:endParaRPr lang="en-US" altLang="zh-Hans" dirty="0"/>
          </a:p>
          <a:p>
            <a:pPr lvl="1"/>
            <a:r>
              <a:rPr lang="zh-Hans" altLang="en-US" dirty="0"/>
              <a:t>利用不同材质的地面对激光的反射强度不同的原理而制作</a:t>
            </a:r>
            <a:endParaRPr lang="en-US" altLang="zh-Hans" dirty="0"/>
          </a:p>
          <a:p>
            <a:pPr lvl="2"/>
            <a:r>
              <a:rPr lang="zh-Hans" altLang="en-US" dirty="0"/>
              <a:t>车道线、路面标记、路肩、植被、汽车轮胎印等</a:t>
            </a:r>
            <a:endParaRPr lang="en-US" altLang="zh-Hans" dirty="0"/>
          </a:p>
          <a:p>
            <a:pPr lvl="1"/>
            <a:r>
              <a:rPr lang="zh-Hans" altLang="en-US" dirty="0"/>
              <a:t>主要作用：定位</a:t>
            </a:r>
            <a:endParaRPr lang="en-US" altLang="zh-Hans" dirty="0"/>
          </a:p>
          <a:p>
            <a:pPr marL="419100" lvl="1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7B0CBB-03A6-9E4C-B581-9013D951ED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7801" y="6096000"/>
            <a:ext cx="14256720" cy="4114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3EB564-9BD5-CB4D-9998-F05537E463E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01925" y="2209800"/>
            <a:ext cx="7902575" cy="869419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52E2F18-AC1D-EE49-8EAC-2A5A30154AF0}"/>
              </a:ext>
            </a:extLst>
          </p:cNvPr>
          <p:cNvSpPr txBox="1"/>
          <p:nvPr/>
        </p:nvSpPr>
        <p:spPr>
          <a:xfrm>
            <a:off x="14930585" y="10991671"/>
            <a:ext cx="92248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ans" altLang="en-US" sz="1800" dirty="0">
                <a:solidFill>
                  <a:schemeClr val="tx1"/>
                </a:solidFill>
                <a:ea typeface="ＭＳ Ｐゴシック" charset="0"/>
              </a:rPr>
              <a:t>图片来源： </a:t>
            </a:r>
            <a:r>
              <a:rPr lang="en-US" sz="1800" dirty="0"/>
              <a:t>Chen, X., </a:t>
            </a:r>
            <a:r>
              <a:rPr lang="en-US" sz="1800" dirty="0" err="1"/>
              <a:t>Stroila</a:t>
            </a:r>
            <a:r>
              <a:rPr lang="en-US" sz="1800" dirty="0"/>
              <a:t>, M., Wang, R., 2009. Next generation map marking: geo-referenced ground-level</a:t>
            </a:r>
            <a:r>
              <a:rPr lang="zh-Hans" altLang="en-US" sz="1800" dirty="0"/>
              <a:t> </a:t>
            </a:r>
            <a:r>
              <a:rPr lang="en-US" sz="1800" dirty="0"/>
              <a:t>LiDAR point clouds for automatic retro-reflective road feature extraction. </a:t>
            </a:r>
          </a:p>
          <a:p>
            <a:r>
              <a:rPr lang="en-US" sz="1800" dirty="0"/>
              <a:t>In: 17th ACM SIGSPATIAL International Conference on Advances in Geographic Information System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8C4AC0-C913-AF47-9D9C-8C932447BC0F}"/>
              </a:ext>
            </a:extLst>
          </p:cNvPr>
          <p:cNvSpPr txBox="1"/>
          <p:nvPr/>
        </p:nvSpPr>
        <p:spPr>
          <a:xfrm>
            <a:off x="2514600" y="10310704"/>
            <a:ext cx="9224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ans" altLang="en-US" sz="1800" dirty="0">
                <a:solidFill>
                  <a:schemeClr val="tx1"/>
                </a:solidFill>
                <a:ea typeface="ＭＳ Ｐゴシック" charset="0"/>
              </a:rPr>
              <a:t>图片来源： </a:t>
            </a:r>
            <a:r>
              <a:rPr lang="en-US" altLang="zh-Hans" sz="1800" dirty="0">
                <a:solidFill>
                  <a:schemeClr val="tx1"/>
                </a:solidFill>
                <a:ea typeface="ＭＳ Ｐゴシック" charset="0"/>
              </a:rPr>
              <a:t>Automatic laser calibration, mapping, and localization for autonomous vehicles </a:t>
            </a:r>
          </a:p>
          <a:p>
            <a:r>
              <a:rPr lang="en-US" altLang="zh-Hans" sz="1800" dirty="0">
                <a:solidFill>
                  <a:schemeClr val="tx1"/>
                </a:solidFill>
                <a:ea typeface="ＭＳ Ｐゴシック" charset="0"/>
              </a:rPr>
              <a:t>Jesse Levinson.  Thesis (Ph.D.), Stanford University, 2011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57730723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77DC1-E5B0-FF40-8011-82B62A8A5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s" altLang="en-US" dirty="0"/>
              <a:t>高精地图的种类和层次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67DB52-9616-5248-AACF-6FC54B224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539" y="1828800"/>
            <a:ext cx="10431462" cy="5715000"/>
          </a:xfrm>
        </p:spPr>
        <p:txBody>
          <a:bodyPr/>
          <a:lstStyle/>
          <a:p>
            <a:pPr marL="419100" lvl="1" indent="0">
              <a:buNone/>
            </a:pPr>
            <a:endParaRPr lang="en-US" dirty="0"/>
          </a:p>
          <a:p>
            <a:r>
              <a:rPr lang="zh-CN" altLang="en-US" dirty="0"/>
              <a:t>数字高程模型</a:t>
            </a:r>
            <a:r>
              <a:rPr lang="zh-Hans" altLang="en-US" dirty="0"/>
              <a:t> </a:t>
            </a:r>
            <a:r>
              <a:rPr lang="en-US" dirty="0"/>
              <a:t>(DEM </a:t>
            </a:r>
            <a:r>
              <a:rPr lang="zh-Hans" altLang="en-US" dirty="0"/>
              <a:t>，即</a:t>
            </a:r>
            <a:r>
              <a:rPr lang="en-US" dirty="0"/>
              <a:t>Digital Elevation Model)</a:t>
            </a:r>
          </a:p>
          <a:p>
            <a:pPr lvl="1"/>
            <a:r>
              <a:rPr lang="zh-Hans" altLang="en-US" dirty="0"/>
              <a:t>三维模型：记录路面和周边环境的高低、坡度</a:t>
            </a:r>
            <a:endParaRPr lang="en-US" altLang="zh-Hans" dirty="0"/>
          </a:p>
          <a:p>
            <a:pPr lvl="1"/>
            <a:r>
              <a:rPr lang="zh-Hans" altLang="en-US" dirty="0"/>
              <a:t>主要作用：车辆控制、规划</a:t>
            </a:r>
            <a:endParaRPr lang="en-US" altLang="zh-Han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DCC756-B504-7643-A4F5-9E87297113D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3432" y="3124200"/>
            <a:ext cx="12941968" cy="729603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707BDC-7965-E84E-8F7F-F61C5F038EBA}"/>
              </a:ext>
            </a:extLst>
          </p:cNvPr>
          <p:cNvSpPr txBox="1"/>
          <p:nvPr/>
        </p:nvSpPr>
        <p:spPr>
          <a:xfrm>
            <a:off x="12083127" y="11125200"/>
            <a:ext cx="12072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ans" altLang="en-US" sz="2000" dirty="0"/>
              <a:t>图片来源：</a:t>
            </a:r>
            <a:r>
              <a:rPr lang="en-US" altLang="zh-Hans" sz="2000" dirty="0">
                <a:hlinkClick r:id="rId4"/>
              </a:rPr>
              <a:t>https://medium.com/waymo/building-maps-for-a-self-driving-car-723b4d9cd3f4</a:t>
            </a:r>
            <a:r>
              <a:rPr lang="zh-Hans" altLang="en-US" sz="2000" dirty="0"/>
              <a:t>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51583938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Default - Title Slide">
  <a:themeElements>
    <a:clrScheme name="Default - Title Slid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- Title Slide">
      <a:majorFont>
        <a:latin typeface="Arial"/>
        <a:ea typeface="ヒラギノ角ゴ ProN W6"/>
        <a:cs typeface="ヒラギノ角ゴ ProN W6"/>
      </a:majorFont>
      <a:minorFont>
        <a:latin typeface="Arial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BE0E3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BE0E3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Default - Title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- 1_Title and Content">
  <a:themeElements>
    <a:clrScheme name="Default - 1_Title and Conten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- 1_Title and Content">
      <a:majorFont>
        <a:latin typeface="Arial"/>
        <a:ea typeface="ヒラギノ角ゴ ProN W6"/>
        <a:cs typeface="ヒラギノ角ゴ ProN W6"/>
      </a:majorFont>
      <a:minorFont>
        <a:latin typeface="Arial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BBE0E3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dirty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solidFill>
          <a:srgbClr val="BBE0E3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arrow" w="lg" len="lg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square" rtlCol="0">
        <a:spAutoFit/>
      </a:bodyPr>
      <a:lstStyle>
        <a:defPPr algn="l">
          <a:defRPr sz="2400" dirty="0" smtClean="0"/>
        </a:defPPr>
      </a:lstStyle>
    </a:txDef>
  </a:objectDefaults>
  <a:extraClrSchemeLst>
    <a:extraClrScheme>
      <a:clrScheme name="Default - 1_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37321</TotalTime>
  <Pages>0</Pages>
  <Words>2280</Words>
  <Characters>0</Characters>
  <Application>Microsoft Macintosh PowerPoint</Application>
  <PresentationFormat>Custom</PresentationFormat>
  <Lines>0</Lines>
  <Paragraphs>381</Paragraphs>
  <Slides>34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ＭＳ Ｐゴシック</vt:lpstr>
      <vt:lpstr>ヒラギノ角ゴ ProN W3</vt:lpstr>
      <vt:lpstr>ヒラギノ角ゴ ProN W6</vt:lpstr>
      <vt:lpstr>Arial</vt:lpstr>
      <vt:lpstr>Calibri</vt:lpstr>
      <vt:lpstr>Gill Sans</vt:lpstr>
      <vt:lpstr>Wingdings</vt:lpstr>
      <vt:lpstr>Default - Title Slide</vt:lpstr>
      <vt:lpstr>Default - 1_Title and Content</vt:lpstr>
      <vt:lpstr>人工智能 在高精地图制作中的应用</vt:lpstr>
      <vt:lpstr>讲师简介</vt:lpstr>
      <vt:lpstr>内容大纲</vt:lpstr>
      <vt:lpstr>高精地图概述</vt:lpstr>
      <vt:lpstr>高精地图的特性（1）</vt:lpstr>
      <vt:lpstr>高精地图的特性（2）</vt:lpstr>
      <vt:lpstr>高精地图的特性（3）</vt:lpstr>
      <vt:lpstr>高精地图的种类和层次</vt:lpstr>
      <vt:lpstr>高精地图的种类和层次</vt:lpstr>
      <vt:lpstr>高精地图的种类和层次</vt:lpstr>
      <vt:lpstr>高精地图在无人车系统中的作用</vt:lpstr>
      <vt:lpstr>高精地图制作与人工智能</vt:lpstr>
      <vt:lpstr>高精地图制作的基本流程</vt:lpstr>
      <vt:lpstr>为什么高精地图制作适合引入人工智能？</vt:lpstr>
      <vt:lpstr>为什么高精地图制作适合引入人工智能？</vt:lpstr>
      <vt:lpstr>高精地图制作中常用的人工智能技术</vt:lpstr>
      <vt:lpstr>Human-in-the-loop Machine Learning</vt:lpstr>
      <vt:lpstr>人工智能在高精地图制作中的一些用例</vt:lpstr>
      <vt:lpstr>位姿（Pose）修正</vt:lpstr>
      <vt:lpstr>基于点云的路沿提取</vt:lpstr>
      <vt:lpstr>基于点云的路面标记提取</vt:lpstr>
      <vt:lpstr>基于点云的车道线检测</vt:lpstr>
      <vt:lpstr>Traffic Light Mapping</vt:lpstr>
      <vt:lpstr>Traffic Sign Mapping</vt:lpstr>
      <vt:lpstr>高精地图的更新</vt:lpstr>
      <vt:lpstr>基于三维点云的深度学习</vt:lpstr>
      <vt:lpstr>如何直接从三维点云上进行深度学习？</vt:lpstr>
      <vt:lpstr>三维点云的特性和挑战</vt:lpstr>
      <vt:lpstr>基于三维点云的深度学习</vt:lpstr>
      <vt:lpstr>PointNet</vt:lpstr>
      <vt:lpstr>PointNet++</vt:lpstr>
      <vt:lpstr>VoxelNet</vt:lpstr>
      <vt:lpstr>总结</vt:lpstr>
      <vt:lpstr>Thank You!</vt:lpstr>
    </vt:vector>
  </TitlesOfParts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subject/>
  <dc:creator>Diana</dc:creator>
  <cp:keywords/>
  <dc:description/>
  <cp:lastModifiedBy>Jialin Jiao</cp:lastModifiedBy>
  <cp:revision>877</cp:revision>
  <dcterms:modified xsi:type="dcterms:W3CDTF">2018-04-12T18:58:34Z</dcterms:modified>
</cp:coreProperties>
</file>