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6" r:id="rId2"/>
    <p:sldId id="304" r:id="rId3"/>
    <p:sldId id="1364" r:id="rId4"/>
    <p:sldId id="271" r:id="rId5"/>
    <p:sldId id="1365" r:id="rId6"/>
    <p:sldId id="1340" r:id="rId7"/>
    <p:sldId id="1367" r:id="rId8"/>
    <p:sldId id="1342" r:id="rId9"/>
    <p:sldId id="1343" r:id="rId10"/>
    <p:sldId id="1344" r:id="rId11"/>
    <p:sldId id="317" r:id="rId12"/>
    <p:sldId id="1345" r:id="rId13"/>
    <p:sldId id="1359" r:id="rId14"/>
    <p:sldId id="1360" r:id="rId15"/>
    <p:sldId id="1346" r:id="rId16"/>
    <p:sldId id="1352" r:id="rId17"/>
    <p:sldId id="1353" r:id="rId18"/>
    <p:sldId id="1354" r:id="rId19"/>
    <p:sldId id="1355" r:id="rId20"/>
    <p:sldId id="1368" r:id="rId21"/>
    <p:sldId id="1348" r:id="rId22"/>
    <p:sldId id="1357" r:id="rId23"/>
    <p:sldId id="1362" r:id="rId24"/>
    <p:sldId id="1369" r:id="rId25"/>
    <p:sldId id="1366" r:id="rId26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1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4571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4571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4571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4571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4571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4571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4571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4571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AE9"/>
          </a:solidFill>
        </a:fill>
      </a:tcStyle>
    </a:wholeTbl>
    <a:band2H>
      <a:tcTxStyle/>
      <a:tcStyle>
        <a:tcBdr/>
        <a:fill>
          <a:solidFill>
            <a:srgbClr val="E6ED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AE9"/>
          </a:solidFill>
        </a:fill>
      </a:tcStyle>
    </a:wholeTbl>
    <a:band2H>
      <a:tcTxStyle/>
      <a:tcStyle>
        <a:tcBdr/>
        <a:fill>
          <a:solidFill>
            <a:srgbClr val="E6ED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ECCC"/>
          </a:solidFill>
        </a:fill>
      </a:tcStyle>
    </a:wholeTbl>
    <a:band2H>
      <a:tcTxStyle/>
      <a:tcStyle>
        <a:tcBdr/>
        <a:fill>
          <a:solidFill>
            <a:srgbClr val="FEF6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6"/>
    <p:restoredTop sz="92011"/>
  </p:normalViewPr>
  <p:slideViewPr>
    <p:cSldViewPr snapToGrid="0" snapToObjects="1">
      <p:cViewPr varScale="1">
        <p:scale>
          <a:sx n="160" d="100"/>
          <a:sy n="160" d="100"/>
        </p:scale>
        <p:origin x="1088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94117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154" latinLnBrk="0">
      <a:defRPr sz="1200">
        <a:latin typeface="+mn-lt"/>
        <a:ea typeface="+mn-ea"/>
        <a:cs typeface="+mn-cs"/>
        <a:sym typeface="Calibri"/>
      </a:defRPr>
    </a:lvl1pPr>
    <a:lvl2pPr indent="228600" defTabSz="457154" latinLnBrk="0">
      <a:defRPr sz="1200">
        <a:latin typeface="+mn-lt"/>
        <a:ea typeface="+mn-ea"/>
        <a:cs typeface="+mn-cs"/>
        <a:sym typeface="Calibri"/>
      </a:defRPr>
    </a:lvl2pPr>
    <a:lvl3pPr indent="457200" defTabSz="457154" latinLnBrk="0">
      <a:defRPr sz="1200">
        <a:latin typeface="+mn-lt"/>
        <a:ea typeface="+mn-ea"/>
        <a:cs typeface="+mn-cs"/>
        <a:sym typeface="Calibri"/>
      </a:defRPr>
    </a:lvl3pPr>
    <a:lvl4pPr indent="685800" defTabSz="457154" latinLnBrk="0">
      <a:defRPr sz="1200">
        <a:latin typeface="+mn-lt"/>
        <a:ea typeface="+mn-ea"/>
        <a:cs typeface="+mn-cs"/>
        <a:sym typeface="Calibri"/>
      </a:defRPr>
    </a:lvl4pPr>
    <a:lvl5pPr indent="914400" defTabSz="457154" latinLnBrk="0">
      <a:defRPr sz="1200">
        <a:latin typeface="+mn-lt"/>
        <a:ea typeface="+mn-ea"/>
        <a:cs typeface="+mn-cs"/>
        <a:sym typeface="Calibri"/>
      </a:defRPr>
    </a:lvl5pPr>
    <a:lvl6pPr indent="1143000" defTabSz="457154" latinLnBrk="0">
      <a:defRPr sz="1200">
        <a:latin typeface="+mn-lt"/>
        <a:ea typeface="+mn-ea"/>
        <a:cs typeface="+mn-cs"/>
        <a:sym typeface="Calibri"/>
      </a:defRPr>
    </a:lvl6pPr>
    <a:lvl7pPr indent="1371600" defTabSz="457154" latinLnBrk="0">
      <a:defRPr sz="1200">
        <a:latin typeface="+mn-lt"/>
        <a:ea typeface="+mn-ea"/>
        <a:cs typeface="+mn-cs"/>
        <a:sym typeface="Calibri"/>
      </a:defRPr>
    </a:lvl7pPr>
    <a:lvl8pPr indent="1600200" defTabSz="457154" latinLnBrk="0">
      <a:defRPr sz="1200">
        <a:latin typeface="+mn-lt"/>
        <a:ea typeface="+mn-ea"/>
        <a:cs typeface="+mn-cs"/>
        <a:sym typeface="Calibri"/>
      </a:defRPr>
    </a:lvl8pPr>
    <a:lvl9pPr indent="1828800" defTabSz="457154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61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31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912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7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865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790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217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133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584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32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4385342" y="393306"/>
            <a:ext cx="373325" cy="914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42097" y="168590"/>
            <a:ext cx="1031534" cy="384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25" descr="Picture 2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37716" y="431059"/>
            <a:ext cx="1170238" cy="41776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8"/>
          <p:cNvSpPr txBox="1"/>
          <p:nvPr/>
        </p:nvSpPr>
        <p:spPr>
          <a:xfrm>
            <a:off x="8054095" y="376447"/>
            <a:ext cx="572505" cy="294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4" tIns="45714" rIns="45714" bIns="45714">
            <a:spAutoFit/>
          </a:bodyPr>
          <a:lstStyle>
            <a:lvl1pPr algn="ctr">
              <a:defRPr sz="1400" i="1">
                <a:solidFill>
                  <a:schemeClr val="accent2"/>
                </a:solidFill>
              </a:defRPr>
            </a:lvl1pPr>
          </a:lstStyle>
          <a:p>
            <a:r>
              <a:t>ON</a:t>
            </a:r>
          </a:p>
        </p:txBody>
      </p:sp>
      <p:pic>
        <p:nvPicPr>
          <p:cNvPr id="15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1996018" y="-1996015"/>
            <a:ext cx="5151969" cy="914399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xfrm>
            <a:off x="1016000" y="1056217"/>
            <a:ext cx="6875190" cy="1559983"/>
          </a:xfrm>
          <a:prstGeom prst="rect">
            <a:avLst/>
          </a:prstGeom>
        </p:spPr>
        <p:txBody>
          <a:bodyPr lIns="45714" tIns="45714" rIns="45714" bIns="45714"/>
          <a:lstStyle>
            <a:lvl1pPr defTabSz="457154">
              <a:lnSpc>
                <a:spcPct val="100000"/>
              </a:lnSpc>
              <a:defRPr sz="3600" b="1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16005" y="2726268"/>
            <a:ext cx="4978399" cy="1837268"/>
          </a:xfrm>
          <a:prstGeom prst="rect">
            <a:avLst/>
          </a:prstGeom>
        </p:spPr>
        <p:txBody>
          <a:bodyPr lIns="45714" tIns="45714" rIns="45714" bIns="45714" anchor="ctr"/>
          <a:lstStyle>
            <a:lvl1pPr marL="0" indent="0" defTabSz="457154">
              <a:lnSpc>
                <a:spcPct val="110000"/>
              </a:lnSpc>
              <a:spcBef>
                <a:spcPts val="500"/>
              </a:spcBef>
              <a:buSzTx/>
              <a:buFontTx/>
              <a:buNone/>
              <a:defRPr sz="2400" i="1">
                <a:solidFill>
                  <a:srgbClr val="595959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indent="0" defTabSz="457154">
              <a:lnSpc>
                <a:spcPct val="110000"/>
              </a:lnSpc>
              <a:spcBef>
                <a:spcPts val="500"/>
              </a:spcBef>
              <a:buSzTx/>
              <a:buFontTx/>
              <a:buNone/>
              <a:defRPr sz="2400" i="1">
                <a:solidFill>
                  <a:srgbClr val="595959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indent="0" defTabSz="457154">
              <a:lnSpc>
                <a:spcPct val="110000"/>
              </a:lnSpc>
              <a:spcBef>
                <a:spcPts val="500"/>
              </a:spcBef>
              <a:buSzTx/>
              <a:buFontTx/>
              <a:buNone/>
              <a:defRPr sz="2400" i="1">
                <a:solidFill>
                  <a:srgbClr val="595959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indent="0" defTabSz="457154">
              <a:lnSpc>
                <a:spcPct val="110000"/>
              </a:lnSpc>
              <a:spcBef>
                <a:spcPts val="500"/>
              </a:spcBef>
              <a:buSzTx/>
              <a:buFontTx/>
              <a:buNone/>
              <a:defRPr sz="2400" i="1">
                <a:solidFill>
                  <a:srgbClr val="595959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indent="0" defTabSz="457154">
              <a:lnSpc>
                <a:spcPct val="110000"/>
              </a:lnSpc>
              <a:spcBef>
                <a:spcPts val="500"/>
              </a:spcBef>
              <a:buSzTx/>
              <a:buFontTx/>
              <a:buNone/>
              <a:defRPr sz="2400" i="1">
                <a:solidFill>
                  <a:srgbClr val="595959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Oval 12"/>
          <p:cNvSpPr/>
          <p:nvPr userDrawn="1"/>
        </p:nvSpPr>
        <p:spPr>
          <a:xfrm>
            <a:off x="6316133" y="2726265"/>
            <a:ext cx="1905003" cy="190500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41194" y="4658047"/>
            <a:ext cx="224012" cy="218431"/>
          </a:xfrm>
          <a:prstGeom prst="rect">
            <a:avLst/>
          </a:prstGeom>
        </p:spPr>
        <p:txBody>
          <a:bodyPr lIns="45714" tIns="45714" rIns="45714" bIns="45714"/>
          <a:lstStyle>
            <a:lvl1pPr algn="ctr" defTabSz="457154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87EFB3-B80D-AD4A-87A1-4D555512A8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25290" y="3493314"/>
            <a:ext cx="1686687" cy="40821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ne 1"/>
          <p:cNvSpPr/>
          <p:nvPr/>
        </p:nvSpPr>
        <p:spPr>
          <a:xfrm>
            <a:off x="1313258" y="409575"/>
            <a:ext cx="6446047" cy="3572"/>
          </a:xfrm>
          <a:prstGeom prst="line">
            <a:avLst/>
          </a:prstGeom>
          <a:ln w="3175" cap="sq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6" name="Rectangle 2"/>
          <p:cNvSpPr txBox="1"/>
          <p:nvPr/>
        </p:nvSpPr>
        <p:spPr>
          <a:xfrm>
            <a:off x="5886450" y="4932758"/>
            <a:ext cx="1977630" cy="15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559" tIns="34559" rIns="34559" bIns="34559">
            <a:spAutoFit/>
          </a:bodyPr>
          <a:lstStyle>
            <a:lvl1pPr algn="r" defTabSz="342900">
              <a:defRPr sz="7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2014 IBM Corporation</a:t>
            </a:r>
          </a:p>
        </p:txBody>
      </p:sp>
      <p:pic>
        <p:nvPicPr>
          <p:cNvPr id="20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55681" y="171450"/>
            <a:ext cx="439343" cy="176213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Rectangle 4"/>
          <p:cNvSpPr txBox="1"/>
          <p:nvPr/>
        </p:nvSpPr>
        <p:spPr>
          <a:xfrm>
            <a:off x="3924300" y="4972050"/>
            <a:ext cx="780158" cy="143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098" tIns="35098" rIns="35098" bIns="35098">
            <a:spAutoFit/>
          </a:bodyPr>
          <a:lstStyle>
            <a:lvl1pPr defTabSz="342900">
              <a:defRPr sz="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IBM System G Team</a:t>
            </a:r>
          </a:p>
        </p:txBody>
      </p:sp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xfrm>
            <a:off x="1279921" y="445293"/>
            <a:ext cx="6407946" cy="496493"/>
          </a:xfrm>
          <a:prstGeom prst="rect">
            <a:avLst/>
          </a:prstGeom>
        </p:spPr>
        <p:txBody>
          <a:bodyPr lIns="35098" tIns="35098" rIns="35098" bIns="35098" anchor="t"/>
          <a:lstStyle>
            <a:lvl1pPr algn="ctr" defTabSz="342900">
              <a:lnSpc>
                <a:spcPct val="100000"/>
              </a:lnSpc>
              <a:defRPr sz="26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idx="1"/>
          </p:nvPr>
        </p:nvSpPr>
        <p:spPr>
          <a:xfrm>
            <a:off x="1279921" y="941783"/>
            <a:ext cx="6407946" cy="3838578"/>
          </a:xfrm>
          <a:prstGeom prst="rect">
            <a:avLst/>
          </a:prstGeom>
        </p:spPr>
        <p:txBody>
          <a:bodyPr lIns="35098" tIns="35098" rIns="35098" bIns="35098"/>
          <a:lstStyle>
            <a:lvl1pPr marL="244928" indent="-244928" defTabSz="342900">
              <a:lnSpc>
                <a:spcPct val="100000"/>
              </a:lnSpc>
              <a:spcBef>
                <a:spcPts val="400"/>
              </a:spcBef>
            </a:lvl1pPr>
            <a:lvl2pPr marL="695325" indent="-238125" defTabSz="342900">
              <a:lnSpc>
                <a:spcPct val="100000"/>
              </a:lnSpc>
              <a:spcBef>
                <a:spcPts val="400"/>
              </a:spcBef>
              <a:buChar char="–"/>
            </a:lvl2pPr>
            <a:lvl3pPr marL="1142320" indent="-227920" defTabSz="342900">
              <a:lnSpc>
                <a:spcPct val="100000"/>
              </a:lnSpc>
              <a:spcBef>
                <a:spcPts val="400"/>
              </a:spcBef>
            </a:lvl3pPr>
            <a:lvl4pPr defTabSz="342900">
              <a:lnSpc>
                <a:spcPct val="100000"/>
              </a:lnSpc>
              <a:spcBef>
                <a:spcPts val="400"/>
              </a:spcBef>
              <a:buChar char="–"/>
            </a:lvl4pPr>
            <a:lvl5pPr defTabSz="342900">
              <a:lnSpc>
                <a:spcPct val="100000"/>
              </a:lnSpc>
              <a:spcBef>
                <a:spcPts val="400"/>
              </a:spcBef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348978" y="4937521"/>
            <a:ext cx="241660" cy="246919"/>
          </a:xfrm>
          <a:prstGeom prst="rect">
            <a:avLst/>
          </a:prstGeom>
        </p:spPr>
        <p:txBody>
          <a:bodyPr lIns="34559" tIns="34559" rIns="34559" bIns="34559" anchor="t"/>
          <a:lstStyle>
            <a:lvl1pPr algn="l" defTabSz="342900">
              <a:defRPr sz="1200">
                <a:solidFill>
                  <a:srgbClr val="1C1C1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0ABE5-D647-A344-B508-0005EB8F2E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24708" y="98454"/>
            <a:ext cx="2278743" cy="55150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59081"/>
            <a:ext cx="2901104" cy="3918310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1" tIns="34281" rIns="34281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24318" y="1059081"/>
            <a:ext cx="2900934" cy="3918310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1" tIns="34281" rIns="34281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242895" y="1059081"/>
            <a:ext cx="2901104" cy="3918310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1" tIns="34281" rIns="34281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1" y="711028"/>
            <a:ext cx="2900068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1" tIns="34281" rIns="34281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24317" y="711028"/>
            <a:ext cx="2900934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1" tIns="34281" rIns="34281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242896" y="711028"/>
            <a:ext cx="2914448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1" tIns="34281" rIns="34281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1086" y="754380"/>
            <a:ext cx="2854100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499" b="0">
                <a:solidFill>
                  <a:schemeClr val="bg1"/>
                </a:solidFill>
              </a:defRPr>
            </a:lvl1pPr>
            <a:lvl2pPr marL="342797" indent="0">
              <a:buNone/>
              <a:defRPr sz="1499" b="1"/>
            </a:lvl2pPr>
            <a:lvl3pPr marL="685595" indent="0">
              <a:buNone/>
              <a:defRPr sz="1349" b="1"/>
            </a:lvl3pPr>
            <a:lvl4pPr marL="1028392" indent="0">
              <a:buNone/>
              <a:defRPr sz="1200" b="1"/>
            </a:lvl4pPr>
            <a:lvl5pPr marL="1371188" indent="0">
              <a:buNone/>
              <a:defRPr sz="1200" b="1"/>
            </a:lvl5pPr>
            <a:lvl6pPr marL="1713986" indent="0">
              <a:buNone/>
              <a:defRPr sz="1200" b="1"/>
            </a:lvl6pPr>
            <a:lvl7pPr marL="2056783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7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1086" y="1145286"/>
            <a:ext cx="2710598" cy="3082764"/>
          </a:xfrm>
          <a:ln w="12700">
            <a:noFill/>
          </a:ln>
        </p:spPr>
        <p:txBody>
          <a:bodyPr tIns="45720" bIns="91440"/>
          <a:lstStyle>
            <a:lvl1pPr>
              <a:defRPr sz="1349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1710" indent="-166637"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7860" y="754380"/>
            <a:ext cx="2827390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499" b="0">
                <a:solidFill>
                  <a:schemeClr val="bg1"/>
                </a:solidFill>
              </a:defRPr>
            </a:lvl1pPr>
            <a:lvl2pPr marL="342797" indent="0">
              <a:buNone/>
              <a:defRPr sz="1499" b="1"/>
            </a:lvl2pPr>
            <a:lvl3pPr marL="685595" indent="0">
              <a:buNone/>
              <a:defRPr sz="1349" b="1"/>
            </a:lvl3pPr>
            <a:lvl4pPr marL="1028392" indent="0">
              <a:buNone/>
              <a:defRPr sz="1200" b="1"/>
            </a:lvl4pPr>
            <a:lvl5pPr marL="1371188" indent="0">
              <a:buNone/>
              <a:defRPr sz="1200" b="1"/>
            </a:lvl5pPr>
            <a:lvl6pPr marL="1713986" indent="0">
              <a:buNone/>
              <a:defRPr sz="1200" b="1"/>
            </a:lvl6pPr>
            <a:lvl7pPr marL="2056783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7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7861" y="1145286"/>
            <a:ext cx="2709051" cy="3082764"/>
          </a:xfrm>
          <a:ln w="12700">
            <a:noFill/>
          </a:ln>
        </p:spPr>
        <p:txBody>
          <a:bodyPr tIns="45720" bIns="91440"/>
          <a:lstStyle>
            <a:lvl1pPr>
              <a:defRPr sz="1349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1710" indent="-166637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291526" y="754380"/>
            <a:ext cx="2852472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499" b="0">
                <a:solidFill>
                  <a:schemeClr val="bg1"/>
                </a:solidFill>
              </a:defRPr>
            </a:lvl1pPr>
            <a:lvl2pPr marL="342797" indent="0">
              <a:buNone/>
              <a:defRPr sz="1499" b="1"/>
            </a:lvl2pPr>
            <a:lvl3pPr marL="685595" indent="0">
              <a:buNone/>
              <a:defRPr sz="1349" b="1"/>
            </a:lvl3pPr>
            <a:lvl4pPr marL="1028392" indent="0">
              <a:buNone/>
              <a:defRPr sz="1200" b="1"/>
            </a:lvl4pPr>
            <a:lvl5pPr marL="1371188" indent="0">
              <a:buNone/>
              <a:defRPr sz="1200" b="1"/>
            </a:lvl5pPr>
            <a:lvl6pPr marL="1713986" indent="0">
              <a:buNone/>
              <a:defRPr sz="1200" b="1"/>
            </a:lvl6pPr>
            <a:lvl7pPr marL="2056783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7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291527" y="1145286"/>
            <a:ext cx="2709051" cy="3082764"/>
          </a:xfrm>
          <a:ln w="12700">
            <a:noFill/>
          </a:ln>
        </p:spPr>
        <p:txBody>
          <a:bodyPr tIns="45720" bIns="91440"/>
          <a:lstStyle>
            <a:lvl1pPr>
              <a:defRPr sz="1349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1710" indent="-166637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3" y="240031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1" tIns="34281" rIns="34281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2" y="274394"/>
            <a:ext cx="7524204" cy="304699"/>
          </a:xfrm>
        </p:spPr>
        <p:txBody>
          <a:bodyPr/>
          <a:lstStyle>
            <a:lvl1pPr>
              <a:defRPr sz="1799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1" y="240031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1" tIns="34281" rIns="34281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1" y="240031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1" tIns="34281" rIns="34281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40">
              <a:lnSpc>
                <a:spcPct val="90000"/>
              </a:lnSpc>
              <a:tabLst>
                <a:tab pos="172589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40">
                <a:lnSpc>
                  <a:spcPct val="90000"/>
                </a:lnSpc>
                <a:tabLst>
                  <a:tab pos="172589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04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33375"/>
            <a:ext cx="4367318" cy="54217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237" y="589008"/>
            <a:ext cx="4880033" cy="33957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065170" y="203658"/>
            <a:ext cx="5191125" cy="50405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3000"/>
              </a:lnSpc>
              <a:defRPr sz="4800" baseline="0"/>
            </a:lvl1pPr>
          </a:lstStyle>
          <a:p>
            <a:br>
              <a:rPr lang="en-US" altLang="ja-JP" dirty="0"/>
            </a:br>
            <a:r>
              <a:rPr lang="en-US" altLang="ja-JP" dirty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179413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4385342" y="393306"/>
            <a:ext cx="373325" cy="9144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267347" y="97753"/>
            <a:ext cx="7215452" cy="857251"/>
          </a:xfrm>
          <a:prstGeom prst="rect">
            <a:avLst/>
          </a:prstGeom>
        </p:spPr>
        <p:txBody>
          <a:bodyPr lIns="45714" tIns="45714" rIns="45714" bIns="45714"/>
          <a:lstStyle>
            <a:lvl1pPr defTabSz="457154">
              <a:lnSpc>
                <a:spcPct val="100000"/>
              </a:lnSpc>
              <a:defRPr sz="2600" b="1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idx="1"/>
          </p:nvPr>
        </p:nvSpPr>
        <p:spPr>
          <a:xfrm>
            <a:off x="267344" y="1080086"/>
            <a:ext cx="8498590" cy="3600289"/>
          </a:xfrm>
          <a:prstGeom prst="rect">
            <a:avLst/>
          </a:prstGeom>
        </p:spPr>
        <p:txBody>
          <a:bodyPr lIns="45714" tIns="45714" rIns="45714" bIns="45714"/>
          <a:lstStyle>
            <a:lvl1pPr marL="228575" indent="-228575" defTabSz="457154">
              <a:spcBef>
                <a:spcPts val="500"/>
              </a:spcBef>
              <a:buClr>
                <a:srgbClr val="047CC0"/>
              </a:buClr>
              <a:defRPr sz="2200">
                <a:solidFill>
                  <a:srgbClr val="595959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540489" indent="-253181" defTabSz="457154">
              <a:spcBef>
                <a:spcPts val="500"/>
              </a:spcBef>
              <a:buClr>
                <a:srgbClr val="047CC0"/>
              </a:buClr>
              <a:defRPr sz="2200">
                <a:solidFill>
                  <a:srgbClr val="595959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849227" indent="-279370" defTabSz="457154">
              <a:spcBef>
                <a:spcPts val="500"/>
              </a:spcBef>
              <a:buClr>
                <a:srgbClr val="047CC0"/>
              </a:buClr>
              <a:defRPr sz="2200">
                <a:solidFill>
                  <a:srgbClr val="595959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622896" indent="-251433" defTabSz="457154">
              <a:spcBef>
                <a:spcPts val="500"/>
              </a:spcBef>
              <a:buClr>
                <a:srgbClr val="047CC0"/>
              </a:buClr>
              <a:buChar char="–"/>
              <a:defRPr sz="2200">
                <a:solidFill>
                  <a:srgbClr val="595959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080051" indent="-251432" defTabSz="457154">
              <a:spcBef>
                <a:spcPts val="500"/>
              </a:spcBef>
              <a:buClr>
                <a:srgbClr val="047CC0"/>
              </a:buClr>
              <a:buChar char="»"/>
              <a:defRPr sz="2200">
                <a:solidFill>
                  <a:srgbClr val="595959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41285" y="4869094"/>
            <a:ext cx="224012" cy="218431"/>
          </a:xfrm>
          <a:prstGeom prst="rect">
            <a:avLst/>
          </a:prstGeom>
        </p:spPr>
        <p:txBody>
          <a:bodyPr lIns="45714" tIns="45714" rIns="45714" bIns="45714"/>
          <a:lstStyle>
            <a:lvl1pPr algn="ctr" defTabSz="457154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DA273-EF00-C346-8FFF-F39053AB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34627" y="203696"/>
            <a:ext cx="2278743" cy="55150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4385342" y="393306"/>
            <a:ext cx="373325" cy="9144001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 lIns="45714" tIns="45714" rIns="45714" bIns="45714"/>
          <a:lstStyle>
            <a:lvl1pPr defTabSz="457154">
              <a:lnSpc>
                <a:spcPct val="100000"/>
              </a:lnSpc>
              <a:defRPr sz="2600" b="1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3"/>
            <a:ext cx="4040188" cy="479824"/>
          </a:xfrm>
          <a:prstGeom prst="rect">
            <a:avLst/>
          </a:prstGeom>
        </p:spPr>
        <p:txBody>
          <a:bodyPr lIns="45714" tIns="45714" rIns="45714" bIns="45714" anchor="b"/>
          <a:lstStyle>
            <a:lvl1pPr marL="0" indent="0" defTabSz="457154">
              <a:spcBef>
                <a:spcPts val="500"/>
              </a:spcBef>
              <a:buSzTx/>
              <a:buFontTx/>
              <a:buNone/>
              <a:defRPr sz="2400" b="1">
                <a:solidFill>
                  <a:srgbClr val="595959"/>
                </a:solidFill>
              </a:defRPr>
            </a:lvl1pPr>
            <a:lvl2pPr marL="0" indent="0" defTabSz="457154">
              <a:spcBef>
                <a:spcPts val="500"/>
              </a:spcBef>
              <a:buSzTx/>
              <a:buFontTx/>
              <a:buNone/>
              <a:defRPr sz="2400" b="1">
                <a:solidFill>
                  <a:srgbClr val="595959"/>
                </a:solidFill>
              </a:defRPr>
            </a:lvl2pPr>
            <a:lvl3pPr marL="0" indent="0" defTabSz="457154">
              <a:spcBef>
                <a:spcPts val="500"/>
              </a:spcBef>
              <a:buSzTx/>
              <a:buFontTx/>
              <a:buNone/>
              <a:defRPr sz="2400" b="1">
                <a:solidFill>
                  <a:srgbClr val="595959"/>
                </a:solidFill>
              </a:defRPr>
            </a:lvl3pPr>
            <a:lvl4pPr marL="0" indent="0" defTabSz="457154">
              <a:spcBef>
                <a:spcPts val="500"/>
              </a:spcBef>
              <a:buSzTx/>
              <a:buFontTx/>
              <a:buNone/>
              <a:defRPr sz="2400" b="1">
                <a:solidFill>
                  <a:srgbClr val="595959"/>
                </a:solidFill>
              </a:defRPr>
            </a:lvl4pPr>
            <a:lvl5pPr marL="0" indent="0" defTabSz="457154">
              <a:spcBef>
                <a:spcPts val="500"/>
              </a:spcBef>
              <a:buSzTx/>
              <a:buFontTx/>
              <a:buNone/>
              <a:defRPr sz="2400" b="1">
                <a:solidFill>
                  <a:srgbClr val="59595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30" y="1151333"/>
            <a:ext cx="4041777" cy="479824"/>
          </a:xfrm>
          <a:prstGeom prst="rect">
            <a:avLst/>
          </a:prstGeom>
        </p:spPr>
        <p:txBody>
          <a:bodyPr lIns="45714" tIns="45714" rIns="45714" bIns="45714" anchor="b"/>
          <a:lstStyle/>
          <a:p>
            <a:pPr marL="228575" indent="-228575" defTabSz="457154">
              <a:spcBef>
                <a:spcPts val="500"/>
              </a:spcBef>
              <a:buClr>
                <a:srgbClr val="69B445"/>
              </a:buClr>
              <a:defRPr sz="2200">
                <a:solidFill>
                  <a:srgbClr val="595959"/>
                </a:solidFill>
              </a:defRPr>
            </a:pPr>
            <a:endParaRPr/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41285" y="4869094"/>
            <a:ext cx="224012" cy="218431"/>
          </a:xfrm>
          <a:prstGeom prst="rect">
            <a:avLst/>
          </a:prstGeom>
        </p:spPr>
        <p:txBody>
          <a:bodyPr lIns="45714" tIns="45714" rIns="45714" bIns="45714"/>
          <a:lstStyle>
            <a:lvl1pPr algn="ctr" defTabSz="457154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BEAA23-8130-474B-87C7-2608B77428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34627" y="203696"/>
            <a:ext cx="2278743" cy="55150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4385342" y="393306"/>
            <a:ext cx="373325" cy="9144001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Title Text"/>
          <p:cNvSpPr txBox="1">
            <a:spLocks noGrp="1"/>
          </p:cNvSpPr>
          <p:nvPr>
            <p:ph type="title"/>
          </p:nvPr>
        </p:nvSpPr>
        <p:spPr>
          <a:xfrm>
            <a:off x="267347" y="97753"/>
            <a:ext cx="7215452" cy="857251"/>
          </a:xfrm>
          <a:prstGeom prst="rect">
            <a:avLst/>
          </a:prstGeom>
        </p:spPr>
        <p:txBody>
          <a:bodyPr lIns="45714" tIns="45714" rIns="45714" bIns="45714"/>
          <a:lstStyle>
            <a:lvl1pPr defTabSz="457154">
              <a:lnSpc>
                <a:spcPct val="100000"/>
              </a:lnSpc>
              <a:defRPr sz="2600" b="1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r>
              <a:t>Title Text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41285" y="4869094"/>
            <a:ext cx="224012" cy="218431"/>
          </a:xfrm>
          <a:prstGeom prst="rect">
            <a:avLst/>
          </a:prstGeom>
        </p:spPr>
        <p:txBody>
          <a:bodyPr lIns="45714" tIns="45714" rIns="45714" bIns="45714"/>
          <a:lstStyle>
            <a:lvl1pPr algn="ctr" defTabSz="457154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CB87D-6006-9B40-A91E-E520F708E5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34627" y="203696"/>
            <a:ext cx="2278743" cy="55150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2" name="IBM EDA"/>
          <p:cNvSpPr txBox="1"/>
          <p:nvPr/>
        </p:nvSpPr>
        <p:spPr>
          <a:xfrm>
            <a:off x="190291" y="4836967"/>
            <a:ext cx="5768984" cy="168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4287" tIns="14287" rIns="14287" bIns="14287" anchor="ctr">
            <a:spAutoFit/>
          </a:bodyPr>
          <a:lstStyle/>
          <a:p>
            <a:pPr defTabSz="232171">
              <a:lnSpc>
                <a:spcPct val="80000"/>
              </a:lnSpc>
              <a:defRPr sz="900" spc="-36">
                <a:uFill>
                  <a:solidFill>
                    <a:srgbClr val="000000"/>
                  </a:solidFill>
                </a:u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IBM</a:t>
            </a:r>
            <a:r>
              <a:rPr b="1"/>
              <a:t> EDA</a:t>
            </a:r>
          </a:p>
        </p:txBody>
      </p:sp>
      <p:sp>
        <p:nvSpPr>
          <p:cNvPr id="133" name="© 2017 IBM Corporation  |   IBM Confidential"/>
          <p:cNvSpPr txBox="1"/>
          <p:nvPr/>
        </p:nvSpPr>
        <p:spPr>
          <a:xfrm>
            <a:off x="190291" y="4986470"/>
            <a:ext cx="15315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marR="15625" indent="55560" defTabSz="350042">
              <a:defRPr sz="600" spc="-12">
                <a:uFill>
                  <a:solidFill>
                    <a:srgbClr val="6F6F6F"/>
                  </a:solidFill>
                </a:u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r>
              <a:t>© 2017 IBM Corporation  |   IBM Confidential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1392" y="4824248"/>
            <a:ext cx="241121" cy="246379"/>
          </a:xfrm>
          <a:prstGeom prst="rect">
            <a:avLst/>
          </a:prstGeom>
        </p:spPr>
        <p:txBody>
          <a:bodyPr anchor="t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1808" y="3571"/>
            <a:ext cx="6859194" cy="514112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ext Box 5"/>
          <p:cNvSpPr txBox="1"/>
          <p:nvPr/>
        </p:nvSpPr>
        <p:spPr>
          <a:xfrm>
            <a:off x="6137671" y="4789883"/>
            <a:ext cx="1863328" cy="385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spcBef>
                <a:spcPts val="1000"/>
              </a:spcBef>
              <a:defRPr baseline="-3133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IBM Confidential</a:t>
            </a:r>
          </a:p>
        </p:txBody>
      </p:sp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1334691" y="482202"/>
            <a:ext cx="6434138" cy="71080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5000"/>
              </a:lnSpc>
              <a:defRPr sz="2000" b="1">
                <a:solidFill>
                  <a:srgbClr val="009E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4" name="Body Level One…"/>
          <p:cNvSpPr txBox="1">
            <a:spLocks noGrp="1"/>
          </p:cNvSpPr>
          <p:nvPr>
            <p:ph type="body" idx="1"/>
          </p:nvPr>
        </p:nvSpPr>
        <p:spPr>
          <a:xfrm>
            <a:off x="1368028" y="1253728"/>
            <a:ext cx="6382942" cy="3409952"/>
          </a:xfrm>
          <a:prstGeom prst="rect">
            <a:avLst/>
          </a:prstGeom>
        </p:spPr>
        <p:txBody>
          <a:bodyPr/>
          <a:lstStyle>
            <a:lvl1pPr marL="166253" indent="-166253">
              <a:lnSpc>
                <a:spcPct val="100000"/>
              </a:lnSpc>
              <a:spcBef>
                <a:spcPts val="300"/>
              </a:spcBef>
              <a:buClr>
                <a:srgbClr val="009ED6"/>
              </a:buClr>
              <a:buSzPct val="120000"/>
              <a:buFontTx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574991" indent="-214629">
              <a:lnSpc>
                <a:spcPct val="100000"/>
              </a:lnSpc>
              <a:spcBef>
                <a:spcPts val="300"/>
              </a:spcBef>
              <a:buClr>
                <a:srgbClr val="009ED6"/>
              </a:buClr>
              <a:buSzPct val="120000"/>
              <a:buFontTx/>
              <a:buChar char="–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898172" indent="-155222">
              <a:lnSpc>
                <a:spcPct val="100000"/>
              </a:lnSpc>
              <a:spcBef>
                <a:spcPts val="300"/>
              </a:spcBef>
              <a:buClr>
                <a:srgbClr val="009ED6"/>
              </a:buClr>
              <a:buSzPct val="110000"/>
              <a:buFontTx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287814" indent="-213077">
              <a:lnSpc>
                <a:spcPct val="100000"/>
              </a:lnSpc>
              <a:spcBef>
                <a:spcPts val="300"/>
              </a:spcBef>
              <a:buClr>
                <a:srgbClr val="009ED6"/>
              </a:buClr>
              <a:buSzPct val="120000"/>
              <a:buFontTx/>
              <a:buChar char="–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1599140" indent="-160865">
              <a:lnSpc>
                <a:spcPct val="100000"/>
              </a:lnSpc>
              <a:spcBef>
                <a:spcPts val="300"/>
              </a:spcBef>
              <a:buClr>
                <a:srgbClr val="009ED6"/>
              </a:buClr>
              <a:buSzPct val="120000"/>
              <a:buFontTx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49485" y="4671343"/>
            <a:ext cx="208416" cy="19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4385342" y="393306"/>
            <a:ext cx="373325" cy="914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xfrm>
            <a:off x="267347" y="97753"/>
            <a:ext cx="7215452" cy="857251"/>
          </a:xfrm>
          <a:prstGeom prst="rect">
            <a:avLst/>
          </a:prstGeom>
        </p:spPr>
        <p:txBody>
          <a:bodyPr lIns="45714" tIns="45714" rIns="45714" bIns="45714"/>
          <a:lstStyle>
            <a:lvl1pPr defTabSz="457154">
              <a:lnSpc>
                <a:spcPct val="100000"/>
              </a:lnSpc>
              <a:defRPr sz="26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41285" y="4869094"/>
            <a:ext cx="224012" cy="218431"/>
          </a:xfrm>
          <a:prstGeom prst="rect">
            <a:avLst/>
          </a:prstGeom>
        </p:spPr>
        <p:txBody>
          <a:bodyPr lIns="45714" tIns="45714" rIns="45714" bIns="45714"/>
          <a:lstStyle>
            <a:lvl1pPr algn="ctr" defTabSz="457154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BB93B1-E288-264F-90CD-AFAD1CCF3C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34627" y="203696"/>
            <a:ext cx="2278743" cy="55150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17C59-D746-FA46-A4A7-9FDE07061A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4627" y="203696"/>
            <a:ext cx="2278743" cy="55150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Line 1"/>
          <p:cNvSpPr/>
          <p:nvPr/>
        </p:nvSpPr>
        <p:spPr>
          <a:xfrm>
            <a:off x="1314448" y="410765"/>
            <a:ext cx="6444856" cy="2383"/>
          </a:xfrm>
          <a:prstGeom prst="line">
            <a:avLst/>
          </a:prstGeom>
          <a:ln w="3175" cap="sq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3" name="Rectangle 2"/>
          <p:cNvSpPr txBox="1"/>
          <p:nvPr/>
        </p:nvSpPr>
        <p:spPr>
          <a:xfrm>
            <a:off x="5886450" y="4932758"/>
            <a:ext cx="1977630" cy="15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559" tIns="34559" rIns="34559" bIns="34559">
            <a:spAutoFit/>
          </a:bodyPr>
          <a:lstStyle>
            <a:lvl1pPr algn="r" defTabSz="342900">
              <a:defRPr sz="7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2014 IBM Corporation</a:t>
            </a:r>
          </a:p>
        </p:txBody>
      </p:sp>
      <p:pic>
        <p:nvPicPr>
          <p:cNvPr id="19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55681" y="171450"/>
            <a:ext cx="439343" cy="176213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Rectangle 4"/>
          <p:cNvSpPr txBox="1"/>
          <p:nvPr/>
        </p:nvSpPr>
        <p:spPr>
          <a:xfrm>
            <a:off x="3924300" y="4972050"/>
            <a:ext cx="780158" cy="143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098" tIns="35098" rIns="35098" bIns="35098">
            <a:spAutoFit/>
          </a:bodyPr>
          <a:lstStyle>
            <a:lvl1pPr defTabSz="342900">
              <a:defRPr sz="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IBM System G Team</a:t>
            </a:r>
          </a:p>
        </p:txBody>
      </p:sp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1279921" y="445293"/>
            <a:ext cx="6409137" cy="496493"/>
          </a:xfrm>
          <a:prstGeom prst="rect">
            <a:avLst/>
          </a:prstGeom>
        </p:spPr>
        <p:txBody>
          <a:bodyPr lIns="35098" tIns="35098" rIns="35098" bIns="35098" anchor="t"/>
          <a:lstStyle>
            <a:lvl1pPr algn="ctr" defTabSz="342900">
              <a:lnSpc>
                <a:spcPct val="100000"/>
              </a:lnSpc>
              <a:defRPr sz="26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9921" y="941783"/>
            <a:ext cx="6409137" cy="3990978"/>
          </a:xfrm>
          <a:prstGeom prst="rect">
            <a:avLst/>
          </a:prstGeom>
        </p:spPr>
        <p:txBody>
          <a:bodyPr lIns="35098" tIns="35098" rIns="35098" bIns="35098"/>
          <a:lstStyle>
            <a:lvl1pPr marL="244928" indent="-244928" defTabSz="342900">
              <a:lnSpc>
                <a:spcPct val="100000"/>
              </a:lnSpc>
              <a:spcBef>
                <a:spcPts val="400"/>
              </a:spcBef>
            </a:lvl1pPr>
            <a:lvl2pPr marL="695325" indent="-238125" defTabSz="342900">
              <a:lnSpc>
                <a:spcPct val="100000"/>
              </a:lnSpc>
              <a:spcBef>
                <a:spcPts val="400"/>
              </a:spcBef>
              <a:buChar char="–"/>
            </a:lvl2pPr>
            <a:lvl3pPr marL="1142320" indent="-227920" defTabSz="342900">
              <a:lnSpc>
                <a:spcPct val="100000"/>
              </a:lnSpc>
              <a:spcBef>
                <a:spcPts val="400"/>
              </a:spcBef>
            </a:lvl3pPr>
            <a:lvl4pPr defTabSz="342900">
              <a:lnSpc>
                <a:spcPct val="100000"/>
              </a:lnSpc>
              <a:spcBef>
                <a:spcPts val="400"/>
              </a:spcBef>
              <a:buChar char="–"/>
            </a:lvl4pPr>
            <a:lvl5pPr defTabSz="342900">
              <a:lnSpc>
                <a:spcPct val="100000"/>
              </a:lnSpc>
              <a:spcBef>
                <a:spcPts val="400"/>
              </a:spcBef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348978" y="4937521"/>
            <a:ext cx="241660" cy="246919"/>
          </a:xfrm>
          <a:prstGeom prst="rect">
            <a:avLst/>
          </a:prstGeom>
        </p:spPr>
        <p:txBody>
          <a:bodyPr lIns="34559" tIns="34559" rIns="34559" bIns="34559" anchor="t"/>
          <a:lstStyle>
            <a:lvl1pPr algn="l" defTabSz="342900">
              <a:defRPr sz="1200">
                <a:solidFill>
                  <a:srgbClr val="1C1C1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2A26F3-95A1-7444-A767-ED5DD22BAB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8170" y="98455"/>
            <a:ext cx="2278743" cy="55150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28650" y="273842"/>
            <a:ext cx="7886700" cy="994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69217"/>
            <a:ext cx="7886700" cy="32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4191" y="4806395"/>
            <a:ext cx="201160" cy="195579"/>
          </a:xfrm>
          <a:prstGeom prst="rect">
            <a:avLst/>
          </a:prstGeom>
          <a:ln w="12700">
            <a:miter lim="400000"/>
          </a:ln>
        </p:spPr>
        <p:txBody>
          <a:bodyPr wrap="none" lIns="34289" tIns="34289" rIns="34289" bIns="34289" anchor="ctr">
            <a:spAutoFit/>
          </a:bodyPr>
          <a:lstStyle>
            <a:lvl1pPr algn="r" defTabSz="685800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8" r:id="rId5"/>
    <p:sldLayoutId id="2147483659" r:id="rId6"/>
    <p:sldLayoutId id="2147483660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transition spd="med"/>
  <p:hf sldNum="0" hdr="0" dt="0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63284" marR="0" indent="-163284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647700" marR="0" indent="-1905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143000" marR="0" indent="-2286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625600" marR="0" indent="-2540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082800" marR="0" indent="-2540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514347" marR="0" indent="-22857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971503" marR="0" indent="-22857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428657" marR="0" indent="-22857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885811" marR="0" indent="-22857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1"/>
          <p:cNvSpPr txBox="1">
            <a:spLocks noGrp="1"/>
          </p:cNvSpPr>
          <p:nvPr>
            <p:ph type="title"/>
          </p:nvPr>
        </p:nvSpPr>
        <p:spPr>
          <a:xfrm>
            <a:off x="1015999" y="709623"/>
            <a:ext cx="7112001" cy="180179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400" spc="-200">
                <a:solidFill>
                  <a:srgbClr val="272727"/>
                </a:solidFill>
              </a:defRPr>
            </a:pPr>
            <a:r>
              <a:rPr lang="en-US" sz="3400" dirty="0"/>
              <a:t>Design and Analysis of the World’s Most Advanced Microprocessors</a:t>
            </a:r>
            <a:br>
              <a:rPr dirty="0"/>
            </a:br>
            <a:r>
              <a:rPr lang="en-US" sz="2400" dirty="0"/>
              <a:t>Jupyter and our transformational journey</a:t>
            </a:r>
            <a:endParaRPr sz="2400" dirty="0"/>
          </a:p>
        </p:txBody>
      </p:sp>
      <p:sp>
        <p:nvSpPr>
          <p:cNvPr id="221" name="Subtitle 2"/>
          <p:cNvSpPr txBox="1">
            <a:spLocks noGrp="1"/>
          </p:cNvSpPr>
          <p:nvPr>
            <p:ph type="body" sz="quarter" idx="1"/>
          </p:nvPr>
        </p:nvSpPr>
        <p:spPr>
          <a:xfrm>
            <a:off x="837768" y="2097953"/>
            <a:ext cx="6423186" cy="215617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defRPr sz="1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/>
              <a:t>Kerim Kalafala </a:t>
            </a:r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and </a:t>
            </a:r>
            <a:r>
              <a:rPr lang="en-US" b="1" dirty="0"/>
              <a:t>Nicholai </a:t>
            </a:r>
            <a:r>
              <a:rPr lang="en-US" b="1" dirty="0" err="1"/>
              <a:t>L’Esperance</a:t>
            </a:r>
            <a:r>
              <a:rPr lang="en-US" b="1" dirty="0"/>
              <a:t> </a:t>
            </a:r>
            <a:r>
              <a:rPr lang="en-US" dirty="0"/>
              <a:t>(ii) on behalf of IBM Systems </a:t>
            </a:r>
          </a:p>
          <a:p>
            <a:pPr>
              <a:lnSpc>
                <a:spcPct val="100000"/>
              </a:lnSpc>
              <a:spcBef>
                <a:spcPts val="300"/>
              </a:spcBef>
              <a:defRPr sz="1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</a:t>
            </a:r>
            <a:r>
              <a:rPr dirty="0"/>
              <a:t>Member IBM Academy of Technology</a:t>
            </a:r>
            <a:r>
              <a:rPr lang="en-US" dirty="0"/>
              <a:t>, Master Inventor, STSM</a:t>
            </a:r>
          </a:p>
          <a:p>
            <a:pPr>
              <a:lnSpc>
                <a:spcPct val="100000"/>
              </a:lnSpc>
              <a:spcBef>
                <a:spcPts val="300"/>
              </a:spcBef>
              <a:defRPr sz="1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(ii) Processor Diagnostics Team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7CC5-B698-0141-8E84-13C08F14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47" y="97753"/>
            <a:ext cx="6451168" cy="857251"/>
          </a:xfrm>
        </p:spPr>
        <p:txBody>
          <a:bodyPr>
            <a:normAutofit fontScale="90000"/>
          </a:bodyPr>
          <a:lstStyle/>
          <a:p>
            <a:r>
              <a:rPr lang="en-US" dirty="0"/>
              <a:t>Vision for a </a:t>
            </a:r>
            <a:r>
              <a:rPr lang="en-US" u="sng" dirty="0"/>
              <a:t>smarter</a:t>
            </a:r>
            <a:r>
              <a:rPr lang="en-US" dirty="0"/>
              <a:t> chip design driven by a </a:t>
            </a:r>
            <a:r>
              <a:rPr lang="en-US" u="sng" dirty="0"/>
              <a:t>smarter EDA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4ADF3-BF33-CC4D-A9DE-665074A2BD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Provide </a:t>
            </a:r>
            <a:r>
              <a:rPr lang="en-US" b="1" dirty="0"/>
              <a:t>EDA Data as a Service </a:t>
            </a:r>
            <a:r>
              <a:rPr lang="en-US" dirty="0"/>
              <a:t>on the Cloud</a:t>
            </a:r>
          </a:p>
          <a:p>
            <a:pPr lvl="1"/>
            <a:r>
              <a:rPr lang="en-US" u="sng" dirty="0"/>
              <a:t>Any engineer </a:t>
            </a:r>
            <a:r>
              <a:rPr lang="en-US" dirty="0"/>
              <a:t>should have access to data relevant to do their job at </a:t>
            </a:r>
            <a:r>
              <a:rPr lang="en-US" u="sng" dirty="0"/>
              <a:t>any time </a:t>
            </a:r>
            <a:r>
              <a:rPr lang="en-US" dirty="0"/>
              <a:t>on the </a:t>
            </a:r>
            <a:r>
              <a:rPr lang="en-US" u="sng" dirty="0"/>
              <a:t>web</a:t>
            </a:r>
          </a:p>
          <a:p>
            <a:pPr lvl="1"/>
            <a:r>
              <a:rPr lang="en-US" dirty="0"/>
              <a:t>No more chasing data, parsing reports</a:t>
            </a:r>
          </a:p>
          <a:p>
            <a:endParaRPr lang="en-US" dirty="0"/>
          </a:p>
          <a:p>
            <a:r>
              <a:rPr lang="en-US" dirty="0"/>
              <a:t>Provide </a:t>
            </a:r>
            <a:r>
              <a:rPr lang="en-US" b="1" dirty="0"/>
              <a:t>EDA Analytics as a Service </a:t>
            </a:r>
          </a:p>
          <a:p>
            <a:pPr lvl="1"/>
            <a:r>
              <a:rPr lang="en-US" dirty="0"/>
              <a:t>API interface for power-users</a:t>
            </a:r>
          </a:p>
          <a:p>
            <a:pPr lvl="1"/>
            <a:r>
              <a:rPr lang="en-US" dirty="0"/>
              <a:t>Web-interface for common tasks</a:t>
            </a:r>
          </a:p>
          <a:p>
            <a:pPr lvl="1"/>
            <a:endParaRPr lang="en-US" dirty="0"/>
          </a:p>
          <a:p>
            <a:r>
              <a:rPr lang="en-US" b="1" dirty="0"/>
              <a:t>Learn &amp; evolve </a:t>
            </a:r>
            <a:r>
              <a:rPr lang="en-US" dirty="0"/>
              <a:t>through designer interaction</a:t>
            </a:r>
          </a:p>
          <a:p>
            <a:pPr lvl="1"/>
            <a:r>
              <a:rPr lang="en-US" dirty="0"/>
              <a:t>What are the most popular queries ?</a:t>
            </a:r>
          </a:p>
          <a:p>
            <a:pPr lvl="1"/>
            <a:r>
              <a:rPr lang="en-US" dirty="0"/>
              <a:t>How are particular classes of design problems most frequently addressed ?</a:t>
            </a:r>
          </a:p>
          <a:p>
            <a:pPr lvl="1"/>
            <a:r>
              <a:rPr lang="en-US" dirty="0"/>
              <a:t>How has this design progressed over time ?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81811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A58466-B1FD-4943-AE6C-6F9D304E8BE2}"/>
              </a:ext>
            </a:extLst>
          </p:cNvPr>
          <p:cNvSpPr txBox="1">
            <a:spLocks/>
          </p:cNvSpPr>
          <p:nvPr/>
        </p:nvSpPr>
        <p:spPr>
          <a:xfrm>
            <a:off x="0" y="238125"/>
            <a:ext cx="9144000" cy="493563"/>
          </a:xfrm>
          <a:prstGeom prst="rect">
            <a:avLst/>
          </a:prstGeom>
        </p:spPr>
        <p:txBody>
          <a:bodyPr vert="horz" lIns="57150" tIns="28575" rIns="57150" bIns="28575" rtlCol="0" anchor="b">
            <a:noAutofit/>
          </a:bodyPr>
          <a:lstStyle>
            <a:lvl1pPr algn="l" defTabSz="1306202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768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750" dirty="0">
                <a:solidFill>
                  <a:schemeClr val="accent1"/>
                </a:solidFill>
                <a:latin typeface="IBM Plex Serif" panose="02060503050406000203" pitchFamily="18" charset="77"/>
              </a:rPr>
              <a:t>Overall Architecture</a:t>
            </a:r>
          </a:p>
        </p:txBody>
      </p:sp>
      <p:pic>
        <p:nvPicPr>
          <p:cNvPr id="5" name="Picture 2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56B4912C-7ECB-AB48-B459-252CA68CC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06" y="971547"/>
            <a:ext cx="7627188" cy="37200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546F3F-F882-444C-A941-9EF6392BE2B5}"/>
              </a:ext>
            </a:extLst>
          </p:cNvPr>
          <p:cNvSpPr txBox="1"/>
          <p:nvPr/>
        </p:nvSpPr>
        <p:spPr>
          <a:xfrm>
            <a:off x="1348352" y="3006671"/>
            <a:ext cx="1774556" cy="8309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badi MT Condensed Light" panose="020B0306030101010103" pitchFamily="34" charset="77"/>
                <a:sym typeface="Calibri"/>
              </a:rPr>
              <a:t>Traditional tool environment which produces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96590E-3AB4-BA41-8979-14A942E671C7}"/>
              </a:ext>
            </a:extLst>
          </p:cNvPr>
          <p:cNvSpPr txBox="1"/>
          <p:nvPr/>
        </p:nvSpPr>
        <p:spPr>
          <a:xfrm>
            <a:off x="3771252" y="4530211"/>
            <a:ext cx="4871073" cy="3385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badi MT Condensed Light" panose="020B0306030101010103" pitchFamily="34" charset="77"/>
                <a:sym typeface="Calibri"/>
              </a:rPr>
              <a:t>New </a:t>
            </a:r>
            <a:r>
              <a:rPr kumimoji="0" lang="en-US" sz="16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badi MT Condensed Light" panose="020B0306030101010103" pitchFamily="34" charset="77"/>
                <a:sym typeface="Calibri"/>
              </a:rPr>
              <a:t>DAaaS</a:t>
            </a: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badi MT Condensed Light" panose="020B0306030101010103" pitchFamily="34" charset="77"/>
                <a:sym typeface="Calibri"/>
              </a:rPr>
              <a:t> environment which </a:t>
            </a:r>
            <a:r>
              <a:rPr kumimoji="0" lang="en-US" sz="1600" b="0" i="1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badi MT Condensed Light" panose="020B0306030101010103" pitchFamily="34" charset="77"/>
                <a:sym typeface="Calibri"/>
              </a:rPr>
              <a:t>analyzes</a:t>
            </a: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badi MT Condensed Light" panose="020B0306030101010103" pitchFamily="34" charset="77"/>
                <a:sym typeface="Calibri"/>
              </a:rPr>
              <a:t> and </a:t>
            </a:r>
            <a:r>
              <a:rPr kumimoji="0" lang="en-US" sz="1600" b="0" i="1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badi MT Condensed Light" panose="020B0306030101010103" pitchFamily="34" charset="77"/>
                <a:sym typeface="Calibri"/>
              </a:rPr>
              <a:t>serves</a:t>
            </a: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badi MT Condensed Light" panose="020B0306030101010103" pitchFamily="34" charset="77"/>
                <a:sym typeface="Calibri"/>
              </a:rPr>
              <a:t>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B113B1-CC15-6944-962C-AC1D9EC75532}"/>
              </a:ext>
            </a:extLst>
          </p:cNvPr>
          <p:cNvSpPr txBox="1"/>
          <p:nvPr/>
        </p:nvSpPr>
        <p:spPr>
          <a:xfrm>
            <a:off x="0" y="4774172"/>
            <a:ext cx="2447141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Chart courtesy IBM </a:t>
            </a:r>
            <a:r>
              <a:rPr kumimoji="0" lang="en-US" sz="14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ExtremeBlue</a:t>
            </a:r>
            <a:endParaRPr kumimoji="0" lang="en-US" sz="1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8198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9639E-FA89-BF4B-9C97-37CE3CBBF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47295" cy="59617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Jupyter</a:t>
            </a:r>
            <a:r>
              <a:rPr lang="en-US" dirty="0"/>
              <a:t> Notebooks for Prototyping (Python)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44CD55-C39B-4F41-8DAC-50CFBFC00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65" y="697425"/>
            <a:ext cx="4186894" cy="1546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4D31F5-D164-A348-86E8-89987AA58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99" y="2661144"/>
            <a:ext cx="4750231" cy="11225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41097A-E5D9-934E-9288-39B8E1ABC6BB}"/>
              </a:ext>
            </a:extLst>
          </p:cNvPr>
          <p:cNvSpPr txBox="1"/>
          <p:nvPr/>
        </p:nvSpPr>
        <p:spPr>
          <a:xfrm>
            <a:off x="1733109" y="1913214"/>
            <a:ext cx="1803203" cy="276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badi MT Condensed Light" panose="020B0306030101010103" pitchFamily="34" charset="77"/>
                <a:sym typeface="Calibri"/>
              </a:rPr>
              <a:t>1. Tune complex database query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7B449032-2C76-EA4F-9E7E-16AA07F757C9}"/>
              </a:ext>
            </a:extLst>
          </p:cNvPr>
          <p:cNvSpPr/>
          <p:nvPr/>
        </p:nvSpPr>
        <p:spPr>
          <a:xfrm>
            <a:off x="2271759" y="2279766"/>
            <a:ext cx="491309" cy="345217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Curved Left Arrow 15">
            <a:extLst>
              <a:ext uri="{FF2B5EF4-FFF2-40B4-BE49-F238E27FC236}">
                <a16:creationId xmlns:a16="http://schemas.microsoft.com/office/drawing/2014/main" id="{17F386CA-83D7-CC4D-B3A0-BCE951D88018}"/>
              </a:ext>
            </a:extLst>
          </p:cNvPr>
          <p:cNvSpPr/>
          <p:nvPr/>
        </p:nvSpPr>
        <p:spPr>
          <a:xfrm flipV="1">
            <a:off x="3594433" y="853997"/>
            <a:ext cx="875654" cy="1418095"/>
          </a:xfrm>
          <a:prstGeom prst="curved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998E63-1EE5-4540-BDA6-FD9815BA5493}"/>
              </a:ext>
            </a:extLst>
          </p:cNvPr>
          <p:cNvSpPr txBox="1"/>
          <p:nvPr/>
        </p:nvSpPr>
        <p:spPr>
          <a:xfrm>
            <a:off x="1733109" y="3494729"/>
            <a:ext cx="1803203" cy="276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badi MT Condensed Light" panose="020B0306030101010103" pitchFamily="34" charset="77"/>
                <a:sym typeface="Calibri"/>
              </a:rPr>
              <a:t>2. Collect output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F40F6DB-E2BF-D140-B23E-E11934128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225" y="2440060"/>
            <a:ext cx="3147375" cy="23615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5E7CC6-9638-3043-9A74-CF35366ABE54}"/>
              </a:ext>
            </a:extLst>
          </p:cNvPr>
          <p:cNvSpPr txBox="1"/>
          <p:nvPr/>
        </p:nvSpPr>
        <p:spPr>
          <a:xfrm>
            <a:off x="6015808" y="4273062"/>
            <a:ext cx="2593548" cy="276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Abadi MT Condensed Light" panose="020B0306030101010103" pitchFamily="34" charset="77"/>
              </a:rPr>
              <a:t>3. Perform analysis using in-core DF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badi MT Condensed Light" panose="020B0306030101010103" pitchFamily="34" charset="77"/>
              <a:sym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133A74-257E-414F-AAB9-ABF1FC1B5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391" y="608114"/>
            <a:ext cx="4407609" cy="14272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10966BA-2F7E-CB4E-A25B-32C6B2251B93}"/>
              </a:ext>
            </a:extLst>
          </p:cNvPr>
          <p:cNvSpPr txBox="1"/>
          <p:nvPr/>
        </p:nvSpPr>
        <p:spPr>
          <a:xfrm>
            <a:off x="5793138" y="1636219"/>
            <a:ext cx="2593548" cy="276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Abadi MT Condensed Light" panose="020B0306030101010103" pitchFamily="34" charset="77"/>
              </a:rPr>
              <a:t>4. Examine results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badi MT Condensed Light" panose="020B0306030101010103" pitchFamily="34" charset="77"/>
              <a:sym typeface="Calibri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DB9FAE35-FD9A-A54D-953A-A358C10BCB33}"/>
              </a:ext>
            </a:extLst>
          </p:cNvPr>
          <p:cNvSpPr/>
          <p:nvPr/>
        </p:nvSpPr>
        <p:spPr>
          <a:xfrm>
            <a:off x="5036949" y="2975675"/>
            <a:ext cx="356461" cy="418454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5" name="Up-Down Arrow 24">
            <a:extLst>
              <a:ext uri="{FF2B5EF4-FFF2-40B4-BE49-F238E27FC236}">
                <a16:creationId xmlns:a16="http://schemas.microsoft.com/office/drawing/2014/main" id="{6E27114C-64ED-CB4A-AFCB-EEBDA3364C35}"/>
              </a:ext>
            </a:extLst>
          </p:cNvPr>
          <p:cNvSpPr/>
          <p:nvPr/>
        </p:nvSpPr>
        <p:spPr>
          <a:xfrm>
            <a:off x="6827003" y="2035387"/>
            <a:ext cx="604434" cy="2237676"/>
          </a:xfrm>
          <a:prstGeom prst="upDown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56B930-9BBF-9B47-ACC4-06A1CFC95035}"/>
              </a:ext>
            </a:extLst>
          </p:cNvPr>
          <p:cNvSpPr txBox="1"/>
          <p:nvPr/>
        </p:nvSpPr>
        <p:spPr>
          <a:xfrm rot="5400000">
            <a:off x="6716462" y="3024965"/>
            <a:ext cx="240385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Extremely fast iteration </a:t>
            </a:r>
          </a:p>
        </p:txBody>
      </p:sp>
    </p:spTree>
    <p:extLst>
      <p:ext uri="{BB962C8B-B14F-4D97-AF65-F5344CB8AC3E}">
        <p14:creationId xmlns:p14="http://schemas.microsoft.com/office/powerpoint/2010/main" val="257407299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A58466-B1FD-4943-AE6C-6F9D304E8BE2}"/>
              </a:ext>
            </a:extLst>
          </p:cNvPr>
          <p:cNvSpPr txBox="1">
            <a:spLocks/>
          </p:cNvSpPr>
          <p:nvPr/>
        </p:nvSpPr>
        <p:spPr>
          <a:xfrm>
            <a:off x="0" y="238125"/>
            <a:ext cx="9144000" cy="493563"/>
          </a:xfrm>
          <a:prstGeom prst="rect">
            <a:avLst/>
          </a:prstGeom>
        </p:spPr>
        <p:txBody>
          <a:bodyPr vert="horz" lIns="57150" tIns="28575" rIns="57150" bIns="28575" rtlCol="0" anchor="b">
            <a:noAutofit/>
          </a:bodyPr>
          <a:lstStyle>
            <a:lvl1pPr algn="l" defTabSz="1306202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768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750" dirty="0" err="1">
                <a:solidFill>
                  <a:schemeClr val="accent1"/>
                </a:solidFill>
                <a:latin typeface="IBM Plex Serif" panose="02060503050406000203" pitchFamily="18" charset="77"/>
              </a:rPr>
              <a:t>DAaaS</a:t>
            </a:r>
            <a:r>
              <a:rPr lang="en-US" sz="3750" dirty="0">
                <a:solidFill>
                  <a:schemeClr val="accent1"/>
                </a:solidFill>
                <a:latin typeface="IBM Plex Serif" panose="02060503050406000203" pitchFamily="18" charset="77"/>
              </a:rPr>
              <a:t> Built with </a:t>
            </a:r>
            <a:r>
              <a:rPr lang="en-US" sz="3750" dirty="0" err="1">
                <a:solidFill>
                  <a:schemeClr val="accent1"/>
                </a:solidFill>
                <a:latin typeface="IBM Plex Serif" panose="02060503050406000203" pitchFamily="18" charset="77"/>
              </a:rPr>
              <a:t>Jupyter</a:t>
            </a:r>
            <a:endParaRPr lang="en-US" sz="3750" dirty="0">
              <a:solidFill>
                <a:schemeClr val="accent1"/>
              </a:solidFill>
              <a:latin typeface="IBM Plex Serif" panose="02060503050406000203" pitchFamily="18" charset="77"/>
            </a:endParaRPr>
          </a:p>
        </p:txBody>
      </p:sp>
      <p:pic>
        <p:nvPicPr>
          <p:cNvPr id="5" name="Picture 2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56B4912C-7ECB-AB48-B459-252CA68CC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39" y="980014"/>
            <a:ext cx="7627188" cy="372008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33ECD97-EDBC-A740-AC3D-1D2FEEB3E542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2409987" y="2479730"/>
            <a:ext cx="1751308" cy="202723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DF98039-48B0-3044-B4CB-2F86B27423C2}"/>
              </a:ext>
            </a:extLst>
          </p:cNvPr>
          <p:cNvCxnSpPr/>
          <p:nvPr/>
        </p:nvCxnSpPr>
        <p:spPr>
          <a:xfrm flipV="1">
            <a:off x="3060915" y="4200041"/>
            <a:ext cx="3239146" cy="30692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Frame 11">
            <a:extLst>
              <a:ext uri="{FF2B5EF4-FFF2-40B4-BE49-F238E27FC236}">
                <a16:creationId xmlns:a16="http://schemas.microsoft.com/office/drawing/2014/main" id="{4723F614-0E6D-A745-927C-83AEB0BB3884}"/>
              </a:ext>
            </a:extLst>
          </p:cNvPr>
          <p:cNvSpPr/>
          <p:nvPr/>
        </p:nvSpPr>
        <p:spPr>
          <a:xfrm>
            <a:off x="139485" y="4506964"/>
            <a:ext cx="4541003" cy="568731"/>
          </a:xfrm>
          <a:prstGeom prst="fram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335645-6478-8145-AFD7-B2CD562D685B}"/>
              </a:ext>
            </a:extLst>
          </p:cNvPr>
          <p:cNvSpPr txBox="1"/>
          <p:nvPr/>
        </p:nvSpPr>
        <p:spPr>
          <a:xfrm>
            <a:off x="244537" y="4624500"/>
            <a:ext cx="432746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Publish </a:t>
            </a:r>
            <a:r>
              <a:rPr lang="en-US" dirty="0"/>
              <a:t>”verified” code in to </a:t>
            </a:r>
            <a:r>
              <a:rPr lang="en-US" dirty="0" err="1"/>
              <a:t>DaaS</a:t>
            </a:r>
            <a:r>
              <a:rPr lang="en-US" dirty="0"/>
              <a:t> framework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2567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377A84F6-983B-864B-8988-8F47CF1B9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539" y="836080"/>
            <a:ext cx="6565261" cy="32021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B19177-B037-9844-9212-95160B72F522}"/>
              </a:ext>
            </a:extLst>
          </p:cNvPr>
          <p:cNvSpPr/>
          <p:nvPr/>
        </p:nvSpPr>
        <p:spPr>
          <a:xfrm>
            <a:off x="619782" y="3400976"/>
            <a:ext cx="2256014" cy="923326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badi MT Condensed Light" panose="020B0306030101010103" pitchFamily="34" charset="77"/>
                <a:sym typeface="Calibri"/>
              </a:rPr>
              <a:t>GitHub Enterprise repo</a:t>
            </a:r>
          </a:p>
          <a:p>
            <a:pPr marL="285750" marR="0" indent="-28575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>
                <a:latin typeface="Abadi MT Condensed Light" panose="020B0306030101010103" pitchFamily="34" charset="77"/>
              </a:rPr>
              <a:t>Verified notebooks</a:t>
            </a:r>
          </a:p>
          <a:p>
            <a:pPr marL="285750" marR="0" indent="-28575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badi MT Condensed Light" panose="020B0306030101010103" pitchFamily="34" charset="77"/>
                <a:sym typeface="Calibri"/>
              </a:rPr>
              <a:t>Raw python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4F5AB-E0D1-3642-B594-E17856CDB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887" y="4166583"/>
            <a:ext cx="877558" cy="780785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958B3E-B582-4B40-BAC1-A2888B62119F}"/>
              </a:ext>
            </a:extLst>
          </p:cNvPr>
          <p:cNvSpPr txBox="1"/>
          <p:nvPr/>
        </p:nvSpPr>
        <p:spPr>
          <a:xfrm>
            <a:off x="4430987" y="3860474"/>
            <a:ext cx="855358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(Future)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C53AE7-90D9-AB45-BB27-A54F673A275B}"/>
              </a:ext>
            </a:extLst>
          </p:cNvPr>
          <p:cNvCxnSpPr/>
          <p:nvPr/>
        </p:nvCxnSpPr>
        <p:spPr>
          <a:xfrm>
            <a:off x="3022600" y="4038217"/>
            <a:ext cx="1261533" cy="470749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dash"/>
            <a:round/>
            <a:headEnd type="triangle"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DE104E-F4D1-754C-BCDF-01FE9A831246}"/>
              </a:ext>
            </a:extLst>
          </p:cNvPr>
          <p:cNvCxnSpPr>
            <a:cxnSpLocks/>
          </p:cNvCxnSpPr>
          <p:nvPr/>
        </p:nvCxnSpPr>
        <p:spPr>
          <a:xfrm flipV="1">
            <a:off x="2637366" y="2175933"/>
            <a:ext cx="2023366" cy="116086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66850AA-089B-7A40-9D05-B6265ECEEACA}"/>
              </a:ext>
            </a:extLst>
          </p:cNvPr>
          <p:cNvCxnSpPr>
            <a:cxnSpLocks/>
          </p:cNvCxnSpPr>
          <p:nvPr/>
        </p:nvCxnSpPr>
        <p:spPr>
          <a:xfrm flipV="1">
            <a:off x="2946400" y="3648846"/>
            <a:ext cx="3623733" cy="15965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Left Brace 15">
            <a:extLst>
              <a:ext uri="{FF2B5EF4-FFF2-40B4-BE49-F238E27FC236}">
                <a16:creationId xmlns:a16="http://schemas.microsoft.com/office/drawing/2014/main" id="{7052908E-A7D0-2540-A1DB-5CE67D1F3E9B}"/>
              </a:ext>
            </a:extLst>
          </p:cNvPr>
          <p:cNvSpPr/>
          <p:nvPr/>
        </p:nvSpPr>
        <p:spPr>
          <a:xfrm>
            <a:off x="5475257" y="4013870"/>
            <a:ext cx="364067" cy="914400"/>
          </a:xfrm>
          <a:prstGeom prst="leftBrac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62DF50-7519-0947-9063-8A9237A8C6A5}"/>
              </a:ext>
            </a:extLst>
          </p:cNvPr>
          <p:cNvSpPr txBox="1"/>
          <p:nvPr/>
        </p:nvSpPr>
        <p:spPr>
          <a:xfrm>
            <a:off x="1312860" y="4372311"/>
            <a:ext cx="66941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(Now)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12BA4-5C1D-6B42-8FD2-C6FE90D0B1B1}"/>
              </a:ext>
            </a:extLst>
          </p:cNvPr>
          <p:cNvSpPr txBox="1"/>
          <p:nvPr/>
        </p:nvSpPr>
        <p:spPr>
          <a:xfrm>
            <a:off x="5965079" y="4229802"/>
            <a:ext cx="2552388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badi MT Condensed Light" panose="020B0306030101010103" pitchFamily="34" charset="77"/>
                <a:sym typeface="Calibri"/>
              </a:rPr>
              <a:t>Enable more “power-users”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0DB4A3AB-58BD-DF41-870D-38D30697A40E}"/>
              </a:ext>
            </a:extLst>
          </p:cNvPr>
          <p:cNvSpPr txBox="1">
            <a:spLocks/>
          </p:cNvSpPr>
          <p:nvPr/>
        </p:nvSpPr>
        <p:spPr>
          <a:xfrm>
            <a:off x="0" y="238125"/>
            <a:ext cx="9144000" cy="493563"/>
          </a:xfrm>
          <a:prstGeom prst="rect">
            <a:avLst/>
          </a:prstGeom>
        </p:spPr>
        <p:txBody>
          <a:bodyPr vert="horz" lIns="57150" tIns="28575" rIns="57150" bIns="28575" rtlCol="0" anchor="b">
            <a:noAutofit/>
          </a:bodyPr>
          <a:lstStyle>
            <a:lvl1pPr algn="l" defTabSz="1306202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768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750" dirty="0">
                <a:solidFill>
                  <a:schemeClr val="accent1"/>
                </a:solidFill>
                <a:latin typeface="IBM Plex Serif" panose="02060503050406000203" pitchFamily="18" charset="77"/>
              </a:rPr>
              <a:t>Future: </a:t>
            </a:r>
            <a:r>
              <a:rPr lang="en-US" sz="3750" dirty="0" err="1">
                <a:solidFill>
                  <a:schemeClr val="accent1"/>
                </a:solidFill>
                <a:latin typeface="IBM Plex Serif" panose="02060503050406000203" pitchFamily="18" charset="77"/>
              </a:rPr>
              <a:t>JupyterHub</a:t>
            </a:r>
            <a:endParaRPr lang="en-US" sz="3750" dirty="0">
              <a:solidFill>
                <a:schemeClr val="accent1"/>
              </a:solidFill>
              <a:latin typeface="IBM Plex Serif" panose="020605030504060002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5482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5080B-2C81-EE4D-A282-0E7940773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IBM Systems</a:t>
            </a:r>
          </a:p>
          <a:p>
            <a:endParaRPr lang="en-US" dirty="0"/>
          </a:p>
          <a:p>
            <a:r>
              <a:rPr lang="en-US" dirty="0"/>
              <a:t>Electronic Design Automation Use Case for Jupyter </a:t>
            </a:r>
          </a:p>
          <a:p>
            <a:endParaRPr lang="en-US" dirty="0"/>
          </a:p>
          <a:p>
            <a:r>
              <a:rPr lang="en-US" dirty="0"/>
              <a:t>Product Engineering Use Case for Jupyter</a:t>
            </a:r>
          </a:p>
          <a:p>
            <a:endParaRPr lang="en-US" dirty="0"/>
          </a:p>
          <a:p>
            <a:r>
              <a:rPr lang="en-US" dirty="0"/>
              <a:t>Reflections on Jupyter (so far</a:t>
            </a:r>
            <a:r>
              <a:rPr lang="mr-IN" dirty="0"/>
              <a:t>…</a:t>
            </a:r>
            <a:r>
              <a:rPr lang="en-US" dirty="0"/>
              <a:t>)</a:t>
            </a:r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CBCC2E66-E618-744F-946F-99C5048189AE}"/>
              </a:ext>
            </a:extLst>
          </p:cNvPr>
          <p:cNvSpPr/>
          <p:nvPr/>
        </p:nvSpPr>
        <p:spPr>
          <a:xfrm flipH="1">
            <a:off x="6059837" y="2458340"/>
            <a:ext cx="914400" cy="523989"/>
          </a:xfrm>
          <a:prstGeom prst="stripedRightArrow">
            <a:avLst/>
          </a:prstGeom>
          <a:solidFill>
            <a:schemeClr val="accent5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36238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Engineering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product inception to market.</a:t>
            </a:r>
          </a:p>
          <a:p>
            <a:pPr lvl="1"/>
            <a:r>
              <a:rPr lang="en-US" dirty="0"/>
              <a:t>Design</a:t>
            </a:r>
          </a:p>
          <a:p>
            <a:pPr lvl="1"/>
            <a:r>
              <a:rPr lang="en-US" dirty="0"/>
              <a:t>Develop</a:t>
            </a:r>
          </a:p>
          <a:p>
            <a:pPr lvl="1"/>
            <a:r>
              <a:rPr lang="en-US" dirty="0"/>
              <a:t>Test</a:t>
            </a:r>
          </a:p>
          <a:p>
            <a:pPr lvl="1"/>
            <a:r>
              <a:rPr lang="en-US" dirty="0"/>
              <a:t>Analyze</a:t>
            </a:r>
          </a:p>
        </p:txBody>
      </p:sp>
      <p:sp>
        <p:nvSpPr>
          <p:cNvPr id="4" name="Block Arc 3"/>
          <p:cNvSpPr/>
          <p:nvPr/>
        </p:nvSpPr>
        <p:spPr bwMode="auto">
          <a:xfrm rot="16200000">
            <a:off x="5535435" y="1637786"/>
            <a:ext cx="2675948" cy="2675948"/>
          </a:xfrm>
          <a:prstGeom prst="blockArc">
            <a:avLst>
              <a:gd name="adj1" fmla="val 11824555"/>
              <a:gd name="adj2" fmla="val 17045151"/>
              <a:gd name="adj3" fmla="val 17255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Block Arc 4"/>
          <p:cNvSpPr/>
          <p:nvPr/>
        </p:nvSpPr>
        <p:spPr bwMode="auto">
          <a:xfrm rot="16200000">
            <a:off x="5535435" y="1637786"/>
            <a:ext cx="2675948" cy="2675948"/>
          </a:xfrm>
          <a:prstGeom prst="blockArc">
            <a:avLst>
              <a:gd name="adj1" fmla="val 17040284"/>
              <a:gd name="adj2" fmla="val 382813"/>
              <a:gd name="adj3" fmla="val 17226"/>
            </a:avLst>
          </a:prstGeom>
          <a:solidFill>
            <a:srgbClr val="00B0F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Block Arc 5"/>
          <p:cNvSpPr/>
          <p:nvPr/>
        </p:nvSpPr>
        <p:spPr bwMode="auto">
          <a:xfrm rot="16200000">
            <a:off x="5507727" y="1637786"/>
            <a:ext cx="2675948" cy="2675948"/>
          </a:xfrm>
          <a:prstGeom prst="blockArc">
            <a:avLst>
              <a:gd name="adj1" fmla="val 402995"/>
              <a:gd name="adj2" fmla="val 4983870"/>
              <a:gd name="adj3" fmla="val 17168"/>
            </a:avLst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Block Arc 6"/>
          <p:cNvSpPr/>
          <p:nvPr/>
        </p:nvSpPr>
        <p:spPr bwMode="auto">
          <a:xfrm rot="16200000">
            <a:off x="5500800" y="1637786"/>
            <a:ext cx="2675948" cy="2675948"/>
          </a:xfrm>
          <a:prstGeom prst="blockArc">
            <a:avLst>
              <a:gd name="adj1" fmla="val 4977985"/>
              <a:gd name="adj2" fmla="val 10147929"/>
              <a:gd name="adj3" fmla="val 17130"/>
            </a:avLst>
          </a:prstGeom>
          <a:solidFill>
            <a:srgbClr val="F3762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tangle 7"/>
          <p:cNvSpPr/>
          <p:nvPr/>
        </p:nvSpPr>
        <p:spPr>
          <a:xfrm rot="205933">
            <a:off x="5809957" y="1946999"/>
            <a:ext cx="2077615" cy="2080550"/>
          </a:xfrm>
          <a:prstGeom prst="rect">
            <a:avLst/>
          </a:prstGeom>
          <a:noFill/>
          <a:scene3d>
            <a:camera prst="orthographicFront">
              <a:rot lat="0" lon="0" rev="18271"/>
            </a:camera>
            <a:lightRig rig="freezing" dir="t"/>
          </a:scene3d>
          <a:sp3d prstMaterial="softEdge"/>
        </p:spPr>
        <p:txBody>
          <a:bodyPr wrap="square" lIns="91440" tIns="45720" rIns="91440" bIns="45720">
            <a:prstTxWarp prst="textArchUp">
              <a:avLst>
                <a:gd name="adj" fmla="val 6789146"/>
              </a:avLst>
            </a:prstTxWarp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BM Plex Sans" charset="0"/>
                <a:ea typeface="IBM Plex Sans" charset="0"/>
                <a:cs typeface="IBM Plex Sans" charset="0"/>
              </a:rPr>
              <a:t>Design </a:t>
            </a:r>
            <a:r>
              <a:rPr lang="en-US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BM Plex Sans" charset="0"/>
                <a:ea typeface="IBM Plex Sans" charset="0"/>
                <a:cs typeface="IBM Plex Sans" charset="0"/>
                <a:sym typeface="Wingdings"/>
              </a:rPr>
              <a:t>  </a:t>
            </a:r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BM Plex Sans" charset="0"/>
                <a:ea typeface="IBM Plex Sans" charset="0"/>
                <a:cs typeface="IBM Plex Sans" charset="0"/>
              </a:rPr>
              <a:t> </a:t>
            </a:r>
            <a:r>
              <a:rPr lang="en-US" sz="16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BM Plex Sans" charset="0"/>
                <a:ea typeface="IBM Plex Sans" charset="0"/>
                <a:cs typeface="IBM Plex Sans" charset="0"/>
              </a:rPr>
              <a:t>Develop </a:t>
            </a:r>
            <a:r>
              <a:rPr lang="en-US" sz="16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BM Plex Sans" charset="0"/>
                <a:ea typeface="IBM Plex Sans" charset="0"/>
                <a:cs typeface="IBM Plex Sans" charset="0"/>
                <a:sym typeface="Wingdings"/>
              </a:rPr>
              <a:t>  </a:t>
            </a:r>
            <a:r>
              <a:rPr lang="en-US" sz="16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BM Plex Sans" charset="0"/>
                <a:ea typeface="IBM Plex Sans" charset="0"/>
                <a:cs typeface="IBM Plex Sans" charset="0"/>
              </a:rPr>
              <a:t> Test   </a:t>
            </a:r>
            <a:r>
              <a:rPr lang="en-US" sz="16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BM Plex Sans" charset="0"/>
                <a:ea typeface="IBM Plex Sans" charset="0"/>
                <a:cs typeface="IBM Plex Sans" charset="0"/>
                <a:sym typeface="Wingdings"/>
              </a:rPr>
              <a:t>  </a:t>
            </a:r>
            <a:r>
              <a:rPr lang="en-US" sz="16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BM Plex Sans" charset="0"/>
                <a:ea typeface="IBM Plex Sans" charset="0"/>
                <a:cs typeface="IBM Plex Sans" charset="0"/>
              </a:rPr>
              <a:t> </a:t>
            </a:r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BM Plex Sans" charset="0"/>
                <a:ea typeface="IBM Plex Sans" charset="0"/>
                <a:cs typeface="IBM Plex Sans" charset="0"/>
              </a:rPr>
              <a:t>Analyze</a:t>
            </a:r>
          </a:p>
        </p:txBody>
      </p:sp>
      <p:sp>
        <p:nvSpPr>
          <p:cNvPr id="16" name="Curved Down Arrow 15"/>
          <p:cNvSpPr/>
          <p:nvPr/>
        </p:nvSpPr>
        <p:spPr>
          <a:xfrm>
            <a:off x="6170456" y="2254589"/>
            <a:ext cx="1458852" cy="670095"/>
          </a:xfrm>
          <a:prstGeom prst="curvedDownArrow">
            <a:avLst>
              <a:gd name="adj1" fmla="val 25000"/>
              <a:gd name="adj2" fmla="val 69636"/>
              <a:gd name="adj3" fmla="val 25000"/>
            </a:avLst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" name="Curved Down Arrow 16"/>
          <p:cNvSpPr/>
          <p:nvPr/>
        </p:nvSpPr>
        <p:spPr>
          <a:xfrm rot="10800000">
            <a:off x="6036959" y="3021285"/>
            <a:ext cx="1458852" cy="670095"/>
          </a:xfrm>
          <a:prstGeom prst="curvedDownArrow">
            <a:avLst>
              <a:gd name="adj1" fmla="val 25000"/>
              <a:gd name="adj2" fmla="val 69636"/>
              <a:gd name="adj3" fmla="val 25000"/>
            </a:avLst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31369" y="3778942"/>
            <a:ext cx="239103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latin typeface="IBM Plex Serif" charset="0"/>
                <a:ea typeface="IBM Plex Serif" charset="0"/>
                <a:cs typeface="IBM Plex Serif" charset="0"/>
              </a:rPr>
              <a:t>Nicholai works here</a:t>
            </a:r>
            <a:r>
              <a:rPr lang="en-US"/>
              <a:t>!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0" name="Curved Connector 19"/>
          <p:cNvCxnSpPr>
            <a:stCxn id="18" idx="0"/>
          </p:cNvCxnSpPr>
          <p:nvPr/>
        </p:nvCxnSpPr>
        <p:spPr>
          <a:xfrm rot="16200000" flipV="1">
            <a:off x="2198364" y="2450418"/>
            <a:ext cx="1042722" cy="1614325"/>
          </a:xfrm>
          <a:prstGeom prst="curvedConnector2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Box 20"/>
          <p:cNvSpPr txBox="1"/>
          <p:nvPr/>
        </p:nvSpPr>
        <p:spPr>
          <a:xfrm>
            <a:off x="3251453" y="2030194"/>
            <a:ext cx="2153791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err="1">
                <a:latin typeface="IBM Plex Serif" charset="0"/>
                <a:ea typeface="IBM Plex Serif" charset="0"/>
                <a:cs typeface="IBM Plex Serif" charset="0"/>
              </a:rPr>
              <a:t>Kerim</a:t>
            </a:r>
            <a:r>
              <a:rPr lang="en-US" dirty="0">
                <a:latin typeface="IBM Plex Serif" charset="0"/>
                <a:ea typeface="IBM Plex Serif" charset="0"/>
                <a:cs typeface="IBM Plex Serif" charset="0"/>
              </a:rPr>
              <a:t> works here</a:t>
            </a:r>
            <a:r>
              <a:rPr lang="en-US" dirty="0"/>
              <a:t>!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2" name="Curved Connector 21"/>
          <p:cNvCxnSpPr>
            <a:stCxn id="21" idx="1"/>
          </p:cNvCxnSpPr>
          <p:nvPr/>
        </p:nvCxnSpPr>
        <p:spPr>
          <a:xfrm rot="10800000">
            <a:off x="1776819" y="1637788"/>
            <a:ext cx="1474634" cy="577070"/>
          </a:xfrm>
          <a:prstGeom prst="curved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8332536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Chip that Works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1" y="833060"/>
            <a:ext cx="3607420" cy="39252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47E1CE-3D56-5242-92A6-D110CB4F6C90}"/>
              </a:ext>
            </a:extLst>
          </p:cNvPr>
          <p:cNvSpPr txBox="1"/>
          <p:nvPr/>
        </p:nvSpPr>
        <p:spPr>
          <a:xfrm>
            <a:off x="6270544" y="3328148"/>
            <a:ext cx="128816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 work here !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E64652B-8F48-754F-9606-17C0FAB1C74E}"/>
              </a:ext>
            </a:extLst>
          </p:cNvPr>
          <p:cNvCxnSpPr/>
          <p:nvPr/>
        </p:nvCxnSpPr>
        <p:spPr>
          <a:xfrm flipH="1">
            <a:off x="2682685" y="3512812"/>
            <a:ext cx="3587859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Cloud 23">
            <a:extLst>
              <a:ext uri="{FF2B5EF4-FFF2-40B4-BE49-F238E27FC236}">
                <a16:creationId xmlns:a16="http://schemas.microsoft.com/office/drawing/2014/main" id="{4FCCA870-17F1-B645-8564-9A9D2C190043}"/>
              </a:ext>
            </a:extLst>
          </p:cNvPr>
          <p:cNvSpPr/>
          <p:nvPr/>
        </p:nvSpPr>
        <p:spPr>
          <a:xfrm>
            <a:off x="6053326" y="955004"/>
            <a:ext cx="2326719" cy="796462"/>
          </a:xfrm>
          <a:prstGeom prst="cloud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Is ther</a:t>
            </a:r>
            <a:r>
              <a:rPr lang="en-US" sz="1400" dirty="0"/>
              <a:t>e a pattern </a:t>
            </a:r>
            <a:r>
              <a:rPr lang="en-US" sz="1400"/>
              <a:t>to these fails</a:t>
            </a:r>
            <a:r>
              <a: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?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4FCCA870-17F1-B645-8564-9A9D2C190043}"/>
              </a:ext>
            </a:extLst>
          </p:cNvPr>
          <p:cNvSpPr/>
          <p:nvPr/>
        </p:nvSpPr>
        <p:spPr>
          <a:xfrm>
            <a:off x="6053326" y="3882140"/>
            <a:ext cx="2917703" cy="796462"/>
          </a:xfrm>
          <a:prstGeom prst="cloud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Why are parts </a:t>
            </a:r>
            <a:r>
              <a: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X running faster than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parts Y?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4FCCA870-17F1-B645-8564-9A9D2C190043}"/>
              </a:ext>
            </a:extLst>
          </p:cNvPr>
          <p:cNvSpPr/>
          <p:nvPr/>
        </p:nvSpPr>
        <p:spPr>
          <a:xfrm>
            <a:off x="4952069" y="1915439"/>
            <a:ext cx="3483792" cy="796462"/>
          </a:xfrm>
          <a:prstGeom prst="cloud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Is ther</a:t>
            </a:r>
            <a:r>
              <a:rPr lang="en-US" sz="1400" dirty="0"/>
              <a:t>e a specific </a:t>
            </a:r>
            <a:r>
              <a:rPr lang="en-US" sz="1400"/>
              <a:t>circuit that </a:t>
            </a:r>
            <a:r>
              <a:rPr lang="en-US" sz="1400" dirty="0"/>
              <a:t>is causing these failures? 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748234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otched Right Arrow 15"/>
          <p:cNvSpPr/>
          <p:nvPr/>
        </p:nvSpPr>
        <p:spPr>
          <a:xfrm>
            <a:off x="3108581" y="1709396"/>
            <a:ext cx="2277500" cy="1839310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872" y="1738957"/>
            <a:ext cx="2925181" cy="17801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Engineering: Diagnostics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256" y="1524732"/>
            <a:ext cx="162800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Binary Test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5065" y="1894059"/>
            <a:ext cx="2208388" cy="2031321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IBM Plex Sans" charset="0"/>
                <a:ea typeface="IBM Plex Sans" charset="0"/>
                <a:cs typeface="IBM Plex Sans" charset="0"/>
              </a:rPr>
              <a:t>001111010111101110100101111010100110100101010001001101010101001000010100001010101010110111010110101010100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IBM Plex Sans" charset="0"/>
              <a:ea typeface="IBM Plex Sans" charset="0"/>
              <a:cs typeface="IBM Plex Sans" charset="0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48309" y="2167389"/>
            <a:ext cx="1012453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IBM Plex Sans" charset="0"/>
                <a:ea typeface="IBM Plex Sans" charset="0"/>
                <a:cs typeface="IBM Plex Sans" charset="0"/>
                <a:sym typeface="Calibri"/>
              </a:rPr>
              <a:t>Decode</a:t>
            </a:r>
          </a:p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  <a:t>Analyze</a:t>
            </a:r>
          </a:p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IBM Plex Sans" charset="0"/>
                <a:ea typeface="IBM Plex Sans" charset="0"/>
                <a:cs typeface="IBM Plex Sans" charset="0"/>
                <a:sym typeface="Calibri"/>
              </a:rPr>
              <a:t>Simulate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00787" y="3519146"/>
            <a:ext cx="213134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ans" charset="0"/>
                <a:ea typeface="IBM Plex Sans" charset="0"/>
                <a:cs typeface="IBM Plex Sans" charset="0"/>
                <a:sym typeface="Calibri"/>
              </a:rPr>
              <a:t>Out of trillions,</a:t>
            </a:r>
            <a:r>
              <a:rPr kumimoji="0" lang="en-US" sz="18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ans" charset="0"/>
                <a:ea typeface="IBM Plex Sans" charset="0"/>
                <a:cs typeface="IBM Plex Sans" charset="0"/>
                <a:sym typeface="Calibri"/>
              </a:rPr>
              <a:t> one.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IBM Plex Sans" charset="0"/>
              <a:ea typeface="IBM Plex Sans" charset="0"/>
              <a:cs typeface="IBM Plex Sans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55789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Diagnosing Processors in Jupyter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705582" y="2383035"/>
            <a:ext cx="2075901" cy="2248973"/>
            <a:chOff x="5675387" y="1987600"/>
            <a:chExt cx="2534483" cy="274578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5387" y="2240447"/>
              <a:ext cx="2322396" cy="249293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9249" y="2393434"/>
              <a:ext cx="282964" cy="225159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907565" y="1987600"/>
              <a:ext cx="2302305" cy="37576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ctr" defTabSz="45715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IBM Plex Sans" charset="0"/>
                  <a:ea typeface="IBM Plex Sans" charset="0"/>
                  <a:cs typeface="IBM Plex Sans" charset="0"/>
                  <a:sym typeface="Calibri"/>
                </a:rPr>
                <a:t>Rate of Failure by Pin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753100" y="2393434"/>
              <a:ext cx="415925" cy="2251591"/>
            </a:xfrm>
            <a:prstGeom prst="round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45715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1F4ADF3-BF33-CC4D-A9DE-665074A2B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44" y="1040525"/>
            <a:ext cx="8498590" cy="1342500"/>
          </a:xfrm>
        </p:spPr>
        <p:txBody>
          <a:bodyPr>
            <a:normAutofit/>
          </a:bodyPr>
          <a:lstStyle/>
          <a:p>
            <a:r>
              <a:rPr lang="en-US" sz="1400" b="1" dirty="0"/>
              <a:t>Why Python + Jupyter?</a:t>
            </a:r>
          </a:p>
          <a:p>
            <a:pPr lvl="1"/>
            <a:r>
              <a:rPr lang="en-US" sz="1400" dirty="0"/>
              <a:t>Python’s versatility allows integrating disparate data sources into a single analysis.</a:t>
            </a:r>
            <a:endParaRPr lang="en-US" sz="1400" b="1" dirty="0"/>
          </a:p>
          <a:p>
            <a:pPr lvl="1"/>
            <a:r>
              <a:rPr lang="en-US" sz="1400" dirty="0"/>
              <a:t>Jupyter workflows give engineers easy, inline sanity checks. </a:t>
            </a:r>
          </a:p>
          <a:p>
            <a:pPr lvl="1"/>
            <a:r>
              <a:rPr lang="en-US" sz="1400" dirty="0"/>
              <a:t>Visualization is vital to narrowing the search for systematics.</a:t>
            </a:r>
          </a:p>
          <a:p>
            <a:pPr lvl="1"/>
            <a:r>
              <a:rPr lang="en-US" sz="1400" u="sng" dirty="0"/>
              <a:t>Quick resolution</a:t>
            </a:r>
            <a:r>
              <a:rPr lang="en-US" sz="1400" dirty="0"/>
              <a:t> saves massive resources—real dollars as well as engineering hours.</a:t>
            </a:r>
          </a:p>
        </p:txBody>
      </p:sp>
      <p:pic>
        <p:nvPicPr>
          <p:cNvPr id="1026" name="Picture 2" descr="mage result for pyth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0" y="2549240"/>
            <a:ext cx="427734" cy="42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jupy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408" y="2988833"/>
            <a:ext cx="1604622" cy="43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n 4"/>
          <p:cNvSpPr/>
          <p:nvPr/>
        </p:nvSpPr>
        <p:spPr>
          <a:xfrm>
            <a:off x="1486269" y="2897916"/>
            <a:ext cx="339115" cy="199836"/>
          </a:xfrm>
          <a:prstGeom prst="can">
            <a:avLst>
              <a:gd name="adj" fmla="val 50000"/>
            </a:avLst>
          </a:prstGeom>
          <a:solidFill>
            <a:srgbClr val="00B0F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Can 15"/>
          <p:cNvSpPr/>
          <p:nvPr/>
        </p:nvSpPr>
        <p:spPr>
          <a:xfrm>
            <a:off x="1486269" y="2755721"/>
            <a:ext cx="339115" cy="199836"/>
          </a:xfrm>
          <a:prstGeom prst="can">
            <a:avLst>
              <a:gd name="adj" fmla="val 50000"/>
            </a:avLst>
          </a:prstGeom>
          <a:solidFill>
            <a:srgbClr val="00B0F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9" name="Can 18"/>
          <p:cNvSpPr/>
          <p:nvPr/>
        </p:nvSpPr>
        <p:spPr>
          <a:xfrm>
            <a:off x="1486269" y="2613526"/>
            <a:ext cx="339115" cy="199836"/>
          </a:xfrm>
          <a:prstGeom prst="can">
            <a:avLst>
              <a:gd name="adj" fmla="val 50000"/>
            </a:avLst>
          </a:prstGeom>
          <a:solidFill>
            <a:srgbClr val="00B0F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1008" y="2336531"/>
            <a:ext cx="789636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erif" charset="0"/>
                <a:ea typeface="IBM Plex Serif" charset="0"/>
                <a:cs typeface="IBM Plex Serif" charset="0"/>
                <a:sym typeface="Calibri"/>
              </a:rPr>
              <a:t>Test Data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1008" y="3460554"/>
            <a:ext cx="877170" cy="53382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45039" y="3254435"/>
            <a:ext cx="1091000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erif" charset="0"/>
                <a:ea typeface="IBM Plex Serif" charset="0"/>
                <a:cs typeface="IBM Plex Serif" charset="0"/>
                <a:sym typeface="Calibri"/>
              </a:rPr>
              <a:t>Circuit Model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26605" y="4110951"/>
            <a:ext cx="1127869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erif" charset="0"/>
                <a:ea typeface="IBM Plex Serif" charset="0"/>
                <a:cs typeface="IBM Plex Serif" charset="0"/>
                <a:sym typeface="Calibri"/>
              </a:rPr>
              <a:t>Physical Data</a:t>
            </a:r>
            <a:r>
              <a:rPr kumimoji="0" lang="en-US" sz="12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erif" charset="0"/>
                <a:ea typeface="IBM Plex Serif" charset="0"/>
                <a:cs typeface="IBM Plex Serif" charset="0"/>
                <a:sym typeface="Calibri"/>
              </a:rPr>
              <a:t> 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IBM Plex Serif" charset="0"/>
              <a:ea typeface="IBM Plex Serif" charset="0"/>
              <a:cs typeface="IBM Plex Serif" charset="0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2650" y="4403263"/>
            <a:ext cx="707149" cy="84779"/>
          </a:xfrm>
          <a:prstGeom prst="rect">
            <a:avLst/>
          </a:prstGeom>
          <a:solidFill>
            <a:srgbClr val="00B0F0">
              <a:alpha val="43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14148" y="4641856"/>
            <a:ext cx="707149" cy="84779"/>
          </a:xfrm>
          <a:prstGeom prst="rect">
            <a:avLst/>
          </a:prstGeom>
          <a:solidFill>
            <a:srgbClr val="00B0F0">
              <a:alpha val="43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14148" y="4403263"/>
            <a:ext cx="105651" cy="323372"/>
          </a:xfrm>
          <a:prstGeom prst="rect">
            <a:avLst/>
          </a:prstGeom>
          <a:solidFill>
            <a:srgbClr val="FF0000">
              <a:alpha val="43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87576" y="4397287"/>
            <a:ext cx="105651" cy="323372"/>
          </a:xfrm>
          <a:prstGeom prst="rect">
            <a:avLst/>
          </a:prstGeom>
          <a:solidFill>
            <a:srgbClr val="FF0000">
              <a:alpha val="43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87576" y="4397287"/>
            <a:ext cx="433721" cy="108269"/>
          </a:xfrm>
          <a:prstGeom prst="rect">
            <a:avLst/>
          </a:prstGeom>
          <a:solidFill>
            <a:srgbClr val="92D050">
              <a:alpha val="43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30521" y="2366327"/>
            <a:ext cx="883537" cy="77012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ysDash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28819" y="3246534"/>
            <a:ext cx="1140546" cy="77012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ysDash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44678" y="4114325"/>
            <a:ext cx="1465461" cy="648453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ysDash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Folded Corner 8"/>
          <p:cNvSpPr/>
          <p:nvPr/>
        </p:nvSpPr>
        <p:spPr>
          <a:xfrm rot="10800000">
            <a:off x="3871098" y="4139178"/>
            <a:ext cx="442061" cy="606334"/>
          </a:xfrm>
          <a:prstGeom prst="foldedCorner">
            <a:avLst>
              <a:gd name="adj" fmla="val 32946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2" name="Folded Corner 31"/>
          <p:cNvSpPr/>
          <p:nvPr/>
        </p:nvSpPr>
        <p:spPr>
          <a:xfrm rot="10800000">
            <a:off x="3843080" y="4107263"/>
            <a:ext cx="442061" cy="606334"/>
          </a:xfrm>
          <a:prstGeom prst="foldedCorner">
            <a:avLst>
              <a:gd name="adj" fmla="val 32946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3" name="Folded Corner 32"/>
          <p:cNvSpPr/>
          <p:nvPr/>
        </p:nvSpPr>
        <p:spPr>
          <a:xfrm rot="10800000">
            <a:off x="3801699" y="4059827"/>
            <a:ext cx="442061" cy="606334"/>
          </a:xfrm>
          <a:prstGeom prst="foldedCorner">
            <a:avLst>
              <a:gd name="adj" fmla="val 32946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26274" y="3806550"/>
            <a:ext cx="1536635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erif" charset="0"/>
                <a:ea typeface="IBM Plex Serif" charset="0"/>
                <a:cs typeface="IBM Plex Serif" charset="0"/>
                <a:sym typeface="Calibri"/>
              </a:rPr>
              <a:t>Configuration Data</a:t>
            </a:r>
            <a:r>
              <a:rPr kumimoji="0" lang="en-US" sz="12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erif" charset="0"/>
                <a:ea typeface="IBM Plex Serif" charset="0"/>
                <a:cs typeface="IBM Plex Serif" charset="0"/>
                <a:sym typeface="Calibri"/>
              </a:rPr>
              <a:t> 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IBM Plex Serif" charset="0"/>
              <a:ea typeface="IBM Plex Serif" charset="0"/>
              <a:cs typeface="IBM Plex Serif" charset="0"/>
              <a:sym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16245" y="3817818"/>
            <a:ext cx="1546664" cy="952291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ysDash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62750" y="2513855"/>
            <a:ext cx="1726699" cy="952291"/>
          </a:xfrm>
          <a:prstGeom prst="rect">
            <a:avLst/>
          </a:prstGeom>
          <a:noFill/>
          <a:ln w="38100" cap="flat">
            <a:solidFill>
              <a:schemeClr val="accent2"/>
            </a:solidFill>
            <a:prstDash val="sysDash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1" name="Straight Arrow Connector 10"/>
          <p:cNvCxnSpPr>
            <a:stCxn id="8" idx="3"/>
          </p:cNvCxnSpPr>
          <p:nvPr/>
        </p:nvCxnSpPr>
        <p:spPr>
          <a:xfrm>
            <a:off x="2114058" y="2751390"/>
            <a:ext cx="968257" cy="14652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Arrow Connector 37"/>
          <p:cNvCxnSpPr>
            <a:stCxn id="29" idx="3"/>
          </p:cNvCxnSpPr>
          <p:nvPr/>
        </p:nvCxnSpPr>
        <p:spPr>
          <a:xfrm flipV="1">
            <a:off x="2269365" y="3180878"/>
            <a:ext cx="812950" cy="450719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Arrow Connector 40"/>
          <p:cNvCxnSpPr>
            <a:stCxn id="30" idx="3"/>
          </p:cNvCxnSpPr>
          <p:nvPr/>
        </p:nvCxnSpPr>
        <p:spPr>
          <a:xfrm flipV="1">
            <a:off x="2410139" y="3540646"/>
            <a:ext cx="830707" cy="89790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Arrow Connector 43"/>
          <p:cNvCxnSpPr>
            <a:stCxn id="35" idx="0"/>
          </p:cNvCxnSpPr>
          <p:nvPr/>
        </p:nvCxnSpPr>
        <p:spPr>
          <a:xfrm flipV="1">
            <a:off x="3989577" y="3548599"/>
            <a:ext cx="1083" cy="269219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Right Arrow 45"/>
          <p:cNvSpPr/>
          <p:nvPr/>
        </p:nvSpPr>
        <p:spPr>
          <a:xfrm>
            <a:off x="4953101" y="2897916"/>
            <a:ext cx="1043806" cy="238537"/>
          </a:xfrm>
          <a:prstGeom prst="rightArrow">
            <a:avLst/>
          </a:prstGeom>
          <a:solidFill>
            <a:schemeClr val="accent2"/>
          </a:solidFill>
          <a:ln w="25400" cap="flat">
            <a:solidFill>
              <a:schemeClr val="accent2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961727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5080B-2C81-EE4D-A282-0E7940773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IBM Systems</a:t>
            </a:r>
          </a:p>
          <a:p>
            <a:endParaRPr lang="en-US" dirty="0"/>
          </a:p>
          <a:p>
            <a:r>
              <a:rPr lang="en-US" dirty="0"/>
              <a:t>Electronic Design Automation Use Case for Jupyter </a:t>
            </a:r>
          </a:p>
          <a:p>
            <a:endParaRPr lang="en-US" dirty="0"/>
          </a:p>
          <a:p>
            <a:r>
              <a:rPr lang="en-US" dirty="0"/>
              <a:t>Product Engineering Use Case for Jupyter</a:t>
            </a:r>
          </a:p>
          <a:p>
            <a:endParaRPr lang="en-US" dirty="0"/>
          </a:p>
          <a:p>
            <a:r>
              <a:rPr lang="en-US" dirty="0"/>
              <a:t>Reflections on Jupyter (so far</a:t>
            </a:r>
            <a:r>
              <a:rPr lang="mr-IN" dirty="0"/>
              <a:t>…</a:t>
            </a:r>
            <a:r>
              <a:rPr lang="en-US" dirty="0"/>
              <a:t>)</a:t>
            </a:r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CBCC2E66-E618-744F-946F-99C5048189AE}"/>
              </a:ext>
            </a:extLst>
          </p:cNvPr>
          <p:cNvSpPr/>
          <p:nvPr/>
        </p:nvSpPr>
        <p:spPr>
          <a:xfrm flipH="1">
            <a:off x="2696705" y="955004"/>
            <a:ext cx="914400" cy="523989"/>
          </a:xfrm>
          <a:prstGeom prst="stripedRightArrow">
            <a:avLst/>
          </a:prstGeom>
          <a:solidFill>
            <a:schemeClr val="accent5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07449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Diagnosing Processors in Jupyter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1F4ADF3-BF33-CC4D-A9DE-665074A2B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44" y="955004"/>
            <a:ext cx="8498590" cy="1766570"/>
          </a:xfrm>
        </p:spPr>
        <p:txBody>
          <a:bodyPr>
            <a:normAutofit fontScale="85000" lnSpcReduction="20000"/>
          </a:bodyPr>
          <a:lstStyle/>
          <a:p>
            <a:r>
              <a:rPr lang="en-US" sz="1600" b="1" dirty="0"/>
              <a:t>Every problem is different.</a:t>
            </a:r>
          </a:p>
          <a:p>
            <a:pPr lvl="1"/>
            <a:r>
              <a:rPr lang="en-US" sz="1600" b="1" dirty="0"/>
              <a:t>Clever plotting and tabulation to help identify root cause.</a:t>
            </a:r>
          </a:p>
          <a:p>
            <a:pPr lvl="1"/>
            <a:r>
              <a:rPr lang="en-US" sz="1600" dirty="0"/>
              <a:t>All aspects of the data must be examined:</a:t>
            </a:r>
          </a:p>
          <a:p>
            <a:pPr lvl="2"/>
            <a:r>
              <a:rPr lang="en-US" sz="1600" b="1" dirty="0"/>
              <a:t>Logical</a:t>
            </a:r>
            <a:r>
              <a:rPr lang="en-US" sz="1600" dirty="0"/>
              <a:t>: </a:t>
            </a:r>
            <a:r>
              <a:rPr lang="en-US" sz="1600" i="1" dirty="0"/>
              <a:t>circuit names, circuit types</a:t>
            </a:r>
          </a:p>
          <a:p>
            <a:pPr lvl="2"/>
            <a:r>
              <a:rPr lang="en-US" sz="1600" b="1" dirty="0"/>
              <a:t>Physical</a:t>
            </a:r>
            <a:r>
              <a:rPr lang="en-US" sz="1600" dirty="0"/>
              <a:t>: </a:t>
            </a:r>
            <a:r>
              <a:rPr lang="en-US" sz="1600" i="1" dirty="0"/>
              <a:t>circuit layout, circuit structure</a:t>
            </a:r>
          </a:p>
          <a:p>
            <a:pPr lvl="2"/>
            <a:r>
              <a:rPr lang="en-US" sz="1600" b="1" dirty="0"/>
              <a:t>Geographical</a:t>
            </a:r>
            <a:r>
              <a:rPr lang="en-US" sz="1600" dirty="0"/>
              <a:t>: </a:t>
            </a:r>
            <a:r>
              <a:rPr lang="en-US" sz="1600" i="1" dirty="0"/>
              <a:t>wafer location, die location</a:t>
            </a:r>
          </a:p>
          <a:p>
            <a:pPr lvl="2"/>
            <a:r>
              <a:rPr lang="en-US" sz="1600" b="1" dirty="0"/>
              <a:t>Temporal: </a:t>
            </a:r>
            <a:r>
              <a:rPr lang="en-US" sz="1600" i="1" dirty="0"/>
              <a:t>manufacturing date</a:t>
            </a:r>
            <a:endParaRPr lang="en-US" sz="1600" b="1" i="1" dirty="0"/>
          </a:p>
          <a:p>
            <a:pPr lvl="2"/>
            <a:r>
              <a:rPr lang="en-US" sz="1600" b="1" dirty="0"/>
              <a:t>Logistical:</a:t>
            </a:r>
            <a:r>
              <a:rPr lang="en-US" sz="1600" dirty="0"/>
              <a:t> </a:t>
            </a:r>
            <a:r>
              <a:rPr lang="en-US" sz="1600" i="1" dirty="0"/>
              <a:t>manufacturing events, test version</a:t>
            </a:r>
          </a:p>
          <a:p>
            <a:pPr lvl="1"/>
            <a:endParaRPr lang="en-US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6738400" y="795388"/>
            <a:ext cx="2405600" cy="2084148"/>
            <a:chOff x="5348186" y="1286916"/>
            <a:chExt cx="4009945" cy="347410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3632" y="1614491"/>
              <a:ext cx="3413101" cy="314653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348186" y="1286916"/>
              <a:ext cx="4009945" cy="460557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15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IBM Plex Sans" charset="0"/>
                  <a:ea typeface="IBM Plex Sans" charset="0"/>
                  <a:cs typeface="IBM Plex Sans" charset="0"/>
                  <a:sym typeface="Calibri"/>
                </a:rPr>
                <a:t>Count of Devices Failing</a:t>
              </a:r>
              <a:r>
                <a:rPr kumimoji="0" lang="en-US" sz="120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IBM Plex Sans" charset="0"/>
                  <a:ea typeface="IBM Plex Sans" charset="0"/>
                  <a:cs typeface="IBM Plex Sans" charset="0"/>
                  <a:sym typeface="Calibri"/>
                </a:rPr>
                <a:t> Test X</a:t>
              </a:r>
              <a:endParaRPr kumimoji="0" lang="en-U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ans" charset="0"/>
                <a:ea typeface="IBM Plex Sans" charset="0"/>
                <a:cs typeface="IBM Plex Sans" charset="0"/>
                <a:sym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879259" y="2807095"/>
            <a:ext cx="1979064" cy="1952034"/>
            <a:chOff x="2563258" y="1315698"/>
            <a:chExt cx="3467216" cy="341985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7799" y="1712146"/>
              <a:ext cx="3010814" cy="302341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63258" y="1315698"/>
              <a:ext cx="3467216" cy="48528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15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IBM Plex Sans" charset="0"/>
                  <a:ea typeface="IBM Plex Sans" charset="0"/>
                  <a:cs typeface="IBM Plex Sans" charset="0"/>
                  <a:sym typeface="Calibri"/>
                </a:rPr>
                <a:t>Heatmap Of Failing Circuits</a:t>
              </a:r>
            </a:p>
          </p:txBody>
        </p:sp>
      </p:grpSp>
      <p:pic>
        <p:nvPicPr>
          <p:cNvPr id="22" name="Picture 4" descr="mage result for jupy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54" y="2870658"/>
            <a:ext cx="1604622" cy="43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3714" y="3402951"/>
            <a:ext cx="1480529" cy="338550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erif" charset="0"/>
                <a:ea typeface="IBM Plex Serif" charset="0"/>
                <a:cs typeface="IBM Plex Serif" charset="0"/>
                <a:sym typeface="Calibri"/>
              </a:rPr>
              <a:t>1) Gather data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98961" y="3695938"/>
            <a:ext cx="1629609" cy="338550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erif" charset="0"/>
                <a:ea typeface="IBM Plex Serif" charset="0"/>
                <a:cs typeface="IBM Plex Serif" charset="0"/>
                <a:sym typeface="Calibri"/>
              </a:rPr>
              <a:t>3)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erif" charset="0"/>
                <a:ea typeface="IBM Plex Serif" charset="0"/>
                <a:cs typeface="IBM Plex Serif" charset="0"/>
                <a:sym typeface="Calibri"/>
              </a:rPr>
              <a:t> 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erif" charset="0"/>
                <a:ea typeface="IBM Plex Serif" charset="0"/>
                <a:cs typeface="IBM Plex Serif" charset="0"/>
                <a:sym typeface="Calibri"/>
              </a:rPr>
              <a:t>Plot,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erif" charset="0"/>
                <a:ea typeface="IBM Plex Serif" charset="0"/>
                <a:cs typeface="IBM Plex Serif" charset="0"/>
                <a:sym typeface="Calibri"/>
              </a:rPr>
              <a:t> 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erif" charset="0"/>
                <a:ea typeface="IBM Plex Serif" charset="0"/>
                <a:cs typeface="IBM Plex Serif" charset="0"/>
                <a:sym typeface="Calibri"/>
              </a:rPr>
              <a:t>tabulate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81562" y="3004241"/>
            <a:ext cx="2144174" cy="584771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erif" charset="0"/>
                <a:ea typeface="IBM Plex Serif" charset="0"/>
                <a:cs typeface="IBM Plex Serif" charset="0"/>
                <a:sym typeface="Calibri"/>
              </a:rPr>
              <a:t>4)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erif" charset="0"/>
                <a:ea typeface="IBM Plex Serif" charset="0"/>
                <a:cs typeface="IBM Plex Serif" charset="0"/>
                <a:sym typeface="Calibri"/>
              </a:rPr>
              <a:t> 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erif" charset="0"/>
                <a:ea typeface="IBM Plex Serif" charset="0"/>
                <a:cs typeface="IBM Plex Serif" charset="0"/>
                <a:sym typeface="Calibri"/>
              </a:rPr>
              <a:t>Check for outliers,</a:t>
            </a:r>
            <a:endParaRPr lang="en-US" sz="1600" dirty="0">
              <a:latin typeface="IBM Plex Serif" charset="0"/>
              <a:ea typeface="IBM Plex Serif" charset="0"/>
              <a:cs typeface="IBM Plex Serif" charset="0"/>
            </a:endParaRPr>
          </a:p>
          <a:p>
            <a:pPr marL="0" marR="0" indent="0" algn="ctr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IBM Plex Serif" charset="0"/>
                <a:ea typeface="IBM Plex Serif" charset="0"/>
                <a:cs typeface="IBM Plex Serif" charset="0"/>
              </a:rPr>
              <a:t>t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erif" charset="0"/>
                <a:ea typeface="IBM Plex Serif" charset="0"/>
                <a:cs typeface="IBM Plex Serif" charset="0"/>
                <a:sym typeface="Calibri"/>
              </a:rPr>
              <a:t>rends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23830" y="4118824"/>
            <a:ext cx="2140967" cy="584771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erif" charset="0"/>
                <a:ea typeface="IBM Plex Serif" charset="0"/>
                <a:cs typeface="IBM Plex Serif" charset="0"/>
                <a:sym typeface="Calibri"/>
              </a:rPr>
              <a:t>2) Pivot, summarize,</a:t>
            </a:r>
          </a:p>
          <a:p>
            <a:pPr marL="0" marR="0" indent="0" algn="ctr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IBM Plex Serif" charset="0"/>
                <a:ea typeface="IBM Plex Serif" charset="0"/>
                <a:cs typeface="IBM Plex Serif" charset="0"/>
              </a:rPr>
              <a:t>transform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IBM Plex Serif" charset="0"/>
              <a:ea typeface="IBM Plex Serif" charset="0"/>
              <a:cs typeface="IBM Plex Serif" charset="0"/>
              <a:sym typeface="Calibri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3530710" y="3660617"/>
            <a:ext cx="105770" cy="409193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Arrow Connector 37"/>
          <p:cNvCxnSpPr/>
          <p:nvPr/>
        </p:nvCxnSpPr>
        <p:spPr>
          <a:xfrm flipV="1">
            <a:off x="4432919" y="4116090"/>
            <a:ext cx="613196" cy="417143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4998962" y="3227792"/>
            <a:ext cx="454136" cy="344434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Arrow Connector 46"/>
          <p:cNvCxnSpPr/>
          <p:nvPr/>
        </p:nvCxnSpPr>
        <p:spPr>
          <a:xfrm>
            <a:off x="1631717" y="3799198"/>
            <a:ext cx="399724" cy="396757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6" name="Rectangle 55"/>
          <p:cNvSpPr/>
          <p:nvPr/>
        </p:nvSpPr>
        <p:spPr>
          <a:xfrm>
            <a:off x="475919" y="2792516"/>
            <a:ext cx="6279140" cy="1966613"/>
          </a:xfrm>
          <a:prstGeom prst="rect">
            <a:avLst/>
          </a:prstGeom>
          <a:noFill/>
          <a:ln w="38100" cap="flat">
            <a:solidFill>
              <a:schemeClr val="accent2"/>
            </a:solidFill>
            <a:prstDash val="sysDash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46021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5080B-2C81-EE4D-A282-0E7940773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IBM Systems</a:t>
            </a:r>
          </a:p>
          <a:p>
            <a:endParaRPr lang="en-US" dirty="0"/>
          </a:p>
          <a:p>
            <a:r>
              <a:rPr lang="en-US" dirty="0"/>
              <a:t>Electronic Design Automation Use Case for Jupyter </a:t>
            </a:r>
          </a:p>
          <a:p>
            <a:endParaRPr lang="en-US" dirty="0"/>
          </a:p>
          <a:p>
            <a:r>
              <a:rPr lang="en-US" dirty="0"/>
              <a:t>Product Engineering Use Case for Jupyter</a:t>
            </a:r>
          </a:p>
          <a:p>
            <a:endParaRPr lang="en-US" dirty="0"/>
          </a:p>
          <a:p>
            <a:r>
              <a:rPr lang="en-US" dirty="0"/>
              <a:t>Reflections on Jupyter (so far</a:t>
            </a:r>
            <a:r>
              <a:rPr lang="mr-IN" dirty="0"/>
              <a:t>…</a:t>
            </a:r>
            <a:r>
              <a:rPr lang="en-US" dirty="0"/>
              <a:t>)</a:t>
            </a:r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CBCC2E66-E618-744F-946F-99C5048189AE}"/>
              </a:ext>
            </a:extLst>
          </p:cNvPr>
          <p:cNvSpPr/>
          <p:nvPr/>
        </p:nvSpPr>
        <p:spPr>
          <a:xfrm flipH="1">
            <a:off x="4710071" y="3204501"/>
            <a:ext cx="914400" cy="523989"/>
          </a:xfrm>
          <a:prstGeom prst="stripedRightArrow">
            <a:avLst/>
          </a:prstGeom>
          <a:solidFill>
            <a:schemeClr val="accent5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57004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7CC5-B698-0141-8E84-13C08F14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47" y="97753"/>
            <a:ext cx="6451168" cy="857251"/>
          </a:xfrm>
        </p:spPr>
        <p:txBody>
          <a:bodyPr>
            <a:normAutofit/>
          </a:bodyPr>
          <a:lstStyle/>
          <a:p>
            <a:r>
              <a:rPr lang="en-US" dirty="0"/>
              <a:t>Making Jupyter ”Enterprise” Ready</a:t>
            </a:r>
            <a:endParaRPr lang="en-US" u="sng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4ADF3-BF33-CC4D-A9DE-665074A2B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44" y="1080087"/>
            <a:ext cx="8498590" cy="307209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err="1"/>
              <a:t>JupyterHub</a:t>
            </a:r>
            <a:r>
              <a:rPr lang="en-US" b="1" dirty="0"/>
              <a:t> </a:t>
            </a:r>
            <a:r>
              <a:rPr lang="en-US" dirty="0"/>
              <a:t>is the next step in an enterprise environment; “</a:t>
            </a:r>
            <a:r>
              <a:rPr lang="en-US" dirty="0" err="1"/>
              <a:t>roadbumps</a:t>
            </a:r>
            <a:r>
              <a:rPr lang="en-US" dirty="0"/>
              <a:t>” have slowed widespread adoption.</a:t>
            </a:r>
          </a:p>
          <a:p>
            <a:endParaRPr lang="en-US" dirty="0"/>
          </a:p>
          <a:p>
            <a:r>
              <a:rPr lang="en-US" b="1" dirty="0"/>
              <a:t>Setup Complexity</a:t>
            </a:r>
          </a:p>
          <a:p>
            <a:pPr lvl="1"/>
            <a:r>
              <a:rPr lang="en-US" dirty="0"/>
              <a:t>No good solution without root access (required for process forking).</a:t>
            </a:r>
            <a:endParaRPr lang="en-US" b="1" dirty="0"/>
          </a:p>
          <a:p>
            <a:pPr lvl="1"/>
            <a:r>
              <a:rPr lang="en-US" dirty="0"/>
              <a:t>Requires fairly in-depth knowledge of sub-components to implement.</a:t>
            </a:r>
          </a:p>
          <a:p>
            <a:pPr lvl="2"/>
            <a:r>
              <a:rPr lang="en-US" dirty="0"/>
              <a:t>Documentation is essential—analysts are not implementing </a:t>
            </a:r>
            <a:r>
              <a:rPr lang="en-US" dirty="0" err="1"/>
              <a:t>JupyterHub</a:t>
            </a:r>
            <a:r>
              <a:rPr lang="en-US" dirty="0"/>
              <a:t>, sys-admins are (in an enterprise environment).</a:t>
            </a:r>
          </a:p>
          <a:p>
            <a:pPr lvl="2"/>
            <a:r>
              <a:rPr lang="en-US" dirty="0"/>
              <a:t>“How to Setup” decision tree</a:t>
            </a:r>
          </a:p>
        </p:txBody>
      </p:sp>
    </p:spTree>
    <p:extLst>
      <p:ext uri="{BB962C8B-B14F-4D97-AF65-F5344CB8AC3E}">
        <p14:creationId xmlns:p14="http://schemas.microsoft.com/office/powerpoint/2010/main" val="96768594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7CC5-B698-0141-8E84-13C08F14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47" y="97753"/>
            <a:ext cx="6451168" cy="857251"/>
          </a:xfrm>
        </p:spPr>
        <p:txBody>
          <a:bodyPr>
            <a:normAutofit/>
          </a:bodyPr>
          <a:lstStyle/>
          <a:p>
            <a:r>
              <a:rPr lang="en-US" dirty="0"/>
              <a:t>Making Jupyter ”Enterprise” Ready</a:t>
            </a:r>
            <a:endParaRPr lang="en-US" u="sng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4ADF3-BF33-CC4D-A9DE-665074A2B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44" y="1080087"/>
            <a:ext cx="8498590" cy="1632836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Resource control</a:t>
            </a:r>
          </a:p>
          <a:p>
            <a:pPr lvl="1"/>
            <a:r>
              <a:rPr lang="en-US" dirty="0"/>
              <a:t>Notebook memory usage monitoring, quota.</a:t>
            </a:r>
          </a:p>
          <a:p>
            <a:pPr lvl="2"/>
            <a:r>
              <a:rPr lang="en-US" dirty="0"/>
              <a:t>Useful even on the single user level.</a:t>
            </a:r>
          </a:p>
          <a:p>
            <a:pPr lvl="1"/>
            <a:r>
              <a:rPr lang="en-US" dirty="0"/>
              <a:t>External solutions/containers leave users blind to resource usage.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244" y="2500834"/>
            <a:ext cx="4668890" cy="225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7213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7CC5-B698-0141-8E84-13C08F14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47" y="97753"/>
            <a:ext cx="6451168" cy="857251"/>
          </a:xfrm>
        </p:spPr>
        <p:txBody>
          <a:bodyPr>
            <a:normAutofit/>
          </a:bodyPr>
          <a:lstStyle/>
          <a:p>
            <a:r>
              <a:rPr lang="en-US" dirty="0" err="1"/>
              <a:t>JupyterCon</a:t>
            </a:r>
            <a:r>
              <a:rPr lang="en-US" dirty="0"/>
              <a:t> Revelations</a:t>
            </a:r>
            <a:endParaRPr lang="en-US" u="sng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4ADF3-BF33-CC4D-A9DE-665074A2B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44" y="1080087"/>
            <a:ext cx="8498590" cy="2154432"/>
          </a:xfrm>
        </p:spPr>
        <p:txBody>
          <a:bodyPr>
            <a:normAutofit/>
          </a:bodyPr>
          <a:lstStyle/>
          <a:p>
            <a:r>
              <a:rPr lang="en-US" b="1" dirty="0" err="1"/>
              <a:t>JupyterHub</a:t>
            </a:r>
            <a:r>
              <a:rPr lang="en-US" b="1" dirty="0"/>
              <a:t> projects are </a:t>
            </a:r>
            <a:r>
              <a:rPr lang="en-US" b="1" u="sng" dirty="0"/>
              <a:t>very</a:t>
            </a:r>
            <a:r>
              <a:rPr lang="en-US" b="1" dirty="0"/>
              <a:t> exciting.</a:t>
            </a:r>
          </a:p>
          <a:p>
            <a:r>
              <a:rPr lang="en-US" b="1" dirty="0"/>
              <a:t>The Littlest </a:t>
            </a:r>
            <a:r>
              <a:rPr lang="en-US" b="1" dirty="0" err="1"/>
              <a:t>JupyterHub</a:t>
            </a:r>
            <a:r>
              <a:rPr lang="en-US" b="1" dirty="0"/>
              <a:t> is a promising stepping stone in enterprise. </a:t>
            </a:r>
          </a:p>
        </p:txBody>
      </p:sp>
    </p:spTree>
    <p:extLst>
      <p:ext uri="{BB962C8B-B14F-4D97-AF65-F5344CB8AC3E}">
        <p14:creationId xmlns:p14="http://schemas.microsoft.com/office/powerpoint/2010/main" val="51237343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9839643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39392C-7B72-484C-84A8-7C50A96700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en-US" dirty="0"/>
              <a:t>System Performance</a:t>
            </a:r>
          </a:p>
        </p:txBody>
      </p:sp>
      <p:sp>
        <p:nvSpPr>
          <p:cNvPr id="9219" name="Content Placeholder 8">
            <a:extLst>
              <a:ext uri="{FF2B5EF4-FFF2-40B4-BE49-F238E27FC236}">
                <a16:creationId xmlns:a16="http://schemas.microsoft.com/office/drawing/2014/main" id="{1BFD4650-BC92-4A6C-BA59-BA17AFD53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noFill/>
          <a:ln>
            <a:noFill/>
          </a:ln>
        </p:spPr>
        <p:txBody>
          <a:bodyPr/>
          <a:lstStyle/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</a:rPr>
              <a:t>Peak performance of 200 petaflops for modeling &amp; simulation</a:t>
            </a:r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</a:rPr>
              <a:t>Peak of 3.3 ExaOps for data analytics and artificial intelligence </a:t>
            </a:r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49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BB38E4-8EE9-488E-8B52-2B2B06D920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en-US" dirty="0"/>
              <a:t>Each node has</a:t>
            </a:r>
          </a:p>
        </p:txBody>
      </p:sp>
      <p:sp>
        <p:nvSpPr>
          <p:cNvPr id="9220" name="Content Placeholder 10">
            <a:extLst>
              <a:ext uri="{FF2B5EF4-FFF2-40B4-BE49-F238E27FC236}">
                <a16:creationId xmlns:a16="http://schemas.microsoft.com/office/drawing/2014/main" id="{F9363744-6BEA-42F0-8F6D-5FDA89BE6E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noFill/>
          <a:ln>
            <a:noFill/>
          </a:ln>
        </p:spPr>
        <p:txBody>
          <a:bodyPr/>
          <a:lstStyle/>
          <a:p>
            <a:pPr lvl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</a:rPr>
              <a:t>2 IBM POWER9 processors</a:t>
            </a:r>
          </a:p>
          <a:p>
            <a:pPr lvl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</a:rPr>
              <a:t>6 NVIDIA Tesla V100 GPUs</a:t>
            </a:r>
          </a:p>
          <a:p>
            <a:pPr lvl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</a:rPr>
              <a:t>608 GB of fast memory</a:t>
            </a:r>
          </a:p>
          <a:p>
            <a:pPr lvl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</a:rPr>
              <a:t>1.6 TB of </a:t>
            </a:r>
            <a:r>
              <a:rPr lang="en-US" altLang="en-US" dirty="0" err="1">
                <a:solidFill>
                  <a:schemeClr val="tx1"/>
                </a:solidFill>
              </a:rPr>
              <a:t>NVMe</a:t>
            </a:r>
            <a:r>
              <a:rPr lang="en-US" altLang="en-US" dirty="0">
                <a:solidFill>
                  <a:schemeClr val="tx1"/>
                </a:solidFill>
              </a:rPr>
              <a:t> memory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3551E9F-DC58-4A73-8596-AB713DB21B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en-US" dirty="0"/>
              <a:t>The system includes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B914833-29F2-47BF-9009-65A9A33E4DC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91079" y="1145286"/>
            <a:ext cx="2851729" cy="3082764"/>
          </a:xfrm>
        </p:spPr>
        <p:txBody>
          <a:bodyPr/>
          <a:lstStyle/>
          <a:p>
            <a:pPr lvl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349" dirty="0">
                <a:solidFill>
                  <a:schemeClr val="tx1"/>
                </a:solidFill>
              </a:rPr>
              <a:t>4608 nodes</a:t>
            </a:r>
          </a:p>
          <a:p>
            <a:pPr lvl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349" dirty="0">
                <a:solidFill>
                  <a:schemeClr val="tx1"/>
                </a:solidFill>
              </a:rPr>
              <a:t>Dual-rail Mellanox EDR InfiniBand network</a:t>
            </a:r>
          </a:p>
          <a:p>
            <a:pPr lvl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349" dirty="0">
                <a:solidFill>
                  <a:schemeClr val="tx1"/>
                </a:solidFill>
              </a:rPr>
              <a:t>250 PB IBM Spectrum Scale </a:t>
            </a:r>
            <a:br>
              <a:rPr lang="en-US" altLang="en-US" sz="1349" dirty="0">
                <a:solidFill>
                  <a:schemeClr val="tx1"/>
                </a:solidFill>
              </a:rPr>
            </a:br>
            <a:r>
              <a:rPr lang="en-US" altLang="en-US" sz="1349" dirty="0">
                <a:solidFill>
                  <a:schemeClr val="tx1"/>
                </a:solidFill>
              </a:rPr>
              <a:t>file system transferring data at 2.5 TB/s</a:t>
            </a:r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5633B1-A100-4C17-90AF-41C4802DE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750" y="274992"/>
            <a:ext cx="7520285" cy="34375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099"/>
              <a:t>System Overview</a:t>
            </a:r>
            <a:endParaRPr lang="en-US" sz="2099" dirty="0"/>
          </a:p>
        </p:txBody>
      </p:sp>
      <p:pic>
        <p:nvPicPr>
          <p:cNvPr id="10" name="Picture 2" descr="C:\Users\aib\Dropbox (ORNL)\Photos\Computers\Summit\IMG_1800.JPG">
            <a:extLst>
              <a:ext uri="{FF2B5EF4-FFF2-40B4-BE49-F238E27FC236}">
                <a16:creationId xmlns:a16="http://schemas.microsoft.com/office/drawing/2014/main" id="{15988A3A-E26D-4FEA-9043-87FB2B46A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02" y="2477278"/>
            <a:ext cx="7782998" cy="248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2AA9C78-418E-5840-93D6-EDFFCD16626E}"/>
              </a:ext>
            </a:extLst>
          </p:cNvPr>
          <p:cNvGrpSpPr/>
          <p:nvPr/>
        </p:nvGrpSpPr>
        <p:grpSpPr>
          <a:xfrm>
            <a:off x="1331096" y="155749"/>
            <a:ext cx="1086276" cy="476370"/>
            <a:chOff x="2396360" y="23092"/>
            <a:chExt cx="2000788" cy="87741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EBD4A71-86FE-7549-B537-C109EAAE42E5}"/>
                </a:ext>
              </a:extLst>
            </p:cNvPr>
            <p:cNvSpPr/>
            <p:nvPr/>
          </p:nvSpPr>
          <p:spPr>
            <a:xfrm>
              <a:off x="2396360" y="23092"/>
              <a:ext cx="2000788" cy="87741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1" tIns="34281" rIns="34281" bIns="3428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pic>
          <p:nvPicPr>
            <p:cNvPr id="9223" name="Picture 3">
              <a:extLst>
                <a:ext uri="{FF2B5EF4-FFF2-40B4-BE49-F238E27FC236}">
                  <a16:creationId xmlns:a16="http://schemas.microsoft.com/office/drawing/2014/main" id="{54FF5F4F-7A81-4583-8E44-332DF496AB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2513096" y="94322"/>
              <a:ext cx="1800086" cy="761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AF3D2F0E-9159-F942-9099-584096394DAE}"/>
              </a:ext>
            </a:extLst>
          </p:cNvPr>
          <p:cNvSpPr txBox="1">
            <a:spLocks/>
          </p:cNvSpPr>
          <p:nvPr/>
        </p:nvSpPr>
        <p:spPr>
          <a:xfrm>
            <a:off x="-103196" y="4522912"/>
            <a:ext cx="8566696" cy="69711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 anchor="ctr">
            <a:normAutofit fontScale="97500"/>
          </a:bodyPr>
          <a:lstStyle>
            <a:lvl1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Century Gothic" panose="020B0502020202020204" pitchFamily="34" charset="0"/>
                <a:ea typeface="Calibri Light"/>
                <a:cs typeface="Calibri Light"/>
                <a:sym typeface="Calibri Light"/>
              </a:defRPr>
            </a:lvl1pPr>
            <a:lvl2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hangingPunct="1"/>
            <a:r>
              <a:rPr lang="en-US"/>
              <a:t>New 200-Petaflops System is World’s Most Powerful and World’s Smartest Supercomputer for Science </a:t>
            </a: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263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DCF51-8FFF-1842-B206-2809EA7E8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IBM Power9 Processor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55353-A7CE-F242-AF14-49CFA9BB0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5" y="783972"/>
            <a:ext cx="5404661" cy="3035834"/>
          </a:xfrm>
        </p:spPr>
        <p:txBody>
          <a:bodyPr>
            <a:normAutofit lnSpcReduction="10000"/>
          </a:bodyPr>
          <a:lstStyle/>
          <a:p>
            <a:pPr>
              <a:spcBef>
                <a:spcPts val="450"/>
              </a:spcBef>
            </a:pPr>
            <a:r>
              <a:rPr lang="en-US" sz="1350" dirty="0"/>
              <a:t>Up to 24 cores </a:t>
            </a:r>
          </a:p>
          <a:p>
            <a:pPr lvl="1">
              <a:spcBef>
                <a:spcPts val="450"/>
              </a:spcBef>
            </a:pPr>
            <a:r>
              <a:rPr lang="en-US" sz="1200" dirty="0"/>
              <a:t>Summit’s P9s have 22 cores for yield optimization on first processors</a:t>
            </a:r>
          </a:p>
          <a:p>
            <a:pPr>
              <a:spcBef>
                <a:spcPts val="450"/>
              </a:spcBef>
            </a:pPr>
            <a:r>
              <a:rPr lang="en-US" sz="1350" dirty="0"/>
              <a:t>PCI-Express 4.0</a:t>
            </a:r>
          </a:p>
          <a:p>
            <a:pPr lvl="1">
              <a:spcBef>
                <a:spcPts val="450"/>
              </a:spcBef>
            </a:pPr>
            <a:r>
              <a:rPr lang="en-US" sz="1200" dirty="0"/>
              <a:t>Twice as fast as </a:t>
            </a:r>
            <a:r>
              <a:rPr lang="en-US" sz="1200" dirty="0" err="1"/>
              <a:t>PCIe</a:t>
            </a:r>
            <a:r>
              <a:rPr lang="en-US" sz="1200" dirty="0"/>
              <a:t> 3.0</a:t>
            </a:r>
          </a:p>
          <a:p>
            <a:pPr>
              <a:spcBef>
                <a:spcPts val="450"/>
              </a:spcBef>
            </a:pPr>
            <a:r>
              <a:rPr lang="en-US" sz="1350" dirty="0" err="1"/>
              <a:t>NVLink</a:t>
            </a:r>
            <a:r>
              <a:rPr lang="en-US" sz="1350" dirty="0"/>
              <a:t> 2.0</a:t>
            </a:r>
          </a:p>
          <a:p>
            <a:pPr lvl="1">
              <a:spcBef>
                <a:spcPts val="450"/>
              </a:spcBef>
            </a:pPr>
            <a:r>
              <a:rPr lang="en-US" sz="1200" dirty="0"/>
              <a:t>Coherent, high-bandwidth links to GPUs</a:t>
            </a:r>
          </a:p>
          <a:p>
            <a:pPr>
              <a:spcBef>
                <a:spcPts val="450"/>
              </a:spcBef>
            </a:pPr>
            <a:r>
              <a:rPr lang="en-US" sz="1350" dirty="0"/>
              <a:t>14nm  </a:t>
            </a:r>
            <a:r>
              <a:rPr lang="en-US" sz="1350" dirty="0" err="1"/>
              <a:t>FinFET</a:t>
            </a:r>
            <a:r>
              <a:rPr lang="en-US" sz="1350" dirty="0"/>
              <a:t> SOI technology</a:t>
            </a:r>
          </a:p>
          <a:p>
            <a:pPr lvl="1">
              <a:spcBef>
                <a:spcPts val="450"/>
              </a:spcBef>
            </a:pPr>
            <a:r>
              <a:rPr lang="en-US" sz="1200" dirty="0"/>
              <a:t>8 billion transistors</a:t>
            </a:r>
          </a:p>
          <a:p>
            <a:pPr>
              <a:spcBef>
                <a:spcPts val="450"/>
              </a:spcBef>
            </a:pPr>
            <a:r>
              <a:rPr lang="en-US" sz="1350" dirty="0"/>
              <a:t>Cache</a:t>
            </a:r>
          </a:p>
          <a:p>
            <a:pPr lvl="1">
              <a:spcBef>
                <a:spcPts val="450"/>
              </a:spcBef>
            </a:pPr>
            <a:r>
              <a:rPr lang="en-US" sz="1200" dirty="0"/>
              <a:t>L1I: 32 KiB per core, 8-way set associative</a:t>
            </a:r>
          </a:p>
          <a:p>
            <a:pPr lvl="1">
              <a:spcBef>
                <a:spcPts val="450"/>
              </a:spcBef>
            </a:pPr>
            <a:r>
              <a:rPr lang="en-US" sz="1200" dirty="0"/>
              <a:t>L1D: 32KiB per core, 8-way</a:t>
            </a:r>
          </a:p>
          <a:p>
            <a:pPr lvl="1">
              <a:spcBef>
                <a:spcPts val="450"/>
              </a:spcBef>
            </a:pPr>
            <a:r>
              <a:rPr lang="en-US" sz="1200" dirty="0"/>
              <a:t>L2: 258 KiB per core</a:t>
            </a:r>
          </a:p>
          <a:p>
            <a:pPr lvl="1">
              <a:spcBef>
                <a:spcPts val="450"/>
              </a:spcBef>
            </a:pPr>
            <a:r>
              <a:rPr lang="en-US" sz="1200" dirty="0"/>
              <a:t>L3: 120 </a:t>
            </a:r>
            <a:r>
              <a:rPr lang="en-US" sz="1200" dirty="0" err="1"/>
              <a:t>MiB</a:t>
            </a:r>
            <a:r>
              <a:rPr lang="en-US" sz="1200" dirty="0"/>
              <a:t> </a:t>
            </a:r>
            <a:r>
              <a:rPr lang="en-US" sz="1200" dirty="0" err="1"/>
              <a:t>eDRAM</a:t>
            </a:r>
            <a:r>
              <a:rPr lang="en-US" sz="1200" dirty="0"/>
              <a:t>, 20-way </a:t>
            </a:r>
          </a:p>
          <a:p>
            <a:pPr>
              <a:spcBef>
                <a:spcPts val="450"/>
              </a:spcBef>
            </a:pPr>
            <a:endParaRPr lang="en-US" sz="135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E85B071-6931-834C-81E2-C481E320F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7108" y="1073996"/>
            <a:ext cx="3142569" cy="2909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45551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ge result for ibm z14 mainframe ibm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9" t="6519" r="15857" b="9165"/>
          <a:stretch/>
        </p:blipFill>
        <p:spPr bwMode="auto">
          <a:xfrm>
            <a:off x="6065720" y="2244213"/>
            <a:ext cx="3078280" cy="247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bm-zcouncil.com/wp-content/uploads/2018/05/IBM-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57959" cy="115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3951" y="1432874"/>
            <a:ext cx="5801769" cy="24006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IBM Plex Sans" charset="0"/>
                <a:ea typeface="IBM Plex Sans" charset="0"/>
                <a:cs typeface="IBM Plex Sans" charset="0"/>
                <a:sym typeface="Calibri"/>
              </a:rPr>
              <a:t>IBM’s Flagship Mainframe</a:t>
            </a:r>
          </a:p>
          <a:p>
            <a:pPr marL="285750" marR="0" indent="-285750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IBM Plex Sans" charset="0"/>
                <a:ea typeface="IBM Plex Sans" charset="0"/>
                <a:cs typeface="IBM Plex Sans" charset="0"/>
                <a:sym typeface="Calibri"/>
              </a:rPr>
              <a:t>Z- “Zero Downtime”</a:t>
            </a:r>
          </a:p>
          <a:p>
            <a:pPr marL="285750" marR="0" indent="-285750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  <a:t>Hardware accelerated, pervasive encryption.</a:t>
            </a:r>
          </a:p>
          <a:p>
            <a:pPr marL="285750" marR="0" indent="-285750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IBM Plex Sans" charset="0"/>
              <a:ea typeface="IBM Plex Sans" charset="0"/>
              <a:cs typeface="IBM Plex Sans" charset="0"/>
              <a:sym typeface="Calibri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altLang="en-US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  <a:t>“</a:t>
            </a:r>
            <a:r>
              <a:rPr lang="en-US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  <a:t>The new IBM z14 single frame model can process 850 million encrypted transactions per day in the space of two floor tiles”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IBM Plex Sans" charset="0"/>
              <a:ea typeface="IBM Plex Sans" charset="0"/>
              <a:cs typeface="IBM Plex Sans" charset="0"/>
              <a:sym typeface="Calibri"/>
            </a:endParaRPr>
          </a:p>
          <a:p>
            <a:pPr marL="285750" marR="0" indent="-285750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IBM Plex Sans" charset="0"/>
              <a:ea typeface="IBM Plex Sans" charset="0"/>
              <a:cs typeface="IBM Plex Sans" charset="0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4FFAD1-FA10-4B47-9AE5-BF751EC33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385" y="543573"/>
            <a:ext cx="2173393" cy="1367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859C09-225B-924A-BFE3-634AED3233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45"/>
          <a:stretch/>
        </p:blipFill>
        <p:spPr>
          <a:xfrm>
            <a:off x="3680419" y="3419356"/>
            <a:ext cx="2124364" cy="124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4884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5080B-2C81-EE4D-A282-0E7940773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IBM Systems</a:t>
            </a:r>
          </a:p>
          <a:p>
            <a:endParaRPr lang="en-US" dirty="0"/>
          </a:p>
          <a:p>
            <a:r>
              <a:rPr lang="en-US" dirty="0"/>
              <a:t>Electronic Design Automation Use Case for Jupyter </a:t>
            </a:r>
          </a:p>
          <a:p>
            <a:endParaRPr lang="en-US" dirty="0"/>
          </a:p>
          <a:p>
            <a:r>
              <a:rPr lang="en-US" dirty="0"/>
              <a:t>Product Engineering Use Case for Jupyter</a:t>
            </a:r>
          </a:p>
          <a:p>
            <a:endParaRPr lang="en-US" dirty="0"/>
          </a:p>
          <a:p>
            <a:r>
              <a:rPr lang="en-US" dirty="0"/>
              <a:t>Reflections on Jupyter (so far</a:t>
            </a:r>
            <a:r>
              <a:rPr lang="mr-IN" dirty="0"/>
              <a:t>…</a:t>
            </a:r>
            <a:r>
              <a:rPr lang="en-US" dirty="0"/>
              <a:t>)</a:t>
            </a:r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CBCC2E66-E618-744F-946F-99C5048189AE}"/>
              </a:ext>
            </a:extLst>
          </p:cNvPr>
          <p:cNvSpPr/>
          <p:nvPr/>
        </p:nvSpPr>
        <p:spPr>
          <a:xfrm flipH="1">
            <a:off x="7284204" y="1737669"/>
            <a:ext cx="914400" cy="523989"/>
          </a:xfrm>
          <a:prstGeom prst="stripedRightArrow">
            <a:avLst/>
          </a:prstGeom>
          <a:solidFill>
            <a:schemeClr val="accent5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97210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6579D-DE4A-C446-97B6-09B410150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Design Automation (EDA)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D9ACC7A-D992-4B47-A4F7-37568677D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3122" y="1377292"/>
            <a:ext cx="3142569" cy="2909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8782B-6F9F-3D4C-B36A-1BE497272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54" y="1314220"/>
            <a:ext cx="2832719" cy="3035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905ABE-1641-AE40-8211-B48FA8A5A5B9}"/>
              </a:ext>
            </a:extLst>
          </p:cNvPr>
          <p:cNvSpPr txBox="1"/>
          <p:nvPr/>
        </p:nvSpPr>
        <p:spPr>
          <a:xfrm>
            <a:off x="0" y="826838"/>
            <a:ext cx="3408627" cy="3077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Millions of lines of </a:t>
            </a:r>
            <a:r>
              <a:rPr lang="en-US" sz="1400" dirty="0"/>
              <a:t>l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ogic design (VHDL)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166EF-3FD8-CA49-B4B6-D379B9FA7158}"/>
              </a:ext>
            </a:extLst>
          </p:cNvPr>
          <p:cNvSpPr txBox="1"/>
          <p:nvPr/>
        </p:nvSpPr>
        <p:spPr>
          <a:xfrm>
            <a:off x="5540092" y="791004"/>
            <a:ext cx="3408627" cy="5232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Detailed circuit implementation ready for manufacture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73E8BCC6-9765-1E48-8618-5A4D62AEFCBA}"/>
              </a:ext>
            </a:extLst>
          </p:cNvPr>
          <p:cNvSpPr/>
          <p:nvPr/>
        </p:nvSpPr>
        <p:spPr>
          <a:xfrm>
            <a:off x="3339885" y="2045776"/>
            <a:ext cx="1728061" cy="1542082"/>
          </a:xfrm>
          <a:prstGeom prst="chevron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7E0148-A0B2-8D4E-9B8C-620A53BCE802}"/>
              </a:ext>
            </a:extLst>
          </p:cNvPr>
          <p:cNvSpPr txBox="1"/>
          <p:nvPr/>
        </p:nvSpPr>
        <p:spPr>
          <a:xfrm>
            <a:off x="4156004" y="2632153"/>
            <a:ext cx="48025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0683C4-DD08-364E-AA85-783C39DC258B}"/>
              </a:ext>
            </a:extLst>
          </p:cNvPr>
          <p:cNvSpPr txBox="1"/>
          <p:nvPr/>
        </p:nvSpPr>
        <p:spPr>
          <a:xfrm>
            <a:off x="1993805" y="1405529"/>
            <a:ext cx="125610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Logic Design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A2EC0E-1F86-7145-B84A-E516D7001DB6}"/>
              </a:ext>
            </a:extLst>
          </p:cNvPr>
          <p:cNvSpPr txBox="1"/>
          <p:nvPr/>
        </p:nvSpPr>
        <p:spPr>
          <a:xfrm>
            <a:off x="1898698" y="3177799"/>
            <a:ext cx="117756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Verification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DFBAD4-CD77-5248-B0AC-C2E1BAEAA86F}"/>
              </a:ext>
            </a:extLst>
          </p:cNvPr>
          <p:cNvSpPr txBox="1"/>
          <p:nvPr/>
        </p:nvSpPr>
        <p:spPr>
          <a:xfrm>
            <a:off x="4203915" y="3655651"/>
            <a:ext cx="1336177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Compile in to circuits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251706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9ED9E59-246C-484A-9F42-4F6BEA694F8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3061"/>
            <a:ext cx="8245475" cy="498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4" tIns="45714" rIns="45714" bIns="45714" anchor="ctr">
            <a:normAutofit/>
          </a:bodyPr>
          <a:lstStyle>
            <a:lvl1pPr marL="0" marR="0" indent="0" algn="l" defTabSz="45715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en-US" dirty="0"/>
              <a:t>Processor Design Flow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81609F9-FFFA-E443-8F36-21399302D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94" y="576472"/>
            <a:ext cx="6655403" cy="409212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447E1CE-3D56-5242-92A6-D110CB4F6C90}"/>
              </a:ext>
            </a:extLst>
          </p:cNvPr>
          <p:cNvSpPr txBox="1"/>
          <p:nvPr/>
        </p:nvSpPr>
        <p:spPr>
          <a:xfrm>
            <a:off x="7268706" y="2253205"/>
            <a:ext cx="128816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 work here !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E64652B-8F48-754F-9606-17C0FAB1C74E}"/>
              </a:ext>
            </a:extLst>
          </p:cNvPr>
          <p:cNvCxnSpPr>
            <a:stCxn id="39" idx="1"/>
          </p:cNvCxnSpPr>
          <p:nvPr/>
        </p:nvCxnSpPr>
        <p:spPr>
          <a:xfrm flipH="1">
            <a:off x="3680847" y="2437869"/>
            <a:ext cx="3587859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Cloud 41">
            <a:extLst>
              <a:ext uri="{FF2B5EF4-FFF2-40B4-BE49-F238E27FC236}">
                <a16:creationId xmlns:a16="http://schemas.microsoft.com/office/drawing/2014/main" id="{4FCCA870-17F1-B645-8564-9A9D2C190043}"/>
              </a:ext>
            </a:extLst>
          </p:cNvPr>
          <p:cNvSpPr/>
          <p:nvPr/>
        </p:nvSpPr>
        <p:spPr>
          <a:xfrm>
            <a:off x="6867560" y="980647"/>
            <a:ext cx="2276440" cy="1124420"/>
          </a:xfrm>
          <a:prstGeom prst="cloud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Will our design operate at the right frequency ?</a:t>
            </a:r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F9E8579E-8152-374F-AF74-2A52B3993045}"/>
              </a:ext>
            </a:extLst>
          </p:cNvPr>
          <p:cNvSpPr/>
          <p:nvPr/>
        </p:nvSpPr>
        <p:spPr>
          <a:xfrm>
            <a:off x="6846123" y="2589312"/>
            <a:ext cx="2276440" cy="796462"/>
          </a:xfrm>
          <a:prstGeom prst="cloud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Will our chips overheat ?</a:t>
            </a:r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65752D89-786D-CB45-A943-E6F9EE1BB7D0}"/>
              </a:ext>
            </a:extLst>
          </p:cNvPr>
          <p:cNvSpPr/>
          <p:nvPr/>
        </p:nvSpPr>
        <p:spPr>
          <a:xfrm>
            <a:off x="6888997" y="3413242"/>
            <a:ext cx="2276440" cy="1452378"/>
          </a:xfrm>
          <a:prstGeom prst="cloud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Are there transient/noise issues that could cause problems ?</a:t>
            </a:r>
          </a:p>
        </p:txBody>
      </p:sp>
    </p:spTree>
    <p:extLst>
      <p:ext uri="{BB962C8B-B14F-4D97-AF65-F5344CB8AC3E}">
        <p14:creationId xmlns:p14="http://schemas.microsoft.com/office/powerpoint/2010/main" val="236447455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12248A-326D-3243-B052-EBB54B1FAA12}"/>
              </a:ext>
            </a:extLst>
          </p:cNvPr>
          <p:cNvSpPr/>
          <p:nvPr/>
        </p:nvSpPr>
        <p:spPr>
          <a:xfrm>
            <a:off x="267347" y="2433233"/>
            <a:ext cx="7787898" cy="1239865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164060-160A-3745-9E93-28D605EDA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4" y="76813"/>
            <a:ext cx="7215452" cy="857251"/>
          </a:xfrm>
        </p:spPr>
        <p:txBody>
          <a:bodyPr/>
          <a:lstStyle/>
          <a:p>
            <a:r>
              <a:rPr lang="en-US" dirty="0"/>
              <a:t>A day in the life of an analysis engineer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8104C-B8E7-E140-9C45-37549DD76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47" y="878608"/>
            <a:ext cx="8498590" cy="3600289"/>
          </a:xfrm>
        </p:spPr>
        <p:txBody>
          <a:bodyPr>
            <a:normAutofit fontScale="70000" lnSpcReduction="20000"/>
          </a:bodyPr>
          <a:lstStyle/>
          <a:p>
            <a:r>
              <a:rPr lang="en-US" b="1" u="sng" dirty="0"/>
              <a:t>6PM the day before..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Latest version of a design is available</a:t>
            </a:r>
          </a:p>
          <a:p>
            <a:pPr lvl="1"/>
            <a:r>
              <a:rPr lang="en-US" dirty="0"/>
              <a:t>Kick off analysis tools</a:t>
            </a:r>
          </a:p>
          <a:p>
            <a:pPr lvl="1"/>
            <a:r>
              <a:rPr lang="en-US" dirty="0"/>
              <a:t>Minutes </a:t>
            </a:r>
            <a:r>
              <a:rPr lang="en-US" dirty="0">
                <a:sym typeface="Wingdings" pitchFamily="2" charset="2"/>
              </a:rPr>
              <a:t> Several hours runtime</a:t>
            </a:r>
          </a:p>
          <a:p>
            <a:r>
              <a:rPr lang="en-US" b="1" u="sng" dirty="0">
                <a:sym typeface="Wingdings" pitchFamily="2" charset="2"/>
              </a:rPr>
              <a:t>8AM the next day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  <a:sym typeface="Wingdings" pitchFamily="2" charset="2"/>
              </a:rPr>
              <a:t>My analysis runs have completed</a:t>
            </a:r>
          </a:p>
          <a:p>
            <a:pPr lvl="1"/>
            <a:r>
              <a:rPr lang="en-US" dirty="0">
                <a:sym typeface="Wingdings" pitchFamily="2" charset="2"/>
              </a:rPr>
              <a:t>100MB – 1GB report data available</a:t>
            </a:r>
          </a:p>
          <a:p>
            <a:r>
              <a:rPr lang="en-US" b="1" u="sng" dirty="0">
                <a:sym typeface="Wingdings" pitchFamily="2" charset="2"/>
              </a:rPr>
              <a:t>8AM-onwards</a:t>
            </a:r>
          </a:p>
          <a:p>
            <a:pPr lvl="1"/>
            <a:r>
              <a:rPr lang="en-US" b="1" i="1" u="sng" dirty="0">
                <a:solidFill>
                  <a:srgbClr val="0070C0"/>
                </a:solidFill>
                <a:sym typeface="Wingdings" pitchFamily="2" charset="2"/>
              </a:rPr>
              <a:t>What</a:t>
            </a:r>
            <a:r>
              <a:rPr lang="en-US" b="1" i="1" dirty="0">
                <a:solidFill>
                  <a:srgbClr val="0070C0"/>
                </a:solidFill>
                <a:sym typeface="Wingdings" pitchFamily="2" charset="2"/>
              </a:rPr>
              <a:t> needs to be fixed to improve my timing, power, noise ?</a:t>
            </a:r>
          </a:p>
          <a:p>
            <a:pPr lvl="1"/>
            <a:r>
              <a:rPr lang="en-US" b="1" i="1" u="sng" dirty="0">
                <a:solidFill>
                  <a:srgbClr val="0070C0"/>
                </a:solidFill>
                <a:sym typeface="Wingdings" pitchFamily="2" charset="2"/>
              </a:rPr>
              <a:t>Who</a:t>
            </a:r>
            <a:r>
              <a:rPr lang="en-US" b="1" i="1" dirty="0">
                <a:solidFill>
                  <a:srgbClr val="0070C0"/>
                </a:solidFill>
                <a:sym typeface="Wingdings" pitchFamily="2" charset="2"/>
              </a:rPr>
              <a:t> needs to fix this ?</a:t>
            </a:r>
          </a:p>
          <a:p>
            <a:pPr lvl="1"/>
            <a:r>
              <a:rPr lang="en-US" dirty="0">
                <a:sym typeface="Wingdings" pitchFamily="2" charset="2"/>
              </a:rPr>
              <a:t>Assign tasks</a:t>
            </a:r>
          </a:p>
          <a:p>
            <a:pPr lvl="1"/>
            <a:r>
              <a:rPr lang="en-US" dirty="0">
                <a:sym typeface="Wingdings" pitchFamily="2" charset="2"/>
              </a:rPr>
              <a:t>Hours  Days of work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The </a:t>
            </a: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faster</a:t>
            </a:r>
            <a:r>
              <a:rPr lang="en-US" dirty="0">
                <a:sym typeface="Wingdings" pitchFamily="2" charset="2"/>
              </a:rPr>
              <a:t> engineers can complete the above, the more design iterations we can perform, which leads </a:t>
            </a: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to shorter time to market, better performance, lower power, etc.</a:t>
            </a:r>
          </a:p>
          <a:p>
            <a:pPr marL="287308" lvl="1" indent="0">
              <a:buNone/>
            </a:pPr>
            <a:endParaRPr lang="en-US" dirty="0">
              <a:sym typeface="Wingdings" pitchFamily="2" charset="2"/>
            </a:endParaRPr>
          </a:p>
          <a:p>
            <a:pPr lvl="1"/>
            <a:endParaRPr lang="en-US" dirty="0">
              <a:sym typeface="Wingdings" pitchFamily="2" charset="2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33488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8DC1"/>
      </a:accent1>
      <a:accent2>
        <a:srgbClr val="6FB048"/>
      </a:accent2>
      <a:accent3>
        <a:srgbClr val="FCCC2E"/>
      </a:accent3>
      <a:accent4>
        <a:srgbClr val="30B8AF"/>
      </a:accent4>
      <a:accent5>
        <a:srgbClr val="2763B8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15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15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8DC1"/>
      </a:accent1>
      <a:accent2>
        <a:srgbClr val="6FB048"/>
      </a:accent2>
      <a:accent3>
        <a:srgbClr val="FCCC2E"/>
      </a:accent3>
      <a:accent4>
        <a:srgbClr val="30B8AF"/>
      </a:accent4>
      <a:accent5>
        <a:srgbClr val="2763B8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15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15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49145</TotalTime>
  <Words>1033</Words>
  <Application>Microsoft Macintosh PowerPoint</Application>
  <PresentationFormat>On-screen Show (16:9)</PresentationFormat>
  <Paragraphs>197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ヒラギノ角ゴ ProN W3</vt:lpstr>
      <vt:lpstr>Abadi MT Condensed Light</vt:lpstr>
      <vt:lpstr>Arial</vt:lpstr>
      <vt:lpstr>Calibri</vt:lpstr>
      <vt:lpstr>Calibri Light</vt:lpstr>
      <vt:lpstr>Century Gothic</vt:lpstr>
      <vt:lpstr>Gill Sans</vt:lpstr>
      <vt:lpstr>Helvetica</vt:lpstr>
      <vt:lpstr>IBM Plex Sans</vt:lpstr>
      <vt:lpstr>IBM Plex Serif</vt:lpstr>
      <vt:lpstr>Times New Roman</vt:lpstr>
      <vt:lpstr>Wingdings</vt:lpstr>
      <vt:lpstr>Office Theme</vt:lpstr>
      <vt:lpstr>Design and Analysis of the World’s Most Advanced Microprocessors Jupyter and our transformational journey</vt:lpstr>
      <vt:lpstr>Agenda</vt:lpstr>
      <vt:lpstr>System Overview</vt:lpstr>
      <vt:lpstr>IBM Power9 Processor</vt:lpstr>
      <vt:lpstr>PowerPoint Presentation</vt:lpstr>
      <vt:lpstr>Agenda</vt:lpstr>
      <vt:lpstr>Electronic Design Automation (EDA)</vt:lpstr>
      <vt:lpstr>PowerPoint Presentation</vt:lpstr>
      <vt:lpstr>A day in the life of an analysis engineer</vt:lpstr>
      <vt:lpstr>Vision for a smarter chip design driven by a smarter EDA</vt:lpstr>
      <vt:lpstr>PowerPoint Presentation</vt:lpstr>
      <vt:lpstr>Jupyter Notebooks for Prototyping (Python)</vt:lpstr>
      <vt:lpstr>PowerPoint Presentation</vt:lpstr>
      <vt:lpstr>PowerPoint Presentation</vt:lpstr>
      <vt:lpstr>Agenda</vt:lpstr>
      <vt:lpstr>Product Engineering</vt:lpstr>
      <vt:lpstr>Building a Chip that Works</vt:lpstr>
      <vt:lpstr>Product Engineering: Diagnostics</vt:lpstr>
      <vt:lpstr>Diagnosing Processors in Jupyter</vt:lpstr>
      <vt:lpstr>Diagnosing Processors in Jupyter</vt:lpstr>
      <vt:lpstr>Agenda</vt:lpstr>
      <vt:lpstr>Making Jupyter ”Enterprise” Ready</vt:lpstr>
      <vt:lpstr>Making Jupyter ”Enterprise” Ready</vt:lpstr>
      <vt:lpstr>JupyterCon Revelations</vt:lpstr>
      <vt:lpstr>Questions?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 Databases to  Enable High Performance uP Design Optimized for IBM/Power8</dc:title>
  <cp:lastModifiedBy>Kerim Kalafala</cp:lastModifiedBy>
  <cp:revision>235</cp:revision>
  <dcterms:modified xsi:type="dcterms:W3CDTF">2018-08-24T03:02:47Z</dcterms:modified>
</cp:coreProperties>
</file>