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2" r:id="rId4"/>
    <p:sldMasterId id="2147484229" r:id="rId5"/>
  </p:sldMasterIdLst>
  <p:notesMasterIdLst>
    <p:notesMasterId r:id="rId40"/>
  </p:notesMasterIdLst>
  <p:handoutMasterIdLst>
    <p:handoutMasterId r:id="rId41"/>
  </p:handoutMasterIdLst>
  <p:sldIdLst>
    <p:sldId id="1337" r:id="rId6"/>
    <p:sldId id="1342" r:id="rId7"/>
    <p:sldId id="1343" r:id="rId8"/>
    <p:sldId id="1344" r:id="rId9"/>
    <p:sldId id="1345" r:id="rId10"/>
    <p:sldId id="1346" r:id="rId11"/>
    <p:sldId id="1347" r:id="rId12"/>
    <p:sldId id="1362" r:id="rId13"/>
    <p:sldId id="1348" r:id="rId14"/>
    <p:sldId id="1349" r:id="rId15"/>
    <p:sldId id="1350" r:id="rId16"/>
    <p:sldId id="1351" r:id="rId17"/>
    <p:sldId id="1352" r:id="rId18"/>
    <p:sldId id="1353" r:id="rId19"/>
    <p:sldId id="1354" r:id="rId20"/>
    <p:sldId id="1355" r:id="rId21"/>
    <p:sldId id="1363" r:id="rId22"/>
    <p:sldId id="1364" r:id="rId23"/>
    <p:sldId id="1365" r:id="rId24"/>
    <p:sldId id="1372" r:id="rId25"/>
    <p:sldId id="1373" r:id="rId26"/>
    <p:sldId id="1357" r:id="rId27"/>
    <p:sldId id="1358" r:id="rId28"/>
    <p:sldId id="1359" r:id="rId29"/>
    <p:sldId id="1360" r:id="rId30"/>
    <p:sldId id="1375" r:id="rId31"/>
    <p:sldId id="1374" r:id="rId32"/>
    <p:sldId id="1378" r:id="rId33"/>
    <p:sldId id="1379" r:id="rId34"/>
    <p:sldId id="1376" r:id="rId35"/>
    <p:sldId id="1377" r:id="rId36"/>
    <p:sldId id="1361" r:id="rId37"/>
    <p:sldId id="1370" r:id="rId38"/>
    <p:sldId id="1371" r:id="rId39"/>
  </p:sldIdLst>
  <p:sldSz cx="12436475" cy="6994525"/>
  <p:notesSz cx="9144000" cy="68580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ku Uchikawa" initials="SU" lastIdx="11" clrIdx="0"/>
  <p:cmAuthor id="1" name="Mary Feil-Jacobs" initials="MFJ" lastIdx="43" clrIdx="1"/>
  <p:cmAuthor id="2" name="Monica Lueder" initials="ML" lastIdx="22" clrIdx="2">
    <p:extLst/>
  </p:cmAuthor>
  <p:cmAuthor id="3" name="Mary Feil-Jacobs" initials="MF" lastIdx="22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767676"/>
    <a:srgbClr val="32145A"/>
    <a:srgbClr val="002050"/>
    <a:srgbClr val="0078D7"/>
    <a:srgbClr val="00188F"/>
    <a:srgbClr val="107C10"/>
    <a:srgbClr val="008272"/>
    <a:srgbClr val="B40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8" autoAdjust="0"/>
    <p:restoredTop sz="84976" autoAdjust="0"/>
  </p:normalViewPr>
  <p:slideViewPr>
    <p:cSldViewPr>
      <p:cViewPr>
        <p:scale>
          <a:sx n="76" d="100"/>
          <a:sy n="76" d="100"/>
        </p:scale>
        <p:origin x="766" y="24"/>
      </p:cViewPr>
      <p:guideLst/>
    </p:cSldViewPr>
  </p:slideViewPr>
  <p:outlineViewPr>
    <p:cViewPr>
      <p:scale>
        <a:sx n="33" d="100"/>
        <a:sy n="33" d="100"/>
      </p:scale>
      <p:origin x="0" y="-16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3043" y="43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8681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92713-4EF2-4F2B-9104-F0CB070F5E95}" type="datetime8">
              <a:rPr lang="en-US" smtClean="0">
                <a:latin typeface="Segoe UI" pitchFamily="34" charset="0"/>
              </a:rPr>
              <a:t>6/13/2018 2:58 PM</a:t>
            </a:fld>
            <a:endParaRPr lang="en-US" dirty="0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7726680" cy="2493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7711439" y="6513910"/>
            <a:ext cx="1430444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t>‹#›</a:t>
            </a:fld>
            <a:endParaRPr lang="en-US" dirty="0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6515100"/>
            <a:ext cx="7894320" cy="266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7879079" y="6513910"/>
            <a:ext cx="1262804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B4008EB6-D09E-4580-8CD6-DDB1451194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DDE32A59-60B4-4C54-9206-DF37AC64CF0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3852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45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837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983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675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17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97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201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9016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420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3:00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381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1289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023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3:00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091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735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3:00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73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3:03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0171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3:01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344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3:01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010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799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3:01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195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3:01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25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5946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3:06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18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0844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434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075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84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3:00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60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3:00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670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3:00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566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3:00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749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2:59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935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196BB360-4395-422C-A729-CB974B278917}" type="datetime8">
              <a:rPr lang="en-US" smtClean="0"/>
              <a:t>6/13/2018 9:23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2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hoto_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1"/>
            <a:ext cx="12436475" cy="6995517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 bwMode="auto">
          <a:xfrm>
            <a:off x="274638" y="3040063"/>
            <a:ext cx="6400800" cy="3481225"/>
          </a:xfrm>
          <a:prstGeom prst="rect">
            <a:avLst/>
          </a:prstGeom>
          <a:solidFill>
            <a:srgbClr val="32145A">
              <a:alpha val="90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3040063"/>
            <a:ext cx="6400736" cy="1828800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57576">
                      <a:srgbClr val="FFFFFF"/>
                    </a:gs>
                    <a:gs pos="35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4868863"/>
            <a:ext cx="6402388" cy="1645926"/>
          </a:xfrm>
        </p:spPr>
        <p:txBody>
          <a:bodyPr tIns="109728" bIns="109728">
            <a:noAutofit/>
          </a:bodyPr>
          <a:lstStyle>
            <a:lvl1pPr marL="0" indent="0">
              <a:spcBef>
                <a:spcPts val="0"/>
              </a:spcBef>
              <a:buNone/>
              <a:defRPr sz="3200">
                <a:gradFill>
                  <a:gsLst>
                    <a:gs pos="57576">
                      <a:srgbClr val="FFFFFF"/>
                    </a:gs>
                    <a:gs pos="35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 bwMode="gray">
          <a:xfrm>
            <a:off x="457518" y="468553"/>
            <a:ext cx="1681413" cy="360979"/>
            <a:chOff x="457200" y="1643393"/>
            <a:chExt cx="4492753" cy="96454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 bwMode="gray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11" name="Freeform 12"/>
            <p:cNvSpPr>
              <a:spLocks noEditPoints="1"/>
            </p:cNvSpPr>
            <p:nvPr/>
          </p:nvSpPr>
          <p:spPr bwMode="gray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9467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257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113570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09973"/>
            <a:ext cx="10056812" cy="2751698"/>
          </a:xfrm>
          <a:noFill/>
        </p:spPr>
        <p:txBody>
          <a:bodyPr tIns="91440" bIns="91440" anchor="t" anchorCtr="0"/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1829593"/>
          </a:xfrm>
          <a:noFill/>
        </p:spPr>
        <p:txBody>
          <a:bodyPr lIns="182880" tIns="146304" rIns="182880" bIns="146304">
            <a:noAutofit/>
          </a:bodyPr>
          <a:lstStyle>
            <a:lvl1pPr marL="0" indent="0">
              <a:spcBef>
                <a:spcPts val="0"/>
              </a:spcBef>
              <a:buNone/>
              <a:defRPr sz="36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923861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09973"/>
            <a:ext cx="10056812" cy="2751698"/>
          </a:xfrm>
          <a:noFill/>
        </p:spPr>
        <p:txBody>
          <a:bodyPr tIns="91440" bIns="91440" anchor="t" anchorCtr="0"/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159412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075357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762536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472271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52680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8450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9344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6540" y="3954457"/>
            <a:ext cx="6399213" cy="1830388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17165"/>
            <a:ext cx="8229535" cy="1828800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3333">
                      <a:schemeClr val="tx2"/>
                    </a:gs>
                    <a:gs pos="3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 bwMode="gray">
          <a:xfrm>
            <a:off x="457518" y="6154121"/>
            <a:ext cx="1681413" cy="360979"/>
            <a:chOff x="457200" y="1643393"/>
            <a:chExt cx="4492753" cy="96454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gray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10" name="Freeform 12"/>
            <p:cNvSpPr>
              <a:spLocks noEditPoints="1"/>
            </p:cNvSpPr>
            <p:nvPr/>
          </p:nvSpPr>
          <p:spPr bwMode="gray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76767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605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928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7738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8" y="6292888"/>
            <a:ext cx="11856403" cy="403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46304" rIns="182880" bIns="146304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Microsoft Corporation. All rights reserved.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59230" y="3145040"/>
            <a:ext cx="3288506" cy="70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5873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/>
              <a:t>Use this Layout for Speaker Notes slides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96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hoto_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1"/>
            <a:ext cx="12436475" cy="6995517"/>
          </a:xfrm>
          <a:prstGeom prst="rect">
            <a:avLst/>
          </a:prstGeom>
        </p:spPr>
      </p:pic>
      <p:grpSp>
        <p:nvGrpSpPr>
          <p:cNvPr id="12" name="Group 11"/>
          <p:cNvGrpSpPr>
            <a:grpSpLocks noChangeAspect="1"/>
          </p:cNvGrpSpPr>
          <p:nvPr userDrawn="1"/>
        </p:nvGrpSpPr>
        <p:grpSpPr bwMode="gray">
          <a:xfrm>
            <a:off x="457518" y="468553"/>
            <a:ext cx="1681413" cy="360979"/>
            <a:chOff x="457200" y="1643393"/>
            <a:chExt cx="4492753" cy="96454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 bwMode="gray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17" name="Freeform 12"/>
            <p:cNvSpPr>
              <a:spLocks noEditPoints="1"/>
            </p:cNvSpPr>
            <p:nvPr/>
          </p:nvSpPr>
          <p:spPr bwMode="gray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Rectangle 1"/>
          <p:cNvSpPr/>
          <p:nvPr userDrawn="1"/>
        </p:nvSpPr>
        <p:spPr bwMode="auto">
          <a:xfrm>
            <a:off x="274638" y="3033529"/>
            <a:ext cx="6400800" cy="3481572"/>
          </a:xfrm>
          <a:prstGeom prst="rect">
            <a:avLst/>
          </a:prstGeom>
          <a:solidFill>
            <a:srgbClr val="32145A">
              <a:alpha val="90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3033528"/>
            <a:ext cx="6400736" cy="1828800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57576">
                      <a:srgbClr val="FFFFFF"/>
                    </a:gs>
                    <a:gs pos="35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4862328"/>
            <a:ext cx="6402388" cy="1652773"/>
          </a:xfrm>
        </p:spPr>
        <p:txBody>
          <a:bodyPr tIns="109728" bIns="109728">
            <a:noAutofit/>
          </a:bodyPr>
          <a:lstStyle>
            <a:lvl1pPr marL="0" indent="0">
              <a:spcBef>
                <a:spcPts val="0"/>
              </a:spcBef>
              <a:buNone/>
              <a:defRPr sz="3200">
                <a:gradFill>
                  <a:gsLst>
                    <a:gs pos="57576">
                      <a:srgbClr val="FFFFFF"/>
                    </a:gs>
                    <a:gs pos="35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136816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9143936" cy="1828786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7315137" cy="1828007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 bwMode="gray">
          <a:xfrm>
            <a:off x="457518" y="6154121"/>
            <a:ext cx="1681413" cy="360979"/>
            <a:chOff x="457200" y="1643393"/>
            <a:chExt cx="4492753" cy="96454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gray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10" name="Freeform 12"/>
            <p:cNvSpPr>
              <a:spLocks noEditPoints="1"/>
            </p:cNvSpPr>
            <p:nvPr/>
          </p:nvSpPr>
          <p:spPr bwMode="gray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823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2000"/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1337368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>
            <a:sp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3268474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1914370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2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1914370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2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959926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994670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-color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2000"/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16850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9335521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09973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940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6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89760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09973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02582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728849011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68934554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908698505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26629115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-50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41426"/>
            <a:ext cx="5486399" cy="2012859"/>
          </a:xfrm>
        </p:spPr>
        <p:txBody>
          <a:bodyPr>
            <a:spAutoFit/>
          </a:bodyPr>
          <a:lstStyle>
            <a:lvl1pPr>
              <a:defRPr sz="66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50/50 photo layout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 bwMode="ltGray">
          <a:xfrm>
            <a:off x="6219825" y="0"/>
            <a:ext cx="6216650" cy="6992587"/>
          </a:xfr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66974557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556723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67534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2000"/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985228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0159915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239078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62453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8" y="6294476"/>
            <a:ext cx="11887199" cy="403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46304" rIns="182880" bIns="146304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</a:t>
            </a:r>
            <a:r>
              <a:rPr lang="en-US" sz="700" baseline="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 </a:t>
            </a:r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Microsoft Corporation. All rights reserved.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59230" y="3145040"/>
            <a:ext cx="3288506" cy="7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980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/>
              <a:t>Use this Layout for Speaker Notes slides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696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st level colo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>
            <a:spAutoFit/>
          </a:bodyPr>
          <a:lstStyle>
            <a:lvl1pPr>
              <a:defRPr sz="36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994197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>
            <a:spAutoFit/>
          </a:bodyPr>
          <a:lstStyle>
            <a:lvl1pPr>
              <a:defRPr sz="3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319683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2-color Non-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6836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6836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3403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6836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6836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83987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 1st leve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2"/>
              </a:buClr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2"/>
              </a:buClr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37130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092881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 rot="5400000">
            <a:off x="9393899" y="3050513"/>
            <a:ext cx="6995160" cy="89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7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67" r:id="rId2"/>
    <p:sldLayoutId id="2147484087" r:id="rId3"/>
    <p:sldLayoutId id="2147484098" r:id="rId4"/>
    <p:sldLayoutId id="2147484107" r:id="rId5"/>
    <p:sldLayoutId id="2147484086" r:id="rId6"/>
    <p:sldLayoutId id="2147484099" r:id="rId7"/>
    <p:sldLayoutId id="2147484100" r:id="rId8"/>
    <p:sldLayoutId id="2147484106" r:id="rId9"/>
    <p:sldLayoutId id="2147484089" r:id="rId10"/>
    <p:sldLayoutId id="2147484092" r:id="rId11"/>
    <p:sldLayoutId id="2147484105" r:id="rId12"/>
    <p:sldLayoutId id="2147484182" r:id="rId13"/>
    <p:sldLayoutId id="2147484130" r:id="rId14"/>
    <p:sldLayoutId id="2147484101" r:id="rId15"/>
    <p:sldLayoutId id="2147484102" r:id="rId16"/>
    <p:sldLayoutId id="2147484093" r:id="rId17"/>
    <p:sldLayoutId id="2147484127" r:id="rId18"/>
    <p:sldLayoutId id="2147484128" r:id="rId19"/>
    <p:sldLayoutId id="2147484129" r:id="rId20"/>
    <p:sldLayoutId id="2147484094" r:id="rId21"/>
    <p:sldLayoutId id="2147484195" r:id="rId22"/>
    <p:sldLayoutId id="2147484096" r:id="rId23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342900" marR="0" indent="-3429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4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584200" marR="0" indent="-2413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01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287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573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092881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 rot="5400000">
            <a:off x="9393899" y="3050513"/>
            <a:ext cx="6995160" cy="89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276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66" r:id="rId1"/>
    <p:sldLayoutId id="2147484236" r:id="rId2"/>
    <p:sldLayoutId id="2147484240" r:id="rId3"/>
    <p:sldLayoutId id="2147484241" r:id="rId4"/>
    <p:sldLayoutId id="2147484244" r:id="rId5"/>
    <p:sldLayoutId id="2147484245" r:id="rId6"/>
    <p:sldLayoutId id="2147484247" r:id="rId7"/>
    <p:sldLayoutId id="2147484249" r:id="rId8"/>
    <p:sldLayoutId id="2147484250" r:id="rId9"/>
    <p:sldLayoutId id="2147484264" r:id="rId10"/>
    <p:sldLayoutId id="2147484251" r:id="rId11"/>
    <p:sldLayoutId id="2147484252" r:id="rId12"/>
    <p:sldLayoutId id="2147484253" r:id="rId13"/>
    <p:sldLayoutId id="2147484254" r:id="rId14"/>
    <p:sldLayoutId id="2147484256" r:id="rId15"/>
    <p:sldLayoutId id="2147484257" r:id="rId16"/>
    <p:sldLayoutId id="2147484258" r:id="rId17"/>
    <p:sldLayoutId id="2147484259" r:id="rId18"/>
    <p:sldLayoutId id="2147484260" r:id="rId19"/>
    <p:sldLayoutId id="2147484261" r:id="rId20"/>
    <p:sldLayoutId id="2147484263" r:id="rId21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342900" marR="0" indent="-3429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4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584200" marR="0" indent="-2413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01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287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573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4800" dirty="0"/>
            </a:br>
            <a:r>
              <a:rPr lang="en-US" sz="4800" dirty="0"/>
              <a:t>TypeScript in Practice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73050" y="4862328"/>
            <a:ext cx="6402388" cy="1652773"/>
          </a:xfrm>
        </p:spPr>
        <p:txBody>
          <a:bodyPr/>
          <a:lstStyle/>
          <a:p>
            <a:r>
              <a:rPr lang="en-US" sz="2800" dirty="0"/>
              <a:t>Bryan Hughes, Ph.D.</a:t>
            </a:r>
          </a:p>
          <a:p>
            <a:r>
              <a:rPr lang="en-US" sz="2800" dirty="0"/>
              <a:t>Technical Evangelist at Microsoft</a:t>
            </a:r>
          </a:p>
          <a:p>
            <a:r>
              <a:rPr lang="en-US" sz="2800" dirty="0"/>
              <a:t>@</a:t>
            </a:r>
            <a:r>
              <a:rPr lang="en-US" sz="2800" dirty="0" err="1"/>
              <a:t>nebrius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049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2827">
        <p:fade/>
      </p:transition>
    </mc:Choice>
    <mc:Fallback xmlns="">
      <p:transition spd="med" advTm="22827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1902059"/>
          </a:xfrm>
        </p:spPr>
        <p:txBody>
          <a:bodyPr/>
          <a:lstStyle/>
          <a:p>
            <a:r>
              <a:rPr lang="en-US" dirty="0"/>
              <a:t>Reduces typos</a:t>
            </a:r>
          </a:p>
          <a:p>
            <a:r>
              <a:rPr lang="en-US" dirty="0"/>
              <a:t>Reduces refactoring mistakes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Safety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A3A145-4450-4B50-B7C5-61C5CBCD1A64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037180610"/>
      </p:ext>
    </p:extLst>
  </p:cSld>
  <p:clrMapOvr>
    <a:masterClrMapping/>
  </p:clrMapOvr>
  <p:transition advTm="88114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870607" y="3139523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➡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749" y="2217116"/>
            <a:ext cx="2971800" cy="2552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292" y="2217116"/>
            <a:ext cx="2971800" cy="2552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BF7650-376B-4504-A8AD-BC9DC4330C8B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99106499"/>
      </p:ext>
    </p:extLst>
  </p:cSld>
  <p:clrMapOvr>
    <a:masterClrMapping/>
  </p:clrMapOvr>
  <p:transition advTm="62599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511457"/>
          </a:xfrm>
        </p:spPr>
        <p:txBody>
          <a:bodyPr/>
          <a:lstStyle/>
          <a:p>
            <a:r>
              <a:rPr lang="en-US" dirty="0"/>
              <a:t>Larger teams</a:t>
            </a:r>
          </a:p>
          <a:p>
            <a:r>
              <a:rPr lang="en-US" dirty="0"/>
              <a:t>Larger projects</a:t>
            </a:r>
          </a:p>
          <a:p>
            <a:r>
              <a:rPr lang="en-US" dirty="0"/>
              <a:t>People coming from Java/C#/C++/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Ideal Use Cases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7011E7-FBCE-4764-A345-B42130370AED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375424287"/>
      </p:ext>
    </p:extLst>
  </p:cSld>
  <p:clrMapOvr>
    <a:masterClrMapping/>
  </p:clrMapOvr>
  <p:transition advTm="159726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Type System</a:t>
            </a:r>
          </a:p>
        </p:txBody>
      </p:sp>
    </p:spTree>
    <p:extLst>
      <p:ext uri="{BB962C8B-B14F-4D97-AF65-F5344CB8AC3E}">
        <p14:creationId xmlns:p14="http://schemas.microsoft.com/office/powerpoint/2010/main" val="1467302936"/>
      </p:ext>
    </p:extLst>
  </p:cSld>
  <p:clrMapOvr>
    <a:masterClrMapping/>
  </p:clrMapOvr>
  <p:transition advTm="12052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511457"/>
          </a:xfrm>
        </p:spPr>
        <p:txBody>
          <a:bodyPr/>
          <a:lstStyle/>
          <a:p>
            <a:r>
              <a:rPr lang="en-US" dirty="0"/>
              <a:t>undefined, number, string, </a:t>
            </a:r>
            <a:r>
              <a:rPr lang="en-US" dirty="0" err="1"/>
              <a:t>boolean</a:t>
            </a:r>
            <a:r>
              <a:rPr lang="en-US" dirty="0"/>
              <a:t>, object, function, symbol</a:t>
            </a:r>
          </a:p>
          <a:p>
            <a:r>
              <a:rPr lang="en-US" dirty="0"/>
              <a:t>No </a:t>
            </a:r>
            <a:r>
              <a:rPr lang="en-US" dirty="0" err="1"/>
              <a:t>int</a:t>
            </a:r>
            <a:r>
              <a:rPr lang="en-US" dirty="0"/>
              <a:t>, double, or other non-native JS types</a:t>
            </a:r>
          </a:p>
          <a:p>
            <a:r>
              <a:rPr lang="en-US" dirty="0"/>
              <a:t>Classes are standard JS prototypal classes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Native JavaScript Types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DF438F-223E-4BF2-BA69-AB517954B20C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068838560"/>
      </p:ext>
    </p:extLst>
  </p:cSld>
  <p:clrMapOvr>
    <a:masterClrMapping/>
  </p:clrMapOvr>
  <p:transition advTm="6556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1902059"/>
          </a:xfrm>
        </p:spPr>
        <p:txBody>
          <a:bodyPr/>
          <a:lstStyle/>
          <a:p>
            <a:r>
              <a:rPr lang="en-US" dirty="0"/>
              <a:t>Vanilla JavaScript is also TypeScript</a:t>
            </a:r>
          </a:p>
          <a:p>
            <a:r>
              <a:rPr lang="en-US" dirty="0"/>
              <a:t>Non-</a:t>
            </a:r>
            <a:r>
              <a:rPr lang="en-US" dirty="0" err="1"/>
              <a:t>inferrable</a:t>
            </a:r>
            <a:r>
              <a:rPr lang="en-US" dirty="0"/>
              <a:t> types are typed as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any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Opt-in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A6BB13-89CE-47EC-B022-EE17C433FD7A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014297014"/>
      </p:ext>
    </p:extLst>
  </p:cSld>
  <p:clrMapOvr>
    <a:masterClrMapping/>
  </p:clrMapOvr>
  <p:transition advTm="36412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4616648"/>
          </a:xfrm>
        </p:spPr>
        <p:txBody>
          <a:bodyPr/>
          <a:lstStyle/>
          <a:p>
            <a:r>
              <a:rPr lang="en-US" dirty="0"/>
              <a:t>Types are inferred when possible</a:t>
            </a:r>
          </a:p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</a:p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Menlo" charset="0"/>
                <a:ea typeface="Menlo" charset="0"/>
                <a:cs typeface="Menlo" charset="0"/>
              </a:rPr>
              <a:t>const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x = 10;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dirty="0"/>
              <a:t>becomes</a:t>
            </a:r>
            <a:br>
              <a:rPr lang="en-US" dirty="0"/>
            </a:b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Menlo" charset="0"/>
                <a:ea typeface="Menlo" charset="0"/>
                <a:cs typeface="Menlo" charset="0"/>
              </a:rPr>
              <a:t>const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x: number = 10;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Inferred Types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3777FC-CF13-478A-BA3C-4C2458CD9CF3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02714239"/>
      </p:ext>
    </p:extLst>
  </p:cSld>
  <p:clrMapOvr>
    <a:masterClrMapping/>
  </p:clrMapOvr>
  <p:transition advTm="50352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Non-TypeScript Modules</a:t>
            </a:r>
          </a:p>
        </p:txBody>
      </p:sp>
    </p:spTree>
    <p:extLst>
      <p:ext uri="{BB962C8B-B14F-4D97-AF65-F5344CB8AC3E}">
        <p14:creationId xmlns:p14="http://schemas.microsoft.com/office/powerpoint/2010/main" val="1386213878"/>
      </p:ext>
    </p:extLst>
  </p:cSld>
  <p:clrMapOvr>
    <a:masterClrMapping/>
  </p:clrMapOvr>
  <p:transition advTm="1349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917722"/>
          </a:xfrm>
        </p:spPr>
        <p:txBody>
          <a:bodyPr/>
          <a:lstStyle/>
          <a:p>
            <a:r>
              <a:rPr lang="en-US" dirty="0"/>
              <a:t>Statically-typed interface for external dynamic code</a:t>
            </a:r>
          </a:p>
          <a:p>
            <a:r>
              <a:rPr lang="en-US" dirty="0"/>
              <a:t>Declarations without implementations</a:t>
            </a:r>
          </a:p>
          <a:p>
            <a:pPr lvl="1"/>
            <a:r>
              <a:rPr lang="en-US" dirty="0"/>
              <a:t>Like C++ header files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d.ts</a:t>
            </a:r>
            <a:r>
              <a:rPr lang="en-US" dirty="0"/>
              <a:t> extension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TypeScript Definition Files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6940B5-C591-40C2-B2F5-5CEDDFBDF0D7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70136893"/>
      </p:ext>
    </p:extLst>
  </p:cSld>
  <p:clrMapOvr>
    <a:masterClrMapping/>
  </p:clrMapOvr>
  <p:transition advTm="53316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  <a:r>
              <a:rPr lang="en-US" dirty="0" err="1"/>
              <a:t>d.ts</a:t>
            </a:r>
            <a:r>
              <a:rPr lang="en-US" dirty="0"/>
              <a:t> file example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11479" y="1600200"/>
            <a:ext cx="836660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Menlo" charset="0"/>
              </a:rPr>
              <a:t>declare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module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"planet"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AF00DB"/>
                </a:solidFill>
                <a:latin typeface="Menlo" charset="0"/>
              </a:rPr>
              <a:t>export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function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795E26"/>
                </a:solidFill>
                <a:latin typeface="Menlo" charset="0"/>
              </a:rPr>
              <a:t>visit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():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AF00DB"/>
                </a:solidFill>
                <a:latin typeface="Menlo" charset="0"/>
              </a:rPr>
              <a:t>export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function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795E26"/>
                </a:solidFill>
                <a:latin typeface="Menlo" charset="0"/>
              </a:rPr>
              <a:t>getCities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():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City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[];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AF00DB"/>
                </a:solidFill>
                <a:latin typeface="Menlo" charset="0"/>
              </a:rPr>
              <a:t>export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interface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City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  population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number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  founded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Date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}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endParaRPr lang="en-US" sz="2000" b="0" dirty="0">
              <a:solidFill>
                <a:srgbClr val="000000"/>
              </a:solidFill>
              <a:effectLst/>
              <a:latin typeface="Menl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DC136-3069-444A-AD36-96596D4B34F6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445979"/>
      </p:ext>
    </p:extLst>
  </p:cSld>
  <p:clrMapOvr>
    <a:masterClrMapping/>
  </p:clrMapOvr>
  <p:transition advTm="30646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TypeScript?</a:t>
            </a:r>
          </a:p>
        </p:txBody>
      </p:sp>
    </p:spTree>
    <p:extLst>
      <p:ext uri="{BB962C8B-B14F-4D97-AF65-F5344CB8AC3E}">
        <p14:creationId xmlns:p14="http://schemas.microsoft.com/office/powerpoint/2010/main" val="924753787"/>
      </p:ext>
    </p:extLst>
  </p:cSld>
  <p:clrMapOvr>
    <a:masterClrMapping/>
  </p:clrMapOvr>
  <p:transition advTm="10708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1902059"/>
          </a:xfrm>
        </p:spPr>
        <p:txBody>
          <a:bodyPr/>
          <a:lstStyle/>
          <a:p>
            <a:r>
              <a:rPr lang="en-US" dirty="0" err="1"/>
              <a:t>Typings</a:t>
            </a:r>
            <a:r>
              <a:rPr lang="en-US" dirty="0"/>
              <a:t> files published to npm under the @types scope</a:t>
            </a:r>
          </a:p>
          <a:p>
            <a:r>
              <a:rPr lang="en-US" dirty="0"/>
              <a:t>Most common npm modules have type definitions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Type Definition Files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858456-036A-49CB-BF77-242A8AA7F3DB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41296313"/>
      </p:ext>
    </p:extLst>
  </p:cSld>
  <p:clrMapOvr>
    <a:masterClrMapping/>
  </p:clrMapOvr>
  <p:transition advTm="37644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Types Usage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320" y="1600200"/>
            <a:ext cx="8777287" cy="469359"/>
          </a:xfrm>
        </p:spPr>
        <p:txBody>
          <a:bodyPr/>
          <a:lstStyle/>
          <a:p>
            <a:r>
              <a:rPr lang="en-US" sz="2000" dirty="0"/>
              <a:t>$ npm install --save-dev @types/express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59D8E7-FE65-46D1-A133-A74A59D19E58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56168"/>
      </p:ext>
    </p:extLst>
  </p:cSld>
  <p:clrMapOvr>
    <a:masterClrMapping/>
  </p:clrMapOvr>
  <p:transition advTm="17973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TypeScript with </a:t>
            </a:r>
            <a:r>
              <a:rPr lang="en-US" dirty="0" err="1"/>
              <a:t>Node.js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36749"/>
      </p:ext>
    </p:extLst>
  </p:cSld>
  <p:clrMapOvr>
    <a:masterClrMapping/>
  </p:clrMapOvr>
  <p:transition advTm="12348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1683" y="1600200"/>
            <a:ext cx="11798650" cy="932563"/>
          </a:xfrm>
        </p:spPr>
        <p:txBody>
          <a:bodyPr/>
          <a:lstStyle/>
          <a:p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$ npm install --save-dev typescript @types/node</a:t>
            </a:r>
          </a:p>
          <a:p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$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npx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tsc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--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init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6737BA-2E12-4673-91D5-11E8776EAFAA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77370"/>
      </p:ext>
    </p:extLst>
  </p:cSld>
  <p:clrMapOvr>
    <a:masterClrMapping/>
  </p:clrMapOvr>
  <p:transition advTm="83797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with </a:t>
            </a:r>
            <a:r>
              <a:rPr lang="en-US" dirty="0" err="1"/>
              <a:t>tsconfig.json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247" y="1516062"/>
            <a:ext cx="118979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Menlo" charset="0"/>
              </a:rPr>
              <a:t>{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"</a:t>
            </a:r>
            <a:r>
              <a:rPr lang="en-US" sz="2400" dirty="0" err="1">
                <a:solidFill>
                  <a:srgbClr val="0451A5"/>
                </a:solidFill>
                <a:latin typeface="Menlo" charset="0"/>
              </a:rPr>
              <a:t>compilerOptions</a:t>
            </a:r>
            <a:r>
              <a:rPr lang="en-US" sz="2400" dirty="0">
                <a:solidFill>
                  <a:srgbClr val="0451A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{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  "target"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"es2015"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  "module"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400" dirty="0" err="1">
                <a:solidFill>
                  <a:srgbClr val="A31515"/>
                </a:solidFill>
                <a:latin typeface="Menlo" charset="0"/>
              </a:rPr>
              <a:t>commonjs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  "strict"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0000FF"/>
                </a:solidFill>
                <a:latin typeface="Menlo" charset="0"/>
              </a:rPr>
              <a:t>true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  "</a:t>
            </a:r>
            <a:r>
              <a:rPr lang="en-US" sz="2400" dirty="0" err="1">
                <a:solidFill>
                  <a:srgbClr val="0451A5"/>
                </a:solidFill>
                <a:latin typeface="Menlo" charset="0"/>
              </a:rPr>
              <a:t>rootDir</a:t>
            </a:r>
            <a:r>
              <a:rPr lang="en-US" sz="2400" dirty="0">
                <a:solidFill>
                  <a:srgbClr val="0451A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400" dirty="0" err="1">
                <a:solidFill>
                  <a:srgbClr val="A31515"/>
                </a:solidFill>
                <a:latin typeface="Menlo" charset="0"/>
              </a:rPr>
              <a:t>src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  </a:t>
            </a:r>
            <a:r>
              <a:rPr lang="en-US" sz="2400" dirty="0">
                <a:solidFill>
                  <a:srgbClr val="0451A5"/>
                </a:solidFill>
                <a:latin typeface="Menlo" charset="0"/>
              </a:rPr>
              <a:t>"</a:t>
            </a:r>
            <a:r>
              <a:rPr lang="en-US" sz="2400" dirty="0" err="1">
                <a:solidFill>
                  <a:srgbClr val="0451A5"/>
                </a:solidFill>
                <a:latin typeface="Menlo" charset="0"/>
              </a:rPr>
              <a:t>outDir</a:t>
            </a:r>
            <a:r>
              <a:rPr lang="en-US" sz="2400" dirty="0">
                <a:solidFill>
                  <a:srgbClr val="0451A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400" dirty="0" err="1">
                <a:solidFill>
                  <a:srgbClr val="A31515"/>
                </a:solidFill>
                <a:latin typeface="Menlo" charset="0"/>
              </a:rPr>
              <a:t>dist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  "</a:t>
            </a:r>
            <a:r>
              <a:rPr lang="en-US" sz="2400" dirty="0" err="1">
                <a:solidFill>
                  <a:srgbClr val="0451A5"/>
                </a:solidFill>
                <a:latin typeface="Menlo" charset="0"/>
              </a:rPr>
              <a:t>sourceMap</a:t>
            </a:r>
            <a:r>
              <a:rPr lang="en-US" sz="2400" dirty="0">
                <a:solidFill>
                  <a:srgbClr val="0451A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0000FF"/>
                </a:solidFill>
                <a:latin typeface="Menlo" charset="0"/>
              </a:rPr>
              <a:t>true</a:t>
            </a:r>
            <a:endParaRPr lang="en-US" sz="24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},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"include"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[</a:t>
            </a:r>
          </a:p>
          <a:p>
            <a:r>
              <a:rPr lang="en-US" sz="2400" dirty="0">
                <a:solidFill>
                  <a:srgbClr val="A31515"/>
                </a:solidFill>
                <a:latin typeface="Menlo" charset="0"/>
              </a:rPr>
              <a:t>    "</a:t>
            </a:r>
            <a:r>
              <a:rPr lang="en-US" sz="2400" dirty="0" err="1">
                <a:solidFill>
                  <a:srgbClr val="A31515"/>
                </a:solidFill>
                <a:latin typeface="Menlo" charset="0"/>
              </a:rPr>
              <a:t>src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/**/*.</a:t>
            </a:r>
            <a:r>
              <a:rPr lang="en-US" sz="2400" dirty="0" err="1">
                <a:solidFill>
                  <a:srgbClr val="A31515"/>
                </a:solidFill>
                <a:latin typeface="Menlo" charset="0"/>
              </a:rPr>
              <a:t>ts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</a:t>
            </a:r>
            <a:endParaRPr lang="en-US" sz="24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] </a:t>
            </a:r>
          </a:p>
          <a:p>
            <a:r>
              <a:rPr lang="en-US" sz="24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400" dirty="0">
                <a:solidFill>
                  <a:srgbClr val="000000"/>
                </a:solidFill>
                <a:latin typeface="Menlo" charset="0"/>
              </a:rPr>
            </a:br>
            <a:endParaRPr lang="en-US" sz="2400" b="0" dirty="0">
              <a:solidFill>
                <a:srgbClr val="000000"/>
              </a:solidFill>
              <a:effectLst/>
              <a:latin typeface="Menlo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B86857-749A-4C8E-B777-300EB958D0A7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71804"/>
      </p:ext>
    </p:extLst>
  </p:cSld>
  <p:clrMapOvr>
    <a:masterClrMapping/>
  </p:clrMapOvr>
  <p:transition advTm="45849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Linter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638" y="1600200"/>
            <a:ext cx="8777287" cy="1329595"/>
          </a:xfrm>
        </p:spPr>
        <p:txBody>
          <a:bodyPr/>
          <a:lstStyle/>
          <a:p>
            <a:r>
              <a:rPr lang="en-US" sz="2400" dirty="0"/>
              <a:t>$ npm install --save-dev </a:t>
            </a:r>
            <a:r>
              <a:rPr lang="en-US" sz="2400" dirty="0" err="1"/>
              <a:t>tslint</a:t>
            </a:r>
            <a:endParaRPr lang="en-US" sz="2400" dirty="0"/>
          </a:p>
          <a:p>
            <a:r>
              <a:rPr lang="en-US" sz="2400" dirty="0"/>
              <a:t>$ </a:t>
            </a:r>
            <a:r>
              <a:rPr lang="en-US" sz="2400" dirty="0" err="1"/>
              <a:t>npx</a:t>
            </a:r>
            <a:r>
              <a:rPr lang="en-US" sz="2400" dirty="0"/>
              <a:t> </a:t>
            </a:r>
            <a:r>
              <a:rPr lang="en-US" sz="2400" dirty="0" err="1"/>
              <a:t>tslint</a:t>
            </a:r>
            <a:r>
              <a:rPr lang="en-US" sz="2400" dirty="0"/>
              <a:t> 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--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init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A7B347-594D-4603-81C1-05540830331A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592349"/>
      </p:ext>
    </p:extLst>
  </p:cSld>
  <p:clrMapOvr>
    <a:masterClrMapping/>
  </p:clrMapOvr>
  <p:transition advTm="23459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with </a:t>
            </a:r>
            <a:r>
              <a:rPr lang="en-US" dirty="0" err="1"/>
              <a:t>tslint.json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4639" y="1516062"/>
            <a:ext cx="118895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Menlo" charset="0"/>
              </a:rPr>
              <a:t>{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"</a:t>
            </a:r>
            <a:r>
              <a:rPr lang="en-US" sz="2400" dirty="0" err="1">
                <a:solidFill>
                  <a:srgbClr val="0451A5"/>
                </a:solidFill>
                <a:latin typeface="Menlo" charset="0"/>
              </a:rPr>
              <a:t>defaultSeverity</a:t>
            </a:r>
            <a:r>
              <a:rPr lang="en-US" sz="2400" dirty="0">
                <a:solidFill>
                  <a:srgbClr val="0451A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"error"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"extends"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[</a:t>
            </a:r>
          </a:p>
          <a:p>
            <a:r>
              <a:rPr lang="en-US" sz="2400" dirty="0">
                <a:solidFill>
                  <a:srgbClr val="A31515"/>
                </a:solidFill>
                <a:latin typeface="Menlo" charset="0"/>
              </a:rPr>
              <a:t>    "</a:t>
            </a:r>
            <a:r>
              <a:rPr lang="en-US" sz="2400" dirty="0" err="1">
                <a:solidFill>
                  <a:srgbClr val="A31515"/>
                </a:solidFill>
                <a:latin typeface="Menlo" charset="0"/>
              </a:rPr>
              <a:t>tslint:recommended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</a:t>
            </a:r>
            <a:endParaRPr lang="en-US" sz="24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],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"</a:t>
            </a:r>
            <a:r>
              <a:rPr lang="en-US" sz="2400" dirty="0" err="1">
                <a:solidFill>
                  <a:srgbClr val="0451A5"/>
                </a:solidFill>
                <a:latin typeface="Menlo" charset="0"/>
              </a:rPr>
              <a:t>jsRules</a:t>
            </a:r>
            <a:r>
              <a:rPr lang="en-US" sz="2400" dirty="0">
                <a:solidFill>
                  <a:srgbClr val="0451A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{},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"rules"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{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  "</a:t>
            </a:r>
            <a:r>
              <a:rPr lang="en-US" sz="2400" dirty="0" err="1">
                <a:solidFill>
                  <a:srgbClr val="0451A5"/>
                </a:solidFill>
                <a:latin typeface="Menlo" charset="0"/>
              </a:rPr>
              <a:t>quotemark</a:t>
            </a:r>
            <a:r>
              <a:rPr lang="en-US" sz="2400" dirty="0">
                <a:solidFill>
                  <a:srgbClr val="0451A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"single"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  "semicolon"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"always"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  "trailing-comma"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"never"</a:t>
            </a:r>
            <a:endParaRPr lang="en-US" sz="24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},</a:t>
            </a:r>
          </a:p>
          <a:p>
            <a:r>
              <a:rPr lang="en-US" sz="2400" dirty="0">
                <a:solidFill>
                  <a:srgbClr val="0451A5"/>
                </a:solidFill>
                <a:latin typeface="Menlo" charset="0"/>
              </a:rPr>
              <a:t>  "</a:t>
            </a:r>
            <a:r>
              <a:rPr lang="en-US" sz="2400" dirty="0" err="1">
                <a:solidFill>
                  <a:srgbClr val="0451A5"/>
                </a:solidFill>
                <a:latin typeface="Menlo" charset="0"/>
              </a:rPr>
              <a:t>rulesDirectory</a:t>
            </a:r>
            <a:r>
              <a:rPr lang="en-US" sz="2400" dirty="0">
                <a:solidFill>
                  <a:srgbClr val="0451A5"/>
                </a:solidFill>
                <a:latin typeface="Menlo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: []</a:t>
            </a:r>
          </a:p>
          <a:p>
            <a:r>
              <a:rPr lang="en-US" sz="24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400" dirty="0">
                <a:solidFill>
                  <a:srgbClr val="000000"/>
                </a:solidFill>
                <a:latin typeface="Menlo" charset="0"/>
              </a:rPr>
            </a:br>
            <a:endParaRPr lang="en-US" sz="2400" b="0" dirty="0">
              <a:solidFill>
                <a:srgbClr val="000000"/>
              </a:solidFill>
              <a:effectLst/>
              <a:latin typeface="Menlo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C547F3-A0DE-4D35-BFDD-0078B15C9831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771946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TypeScript with React</a:t>
            </a:r>
          </a:p>
        </p:txBody>
      </p:sp>
    </p:spTree>
    <p:extLst>
      <p:ext uri="{BB962C8B-B14F-4D97-AF65-F5344CB8AC3E}">
        <p14:creationId xmlns:p14="http://schemas.microsoft.com/office/powerpoint/2010/main" val="346329099"/>
      </p:ext>
    </p:extLst>
  </p:cSld>
  <p:clrMapOvr>
    <a:masterClrMapping/>
  </p:clrMapOvr>
  <p:transition advTm="12348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Declarations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639" y="1363662"/>
            <a:ext cx="121618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AF00DB"/>
                </a:solidFill>
                <a:latin typeface="Menlo" charset="0"/>
              </a:rPr>
              <a:t>import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ItemView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} </a:t>
            </a:r>
            <a:r>
              <a:rPr lang="en-US" sz="2000" dirty="0">
                <a:solidFill>
                  <a:srgbClr val="AF00DB"/>
                </a:solidFill>
                <a:latin typeface="Menlo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'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ItemView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'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AF00DB"/>
                </a:solidFill>
                <a:latin typeface="Menlo" charset="0"/>
              </a:rPr>
              <a:t>import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*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F00DB"/>
                </a:solidFill>
                <a:latin typeface="Menlo" charset="0"/>
              </a:rPr>
              <a:t>as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React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F00DB"/>
                </a:solidFill>
                <a:latin typeface="Menlo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'react'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AF00DB"/>
                </a:solidFill>
                <a:latin typeface="Menlo" charset="0"/>
              </a:rPr>
              <a:t>export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interface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IContainerProps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items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[];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AF00DB"/>
                </a:solidFill>
                <a:latin typeface="Menlo" charset="0"/>
              </a:rPr>
              <a:t>export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ContainerView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extends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React</a:t>
            </a:r>
            <a:r>
              <a:rPr lang="en-US" sz="20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Component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&lt;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IContainerProps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null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&gt; {</a:t>
            </a:r>
          </a:p>
          <a:p>
            <a:r>
              <a:rPr lang="en-US" sz="2000" dirty="0">
                <a:solidFill>
                  <a:srgbClr val="0000FF"/>
                </a:solidFill>
                <a:latin typeface="Menlo" charset="0"/>
              </a:rPr>
              <a:t>  public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795E26"/>
                </a:solidFill>
                <a:latin typeface="Menlo" charset="0"/>
              </a:rPr>
              <a:t>render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() {</a:t>
            </a:r>
          </a:p>
          <a:p>
            <a:r>
              <a:rPr lang="en-US" sz="2000" dirty="0">
                <a:solidFill>
                  <a:srgbClr val="AF00DB"/>
                </a:solidFill>
                <a:latin typeface="Menlo" charset="0"/>
              </a:rPr>
              <a:t>    return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(</a:t>
            </a:r>
          </a:p>
          <a:p>
            <a:r>
              <a:rPr lang="en-US" sz="2000" dirty="0">
                <a:solidFill>
                  <a:srgbClr val="800000"/>
                </a:solidFill>
                <a:latin typeface="Menlo" charset="0"/>
              </a:rPr>
              <a:t>      &lt;div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Menlo" charset="0"/>
              </a:rPr>
              <a:t>className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=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"container"</a:t>
            </a:r>
            <a:r>
              <a:rPr lang="en-US" sz="2000" dirty="0">
                <a:solidFill>
                  <a:srgbClr val="800000"/>
                </a:solidFill>
                <a:latin typeface="Menlo" charset="0"/>
              </a:rPr>
              <a:t>&gt;</a:t>
            </a:r>
          </a:p>
          <a:p>
            <a:r>
              <a:rPr lang="en-US" sz="2000" dirty="0">
                <a:solidFill>
                  <a:srgbClr val="800000"/>
                </a:solidFill>
                <a:latin typeface="Menlo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{</a:t>
            </a:r>
            <a:r>
              <a:rPr lang="en-US" sz="2000" dirty="0" err="1">
                <a:solidFill>
                  <a:srgbClr val="0000FF"/>
                </a:solidFill>
                <a:latin typeface="Menlo" charset="0"/>
              </a:rPr>
              <a:t>this</a:t>
            </a:r>
            <a:r>
              <a:rPr lang="en-US" sz="20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props</a:t>
            </a:r>
            <a:r>
              <a:rPr lang="en-US" sz="20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items</a:t>
            </a:r>
            <a:r>
              <a:rPr lang="en-US" sz="20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latin typeface="Menlo" charset="0"/>
              </a:rPr>
              <a:t>map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((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item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)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=&gt;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2000" dirty="0">
                <a:solidFill>
                  <a:srgbClr val="800000"/>
                </a:solidFill>
                <a:latin typeface="Menlo" charset="0"/>
              </a:rPr>
              <a:t>&lt;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ItemView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Menlo" charset="0"/>
              </a:rPr>
              <a:t>item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={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item}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/</a:t>
            </a:r>
            <a:r>
              <a:rPr lang="en-US" sz="2000" dirty="0">
                <a:solidFill>
                  <a:srgbClr val="800000"/>
                </a:solidFill>
                <a:latin typeface="Menlo" charset="0"/>
              </a:rPr>
              <a:t>&gt;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))}</a:t>
            </a:r>
          </a:p>
          <a:p>
            <a:r>
              <a:rPr lang="en-US" sz="2000" dirty="0">
                <a:solidFill>
                  <a:srgbClr val="800000"/>
                </a:solidFill>
                <a:latin typeface="Menlo" charset="0"/>
              </a:rPr>
              <a:t>      &lt;/div&gt;</a:t>
            </a:r>
          </a:p>
          <a:p>
            <a:r>
              <a:rPr lang="en-US" sz="2000" dirty="0">
                <a:solidFill>
                  <a:srgbClr val="800000"/>
                </a:solidFill>
                <a:latin typeface="Menlo" charset="0"/>
              </a:rPr>
              <a:t>    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}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endParaRPr lang="en-US" sz="2000" b="0" dirty="0">
              <a:solidFill>
                <a:srgbClr val="000000"/>
              </a:solidFill>
              <a:effectLst/>
              <a:latin typeface="Menlo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11A2F2-C915-4706-8633-AE1ABDB1984E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39471"/>
      </p:ext>
    </p:extLst>
  </p:cSld>
  <p:clrMapOvr>
    <a:masterClrMapping/>
  </p:clrMapOvr>
  <p:transition advTm="50870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Build Tools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638" y="1600200"/>
            <a:ext cx="11889565" cy="1735860"/>
          </a:xfrm>
        </p:spPr>
        <p:txBody>
          <a:bodyPr/>
          <a:lstStyle/>
          <a:p>
            <a:r>
              <a:rPr lang="en-US" sz="2400" dirty="0"/>
              <a:t>$ npm install react react-</a:t>
            </a:r>
            <a:r>
              <a:rPr lang="en-US" sz="2400" dirty="0" err="1"/>
              <a:t>dom</a:t>
            </a:r>
            <a:endParaRPr lang="en-US" sz="2400" dirty="0"/>
          </a:p>
          <a:p>
            <a:r>
              <a:rPr lang="en-US" sz="2400" dirty="0"/>
              <a:t>$ npm install --save-dev webpack typescript </a:t>
            </a:r>
            <a:r>
              <a:rPr lang="en-US" sz="2400" dirty="0" err="1"/>
              <a:t>ts</a:t>
            </a:r>
            <a:r>
              <a:rPr lang="en-US" sz="2400" dirty="0"/>
              <a:t>-loader</a:t>
            </a:r>
          </a:p>
          <a:p>
            <a:r>
              <a:rPr lang="en-US" sz="2400" dirty="0"/>
              <a:t>$ </a:t>
            </a:r>
            <a:r>
              <a:rPr lang="en-US" sz="2400" dirty="0" err="1"/>
              <a:t>npm</a:t>
            </a:r>
            <a:r>
              <a:rPr lang="en-US" sz="2400" dirty="0"/>
              <a:t> install --save-dev @types/react @types/react-</a:t>
            </a:r>
            <a:r>
              <a:rPr lang="en-US" sz="2400" dirty="0" err="1"/>
              <a:t>dom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758E4B-C022-4AEC-8603-69211FFF9675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3738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511457"/>
          </a:xfrm>
        </p:spPr>
        <p:txBody>
          <a:bodyPr/>
          <a:lstStyle/>
          <a:p>
            <a:r>
              <a:rPr lang="en-US" dirty="0"/>
              <a:t>Static Typing</a:t>
            </a:r>
          </a:p>
          <a:p>
            <a:r>
              <a:rPr lang="en-US" dirty="0"/>
              <a:t>Classes and Interfaces</a:t>
            </a:r>
          </a:p>
          <a:p>
            <a:r>
              <a:rPr lang="en-US" dirty="0"/>
              <a:t>Modules</a:t>
            </a:r>
          </a:p>
          <a:p>
            <a:r>
              <a:rPr lang="en-US" dirty="0"/>
              <a:t>Compiles to JavaScript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7C7F54-41F3-4117-B478-04249B2522E1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80560150"/>
      </p:ext>
    </p:extLst>
  </p:cSld>
  <p:clrMapOvr>
    <a:masterClrMapping/>
  </p:clrMapOvr>
  <p:transition advTm="51922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Webpack</a:t>
            </a:r>
            <a:r>
              <a:rPr lang="en-US" dirty="0"/>
              <a:t> Configuration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639" y="1439862"/>
            <a:ext cx="118895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module</a:t>
            </a:r>
            <a:r>
              <a:rPr lang="en-US" sz="20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exports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= {</a:t>
            </a:r>
            <a:br>
              <a:rPr lang="en-US" sz="2000" dirty="0">
                <a:solidFill>
                  <a:srgbClr val="001080"/>
                </a:solidFill>
                <a:latin typeface="Menlo" charset="0"/>
              </a:rPr>
            </a:br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entry: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"./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src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/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index.tsx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br>
              <a:rPr lang="en-US" sz="2000" dirty="0">
                <a:solidFill>
                  <a:srgbClr val="001080"/>
                </a:solidFill>
                <a:latin typeface="Menlo" charset="0"/>
              </a:rPr>
            </a:br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output: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  filename: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bundle.js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  path: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"./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dist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</a:t>
            </a: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},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8000"/>
                </a:solidFill>
                <a:latin typeface="Menlo" charset="0"/>
              </a:rPr>
              <a:t>// Enable </a:t>
            </a:r>
            <a:r>
              <a:rPr lang="en-US" sz="2000" dirty="0" err="1">
                <a:solidFill>
                  <a:srgbClr val="008000"/>
                </a:solidFill>
                <a:latin typeface="Menlo" charset="0"/>
              </a:rPr>
              <a:t>sourcemaps</a:t>
            </a:r>
            <a:r>
              <a:rPr lang="en-US" sz="2000" dirty="0">
                <a:solidFill>
                  <a:srgbClr val="008000"/>
                </a:solidFill>
                <a:latin typeface="Menlo" charset="0"/>
              </a:rPr>
              <a:t> for debugging webpack's output.</a:t>
            </a:r>
          </a:p>
          <a:p>
            <a:r>
              <a:rPr lang="en-US" sz="2000" dirty="0">
                <a:solidFill>
                  <a:srgbClr val="008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mode: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"development"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devtool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"inline-source-map"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resolve: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  extensions: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[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".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ts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".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tsx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".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js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".json"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]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},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8000"/>
                </a:solidFill>
                <a:latin typeface="Menlo" charset="0"/>
              </a:rPr>
              <a:t>// Continued on next slide</a:t>
            </a:r>
            <a:endParaRPr lang="en-US" sz="2000" b="0" dirty="0">
              <a:solidFill>
                <a:srgbClr val="000000"/>
              </a:solidFill>
              <a:effectLst/>
              <a:latin typeface="Menlo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5A14D8-728A-48B6-AFBF-578CA9E5BDFD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633931"/>
      </p:ext>
    </p:extLst>
  </p:cSld>
  <p:clrMapOvr>
    <a:masterClrMapping/>
  </p:clrMapOvr>
  <p:transition advTm="45849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Webpack</a:t>
            </a:r>
            <a:r>
              <a:rPr lang="en-US" dirty="0"/>
              <a:t> Configuration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639" y="1439862"/>
            <a:ext cx="118895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8000"/>
                </a:solidFill>
                <a:latin typeface="Menlo" charset="0"/>
              </a:rPr>
              <a:t>// Continued from previous slide</a:t>
            </a: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</a:t>
            </a:r>
            <a:br>
              <a:rPr lang="en-US" sz="2000" dirty="0">
                <a:solidFill>
                  <a:srgbClr val="001080"/>
                </a:solidFill>
                <a:latin typeface="Menlo" charset="0"/>
              </a:rPr>
            </a:br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module: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  rules: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[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    {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      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test:</a:t>
            </a:r>
            <a:r>
              <a:rPr lang="en-US" sz="2000" dirty="0">
                <a:solidFill>
                  <a:srgbClr val="811F3F"/>
                </a:solidFill>
                <a:latin typeface="Menlo" charset="0"/>
              </a:rPr>
              <a:t> /\.</a:t>
            </a:r>
            <a:r>
              <a:rPr lang="en-US" sz="2000" dirty="0" err="1">
                <a:solidFill>
                  <a:srgbClr val="811F3F"/>
                </a:solidFill>
                <a:latin typeface="Menlo" charset="0"/>
              </a:rPr>
              <a:t>tsx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?</a:t>
            </a:r>
            <a:r>
              <a:rPr lang="en-US" sz="2000" dirty="0">
                <a:solidFill>
                  <a:srgbClr val="AF00DB"/>
                </a:solidFill>
                <a:latin typeface="Menlo" charset="0"/>
              </a:rPr>
              <a:t>$</a:t>
            </a:r>
            <a:r>
              <a:rPr lang="en-US" sz="2000" dirty="0">
                <a:solidFill>
                  <a:srgbClr val="811F3F"/>
                </a:solidFill>
                <a:latin typeface="Menlo" charset="0"/>
              </a:rPr>
              <a:t>/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      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use: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"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ts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-loader",</a:t>
            </a: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      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exclude: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811F3F"/>
                </a:solidFill>
                <a:latin typeface="Menlo" charset="0"/>
              </a:rPr>
              <a:t>/</a:t>
            </a:r>
            <a:r>
              <a:rPr lang="en-US" sz="2000" dirty="0" err="1">
                <a:solidFill>
                  <a:srgbClr val="811F3F"/>
                </a:solidFill>
                <a:latin typeface="Menlo" charset="0"/>
              </a:rPr>
              <a:t>node_modules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/</a:t>
            </a:r>
          </a:p>
          <a:p>
            <a:r>
              <a:rPr lang="en-US" sz="2000" dirty="0">
                <a:solidFill>
                  <a:srgbClr val="A31515"/>
                </a:solidFill>
                <a:latin typeface="Menlo" charset="0"/>
              </a:rPr>
              <a:t>      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  ]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}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};</a:t>
            </a:r>
            <a:endParaRPr lang="en-US" sz="2000" b="0" dirty="0">
              <a:solidFill>
                <a:srgbClr val="000000"/>
              </a:solidFill>
              <a:effectLst/>
              <a:latin typeface="Menlo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7B73F-C4B7-414B-8797-6CE60B5EC57C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591828"/>
      </p:ext>
    </p:extLst>
  </p:cSld>
  <p:clrMapOvr>
    <a:masterClrMapping/>
  </p:clrMapOvr>
  <p:transition advTm="45849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917722"/>
          </a:xfrm>
        </p:spPr>
        <p:txBody>
          <a:bodyPr/>
          <a:lstStyle/>
          <a:p>
            <a:r>
              <a:rPr lang="en-US" dirty="0"/>
              <a:t>TypeScript compiler doesn’t ship with a runtime</a:t>
            </a:r>
          </a:p>
          <a:p>
            <a:r>
              <a:rPr lang="en-US" dirty="0"/>
              <a:t>ES2015+ syntax is handled but ES2015+ runtime is not</a:t>
            </a:r>
          </a:p>
          <a:p>
            <a:pPr lvl="1"/>
            <a:r>
              <a:rPr lang="en-US" dirty="0"/>
              <a:t>No </a:t>
            </a:r>
            <a:r>
              <a:rPr lang="en-US" dirty="0" err="1"/>
              <a:t>polyfill</a:t>
            </a:r>
            <a:r>
              <a:rPr lang="en-US" dirty="0"/>
              <a:t> for </a:t>
            </a:r>
            <a:r>
              <a:rPr lang="en-US" dirty="0" err="1"/>
              <a:t>Object.assign</a:t>
            </a:r>
            <a:r>
              <a:rPr lang="en-US" dirty="0"/>
              <a:t>(), Symbol(), etc.</a:t>
            </a:r>
          </a:p>
          <a:p>
            <a:r>
              <a:rPr lang="en-US" dirty="0"/>
              <a:t>Solution: TypeScript-&gt;ES2017-&gt;Babel-&gt;ES5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ES2015+ Considerations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BC2091-4BD9-4222-B57F-80AA18298CF6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95817153"/>
      </p:ext>
    </p:extLst>
  </p:cSld>
  <p:clrMapOvr>
    <a:masterClrMapping/>
  </p:clrMapOvr>
  <p:transition advTm="84286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38" y="2125662"/>
            <a:ext cx="11887200" cy="2179058"/>
          </a:xfrm>
        </p:spPr>
        <p:txBody>
          <a:bodyPr/>
          <a:lstStyle/>
          <a:p>
            <a:r>
              <a:rPr lang="en-US" dirty="0"/>
              <a:t>Learn more at </a:t>
            </a:r>
            <a:r>
              <a:rPr lang="en-US" dirty="0" err="1"/>
              <a:t>typescriptlang.org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29497"/>
      </p:ext>
    </p:extLst>
  </p:cSld>
  <p:clrMapOvr>
    <a:masterClrMapping/>
  </p:clrMapOvr>
  <p:transition advTm="6648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3237" y="6240462"/>
            <a:ext cx="3781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Bryan Hughes, @</a:t>
            </a:r>
            <a:r>
              <a:rPr lang="en-US" sz="2800" dirty="0" err="1"/>
              <a:t>nebrius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8486592"/>
      </p:ext>
    </p:extLst>
  </p:cSld>
  <p:clrMapOvr>
    <a:masterClrMapping/>
  </p:clrMapOvr>
  <p:transition advTm="8341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Declarations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1479" y="1600200"/>
            <a:ext cx="1165885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Menlo" charset="0"/>
              </a:rPr>
              <a:t>function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795E26"/>
                </a:solidFill>
                <a:latin typeface="Menlo" charset="0"/>
              </a:rPr>
              <a:t>combineNames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first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 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last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):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AF00DB"/>
                </a:solidFill>
                <a:latin typeface="Menlo" charset="0"/>
              </a:rPr>
              <a:t>  return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`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${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first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}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${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last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}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`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 err="1">
                <a:solidFill>
                  <a:srgbClr val="0000FF"/>
                </a:solidFill>
                <a:latin typeface="Menlo" charset="0"/>
              </a:rPr>
              <a:t>const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firstName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'Philip'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Menlo" charset="0"/>
              </a:rPr>
              <a:t>const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lastName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'Fry'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console</a:t>
            </a:r>
            <a:r>
              <a:rPr lang="en-US" sz="20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latin typeface="Menlo" charset="0"/>
              </a:rPr>
              <a:t>log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2000" dirty="0" err="1">
                <a:solidFill>
                  <a:srgbClr val="795E26"/>
                </a:solidFill>
                <a:latin typeface="Menlo" charset="0"/>
              </a:rPr>
              <a:t>combineNames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firstName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lastName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));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FB6AB9-D8EC-426F-9715-C0BCA8996C8F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087051"/>
      </p:ext>
    </p:extLst>
  </p:cSld>
  <p:clrMapOvr>
    <a:masterClrMapping/>
  </p:clrMapOvr>
  <p:transition advTm="5087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1479" y="1600200"/>
            <a:ext cx="101958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Menlo" charset="0"/>
              </a:rPr>
              <a:t>interface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IPerson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firstName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lastName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age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number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 err="1">
                <a:solidFill>
                  <a:srgbClr val="0000FF"/>
                </a:solidFill>
                <a:latin typeface="Menlo" charset="0"/>
              </a:rPr>
              <a:t>const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fry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IPerson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= {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firstName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'Philip'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lastName</a:t>
            </a:r>
            <a:r>
              <a:rPr lang="en-US" sz="2000" dirty="0">
                <a:solidFill>
                  <a:srgbClr val="001080"/>
                </a:solidFill>
                <a:latin typeface="Menlo" charset="0"/>
              </a:rPr>
              <a:t>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'Fry'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,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age: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9885A"/>
                </a:solidFill>
                <a:latin typeface="Menlo" charset="0"/>
              </a:rPr>
              <a:t>30</a:t>
            </a: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endParaRPr lang="ro-RO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6173F5-9D71-4469-BC06-6FCEF09892E4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88259"/>
      </p:ext>
    </p:extLst>
  </p:cSld>
  <p:clrMapOvr>
    <a:masterClrMapping/>
  </p:clrMapOvr>
  <p:transition advTm="48477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1479" y="1600200"/>
            <a:ext cx="1129309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Menlo" charset="0"/>
              </a:rPr>
              <a:t>interface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IShip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001080"/>
                </a:solidFill>
                <a:latin typeface="Menlo" charset="0"/>
              </a:rPr>
              <a:t>  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795E26"/>
                </a:solidFill>
                <a:latin typeface="Menlo" charset="0"/>
              </a:rPr>
              <a:t>  takeoff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():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FF"/>
                </a:solidFill>
                <a:latin typeface="Menlo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Ship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implements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IShip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private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shipName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get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795E26"/>
                </a:solidFill>
                <a:latin typeface="Menlo" charset="0"/>
              </a:rPr>
              <a:t>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() {</a:t>
            </a:r>
          </a:p>
          <a:p>
            <a:r>
              <a:rPr lang="en-US" sz="2000" dirty="0">
                <a:solidFill>
                  <a:srgbClr val="AF00DB"/>
                </a:solidFill>
                <a:latin typeface="Menlo" charset="0"/>
              </a:rPr>
              <a:t>    return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Menlo" charset="0"/>
              </a:rPr>
              <a:t>this</a:t>
            </a:r>
            <a:r>
              <a:rPr lang="en-US" sz="20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shipName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795E26"/>
                </a:solidFill>
                <a:latin typeface="Menlo" charset="0"/>
              </a:rPr>
              <a:t>takeoff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():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008000"/>
                </a:solidFill>
                <a:latin typeface="Menlo" charset="0"/>
              </a:rPr>
              <a:t>    // Blastoff!</a:t>
            </a: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}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endParaRPr lang="de-DE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0EC477-572D-4885-AD00-3493C1108604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04079"/>
      </p:ext>
    </p:extLst>
  </p:cSld>
  <p:clrMapOvr>
    <a:masterClrMapping/>
  </p:clrMapOvr>
  <p:transition advTm="98122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1479" y="1600200"/>
            <a:ext cx="11475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AF00DB"/>
                </a:solidFill>
                <a:latin typeface="Menlo" charset="0"/>
              </a:rPr>
              <a:t>import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IShip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} </a:t>
            </a:r>
            <a:r>
              <a:rPr lang="en-US" sz="2000" dirty="0">
                <a:solidFill>
                  <a:srgbClr val="AF00DB"/>
                </a:solidFill>
                <a:latin typeface="Menlo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'./</a:t>
            </a:r>
            <a:r>
              <a:rPr lang="en-US" sz="2000" dirty="0" err="1">
                <a:solidFill>
                  <a:srgbClr val="A31515"/>
                </a:solidFill>
                <a:latin typeface="Menlo" charset="0"/>
              </a:rPr>
              <a:t>IShip</a:t>
            </a:r>
            <a:r>
              <a:rPr lang="en-US" sz="2000" dirty="0">
                <a:solidFill>
                  <a:srgbClr val="A31515"/>
                </a:solidFill>
                <a:latin typeface="Menlo" charset="0"/>
              </a:rPr>
              <a:t>'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AF00DB"/>
                </a:solidFill>
                <a:latin typeface="Menlo" charset="0"/>
              </a:rPr>
              <a:t>export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Ship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implements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267F99"/>
                </a:solidFill>
                <a:latin typeface="Menlo" charset="0"/>
              </a:rPr>
              <a:t>IShip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private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shipName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get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795E26"/>
                </a:solidFill>
                <a:latin typeface="Menlo" charset="0"/>
              </a:rPr>
              <a:t>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() {</a:t>
            </a:r>
          </a:p>
          <a:p>
            <a:r>
              <a:rPr lang="en-US" sz="2000" dirty="0">
                <a:solidFill>
                  <a:srgbClr val="AF00DB"/>
                </a:solidFill>
                <a:latin typeface="Menlo" charset="0"/>
              </a:rPr>
              <a:t>    return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Menlo" charset="0"/>
              </a:rPr>
              <a:t>this</a:t>
            </a:r>
            <a:r>
              <a:rPr lang="en-US" sz="20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Menlo" charset="0"/>
              </a:rPr>
              <a:t>shipName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Menlo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000" dirty="0">
                <a:solidFill>
                  <a:srgbClr val="795E26"/>
                </a:solidFill>
                <a:latin typeface="Menlo" charset="0"/>
              </a:rPr>
              <a:t>takeoff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(): </a:t>
            </a:r>
            <a:r>
              <a:rPr lang="en-US" sz="2000" dirty="0">
                <a:solidFill>
                  <a:srgbClr val="267F99"/>
                </a:solidFill>
                <a:latin typeface="Menlo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2000" dirty="0">
                <a:solidFill>
                  <a:srgbClr val="008000"/>
                </a:solidFill>
                <a:latin typeface="Menlo" charset="0"/>
              </a:rPr>
              <a:t>    // Blastoff!</a:t>
            </a: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  }</a:t>
            </a:r>
          </a:p>
          <a:p>
            <a:r>
              <a:rPr lang="en-US" sz="20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br>
              <a:rPr lang="en-US" sz="2000" dirty="0">
                <a:solidFill>
                  <a:srgbClr val="000000"/>
                </a:solidFill>
                <a:latin typeface="Menlo" charset="0"/>
              </a:rPr>
            </a:b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endParaRPr lang="de-DE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3EBDEB-5D91-4B9E-B72F-37879B9EC6EB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@</a:t>
            </a:r>
            <a:r>
              <a:rPr lang="en-US" sz="2400" dirty="0" err="1">
                <a:solidFill>
                  <a:srgbClr val="002060"/>
                </a:solidFill>
              </a:rPr>
              <a:t>nebrius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34771"/>
      </p:ext>
    </p:extLst>
  </p:cSld>
  <p:clrMapOvr>
    <a:masterClrMapping/>
  </p:clrMapOvr>
  <p:transition advTm="53337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5355312"/>
          </a:xfrm>
        </p:spPr>
        <p:txBody>
          <a:bodyPr/>
          <a:lstStyle/>
          <a:p>
            <a:r>
              <a:rPr lang="en-US" dirty="0"/>
              <a:t>Out of the box:</a:t>
            </a:r>
          </a:p>
          <a:p>
            <a:pPr lvl="1"/>
            <a:r>
              <a:rPr lang="en-US" dirty="0"/>
              <a:t>Visual Studio</a:t>
            </a:r>
          </a:p>
          <a:p>
            <a:pPr lvl="1"/>
            <a:r>
              <a:rPr lang="en-US" dirty="0"/>
              <a:t>Visual Studio Code</a:t>
            </a:r>
          </a:p>
          <a:p>
            <a:pPr lvl="1"/>
            <a:r>
              <a:rPr lang="en-US" dirty="0" err="1"/>
              <a:t>Webstorm</a:t>
            </a:r>
            <a:r>
              <a:rPr lang="en-US" dirty="0"/>
              <a:t>/</a:t>
            </a:r>
            <a:r>
              <a:rPr lang="en-US" dirty="0" err="1"/>
              <a:t>PyCharm</a:t>
            </a:r>
            <a:r>
              <a:rPr lang="en-US" dirty="0"/>
              <a:t>/</a:t>
            </a:r>
            <a:r>
              <a:rPr lang="en-US" dirty="0" err="1"/>
              <a:t>IntelliJ</a:t>
            </a:r>
            <a:r>
              <a:rPr lang="en-US" dirty="0"/>
              <a:t> IDEA</a:t>
            </a:r>
          </a:p>
          <a:p>
            <a:r>
              <a:rPr lang="en-US" dirty="0"/>
              <a:t>With a plugin:</a:t>
            </a:r>
          </a:p>
          <a:p>
            <a:pPr lvl="1"/>
            <a:r>
              <a:rPr lang="en-US" dirty="0"/>
              <a:t>Sublime</a:t>
            </a:r>
          </a:p>
          <a:p>
            <a:pPr lvl="1"/>
            <a:r>
              <a:rPr lang="en-US" dirty="0"/>
              <a:t>Atom</a:t>
            </a:r>
          </a:p>
          <a:p>
            <a:pPr lvl="1"/>
            <a:r>
              <a:rPr lang="en-US" dirty="0"/>
              <a:t>Vim</a:t>
            </a:r>
          </a:p>
          <a:p>
            <a:pPr lvl="1"/>
            <a:r>
              <a:rPr lang="en-US" dirty="0" err="1"/>
              <a:t>Emacs</a:t>
            </a:r>
            <a:endParaRPr lang="en-US" dirty="0"/>
          </a:p>
          <a:p>
            <a:r>
              <a:rPr lang="en-US" dirty="0"/>
              <a:t>Plus many more!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Integration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D3F375-A6D0-4655-AAEE-F5FE721AF224}"/>
              </a:ext>
            </a:extLst>
          </p:cNvPr>
          <p:cNvSpPr txBox="1"/>
          <p:nvPr/>
        </p:nvSpPr>
        <p:spPr>
          <a:xfrm>
            <a:off x="10790237" y="6385319"/>
            <a:ext cx="1666162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@</a:t>
            </a:r>
            <a:r>
              <a:rPr lang="en-US" sz="2400" dirty="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nebrius</a:t>
            </a:r>
            <a:endParaRPr lang="en-US" sz="24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78802537"/>
      </p:ext>
    </p:extLst>
  </p:cSld>
  <p:clrMapOvr>
    <a:masterClrMapping/>
  </p:clrMapOvr>
  <p:transition advTm="33678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TypeScript Benefits</a:t>
            </a:r>
          </a:p>
        </p:txBody>
      </p:sp>
    </p:spTree>
    <p:extLst>
      <p:ext uri="{BB962C8B-B14F-4D97-AF65-F5344CB8AC3E}">
        <p14:creationId xmlns:p14="http://schemas.microsoft.com/office/powerpoint/2010/main" val="381627449"/>
      </p:ext>
    </p:extLst>
  </p:cSld>
  <p:clrMapOvr>
    <a:masterClrMapping/>
  </p:clrMapOvr>
  <p:transition advTm="5522">
    <p:fade/>
  </p:transition>
</p:sld>
</file>

<file path=ppt/theme/theme1.xml><?xml version="1.0" encoding="utf-8"?>
<a:theme xmlns:a="http://schemas.openxmlformats.org/drawingml/2006/main" name="WHITE TEMPLATE">
  <a:themeElements>
    <a:clrScheme name="BT - Dark Purple on white 2">
      <a:dk1>
        <a:srgbClr val="505050"/>
      </a:dk1>
      <a:lt1>
        <a:srgbClr val="FFFFFF"/>
      </a:lt1>
      <a:dk2>
        <a:srgbClr val="32145A"/>
      </a:dk2>
      <a:lt2>
        <a:srgbClr val="E7DCF4"/>
      </a:lt2>
      <a:accent1>
        <a:srgbClr val="32145A"/>
      </a:accent1>
      <a:accent2>
        <a:srgbClr val="5C2D91"/>
      </a:accent2>
      <a:accent3>
        <a:srgbClr val="B4009E"/>
      </a:accent3>
      <a:accent4>
        <a:srgbClr val="0078D7"/>
      </a:accent4>
      <a:accent5>
        <a:srgbClr val="107C10"/>
      </a:accent5>
      <a:accent6>
        <a:srgbClr val="D83B01"/>
      </a:accent6>
      <a:hlink>
        <a:srgbClr val="5C2D91"/>
      </a:hlink>
      <a:folHlink>
        <a:srgbClr val="5C2D91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tro to TypeScript Wide" id="{578B2848-2AC8-2248-8E7E-71086F7EFDEF}" vid="{80FBC06B-4C29-C54F-8613-7426B0FE1BEE}"/>
    </a:ext>
  </a:extLst>
</a:theme>
</file>

<file path=ppt/theme/theme2.xml><?xml version="1.0" encoding="utf-8"?>
<a:theme xmlns:a="http://schemas.openxmlformats.org/drawingml/2006/main" name="COLOR TEMPLATE">
  <a:themeElements>
    <a:clrScheme name="BT - Dark Purple">
      <a:dk1>
        <a:srgbClr val="505050"/>
      </a:dk1>
      <a:lt1>
        <a:srgbClr val="FFFFFF"/>
      </a:lt1>
      <a:dk2>
        <a:srgbClr val="32145A"/>
      </a:dk2>
      <a:lt2>
        <a:srgbClr val="E7DCF4"/>
      </a:lt2>
      <a:accent1>
        <a:srgbClr val="5C2D91"/>
      </a:accent1>
      <a:accent2>
        <a:srgbClr val="B4009E"/>
      </a:accent2>
      <a:accent3>
        <a:srgbClr val="107C10"/>
      </a:accent3>
      <a:accent4>
        <a:srgbClr val="0078D7"/>
      </a:accent4>
      <a:accent5>
        <a:srgbClr val="008272"/>
      </a:accent5>
      <a:accent6>
        <a:srgbClr val="D83B01"/>
      </a:accent6>
      <a:hlink>
        <a:srgbClr val="E7DCF4"/>
      </a:hlink>
      <a:folHlink>
        <a:srgbClr val="E7DCF4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tro to TypeScript Wide" id="{578B2848-2AC8-2248-8E7E-71086F7EFDEF}" vid="{E30EEFA8-B31C-E848-9521-4961DCC8880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0BB5962AB3C45A9A1CE1EC4C4F647" ma:contentTypeVersion="3" ma:contentTypeDescription="Create a new document." ma:contentTypeScope="" ma:versionID="f0876370c90de824ab54c09b0bd2a056">
  <xsd:schema xmlns:xsd="http://www.w3.org/2001/XMLSchema" xmlns:xs="http://www.w3.org/2001/XMLSchema" xmlns:p="http://schemas.microsoft.com/office/2006/metadata/properties" xmlns:ns3="630a2e83-186a-4a0f-ab27-bee8a8096abc" targetNamespace="http://schemas.microsoft.com/office/2006/metadata/properties" ma:root="true" ma:fieldsID="a2a3b5ed8b4accd7c8a398d0cb075271" ns3:_="">
    <xsd:import namespace="630a2e83-186a-4a0f-ab27-bee8a8096ab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a2e83-186a-4a0f-ab27-bee8a8096a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90F116-B58F-4255-B05B-DA3808E0E5C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30a2e83-186a-4a0f-ab27-bee8a8096abc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58FDAC0-319D-4A54-8D8E-1D42CB1F80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553072-E538-48C4-90FC-3653F32D67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0a2e83-186a-4a0f-ab27-bee8a8096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Intro to TypeScript Wide</Template>
  <TotalTime>15791</TotalTime>
  <Words>956</Words>
  <Application>Microsoft Office PowerPoint</Application>
  <PresentationFormat>Custom</PresentationFormat>
  <Paragraphs>329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Consolas</vt:lpstr>
      <vt:lpstr>Courier New</vt:lpstr>
      <vt:lpstr>Menlo</vt:lpstr>
      <vt:lpstr>Segoe UI</vt:lpstr>
      <vt:lpstr>Segoe UI Light</vt:lpstr>
      <vt:lpstr>Wingdings</vt:lpstr>
      <vt:lpstr>WHITE TEMPLATE</vt:lpstr>
      <vt:lpstr>COLOR TEMPLATE</vt:lpstr>
      <vt:lpstr> TypeScript in Practice</vt:lpstr>
      <vt:lpstr>What is TypeScript?</vt:lpstr>
      <vt:lpstr>Features</vt:lpstr>
      <vt:lpstr>Type Declarations</vt:lpstr>
      <vt:lpstr>Interfaces</vt:lpstr>
      <vt:lpstr>Classes</vt:lpstr>
      <vt:lpstr>Modules</vt:lpstr>
      <vt:lpstr>Editor Integration</vt:lpstr>
      <vt:lpstr>TypeScript Benefits</vt:lpstr>
      <vt:lpstr>Type Safety</vt:lpstr>
      <vt:lpstr>Refactoring</vt:lpstr>
      <vt:lpstr>Ideal Use Cases</vt:lpstr>
      <vt:lpstr>Understanding the Type System</vt:lpstr>
      <vt:lpstr>Native JavaScript Types</vt:lpstr>
      <vt:lpstr>Opt-in</vt:lpstr>
      <vt:lpstr>Inferred Types</vt:lpstr>
      <vt:lpstr>Non-TypeScript Modules</vt:lpstr>
      <vt:lpstr>TypeScript Definition Files</vt:lpstr>
      <vt:lpstr>.d.ts file example</vt:lpstr>
      <vt:lpstr>Global Type Definition Files</vt:lpstr>
      <vt:lpstr>Global Types Usage</vt:lpstr>
      <vt:lpstr>Using TypeScript with Node.js</vt:lpstr>
      <vt:lpstr>Compiler</vt:lpstr>
      <vt:lpstr>Configuration with tsconfig.json</vt:lpstr>
      <vt:lpstr>Linter</vt:lpstr>
      <vt:lpstr>Configuration with tslint.json</vt:lpstr>
      <vt:lpstr>Using TypeScript with React</vt:lpstr>
      <vt:lpstr>Type Declarations</vt:lpstr>
      <vt:lpstr>Installing Build Tools</vt:lpstr>
      <vt:lpstr>Webpack Configuration</vt:lpstr>
      <vt:lpstr>Webpack Configuration</vt:lpstr>
      <vt:lpstr>ES2015+ Considerations</vt:lpstr>
      <vt:lpstr>Learn more at typescriptlang.org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using TypeScript with Node.js</dc:title>
  <dc:subject>&lt;Speech title here&gt;</dc:subject>
  <dc:creator>Bryan Hughes</dc:creator>
  <cp:keywords/>
  <dc:description>Template: Maryfj_x000d_
Formatting: _x000d_
Audience Type:</dc:description>
  <cp:lastModifiedBy>Bryan Hughes</cp:lastModifiedBy>
  <cp:revision>97</cp:revision>
  <cp:lastPrinted>2016-07-19T16:53:20Z</cp:lastPrinted>
  <dcterms:created xsi:type="dcterms:W3CDTF">2016-11-02T21:59:17Z</dcterms:created>
  <dcterms:modified xsi:type="dcterms:W3CDTF">2018-06-13T22:10:15Z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0x010100A2B0BB5962AB3C45A9A1CE1EC4C4F647</vt:lpwstr>
  </property>
  <property fmtid="{D5CDD505-2E9C-101B-9397-08002B2CF9AE}" pid="3" name="Product">
    <vt:lpwstr/>
  </property>
  <property fmtid="{D5CDD505-2E9C-101B-9397-08002B2CF9AE}" pid="4" name="Event1">
    <vt:lpwstr>622;#Unassigned|2c8af875-f38a-40b8-a0a9-056aed3fc8c0</vt:lpwstr>
  </property>
  <property fmtid="{D5CDD505-2E9C-101B-9397-08002B2CF9AE}" pid="5" name="Audience">
    <vt:lpwstr/>
  </property>
  <property fmtid="{D5CDD505-2E9C-101B-9397-08002B2CF9AE}" pid="6" name="Event Venue">
    <vt:lpwstr/>
  </property>
  <property fmtid="{D5CDD505-2E9C-101B-9397-08002B2CF9AE}" pid="7" name="Track">
    <vt:lpwstr/>
  </property>
  <property fmtid="{D5CDD505-2E9C-101B-9397-08002B2CF9AE}" pid="8" name="Event Location">
    <vt:lpwstr/>
  </property>
  <property fmtid="{D5CDD505-2E9C-101B-9397-08002B2CF9AE}" pid="9" name="Campaign">
    <vt:lpwstr/>
  </property>
  <property fmtid="{D5CDD505-2E9C-101B-9397-08002B2CF9AE}" pid="10" name="IsMyDocuments">
    <vt:bool>true</vt:bool>
  </property>
  <property fmtid="{D5CDD505-2E9C-101B-9397-08002B2CF9AE}" pid="11" name="TaxKeyword">
    <vt:lpwstr/>
  </property>
  <property fmtid="{D5CDD505-2E9C-101B-9397-08002B2CF9AE}" pid="12" name="TaxCatchAll">
    <vt:lpwstr/>
  </property>
  <property fmtid="{D5CDD505-2E9C-101B-9397-08002B2CF9AE}" pid="13" name="TaxKeywordTaxHTField">
    <vt:lpwstr/>
  </property>
  <property fmtid="{D5CDD505-2E9C-101B-9397-08002B2CF9AE}" pid="14" name="MSIP_Label_f42aa342-8706-4288-bd11-ebb85995028c_Enabled">
    <vt:lpwstr>True</vt:lpwstr>
  </property>
  <property fmtid="{D5CDD505-2E9C-101B-9397-08002B2CF9AE}" pid="15" name="MSIP_Label_f42aa342-8706-4288-bd11-ebb85995028c_SiteId">
    <vt:lpwstr>72f988bf-86f1-41af-91ab-2d7cd011db47</vt:lpwstr>
  </property>
  <property fmtid="{D5CDD505-2E9C-101B-9397-08002B2CF9AE}" pid="16" name="MSIP_Label_f42aa342-8706-4288-bd11-ebb85995028c_Owner">
    <vt:lpwstr>brhugh@microsoft.com</vt:lpwstr>
  </property>
  <property fmtid="{D5CDD505-2E9C-101B-9397-08002B2CF9AE}" pid="17" name="MSIP_Label_f42aa342-8706-4288-bd11-ebb85995028c_SetDate">
    <vt:lpwstr>2018-02-21T17:32:49.9853482Z</vt:lpwstr>
  </property>
  <property fmtid="{D5CDD505-2E9C-101B-9397-08002B2CF9AE}" pid="18" name="MSIP_Label_f42aa342-8706-4288-bd11-ebb85995028c_Name">
    <vt:lpwstr>General</vt:lpwstr>
  </property>
  <property fmtid="{D5CDD505-2E9C-101B-9397-08002B2CF9AE}" pid="19" name="MSIP_Label_f42aa342-8706-4288-bd11-ebb85995028c_Application">
    <vt:lpwstr>Microsoft Azure Information Protection</vt:lpwstr>
  </property>
  <property fmtid="{D5CDD505-2E9C-101B-9397-08002B2CF9AE}" pid="20" name="MSIP_Label_f42aa342-8706-4288-bd11-ebb85995028c_Extended_MSFT_Method">
    <vt:lpwstr>Automatic</vt:lpwstr>
  </property>
  <property fmtid="{D5CDD505-2E9C-101B-9397-08002B2CF9AE}" pid="21" name="Sensitivity">
    <vt:lpwstr>General</vt:lpwstr>
  </property>
</Properties>
</file>