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  <p:sldMasterId id="2147483741" r:id="rId2"/>
    <p:sldMasterId id="2147485058" r:id="rId3"/>
    <p:sldMasterId id="2147485219" r:id="rId4"/>
    <p:sldMasterId id="2147485222" r:id="rId5"/>
  </p:sldMasterIdLst>
  <p:notesMasterIdLst>
    <p:notesMasterId r:id="rId62"/>
  </p:notesMasterIdLst>
  <p:handoutMasterIdLst>
    <p:handoutMasterId r:id="rId63"/>
  </p:handoutMasterIdLst>
  <p:sldIdLst>
    <p:sldId id="501" r:id="rId6"/>
    <p:sldId id="510" r:id="rId7"/>
    <p:sldId id="511" r:id="rId8"/>
    <p:sldId id="483" r:id="rId9"/>
    <p:sldId id="491" r:id="rId10"/>
    <p:sldId id="512" r:id="rId11"/>
    <p:sldId id="513" r:id="rId12"/>
    <p:sldId id="514" r:id="rId13"/>
    <p:sldId id="515" r:id="rId14"/>
    <p:sldId id="580" r:id="rId15"/>
    <p:sldId id="547" r:id="rId16"/>
    <p:sldId id="509" r:id="rId17"/>
    <p:sldId id="508" r:id="rId18"/>
    <p:sldId id="517" r:id="rId19"/>
    <p:sldId id="548" r:id="rId20"/>
    <p:sldId id="519" r:id="rId21"/>
    <p:sldId id="520" r:id="rId22"/>
    <p:sldId id="518" r:id="rId23"/>
    <p:sldId id="581" r:id="rId24"/>
    <p:sldId id="526" r:id="rId25"/>
    <p:sldId id="427" r:id="rId26"/>
    <p:sldId id="582" r:id="rId27"/>
    <p:sldId id="416" r:id="rId28"/>
    <p:sldId id="419" r:id="rId29"/>
    <p:sldId id="467" r:id="rId30"/>
    <p:sldId id="472" r:id="rId31"/>
    <p:sldId id="499" r:id="rId32"/>
    <p:sldId id="575" r:id="rId33"/>
    <p:sldId id="426" r:id="rId34"/>
    <p:sldId id="549" r:id="rId35"/>
    <p:sldId id="507" r:id="rId36"/>
    <p:sldId id="481" r:id="rId37"/>
    <p:sldId id="546" r:id="rId38"/>
    <p:sldId id="475" r:id="rId39"/>
    <p:sldId id="555" r:id="rId40"/>
    <p:sldId id="556" r:id="rId41"/>
    <p:sldId id="557" r:id="rId42"/>
    <p:sldId id="558" r:id="rId43"/>
    <p:sldId id="559" r:id="rId44"/>
    <p:sldId id="560" r:id="rId45"/>
    <p:sldId id="578" r:id="rId46"/>
    <p:sldId id="561" r:id="rId47"/>
    <p:sldId id="579" r:id="rId48"/>
    <p:sldId id="563" r:id="rId49"/>
    <p:sldId id="436" r:id="rId50"/>
    <p:sldId id="565" r:id="rId51"/>
    <p:sldId id="566" r:id="rId52"/>
    <p:sldId id="567" r:id="rId53"/>
    <p:sldId id="576" r:id="rId54"/>
    <p:sldId id="577" r:id="rId55"/>
    <p:sldId id="568" r:id="rId56"/>
    <p:sldId id="569" r:id="rId57"/>
    <p:sldId id="570" r:id="rId58"/>
    <p:sldId id="571" r:id="rId59"/>
    <p:sldId id="573" r:id="rId60"/>
    <p:sldId id="572" r:id="rId6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19" autoAdjust="0"/>
  </p:normalViewPr>
  <p:slideViewPr>
    <p:cSldViewPr snapToGrid="0">
      <p:cViewPr>
        <p:scale>
          <a:sx n="178" d="100"/>
          <a:sy n="178" d="100"/>
        </p:scale>
        <p:origin x="-80" y="-80"/>
      </p:cViewPr>
      <p:guideLst>
        <p:guide orient="horz" pos="1631"/>
        <p:guide orient="horz" pos="2384"/>
        <p:guide pos="607"/>
        <p:guide pos="4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424"/>
    </p:cViewPr>
  </p:sorterViewPr>
  <p:notesViewPr>
    <p:cSldViewPr snapToGrid="0">
      <p:cViewPr varScale="1">
        <p:scale>
          <a:sx n="50" d="100"/>
          <a:sy n="50" d="100"/>
        </p:scale>
        <p:origin x="2632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A0B30-0979-AF4A-B209-FB7C69C90FD7}" type="doc">
      <dgm:prSet loTypeId="urn:microsoft.com/office/officeart/2005/8/layout/hList1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79CD63-9496-3C4A-A161-A82E4CC1E34D}">
      <dgm:prSet phldrT="[Text]"/>
      <dgm:spPr>
        <a:solidFill>
          <a:schemeClr val="tx1"/>
        </a:solidFill>
        <a:ln>
          <a:solidFill>
            <a:srgbClr val="004875"/>
          </a:solidFill>
        </a:ln>
      </dgm:spPr>
      <dgm:t>
        <a:bodyPr/>
        <a:lstStyle/>
        <a:p>
          <a:r>
            <a:rPr lang="en-US" b="1" dirty="0" smtClean="0"/>
            <a:t>Infrastructure</a:t>
          </a:r>
          <a:endParaRPr lang="en-US" b="1" dirty="0"/>
        </a:p>
      </dgm:t>
    </dgm:pt>
    <dgm:pt modelId="{5612DB0E-0F89-C844-AD05-540BABA9B9D7}" type="parTrans" cxnId="{D217E489-8EB5-964E-83A6-DF628CEAC317}">
      <dgm:prSet/>
      <dgm:spPr/>
      <dgm:t>
        <a:bodyPr/>
        <a:lstStyle/>
        <a:p>
          <a:endParaRPr lang="en-US"/>
        </a:p>
      </dgm:t>
    </dgm:pt>
    <dgm:pt modelId="{EC9B0109-6C11-DD4F-B8F4-59BF4AD47315}" type="sibTrans" cxnId="{D217E489-8EB5-964E-83A6-DF628CEAC317}">
      <dgm:prSet/>
      <dgm:spPr/>
      <dgm:t>
        <a:bodyPr/>
        <a:lstStyle/>
        <a:p>
          <a:endParaRPr lang="en-US"/>
        </a:p>
      </dgm:t>
    </dgm:pt>
    <dgm:pt modelId="{9AE69678-8281-4F49-8B61-9E7B1A999911}">
      <dgm:prSet phldrT="[Text]" custT="1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400" dirty="0" smtClean="0"/>
            <a:t>Standardized environments </a:t>
          </a:r>
          <a:br>
            <a:rPr lang="en-US" sz="2400" dirty="0" smtClean="0"/>
          </a:br>
          <a:r>
            <a:rPr lang="en-US" sz="2400" i="1" dirty="0" smtClean="0">
              <a:solidFill>
                <a:schemeClr val="accent1"/>
              </a:solidFill>
            </a:rPr>
            <a:t>(dev, test, prod)</a:t>
          </a:r>
          <a:endParaRPr lang="en-US" sz="2400" i="1" dirty="0">
            <a:solidFill>
              <a:schemeClr val="accent1"/>
            </a:solidFill>
          </a:endParaRPr>
        </a:p>
      </dgm:t>
    </dgm:pt>
    <dgm:pt modelId="{8EAD9D9B-B4CA-9E45-A165-E7444D73C738}" type="parTrans" cxnId="{90ED3A41-09D4-8F47-B393-0F85B2AE3470}">
      <dgm:prSet/>
      <dgm:spPr/>
      <dgm:t>
        <a:bodyPr/>
        <a:lstStyle/>
        <a:p>
          <a:endParaRPr lang="en-US"/>
        </a:p>
      </dgm:t>
    </dgm:pt>
    <dgm:pt modelId="{B09A5BF0-D7C9-9B4C-90D0-E5499D019F38}" type="sibTrans" cxnId="{90ED3A41-09D4-8F47-B393-0F85B2AE3470}">
      <dgm:prSet/>
      <dgm:spPr/>
      <dgm:t>
        <a:bodyPr/>
        <a:lstStyle/>
        <a:p>
          <a:endParaRPr lang="en-US"/>
        </a:p>
      </dgm:t>
    </dgm:pt>
    <dgm:pt modelId="{5E7EFDEA-2DF2-B943-A0D4-E64432DF6EC3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/>
            <a:t>Applications</a:t>
          </a:r>
          <a:endParaRPr lang="en-US" b="1" dirty="0"/>
        </a:p>
      </dgm:t>
    </dgm:pt>
    <dgm:pt modelId="{461F5900-7C5F-6945-8C18-13373E384058}" type="parTrans" cxnId="{BB5879AF-C32D-6B49-BEA5-6965ED822A3E}">
      <dgm:prSet/>
      <dgm:spPr/>
      <dgm:t>
        <a:bodyPr/>
        <a:lstStyle/>
        <a:p>
          <a:endParaRPr lang="en-US"/>
        </a:p>
      </dgm:t>
    </dgm:pt>
    <dgm:pt modelId="{9C4DC402-C363-E542-AE05-17D4E480DCE5}" type="sibTrans" cxnId="{BB5879AF-C32D-6B49-BEA5-6965ED822A3E}">
      <dgm:prSet/>
      <dgm:spPr/>
      <dgm:t>
        <a:bodyPr/>
        <a:lstStyle/>
        <a:p>
          <a:endParaRPr lang="en-US"/>
        </a:p>
      </dgm:t>
    </dgm:pt>
    <dgm:pt modelId="{89D29122-BB01-3542-9997-5A9A07E2B7D3}">
      <dgm:prSet phldrT="[Text]" custT="1"/>
      <dgm:spPr>
        <a:solidFill>
          <a:srgbClr val="E1E1E1">
            <a:alpha val="90000"/>
          </a:srgb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400" dirty="0" smtClean="0"/>
            <a:t>Fool-proof packaging </a:t>
          </a:r>
          <a:r>
            <a:rPr lang="en-US" sz="2400" i="1" dirty="0" smtClean="0">
              <a:solidFill>
                <a:schemeClr val="accent1"/>
              </a:solidFill>
            </a:rPr>
            <a:t>(configs, libraries, driver versions, etc.)</a:t>
          </a:r>
          <a:endParaRPr lang="en-US" sz="2400" i="1" dirty="0">
            <a:solidFill>
              <a:schemeClr val="accent1"/>
            </a:solidFill>
          </a:endParaRPr>
        </a:p>
      </dgm:t>
    </dgm:pt>
    <dgm:pt modelId="{AD15B569-C42E-474B-9D2A-B42F2F2FF558}" type="parTrans" cxnId="{31320E35-0B94-1348-904F-E26C11844E66}">
      <dgm:prSet/>
      <dgm:spPr/>
      <dgm:t>
        <a:bodyPr/>
        <a:lstStyle/>
        <a:p>
          <a:endParaRPr lang="en-US"/>
        </a:p>
      </dgm:t>
    </dgm:pt>
    <dgm:pt modelId="{3C712115-255F-E747-BEFF-5D78ECDC69EE}" type="sibTrans" cxnId="{31320E35-0B94-1348-904F-E26C11844E66}">
      <dgm:prSet/>
      <dgm:spPr/>
      <dgm:t>
        <a:bodyPr/>
        <a:lstStyle/>
        <a:p>
          <a:endParaRPr lang="en-US"/>
        </a:p>
      </dgm:t>
    </dgm:pt>
    <dgm:pt modelId="{C504B1AB-E2B4-4549-9F7E-2926A5EE85AD}">
      <dgm:prSet phldrT="[Text]" custT="1"/>
      <dgm:spPr>
        <a:solidFill>
          <a:srgbClr val="E1E1E1">
            <a:alpha val="90000"/>
          </a:srgb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400" dirty="0" smtClean="0"/>
            <a:t>Repeatable builds and orchestration</a:t>
          </a:r>
          <a:endParaRPr lang="en-US" sz="2400" dirty="0"/>
        </a:p>
      </dgm:t>
    </dgm:pt>
    <dgm:pt modelId="{D7340014-64EF-574F-99BE-753B0D0CC67A}" type="parTrans" cxnId="{0BA3D878-790E-A147-A50A-6BD69F1F57CF}">
      <dgm:prSet/>
      <dgm:spPr/>
      <dgm:t>
        <a:bodyPr/>
        <a:lstStyle/>
        <a:p>
          <a:endParaRPr lang="en-US"/>
        </a:p>
      </dgm:t>
    </dgm:pt>
    <dgm:pt modelId="{755CB723-9E67-B645-9F1E-2F4675E280FA}" type="sibTrans" cxnId="{0BA3D878-790E-A147-A50A-6BD69F1F57CF}">
      <dgm:prSet/>
      <dgm:spPr/>
      <dgm:t>
        <a:bodyPr/>
        <a:lstStyle/>
        <a:p>
          <a:endParaRPr lang="en-US"/>
        </a:p>
      </dgm:t>
    </dgm:pt>
    <dgm:pt modelId="{B1D27B01-71A9-C14A-9A7B-A2393AA51A06}">
      <dgm:prSet phldrT="[Text]" custT="1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400" dirty="0" smtClean="0"/>
            <a:t>Portability </a:t>
          </a:r>
          <a:br>
            <a:rPr lang="en-US" sz="2400" dirty="0" smtClean="0"/>
          </a:br>
          <a:r>
            <a:rPr lang="en-US" sz="2400" i="1" dirty="0" smtClean="0">
              <a:solidFill>
                <a:srgbClr val="7D7D7D"/>
              </a:solidFill>
            </a:rPr>
            <a:t>(on-premises and cloud)</a:t>
          </a:r>
          <a:endParaRPr lang="en-US" sz="2400" i="1" dirty="0">
            <a:solidFill>
              <a:srgbClr val="7D7D7D"/>
            </a:solidFill>
          </a:endParaRPr>
        </a:p>
      </dgm:t>
    </dgm:pt>
    <dgm:pt modelId="{5AA0610F-95F5-A04E-87A3-BB4312C0C145}" type="parTrans" cxnId="{C9E437F6-E16A-7D4C-9F00-25AB2BF5F979}">
      <dgm:prSet/>
      <dgm:spPr/>
      <dgm:t>
        <a:bodyPr/>
        <a:lstStyle/>
        <a:p>
          <a:endParaRPr lang="en-US"/>
        </a:p>
      </dgm:t>
    </dgm:pt>
    <dgm:pt modelId="{75AA25D2-5E4F-E746-BD8F-8BAF98A8316F}" type="sibTrans" cxnId="{C9E437F6-E16A-7D4C-9F00-25AB2BF5F979}">
      <dgm:prSet/>
      <dgm:spPr/>
      <dgm:t>
        <a:bodyPr/>
        <a:lstStyle/>
        <a:p>
          <a:endParaRPr lang="en-US"/>
        </a:p>
      </dgm:t>
    </dgm:pt>
    <dgm:pt modelId="{0F7522AD-3E2B-C741-8F99-718952913DF3}">
      <dgm:prSet phldrT="[Text]" custT="1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400" dirty="0" smtClean="0"/>
            <a:t>Higher resource utilization</a:t>
          </a:r>
          <a:endParaRPr lang="en-US" sz="2400" dirty="0"/>
        </a:p>
      </dgm:t>
    </dgm:pt>
    <dgm:pt modelId="{94C86E22-3DC5-1E4B-A4BA-BA00AB9B38E1}" type="parTrans" cxnId="{2CCD6265-26F4-FF44-B0E5-944AFD5D623D}">
      <dgm:prSet/>
      <dgm:spPr/>
      <dgm:t>
        <a:bodyPr/>
        <a:lstStyle/>
        <a:p>
          <a:endParaRPr lang="en-US"/>
        </a:p>
      </dgm:t>
    </dgm:pt>
    <dgm:pt modelId="{D07BAD07-2FC2-C649-B70A-E086974701C9}" type="sibTrans" cxnId="{2CCD6265-26F4-FF44-B0E5-944AFD5D623D}">
      <dgm:prSet/>
      <dgm:spPr/>
      <dgm:t>
        <a:bodyPr/>
        <a:lstStyle/>
        <a:p>
          <a:endParaRPr lang="en-US"/>
        </a:p>
      </dgm:t>
    </dgm:pt>
    <dgm:pt modelId="{23173856-0496-DC4F-9A9A-FA15DBAE613C}">
      <dgm:prSet phldrT="[Text]" custT="1"/>
      <dgm:spPr>
        <a:solidFill>
          <a:srgbClr val="E1E1E1">
            <a:alpha val="90000"/>
          </a:srgb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400" dirty="0" smtClean="0"/>
            <a:t>Faster app dev cycles</a:t>
          </a:r>
          <a:endParaRPr lang="en-US" sz="2400" dirty="0"/>
        </a:p>
      </dgm:t>
    </dgm:pt>
    <dgm:pt modelId="{4EB11B59-EFA2-3F4E-8650-FF2EDC8A8C54}" type="parTrans" cxnId="{34B93D8B-3024-154C-BB42-13FFEEF3425F}">
      <dgm:prSet/>
      <dgm:spPr/>
      <dgm:t>
        <a:bodyPr/>
        <a:lstStyle/>
        <a:p>
          <a:endParaRPr lang="en-US"/>
        </a:p>
      </dgm:t>
    </dgm:pt>
    <dgm:pt modelId="{06CCF3AA-4677-3149-AD73-DC1962752E56}" type="sibTrans" cxnId="{34B93D8B-3024-154C-BB42-13FFEEF3425F}">
      <dgm:prSet/>
      <dgm:spPr/>
      <dgm:t>
        <a:bodyPr/>
        <a:lstStyle/>
        <a:p>
          <a:endParaRPr lang="en-US"/>
        </a:p>
      </dgm:t>
    </dgm:pt>
    <dgm:pt modelId="{B2C90710-64E4-5049-B35E-082D78FC758E}">
      <dgm:prSet phldrT="[Text]" custT="1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400" dirty="0" smtClean="0"/>
            <a:t>Agility and elasticity</a:t>
          </a:r>
          <a:endParaRPr lang="en-US" sz="2400" dirty="0"/>
        </a:p>
      </dgm:t>
    </dgm:pt>
    <dgm:pt modelId="{7087B8AA-38F1-E445-BF81-BDCAD5B0B0F5}" type="parTrans" cxnId="{AAB1AEBD-B8EA-C140-B553-89EF3ECCCFEE}">
      <dgm:prSet/>
      <dgm:spPr/>
      <dgm:t>
        <a:bodyPr/>
        <a:lstStyle/>
        <a:p>
          <a:endParaRPr lang="en-US"/>
        </a:p>
      </dgm:t>
    </dgm:pt>
    <dgm:pt modelId="{2534F6EE-0C74-FD43-87D9-0E2526C8FD75}" type="sibTrans" cxnId="{AAB1AEBD-B8EA-C140-B553-89EF3ECCCFEE}">
      <dgm:prSet/>
      <dgm:spPr/>
      <dgm:t>
        <a:bodyPr/>
        <a:lstStyle/>
        <a:p>
          <a:endParaRPr lang="en-US"/>
        </a:p>
      </dgm:t>
    </dgm:pt>
    <dgm:pt modelId="{60D028B6-B6D7-2A4F-8383-2C70EDE7F3C5}" type="pres">
      <dgm:prSet presAssocID="{9FEA0B30-0979-AF4A-B209-FB7C69C90F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B5F68-DA98-714E-B716-3F98AD44134D}" type="pres">
      <dgm:prSet presAssocID="{7B79CD63-9496-3C4A-A161-A82E4CC1E34D}" presName="composite" presStyleCnt="0"/>
      <dgm:spPr/>
      <dgm:t>
        <a:bodyPr/>
        <a:lstStyle/>
        <a:p>
          <a:endParaRPr lang="en-US"/>
        </a:p>
      </dgm:t>
    </dgm:pt>
    <dgm:pt modelId="{2FD910FA-7B7E-7644-9461-2F7D47528F4B}" type="pres">
      <dgm:prSet presAssocID="{7B79CD63-9496-3C4A-A161-A82E4CC1E3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253A9-F72D-4B40-9D89-8E7F1C8B171D}" type="pres">
      <dgm:prSet presAssocID="{7B79CD63-9496-3C4A-A161-A82E4CC1E3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BA52-A41F-F14A-8A3C-1F4700173801}" type="pres">
      <dgm:prSet presAssocID="{EC9B0109-6C11-DD4F-B8F4-59BF4AD47315}" presName="space" presStyleCnt="0"/>
      <dgm:spPr/>
      <dgm:t>
        <a:bodyPr/>
        <a:lstStyle/>
        <a:p>
          <a:endParaRPr lang="en-US"/>
        </a:p>
      </dgm:t>
    </dgm:pt>
    <dgm:pt modelId="{EDAC503B-117E-7C41-AA25-046316E5F366}" type="pres">
      <dgm:prSet presAssocID="{5E7EFDEA-2DF2-B943-A0D4-E64432DF6EC3}" presName="composite" presStyleCnt="0"/>
      <dgm:spPr/>
      <dgm:t>
        <a:bodyPr/>
        <a:lstStyle/>
        <a:p>
          <a:endParaRPr lang="en-US"/>
        </a:p>
      </dgm:t>
    </dgm:pt>
    <dgm:pt modelId="{B980608A-C61E-EA43-9F04-CCA3624EEAEB}" type="pres">
      <dgm:prSet presAssocID="{5E7EFDEA-2DF2-B943-A0D4-E64432DF6EC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C3CDB-EA19-4649-ACDF-1AB174F3D6F9}" type="pres">
      <dgm:prSet presAssocID="{5E7EFDEA-2DF2-B943-A0D4-E64432DF6EC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E437F6-E16A-7D4C-9F00-25AB2BF5F979}" srcId="{7B79CD63-9496-3C4A-A161-A82E4CC1E34D}" destId="{B1D27B01-71A9-C14A-9A7B-A2393AA51A06}" srcOrd="2" destOrd="0" parTransId="{5AA0610F-95F5-A04E-87A3-BB4312C0C145}" sibTransId="{75AA25D2-5E4F-E746-BD8F-8BAF98A8316F}"/>
    <dgm:cxn modelId="{31320E35-0B94-1348-904F-E26C11844E66}" srcId="{5E7EFDEA-2DF2-B943-A0D4-E64432DF6EC3}" destId="{89D29122-BB01-3542-9997-5A9A07E2B7D3}" srcOrd="0" destOrd="0" parTransId="{AD15B569-C42E-474B-9D2A-B42F2F2FF558}" sibTransId="{3C712115-255F-E747-BEFF-5D78ECDC69EE}"/>
    <dgm:cxn modelId="{BAFEB9C3-8964-264C-A70E-37775DA96037}" type="presOf" srcId="{9FEA0B30-0979-AF4A-B209-FB7C69C90FD7}" destId="{60D028B6-B6D7-2A4F-8383-2C70EDE7F3C5}" srcOrd="0" destOrd="0" presId="urn:microsoft.com/office/officeart/2005/8/layout/hList1"/>
    <dgm:cxn modelId="{BB5879AF-C32D-6B49-BEA5-6965ED822A3E}" srcId="{9FEA0B30-0979-AF4A-B209-FB7C69C90FD7}" destId="{5E7EFDEA-2DF2-B943-A0D4-E64432DF6EC3}" srcOrd="1" destOrd="0" parTransId="{461F5900-7C5F-6945-8C18-13373E384058}" sibTransId="{9C4DC402-C363-E542-AE05-17D4E480DCE5}"/>
    <dgm:cxn modelId="{ED4E82CF-E0E8-A04A-BDDE-C394E56F5EA2}" type="presOf" srcId="{B1D27B01-71A9-C14A-9A7B-A2393AA51A06}" destId="{033253A9-F72D-4B40-9D89-8E7F1C8B171D}" srcOrd="0" destOrd="2" presId="urn:microsoft.com/office/officeart/2005/8/layout/hList1"/>
    <dgm:cxn modelId="{AAB1AEBD-B8EA-C140-B553-89EF3ECCCFEE}" srcId="{7B79CD63-9496-3C4A-A161-A82E4CC1E34D}" destId="{B2C90710-64E4-5049-B35E-082D78FC758E}" srcOrd="0" destOrd="0" parTransId="{7087B8AA-38F1-E445-BF81-BDCAD5B0B0F5}" sibTransId="{2534F6EE-0C74-FD43-87D9-0E2526C8FD75}"/>
    <dgm:cxn modelId="{89C2BDAC-39FE-F94F-A91A-645AF604D4AC}" type="presOf" srcId="{7B79CD63-9496-3C4A-A161-A82E4CC1E34D}" destId="{2FD910FA-7B7E-7644-9461-2F7D47528F4B}" srcOrd="0" destOrd="0" presId="urn:microsoft.com/office/officeart/2005/8/layout/hList1"/>
    <dgm:cxn modelId="{2CCD6265-26F4-FF44-B0E5-944AFD5D623D}" srcId="{7B79CD63-9496-3C4A-A161-A82E4CC1E34D}" destId="{0F7522AD-3E2B-C741-8F99-718952913DF3}" srcOrd="3" destOrd="0" parTransId="{94C86E22-3DC5-1E4B-A4BA-BA00AB9B38E1}" sibTransId="{D07BAD07-2FC2-C649-B70A-E086974701C9}"/>
    <dgm:cxn modelId="{0BA3D878-790E-A147-A50A-6BD69F1F57CF}" srcId="{5E7EFDEA-2DF2-B943-A0D4-E64432DF6EC3}" destId="{C504B1AB-E2B4-4549-9F7E-2926A5EE85AD}" srcOrd="1" destOrd="0" parTransId="{D7340014-64EF-574F-99BE-753B0D0CC67A}" sibTransId="{755CB723-9E67-B645-9F1E-2F4675E280FA}"/>
    <dgm:cxn modelId="{6C5E106A-4F63-264B-83B0-B6958C2E5BCE}" type="presOf" srcId="{B2C90710-64E4-5049-B35E-082D78FC758E}" destId="{033253A9-F72D-4B40-9D89-8E7F1C8B171D}" srcOrd="0" destOrd="0" presId="urn:microsoft.com/office/officeart/2005/8/layout/hList1"/>
    <dgm:cxn modelId="{2123F51A-6FF8-B544-B5A3-237588109EA3}" type="presOf" srcId="{C504B1AB-E2B4-4549-9F7E-2926A5EE85AD}" destId="{29EC3CDB-EA19-4649-ACDF-1AB174F3D6F9}" srcOrd="0" destOrd="1" presId="urn:microsoft.com/office/officeart/2005/8/layout/hList1"/>
    <dgm:cxn modelId="{D217E489-8EB5-964E-83A6-DF628CEAC317}" srcId="{9FEA0B30-0979-AF4A-B209-FB7C69C90FD7}" destId="{7B79CD63-9496-3C4A-A161-A82E4CC1E34D}" srcOrd="0" destOrd="0" parTransId="{5612DB0E-0F89-C844-AD05-540BABA9B9D7}" sibTransId="{EC9B0109-6C11-DD4F-B8F4-59BF4AD47315}"/>
    <dgm:cxn modelId="{6759CD3C-86C2-6F4F-898A-D6807C3A97B8}" type="presOf" srcId="{5E7EFDEA-2DF2-B943-A0D4-E64432DF6EC3}" destId="{B980608A-C61E-EA43-9F04-CCA3624EEAEB}" srcOrd="0" destOrd="0" presId="urn:microsoft.com/office/officeart/2005/8/layout/hList1"/>
    <dgm:cxn modelId="{25A970E3-BB40-FB42-B4F4-834E6C3F3CFC}" type="presOf" srcId="{23173856-0496-DC4F-9A9A-FA15DBAE613C}" destId="{29EC3CDB-EA19-4649-ACDF-1AB174F3D6F9}" srcOrd="0" destOrd="2" presId="urn:microsoft.com/office/officeart/2005/8/layout/hList1"/>
    <dgm:cxn modelId="{1908BFC4-95E7-DA47-BBE4-97A80E9E054B}" type="presOf" srcId="{0F7522AD-3E2B-C741-8F99-718952913DF3}" destId="{033253A9-F72D-4B40-9D89-8E7F1C8B171D}" srcOrd="0" destOrd="3" presId="urn:microsoft.com/office/officeart/2005/8/layout/hList1"/>
    <dgm:cxn modelId="{CA2EB0FA-1C73-6D42-B221-48749D40AB0F}" type="presOf" srcId="{89D29122-BB01-3542-9997-5A9A07E2B7D3}" destId="{29EC3CDB-EA19-4649-ACDF-1AB174F3D6F9}" srcOrd="0" destOrd="0" presId="urn:microsoft.com/office/officeart/2005/8/layout/hList1"/>
    <dgm:cxn modelId="{34B93D8B-3024-154C-BB42-13FFEEF3425F}" srcId="{5E7EFDEA-2DF2-B943-A0D4-E64432DF6EC3}" destId="{23173856-0496-DC4F-9A9A-FA15DBAE613C}" srcOrd="2" destOrd="0" parTransId="{4EB11B59-EFA2-3F4E-8650-FF2EDC8A8C54}" sibTransId="{06CCF3AA-4677-3149-AD73-DC1962752E56}"/>
    <dgm:cxn modelId="{63D9B870-C441-C749-9905-AF70109F17B4}" type="presOf" srcId="{9AE69678-8281-4F49-8B61-9E7B1A999911}" destId="{033253A9-F72D-4B40-9D89-8E7F1C8B171D}" srcOrd="0" destOrd="1" presId="urn:microsoft.com/office/officeart/2005/8/layout/hList1"/>
    <dgm:cxn modelId="{90ED3A41-09D4-8F47-B393-0F85B2AE3470}" srcId="{7B79CD63-9496-3C4A-A161-A82E4CC1E34D}" destId="{9AE69678-8281-4F49-8B61-9E7B1A999911}" srcOrd="1" destOrd="0" parTransId="{8EAD9D9B-B4CA-9E45-A165-E7444D73C738}" sibTransId="{B09A5BF0-D7C9-9B4C-90D0-E5499D019F38}"/>
    <dgm:cxn modelId="{24827928-9FE9-F742-854C-D8D249F2884D}" type="presParOf" srcId="{60D028B6-B6D7-2A4F-8383-2C70EDE7F3C5}" destId="{A1AB5F68-DA98-714E-B716-3F98AD44134D}" srcOrd="0" destOrd="0" presId="urn:microsoft.com/office/officeart/2005/8/layout/hList1"/>
    <dgm:cxn modelId="{146D98A7-0E3C-F94F-B161-61492EE3E24E}" type="presParOf" srcId="{A1AB5F68-DA98-714E-B716-3F98AD44134D}" destId="{2FD910FA-7B7E-7644-9461-2F7D47528F4B}" srcOrd="0" destOrd="0" presId="urn:microsoft.com/office/officeart/2005/8/layout/hList1"/>
    <dgm:cxn modelId="{CD6B2721-5D4E-8D44-B95C-99C1D8BDA7B8}" type="presParOf" srcId="{A1AB5F68-DA98-714E-B716-3F98AD44134D}" destId="{033253A9-F72D-4B40-9D89-8E7F1C8B171D}" srcOrd="1" destOrd="0" presId="urn:microsoft.com/office/officeart/2005/8/layout/hList1"/>
    <dgm:cxn modelId="{FA05292F-7901-664C-8838-8211DA2A6C14}" type="presParOf" srcId="{60D028B6-B6D7-2A4F-8383-2C70EDE7F3C5}" destId="{4D37BA52-A41F-F14A-8A3C-1F4700173801}" srcOrd="1" destOrd="0" presId="urn:microsoft.com/office/officeart/2005/8/layout/hList1"/>
    <dgm:cxn modelId="{EDBBF130-24F3-3A46-B9DA-737C7CAA6208}" type="presParOf" srcId="{60D028B6-B6D7-2A4F-8383-2C70EDE7F3C5}" destId="{EDAC503B-117E-7C41-AA25-046316E5F366}" srcOrd="2" destOrd="0" presId="urn:microsoft.com/office/officeart/2005/8/layout/hList1"/>
    <dgm:cxn modelId="{1A41C06C-7371-DC4E-B7C3-255B1C679490}" type="presParOf" srcId="{EDAC503B-117E-7C41-AA25-046316E5F366}" destId="{B980608A-C61E-EA43-9F04-CCA3624EEAEB}" srcOrd="0" destOrd="0" presId="urn:microsoft.com/office/officeart/2005/8/layout/hList1"/>
    <dgm:cxn modelId="{B0A39CC3-770E-2245-9760-90DD9AA9A022}" type="presParOf" srcId="{EDAC503B-117E-7C41-AA25-046316E5F366}" destId="{29EC3CDB-EA19-4649-ACDF-1AB174F3D6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910FA-7B7E-7644-9461-2F7D47528F4B}">
      <dsp:nvSpPr>
        <dsp:cNvPr id="0" name=""/>
        <dsp:cNvSpPr/>
      </dsp:nvSpPr>
      <dsp:spPr>
        <a:xfrm>
          <a:off x="41" y="6318"/>
          <a:ext cx="3974740" cy="720000"/>
        </a:xfrm>
        <a:prstGeom prst="rect">
          <a:avLst/>
        </a:prstGeom>
        <a:solidFill>
          <a:schemeClr val="tx1"/>
        </a:solidFill>
        <a:ln w="25400" cap="flat" cmpd="sng" algn="ctr">
          <a:solidFill>
            <a:srgbClr val="00487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Infrastructure</a:t>
          </a:r>
          <a:endParaRPr lang="en-US" sz="2500" b="1" kern="1200" dirty="0"/>
        </a:p>
      </dsp:txBody>
      <dsp:txXfrm>
        <a:off x="41" y="6318"/>
        <a:ext cx="3974740" cy="720000"/>
      </dsp:txXfrm>
    </dsp:sp>
    <dsp:sp modelId="{033253A9-F72D-4B40-9D89-8E7F1C8B171D}">
      <dsp:nvSpPr>
        <dsp:cNvPr id="0" name=""/>
        <dsp:cNvSpPr/>
      </dsp:nvSpPr>
      <dsp:spPr>
        <a:xfrm>
          <a:off x="41" y="726318"/>
          <a:ext cx="3974740" cy="24705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Agility and elasticity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Standardized environments </a:t>
          </a:r>
          <a:br>
            <a:rPr lang="en-US" sz="2400" kern="1200" dirty="0" smtClean="0"/>
          </a:br>
          <a:r>
            <a:rPr lang="en-US" sz="2400" i="1" kern="1200" dirty="0" smtClean="0">
              <a:solidFill>
                <a:schemeClr val="accent1"/>
              </a:solidFill>
            </a:rPr>
            <a:t>(dev, test, prod)</a:t>
          </a:r>
          <a:endParaRPr lang="en-US" sz="2400" i="1" kern="1200" dirty="0">
            <a:solidFill>
              <a:schemeClr val="accent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Portability </a:t>
          </a:r>
          <a:br>
            <a:rPr lang="en-US" sz="2400" kern="1200" dirty="0" smtClean="0"/>
          </a:br>
          <a:r>
            <a:rPr lang="en-US" sz="2400" i="1" kern="1200" dirty="0" smtClean="0">
              <a:solidFill>
                <a:srgbClr val="7D7D7D"/>
              </a:solidFill>
            </a:rPr>
            <a:t>(on-premises and cloud)</a:t>
          </a:r>
          <a:endParaRPr lang="en-US" sz="2400" i="1" kern="1200" dirty="0">
            <a:solidFill>
              <a:srgbClr val="7D7D7D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Higher resource utilization</a:t>
          </a:r>
          <a:endParaRPr lang="en-US" sz="2400" kern="1200" dirty="0"/>
        </a:p>
      </dsp:txBody>
      <dsp:txXfrm>
        <a:off x="41" y="726318"/>
        <a:ext cx="3974740" cy="2470500"/>
      </dsp:txXfrm>
    </dsp:sp>
    <dsp:sp modelId="{B980608A-C61E-EA43-9F04-CCA3624EEAEB}">
      <dsp:nvSpPr>
        <dsp:cNvPr id="0" name=""/>
        <dsp:cNvSpPr/>
      </dsp:nvSpPr>
      <dsp:spPr>
        <a:xfrm>
          <a:off x="4531245" y="6318"/>
          <a:ext cx="3974740" cy="7200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Applications</a:t>
          </a:r>
          <a:endParaRPr lang="en-US" sz="2500" b="1" kern="1200" dirty="0"/>
        </a:p>
      </dsp:txBody>
      <dsp:txXfrm>
        <a:off x="4531245" y="6318"/>
        <a:ext cx="3974740" cy="720000"/>
      </dsp:txXfrm>
    </dsp:sp>
    <dsp:sp modelId="{29EC3CDB-EA19-4649-ACDF-1AB174F3D6F9}">
      <dsp:nvSpPr>
        <dsp:cNvPr id="0" name=""/>
        <dsp:cNvSpPr/>
      </dsp:nvSpPr>
      <dsp:spPr>
        <a:xfrm>
          <a:off x="4531245" y="726318"/>
          <a:ext cx="3974740" cy="2470500"/>
        </a:xfrm>
        <a:prstGeom prst="rect">
          <a:avLst/>
        </a:prstGeom>
        <a:solidFill>
          <a:srgbClr val="E1E1E1">
            <a:alpha val="90000"/>
          </a:srgb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Fool-proof packaging </a:t>
          </a:r>
          <a:r>
            <a:rPr lang="en-US" sz="2400" i="1" kern="1200" dirty="0" smtClean="0">
              <a:solidFill>
                <a:schemeClr val="accent1"/>
              </a:solidFill>
            </a:rPr>
            <a:t>(configs, libraries, driver versions, etc.)</a:t>
          </a:r>
          <a:endParaRPr lang="en-US" sz="2400" i="1" kern="1200" dirty="0">
            <a:solidFill>
              <a:schemeClr val="accent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Repeatable builds and orchestration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Faster app dev cycles</a:t>
          </a:r>
          <a:endParaRPr lang="en-US" sz="2400" kern="1200" dirty="0"/>
        </a:p>
      </dsp:txBody>
      <dsp:txXfrm>
        <a:off x="4531245" y="726318"/>
        <a:ext cx="3974740" cy="247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40C750-F8FB-BB47-991F-069F369EBCC4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46D708-0E6B-DD40-8A38-7BDA3CA2C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21C8E9-A7AD-D245-96F5-C7FF7BA3C2C6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7B1BEE-6845-9541-96F7-811129F9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21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22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74D0DB6-DCE0-9547-B869-65F5E431574F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alibri" charset="0"/>
                <a:ea typeface="MS PGothic" charset="0"/>
              </a:rPr>
              <a:t>Persistent Volumes</a:t>
            </a:r>
          </a:p>
          <a:p>
            <a:r>
              <a:rPr lang="en-US">
                <a:latin typeface="Calibri" charset="0"/>
                <a:ea typeface="MS PGothic" charset="0"/>
              </a:rPr>
              <a:t>Feature rich and complex system</a:t>
            </a:r>
          </a:p>
          <a:p>
            <a:pPr lvl="1"/>
            <a:r>
              <a:rPr lang="en-US">
                <a:latin typeface="Calibri" charset="0"/>
              </a:rPr>
              <a:t>The life span of the storage persists beyond the life time of the Pod</a:t>
            </a:r>
          </a:p>
          <a:p>
            <a:r>
              <a:rPr lang="en-US">
                <a:latin typeface="Calibri" charset="0"/>
                <a:ea typeface="MS PGothic" charset="0"/>
              </a:rPr>
              <a:t>Bottom line</a:t>
            </a:r>
          </a:p>
          <a:p>
            <a:pPr lvl="1"/>
            <a:r>
              <a:rPr lang="en-US">
                <a:latin typeface="Calibri" charset="0"/>
              </a:rPr>
              <a:t>The ability to mount an external file system into a container file system namespace </a:t>
            </a:r>
          </a:p>
          <a:p>
            <a:pPr lvl="1"/>
            <a:endParaRPr lang="en-US">
              <a:latin typeface="Calibri" charset="0"/>
            </a:endParaRPr>
          </a:p>
          <a:p>
            <a:r>
              <a:rPr lang="en-US" b="1">
                <a:latin typeface="Calibri" charset="0"/>
                <a:ea typeface="MS PGothic" charset="0"/>
              </a:rPr>
              <a:t>Stateful Set</a:t>
            </a:r>
          </a:p>
          <a:p>
            <a:endParaRPr lang="en-US" b="1">
              <a:latin typeface="Calibri" charset="0"/>
              <a:ea typeface="MS PGothic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charset="0"/>
                <a:ea typeface="MS PGothic" charset="0"/>
              </a:rPr>
              <a:t>A set of Pods with special behavior</a:t>
            </a:r>
          </a:p>
          <a:p>
            <a:pPr lvl="1">
              <a:buFont typeface="Arial" charset="0"/>
              <a:buChar char="–"/>
            </a:pPr>
            <a:r>
              <a:rPr lang="en-US">
                <a:latin typeface="Calibri" charset="0"/>
              </a:rPr>
              <a:t>Each Pod is based on an identical container spec, but the Pod instances are not interchangeable:</a:t>
            </a:r>
          </a:p>
          <a:p>
            <a:pPr lvl="2">
              <a:buFontTx/>
              <a:buChar char="•"/>
            </a:pPr>
            <a:r>
              <a:rPr lang="en-US">
                <a:latin typeface="Calibri" charset="0"/>
              </a:rPr>
              <a:t>Persistent identity info (host and Pod names)</a:t>
            </a:r>
          </a:p>
          <a:p>
            <a:pPr lvl="2">
              <a:buFontTx/>
              <a:buChar char="•"/>
            </a:pPr>
            <a:r>
              <a:rPr lang="en-US">
                <a:latin typeface="Calibri" charset="0"/>
              </a:rPr>
              <a:t>Support for persistent storage claims</a:t>
            </a:r>
          </a:p>
          <a:p>
            <a:pPr lvl="2">
              <a:buFontTx/>
              <a:buChar char="•"/>
            </a:pPr>
            <a:r>
              <a:rPr lang="en-US">
                <a:latin typeface="Calibri" charset="0"/>
              </a:rPr>
              <a:t>Pod ordering</a:t>
            </a:r>
          </a:p>
          <a:p>
            <a:pPr lvl="3">
              <a:buFont typeface="Arial" charset="0"/>
              <a:buChar char="–"/>
            </a:pPr>
            <a:r>
              <a:rPr lang="en-US">
                <a:latin typeface="Calibri" charset="0"/>
              </a:rPr>
              <a:t>The Pods of the set are deployed and terminated in a fixed sequential order</a:t>
            </a:r>
          </a:p>
          <a:p>
            <a:endParaRPr lang="en-US" b="1">
              <a:latin typeface="Calibri" charset="0"/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B871962-B014-B94A-9D76-31ECC6DE1598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3822477-99F4-834E-9AD5-CD869872DA78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>
                <a:latin typeface="Calibri" charset="0"/>
              </a:rPr>
              <a:t>Too many interdependencies in current monolithic design</a:t>
            </a:r>
          </a:p>
          <a:p>
            <a:pPr lvl="1"/>
            <a:r>
              <a:rPr lang="en-US">
                <a:latin typeface="Calibri" charset="0"/>
              </a:rPr>
              <a:t>In this deployment model, the Pod is equivalent to a single container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9CAC36A-8C86-C440-BE80-12D2B6502D40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Client (Helm) / Server (Tiller)</a:t>
            </a:r>
          </a:p>
          <a:p>
            <a:pPr lvl="1"/>
            <a:r>
              <a:rPr lang="en-US" dirty="0">
                <a:latin typeface="Calibri" charset="0"/>
              </a:rPr>
              <a:t>Functions: package </a:t>
            </a:r>
            <a:r>
              <a:rPr lang="en-US" dirty="0" err="1">
                <a:latin typeface="Calibri" charset="0"/>
              </a:rPr>
              <a:t>mgmt</a:t>
            </a:r>
            <a:r>
              <a:rPr lang="en-US" dirty="0">
                <a:latin typeface="Calibri" charset="0"/>
              </a:rPr>
              <a:t>, app lifecycle </a:t>
            </a:r>
            <a:r>
              <a:rPr lang="en-US" dirty="0" err="1">
                <a:latin typeface="Calibri" charset="0"/>
              </a:rPr>
              <a:t>mgmt</a:t>
            </a:r>
            <a:r>
              <a:rPr lang="en-US" dirty="0">
                <a:latin typeface="Calibri" charset="0"/>
              </a:rPr>
              <a:t>, rendering</a:t>
            </a:r>
          </a:p>
          <a:p>
            <a:pPr lvl="1"/>
            <a:r>
              <a:rPr lang="en-US" dirty="0">
                <a:latin typeface="Calibri" charset="0"/>
              </a:rPr>
              <a:t>Functionality permissions are “all or nothing”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With Tiller, Helm cannot support per function user privileges</a:t>
            </a:r>
          </a:p>
          <a:p>
            <a:pPr lvl="1"/>
            <a:r>
              <a:rPr lang="en-US" dirty="0">
                <a:latin typeface="Calibri" charset="0"/>
              </a:rPr>
              <a:t>Tiller scheduled to be dropped in the next release of Helm</a:t>
            </a:r>
          </a:p>
          <a:p>
            <a:pPr lvl="2"/>
            <a:r>
              <a:rPr lang="en-US" dirty="0">
                <a:latin typeface="Calibri" charset="0"/>
              </a:rPr>
              <a:t>Without Tiller, Helm will have difficulty managing long-running tasks and monitoring</a:t>
            </a: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69E3E34-1970-3E46-B6B7-65FC98B19B1D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MS PGothic" charset="0"/>
              </a:rPr>
              <a:t>Workflow Steps</a:t>
            </a:r>
          </a:p>
          <a:p>
            <a:pPr lvl="1"/>
            <a:r>
              <a:rPr lang="en-US" dirty="0" smtClean="0">
                <a:latin typeface="Calibri" charset="0"/>
              </a:rPr>
              <a:t>Define resource APIs with Custom Resource Definitions</a:t>
            </a:r>
          </a:p>
          <a:p>
            <a:pPr lvl="1"/>
            <a:r>
              <a:rPr lang="en-US" dirty="0" smtClean="0">
                <a:latin typeface="Calibri" charset="0"/>
              </a:rPr>
              <a:t>Specify resources to watch</a:t>
            </a:r>
          </a:p>
          <a:p>
            <a:pPr lvl="1"/>
            <a:r>
              <a:rPr lang="en-US" dirty="0" smtClean="0">
                <a:latin typeface="Calibri" charset="0"/>
              </a:rPr>
              <a:t>Write Operator code (</a:t>
            </a:r>
            <a:r>
              <a:rPr lang="en-US" dirty="0" err="1" smtClean="0">
                <a:latin typeface="Calibri" charset="0"/>
              </a:rPr>
              <a:t>Golang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lvl="1"/>
            <a:r>
              <a:rPr lang="en-US" dirty="0" smtClean="0">
                <a:latin typeface="Calibri" charset="0"/>
              </a:rPr>
              <a:t>Build and generate the Operator deployment manifest</a:t>
            </a:r>
          </a:p>
          <a:p>
            <a:pPr lvl="1"/>
            <a:r>
              <a:rPr lang="en-US" dirty="0" smtClean="0">
                <a:latin typeface="Calibri" charset="0"/>
              </a:rPr>
              <a:t>Deploy Operator</a:t>
            </a:r>
          </a:p>
          <a:p>
            <a:pPr lvl="1"/>
            <a:r>
              <a:rPr lang="en-US" dirty="0" smtClean="0">
                <a:latin typeface="Calibri" charset="0"/>
              </a:rPr>
              <a:t>Launch instance of application using newly deployed Operator service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B1BEE-6845-9541-96F7-811129F9C9A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25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Client (Helm) / Server (Tiller)</a:t>
            </a:r>
          </a:p>
          <a:p>
            <a:pPr lvl="1"/>
            <a:r>
              <a:rPr lang="en-US">
                <a:latin typeface="Calibri" charset="0"/>
              </a:rPr>
              <a:t>Functions: package mgmt, app lifecycle mgmt, rendering</a:t>
            </a:r>
          </a:p>
          <a:p>
            <a:pPr lvl="1"/>
            <a:r>
              <a:rPr lang="en-US">
                <a:latin typeface="Calibri" charset="0"/>
              </a:rPr>
              <a:t>Functionality permissions are “all or nothing”</a:t>
            </a:r>
          </a:p>
          <a:p>
            <a:r>
              <a:rPr lang="en-US">
                <a:latin typeface="Calibri" charset="0"/>
                <a:ea typeface="MS PGothic" charset="0"/>
              </a:rPr>
              <a:t>With Tiller, Helm cannot support per function user privileges</a:t>
            </a:r>
          </a:p>
          <a:p>
            <a:pPr lvl="1"/>
            <a:r>
              <a:rPr lang="en-US">
                <a:latin typeface="Calibri" charset="0"/>
              </a:rPr>
              <a:t>Tiller scheduled to be dropped in the next release of Helm</a:t>
            </a:r>
          </a:p>
          <a:p>
            <a:pPr lvl="2"/>
            <a:r>
              <a:rPr lang="en-US">
                <a:latin typeface="Calibri" charset="0"/>
              </a:rPr>
              <a:t>Without Tiller, Helm will have difficulty managing long-running tasks and monitoring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69E3E34-1970-3E46-B6B7-65FC98B19B1D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The BlueData EPIC software platform leverages Docker container technology – together with patented innovations – to deliver self-service, speed, security, and efficiency for Big Data Analytics, Data Science, and AI / ML / DL environments.  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The key components of the BlueData EPIC (which stands for Elastic Private Instant Clusters) platform are: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• ElasticPlane™ enables users to spin up virtual clusters on-demand in a secure, multi-tenant environment. 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• IOBoost™ ensures performance on par with bare-metal, with the agility and simplicity of Docker containers. 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• DataTap™ accelerates time-to-value for Big Data by eliminating time-consuming data movement.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Our software platform can be deployed on any infrastructure </a:t>
            </a:r>
            <a:r>
              <a:rPr lang="mr-IN">
                <a:latin typeface="Calibri" charset="0"/>
                <a:ea typeface="MS PGothic" charset="0"/>
              </a:rPr>
              <a:t>–</a:t>
            </a:r>
            <a:r>
              <a:rPr lang="en-US">
                <a:latin typeface="Calibri" charset="0"/>
                <a:ea typeface="MS PGothic" charset="0"/>
              </a:rPr>
              <a:t> whether on-premises, in the public cloud (e.g. AWS and now Azure and GCP), or a hybrid architecture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382DAC00-3F9C-E043-A03D-CF3424D50883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hape 13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10594" name="Shape 13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2C37BED-DE72-C043-9A97-439C368518A6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E6AEFD3-92C6-0841-8153-6A6548D8CE9A}" type="slidenum">
              <a:rPr lang="en-US" sz="1200"/>
              <a:pPr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8863" y="685800"/>
            <a:ext cx="4740275" cy="2667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Jason: introduce speakers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We have two highly regarded experts in the field of Big Data as our speakers for today’s webcast</a:t>
            </a:r>
            <a:r>
              <a:rPr lang="is-IS">
                <a:latin typeface="Calibri" charset="0"/>
                <a:ea typeface="MS PGothic" charset="0"/>
              </a:rPr>
              <a:t>…</a:t>
            </a:r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78DF8D2-F82B-2D42-8718-26ADDC813699}" type="slidenum">
              <a:rPr lang="en-US" sz="1200">
                <a:ea typeface="ＭＳ Ｐゴシック" charset="0"/>
                <a:cs typeface="ＭＳ Ｐゴシック" charset="0"/>
              </a:rPr>
              <a:pPr/>
              <a:t>40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Often, when you add a new API, you also add a control loop that reads and/or writes the new APIs. When the combination of a Custom API and a control loop is used to manage a specific, usually stateful, application, this is called the Operator pattern. Custom APIs and control loops can also be used to control other resources, such as storage, policies, and so on.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386005D-5143-5047-BC98-406F8ABEA241}" type="slidenum">
              <a:rPr lang="en-US" sz="1200"/>
              <a:pPr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>
                <a:latin typeface="Arial" charset="0"/>
                <a:ea typeface="MS PGothic" charset="0"/>
                <a:cs typeface="Arial" charset="0"/>
              </a:rPr>
              <a:t>Jason: Thank you to everyone for attending this webinar – and a special thanks to Anant for presenting </a:t>
            </a:r>
            <a:r>
              <a:rPr lang="is-IS" sz="1100">
                <a:latin typeface="Arial" charset="0"/>
                <a:ea typeface="MS PGothic" charset="0"/>
                <a:cs typeface="Arial" charset="0"/>
              </a:rPr>
              <a:t>….</a:t>
            </a:r>
            <a:endParaRPr lang="en-US" sz="1100">
              <a:latin typeface="Arial" charset="0"/>
              <a:ea typeface="MS PGothic" charset="0"/>
              <a:cs typeface="Arial" charset="0"/>
            </a:endParaRPr>
          </a:p>
          <a:p>
            <a:endParaRPr lang="en-US" sz="1100">
              <a:latin typeface="Arial" charset="0"/>
              <a:ea typeface="MS PGothic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All attendees of this webcast can click on the “Attachments” tab and download a copy of the slides and other information – you’ll also have access to the on-demand replay.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And if you’d like more information about BlueData software, you can visit our website at bluedata.com, contact us directly, or apply for a free trial of BlueData EPIC on AWS at bluedata.com/AWS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Again, thanks and have a great day.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573B2B6-53D3-884D-A960-AE3A62D5EBB2}" type="slidenum">
              <a:rPr lang="en-US" sz="1200">
                <a:solidFill>
                  <a:srgbClr val="000000"/>
                </a:solidFill>
                <a:ea typeface="ＭＳ Ｐゴシック" charset="0"/>
                <a:cs typeface="Geneva" charset="0"/>
              </a:rPr>
              <a:pPr/>
              <a:t>55</a:t>
            </a:fld>
            <a:endParaRPr lang="en-US" sz="1200">
              <a:solidFill>
                <a:srgbClr val="000000"/>
              </a:solidFill>
              <a:ea typeface="ＭＳ Ｐゴシック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Jason to moderate and introduce questions – then field questions with Anant &amp; Tom to answer</a:t>
            </a: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DCA69E1-B8B2-1348-AF5B-961CADEBD3D2}" type="slidenum">
              <a:rPr lang="en-US"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pPr/>
              <a:t>56</a:t>
            </a:fld>
            <a:endParaRPr lang="en-US" sz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Jason to briefly cover agenda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FEE94E1F-F61F-634E-8B7E-9FD275B5749D}" type="slidenum"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/>
              <a:t>3</a:t>
            </a:fld>
            <a:endParaRPr lang="en-US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Consistent and cloud/infra agnostic container platform for uniform resource allocation, storage..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Web apps, operational databases, and big data analytics, real time use cases, ..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Automation, scaling, efficient resource utilization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Ability to run multiple applications and versions seamlessly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0C1B2C3-CC83-5040-9D10-DD6B10CA1F5B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What is Container Orchestration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Deploy and Configure</a:t>
            </a:r>
          </a:p>
          <a:p>
            <a:r>
              <a:rPr lang="en-US">
                <a:latin typeface="Calibri" charset="0"/>
                <a:ea typeface="MS PGothic" charset="0"/>
              </a:rPr>
              <a:t>Fault Isolation &amp; Healing</a:t>
            </a:r>
          </a:p>
          <a:p>
            <a:r>
              <a:rPr lang="en-US">
                <a:latin typeface="Calibri" charset="0"/>
                <a:ea typeface="MS PGothic" charset="0"/>
              </a:rPr>
              <a:t>Secure</a:t>
            </a:r>
          </a:p>
          <a:p>
            <a:r>
              <a:rPr lang="en-US">
                <a:latin typeface="Calibri" charset="0"/>
                <a:ea typeface="MS PGothic" charset="0"/>
              </a:rPr>
              <a:t>Upgrades</a:t>
            </a:r>
          </a:p>
          <a:p>
            <a:r>
              <a:rPr lang="en-US">
                <a:latin typeface="Calibri" charset="0"/>
                <a:ea typeface="MS PGothic" charset="0"/>
              </a:rPr>
              <a:t>Scaling Up and Down</a:t>
            </a:r>
          </a:p>
          <a:p>
            <a:pPr lvl="1">
              <a:buFont typeface="Calibri" charset="0"/>
              <a:buNone/>
            </a:pPr>
            <a:endParaRPr lang="en-US">
              <a:solidFill>
                <a:srgbClr val="161616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lvl="1">
              <a:buFont typeface="Calibri" charset="0"/>
              <a:buAutoNum type="arabicPeriod"/>
            </a:pPr>
            <a:endParaRPr lang="en-US">
              <a:solidFill>
                <a:srgbClr val="161616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lvl="1">
              <a:buFont typeface="Calibri" charset="0"/>
              <a:buAutoNum type="arabicPeriod"/>
            </a:pPr>
            <a:r>
              <a:rPr lang="en-US">
                <a:solidFill>
                  <a:srgbClr val="161616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Does not provide app level services (e.g. middleware, databases, caches, cluster storage, networking as built in services)</a:t>
            </a:r>
          </a:p>
          <a:p>
            <a:pPr lvl="1">
              <a:buFont typeface="Calibri" charset="0"/>
              <a:buAutoNum type="arabicPeriod"/>
            </a:pPr>
            <a:r>
              <a:rPr lang="en-US">
                <a:solidFill>
                  <a:srgbClr val="161616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Does not dictate logging, monitoring or alerting solutions. </a:t>
            </a:r>
          </a:p>
          <a:p>
            <a:pPr lvl="1">
              <a:buFont typeface="Calibri" charset="0"/>
              <a:buAutoNum type="arabicPeriod"/>
            </a:pPr>
            <a:r>
              <a:rPr lang="en-US">
                <a:solidFill>
                  <a:srgbClr val="161616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Does not provide a configuration language/system. Provides API and leaves it to user for declarative specifications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458201F-007A-074A-B38B-131F09769806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14A8117-B6A4-3049-B5FE-EC2E439DD355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A Pod is a group of one or more containers with shared storage and networking context</a:t>
            </a:r>
          </a:p>
          <a:p>
            <a:pPr lvl="1"/>
            <a:r>
              <a:rPr lang="en-US">
                <a:latin typeface="Calibri" charset="0"/>
              </a:rPr>
              <a:t>In other words, a Pod is comprised of a group of containers scheduled together on the same physical host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0906F918-C56C-6F49-8F76-25437CD6EEBD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simplest</a:t>
            </a:r>
            <a:r>
              <a:rPr lang="en-US" baseline="0" dirty="0" smtClean="0"/>
              <a:t> level, there is an important concept of a controller. The controller not only schedules the pods but also acts on these pods to ensure they are in the desired end state by the app developer. You can use the </a:t>
            </a:r>
            <a:r>
              <a:rPr lang="en-US" baseline="0" dirty="0" err="1" smtClean="0"/>
              <a:t>Kubectl</a:t>
            </a:r>
            <a:r>
              <a:rPr lang="en-US" baseline="0" dirty="0" smtClean="0"/>
              <a:t> CLI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B1BEE-6845-9541-96F7-811129F9C9A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2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B1BEE-6845-9541-96F7-811129F9C9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4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9410"/>
            <a:ext cx="8229600" cy="1314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38465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9EB6C-AFC6-7142-A823-90B08EE29966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000C-B535-8240-A4B9-D8E6DA867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583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9FD3-E044-5A49-8795-0BF7C7018F39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36A4-B436-694B-98F0-F8DC42EBD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69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1458"/>
            <a:ext cx="8229600" cy="6881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57250"/>
            <a:ext cx="8229600" cy="37719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C813-0A5B-3842-AA67-9817381DAFDA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128F-1E88-A549-A4E5-36C562F15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959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629A-E790-6949-8E59-1E775805356E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2216-AD9B-3F4C-8C98-D23A5CD50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142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1458"/>
            <a:ext cx="8229600" cy="6881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57250"/>
            <a:ext cx="8229600" cy="37719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08FC-6532-DE44-94A4-44F5DBA363F2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5141-A2F8-824A-88D3-3B11BBF9D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44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2704-1D42-EC4F-9104-D5E7DF225137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6F78-F3CD-FE4C-9638-32A479B4E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89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1457"/>
            <a:ext cx="8229600" cy="6881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57250"/>
            <a:ext cx="8229600" cy="37719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DE6AB494-8247-4441-A1BD-4279187890E4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139901A0-2B14-8F48-BD0D-A344547D0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89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B6FF9381-F8B6-4D46-96F0-94205723A893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07886D36-B7AE-8B45-8348-4CC35696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881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Mstr w/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12052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98263"/>
            <a:ext cx="8229600" cy="13144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69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bg1"/>
                </a:solidFill>
              </a:defRPr>
            </a:lvl1pPr>
            <a:lvl2pPr marL="45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3827463"/>
            <a:ext cx="2133600" cy="273050"/>
          </a:xfrm>
          <a:prstGeom prst="rect">
            <a:avLst/>
          </a:prstGeom>
        </p:spPr>
        <p:txBody>
          <a:bodyPr vert="horz" wrap="square" lIns="0" tIns="45697" rIns="91394" bIns="45697" numCol="1" anchor="t" anchorCtr="0" compatLnSpc="1">
            <a:prstTxWarp prst="textNoShape">
              <a:avLst/>
            </a:prstTxWarp>
          </a:bodyPr>
          <a:lstStyle>
            <a:lvl1pPr defTabSz="455613" eaLnBrk="1" hangingPunct="1">
              <a:defRPr sz="1600">
                <a:solidFill>
                  <a:prstClr val="white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8E8A7118-7F4C-014C-A9CC-7A3F3F4029FE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86C6FE8D-8050-974A-B694-1E05E05D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09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uedata_16x9_blu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377825"/>
            <a:ext cx="2530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371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3600450"/>
            <a:ext cx="2133600" cy="274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48CE0A-1B5A-624A-A743-944B7F0C4039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4767263"/>
            <a:ext cx="41148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70ADD9-4268-AF48-83AB-1060AF2C5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7" r:id="rId1"/>
    <p:sldLayoutId id="2147485318" r:id="rId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bg1"/>
          </a:solidFill>
          <a:latin typeface="Arial Black"/>
          <a:ea typeface="Geneva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  <a:cs typeface="Arial Black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  <a:cs typeface="Arial Black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  <a:cs typeface="Arial Black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  <a:cs typeface="Arial Black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775" y="4767263"/>
            <a:ext cx="914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95A6"/>
                </a:solidFill>
              </a:defRPr>
            </a:lvl1pPr>
          </a:lstStyle>
          <a:p>
            <a:pPr>
              <a:defRPr/>
            </a:pPr>
            <a:fld id="{A01E9AAE-5919-064B-A6C9-33D16CFA3C7D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4767263"/>
            <a:ext cx="41148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95A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0375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95A6"/>
                </a:solidFill>
              </a:defRPr>
            </a:lvl1pPr>
          </a:lstStyle>
          <a:p>
            <a:pPr>
              <a:defRPr/>
            </a:pPr>
            <a:fld id="{BA0912E0-8F6D-9A41-B25C-E5DEA7DE6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0" y="812800"/>
            <a:ext cx="868680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4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675" y="4746625"/>
            <a:ext cx="11572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Black"/>
          <a:ea typeface="Geneva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61616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61616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61616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1616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1616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775" y="4767263"/>
            <a:ext cx="914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95A6"/>
                </a:solidFill>
              </a:defRPr>
            </a:lvl1pPr>
          </a:lstStyle>
          <a:p>
            <a:pPr>
              <a:defRPr/>
            </a:pPr>
            <a:fld id="{A01BECD9-40A5-7E4E-B90C-36775BB297E5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4767263"/>
            <a:ext cx="41148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95A6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0375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95A6"/>
                </a:solidFill>
              </a:defRPr>
            </a:lvl1pPr>
          </a:lstStyle>
          <a:p>
            <a:pPr>
              <a:defRPr/>
            </a:pPr>
            <a:fld id="{9FD5F36A-3979-B14E-9A20-E77AA92AB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0" y="812800"/>
            <a:ext cx="868680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824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675" y="4746625"/>
            <a:ext cx="11572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Black"/>
          <a:ea typeface="Geneva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61616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61616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61616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1616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1616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3775" y="4767263"/>
            <a:ext cx="914400" cy="274637"/>
          </a:xfrm>
          <a:prstGeom prst="rect">
            <a:avLst/>
          </a:prstGeom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defTabSz="455613" eaLnBrk="1" hangingPunct="1">
              <a:defRPr sz="1200">
                <a:solidFill>
                  <a:srgbClr val="8995A6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2B1CE80C-D5BB-7A43-8ABE-A5E4C1710C58}" type="datetimeFigureOut">
              <a:rPr lang="en-US"/>
              <a:pPr>
                <a:defRPr/>
              </a:pPr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4767263"/>
            <a:ext cx="4114800" cy="274637"/>
          </a:xfrm>
          <a:prstGeom prst="rect">
            <a:avLst/>
          </a:prstGeom>
        </p:spPr>
        <p:txBody>
          <a:bodyPr vert="horz" lIns="91394" tIns="45697" rIns="91394" bIns="45697" rtlCol="0" anchor="ctr"/>
          <a:lstStyle>
            <a:lvl1pPr algn="ctr" defTabSz="4569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487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4767263"/>
            <a:ext cx="533400" cy="274637"/>
          </a:xfrm>
          <a:prstGeom prst="rect">
            <a:avLst/>
          </a:prstGeom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defTabSz="455613" eaLnBrk="1" hangingPunct="1">
              <a:defRPr sz="1200">
                <a:solidFill>
                  <a:srgbClr val="8995A6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7E09EF50-47B2-6C4D-A7E0-3211DC650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12800"/>
            <a:ext cx="868680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68" name="Picture 12" descr="bluedata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4708525"/>
            <a:ext cx="1187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Black"/>
          <a:ea typeface="Geneva" charset="0"/>
          <a:cs typeface="Arial Black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  <a:cs typeface="Arial Black" charset="0"/>
        </a:defRPr>
      </a:lvl5pPr>
      <a:lvl6pPr marL="456947" algn="l" defTabSz="456947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6pPr>
      <a:lvl7pPr marL="913871" algn="l" defTabSz="456947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7pPr>
      <a:lvl8pPr marL="1370818" algn="l" defTabSz="456947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8pPr>
      <a:lvl9pPr marL="1827742" algn="l" defTabSz="456947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Geneva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61616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616161"/>
          </a:solidFill>
          <a:latin typeface="+mn-lt"/>
          <a:ea typeface="Geneva" charset="0"/>
          <a:cs typeface="Geneva" charset="0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616161"/>
          </a:solidFill>
          <a:latin typeface="+mn-lt"/>
          <a:ea typeface="Geneva" charset="0"/>
          <a:cs typeface="Geneva" charset="0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16161"/>
          </a:solidFill>
          <a:latin typeface="+mn-lt"/>
          <a:ea typeface="Geneva" charset="0"/>
          <a:cs typeface="Geneva" charset="0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16161"/>
          </a:solidFill>
          <a:latin typeface="+mn-lt"/>
          <a:ea typeface="Geneva" charset="0"/>
          <a:cs typeface="Geneva" charset="0"/>
        </a:defRPr>
      </a:lvl5pPr>
      <a:lvl6pPr marL="2513151" indent="-228462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8" indent="-228462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25" indent="-228462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69" indent="-228462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42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89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1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6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bluedata_16x9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101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DIVIDER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4767263"/>
            <a:ext cx="4114800" cy="274637"/>
          </a:xfrm>
          <a:prstGeom prst="rect">
            <a:avLst/>
          </a:prstGeom>
        </p:spPr>
        <p:txBody>
          <a:bodyPr vert="horz" lIns="91394" tIns="45697" rIns="91394" bIns="45697" rtlCol="0" anchor="ctr"/>
          <a:lstStyle>
            <a:lvl1pPr algn="ctr" defTabSz="4569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defTabSz="455613" eaLnBrk="1" hangingPunct="1">
              <a:defRPr sz="1200">
                <a:solidFill>
                  <a:prstClr val="white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394A14A7-034B-F346-AA75-F518D320D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bg1"/>
          </a:solidFill>
          <a:latin typeface="Arial Black"/>
          <a:ea typeface="Geneva" charset="0"/>
          <a:cs typeface="Arial Black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  <a:cs typeface="Arial Black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  <a:cs typeface="Arial Black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  <a:cs typeface="Arial Black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  <a:cs typeface="Arial Black" charset="0"/>
        </a:defRPr>
      </a:lvl5pPr>
      <a:lvl6pPr marL="456947" algn="l" defTabSz="456947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</a:defRPr>
      </a:lvl6pPr>
      <a:lvl7pPr marL="913871" algn="l" defTabSz="456947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</a:defRPr>
      </a:lvl7pPr>
      <a:lvl8pPr marL="1370818" algn="l" defTabSz="456947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</a:defRPr>
      </a:lvl8pPr>
      <a:lvl9pPr marL="1827742" algn="l" defTabSz="456947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charset="0"/>
          <a:ea typeface="Geneva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3151" indent="-228462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8" indent="-228462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25" indent="-228462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69" indent="-228462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42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89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1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6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3" Type="http://schemas.openxmlformats.org/officeDocument/2006/relationships/hyperlink" Target="http://astrorhysy.blogspot.com/2016/04/perfectly-wrong-or-necessary-but-not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hyperlink" Target="https://github.com/helm/charts/blob/master/stable/hadoop/templates/hadoop-configmap.ya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hyperlink" Target="https://coreos.com/operators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Relationship Id="rId25" Type="http://schemas.openxmlformats.org/officeDocument/2006/relationships/image" Target="../media/image63.png"/><Relationship Id="rId26" Type="http://schemas.openxmlformats.org/officeDocument/2006/relationships/image" Target="../media/image64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cf.io" TargetMode="External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bluedata.com/blog/2018/07/operation-stateful-bluek8s-and-kubernetes-director" TargetMode="External"/><Relationship Id="rId3" Type="http://schemas.openxmlformats.org/officeDocument/2006/relationships/image" Target="../media/image9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png"/><Relationship Id="rId3" Type="http://schemas.openxmlformats.org/officeDocument/2006/relationships/hyperlink" Target="https://github.com/bluek8s/kubedirector/wiki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kubernetes.io/docs/concepts/overview/what-is-kubernetes/%23what-kubernetes-is-not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hyperlink" Target="http://www.bluedata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Box 9"/>
          <p:cNvSpPr txBox="1">
            <a:spLocks noChangeArrowheads="1"/>
          </p:cNvSpPr>
          <p:nvPr/>
        </p:nvSpPr>
        <p:spPr bwMode="auto">
          <a:xfrm>
            <a:off x="596900" y="1625600"/>
            <a:ext cx="854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b="1" dirty="0">
                <a:solidFill>
                  <a:srgbClr val="FFFFFF"/>
                </a:solidFill>
                <a:latin typeface="Corbel" charset="0"/>
                <a:cs typeface="Corbel" charset="0"/>
              </a:rPr>
              <a:t>What’s the </a:t>
            </a:r>
            <a:r>
              <a:rPr lang="en-US" sz="4000" b="1" dirty="0" err="1">
                <a:solidFill>
                  <a:srgbClr val="FFFFFF"/>
                </a:solidFill>
                <a:latin typeface="Corbel" charset="0"/>
                <a:cs typeface="Corbel" charset="0"/>
              </a:rPr>
              <a:t>Hadoop</a:t>
            </a:r>
            <a:r>
              <a:rPr lang="en-US" sz="4000" b="1" dirty="0">
                <a:solidFill>
                  <a:srgbClr val="FFFFFF"/>
                </a:solidFill>
                <a:latin typeface="Corbel" charset="0"/>
                <a:cs typeface="Corbel" charset="0"/>
              </a:rPr>
              <a:t>-la </a:t>
            </a:r>
          </a:p>
          <a:p>
            <a:r>
              <a:rPr lang="en-US" sz="4000" b="1" dirty="0">
                <a:solidFill>
                  <a:srgbClr val="FFFFFF"/>
                </a:solidFill>
                <a:latin typeface="Corbel" charset="0"/>
                <a:cs typeface="Corbel" charset="0"/>
              </a:rPr>
              <a:t>about</a:t>
            </a:r>
          </a:p>
        </p:txBody>
      </p:sp>
      <p:pic>
        <p:nvPicPr>
          <p:cNvPr id="51203" name="Picture 1" descr="bluedata_med_®_rgb-rev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4371975"/>
            <a:ext cx="24320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900" y="2328863"/>
            <a:ext cx="3354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173" y="4513143"/>
            <a:ext cx="66374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Strata Data 2018, New York, CA</a:t>
            </a:r>
            <a:endParaRPr lang="en-US" sz="2600" b="1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157543" y="177800"/>
            <a:ext cx="9226550" cy="857250"/>
          </a:xfrm>
        </p:spPr>
        <p:txBody>
          <a:bodyPr/>
          <a:lstStyle/>
          <a:p>
            <a:r>
              <a:rPr lang="en-US" dirty="0" err="1">
                <a:latin typeface="Arial Black" charset="0"/>
              </a:rPr>
              <a:t>Kubernetes</a:t>
            </a:r>
            <a:r>
              <a:rPr lang="en-US" dirty="0">
                <a:latin typeface="Arial Black" charset="0"/>
              </a:rPr>
              <a:t> (K8s) </a:t>
            </a:r>
            <a:r>
              <a:rPr lang="en-US" dirty="0" smtClean="0">
                <a:latin typeface="Arial Black" charset="0"/>
              </a:rPr>
              <a:t>- Controller </a:t>
            </a:r>
            <a:r>
              <a:rPr lang="en-US" dirty="0">
                <a:latin typeface="Arial Black" charset="0"/>
              </a:rPr>
              <a:t>Patterns</a:t>
            </a:r>
            <a:br>
              <a:rPr lang="en-US" dirty="0">
                <a:latin typeface="Arial Black" charset="0"/>
              </a:rPr>
            </a:br>
            <a:endParaRPr lang="en-US" dirty="0">
              <a:latin typeface="Arial Black" charset="0"/>
            </a:endParaRPr>
          </a:p>
        </p:txBody>
      </p:sp>
      <p:pic>
        <p:nvPicPr>
          <p:cNvPr id="68610" name="Picture 3" descr="Screen Shot 2018-06-18 at 1.53.19 AM.png"/>
          <p:cNvPicPr>
            <a:picLocks noChangeAspect="1"/>
          </p:cNvPicPr>
          <p:nvPr/>
        </p:nvPicPr>
        <p:blipFill>
          <a:blip r:embed="rId3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99" y="1129460"/>
            <a:ext cx="4945711" cy="252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8-06-19 at 12.47.44 PM.png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64507"/>
          <a:stretch/>
        </p:blipFill>
        <p:spPr>
          <a:xfrm>
            <a:off x="5331949" y="2426271"/>
            <a:ext cx="752200" cy="898244"/>
          </a:xfrm>
          <a:prstGeom prst="rect">
            <a:avLst/>
          </a:prstGeom>
        </p:spPr>
      </p:pic>
      <p:pic>
        <p:nvPicPr>
          <p:cNvPr id="8" name="Picture 7" descr="Screen Shot 2018-06-19 at 12.47.38 PM.png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r="9239"/>
          <a:stretch/>
        </p:blipFill>
        <p:spPr>
          <a:xfrm>
            <a:off x="4989115" y="1817203"/>
            <a:ext cx="2014986" cy="648701"/>
          </a:xfrm>
          <a:prstGeom prst="rect">
            <a:avLst/>
          </a:prstGeom>
        </p:spPr>
      </p:pic>
      <p:pic>
        <p:nvPicPr>
          <p:cNvPr id="9" name="Picture 8" descr="Screen Shot 2018-06-19 at 12.47.32 PM.png"/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9" r="1054"/>
          <a:stretch/>
        </p:blipFill>
        <p:spPr>
          <a:xfrm>
            <a:off x="5147091" y="1196014"/>
            <a:ext cx="2321644" cy="570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293" y="4345263"/>
            <a:ext cx="888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K8s is extensible and allows for definition of new controller patterns (custom controller)</a:t>
            </a:r>
            <a:endParaRPr lang="en-US" b="1" i="1" dirty="0"/>
          </a:p>
        </p:txBody>
      </p:sp>
      <p:pic>
        <p:nvPicPr>
          <p:cNvPr id="10" name="Picture 9" descr="Kubernetes-reconciliation-loop-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734" y="1962146"/>
            <a:ext cx="863283" cy="8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311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2783" y="1510325"/>
            <a:ext cx="8229600" cy="1314450"/>
          </a:xfrm>
        </p:spPr>
        <p:txBody>
          <a:bodyPr/>
          <a:lstStyle/>
          <a:p>
            <a:pPr>
              <a:defRPr/>
            </a:pPr>
            <a:endParaRPr lang="en-US" sz="2400" b="1" i="1" dirty="0"/>
          </a:p>
          <a:p>
            <a:pPr algn="ctr">
              <a:defRPr/>
            </a:pPr>
            <a:r>
              <a:rPr lang="en-US" sz="2400" b="1" i="1" dirty="0" smtClean="0"/>
              <a:t>	</a:t>
            </a:r>
            <a:r>
              <a:rPr lang="en-US" sz="4000" b="1" i="1" dirty="0" smtClean="0"/>
              <a:t>Reality Check!</a:t>
            </a:r>
          </a:p>
          <a:p>
            <a:pPr>
              <a:defRPr/>
            </a:pPr>
            <a:endParaRPr lang="en-US" sz="2400" b="1" i="1" dirty="0" smtClean="0"/>
          </a:p>
          <a:p>
            <a:pPr>
              <a:defRPr/>
            </a:pPr>
            <a:r>
              <a:rPr lang="en-US" sz="2400" b="1" i="1" dirty="0"/>
              <a:t>	</a:t>
            </a:r>
            <a:endParaRPr lang="en-US" b="1" i="1" dirty="0" smtClean="0"/>
          </a:p>
          <a:p>
            <a:pPr lvl="1">
              <a:defRPr/>
            </a:pPr>
            <a:endParaRPr lang="en-US" b="1" i="1" dirty="0" smtClean="0"/>
          </a:p>
          <a:p>
            <a:pPr lvl="1">
              <a:defRPr/>
            </a:pPr>
            <a:endParaRPr lang="en-US" b="1" i="1" dirty="0" smtClean="0"/>
          </a:p>
          <a:p>
            <a:pPr lvl="1">
              <a:defRPr/>
            </a:pPr>
            <a:endParaRPr lang="en-US" b="1" i="1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330200" y="165100"/>
            <a:ext cx="8229600" cy="857250"/>
          </a:xfrm>
        </p:spPr>
        <p:txBody>
          <a:bodyPr/>
          <a:lstStyle/>
          <a:p>
            <a:r>
              <a:rPr lang="en-US" dirty="0">
                <a:latin typeface="Arial Black" charset="0"/>
              </a:rPr>
              <a:t>Slam dunk for K8s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950"/>
            <a:ext cx="8229600" cy="3394075"/>
          </a:xfrm>
        </p:spPr>
        <p:txBody>
          <a:bodyPr/>
          <a:lstStyle/>
          <a:p>
            <a:r>
              <a:rPr lang="en-US" b="1" dirty="0">
                <a:solidFill>
                  <a:srgbClr val="004875"/>
                </a:solidFill>
                <a:latin typeface="Calibri" charset="0"/>
                <a:ea typeface="MS PGothic" charset="0"/>
              </a:rPr>
              <a:t>Stateless</a:t>
            </a:r>
          </a:p>
          <a:p>
            <a:pPr lvl="1"/>
            <a:r>
              <a:rPr lang="en-US" dirty="0">
                <a:latin typeface="Calibri" charset="0"/>
              </a:rPr>
              <a:t>Each application service instance is configured identically</a:t>
            </a:r>
          </a:p>
          <a:p>
            <a:pPr lvl="1"/>
            <a:r>
              <a:rPr lang="en-US" dirty="0">
                <a:latin typeface="Calibri" charset="0"/>
              </a:rPr>
              <a:t>All information stored remotely</a:t>
            </a:r>
          </a:p>
          <a:p>
            <a:pPr lvl="1"/>
            <a:r>
              <a:rPr lang="en-US" dirty="0">
                <a:latin typeface="Calibri" charset="0"/>
              </a:rPr>
              <a:t>“Remotely” refers to some persistent storage that has a life span different from that of the container</a:t>
            </a:r>
          </a:p>
          <a:p>
            <a:pPr lvl="1"/>
            <a:r>
              <a:rPr lang="en-US" dirty="0">
                <a:latin typeface="Calibri" charset="0"/>
              </a:rPr>
              <a:t>Frequently referred to as </a:t>
            </a:r>
            <a:r>
              <a:rPr lang="en-US" b="1" i="1" dirty="0">
                <a:latin typeface="Calibri" charset="0"/>
              </a:rPr>
              <a:t>“cattle”</a:t>
            </a:r>
          </a:p>
        </p:txBody>
      </p:sp>
      <p:sp>
        <p:nvSpPr>
          <p:cNvPr id="49155" name="Picture 3" descr="beef-03.jpg"/>
          <p:cNvSpPr>
            <a:spLocks noChangeAspect="1"/>
          </p:cNvSpPr>
          <p:nvPr/>
        </p:nvSpPr>
        <p:spPr bwMode="auto">
          <a:xfrm>
            <a:off x="5461000" y="3471863"/>
            <a:ext cx="34226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3" descr="beef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3649663"/>
            <a:ext cx="34226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High chance of air ball</a:t>
            </a:r>
            <a:r>
              <a:rPr lang="mr-IN">
                <a:latin typeface="Arial Black" charset="0"/>
              </a:rPr>
              <a:t>…</a:t>
            </a:r>
            <a:endParaRPr lang="en-US">
              <a:latin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46150"/>
            <a:ext cx="8229600" cy="3394075"/>
          </a:xfrm>
        </p:spPr>
        <p:txBody>
          <a:bodyPr/>
          <a:lstStyle/>
          <a:p>
            <a:r>
              <a:rPr lang="en-US" b="1" dirty="0">
                <a:solidFill>
                  <a:srgbClr val="004875"/>
                </a:solidFill>
                <a:latin typeface="Calibri" charset="0"/>
                <a:ea typeface="MS PGothic" charset="0"/>
              </a:rPr>
              <a:t>Stateful</a:t>
            </a:r>
          </a:p>
          <a:p>
            <a:pPr lvl="1"/>
            <a:r>
              <a:rPr lang="en-US" dirty="0">
                <a:latin typeface="Calibri" charset="0"/>
              </a:rPr>
              <a:t>Each application service instance is configured differently</a:t>
            </a:r>
          </a:p>
          <a:p>
            <a:pPr lvl="1"/>
            <a:r>
              <a:rPr lang="en-US" dirty="0">
                <a:latin typeface="Calibri" charset="0"/>
              </a:rPr>
              <a:t>Critical information stored locally</a:t>
            </a:r>
          </a:p>
          <a:p>
            <a:pPr lvl="1"/>
            <a:r>
              <a:rPr lang="en-US" dirty="0">
                <a:latin typeface="Calibri" charset="0"/>
              </a:rPr>
              <a:t>“Locally” means that the application running in the container accesses the information via file system reads/writes rather than some remote access protocol</a:t>
            </a:r>
          </a:p>
          <a:p>
            <a:pPr lvl="1"/>
            <a:r>
              <a:rPr lang="en-US" dirty="0">
                <a:latin typeface="Calibri" charset="0"/>
              </a:rPr>
              <a:t>Frequently referred to as </a:t>
            </a:r>
            <a:r>
              <a:rPr lang="en-US" b="1" i="1" dirty="0">
                <a:latin typeface="Calibri" charset="0"/>
              </a:rPr>
              <a:t>“pets”</a:t>
            </a:r>
          </a:p>
        </p:txBody>
      </p:sp>
      <p:pic>
        <p:nvPicPr>
          <p:cNvPr id="48131" name="Picture 3" descr="pets_bi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4924" y="3624367"/>
            <a:ext cx="24447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K8s challenges</a:t>
            </a:r>
            <a:r>
              <a:rPr lang="mr-IN">
                <a:latin typeface="Arial Black" charset="0"/>
              </a:rPr>
              <a:t>…</a:t>
            </a:r>
            <a:r>
              <a:rPr lang="en-US">
                <a:latin typeface="Arial Black" charset="0"/>
              </a:rPr>
              <a:t>.</a:t>
            </a:r>
          </a:p>
        </p:txBody>
      </p:sp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0" y="4908550"/>
            <a:ext cx="5984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800" i="1" dirty="0">
                <a:cs typeface="Geneva" charset="0"/>
              </a:rPr>
              <a:t>source: https://</a:t>
            </a:r>
            <a:r>
              <a:rPr lang="en-US" sz="800" i="1" dirty="0" err="1">
                <a:cs typeface="Geneva" charset="0"/>
              </a:rPr>
              <a:t>www.cncf.io</a:t>
            </a:r>
            <a:r>
              <a:rPr lang="en-US" sz="800" i="1" dirty="0">
                <a:cs typeface="Geneva" charset="0"/>
              </a:rPr>
              <a:t>/blog/2017/06/28/survey-shows-</a:t>
            </a:r>
            <a:r>
              <a:rPr lang="en-US" sz="800" i="1" dirty="0" err="1">
                <a:cs typeface="Geneva" charset="0"/>
              </a:rPr>
              <a:t>kubernetes</a:t>
            </a:r>
            <a:r>
              <a:rPr lang="en-US" sz="800" i="1" dirty="0">
                <a:cs typeface="Geneva" charset="0"/>
              </a:rPr>
              <a:t>-leading-orchestration-platform/</a:t>
            </a:r>
            <a:endParaRPr lang="en-US" sz="800" dirty="0"/>
          </a:p>
          <a:p>
            <a:endParaRPr lang="en-US" sz="800" dirty="0"/>
          </a:p>
        </p:txBody>
      </p:sp>
      <p:pic>
        <p:nvPicPr>
          <p:cNvPr id="71683" name="Picture 2" descr="4116dcbd-fig18-k8schallenge-largeror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884238"/>
            <a:ext cx="606107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11150" y="1360488"/>
            <a:ext cx="8229600" cy="1314450"/>
          </a:xfrm>
        </p:spPr>
        <p:txBody>
          <a:bodyPr/>
          <a:lstStyle/>
          <a:p>
            <a:pPr>
              <a:defRPr/>
            </a:pPr>
            <a:endParaRPr lang="en-US" sz="2400" b="1" i="1" dirty="0"/>
          </a:p>
          <a:p>
            <a:pPr algn="ctr">
              <a:defRPr/>
            </a:pPr>
            <a:r>
              <a:rPr lang="en-US" sz="2400" b="1" i="1" dirty="0" smtClean="0"/>
              <a:t>	</a:t>
            </a:r>
            <a:r>
              <a:rPr lang="en-US" sz="4000" b="1" i="1" dirty="0" err="1" smtClean="0"/>
              <a:t>Hadoop</a:t>
            </a:r>
            <a:r>
              <a:rPr lang="en-US" sz="4000" b="1" i="1" dirty="0" smtClean="0"/>
              <a:t> &amp; Ecosystem on Containers</a:t>
            </a:r>
          </a:p>
          <a:p>
            <a:pPr>
              <a:defRPr/>
            </a:pPr>
            <a:endParaRPr lang="en-US" sz="2400" b="1" i="1" dirty="0" smtClean="0"/>
          </a:p>
          <a:p>
            <a:pPr>
              <a:defRPr/>
            </a:pPr>
            <a:r>
              <a:rPr lang="en-US" sz="2400" b="1" i="1" dirty="0"/>
              <a:t>	</a:t>
            </a:r>
            <a:endParaRPr lang="en-US" b="1" i="1" dirty="0" smtClean="0"/>
          </a:p>
          <a:p>
            <a:pPr lvl="1">
              <a:defRPr/>
            </a:pPr>
            <a:endParaRPr lang="en-US" b="1" i="1" dirty="0" smtClean="0"/>
          </a:p>
          <a:p>
            <a:pPr lvl="1">
              <a:defRPr/>
            </a:pPr>
            <a:endParaRPr lang="en-US" b="1" i="1" dirty="0" smtClean="0"/>
          </a:p>
          <a:p>
            <a:pPr lvl="1">
              <a:defRPr/>
            </a:pPr>
            <a:endParaRPr lang="en-US" b="1" i="1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975" y="1647825"/>
            <a:ext cx="503872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42875" y="1085850"/>
            <a:ext cx="9074150" cy="8969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This is </a:t>
            </a:r>
            <a:r>
              <a:rPr lang="en-US" b="1" i="1">
                <a:latin typeface="Calibri" charset="0"/>
                <a:ea typeface="MS PGothic" charset="0"/>
              </a:rPr>
              <a:t>not</a:t>
            </a:r>
            <a:r>
              <a:rPr lang="en-US" b="1">
                <a:latin typeface="Calibri" charset="0"/>
                <a:ea typeface="MS PGothic" charset="0"/>
              </a:rPr>
              <a:t> </a:t>
            </a:r>
            <a:r>
              <a:rPr lang="en-US">
                <a:latin typeface="Calibri" charset="0"/>
                <a:ea typeface="MS PGothic" charset="0"/>
              </a:rPr>
              <a:t>about using containers to run Hadoop/Spark </a:t>
            </a:r>
            <a:r>
              <a:rPr lang="en-US" b="1">
                <a:latin typeface="Calibri" charset="0"/>
                <a:ea typeface="MS PGothic" charset="0"/>
              </a:rPr>
              <a:t>tasks on YARN</a:t>
            </a:r>
            <a:r>
              <a:rPr lang="en-US">
                <a:latin typeface="Calibri" charset="0"/>
                <a:ea typeface="MS PGothic" charset="0"/>
              </a:rPr>
              <a:t>:</a:t>
            </a:r>
          </a:p>
        </p:txBody>
      </p:sp>
      <p:sp>
        <p:nvSpPr>
          <p:cNvPr id="76803" name="TextBox 4"/>
          <p:cNvSpPr txBox="1">
            <a:spLocks noChangeArrowheads="1"/>
          </p:cNvSpPr>
          <p:nvPr/>
        </p:nvSpPr>
        <p:spPr bwMode="auto">
          <a:xfrm>
            <a:off x="200025" y="4733925"/>
            <a:ext cx="5173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 b="1">
                <a:solidFill>
                  <a:srgbClr val="004875"/>
                </a:solidFill>
                <a:ea typeface="ＭＳ Ｐゴシック" charset="0"/>
                <a:cs typeface="ＭＳ Ｐゴシック" charset="0"/>
              </a:rPr>
              <a:t>Source: </a:t>
            </a:r>
            <a:r>
              <a:rPr lang="en-US" sz="1000">
                <a:solidFill>
                  <a:srgbClr val="004875"/>
                </a:solidFill>
                <a:ea typeface="ＭＳ Ｐゴシック" charset="0"/>
                <a:cs typeface="ＭＳ Ｐゴシック" charset="0"/>
              </a:rPr>
              <a:t>https://hortonworks.com/blog/apache-hadoop-yarn-concepts-and-applications</a:t>
            </a:r>
          </a:p>
        </p:txBody>
      </p:sp>
      <p:sp>
        <p:nvSpPr>
          <p:cNvPr id="7680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Not to be confused with</a:t>
            </a:r>
            <a:r>
              <a:rPr lang="mr-IN">
                <a:latin typeface="Arial Black" charset="0"/>
              </a:rPr>
              <a:t>……</a:t>
            </a:r>
            <a:r>
              <a:rPr lang="en-US">
                <a:latin typeface="Arial Black" charset="0"/>
              </a:rPr>
              <a:t>..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938" y="2144713"/>
            <a:ext cx="42195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27425" y="2967038"/>
            <a:ext cx="1044575" cy="70643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125" y="2352675"/>
            <a:ext cx="1155700" cy="7080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4125" y="3116263"/>
            <a:ext cx="1155700" cy="7080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4125" y="3879850"/>
            <a:ext cx="1155700" cy="7080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81375" y="1882775"/>
            <a:ext cx="122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>
                <a:solidFill>
                  <a:srgbClr val="00B0F0"/>
                </a:solidFill>
                <a:ea typeface="ＭＳ Ｐゴシック" charset="0"/>
                <a:cs typeface="ＭＳ Ｐゴシック" charset="0"/>
              </a:rPr>
              <a:t>containers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49713" y="2252663"/>
            <a:ext cx="0" cy="60166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49713" y="2252663"/>
            <a:ext cx="952500" cy="3302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62413" y="2284413"/>
            <a:ext cx="998537" cy="103505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49713" y="2290763"/>
            <a:ext cx="950912" cy="19431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889125" y="1793875"/>
            <a:ext cx="5529263" cy="31908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20788" y="3708400"/>
            <a:ext cx="87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cluster</a:t>
            </a:r>
          </a:p>
        </p:txBody>
      </p:sp>
      <p:sp>
        <p:nvSpPr>
          <p:cNvPr id="778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Hadoop in Docker Containers</a:t>
            </a:r>
          </a:p>
        </p:txBody>
      </p:sp>
      <p:sp>
        <p:nvSpPr>
          <p:cNvPr id="77838" name="Content Placeholder 2"/>
          <p:cNvSpPr txBox="1">
            <a:spLocks/>
          </p:cNvSpPr>
          <p:nvPr/>
        </p:nvSpPr>
        <p:spPr bwMode="auto">
          <a:xfrm>
            <a:off x="276225" y="1074738"/>
            <a:ext cx="993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616161"/>
                </a:solidFill>
                <a:cs typeface="Geneva" charset="0"/>
              </a:rPr>
              <a:t>This is about running </a:t>
            </a:r>
            <a:r>
              <a:rPr lang="en-US" sz="2800" dirty="0" err="1">
                <a:solidFill>
                  <a:srgbClr val="616161"/>
                </a:solidFill>
                <a:cs typeface="Geneva" charset="0"/>
              </a:rPr>
              <a:t>Hadoop</a:t>
            </a:r>
            <a:r>
              <a:rPr lang="en-US" sz="2800" dirty="0">
                <a:solidFill>
                  <a:srgbClr val="616161"/>
                </a:solidFill>
                <a:cs typeface="Geneva" charset="0"/>
              </a:rPr>
              <a:t> </a:t>
            </a:r>
            <a:r>
              <a:rPr lang="en-US" sz="2800" b="1" dirty="0">
                <a:solidFill>
                  <a:srgbClr val="616161"/>
                </a:solidFill>
                <a:cs typeface="Geneva" charset="0"/>
              </a:rPr>
              <a:t>clusters</a:t>
            </a:r>
            <a:r>
              <a:rPr lang="en-US" sz="2800" dirty="0">
                <a:solidFill>
                  <a:srgbClr val="616161"/>
                </a:solidFill>
                <a:cs typeface="Geneva" charset="0"/>
              </a:rPr>
              <a:t> in </a:t>
            </a:r>
            <a:r>
              <a:rPr lang="en-US" sz="2800" dirty="0" smtClean="0">
                <a:solidFill>
                  <a:srgbClr val="616161"/>
                </a:solidFill>
                <a:cs typeface="Geneva" charset="0"/>
              </a:rPr>
              <a:t>containers (on K8s):</a:t>
            </a:r>
            <a:endParaRPr lang="en-US" sz="2800" dirty="0">
              <a:solidFill>
                <a:srgbClr val="616161"/>
              </a:solidFill>
              <a:cs typeface="Genev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449263" y="177800"/>
            <a:ext cx="8859837" cy="857250"/>
          </a:xfrm>
        </p:spPr>
        <p:txBody>
          <a:bodyPr/>
          <a:lstStyle/>
          <a:p>
            <a:r>
              <a:rPr lang="en-US">
                <a:latin typeface="Arial Black" charset="0"/>
              </a:rPr>
              <a:t>Why Hadoop/Spark on Containers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60168" y="1185365"/>
          <a:ext cx="8506028" cy="320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cs typeface="Arial Black" charset="0"/>
              </a:rPr>
              <a:t>Complex Stateful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Big Data / AI / Machine Learning / Deep Learning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What do all these applications have in common?</a:t>
            </a:r>
          </a:p>
          <a:p>
            <a:pPr lvl="1"/>
            <a:r>
              <a:rPr lang="en-US" dirty="0">
                <a:latin typeface="Calibri" charset="0"/>
              </a:rPr>
              <a:t>Require large amounts of data</a:t>
            </a:r>
          </a:p>
          <a:p>
            <a:pPr lvl="1"/>
            <a:r>
              <a:rPr lang="en-US" dirty="0">
                <a:latin typeface="Calibri" charset="0"/>
              </a:rPr>
              <a:t>Use distributed processing, multiple tools / services</a:t>
            </a:r>
          </a:p>
          <a:p>
            <a:pPr lvl="1"/>
            <a:r>
              <a:rPr lang="en-US" dirty="0">
                <a:latin typeface="Calibri" charset="0"/>
              </a:rPr>
              <a:t>When on-</a:t>
            </a:r>
            <a:r>
              <a:rPr lang="en-US" dirty="0" err="1">
                <a:latin typeface="Calibri" charset="0"/>
              </a:rPr>
              <a:t>prem</a:t>
            </a:r>
            <a:r>
              <a:rPr lang="en-US" dirty="0">
                <a:latin typeface="Calibri" charset="0"/>
              </a:rPr>
              <a:t>, typically deployed on bare-metal </a:t>
            </a:r>
          </a:p>
          <a:p>
            <a:pPr lvl="1"/>
            <a:r>
              <a:rPr lang="en-US" dirty="0">
                <a:latin typeface="Calibri" charset="0"/>
              </a:rPr>
              <a:t>Do</a:t>
            </a:r>
            <a:r>
              <a:rPr lang="en-US" i="1" dirty="0">
                <a:latin typeface="Calibri" charset="0"/>
              </a:rPr>
              <a:t> </a:t>
            </a:r>
            <a:r>
              <a:rPr lang="en-US" b="1" i="1" dirty="0"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have a cloud native architecture</a:t>
            </a:r>
          </a:p>
          <a:p>
            <a:pPr lvl="2"/>
            <a:r>
              <a:rPr lang="en-US" dirty="0">
                <a:latin typeface="Calibri" charset="0"/>
              </a:rPr>
              <a:t>No </a:t>
            </a:r>
            <a:r>
              <a:rPr lang="en-US" dirty="0" err="1">
                <a:latin typeface="Calibri" charset="0"/>
              </a:rPr>
              <a:t>microservices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>
                <a:latin typeface="Calibri" charset="0"/>
              </a:rPr>
              <a:t>Application instance-specific state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324600" y="2147888"/>
            <a:ext cx="2593975" cy="2620962"/>
            <a:chOff x="6324309" y="2148269"/>
            <a:chExt cx="2594267" cy="2620580"/>
          </a:xfrm>
        </p:grpSpPr>
        <p:pic>
          <p:nvPicPr>
            <p:cNvPr id="5" name="Picture 4" descr="cassandra gryscl.png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700" y="4081591"/>
              <a:ext cx="753998" cy="505555"/>
            </a:xfrm>
            <a:prstGeom prst="rect">
              <a:avLst/>
            </a:prstGeom>
          </p:spPr>
        </p:pic>
        <p:pic>
          <p:nvPicPr>
            <p:cNvPr id="7" name="Picture 6" descr="2.png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743" y="2216150"/>
              <a:ext cx="809942" cy="633226"/>
            </a:xfrm>
            <a:prstGeom prst="rect">
              <a:avLst/>
            </a:prstGeom>
          </p:spPr>
        </p:pic>
        <p:pic>
          <p:nvPicPr>
            <p:cNvPr id="9" name="Picture 8" descr="apache-kafka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48" b="27161"/>
            <a:stretch/>
          </p:blipFill>
          <p:spPr>
            <a:xfrm>
              <a:off x="6896100" y="3589158"/>
              <a:ext cx="1073150" cy="479605"/>
            </a:xfrm>
            <a:prstGeom prst="rect">
              <a:avLst/>
            </a:prstGeom>
          </p:spPr>
        </p:pic>
        <p:pic>
          <p:nvPicPr>
            <p:cNvPr id="10" name="Picture 58" descr="H20.png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650" y="3092451"/>
              <a:ext cx="875667" cy="334606"/>
            </a:xfrm>
            <a:prstGeom prst="rect">
              <a:avLst/>
            </a:prstGeom>
            <a:extLst/>
          </p:spPr>
        </p:pic>
        <p:pic>
          <p:nvPicPr>
            <p:cNvPr id="11" name="Picture 60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200" y="3391180"/>
              <a:ext cx="714376" cy="609320"/>
            </a:xfrm>
            <a:prstGeom prst="rect">
              <a:avLst/>
            </a:prstGeom>
            <a:extLst/>
          </p:spPr>
        </p:pic>
        <p:pic>
          <p:nvPicPr>
            <p:cNvPr id="12" name="Picture 11" descr="Apache Spark.png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850" y="2148269"/>
              <a:ext cx="933450" cy="485394"/>
            </a:xfrm>
            <a:prstGeom prst="rect">
              <a:avLst/>
            </a:prstGeom>
          </p:spPr>
        </p:pic>
        <p:pic>
          <p:nvPicPr>
            <p:cNvPr id="2" name="Picture 1" descr="jupyterhub logo.png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87" b="27119"/>
            <a:stretch/>
          </p:blipFill>
          <p:spPr>
            <a:xfrm>
              <a:off x="6324309" y="4202112"/>
              <a:ext cx="1232191" cy="566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9176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/>
          <p:cNvSpPr>
            <a:spLocks noGrp="1"/>
          </p:cNvSpPr>
          <p:nvPr>
            <p:ph type="ctrTitle"/>
          </p:nvPr>
        </p:nvSpPr>
        <p:spPr>
          <a:xfrm>
            <a:off x="449263" y="185738"/>
            <a:ext cx="8229600" cy="857250"/>
          </a:xfrm>
        </p:spPr>
        <p:txBody>
          <a:bodyPr/>
          <a:lstStyle/>
          <a:p>
            <a:r>
              <a:rPr lang="en-US">
                <a:latin typeface="Arial Black" charset="0"/>
              </a:rPr>
              <a:t>Today’s Speakers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3113" y="3343275"/>
            <a:ext cx="3668712" cy="590550"/>
          </a:xfrm>
          <a:prstGeom prst="rect">
            <a:avLst/>
          </a:prstGeom>
          <a:noFill/>
        </p:spPr>
        <p:txBody>
          <a:bodyPr lIns="121820" tIns="60909" rIns="121820" bIns="60909">
            <a:spAutoFit/>
          </a:bodyPr>
          <a:lstStyle/>
          <a:p>
            <a:pPr algn="ctr" defTabSz="121817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4875"/>
                </a:solidFill>
                <a:latin typeface="+mn-lt"/>
                <a:ea typeface="+mn-ea"/>
                <a:cs typeface="Proxima Nova Light"/>
              </a:rPr>
              <a:t>Nanda </a:t>
            </a:r>
            <a:r>
              <a:rPr lang="en-US" sz="2800" b="1" dirty="0" err="1">
                <a:solidFill>
                  <a:srgbClr val="004875"/>
                </a:solidFill>
                <a:latin typeface="+mn-lt"/>
                <a:ea typeface="+mn-ea"/>
                <a:cs typeface="Proxima Nova Light"/>
              </a:rPr>
              <a:t>Vijaydev</a:t>
            </a:r>
            <a:endParaRPr lang="en-US" sz="2800" dirty="0">
              <a:solidFill>
                <a:prstClr val="black"/>
              </a:solidFill>
              <a:latin typeface="+mn-lt"/>
              <a:ea typeface="+mn-ea"/>
              <a:cs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638" y="3373438"/>
            <a:ext cx="4300537" cy="554037"/>
          </a:xfrm>
          <a:prstGeom prst="rect">
            <a:avLst/>
          </a:prstGeom>
          <a:noFill/>
        </p:spPr>
        <p:txBody>
          <a:bodyPr lIns="121820" tIns="60909" rIns="121820" bIns="60909">
            <a:spAutoFit/>
          </a:bodyPr>
          <a:lstStyle/>
          <a:p>
            <a:pPr algn="ctr" defTabSz="1218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4875"/>
                </a:solidFill>
                <a:latin typeface="+mn-lt"/>
                <a:ea typeface="+mn-ea"/>
                <a:cs typeface="Proxima Nova Light"/>
              </a:rPr>
              <a:t>Anant</a:t>
            </a:r>
            <a:r>
              <a:rPr lang="en-US" sz="2800" b="1" dirty="0">
                <a:solidFill>
                  <a:srgbClr val="004875"/>
                </a:solidFill>
                <a:latin typeface="+mn-lt"/>
                <a:ea typeface="+mn-ea"/>
                <a:cs typeface="Proxima Nova Light"/>
              </a:rPr>
              <a:t> </a:t>
            </a:r>
            <a:r>
              <a:rPr lang="en-US" sz="2800" b="1" dirty="0" err="1">
                <a:solidFill>
                  <a:srgbClr val="004875"/>
                </a:solidFill>
                <a:latin typeface="+mn-lt"/>
                <a:ea typeface="+mn-ea"/>
                <a:cs typeface="Proxima Nova Light"/>
              </a:rPr>
              <a:t>Chintamaneni</a:t>
            </a:r>
            <a:endParaRPr lang="en-US" sz="2800" b="1" dirty="0">
              <a:solidFill>
                <a:srgbClr val="004875"/>
              </a:solidFill>
              <a:latin typeface="+mn-lt"/>
              <a:ea typeface="+mn-ea"/>
              <a:cs typeface="Proxima Nov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3375" y="4378325"/>
            <a:ext cx="2130425" cy="392113"/>
          </a:xfrm>
          <a:prstGeom prst="rect">
            <a:avLst/>
          </a:prstGeom>
        </p:spPr>
        <p:txBody>
          <a:bodyPr wrap="none" lIns="121835" tIns="60918" rIns="121835" bIns="60918">
            <a:spAutoFit/>
          </a:bodyPr>
          <a:lstStyle/>
          <a:p>
            <a:pPr algn="ctr" defTabSz="609162" eaLnBrk="1" hangingPunct="1">
              <a:lnSpc>
                <a:spcPct val="80000"/>
              </a:lnSpc>
              <a:defRPr/>
            </a:pPr>
            <a:r>
              <a:rPr lang="en-US" sz="2100" dirty="0">
                <a:solidFill>
                  <a:srgbClr val="3B59A6"/>
                </a:solidFill>
                <a:latin typeface="+mj-lt"/>
                <a:cs typeface="Proxima Nova Regular"/>
              </a:rPr>
              <a:t>@</a:t>
            </a:r>
            <a:r>
              <a:rPr lang="en-US" sz="2100" dirty="0" err="1">
                <a:solidFill>
                  <a:srgbClr val="3B59A6"/>
                </a:solidFill>
                <a:latin typeface="+mj-lt"/>
                <a:cs typeface="Proxima Nova Regular"/>
              </a:rPr>
              <a:t>NandaVijaydev</a:t>
            </a:r>
            <a:endParaRPr lang="en-US" sz="2100" dirty="0">
              <a:solidFill>
                <a:srgbClr val="3B59A6"/>
              </a:solidFill>
              <a:latin typeface="+mj-lt"/>
              <a:cs typeface="Proxima Nova Regular"/>
            </a:endParaRP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75" y="4479925"/>
            <a:ext cx="3048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7200" y="4378325"/>
            <a:ext cx="1773238" cy="392113"/>
          </a:xfrm>
          <a:prstGeom prst="rect">
            <a:avLst/>
          </a:prstGeom>
        </p:spPr>
        <p:txBody>
          <a:bodyPr wrap="none" lIns="121835" tIns="60918" rIns="121835" bIns="60918">
            <a:spAutoFit/>
          </a:bodyPr>
          <a:lstStyle/>
          <a:p>
            <a:pPr algn="ctr" defTabSz="609162" eaLnBrk="1" hangingPunct="1">
              <a:lnSpc>
                <a:spcPct val="80000"/>
              </a:lnSpc>
              <a:defRPr/>
            </a:pPr>
            <a:r>
              <a:rPr lang="en-US" sz="2100" dirty="0">
                <a:solidFill>
                  <a:srgbClr val="3B59A6"/>
                </a:solidFill>
                <a:latin typeface="+mj-lt"/>
                <a:cs typeface="Proxima Nova Regular"/>
              </a:rPr>
              <a:t>@</a:t>
            </a:r>
            <a:r>
              <a:rPr lang="en-US" sz="2100" dirty="0" err="1">
                <a:solidFill>
                  <a:srgbClr val="3B59A6"/>
                </a:solidFill>
                <a:latin typeface="+mj-lt"/>
                <a:cs typeface="Proxima Nova Regular"/>
              </a:rPr>
              <a:t>AnantCman</a:t>
            </a:r>
            <a:endParaRPr lang="en-US" sz="2100" dirty="0">
              <a:solidFill>
                <a:srgbClr val="3B59A6"/>
              </a:solidFill>
              <a:latin typeface="+mj-lt"/>
              <a:cs typeface="Proxima Nova Regular"/>
            </a:endParaRPr>
          </a:p>
        </p:txBody>
      </p:sp>
      <p:pic>
        <p:nvPicPr>
          <p:cNvPr id="53255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4479925"/>
            <a:ext cx="3048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Rectangle 1"/>
          <p:cNvSpPr>
            <a:spLocks noChangeArrowheads="1"/>
          </p:cNvSpPr>
          <p:nvPr/>
        </p:nvSpPr>
        <p:spPr bwMode="auto">
          <a:xfrm>
            <a:off x="266700" y="3762375"/>
            <a:ext cx="457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7613" eaLnBrk="1" hangingPunct="1">
              <a:lnSpc>
                <a:spcPct val="110000"/>
              </a:lnSpc>
            </a:pPr>
            <a:r>
              <a:rPr lang="en-US">
                <a:solidFill>
                  <a:srgbClr val="7F7F7F"/>
                </a:solidFill>
              </a:rPr>
              <a:t>Vice President of Products</a:t>
            </a:r>
          </a:p>
          <a:p>
            <a:pPr algn="ctr" defTabSz="1217613" eaLnBrk="1" hangingPunct="1">
              <a:lnSpc>
                <a:spcPct val="110000"/>
              </a:lnSpc>
            </a:pPr>
            <a:r>
              <a:rPr lang="en-US">
                <a:solidFill>
                  <a:srgbClr val="7F7F7F"/>
                </a:solidFill>
              </a:rPr>
              <a:t>BlueData Software</a:t>
            </a:r>
          </a:p>
        </p:txBody>
      </p:sp>
      <p:sp>
        <p:nvSpPr>
          <p:cNvPr id="53257" name="Rectangle 2"/>
          <p:cNvSpPr>
            <a:spLocks noChangeArrowheads="1"/>
          </p:cNvSpPr>
          <p:nvPr/>
        </p:nvSpPr>
        <p:spPr bwMode="auto">
          <a:xfrm>
            <a:off x="4132263" y="3762375"/>
            <a:ext cx="457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7613" eaLnBrk="1" hangingPunct="1">
              <a:lnSpc>
                <a:spcPct val="110000"/>
              </a:lnSpc>
            </a:pPr>
            <a:r>
              <a:rPr lang="en-US">
                <a:solidFill>
                  <a:srgbClr val="7F7F7F"/>
                </a:solidFill>
              </a:rPr>
              <a:t>Sr. Director of Solutions</a:t>
            </a:r>
          </a:p>
          <a:p>
            <a:pPr algn="ctr" defTabSz="1217613" eaLnBrk="1" hangingPunct="1">
              <a:lnSpc>
                <a:spcPct val="110000"/>
              </a:lnSpc>
            </a:pPr>
            <a:r>
              <a:rPr lang="en-US">
                <a:solidFill>
                  <a:srgbClr val="7F7F7F"/>
                </a:solidFill>
              </a:rPr>
              <a:t>BlueData Software</a:t>
            </a:r>
          </a:p>
        </p:txBody>
      </p:sp>
      <p:pic>
        <p:nvPicPr>
          <p:cNvPr id="16" name="Picture 15" descr="nanda copy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200" y="1253064"/>
            <a:ext cx="1811867" cy="2099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9467" y="1253064"/>
            <a:ext cx="1816268" cy="2099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5419" y="463060"/>
            <a:ext cx="8229600" cy="2747726"/>
          </a:xfrm>
        </p:spPr>
        <p:txBody>
          <a:bodyPr/>
          <a:lstStyle/>
          <a:p>
            <a:pPr>
              <a:defRPr/>
            </a:pPr>
            <a:endParaRPr lang="en-US" sz="2400" b="1" i="1" dirty="0"/>
          </a:p>
          <a:p>
            <a:pPr algn="ctr">
              <a:defRPr/>
            </a:pPr>
            <a:r>
              <a:rPr lang="en-US" sz="2400" b="1" i="1" dirty="0" smtClean="0"/>
              <a:t>	</a:t>
            </a:r>
            <a:r>
              <a:rPr lang="en-US" sz="4000" b="1" i="1" dirty="0" smtClean="0"/>
              <a:t>So is it possible to run complex </a:t>
            </a:r>
            <a:r>
              <a:rPr lang="en-US" sz="4000" b="1" i="1" dirty="0" err="1" smtClean="0"/>
              <a:t>stateful</a:t>
            </a:r>
            <a:r>
              <a:rPr lang="en-US" sz="4000" b="1" i="1" dirty="0" smtClean="0"/>
              <a:t> apps (e.g. </a:t>
            </a:r>
            <a:r>
              <a:rPr lang="en-US" sz="4000" b="1" i="1" dirty="0" err="1" smtClean="0"/>
              <a:t>Hadoop</a:t>
            </a:r>
            <a:r>
              <a:rPr lang="en-US" sz="4000" b="1" i="1" dirty="0" smtClean="0"/>
              <a:t>) on Kubernetes (K8s)?</a:t>
            </a:r>
          </a:p>
          <a:p>
            <a:pPr>
              <a:defRPr/>
            </a:pPr>
            <a:endParaRPr lang="en-US" sz="2400" b="1" i="1" dirty="0" smtClean="0"/>
          </a:p>
          <a:p>
            <a:pPr>
              <a:defRPr/>
            </a:pPr>
            <a:r>
              <a:rPr lang="en-US" sz="2400" b="1" i="1" dirty="0"/>
              <a:t>	</a:t>
            </a:r>
            <a:endParaRPr lang="en-US" b="1" i="1" dirty="0" smtClean="0"/>
          </a:p>
          <a:p>
            <a:pPr lvl="1">
              <a:defRPr/>
            </a:pPr>
            <a:endParaRPr lang="en-US" b="1" i="1" dirty="0" smtClean="0"/>
          </a:p>
          <a:p>
            <a:pPr lvl="1">
              <a:defRPr/>
            </a:pPr>
            <a:endParaRPr lang="en-US" b="1" i="1" dirty="0" smtClean="0"/>
          </a:p>
          <a:p>
            <a:pPr lvl="1">
              <a:defRPr/>
            </a:pPr>
            <a:endParaRPr lang="en-US" b="1" i="1" dirty="0"/>
          </a:p>
        </p:txBody>
      </p:sp>
      <p:pic>
        <p:nvPicPr>
          <p:cNvPr id="4" name="Picture 2" descr="Unknow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563" y="3327400"/>
            <a:ext cx="21669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545513" cy="857250"/>
          </a:xfrm>
        </p:spPr>
        <p:txBody>
          <a:bodyPr/>
          <a:lstStyle/>
          <a:p>
            <a:r>
              <a:rPr lang="en-US" dirty="0">
                <a:latin typeface="Arial Black" charset="0"/>
              </a:rPr>
              <a:t>Complex Stateful Apps on Kubernetes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022350"/>
            <a:ext cx="8534400" cy="996950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Pods, StatefulSets, and </a:t>
            </a:r>
            <a:r>
              <a:rPr lang="en-US" dirty="0" err="1">
                <a:latin typeface="Calibri" charset="0"/>
                <a:ea typeface="MS PGothic" charset="0"/>
              </a:rPr>
              <a:t>PersistentVolumes</a:t>
            </a:r>
            <a:r>
              <a:rPr lang="en-US" dirty="0">
                <a:latin typeface="Calibri" charset="0"/>
                <a:ea typeface="MS PGothic" charset="0"/>
              </a:rPr>
              <a:t> are necessary 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Helm Charts and Operators provide some promise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0" y="2179638"/>
            <a:ext cx="27813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342900" y="4051300"/>
            <a:ext cx="8636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 i="1" dirty="0"/>
              <a:t>But are they sufficient in order to run complex stateful applications in an enterprise environment?</a:t>
            </a:r>
          </a:p>
          <a:p>
            <a:pPr algn="ctr"/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cs typeface="Arial Black" charset="0"/>
              </a:rPr>
              <a:t>Kubernetes – Specific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022350"/>
            <a:ext cx="8496300" cy="552450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Complex Stateful 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574800"/>
            <a:ext cx="639127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234950" y="4684713"/>
            <a:ext cx="673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616161"/>
                </a:solidFill>
                <a:latin typeface="Calibri" charset="0"/>
                <a:ea typeface="MS PGothic" charset="0"/>
                <a:cs typeface="Geneva" charset="0"/>
              </a:defRPr>
            </a:lvl1pPr>
            <a:lvl2pPr>
              <a:defRPr sz="2400">
                <a:solidFill>
                  <a:srgbClr val="616161"/>
                </a:solidFill>
                <a:latin typeface="Calibri" charset="0"/>
                <a:ea typeface="Geneva" charset="0"/>
                <a:cs typeface="Geneva" charset="0"/>
              </a:defRPr>
            </a:lvl2pPr>
            <a:lvl3pPr>
              <a:defRPr sz="2000">
                <a:solidFill>
                  <a:srgbClr val="616161"/>
                </a:solidFill>
                <a:latin typeface="Calibri" charset="0"/>
                <a:ea typeface="Geneva" charset="0"/>
                <a:cs typeface="Geneva" charset="0"/>
              </a:defRPr>
            </a:lvl3pPr>
            <a:lvl4pPr>
              <a:defRPr sz="2000">
                <a:solidFill>
                  <a:srgbClr val="616161"/>
                </a:solidFill>
                <a:latin typeface="Calibri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rgbClr val="616161"/>
                </a:solidFill>
                <a:latin typeface="Calibri" charset="0"/>
                <a:ea typeface="Geneva" charset="0"/>
                <a:cs typeface="Genev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16161"/>
                </a:solidFill>
                <a:latin typeface="Calibri" charset="0"/>
                <a:ea typeface="Geneva" charset="0"/>
                <a:cs typeface="Genev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16161"/>
                </a:solidFill>
                <a:latin typeface="Calibri" charset="0"/>
                <a:ea typeface="Geneva" charset="0"/>
                <a:cs typeface="Genev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16161"/>
                </a:solidFill>
                <a:latin typeface="Calibri" charset="0"/>
                <a:ea typeface="Geneva" charset="0"/>
                <a:cs typeface="Genev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1616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Source: </a:t>
            </a:r>
            <a:r>
              <a:rPr lang="en-US" sz="1200">
                <a:solidFill>
                  <a:schemeClr val="tx1"/>
                </a:solidFill>
                <a:hlinkClick r:id="rId3"/>
              </a:rPr>
              <a:t>http://astrorhysy.blogspot.com/2016/04/perfectly-wrong-or-necessary-but-not.html</a:t>
            </a:r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120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Kubernetes – Pod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963"/>
            <a:ext cx="8686800" cy="3676650"/>
          </a:xfrm>
        </p:spPr>
        <p:txBody>
          <a:bodyPr/>
          <a:lstStyle/>
          <a:p>
            <a:pPr>
              <a:defRPr/>
            </a:pPr>
            <a:r>
              <a:rPr lang="en-US" sz="2700" b="1" i="1" dirty="0">
                <a:latin typeface="Calibri" charset="0"/>
                <a:ea typeface="MS PGothic" charset="0"/>
              </a:rPr>
              <a:t>Ideally: </a:t>
            </a:r>
            <a:r>
              <a:rPr lang="en-US" sz="2700" u="sng" dirty="0">
                <a:latin typeface="Calibri" charset="0"/>
                <a:ea typeface="MS PGothic" charset="0"/>
              </a:rPr>
              <a:t>Each application service </a:t>
            </a:r>
            <a:r>
              <a:rPr lang="en-US" sz="2700" dirty="0">
                <a:latin typeface="Calibri" charset="0"/>
                <a:ea typeface="MS PGothic" charset="0"/>
              </a:rPr>
              <a:t>could be deployed in its own container running in a </a:t>
            </a:r>
            <a:r>
              <a:rPr lang="en-US" sz="2700" dirty="0" smtClean="0">
                <a:latin typeface="Calibri" charset="0"/>
                <a:ea typeface="MS PGothic" charset="0"/>
              </a:rPr>
              <a:t>Pod (</a:t>
            </a:r>
            <a:r>
              <a:rPr lang="en-US" sz="2700" dirty="0" err="1" smtClean="0">
                <a:latin typeface="Calibri" charset="0"/>
                <a:ea typeface="MS PGothic" charset="0"/>
              </a:rPr>
              <a:t>microservices</a:t>
            </a:r>
            <a:r>
              <a:rPr lang="en-US" sz="2700" dirty="0" smtClean="0">
                <a:latin typeface="Calibri" charset="0"/>
                <a:ea typeface="MS PGothic" charset="0"/>
              </a:rPr>
              <a:t> architecture)</a:t>
            </a:r>
            <a:endParaRPr lang="en-US" sz="2700" dirty="0">
              <a:latin typeface="Calibri" charset="0"/>
              <a:ea typeface="MS PGothic" charset="0"/>
            </a:endParaRPr>
          </a:p>
          <a:p>
            <a:pPr>
              <a:defRPr/>
            </a:pPr>
            <a:endParaRPr lang="en-US" b="1" i="1" dirty="0" smtClean="0">
              <a:latin typeface="Calibri" charset="0"/>
              <a:ea typeface="MS PGothic" charset="0"/>
            </a:endParaRPr>
          </a:p>
          <a:p>
            <a:pPr>
              <a:defRPr/>
            </a:pPr>
            <a:r>
              <a:rPr lang="en-US" b="1" i="1" dirty="0" smtClean="0">
                <a:latin typeface="Calibri" charset="0"/>
                <a:ea typeface="MS PGothic" charset="0"/>
              </a:rPr>
              <a:t>Current </a:t>
            </a:r>
            <a:r>
              <a:rPr lang="en-US" b="1" i="1" dirty="0">
                <a:latin typeface="Calibri" charset="0"/>
                <a:ea typeface="MS PGothic" charset="0"/>
              </a:rPr>
              <a:t>reality: </a:t>
            </a:r>
            <a:r>
              <a:rPr lang="en-US" sz="2700" u="sng" dirty="0">
                <a:latin typeface="Calibri" charset="0"/>
                <a:ea typeface="MS PGothic" charset="0"/>
              </a:rPr>
              <a:t>All services of each node </a:t>
            </a:r>
            <a:r>
              <a:rPr lang="en-US" sz="2700" dirty="0">
                <a:latin typeface="Calibri" charset="0"/>
                <a:ea typeface="MS PGothic" charset="0"/>
              </a:rPr>
              <a:t>for a complex stateful application must run in the same </a:t>
            </a:r>
            <a:r>
              <a:rPr lang="en-US" sz="2700" dirty="0" smtClean="0">
                <a:latin typeface="Calibri" charset="0"/>
                <a:ea typeface="MS PGothic" charset="0"/>
              </a:rPr>
              <a:t>container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The Pod ordering feature does not help in the ordering of services (which is key for complex </a:t>
            </a:r>
            <a:r>
              <a:rPr lang="en-US" dirty="0" err="1" smtClean="0">
                <a:latin typeface="Calibri" charset="0"/>
              </a:rPr>
              <a:t>stateful</a:t>
            </a:r>
            <a:r>
              <a:rPr lang="en-US" dirty="0" smtClean="0">
                <a:latin typeface="Calibri" charset="0"/>
              </a:rPr>
              <a:t> apps)</a:t>
            </a:r>
            <a:endParaRPr lang="en-US" dirty="0">
              <a:latin typeface="Calibri" charset="0"/>
              <a:ea typeface="MS PGothic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dirty="0">
              <a:latin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857250"/>
          </a:xfrm>
        </p:spPr>
        <p:txBody>
          <a:bodyPr/>
          <a:lstStyle/>
          <a:p>
            <a:r>
              <a:rPr lang="en-US" dirty="0" err="1" smtClean="0">
                <a:latin typeface="Arial Black" charset="0"/>
              </a:rPr>
              <a:t>Kubernetes</a:t>
            </a:r>
            <a:r>
              <a:rPr lang="en-US" dirty="0">
                <a:latin typeface="Arial Black" charset="0"/>
              </a:rPr>
              <a:t/>
            </a:r>
            <a:br>
              <a:rPr lang="en-US" dirty="0">
                <a:latin typeface="Arial Black" charset="0"/>
              </a:rPr>
            </a:br>
            <a:r>
              <a:rPr lang="en-US" sz="2000" dirty="0" err="1" smtClean="0">
                <a:latin typeface="Arial Black" charset="0"/>
              </a:rPr>
              <a:t>Stateful</a:t>
            </a:r>
            <a:r>
              <a:rPr lang="en-US" sz="2000" dirty="0" smtClean="0">
                <a:latin typeface="Arial Black" charset="0"/>
              </a:rPr>
              <a:t> Set &amp; Persistent Volume</a:t>
            </a:r>
            <a:endParaRPr lang="en-US" sz="2000" dirty="0">
              <a:latin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Hey! If I can mount an external file system at “/” (root) in my container, I can save its full storage state. Right?</a:t>
            </a:r>
          </a:p>
          <a:p>
            <a:pPr lvl="1"/>
            <a:r>
              <a:rPr lang="en-US" dirty="0">
                <a:latin typeface="Calibri" charset="0"/>
              </a:rPr>
              <a:t>Not so fast.  </a:t>
            </a:r>
          </a:p>
          <a:p>
            <a:pPr lvl="2"/>
            <a:r>
              <a:rPr lang="en-US" dirty="0" err="1">
                <a:latin typeface="Calibri" charset="0"/>
              </a:rPr>
              <a:t>Docker</a:t>
            </a:r>
            <a:r>
              <a:rPr lang="en-US" dirty="0">
                <a:latin typeface="Calibri" charset="0"/>
              </a:rPr>
              <a:t> containers do not allow remount of “/” (root)</a:t>
            </a:r>
          </a:p>
          <a:p>
            <a:pPr lvl="2"/>
            <a:r>
              <a:rPr lang="en-US" dirty="0" smtClean="0">
                <a:latin typeface="Calibri" charset="0"/>
              </a:rPr>
              <a:t>Many configuration </a:t>
            </a:r>
            <a:r>
              <a:rPr lang="en-US" dirty="0">
                <a:latin typeface="Calibri" charset="0"/>
              </a:rPr>
              <a:t>files </a:t>
            </a:r>
            <a:r>
              <a:rPr lang="en-US" dirty="0" smtClean="0">
                <a:latin typeface="Calibri" charset="0"/>
              </a:rPr>
              <a:t>of </a:t>
            </a:r>
            <a:r>
              <a:rPr lang="en-US" dirty="0" err="1" smtClean="0">
                <a:latin typeface="Calibri" charset="0"/>
              </a:rPr>
              <a:t>stateful</a:t>
            </a:r>
            <a:r>
              <a:rPr lang="en-US" dirty="0" smtClean="0">
                <a:latin typeface="Calibri" charset="0"/>
              </a:rPr>
              <a:t> apps are </a:t>
            </a:r>
            <a:r>
              <a:rPr lang="en-US" dirty="0">
                <a:latin typeface="Calibri" charset="0"/>
              </a:rPr>
              <a:t>typically stored in “/</a:t>
            </a:r>
            <a:r>
              <a:rPr lang="en-US" dirty="0" err="1">
                <a:latin typeface="Calibri" charset="0"/>
              </a:rPr>
              <a:t>etc</a:t>
            </a:r>
            <a:r>
              <a:rPr lang="en-US" dirty="0">
                <a:latin typeface="Calibri" charset="0"/>
              </a:rPr>
              <a:t>” and “/</a:t>
            </a:r>
            <a:r>
              <a:rPr lang="en-US" dirty="0" err="1">
                <a:latin typeface="Calibri" charset="0"/>
              </a:rPr>
              <a:t>usr</a:t>
            </a:r>
            <a:r>
              <a:rPr lang="en-US" dirty="0">
                <a:latin typeface="Calibri" charset="0"/>
              </a:rPr>
              <a:t>”</a:t>
            </a:r>
          </a:p>
          <a:p>
            <a:pPr lvl="3"/>
            <a:r>
              <a:rPr lang="en-US" dirty="0">
                <a:latin typeface="Calibri" charset="0"/>
              </a:rPr>
              <a:t>The remounting of these directories may cause the loss of other essential container artifacts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Kubernetes – Helm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039100" cy="4171950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Helm is designed </a:t>
            </a:r>
            <a:r>
              <a:rPr lang="en-US" dirty="0" smtClean="0">
                <a:latin typeface="Calibri" charset="0"/>
                <a:ea typeface="MS PGothic" charset="0"/>
              </a:rPr>
              <a:t>for managing dependencies between services</a:t>
            </a:r>
          </a:p>
          <a:p>
            <a:pPr lvl="1"/>
            <a:r>
              <a:rPr lang="en-US" dirty="0" smtClean="0">
                <a:latin typeface="Calibri" charset="0"/>
              </a:rPr>
              <a:t>Post configuration changes (e.g. injecting security certs) are a challenge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Authentication and Authorization of individual apps/services may not be native*</a:t>
            </a:r>
          </a:p>
          <a:p>
            <a:pPr marL="457200" lvl="1" indent="0">
              <a:buNone/>
            </a:pPr>
            <a:endParaRPr lang="en-US" dirty="0" smtClean="0">
              <a:latin typeface="Calibri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alibri" charset="0"/>
              </a:rPr>
              <a:t>* Tiller does the authorization; Scheduled to be dropped in next release of Helm. </a:t>
            </a:r>
            <a:endParaRPr lang="en-US" sz="1800" dirty="0">
              <a:latin typeface="Calibri" charset="0"/>
            </a:endParaRPr>
          </a:p>
        </p:txBody>
      </p:sp>
      <p:pic>
        <p:nvPicPr>
          <p:cNvPr id="88067" name="Picture 4" descr="Hel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075" y="101600"/>
            <a:ext cx="14255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Kubernetes – Helm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4922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/>
              <a:t>Chart.yaml</a:t>
            </a:r>
            <a:r>
              <a:rPr lang="en-US" altLang="en-US" dirty="0" smtClean="0"/>
              <a:t> file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Helm </a:t>
            </a:r>
            <a:r>
              <a:rPr lang="en-US" altLang="en-US" dirty="0" err="1" smtClean="0"/>
              <a:t>chart.yaml</a:t>
            </a:r>
            <a:r>
              <a:rPr lang="en-US" altLang="en-US" dirty="0" smtClean="0"/>
              <a:t> files become </a:t>
            </a:r>
            <a:r>
              <a:rPr lang="en-US" altLang="en-US" i="1" dirty="0" smtClean="0"/>
              <a:t>complex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Simple example </a:t>
            </a:r>
            <a:r>
              <a:rPr lang="en-US" altLang="en-US" dirty="0" err="1" smtClean="0">
                <a:solidFill>
                  <a:schemeClr val="accent2">
                    <a:lumMod val="75000"/>
                  </a:schemeClr>
                </a:solidFill>
              </a:rPr>
              <a:t>hadoop-configmap.yaml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altLang="en-US" i="1" dirty="0" smtClean="0">
                <a:solidFill>
                  <a:srgbClr val="FF0000"/>
                </a:solidFill>
              </a:rPr>
              <a:t>322 lines.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388" y="2552700"/>
            <a:ext cx="221297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Box 3"/>
          <p:cNvSpPr txBox="1">
            <a:spLocks noChangeArrowheads="1"/>
          </p:cNvSpPr>
          <p:nvPr/>
        </p:nvSpPr>
        <p:spPr bwMode="auto">
          <a:xfrm>
            <a:off x="158750" y="4633913"/>
            <a:ext cx="7350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>
                <a:cs typeface="Geneva" charset="0"/>
              </a:rPr>
              <a:t>Source: </a:t>
            </a:r>
            <a:r>
              <a:rPr lang="en-US" sz="1200">
                <a:cs typeface="Geneva" charset="0"/>
                <a:hlinkClick r:id="rId3"/>
              </a:rPr>
              <a:t>https://github.com/helm/charts/blob/master/stable/hadoop/templates/hadoop-configmap.yaml</a:t>
            </a:r>
            <a:endParaRPr lang="en-US" sz="1200">
              <a:cs typeface="Geneva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73175" y="2605088"/>
            <a:ext cx="41640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>
                <a:cs typeface="Geneva" charset="0"/>
              </a:rPr>
              <a:t>apiVersion: v1</a:t>
            </a:r>
          </a:p>
          <a:p>
            <a:r>
              <a:rPr lang="en-US" sz="1000">
                <a:cs typeface="Geneva" charset="0"/>
              </a:rPr>
              <a:t>kind: ConfigMap</a:t>
            </a:r>
          </a:p>
          <a:p>
            <a:r>
              <a:rPr lang="en-US" sz="1000">
                <a:cs typeface="Geneva" charset="0"/>
              </a:rPr>
              <a:t>metadata:</a:t>
            </a:r>
          </a:p>
          <a:p>
            <a:r>
              <a:rPr lang="en-US" sz="1000">
                <a:cs typeface="Geneva" charset="0"/>
              </a:rPr>
              <a:t>  name: {{ template "hadoop.fullname" . }}</a:t>
            </a:r>
          </a:p>
          <a:p>
            <a:r>
              <a:rPr lang="en-US" sz="1000">
                <a:cs typeface="Geneva" charset="0"/>
              </a:rPr>
              <a:t>  labels:</a:t>
            </a:r>
          </a:p>
          <a:p>
            <a:r>
              <a:rPr lang="en-US" sz="1000">
                <a:cs typeface="Geneva" charset="0"/>
              </a:rPr>
              <a:t>    app: {{ template "hadoop.name" . }}</a:t>
            </a:r>
          </a:p>
          <a:p>
            <a:r>
              <a:rPr lang="en-US" sz="1000">
                <a:cs typeface="Geneva" charset="0"/>
              </a:rPr>
              <a:t>    chart: {{ .Chart.Name }}-{{ .Chart.Version | replace "+" "_" }}</a:t>
            </a:r>
          </a:p>
          <a:p>
            <a:r>
              <a:rPr lang="en-US" sz="1000">
                <a:cs typeface="Geneva" charset="0"/>
              </a:rPr>
              <a:t>    release: {{ .Release.Name }}</a:t>
            </a:r>
          </a:p>
          <a:p>
            <a:r>
              <a:rPr lang="en-US" sz="1000">
                <a:cs typeface="Geneva" charset="0"/>
              </a:rPr>
              <a:t>    heritage: {{ .Release.Service }}</a:t>
            </a:r>
          </a:p>
          <a:p>
            <a:r>
              <a:rPr lang="en-US" sz="1000">
                <a:cs typeface="Geneva" charset="0"/>
              </a:rPr>
              <a:t>data:</a:t>
            </a:r>
          </a:p>
          <a:p>
            <a:r>
              <a:rPr lang="en-US" sz="1000">
                <a:cs typeface="Geneva" charset="0"/>
              </a:rPr>
              <a:t>  bootstrap.sh: |</a:t>
            </a:r>
          </a:p>
          <a:p>
            <a:r>
              <a:rPr lang="en-US" sz="1000">
                <a:cs typeface="Geneva" charset="0"/>
              </a:rPr>
              <a:t>    #!/bin/bash</a:t>
            </a:r>
          </a:p>
          <a:p>
            <a:r>
              <a:rPr lang="en-US" sz="1000">
                <a:cs typeface="Geneva" charset="0"/>
              </a:rP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Kubernetes – </a:t>
            </a:r>
            <a:r>
              <a:rPr lang="en-US" dirty="0" smtClean="0">
                <a:latin typeface="Arial Black" charset="0"/>
              </a:rPr>
              <a:t>Operator</a:t>
            </a:r>
            <a:endParaRPr lang="en-US" dirty="0">
              <a:latin typeface="Arial Black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990600"/>
            <a:ext cx="9068194" cy="3860800"/>
            <a:chOff x="304800" y="1016000"/>
            <a:chExt cx="9068194" cy="3860800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1016000"/>
              <a:ext cx="9068194" cy="3860800"/>
              <a:chOff x="304800" y="685800"/>
              <a:chExt cx="9068194" cy="3860800"/>
            </a:xfrm>
          </p:grpSpPr>
          <p:pic>
            <p:nvPicPr>
              <p:cNvPr id="113668" name="Picture 5" descr="Operator SDK logo.jp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3950" y="1001713"/>
                <a:ext cx="2039938" cy="61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" name="Picture 1" descr="Screen-Shot-2018-02-06-at-9.57.13-AM-1024x456.png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39" t="3743" b="1443"/>
              <a:stretch/>
            </p:blipFill>
            <p:spPr>
              <a:xfrm>
                <a:off x="342900" y="685800"/>
                <a:ext cx="8902700" cy="38608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04800" y="2438400"/>
                <a:ext cx="11684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73600" y="749300"/>
                <a:ext cx="4699394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Application Specific Operator </a:t>
                </a:r>
              </a:p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(custom controller written in Go)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e.g. Spark, Kafka, </a:t>
                </a:r>
                <a:r>
                  <a:rPr lang="en-US" sz="1200" b="1" i="1" dirty="0" err="1" smtClean="0">
                    <a:solidFill>
                      <a:schemeClr val="tx1"/>
                    </a:solidFill>
                  </a:rPr>
                  <a:t>Couchbase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 etc.</a:t>
                </a:r>
                <a:endParaRPr lang="en-US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olded Corner 5"/>
              <p:cNvSpPr/>
              <p:nvPr/>
            </p:nvSpPr>
            <p:spPr>
              <a:xfrm>
                <a:off x="2578100" y="2286000"/>
                <a:ext cx="1600200" cy="520700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Deploy Cluster 1 </a:t>
                </a:r>
                <a:r>
                  <a:rPr lang="en-US" sz="1400" dirty="0" err="1" smtClean="0"/>
                  <a:t>Config</a:t>
                </a:r>
                <a:r>
                  <a:rPr lang="en-US" sz="1400" dirty="0" smtClean="0"/>
                  <a:t> YAML file</a:t>
                </a:r>
                <a:endParaRPr lang="en-US" sz="1400" dirty="0"/>
              </a:p>
            </p:txBody>
          </p:sp>
          <p:sp>
            <p:nvSpPr>
              <p:cNvPr id="11" name="Folded Corner 10"/>
              <p:cNvSpPr/>
              <p:nvPr/>
            </p:nvSpPr>
            <p:spPr>
              <a:xfrm>
                <a:off x="2616200" y="2895600"/>
                <a:ext cx="1587500" cy="520700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Deploy Cluster 2 </a:t>
                </a:r>
                <a:r>
                  <a:rPr lang="en-US" sz="1400" dirty="0" err="1" smtClean="0"/>
                  <a:t>Config</a:t>
                </a:r>
                <a:r>
                  <a:rPr lang="en-US" sz="1400" dirty="0" smtClean="0"/>
                  <a:t> YAML file</a:t>
                </a:r>
                <a:endParaRPr lang="en-US" sz="1400" dirty="0"/>
              </a:p>
            </p:txBody>
          </p:sp>
          <p:sp>
            <p:nvSpPr>
              <p:cNvPr id="12" name="Folded Corner 11"/>
              <p:cNvSpPr/>
              <p:nvPr/>
            </p:nvSpPr>
            <p:spPr>
              <a:xfrm>
                <a:off x="2616200" y="3530600"/>
                <a:ext cx="1600200" cy="520700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Deploy Cluster 3 </a:t>
                </a:r>
                <a:r>
                  <a:rPr lang="en-US" sz="1400" dirty="0" err="1" smtClean="0"/>
                  <a:t>Config</a:t>
                </a:r>
                <a:r>
                  <a:rPr lang="en-US" sz="1400" dirty="0" smtClean="0"/>
                  <a:t> YAML file</a:t>
                </a:r>
                <a:endParaRPr lang="en-US" sz="14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7188200" y="2921000"/>
              <a:ext cx="749300" cy="889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Cluster 1</a:t>
              </a:r>
              <a:endParaRPr lang="en-US" sz="7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75500" y="3556000"/>
              <a:ext cx="749300" cy="101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Cluster 2</a:t>
              </a:r>
              <a:endParaRPr lang="en-US" sz="7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88200" y="4178300"/>
              <a:ext cx="749300" cy="889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Cluster 3</a:t>
              </a:r>
              <a:endParaRPr lang="en-US" sz="700" dirty="0"/>
            </a:p>
          </p:txBody>
        </p:sp>
      </p:grpSp>
      <p:pic>
        <p:nvPicPr>
          <p:cNvPr id="18" name="Picture 3" descr="Operator framework 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00" y="0"/>
            <a:ext cx="2260599" cy="63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11162" y="4759325"/>
            <a:ext cx="3525837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>
                <a:cs typeface="Geneva" charset="0"/>
              </a:rPr>
              <a:t>Source: </a:t>
            </a:r>
            <a:r>
              <a:rPr lang="en-US" sz="1200" dirty="0">
                <a:cs typeface="Geneva" charset="0"/>
                <a:hlinkClick r:id="rId6"/>
              </a:rPr>
              <a:t>https://coreos.com/operators</a:t>
            </a:r>
            <a:endParaRPr lang="en-US" sz="1200" dirty="0">
              <a:cs typeface="Genev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Kubernetes – </a:t>
            </a:r>
            <a:r>
              <a:rPr lang="en-US" dirty="0" smtClean="0">
                <a:latin typeface="Arial Black" charset="0"/>
              </a:rPr>
              <a:t>Operators</a:t>
            </a:r>
            <a:endParaRPr lang="en-US" dirty="0">
              <a:latin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174750"/>
            <a:ext cx="6210300" cy="302895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MS PGothic" charset="0"/>
              </a:rPr>
              <a:t>Still best suited when application is decomposed into independent services</a:t>
            </a:r>
          </a:p>
          <a:p>
            <a:pPr lvl="1"/>
            <a:r>
              <a:rPr lang="en-US" dirty="0" smtClean="0">
                <a:latin typeface="Calibri" charset="0"/>
                <a:ea typeface="MS PGothic" charset="0"/>
              </a:rPr>
              <a:t>Primarily in the realm of the application vendor or OSS community to </a:t>
            </a:r>
            <a:r>
              <a:rPr lang="en-US" b="1" dirty="0" smtClean="0">
                <a:latin typeface="Calibri" charset="0"/>
                <a:ea typeface="MS PGothic" charset="0"/>
              </a:rPr>
              <a:t>change/re-architect </a:t>
            </a:r>
            <a:r>
              <a:rPr lang="en-US" dirty="0" smtClean="0">
                <a:latin typeface="Calibri" charset="0"/>
                <a:ea typeface="MS PGothic" charset="0"/>
              </a:rPr>
              <a:t>apps (e.g. Spark)</a:t>
            </a:r>
          </a:p>
          <a:p>
            <a:r>
              <a:rPr lang="en-US" dirty="0" smtClean="0">
                <a:latin typeface="Calibri" charset="0"/>
                <a:ea typeface="MS PGothic" charset="0"/>
              </a:rPr>
              <a:t>Reconciliation loop doesn’t work when multiple </a:t>
            </a:r>
            <a:r>
              <a:rPr lang="en-US" dirty="0" err="1" smtClean="0">
                <a:latin typeface="Calibri" charset="0"/>
                <a:ea typeface="MS PGothic" charset="0"/>
              </a:rPr>
              <a:t>stateful</a:t>
            </a:r>
            <a:r>
              <a:rPr lang="en-US" dirty="0" smtClean="0">
                <a:latin typeface="Calibri" charset="0"/>
                <a:ea typeface="MS PGothic" charset="0"/>
              </a:rPr>
              <a:t> apps are in a pipeline</a:t>
            </a:r>
          </a:p>
          <a:p>
            <a:pPr lvl="1"/>
            <a:r>
              <a:rPr lang="en-US" dirty="0" smtClean="0">
                <a:latin typeface="Calibri" charset="0"/>
                <a:ea typeface="MS PGothic" charset="0"/>
              </a:rPr>
              <a:t> e.g. Kafka + Spark + ML where each </a:t>
            </a:r>
            <a:endParaRPr lang="en-US" dirty="0">
              <a:latin typeface="Calibri" charset="0"/>
              <a:ea typeface="MS PGothic" charset="0"/>
            </a:endParaRPr>
          </a:p>
          <a:p>
            <a:pPr lvl="1"/>
            <a:endParaRPr lang="en-US" dirty="0">
              <a:latin typeface="Calibri" charset="0"/>
            </a:endParaRPr>
          </a:p>
        </p:txBody>
      </p:sp>
      <p:pic>
        <p:nvPicPr>
          <p:cNvPr id="5" name="Picture 3" descr="Operator framework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00" y="0"/>
            <a:ext cx="26416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Kubernetes-reconciliation-loop-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0" y="1173480"/>
            <a:ext cx="2074239" cy="19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80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charset="0"/>
                <a:ea typeface="MS PGothic" charset="0"/>
              </a:rPr>
              <a:t>There needs to be an easier way to deploy and manage clusters running complex stateful 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575" y="2425700"/>
            <a:ext cx="24828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Agenda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Market Dynamics </a:t>
            </a:r>
            <a:endParaRPr lang="en-US" dirty="0" smtClean="0">
              <a:solidFill>
                <a:srgbClr val="575757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 smtClean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What </a:t>
            </a:r>
            <a:r>
              <a:rPr lang="en-US" dirty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is Kubernetes </a:t>
            </a:r>
            <a:r>
              <a:rPr lang="mr-IN" dirty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–</a:t>
            </a:r>
            <a:r>
              <a:rPr lang="en-US" dirty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Why should you care</a:t>
            </a:r>
            <a:r>
              <a:rPr lang="en-US" dirty="0" smtClean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?</a:t>
            </a:r>
          </a:p>
          <a:p>
            <a:r>
              <a:rPr lang="en-US" dirty="0" smtClean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Key </a:t>
            </a:r>
            <a:r>
              <a:rPr lang="en-US" dirty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gaps in Kubernetes for running Hadoop</a:t>
            </a:r>
          </a:p>
          <a:p>
            <a:r>
              <a:rPr lang="en-US" dirty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What will it take to go from here to </a:t>
            </a:r>
            <a:r>
              <a:rPr lang="en-US" dirty="0" smtClean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there</a:t>
            </a:r>
          </a:p>
          <a:p>
            <a:r>
              <a:rPr lang="en-US" dirty="0" smtClean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Introducing </a:t>
            </a:r>
            <a:r>
              <a:rPr lang="en-US" dirty="0" err="1" smtClean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KubeDirector</a:t>
            </a:r>
            <a:endParaRPr lang="en-US" dirty="0">
              <a:solidFill>
                <a:srgbClr val="575757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>
                <a:solidFill>
                  <a:srgbClr val="575757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Q &amp; A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342900" y="1398588"/>
            <a:ext cx="8229600" cy="1314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2400" b="1" i="1" dirty="0"/>
          </a:p>
          <a:p>
            <a:pPr marL="0" indent="0" algn="ctr">
              <a:buFont typeface="Arial" charset="0"/>
              <a:buNone/>
              <a:defRPr/>
            </a:pPr>
            <a:r>
              <a:rPr lang="en-US" sz="2400" b="1" i="1" dirty="0" smtClean="0"/>
              <a:t>	</a:t>
            </a:r>
            <a:r>
              <a:rPr lang="en-US" sz="4000" b="1" i="1" dirty="0" err="1" smtClean="0">
                <a:solidFill>
                  <a:schemeClr val="bg1"/>
                </a:solidFill>
              </a:rPr>
              <a:t>BlueData</a:t>
            </a:r>
            <a:r>
              <a:rPr lang="en-US" sz="4000" b="1" i="1" dirty="0" smtClean="0">
                <a:solidFill>
                  <a:schemeClr val="bg1"/>
                </a:solidFill>
              </a:rPr>
              <a:t> EPIC Enterprise </a:t>
            </a:r>
            <a:r>
              <a:rPr lang="mr-IN" sz="4000" b="1" i="1" dirty="0" smtClean="0">
                <a:solidFill>
                  <a:schemeClr val="bg1"/>
                </a:solidFill>
              </a:rPr>
              <a:t>–</a:t>
            </a:r>
            <a:r>
              <a:rPr lang="en-US" sz="4000" b="1" i="1" dirty="0" smtClean="0">
                <a:solidFill>
                  <a:schemeClr val="bg1"/>
                </a:solidFill>
              </a:rPr>
              <a:t> Available Now! </a:t>
            </a:r>
          </a:p>
          <a:p>
            <a:pPr marL="0" indent="0">
              <a:buFont typeface="Arial" charset="0"/>
              <a:buNone/>
              <a:defRPr/>
            </a:pPr>
            <a:endParaRPr lang="en-US" sz="2400" b="1" i="1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400" b="1" i="1" dirty="0"/>
              <a:t>	</a:t>
            </a:r>
            <a:endParaRPr lang="en-US" b="1" i="1" dirty="0" smtClean="0"/>
          </a:p>
          <a:p>
            <a:pPr lvl="1">
              <a:defRPr/>
            </a:pPr>
            <a:endParaRPr lang="en-US" b="1" i="1" dirty="0" smtClean="0"/>
          </a:p>
          <a:p>
            <a:pPr lvl="1">
              <a:defRPr/>
            </a:pPr>
            <a:endParaRPr lang="en-US" b="1" i="1" dirty="0" smtClean="0"/>
          </a:p>
          <a:p>
            <a:pPr lvl="1">
              <a:defRPr/>
            </a:pPr>
            <a:endParaRPr lang="en-US" b="1" i="1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BlueData EPIC Software Platform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36575" y="1787525"/>
            <a:ext cx="8101013" cy="1703388"/>
          </a:xfrm>
          <a:prstGeom prst="rect">
            <a:avLst/>
          </a:prstGeom>
          <a:noFill/>
          <a:ln w="76200" cmpd="sng">
            <a:solidFill>
              <a:srgbClr val="00487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87" name="Group 96"/>
          <p:cNvGrpSpPr>
            <a:grpSpLocks/>
          </p:cNvGrpSpPr>
          <p:nvPr/>
        </p:nvGrpSpPr>
        <p:grpSpPr bwMode="auto">
          <a:xfrm>
            <a:off x="642938" y="2554288"/>
            <a:ext cx="7896225" cy="849312"/>
            <a:chOff x="-113868" y="2656752"/>
            <a:chExt cx="9410833" cy="1128023"/>
          </a:xfrm>
        </p:grpSpPr>
        <p:sp>
          <p:nvSpPr>
            <p:cNvPr id="8" name="Rectangle 7"/>
            <p:cNvSpPr/>
            <p:nvPr/>
          </p:nvSpPr>
          <p:spPr>
            <a:xfrm>
              <a:off x="-113868" y="3034165"/>
              <a:ext cx="9410833" cy="3795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1" hangingPunct="1">
                <a:defRPr/>
              </a:pPr>
              <a:r>
                <a:rPr lang="en-US" sz="1500">
                  <a:solidFill>
                    <a:srgbClr val="FFFFFF"/>
                  </a:solidFill>
                  <a:latin typeface="Calibri" charset="0"/>
                  <a:ea typeface="MS PGothic" charset="0"/>
                  <a:cs typeface="Geneva" charset="0"/>
                </a:rPr>
                <a:t>IOBoost</a:t>
              </a:r>
              <a:r>
                <a:rPr lang="en-US" sz="1400" baseline="30000">
                  <a:solidFill>
                    <a:srgbClr val="FFFFFF"/>
                  </a:solidFill>
                  <a:latin typeface="Calibri" charset="0"/>
                  <a:ea typeface="MS PGothic" charset="0"/>
                  <a:cs typeface="Geneva" charset="0"/>
                </a:rPr>
                <a:t>™</a:t>
              </a:r>
              <a:r>
                <a:rPr lang="en-US" sz="1500">
                  <a:solidFill>
                    <a:srgbClr val="FFFFFF"/>
                  </a:solidFill>
                  <a:latin typeface="Calibri" charset="0"/>
                  <a:ea typeface="MS PGothic" charset="0"/>
                  <a:cs typeface="Geneva" charset="0"/>
                </a:rPr>
                <a:t> – Extreme performance and scalability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13868" y="2656752"/>
              <a:ext cx="9410833" cy="3774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1" hangingPunct="1">
                <a:defRPr/>
              </a:pPr>
              <a:r>
                <a:rPr lang="en-US" sz="1500">
                  <a:solidFill>
                    <a:srgbClr val="FFFFFF"/>
                  </a:solidFill>
                  <a:latin typeface="Calibri" charset="0"/>
                  <a:ea typeface="MS PGothic" charset="0"/>
                  <a:cs typeface="Geneva" charset="0"/>
                </a:rPr>
                <a:t>ElasticPlane</a:t>
              </a:r>
              <a:r>
                <a:rPr lang="en-US" sz="1400" baseline="30000">
                  <a:solidFill>
                    <a:srgbClr val="FFFFFF"/>
                  </a:solidFill>
                  <a:latin typeface="Calibri" charset="0"/>
                  <a:ea typeface="MS PGothic" charset="0"/>
                  <a:cs typeface="Geneva" charset="0"/>
                </a:rPr>
                <a:t>™</a:t>
              </a:r>
              <a:r>
                <a:rPr lang="en-US" sz="1500">
                  <a:solidFill>
                    <a:srgbClr val="FFFFFF"/>
                  </a:solidFill>
                  <a:latin typeface="Calibri" charset="0"/>
                  <a:ea typeface="MS PGothic" charset="0"/>
                  <a:cs typeface="Geneva" charset="0"/>
                </a:rPr>
                <a:t> – Self-service, multi-tenant clusters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13868" y="3407362"/>
              <a:ext cx="9410833" cy="377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1" hangingPunct="1">
                <a:defRPr/>
              </a:pPr>
              <a:r>
                <a:rPr lang="en-US" sz="1500">
                  <a:solidFill>
                    <a:srgbClr val="FFFFFF"/>
                  </a:solidFill>
                  <a:latin typeface="Calibri" charset="0"/>
                  <a:ea typeface="MS PGothic" charset="0"/>
                  <a:cs typeface="Geneva" charset="0"/>
                </a:rPr>
                <a:t>DataTap</a:t>
              </a:r>
              <a:r>
                <a:rPr lang="en-US" sz="1400" baseline="30000">
                  <a:solidFill>
                    <a:srgbClr val="FFFFFF"/>
                  </a:solidFill>
                  <a:latin typeface="Calibri" charset="0"/>
                  <a:ea typeface="MS PGothic" charset="0"/>
                  <a:cs typeface="Geneva" charset="0"/>
                </a:rPr>
                <a:t>™</a:t>
              </a:r>
              <a:r>
                <a:rPr lang="en-US" sz="1500">
                  <a:solidFill>
                    <a:srgbClr val="FFFFFF"/>
                  </a:solidFill>
                  <a:latin typeface="Calibri" charset="0"/>
                  <a:ea typeface="MS PGothic" charset="0"/>
                  <a:cs typeface="Geneva" charset="0"/>
                </a:rPr>
                <a:t> – In-place access to data on-prem or in the cloud</a:t>
              </a:r>
            </a:p>
          </p:txBody>
        </p:sp>
      </p:grpSp>
      <p:sp>
        <p:nvSpPr>
          <p:cNvPr id="93188" name="TextBox 97"/>
          <p:cNvSpPr txBox="1">
            <a:spLocks noChangeArrowheads="1"/>
          </p:cNvSpPr>
          <p:nvPr/>
        </p:nvSpPr>
        <p:spPr bwMode="auto">
          <a:xfrm>
            <a:off x="2827338" y="1554163"/>
            <a:ext cx="383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4875"/>
                </a:solidFill>
                <a:cs typeface="Geneva" charset="0"/>
              </a:rPr>
              <a:t>BlueData EPIC</a:t>
            </a:r>
            <a:r>
              <a:rPr lang="en-US" sz="2000" baseline="30000">
                <a:solidFill>
                  <a:srgbClr val="004875"/>
                </a:solidFill>
                <a:cs typeface="Geneva" charset="0"/>
              </a:rPr>
              <a:t>™</a:t>
            </a:r>
            <a:r>
              <a:rPr lang="en-US" sz="2000" b="1">
                <a:solidFill>
                  <a:srgbClr val="004875"/>
                </a:solidFill>
                <a:cs typeface="Geneva" charset="0"/>
              </a:rPr>
              <a:t> Software Platform</a:t>
            </a:r>
          </a:p>
        </p:txBody>
      </p:sp>
      <p:grpSp>
        <p:nvGrpSpPr>
          <p:cNvPr id="93189" name="Group 98"/>
          <p:cNvGrpSpPr>
            <a:grpSpLocks/>
          </p:cNvGrpSpPr>
          <p:nvPr/>
        </p:nvGrpSpPr>
        <p:grpSpPr bwMode="auto">
          <a:xfrm>
            <a:off x="2043113" y="947738"/>
            <a:ext cx="5080000" cy="811212"/>
            <a:chOff x="996565" y="797258"/>
            <a:chExt cx="7175964" cy="1145108"/>
          </a:xfrm>
        </p:grpSpPr>
        <p:grpSp>
          <p:nvGrpSpPr>
            <p:cNvPr id="93240" name="Group 136"/>
            <p:cNvGrpSpPr>
              <a:grpSpLocks/>
            </p:cNvGrpSpPr>
            <p:nvPr/>
          </p:nvGrpSpPr>
          <p:grpSpPr bwMode="auto">
            <a:xfrm>
              <a:off x="996565" y="797258"/>
              <a:ext cx="7175964" cy="1145108"/>
              <a:chOff x="1034388" y="1079500"/>
              <a:chExt cx="7636138" cy="1218542"/>
            </a:xfrm>
          </p:grpSpPr>
          <p:grpSp>
            <p:nvGrpSpPr>
              <p:cNvPr id="93245" name="Group 142"/>
              <p:cNvGrpSpPr>
                <a:grpSpLocks/>
              </p:cNvGrpSpPr>
              <p:nvPr/>
            </p:nvGrpSpPr>
            <p:grpSpPr bwMode="auto">
              <a:xfrm>
                <a:off x="1034388" y="1079500"/>
                <a:ext cx="1876642" cy="894125"/>
                <a:chOff x="5688" y="1079500"/>
                <a:chExt cx="1876642" cy="894125"/>
              </a:xfrm>
            </p:grpSpPr>
            <p:pic>
              <p:nvPicPr>
                <p:cNvPr id="93255" name="Picture 155" descr="tenent-etc.pn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1862" y="1079500"/>
                  <a:ext cx="533400" cy="533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56" name="TextBox 156"/>
                <p:cNvSpPr txBox="1">
                  <a:spLocks noChangeArrowheads="1"/>
                </p:cNvSpPr>
                <p:nvPr/>
              </p:nvSpPr>
              <p:spPr bwMode="auto">
                <a:xfrm>
                  <a:off x="5688" y="1511305"/>
                  <a:ext cx="1876642" cy="462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ctr" eaLnBrk="1" hangingPunct="1"/>
                  <a:r>
                    <a:rPr lang="en-US" sz="1400">
                      <a:solidFill>
                        <a:srgbClr val="7D7D75"/>
                      </a:solidFill>
                      <a:cs typeface="Geneva" charset="0"/>
                    </a:rPr>
                    <a:t>Data Scientists</a:t>
                  </a:r>
                </a:p>
              </p:txBody>
            </p:sp>
          </p:grpSp>
          <p:grpSp>
            <p:nvGrpSpPr>
              <p:cNvPr id="93246" name="Group 143"/>
              <p:cNvGrpSpPr>
                <a:grpSpLocks/>
              </p:cNvGrpSpPr>
              <p:nvPr/>
            </p:nvGrpSpPr>
            <p:grpSpPr bwMode="auto">
              <a:xfrm>
                <a:off x="3127135" y="1079500"/>
                <a:ext cx="1549400" cy="894119"/>
                <a:chOff x="799860" y="1079500"/>
                <a:chExt cx="1549400" cy="894119"/>
              </a:xfrm>
            </p:grpSpPr>
            <p:pic>
              <p:nvPicPr>
                <p:cNvPr id="93253" name="Picture 153" descr="tenent-etc.pn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07861" y="1079500"/>
                  <a:ext cx="533401" cy="533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54" name="TextBox 154"/>
                <p:cNvSpPr txBox="1">
                  <a:spLocks noChangeArrowheads="1"/>
                </p:cNvSpPr>
                <p:nvPr/>
              </p:nvSpPr>
              <p:spPr bwMode="auto">
                <a:xfrm>
                  <a:off x="799860" y="1511299"/>
                  <a:ext cx="1549400" cy="462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ctr" eaLnBrk="1" hangingPunct="1"/>
                  <a:r>
                    <a:rPr lang="en-US" sz="1400">
                      <a:solidFill>
                        <a:srgbClr val="7D7D75"/>
                      </a:solidFill>
                      <a:cs typeface="Geneva" charset="0"/>
                    </a:rPr>
                    <a:t>Developers</a:t>
                  </a:r>
                </a:p>
              </p:txBody>
            </p:sp>
          </p:grpSp>
          <p:grpSp>
            <p:nvGrpSpPr>
              <p:cNvPr id="93247" name="Group 144"/>
              <p:cNvGrpSpPr>
                <a:grpSpLocks/>
              </p:cNvGrpSpPr>
              <p:nvPr/>
            </p:nvGrpSpPr>
            <p:grpSpPr bwMode="auto">
              <a:xfrm>
                <a:off x="4868160" y="1079500"/>
                <a:ext cx="1933228" cy="1218538"/>
                <a:chOff x="1242310" y="1079500"/>
                <a:chExt cx="1933228" cy="1218538"/>
              </a:xfrm>
            </p:grpSpPr>
            <p:pic>
              <p:nvPicPr>
                <p:cNvPr id="93251" name="Picture 151" descr="tenent-etc.pn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6086" y="1079500"/>
                  <a:ext cx="533402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52" name="TextBox 152"/>
                <p:cNvSpPr txBox="1">
                  <a:spLocks noChangeArrowheads="1"/>
                </p:cNvSpPr>
                <p:nvPr/>
              </p:nvSpPr>
              <p:spPr bwMode="auto">
                <a:xfrm>
                  <a:off x="1242310" y="1511300"/>
                  <a:ext cx="1933228" cy="786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ctr" eaLnBrk="1" hangingPunct="1"/>
                  <a:r>
                    <a:rPr lang="en-US" sz="1400">
                      <a:solidFill>
                        <a:srgbClr val="7D7D75"/>
                      </a:solidFill>
                      <a:cs typeface="Geneva" charset="0"/>
                    </a:rPr>
                    <a:t>Data Engineers</a:t>
                  </a:r>
                </a:p>
                <a:p>
                  <a:pPr algn="ctr" eaLnBrk="1" hangingPunct="1"/>
                  <a:endParaRPr lang="en-US" sz="1400">
                    <a:solidFill>
                      <a:srgbClr val="7D7D75"/>
                    </a:solidFill>
                    <a:cs typeface="Geneva" charset="0"/>
                  </a:endParaRPr>
                </a:p>
              </p:txBody>
            </p:sp>
          </p:grpSp>
          <p:grpSp>
            <p:nvGrpSpPr>
              <p:cNvPr id="93248" name="Group 146"/>
              <p:cNvGrpSpPr>
                <a:grpSpLocks/>
              </p:cNvGrpSpPr>
              <p:nvPr/>
            </p:nvGrpSpPr>
            <p:grpSpPr bwMode="auto">
              <a:xfrm>
                <a:off x="6881353" y="1079500"/>
                <a:ext cx="1789173" cy="1218542"/>
                <a:chOff x="658353" y="1079500"/>
                <a:chExt cx="1789173" cy="1218542"/>
              </a:xfrm>
            </p:grpSpPr>
            <p:pic>
              <p:nvPicPr>
                <p:cNvPr id="93249" name="Picture 147" descr="tenent-etc.pn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7800" y="1079500"/>
                  <a:ext cx="533399" cy="533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50" name="TextBox 148"/>
                <p:cNvSpPr txBox="1">
                  <a:spLocks noChangeArrowheads="1"/>
                </p:cNvSpPr>
                <p:nvPr/>
              </p:nvSpPr>
              <p:spPr bwMode="auto">
                <a:xfrm>
                  <a:off x="658353" y="1511302"/>
                  <a:ext cx="1789173" cy="786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 defTabSz="455613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ctr" eaLnBrk="1" hangingPunct="1"/>
                  <a:r>
                    <a:rPr lang="en-US" sz="1400">
                      <a:solidFill>
                        <a:srgbClr val="7D7D75"/>
                      </a:solidFill>
                      <a:cs typeface="Geneva" charset="0"/>
                    </a:rPr>
                    <a:t>Data Analysts</a:t>
                  </a:r>
                </a:p>
                <a:p>
                  <a:pPr algn="ctr" eaLnBrk="1" hangingPunct="1"/>
                  <a:endParaRPr lang="en-US" sz="1400">
                    <a:solidFill>
                      <a:srgbClr val="7D7D75"/>
                    </a:solidFill>
                    <a:cs typeface="Geneva" charset="0"/>
                  </a:endParaRPr>
                </a:p>
              </p:txBody>
            </p:sp>
          </p:grpSp>
        </p:grpSp>
        <p:cxnSp>
          <p:nvCxnSpPr>
            <p:cNvPr id="14" name="Straight Connector 13"/>
            <p:cNvCxnSpPr/>
            <p:nvPr/>
          </p:nvCxnSpPr>
          <p:spPr>
            <a:xfrm>
              <a:off x="7327110" y="1642083"/>
              <a:ext cx="0" cy="8739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12937" y="1626397"/>
              <a:ext cx="0" cy="8739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92036" y="1626397"/>
              <a:ext cx="0" cy="8739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82347" y="1626397"/>
              <a:ext cx="0" cy="8739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190" name="Picture 99" descr="security_blu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613" y="1474788"/>
            <a:ext cx="447675" cy="447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7005638" y="1924050"/>
            <a:ext cx="15351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3192" name="Picture 135" descr="container_blu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188" y="1887538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132" descr="bi-analytic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100" y="1965325"/>
            <a:ext cx="3841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4" name="TextBox 133"/>
          <p:cNvSpPr txBox="1">
            <a:spLocks noChangeArrowheads="1"/>
          </p:cNvSpPr>
          <p:nvPr/>
        </p:nvSpPr>
        <p:spPr bwMode="auto">
          <a:xfrm>
            <a:off x="5275263" y="2259013"/>
            <a:ext cx="1433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7D7D75"/>
                </a:solidFill>
                <a:cs typeface="Geneva" charset="0"/>
              </a:rPr>
              <a:t>BI/Analytics Tools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236788" y="1924050"/>
            <a:ext cx="1535112" cy="574675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3196" name="Picture 129" descr="container_blu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0" y="18938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 bwMode="auto">
          <a:xfrm>
            <a:off x="5421313" y="1924050"/>
            <a:ext cx="1535112" cy="574675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3198" name="Picture 103" descr="container_blu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25" y="1893888"/>
            <a:ext cx="5730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 bwMode="auto">
          <a:xfrm>
            <a:off x="646113" y="1924050"/>
            <a:ext cx="1535112" cy="574675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3200" name="Picture 105" descr="container_blu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425" y="18938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down-arrow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6123" y="3380234"/>
            <a:ext cx="385046" cy="3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ctangle 55"/>
          <p:cNvSpPr/>
          <p:nvPr/>
        </p:nvSpPr>
        <p:spPr bwMode="auto">
          <a:xfrm>
            <a:off x="3830638" y="1922463"/>
            <a:ext cx="1535112" cy="574675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3203" name="Picture 103" descr="container_blu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950" y="189230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Jupyter_grscl.png"/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742" y="1949530"/>
            <a:ext cx="244702" cy="260271"/>
          </a:xfrm>
          <a:prstGeom prst="rect">
            <a:avLst/>
          </a:prstGeom>
        </p:spPr>
      </p:pic>
      <p:pic>
        <p:nvPicPr>
          <p:cNvPr id="93205" name="Picture 33836" descr="Programming-Python-icon.png"/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925" y="2098675"/>
            <a:ext cx="2079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Zeppelin_grscl.png"/>
          <p:cNvPicPr>
            <a:picLocks noChangeAspect="1"/>
          </p:cNvPicPr>
          <p:nvPr/>
        </p:nvPicPr>
        <p:blipFill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407" y="2057077"/>
            <a:ext cx="266127" cy="254647"/>
          </a:xfrm>
          <a:prstGeom prst="rect">
            <a:avLst/>
          </a:prstGeom>
        </p:spPr>
      </p:pic>
      <p:sp>
        <p:nvSpPr>
          <p:cNvPr id="93207" name="TextBox 133"/>
          <p:cNvSpPr txBox="1">
            <a:spLocks noChangeArrowheads="1"/>
          </p:cNvSpPr>
          <p:nvPr/>
        </p:nvSpPr>
        <p:spPr bwMode="auto">
          <a:xfrm>
            <a:off x="6891338" y="2260600"/>
            <a:ext cx="1355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7D7D75"/>
                </a:solidFill>
                <a:cs typeface="Geneva" charset="0"/>
              </a:rPr>
              <a:t>Bring-Your-Own</a:t>
            </a:r>
          </a:p>
        </p:txBody>
      </p:sp>
      <p:pic>
        <p:nvPicPr>
          <p:cNvPr id="93208" name="Picture 119" descr="big-data-tools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1963738"/>
            <a:ext cx="38893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Rlogo-grscl.png"/>
          <p:cNvPicPr>
            <a:picLocks noChangeAspect="1"/>
          </p:cNvPicPr>
          <p:nvPr/>
        </p:nvPicPr>
        <p:blipFill>
          <a:blip r:embed="rId1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687" y="1968500"/>
            <a:ext cx="231582" cy="175683"/>
          </a:xfrm>
          <a:prstGeom prst="rect">
            <a:avLst/>
          </a:prstGeom>
        </p:spPr>
      </p:pic>
      <p:pic>
        <p:nvPicPr>
          <p:cNvPr id="93210" name="Picture 83" descr="spark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0034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 descr="2.png"/>
          <p:cNvPicPr>
            <a:picLocks noChangeAspect="1"/>
          </p:cNvPicPr>
          <p:nvPr/>
        </p:nvPicPr>
        <p:blipFill>
          <a:blip r:embed="rId1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30" y="2012950"/>
            <a:ext cx="351588" cy="274878"/>
          </a:xfrm>
          <a:prstGeom prst="rect">
            <a:avLst/>
          </a:prstGeom>
        </p:spPr>
      </p:pic>
      <p:pic>
        <p:nvPicPr>
          <p:cNvPr id="88" name="Picture 87" descr="kafka-logo-wide.png"/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1909722"/>
            <a:ext cx="558800" cy="293729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 bwMode="auto">
          <a:xfrm>
            <a:off x="2463800" y="3756025"/>
            <a:ext cx="4237038" cy="94773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lgDash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16" name="Picture 115" descr="down-arrow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6123" y="3380234"/>
            <a:ext cx="385046" cy="3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93215" name="TextBox 126"/>
          <p:cNvSpPr txBox="1">
            <a:spLocks noChangeArrowheads="1"/>
          </p:cNvSpPr>
          <p:nvPr/>
        </p:nvSpPr>
        <p:spPr bwMode="auto">
          <a:xfrm>
            <a:off x="2886075" y="4410075"/>
            <a:ext cx="4968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7D7D75"/>
                </a:solidFill>
                <a:cs typeface="Geneva" charset="0"/>
              </a:rPr>
              <a:t>NFS</a:t>
            </a:r>
          </a:p>
        </p:txBody>
      </p:sp>
      <p:pic>
        <p:nvPicPr>
          <p:cNvPr id="93216" name="Picture 119" descr="storage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388" y="413067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7" name="TextBox 120"/>
          <p:cNvSpPr txBox="1">
            <a:spLocks noChangeArrowheads="1"/>
          </p:cNvSpPr>
          <p:nvPr/>
        </p:nvSpPr>
        <p:spPr bwMode="auto">
          <a:xfrm>
            <a:off x="3621088" y="4405313"/>
            <a:ext cx="6223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7D7D75"/>
                </a:solidFill>
                <a:cs typeface="Geneva" charset="0"/>
              </a:rPr>
              <a:t>HDFS</a:t>
            </a:r>
          </a:p>
        </p:txBody>
      </p:sp>
      <p:pic>
        <p:nvPicPr>
          <p:cNvPr id="93218" name="Picture 84" descr="server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150" y="3833813"/>
            <a:ext cx="333375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9" name="TextBox 126"/>
          <p:cNvSpPr txBox="1">
            <a:spLocks noChangeArrowheads="1"/>
          </p:cNvSpPr>
          <p:nvPr/>
        </p:nvSpPr>
        <p:spPr bwMode="auto">
          <a:xfrm>
            <a:off x="1462088" y="3824288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7D7D75"/>
                </a:solidFill>
                <a:cs typeface="Geneva" charset="0"/>
              </a:rPr>
              <a:t>Compute</a:t>
            </a:r>
          </a:p>
        </p:txBody>
      </p:sp>
      <p:sp>
        <p:nvSpPr>
          <p:cNvPr id="93220" name="TextBox 126"/>
          <p:cNvSpPr txBox="1">
            <a:spLocks noChangeArrowheads="1"/>
          </p:cNvSpPr>
          <p:nvPr/>
        </p:nvSpPr>
        <p:spPr bwMode="auto">
          <a:xfrm>
            <a:off x="1458913" y="43561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7D7D75"/>
                </a:solidFill>
                <a:cs typeface="Geneva" charset="0"/>
              </a:rPr>
              <a:t>Storage</a:t>
            </a:r>
          </a:p>
        </p:txBody>
      </p:sp>
      <p:sp>
        <p:nvSpPr>
          <p:cNvPr id="93221" name="TextBox 126"/>
          <p:cNvSpPr txBox="1">
            <a:spLocks noChangeArrowheads="1"/>
          </p:cNvSpPr>
          <p:nvPr/>
        </p:nvSpPr>
        <p:spPr bwMode="auto">
          <a:xfrm>
            <a:off x="2876550" y="4718050"/>
            <a:ext cx="1404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7D7D75"/>
                </a:solidFill>
                <a:cs typeface="Geneva" charset="0"/>
              </a:rPr>
              <a:t>On-Premises</a:t>
            </a:r>
          </a:p>
        </p:txBody>
      </p:sp>
      <p:sp>
        <p:nvSpPr>
          <p:cNvPr id="93222" name="TextBox 126"/>
          <p:cNvSpPr txBox="1">
            <a:spLocks noChangeArrowheads="1"/>
          </p:cNvSpPr>
          <p:nvPr/>
        </p:nvSpPr>
        <p:spPr bwMode="auto">
          <a:xfrm>
            <a:off x="4938713" y="4716463"/>
            <a:ext cx="1404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7D7D75"/>
                </a:solidFill>
                <a:cs typeface="Geneva" charset="0"/>
              </a:rPr>
              <a:t>Public Cloud</a:t>
            </a:r>
          </a:p>
        </p:txBody>
      </p:sp>
      <p:pic>
        <p:nvPicPr>
          <p:cNvPr id="93223" name="Picture 119" descr="storage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413226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24" name="Picture 84" descr="server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3827463"/>
            <a:ext cx="334963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25" name="Picture 84" descr="server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100" y="3829050"/>
            <a:ext cx="333375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0" name="Straight Connector 129"/>
          <p:cNvCxnSpPr/>
          <p:nvPr/>
        </p:nvCxnSpPr>
        <p:spPr>
          <a:xfrm>
            <a:off x="4579938" y="3767138"/>
            <a:ext cx="3175" cy="936625"/>
          </a:xfrm>
          <a:prstGeom prst="line">
            <a:avLst/>
          </a:prstGeom>
          <a:ln w="9525" cmpd="sng">
            <a:solidFill>
              <a:schemeClr val="accent6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227" name="Picture 6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50" y="3778250"/>
            <a:ext cx="46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28" name="Picture 7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210050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/>
          <p:cNvPicPr>
            <a:picLocks noChangeAspect="1"/>
          </p:cNvPicPr>
          <p:nvPr/>
        </p:nvPicPr>
        <p:blipFill>
          <a:blip r:embed="rId2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1" y="3811589"/>
            <a:ext cx="730250" cy="54768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4" name="Picture 4"/>
          <p:cNvPicPr>
            <a:picLocks noChangeAspect="1"/>
          </p:cNvPicPr>
          <p:nvPr/>
        </p:nvPicPr>
        <p:blipFill>
          <a:blip r:embed="rId2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150" y="4268788"/>
            <a:ext cx="645172" cy="3686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3231" name="Picture 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138" y="3951288"/>
            <a:ext cx="6254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58" descr="H20.png"/>
          <p:cNvPicPr>
            <a:picLocks noChangeAspect="1"/>
          </p:cNvPicPr>
          <p:nvPr/>
        </p:nvPicPr>
        <p:blipFill>
          <a:blip r:embed="rId2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1974161"/>
            <a:ext cx="412166" cy="157495"/>
          </a:xfrm>
          <a:prstGeom prst="rect">
            <a:avLst/>
          </a:prstGeom>
          <a:extLst/>
        </p:spPr>
      </p:pic>
      <p:pic>
        <p:nvPicPr>
          <p:cNvPr id="135" name="Picture 60"/>
          <p:cNvPicPr>
            <a:picLocks noChangeAspect="1"/>
          </p:cNvPicPr>
          <p:nvPr/>
        </p:nvPicPr>
        <p:blipFill>
          <a:blip r:embed="rId2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036" y="1955800"/>
            <a:ext cx="446690" cy="381000"/>
          </a:xfrm>
          <a:prstGeom prst="rect">
            <a:avLst/>
          </a:prstGeom>
          <a:extLst/>
        </p:spPr>
      </p:pic>
      <p:sp>
        <p:nvSpPr>
          <p:cNvPr id="93234" name="TextBox 133"/>
          <p:cNvSpPr txBox="1">
            <a:spLocks noChangeArrowheads="1"/>
          </p:cNvSpPr>
          <p:nvPr/>
        </p:nvSpPr>
        <p:spPr bwMode="auto">
          <a:xfrm>
            <a:off x="452438" y="2260600"/>
            <a:ext cx="1355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7D7D75"/>
                </a:solidFill>
                <a:cs typeface="Geneva" charset="0"/>
              </a:rPr>
              <a:t>Big Data Tools</a:t>
            </a:r>
          </a:p>
        </p:txBody>
      </p:sp>
      <p:sp>
        <p:nvSpPr>
          <p:cNvPr id="93235" name="TextBox 133"/>
          <p:cNvSpPr txBox="1">
            <a:spLocks noChangeArrowheads="1"/>
          </p:cNvSpPr>
          <p:nvPr/>
        </p:nvSpPr>
        <p:spPr bwMode="auto">
          <a:xfrm>
            <a:off x="2033588" y="2260600"/>
            <a:ext cx="1355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7D7D75"/>
                </a:solidFill>
                <a:cs typeface="Geneva" charset="0"/>
              </a:rPr>
              <a:t>ML / DL Tools</a:t>
            </a:r>
          </a:p>
        </p:txBody>
      </p:sp>
      <p:sp>
        <p:nvSpPr>
          <p:cNvPr id="93236" name="TextBox 133"/>
          <p:cNvSpPr txBox="1">
            <a:spLocks noChangeArrowheads="1"/>
          </p:cNvSpPr>
          <p:nvPr/>
        </p:nvSpPr>
        <p:spPr bwMode="auto">
          <a:xfrm>
            <a:off x="3760788" y="2260600"/>
            <a:ext cx="1355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7D7D75"/>
                </a:solidFill>
                <a:cs typeface="Geneva" charset="0"/>
              </a:rPr>
              <a:t>Data Science Tools</a:t>
            </a:r>
          </a:p>
        </p:txBody>
      </p:sp>
      <p:sp>
        <p:nvSpPr>
          <p:cNvPr id="93237" name="TextBox 126"/>
          <p:cNvSpPr txBox="1">
            <a:spLocks noChangeArrowheads="1"/>
          </p:cNvSpPr>
          <p:nvPr/>
        </p:nvSpPr>
        <p:spPr bwMode="auto">
          <a:xfrm>
            <a:off x="2814638" y="3851275"/>
            <a:ext cx="6397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7D7D75"/>
                </a:solidFill>
                <a:cs typeface="Geneva" charset="0"/>
              </a:rPr>
              <a:t>CPUs</a:t>
            </a:r>
          </a:p>
        </p:txBody>
      </p:sp>
      <p:sp>
        <p:nvSpPr>
          <p:cNvPr id="93238" name="TextBox 126"/>
          <p:cNvSpPr txBox="1">
            <a:spLocks noChangeArrowheads="1"/>
          </p:cNvSpPr>
          <p:nvPr/>
        </p:nvSpPr>
        <p:spPr bwMode="auto">
          <a:xfrm>
            <a:off x="3613150" y="3851275"/>
            <a:ext cx="6397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7D7D75"/>
                </a:solidFill>
                <a:cs typeface="Geneva" charset="0"/>
              </a:rPr>
              <a:t>GPUs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205" y="2136217"/>
            <a:ext cx="375144" cy="1725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/>
            </a:extLst>
          </p:cNvPr>
          <p:cNvSpPr/>
          <p:nvPr/>
        </p:nvSpPr>
        <p:spPr>
          <a:xfrm>
            <a:off x="7143750" y="4730750"/>
            <a:ext cx="19367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553450" cy="857250"/>
          </a:xfrm>
        </p:spPr>
        <p:txBody>
          <a:bodyPr/>
          <a:lstStyle/>
          <a:p>
            <a:r>
              <a:rPr lang="en-US" dirty="0">
                <a:latin typeface="Arial Black" charset="0"/>
              </a:rPr>
              <a:t>Purpose-Built for Stateful Applications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0900" y="1243013"/>
            <a:ext cx="7331075" cy="381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ctr">
              <a:defRPr sz="1600" b="0"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dirty="0">
                <a:ea typeface="+mn-ea"/>
                <a:cs typeface="+mn-cs"/>
              </a:rPr>
              <a:t>Out-of-the-box solution with differentiated Big Data innovations &amp; optimizations</a:t>
            </a:r>
          </a:p>
        </p:txBody>
      </p:sp>
      <p:pic>
        <p:nvPicPr>
          <p:cNvPr id="95236" name="Picture 4" descr="Screen Shot 2017-05-30 at 10.40.42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1257300"/>
            <a:ext cx="794385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1460500" y="4497388"/>
            <a:ext cx="3143250" cy="423862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rPr>
              <a:t>On-Premises: Physical Servers or VMs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4610100" y="4497388"/>
            <a:ext cx="3143250" cy="423862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rPr>
              <a:t>Public Cloud</a:t>
            </a:r>
          </a:p>
        </p:txBody>
      </p:sp>
      <p:pic>
        <p:nvPicPr>
          <p:cNvPr id="95239" name="Picture 105" descr="container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600" y="3459163"/>
            <a:ext cx="5286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105" descr="container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850" y="3459163"/>
            <a:ext cx="5286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Picture 105" descr="container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00" y="3459163"/>
            <a:ext cx="5286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2" name="TextBox 10"/>
          <p:cNvSpPr txBox="1">
            <a:spLocks noChangeArrowheads="1"/>
          </p:cNvSpPr>
          <p:nvPr/>
        </p:nvSpPr>
        <p:spPr bwMode="auto">
          <a:xfrm>
            <a:off x="1320800" y="1295400"/>
            <a:ext cx="648652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dirty="0">
                <a:cs typeface="Geneva" charset="0"/>
              </a:rPr>
              <a:t>BlueData EPIC container-based platform for complex stateful apps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84350" y="1781175"/>
            <a:ext cx="57023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>
                <a:cs typeface="Geneva" charset="0"/>
              </a:rPr>
              <a:t>Web-based UI and RESTful APIs for automation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84350" y="2352675"/>
            <a:ext cx="5702300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dirty="0">
                <a:cs typeface="Geneva" charset="0"/>
              </a:rPr>
              <a:t>Container management for stateful workloads </a:t>
            </a:r>
          </a:p>
          <a:p>
            <a:pPr algn="ctr"/>
            <a:r>
              <a:rPr lang="en-US" sz="1800" dirty="0">
                <a:cs typeface="Geneva" charset="0"/>
              </a:rPr>
              <a:t>with pre-built HA and multi-tenancy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24400" y="3155950"/>
            <a:ext cx="29972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>
                <a:cs typeface="Geneva" charset="0"/>
              </a:rPr>
              <a:t>Dynamic persistent volumes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11300" y="3155950"/>
            <a:ext cx="29972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>
                <a:cs typeface="Geneva" charset="0"/>
              </a:rPr>
              <a:t>Open vSwitch with VXLAN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58950" y="4133850"/>
            <a:ext cx="14033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200">
                <a:cs typeface="Geneva" charset="0"/>
              </a:rPr>
              <a:t>CentOS / RHEL only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79850" y="4133850"/>
            <a:ext cx="14033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200">
                <a:cs typeface="Geneva" charset="0"/>
              </a:rPr>
              <a:t>CentOS / RHEL only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19800" y="4133850"/>
            <a:ext cx="14033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200">
                <a:cs typeface="Geneva" charset="0"/>
              </a:rPr>
              <a:t>CentOS / RHEL only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5400000">
            <a:off x="-478631" y="3042444"/>
            <a:ext cx="3184525" cy="585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cs typeface="Geneva" charset="0"/>
              </a:rPr>
              <a:t>App Store with Docker-based</a:t>
            </a:r>
          </a:p>
          <a:p>
            <a:pPr algn="ctr"/>
            <a:r>
              <a:rPr lang="en-US" sz="1600">
                <a:cs typeface="Geneva" charset="0"/>
              </a:rPr>
              <a:t>app images &amp; App Workbench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-5400000">
            <a:off x="6544469" y="3042444"/>
            <a:ext cx="3184525" cy="585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cs typeface="Geneva" charset="0"/>
              </a:rPr>
              <a:t>Metricbeat + ELK stack for </a:t>
            </a:r>
          </a:p>
          <a:p>
            <a:pPr algn="ctr"/>
            <a:r>
              <a:rPr lang="en-US" sz="1600">
                <a:cs typeface="Geneva" charset="0"/>
              </a:rPr>
              <a:t>container monitoring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1200" y="893763"/>
            <a:ext cx="7662863" cy="29368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ctr">
              <a:defRPr sz="1600" b="0"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dirty="0">
                <a:ea typeface="+mn-ea"/>
                <a:cs typeface="+mn-cs"/>
              </a:rPr>
              <a:t>Out-of-the-box solution with differentiated </a:t>
            </a:r>
            <a:r>
              <a:rPr lang="en-US" dirty="0" smtClean="0">
                <a:ea typeface="+mn-ea"/>
                <a:cs typeface="+mn-cs"/>
              </a:rPr>
              <a:t>innovations </a:t>
            </a:r>
            <a:r>
              <a:rPr lang="en-US" dirty="0">
                <a:ea typeface="+mn-ea"/>
                <a:cs typeface="+mn-cs"/>
              </a:rPr>
              <a:t>&amp; </a:t>
            </a:r>
            <a:r>
              <a:rPr lang="en-US" dirty="0" smtClean="0">
                <a:ea typeface="+mn-ea"/>
                <a:cs typeface="+mn-cs"/>
              </a:rPr>
              <a:t>optimizations for Big Data / AI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Box 3"/>
          <p:cNvSpPr txBox="1">
            <a:spLocks noChangeArrowheads="1"/>
          </p:cNvSpPr>
          <p:nvPr/>
        </p:nvSpPr>
        <p:spPr bwMode="auto">
          <a:xfrm>
            <a:off x="849029" y="1562100"/>
            <a:ext cx="7363002" cy="197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1778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275"/>
              </a:spcBef>
              <a:buClr>
                <a:schemeClr val="accent1"/>
              </a:buClr>
              <a:buFontTx/>
              <a:buChar char="•"/>
            </a:pPr>
            <a:endParaRPr lang="en-US" b="1" i="1" dirty="0">
              <a:solidFill>
                <a:srgbClr val="FFFFFF"/>
              </a:solidFill>
            </a:endParaRPr>
          </a:p>
          <a:p>
            <a:pPr algn="ctr">
              <a:spcBef>
                <a:spcPts val="275"/>
              </a:spcBef>
              <a:buClr>
                <a:schemeClr val="accent1"/>
              </a:buClr>
            </a:pPr>
            <a:r>
              <a:rPr lang="en-US" sz="3200" b="1" i="1" dirty="0" smtClean="0">
                <a:solidFill>
                  <a:srgbClr val="FFFFFF"/>
                </a:solidFill>
              </a:rPr>
              <a:t>So what will it take to address these gaps and run complex </a:t>
            </a:r>
            <a:r>
              <a:rPr lang="en-US" sz="3200" b="1" i="1" dirty="0" err="1" smtClean="0">
                <a:solidFill>
                  <a:srgbClr val="FFFFFF"/>
                </a:solidFill>
              </a:rPr>
              <a:t>stateful</a:t>
            </a:r>
            <a:r>
              <a:rPr lang="en-US" sz="3200" b="1" i="1" dirty="0" smtClean="0">
                <a:solidFill>
                  <a:srgbClr val="FFFFFF"/>
                </a:solidFill>
              </a:rPr>
              <a:t> apps (</a:t>
            </a:r>
            <a:r>
              <a:rPr lang="en-US" sz="3200" b="1" i="1" dirty="0" err="1" smtClean="0">
                <a:solidFill>
                  <a:srgbClr val="FFFFFF"/>
                </a:solidFill>
              </a:rPr>
              <a:t>a’la</a:t>
            </a:r>
            <a:r>
              <a:rPr lang="en-US" sz="3200" b="1" i="1" dirty="0" smtClean="0">
                <a:solidFill>
                  <a:srgbClr val="FFFFFF"/>
                </a:solidFill>
              </a:rPr>
              <a:t> </a:t>
            </a:r>
            <a:r>
              <a:rPr lang="en-US" sz="3200" b="1" i="1" dirty="0" err="1" smtClean="0">
                <a:solidFill>
                  <a:srgbClr val="FFFFFF"/>
                </a:solidFill>
              </a:rPr>
              <a:t>Hadoop</a:t>
            </a:r>
            <a:r>
              <a:rPr lang="en-US" sz="3200" b="1" i="1" dirty="0" smtClean="0">
                <a:solidFill>
                  <a:srgbClr val="FFFFFF"/>
                </a:solidFill>
              </a:rPr>
              <a:t>) on K8s?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Here’s 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62950" cy="3394075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BlueData is using its expertise in deploying and managing complex stateful applications in containers to drive Kubernetes development</a:t>
            </a:r>
          </a:p>
          <a:p>
            <a:pPr lvl="1"/>
            <a:r>
              <a:rPr lang="en-US" dirty="0">
                <a:latin typeface="Calibri" charset="0"/>
              </a:rPr>
              <a:t>BlueData recently joined CNCF* and introduced a new “BlueK8s” open source initiative to contribute to Kubernetes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8750" y="4633913"/>
            <a:ext cx="735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>
                <a:cs typeface="Geneva" charset="0"/>
              </a:rPr>
              <a:t>* CNCF = Cloud Native Computing Foundation (i.e. the organization behind Kubernetes) </a:t>
            </a:r>
            <a:r>
              <a:rPr lang="en-US" sz="1200" dirty="0">
                <a:cs typeface="Geneva" charset="0"/>
                <a:hlinkClick r:id="rId3"/>
              </a:rPr>
              <a:t>https://www.cncf.io</a:t>
            </a:r>
            <a:endParaRPr lang="en-US" sz="1200" dirty="0">
              <a:cs typeface="Geneva" charset="0"/>
            </a:endParaRPr>
          </a:p>
        </p:txBody>
      </p:sp>
      <p:pic>
        <p:nvPicPr>
          <p:cNvPr id="7" name="Picture 6" descr="yellow brick roa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4"/>
          <a:stretch>
            <a:fillRect/>
          </a:stretch>
        </p:blipFill>
        <p:spPr bwMode="auto">
          <a:xfrm>
            <a:off x="2573338" y="3351213"/>
            <a:ext cx="41656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Application vs Service vs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For example, “Hadoop” is an application</a:t>
            </a:r>
          </a:p>
          <a:p>
            <a:r>
              <a:rPr lang="en-US" dirty="0" smtClean="0">
                <a:latin typeface="Calibri" charset="0"/>
                <a:ea typeface="MS PGothic" charset="0"/>
              </a:rPr>
              <a:t>“Collection of Services” - </a:t>
            </a:r>
            <a:r>
              <a:rPr lang="en-US" dirty="0" err="1" smtClean="0">
                <a:latin typeface="Calibri" charset="0"/>
                <a:ea typeface="MS PGothic" charset="0"/>
              </a:rPr>
              <a:t>NodeManager</a:t>
            </a:r>
            <a:r>
              <a:rPr lang="en-US" dirty="0">
                <a:latin typeface="Calibri" charset="0"/>
                <a:ea typeface="MS PGothic" charset="0"/>
              </a:rPr>
              <a:t>, </a:t>
            </a:r>
            <a:r>
              <a:rPr lang="en-US" dirty="0" err="1">
                <a:latin typeface="Calibri" charset="0"/>
                <a:ea typeface="MS PGothic" charset="0"/>
              </a:rPr>
              <a:t>DataNode</a:t>
            </a:r>
            <a:r>
              <a:rPr lang="en-US" dirty="0">
                <a:latin typeface="Calibri" charset="0"/>
                <a:ea typeface="MS PGothic" charset="0"/>
              </a:rPr>
              <a:t>, </a:t>
            </a:r>
            <a:r>
              <a:rPr lang="en-US" dirty="0" err="1">
                <a:latin typeface="Calibri" charset="0"/>
                <a:ea typeface="MS PGothic" charset="0"/>
              </a:rPr>
              <a:t>ResourceManager</a:t>
            </a:r>
            <a:r>
              <a:rPr lang="en-US" dirty="0">
                <a:latin typeface="Calibri" charset="0"/>
                <a:ea typeface="MS PGothic" charset="0"/>
              </a:rPr>
              <a:t> are application services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The </a:t>
            </a:r>
            <a:r>
              <a:rPr lang="en-US" dirty="0" err="1">
                <a:latin typeface="Calibri" charset="0"/>
                <a:ea typeface="MS PGothic" charset="0"/>
              </a:rPr>
              <a:t>ResourceManager</a:t>
            </a:r>
            <a:r>
              <a:rPr lang="en-US" dirty="0">
                <a:latin typeface="Calibri" charset="0"/>
                <a:ea typeface="MS PGothic" charset="0"/>
              </a:rPr>
              <a:t> Service running on node host-1.example.com is an application service instance</a:t>
            </a:r>
          </a:p>
        </p:txBody>
      </p:sp>
      <p:pic>
        <p:nvPicPr>
          <p:cNvPr id="132099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203" y="914400"/>
            <a:ext cx="96827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Attributes of Hadoop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charset="0"/>
                <a:ea typeface="MS PGothic" charset="0"/>
              </a:rPr>
              <a:t>Not exactly monolithic applications, but close</a:t>
            </a:r>
          </a:p>
          <a:p>
            <a:r>
              <a:rPr lang="en-US" sz="2400" dirty="0" smtClean="0">
                <a:latin typeface="Calibri" charset="0"/>
                <a:ea typeface="MS PGothic" charset="0"/>
              </a:rPr>
              <a:t>Multiple</a:t>
            </a:r>
            <a:r>
              <a:rPr lang="en-US" sz="2400" dirty="0">
                <a:latin typeface="Calibri" charset="0"/>
                <a:ea typeface="MS PGothic" charset="0"/>
              </a:rPr>
              <a:t>, co-operating services with dynamic APIs</a:t>
            </a:r>
          </a:p>
          <a:p>
            <a:pPr lvl="1"/>
            <a:r>
              <a:rPr lang="en-US" sz="2000" dirty="0">
                <a:latin typeface="Calibri" charset="0"/>
              </a:rPr>
              <a:t>Service start-up / tear-down ordering requirements</a:t>
            </a:r>
          </a:p>
          <a:p>
            <a:pPr lvl="1"/>
            <a:r>
              <a:rPr lang="en-US" sz="2000" dirty="0">
                <a:latin typeface="Calibri" charset="0"/>
              </a:rPr>
              <a:t>Different sets of services running on different hosts (nodes)</a:t>
            </a:r>
          </a:p>
          <a:p>
            <a:pPr lvl="1"/>
            <a:r>
              <a:rPr lang="en-US" sz="2000" dirty="0">
                <a:latin typeface="Calibri" charset="0"/>
              </a:rPr>
              <a:t>Tricky service interdependencies impact scalability</a:t>
            </a:r>
          </a:p>
          <a:p>
            <a:r>
              <a:rPr lang="en-US" sz="2400" dirty="0">
                <a:latin typeface="Calibri" charset="0"/>
                <a:ea typeface="MS PGothic" charset="0"/>
              </a:rPr>
              <a:t>Lots of configuration (aka state)</a:t>
            </a:r>
          </a:p>
          <a:p>
            <a:pPr lvl="1"/>
            <a:r>
              <a:rPr lang="en-US" sz="2000" dirty="0">
                <a:latin typeface="Calibri" charset="0"/>
              </a:rPr>
              <a:t>Host name, IP address, ports, etc.</a:t>
            </a:r>
          </a:p>
          <a:p>
            <a:pPr lvl="1"/>
            <a:r>
              <a:rPr lang="en-US" sz="2000" dirty="0">
                <a:latin typeface="Calibri" charset="0"/>
              </a:rPr>
              <a:t>Big meta-data: </a:t>
            </a:r>
            <a:r>
              <a:rPr lang="en-US" sz="2000" dirty="0" err="1">
                <a:latin typeface="Calibri" charset="0"/>
              </a:rPr>
              <a:t>Hadoop</a:t>
            </a:r>
            <a:r>
              <a:rPr lang="en-US" sz="2000" dirty="0">
                <a:latin typeface="Calibri" charset="0"/>
              </a:rPr>
              <a:t> and Spark service-specific configurations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18"/>
          <p:cNvGrpSpPr>
            <a:grpSpLocks/>
          </p:cNvGrpSpPr>
          <p:nvPr/>
        </p:nvGrpSpPr>
        <p:grpSpPr bwMode="auto">
          <a:xfrm>
            <a:off x="344488" y="1173163"/>
            <a:ext cx="2398712" cy="361950"/>
            <a:chOff x="345056" y="1173192"/>
            <a:chExt cx="2398143" cy="362310"/>
          </a:xfrm>
        </p:grpSpPr>
        <p:sp>
          <p:nvSpPr>
            <p:cNvPr id="13" name="Rectangle 12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RM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8007" y="1224043"/>
              <a:ext cx="1825192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YARN ResourceManager</a:t>
              </a:r>
            </a:p>
          </p:txBody>
        </p:sp>
      </p:grpSp>
      <p:grpSp>
        <p:nvGrpSpPr>
          <p:cNvPr id="134146" name="Group 19"/>
          <p:cNvGrpSpPr>
            <a:grpSpLocks/>
          </p:cNvGrpSpPr>
          <p:nvPr/>
        </p:nvGrpSpPr>
        <p:grpSpPr bwMode="auto">
          <a:xfrm>
            <a:off x="344488" y="1622425"/>
            <a:ext cx="2398712" cy="363538"/>
            <a:chOff x="345056" y="1173192"/>
            <a:chExt cx="2398143" cy="362310"/>
          </a:xfrm>
        </p:grpSpPr>
        <p:sp>
          <p:nvSpPr>
            <p:cNvPr id="21" name="Rectangle 20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NM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8007" y="1223820"/>
              <a:ext cx="1825192" cy="261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YARN NodeManager</a:t>
              </a:r>
            </a:p>
          </p:txBody>
        </p:sp>
      </p:grpSp>
      <p:grpSp>
        <p:nvGrpSpPr>
          <p:cNvPr id="134147" name="Group 22"/>
          <p:cNvGrpSpPr>
            <a:grpSpLocks/>
          </p:cNvGrpSpPr>
          <p:nvPr/>
        </p:nvGrpSpPr>
        <p:grpSpPr bwMode="auto">
          <a:xfrm>
            <a:off x="344488" y="2073275"/>
            <a:ext cx="2398712" cy="361950"/>
            <a:chOff x="345056" y="1173192"/>
            <a:chExt cx="2398143" cy="362310"/>
          </a:xfrm>
        </p:grpSpPr>
        <p:sp>
          <p:nvSpPr>
            <p:cNvPr id="24" name="Rectangle 23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NN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8007" y="1224043"/>
              <a:ext cx="1825192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HDFS NameNode</a:t>
              </a:r>
            </a:p>
          </p:txBody>
        </p:sp>
      </p:grpSp>
      <p:grpSp>
        <p:nvGrpSpPr>
          <p:cNvPr id="134148" name="Group 25"/>
          <p:cNvGrpSpPr>
            <a:grpSpLocks/>
          </p:cNvGrpSpPr>
          <p:nvPr/>
        </p:nvGrpSpPr>
        <p:grpSpPr bwMode="auto">
          <a:xfrm>
            <a:off x="344488" y="2522538"/>
            <a:ext cx="2398712" cy="361950"/>
            <a:chOff x="345056" y="1173192"/>
            <a:chExt cx="2398143" cy="362310"/>
          </a:xfrm>
        </p:grpSpPr>
        <p:sp>
          <p:nvSpPr>
            <p:cNvPr id="27" name="Rectangle 26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DN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8007" y="1224043"/>
              <a:ext cx="1825192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HDFS </a:t>
              </a: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DataNode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963863" y="984250"/>
            <a:ext cx="2811462" cy="1160463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Master Node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52850" y="1336675"/>
            <a:ext cx="573088" cy="3794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RM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105150" y="1336675"/>
            <a:ext cx="571500" cy="3778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NN</a:t>
            </a:r>
          </a:p>
        </p:txBody>
      </p:sp>
      <p:grpSp>
        <p:nvGrpSpPr>
          <p:cNvPr id="134152" name="Group 55"/>
          <p:cNvGrpSpPr>
            <a:grpSpLocks/>
          </p:cNvGrpSpPr>
          <p:nvPr/>
        </p:nvGrpSpPr>
        <p:grpSpPr bwMode="auto">
          <a:xfrm>
            <a:off x="6137275" y="1439863"/>
            <a:ext cx="1252538" cy="377825"/>
            <a:chOff x="4854865" y="2823520"/>
            <a:chExt cx="1253260" cy="378163"/>
          </a:xfrm>
        </p:grpSpPr>
        <p:sp>
          <p:nvSpPr>
            <p:cNvPr id="52" name="Rectangle 51"/>
            <p:cNvSpPr/>
            <p:nvPr/>
          </p:nvSpPr>
          <p:spPr>
            <a:xfrm>
              <a:off x="4854865" y="2839409"/>
              <a:ext cx="573418" cy="36227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DN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34707" y="2823520"/>
              <a:ext cx="573418" cy="3622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NM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5924550" y="995363"/>
            <a:ext cx="2811463" cy="942975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Worker Node</a:t>
            </a:r>
          </a:p>
        </p:txBody>
      </p:sp>
      <p:grpSp>
        <p:nvGrpSpPr>
          <p:cNvPr id="134154" name="Group 62"/>
          <p:cNvGrpSpPr>
            <a:grpSpLocks/>
          </p:cNvGrpSpPr>
          <p:nvPr/>
        </p:nvGrpSpPr>
        <p:grpSpPr bwMode="auto">
          <a:xfrm>
            <a:off x="6137275" y="2549525"/>
            <a:ext cx="1228725" cy="368300"/>
            <a:chOff x="4854865" y="2863337"/>
            <a:chExt cx="1229300" cy="369293"/>
          </a:xfrm>
        </p:grpSpPr>
        <p:sp>
          <p:nvSpPr>
            <p:cNvPr id="65" name="Rectangle 64"/>
            <p:cNvSpPr/>
            <p:nvPr/>
          </p:nvSpPr>
          <p:spPr>
            <a:xfrm>
              <a:off x="4854865" y="2863337"/>
              <a:ext cx="573356" cy="362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DN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510810" y="2869704"/>
              <a:ext cx="573355" cy="36292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NM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5972175" y="2136775"/>
            <a:ext cx="2811463" cy="942975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Worker Node</a:t>
            </a:r>
          </a:p>
        </p:txBody>
      </p:sp>
      <p:grpSp>
        <p:nvGrpSpPr>
          <p:cNvPr id="134156" name="Group 68"/>
          <p:cNvGrpSpPr>
            <a:grpSpLocks/>
          </p:cNvGrpSpPr>
          <p:nvPr/>
        </p:nvGrpSpPr>
        <p:grpSpPr bwMode="auto">
          <a:xfrm>
            <a:off x="6124575" y="3654425"/>
            <a:ext cx="1230313" cy="369888"/>
            <a:chOff x="4854865" y="3102989"/>
            <a:chExt cx="1229300" cy="369293"/>
          </a:xfrm>
        </p:grpSpPr>
        <p:sp>
          <p:nvSpPr>
            <p:cNvPr id="71" name="Rectangle 70"/>
            <p:cNvSpPr/>
            <p:nvPr/>
          </p:nvSpPr>
          <p:spPr>
            <a:xfrm>
              <a:off x="4854865" y="3102989"/>
              <a:ext cx="572616" cy="36295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DN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11549" y="3109329"/>
              <a:ext cx="572616" cy="3629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NM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5995988" y="3338513"/>
            <a:ext cx="2813050" cy="942975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Worker Node</a:t>
            </a:r>
          </a:p>
        </p:txBody>
      </p:sp>
      <p:sp>
        <p:nvSpPr>
          <p:cNvPr id="1341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Hadoop itself is clustered</a:t>
            </a:r>
            <a:r>
              <a:rPr lang="mr-IN">
                <a:latin typeface="Arial Black" charset="0"/>
              </a:rPr>
              <a:t>…</a:t>
            </a:r>
            <a:r>
              <a:rPr lang="en-US">
                <a:latin typeface="Arial Black" charset="0"/>
              </a:rPr>
              <a:t>.</a:t>
            </a:r>
          </a:p>
        </p:txBody>
      </p:sp>
      <p:sp>
        <p:nvSpPr>
          <p:cNvPr id="2" name="Can 1"/>
          <p:cNvSpPr/>
          <p:nvPr/>
        </p:nvSpPr>
        <p:spPr>
          <a:xfrm>
            <a:off x="3235325" y="1736725"/>
            <a:ext cx="946150" cy="3238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97200" y="3332163"/>
            <a:ext cx="2813050" cy="941387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Hive Server2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89388" y="3663950"/>
            <a:ext cx="573087" cy="3619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Hive Server2</a:t>
            </a:r>
          </a:p>
        </p:txBody>
      </p:sp>
      <p:sp>
        <p:nvSpPr>
          <p:cNvPr id="36" name="Can 35"/>
          <p:cNvSpPr/>
          <p:nvPr/>
        </p:nvSpPr>
        <p:spPr>
          <a:xfrm>
            <a:off x="320675" y="3063875"/>
            <a:ext cx="661988" cy="3238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163" name="TextBox 3"/>
          <p:cNvSpPr txBox="1">
            <a:spLocks noChangeArrowheads="1"/>
          </p:cNvSpPr>
          <p:nvPr/>
        </p:nvSpPr>
        <p:spPr bwMode="auto">
          <a:xfrm>
            <a:off x="1042988" y="3067050"/>
            <a:ext cx="479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/>
              <a:t>Data</a:t>
            </a:r>
          </a:p>
        </p:txBody>
      </p:sp>
      <p:sp>
        <p:nvSpPr>
          <p:cNvPr id="39" name="Can 38"/>
          <p:cNvSpPr/>
          <p:nvPr/>
        </p:nvSpPr>
        <p:spPr>
          <a:xfrm>
            <a:off x="6346825" y="1854200"/>
            <a:ext cx="981075" cy="23018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6283325" y="2881313"/>
            <a:ext cx="982663" cy="2301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70625" y="4043363"/>
            <a:ext cx="982663" cy="23177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307975" y="3556000"/>
            <a:ext cx="674688" cy="322263"/>
          </a:xfrm>
          <a:prstGeom prst="ca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Can 43"/>
          <p:cNvSpPr/>
          <p:nvPr/>
        </p:nvSpPr>
        <p:spPr>
          <a:xfrm>
            <a:off x="3946525" y="4043363"/>
            <a:ext cx="674688" cy="323850"/>
          </a:xfrm>
          <a:prstGeom prst="ca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169" name="TextBox 44"/>
          <p:cNvSpPr txBox="1">
            <a:spLocks noChangeArrowheads="1"/>
          </p:cNvSpPr>
          <p:nvPr/>
        </p:nvSpPr>
        <p:spPr bwMode="auto">
          <a:xfrm>
            <a:off x="1050925" y="3556000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/>
              <a:t>Metadata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 Black" charset="0"/>
              </a:rPr>
              <a:t>Complete list of Hadoop Services?</a:t>
            </a:r>
          </a:p>
        </p:txBody>
      </p:sp>
      <p:grpSp>
        <p:nvGrpSpPr>
          <p:cNvPr id="135170" name="Group 18"/>
          <p:cNvGrpSpPr>
            <a:grpSpLocks/>
          </p:cNvGrpSpPr>
          <p:nvPr/>
        </p:nvGrpSpPr>
        <p:grpSpPr bwMode="auto">
          <a:xfrm>
            <a:off x="77788" y="896938"/>
            <a:ext cx="2398712" cy="363537"/>
            <a:chOff x="345056" y="1173192"/>
            <a:chExt cx="2398143" cy="362310"/>
          </a:xfrm>
        </p:grpSpPr>
        <p:sp>
          <p:nvSpPr>
            <p:cNvPr id="13" name="Rectangle 12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RM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8007" y="1223821"/>
              <a:ext cx="1825192" cy="261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YARN </a:t>
              </a: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ResourceManager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5171" name="Group 19"/>
          <p:cNvGrpSpPr>
            <a:grpSpLocks/>
          </p:cNvGrpSpPr>
          <p:nvPr/>
        </p:nvGrpSpPr>
        <p:grpSpPr bwMode="auto">
          <a:xfrm>
            <a:off x="77788" y="1319213"/>
            <a:ext cx="2398712" cy="361950"/>
            <a:chOff x="345056" y="1173192"/>
            <a:chExt cx="2398143" cy="362310"/>
          </a:xfrm>
        </p:grpSpPr>
        <p:sp>
          <p:nvSpPr>
            <p:cNvPr id="21" name="Rectangle 20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NM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8007" y="1224043"/>
              <a:ext cx="1825192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YARN </a:t>
              </a: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NodeManager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5172" name="Group 22"/>
          <p:cNvGrpSpPr>
            <a:grpSpLocks/>
          </p:cNvGrpSpPr>
          <p:nvPr/>
        </p:nvGrpSpPr>
        <p:grpSpPr bwMode="auto">
          <a:xfrm>
            <a:off x="77788" y="1741488"/>
            <a:ext cx="2398712" cy="361950"/>
            <a:chOff x="345056" y="1173192"/>
            <a:chExt cx="2398143" cy="362310"/>
          </a:xfrm>
        </p:grpSpPr>
        <p:sp>
          <p:nvSpPr>
            <p:cNvPr id="24" name="Rectangle 23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NN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8007" y="1224043"/>
              <a:ext cx="1825192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HDFS </a:t>
              </a: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NameNode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5173" name="Group 25"/>
          <p:cNvGrpSpPr>
            <a:grpSpLocks/>
          </p:cNvGrpSpPr>
          <p:nvPr/>
        </p:nvGrpSpPr>
        <p:grpSpPr bwMode="auto">
          <a:xfrm>
            <a:off x="77788" y="2163763"/>
            <a:ext cx="2398712" cy="361950"/>
            <a:chOff x="345056" y="1173192"/>
            <a:chExt cx="2398143" cy="362310"/>
          </a:xfrm>
        </p:grpSpPr>
        <p:sp>
          <p:nvSpPr>
            <p:cNvPr id="27" name="Rectangle 26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DN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8007" y="1224043"/>
              <a:ext cx="1825192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YARN </a:t>
              </a: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DataNode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5174" name="Group 28"/>
          <p:cNvGrpSpPr>
            <a:grpSpLocks/>
          </p:cNvGrpSpPr>
          <p:nvPr/>
        </p:nvGrpSpPr>
        <p:grpSpPr bwMode="auto">
          <a:xfrm>
            <a:off x="77788" y="2586038"/>
            <a:ext cx="2398712" cy="361950"/>
            <a:chOff x="345056" y="1173192"/>
            <a:chExt cx="2398143" cy="362310"/>
          </a:xfrm>
        </p:grpSpPr>
        <p:sp>
          <p:nvSpPr>
            <p:cNvPr id="30" name="Rectangle 29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JHS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8007" y="1224043"/>
              <a:ext cx="1825192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Job History Server</a:t>
              </a:r>
            </a:p>
          </p:txBody>
        </p:sp>
      </p:grpSp>
      <p:grpSp>
        <p:nvGrpSpPr>
          <p:cNvPr id="135175" name="Group 31"/>
          <p:cNvGrpSpPr>
            <a:grpSpLocks/>
          </p:cNvGrpSpPr>
          <p:nvPr/>
        </p:nvGrpSpPr>
        <p:grpSpPr bwMode="auto">
          <a:xfrm>
            <a:off x="77788" y="3430588"/>
            <a:ext cx="2398712" cy="361950"/>
            <a:chOff x="345056" y="1173192"/>
            <a:chExt cx="2398143" cy="362310"/>
          </a:xfrm>
        </p:grpSpPr>
        <p:sp>
          <p:nvSpPr>
            <p:cNvPr id="33" name="Rectangle 32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JN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8007" y="1224043"/>
              <a:ext cx="1825192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Journal Node</a:t>
              </a:r>
            </a:p>
          </p:txBody>
        </p:sp>
      </p:grpSp>
      <p:grpSp>
        <p:nvGrpSpPr>
          <p:cNvPr id="135176" name="Group 34"/>
          <p:cNvGrpSpPr>
            <a:grpSpLocks/>
          </p:cNvGrpSpPr>
          <p:nvPr/>
        </p:nvGrpSpPr>
        <p:grpSpPr bwMode="auto">
          <a:xfrm>
            <a:off x="77788" y="3851275"/>
            <a:ext cx="2398712" cy="363538"/>
            <a:chOff x="345056" y="1173192"/>
            <a:chExt cx="2398143" cy="362310"/>
          </a:xfrm>
        </p:grpSpPr>
        <p:sp>
          <p:nvSpPr>
            <p:cNvPr id="36" name="Rectangle 35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ZK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8007" y="1223820"/>
              <a:ext cx="1825192" cy="261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ZooKeeper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5177" name="Group 38"/>
          <p:cNvGrpSpPr>
            <a:grpSpLocks/>
          </p:cNvGrpSpPr>
          <p:nvPr/>
        </p:nvGrpSpPr>
        <p:grpSpPr bwMode="auto">
          <a:xfrm>
            <a:off x="77788" y="3008313"/>
            <a:ext cx="2398712" cy="361950"/>
            <a:chOff x="345056" y="1173192"/>
            <a:chExt cx="2398143" cy="362310"/>
          </a:xfrm>
        </p:grpSpPr>
        <p:sp>
          <p:nvSpPr>
            <p:cNvPr id="41" name="Rectangle 40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HFS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8007" y="1224043"/>
              <a:ext cx="1825192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HttpFS</a:t>
              </a: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 Service</a:t>
              </a:r>
            </a:p>
          </p:txBody>
        </p:sp>
      </p:grpSp>
      <p:grpSp>
        <p:nvGrpSpPr>
          <p:cNvPr id="135178" name="Group 51"/>
          <p:cNvGrpSpPr>
            <a:grpSpLocks/>
          </p:cNvGrpSpPr>
          <p:nvPr/>
        </p:nvGrpSpPr>
        <p:grpSpPr bwMode="auto">
          <a:xfrm>
            <a:off x="77788" y="4273550"/>
            <a:ext cx="2398712" cy="363538"/>
            <a:chOff x="345056" y="1173192"/>
            <a:chExt cx="2398143" cy="362310"/>
          </a:xfrm>
        </p:grpSpPr>
        <p:sp>
          <p:nvSpPr>
            <p:cNvPr id="53" name="Rectangle 52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HM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8007" y="1223820"/>
              <a:ext cx="1825192" cy="261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Hbase</a:t>
              </a: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 Master</a:t>
              </a:r>
            </a:p>
          </p:txBody>
        </p:sp>
      </p:grpSp>
      <p:grpSp>
        <p:nvGrpSpPr>
          <p:cNvPr id="135179" name="Group 54"/>
          <p:cNvGrpSpPr>
            <a:grpSpLocks/>
          </p:cNvGrpSpPr>
          <p:nvPr/>
        </p:nvGrpSpPr>
        <p:grpSpPr bwMode="auto">
          <a:xfrm>
            <a:off x="77788" y="4695825"/>
            <a:ext cx="2398712" cy="361950"/>
            <a:chOff x="345056" y="1173192"/>
            <a:chExt cx="2398143" cy="362310"/>
          </a:xfrm>
        </p:grpSpPr>
        <p:sp>
          <p:nvSpPr>
            <p:cNvPr id="59" name="Rectangle 58"/>
            <p:cNvSpPr/>
            <p:nvPr/>
          </p:nvSpPr>
          <p:spPr>
            <a:xfrm>
              <a:off x="345056" y="1173192"/>
              <a:ext cx="572951" cy="36231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HRS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18007" y="1224043"/>
              <a:ext cx="1825192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Hbase</a:t>
              </a: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 Region Server</a:t>
              </a:r>
            </a:p>
          </p:txBody>
        </p:sp>
      </p:grpSp>
      <p:grpSp>
        <p:nvGrpSpPr>
          <p:cNvPr id="135180" name="Group 2"/>
          <p:cNvGrpSpPr>
            <a:grpSpLocks/>
          </p:cNvGrpSpPr>
          <p:nvPr/>
        </p:nvGrpSpPr>
        <p:grpSpPr bwMode="auto">
          <a:xfrm>
            <a:off x="2446338" y="1323975"/>
            <a:ext cx="1096962" cy="311150"/>
            <a:chOff x="2603775" y="897465"/>
            <a:chExt cx="1096957" cy="311960"/>
          </a:xfrm>
        </p:grpSpPr>
        <p:sp>
          <p:nvSpPr>
            <p:cNvPr id="62" name="Rectangle 61"/>
            <p:cNvSpPr/>
            <p:nvPr/>
          </p:nvSpPr>
          <p:spPr>
            <a:xfrm>
              <a:off x="2603775" y="897465"/>
              <a:ext cx="573084" cy="3024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Hue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10197" y="948397"/>
              <a:ext cx="490535" cy="2610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Hue</a:t>
              </a:r>
            </a:p>
          </p:txBody>
        </p:sp>
      </p:grpSp>
      <p:grpSp>
        <p:nvGrpSpPr>
          <p:cNvPr id="135181" name="Group 3"/>
          <p:cNvGrpSpPr>
            <a:grpSpLocks/>
          </p:cNvGrpSpPr>
          <p:nvPr/>
        </p:nvGrpSpPr>
        <p:grpSpPr bwMode="auto">
          <a:xfrm>
            <a:off x="2446338" y="1704975"/>
            <a:ext cx="1146175" cy="319088"/>
            <a:chOff x="4571999" y="917194"/>
            <a:chExt cx="1145913" cy="319984"/>
          </a:xfrm>
        </p:grpSpPr>
        <p:sp>
          <p:nvSpPr>
            <p:cNvPr id="80" name="Rectangle 79"/>
            <p:cNvSpPr/>
            <p:nvPr/>
          </p:nvSpPr>
          <p:spPr>
            <a:xfrm>
              <a:off x="4571999" y="917194"/>
              <a:ext cx="572956" cy="31998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OZ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44955" y="968137"/>
              <a:ext cx="572957" cy="2610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Oozie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5182" name="Group 81"/>
          <p:cNvGrpSpPr>
            <a:grpSpLocks/>
          </p:cNvGrpSpPr>
          <p:nvPr/>
        </p:nvGrpSpPr>
        <p:grpSpPr bwMode="auto">
          <a:xfrm>
            <a:off x="2446338" y="892175"/>
            <a:ext cx="2397125" cy="363538"/>
            <a:chOff x="345056" y="1173192"/>
            <a:chExt cx="2398143" cy="362310"/>
          </a:xfrm>
        </p:grpSpPr>
        <p:sp>
          <p:nvSpPr>
            <p:cNvPr id="83" name="Rectangle 82"/>
            <p:cNvSpPr/>
            <p:nvPr/>
          </p:nvSpPr>
          <p:spPr>
            <a:xfrm>
              <a:off x="345056" y="1173192"/>
              <a:ext cx="573330" cy="3623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SHS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18386" y="1223820"/>
              <a:ext cx="1824813" cy="261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Spark History Server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46338" y="2092325"/>
            <a:ext cx="1901825" cy="363538"/>
            <a:chOff x="2445877" y="2150447"/>
            <a:chExt cx="1901835" cy="362310"/>
          </a:xfrm>
        </p:grpSpPr>
        <p:sp>
          <p:nvSpPr>
            <p:cNvPr id="64" name="Rectangle 63"/>
            <p:cNvSpPr/>
            <p:nvPr/>
          </p:nvSpPr>
          <p:spPr>
            <a:xfrm>
              <a:off x="2445877" y="2150447"/>
              <a:ext cx="573090" cy="3623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CM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18967" y="2201075"/>
              <a:ext cx="1328745" cy="261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Cloudera Manager</a:t>
              </a:r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2446338" y="2524125"/>
            <a:ext cx="1901825" cy="361950"/>
            <a:chOff x="2445877" y="2150447"/>
            <a:chExt cx="1901835" cy="362310"/>
          </a:xfrm>
        </p:grpSpPr>
        <p:sp>
          <p:nvSpPr>
            <p:cNvPr id="67" name="Rectangle 66"/>
            <p:cNvSpPr/>
            <p:nvPr/>
          </p:nvSpPr>
          <p:spPr>
            <a:xfrm>
              <a:off x="2445877" y="2150447"/>
              <a:ext cx="573090" cy="36231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DB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18967" y="2201298"/>
              <a:ext cx="1328745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RDBMS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2446338" y="2954338"/>
            <a:ext cx="1901825" cy="363537"/>
            <a:chOff x="2445877" y="2150447"/>
            <a:chExt cx="1901835" cy="362310"/>
          </a:xfrm>
        </p:grpSpPr>
        <p:sp>
          <p:nvSpPr>
            <p:cNvPr id="70" name="Rectangle 69"/>
            <p:cNvSpPr/>
            <p:nvPr/>
          </p:nvSpPr>
          <p:spPr>
            <a:xfrm>
              <a:off x="2445877" y="2150447"/>
              <a:ext cx="573090" cy="362310"/>
            </a:xfrm>
            <a:prstGeom prst="rect">
              <a:avLst/>
            </a:prstGeom>
            <a:solidFill>
              <a:srgbClr val="BEFB5B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GW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18967" y="2201076"/>
              <a:ext cx="1328745" cy="261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Gateway</a:t>
              </a:r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2446338" y="3386138"/>
            <a:ext cx="1901825" cy="361950"/>
            <a:chOff x="2445877" y="2150447"/>
            <a:chExt cx="1901835" cy="362310"/>
          </a:xfrm>
        </p:grpSpPr>
        <p:sp>
          <p:nvSpPr>
            <p:cNvPr id="73" name="Rectangle 72"/>
            <p:cNvSpPr/>
            <p:nvPr/>
          </p:nvSpPr>
          <p:spPr>
            <a:xfrm>
              <a:off x="2445877" y="2150447"/>
              <a:ext cx="573090" cy="362310"/>
            </a:xfrm>
            <a:prstGeom prst="rect">
              <a:avLst/>
            </a:prstGeom>
            <a:solidFill>
              <a:srgbClr val="FE94FB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FA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018967" y="2201298"/>
              <a:ext cx="1328745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Flume Agent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4814888" y="892175"/>
            <a:ext cx="1901825" cy="363538"/>
            <a:chOff x="2445877" y="2150447"/>
            <a:chExt cx="1901835" cy="362310"/>
          </a:xfrm>
        </p:grpSpPr>
        <p:sp>
          <p:nvSpPr>
            <p:cNvPr id="76" name="Rectangle 75"/>
            <p:cNvSpPr/>
            <p:nvPr/>
          </p:nvSpPr>
          <p:spPr>
            <a:xfrm>
              <a:off x="2445877" y="2150447"/>
              <a:ext cx="573090" cy="3623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ISS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18967" y="2201075"/>
              <a:ext cx="1328745" cy="261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Impala State Store</a:t>
              </a: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4814888" y="2171700"/>
            <a:ext cx="1901825" cy="361950"/>
            <a:chOff x="2445877" y="2150447"/>
            <a:chExt cx="1901835" cy="362310"/>
          </a:xfrm>
        </p:grpSpPr>
        <p:sp>
          <p:nvSpPr>
            <p:cNvPr id="79" name="Rectangle 78"/>
            <p:cNvSpPr/>
            <p:nvPr/>
          </p:nvSpPr>
          <p:spPr>
            <a:xfrm>
              <a:off x="2445877" y="2150447"/>
              <a:ext cx="573090" cy="362310"/>
            </a:xfrm>
            <a:prstGeom prst="rect">
              <a:avLst/>
            </a:prstGeom>
            <a:solidFill>
              <a:srgbClr val="E0F999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SS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018967" y="2201298"/>
              <a:ext cx="1328745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Solr</a:t>
              </a: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 Server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814888" y="1319213"/>
            <a:ext cx="2114550" cy="361950"/>
            <a:chOff x="4863574" y="1781007"/>
            <a:chExt cx="2115196" cy="362310"/>
          </a:xfrm>
        </p:grpSpPr>
        <p:sp>
          <p:nvSpPr>
            <p:cNvPr id="87" name="Rectangle 86"/>
            <p:cNvSpPr/>
            <p:nvPr/>
          </p:nvSpPr>
          <p:spPr>
            <a:xfrm>
              <a:off x="4863574" y="1781007"/>
              <a:ext cx="573262" cy="36231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ICS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36836" y="1831858"/>
              <a:ext cx="1541934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Impala Catalog Server</a:t>
              </a:r>
            </a:p>
          </p:txBody>
        </p: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4814888" y="1746250"/>
            <a:ext cx="2114550" cy="361950"/>
            <a:chOff x="4863574" y="1781007"/>
            <a:chExt cx="2115196" cy="362310"/>
          </a:xfrm>
        </p:grpSpPr>
        <p:sp>
          <p:nvSpPr>
            <p:cNvPr id="90" name="Rectangle 89"/>
            <p:cNvSpPr/>
            <p:nvPr/>
          </p:nvSpPr>
          <p:spPr>
            <a:xfrm>
              <a:off x="4863574" y="1781007"/>
              <a:ext cx="573262" cy="3623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ID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36836" y="1831858"/>
              <a:ext cx="1541934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Impala Daemon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4814888" y="2598738"/>
            <a:ext cx="2114550" cy="361950"/>
            <a:chOff x="4863574" y="1781007"/>
            <a:chExt cx="2115196" cy="362310"/>
          </a:xfrm>
        </p:grpSpPr>
        <p:sp>
          <p:nvSpPr>
            <p:cNvPr id="93" name="Rectangle 92"/>
            <p:cNvSpPr/>
            <p:nvPr/>
          </p:nvSpPr>
          <p:spPr>
            <a:xfrm>
              <a:off x="4863574" y="1781007"/>
              <a:ext cx="573262" cy="362310"/>
            </a:xfrm>
            <a:prstGeom prst="rect">
              <a:avLst/>
            </a:prstGeom>
            <a:solidFill>
              <a:srgbClr val="DDEC18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HS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436836" y="1831858"/>
              <a:ext cx="1541934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Hive Server</a:t>
              </a:r>
            </a:p>
          </p:txBody>
        </p: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4814888" y="3024188"/>
            <a:ext cx="2114550" cy="363537"/>
            <a:chOff x="4863574" y="1781007"/>
            <a:chExt cx="2115196" cy="362310"/>
          </a:xfrm>
        </p:grpSpPr>
        <p:sp>
          <p:nvSpPr>
            <p:cNvPr id="96" name="Rectangle 95"/>
            <p:cNvSpPr/>
            <p:nvPr/>
          </p:nvSpPr>
          <p:spPr>
            <a:xfrm>
              <a:off x="4863574" y="1781007"/>
              <a:ext cx="573262" cy="362310"/>
            </a:xfrm>
            <a:prstGeom prst="rect">
              <a:avLst/>
            </a:prstGeom>
            <a:solidFill>
              <a:srgbClr val="FA9486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</a:rPr>
                <a:t>HSS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436836" y="1831636"/>
              <a:ext cx="1541934" cy="261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Hive </a:t>
              </a:r>
              <a:r>
                <a:rPr lang="en-US" sz="1100" dirty="0" err="1">
                  <a:solidFill>
                    <a:schemeClr val="tx1">
                      <a:lumMod val="50000"/>
                    </a:schemeClr>
                  </a:solidFill>
                </a:rPr>
                <a:t>Metastore</a:t>
              </a: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 Service</a:t>
              </a:r>
            </a:p>
          </p:txBody>
        </p:sp>
      </p:grp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2328863" y="4087813"/>
            <a:ext cx="659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ACK! Seemingly no end to the Big Data services.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4814888" y="3451225"/>
            <a:ext cx="2114550" cy="361950"/>
            <a:chOff x="4863574" y="1781007"/>
            <a:chExt cx="2115196" cy="362310"/>
          </a:xfrm>
        </p:grpSpPr>
        <p:sp>
          <p:nvSpPr>
            <p:cNvPr id="100" name="Rectangle 99"/>
            <p:cNvSpPr/>
            <p:nvPr/>
          </p:nvSpPr>
          <p:spPr>
            <a:xfrm>
              <a:off x="4863574" y="1781007"/>
              <a:ext cx="573262" cy="36231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36836" y="1831858"/>
              <a:ext cx="1541934" cy="26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…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Use a Hadoop manager</a:t>
            </a:r>
          </a:p>
          <a:p>
            <a:pPr lvl="1"/>
            <a:r>
              <a:rPr lang="en-US">
                <a:latin typeface="Calibri" charset="0"/>
              </a:rPr>
              <a:t>Cloudera: Cloudera Manager</a:t>
            </a:r>
          </a:p>
          <a:p>
            <a:pPr lvl="1"/>
            <a:r>
              <a:rPr lang="en-US">
                <a:latin typeface="Calibri" charset="0"/>
              </a:rPr>
              <a:t>MapR: MapR Control System (MCS)</a:t>
            </a:r>
          </a:p>
          <a:p>
            <a:pPr lvl="1"/>
            <a:r>
              <a:rPr lang="en-US">
                <a:latin typeface="Calibri" charset="0"/>
              </a:rPr>
              <a:t>Hortonworks: Ambari</a:t>
            </a:r>
          </a:p>
          <a:p>
            <a:r>
              <a:rPr lang="en-US">
                <a:latin typeface="Calibri" charset="0"/>
                <a:ea typeface="MS PGothic" charset="0"/>
              </a:rPr>
              <a:t>Follow common deployment pattern</a:t>
            </a:r>
          </a:p>
          <a:p>
            <a:r>
              <a:rPr lang="en-US">
                <a:latin typeface="Calibri" charset="0"/>
                <a:ea typeface="MS PGothic" charset="0"/>
              </a:rPr>
              <a:t>Ensures distro supportability</a:t>
            </a:r>
          </a:p>
        </p:txBody>
      </p:sp>
      <p:sp>
        <p:nvSpPr>
          <p:cNvPr id="136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Managing and Configuring Hadoop</a:t>
            </a:r>
          </a:p>
        </p:txBody>
      </p:sp>
      <p:pic>
        <p:nvPicPr>
          <p:cNvPr id="13619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263" y="1717675"/>
            <a:ext cx="10064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550" y="1612900"/>
            <a:ext cx="1155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88" y="2503488"/>
            <a:ext cx="10763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911225"/>
            <a:ext cx="32480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988" y="2284413"/>
            <a:ext cx="1423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Unified Platform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149350" y="2478088"/>
            <a:ext cx="6383338" cy="849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ABCDC"/>
              </a:gs>
              <a:gs pos="100000">
                <a:srgbClr val="004C87"/>
              </a:gs>
            </a:gsLst>
            <a:lin ang="5400000"/>
          </a:gradFill>
          <a:ln w="9525">
            <a:solidFill>
              <a:srgbClr val="004775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Geneva" charset="0"/>
              </a:rPr>
              <a:t>Single </a:t>
            </a:r>
            <a:r>
              <a:rPr lang="ja-JP" altLang="en-US" dirty="0">
                <a:solidFill>
                  <a:srgbClr val="FFFFFF"/>
                </a:solidFill>
                <a:cs typeface="Geneva" charset="0"/>
              </a:rPr>
              <a:t>“</a:t>
            </a:r>
            <a:r>
              <a:rPr lang="en-US" altLang="ja-JP" dirty="0">
                <a:solidFill>
                  <a:srgbClr val="FFFFFF"/>
                </a:solidFill>
                <a:cs typeface="Geneva" charset="0"/>
              </a:rPr>
              <a:t>container</a:t>
            </a:r>
            <a:r>
              <a:rPr lang="ja-JP" altLang="en-US" dirty="0">
                <a:solidFill>
                  <a:srgbClr val="FFFFFF"/>
                </a:solidFill>
                <a:cs typeface="Geneva" charset="0"/>
              </a:rPr>
              <a:t>”</a:t>
            </a:r>
            <a:r>
              <a:rPr lang="en-US" altLang="ja-JP" dirty="0">
                <a:solidFill>
                  <a:srgbClr val="FFFFFF"/>
                </a:solidFill>
                <a:cs typeface="Geneva" charset="0"/>
              </a:rPr>
              <a:t> orchestration platform for all application patterns </a:t>
            </a:r>
            <a:r>
              <a:rPr lang="mr-IN" altLang="ja-JP" dirty="0">
                <a:solidFill>
                  <a:srgbClr val="FFFFFF"/>
                </a:solidFill>
                <a:cs typeface="Mangal" charset="0"/>
              </a:rPr>
              <a:t>…</a:t>
            </a:r>
            <a:r>
              <a:rPr lang="en-US" altLang="ja-JP" dirty="0">
                <a:solidFill>
                  <a:srgbClr val="FFFFFF"/>
                </a:solidFill>
                <a:ea typeface="Mangal" charset="0"/>
                <a:cs typeface="Mangal" charset="0"/>
              </a:rPr>
              <a:t>  </a:t>
            </a:r>
            <a:endParaRPr lang="en-US" dirty="0">
              <a:solidFill>
                <a:srgbClr val="FFFFFF"/>
              </a:solidFill>
              <a:ea typeface="Mangal" charset="0"/>
              <a:cs typeface="Mang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9350" y="1190625"/>
            <a:ext cx="1414463" cy="106521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Stateless</a:t>
            </a:r>
          </a:p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(Web front-ends, servers)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98763" y="1190625"/>
            <a:ext cx="1449387" cy="1065213"/>
          </a:xfrm>
          <a:prstGeom prst="rect">
            <a:avLst/>
          </a:prstGeom>
          <a:solidFill>
            <a:srgbClr val="19719E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Stateful</a:t>
            </a:r>
          </a:p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(Databases, queues, Big Data / AI apps)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84688" y="1190625"/>
            <a:ext cx="1408112" cy="1065213"/>
          </a:xfrm>
          <a:prstGeom prst="rect">
            <a:avLst/>
          </a:prstGeom>
          <a:solidFill>
            <a:srgbClr val="4BACC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Daemons</a:t>
            </a:r>
          </a:p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(Log collection, monitoring)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29338" y="1190625"/>
            <a:ext cx="1408112" cy="106521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Others?</a:t>
            </a: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5400000">
            <a:off x="151607" y="2666206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400">
                <a:cs typeface="Geneva" charset="0"/>
              </a:rPr>
              <a:t>Common infrastructure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5400000">
            <a:off x="151606" y="1461294"/>
            <a:ext cx="120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400">
                <a:cs typeface="Geneva" charset="0"/>
              </a:rPr>
              <a:t>All  Workloads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187825" y="177800"/>
            <a:ext cx="467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>
                <a:latin typeface="Arial Black" charset="0"/>
                <a:cs typeface="Geneva" charset="0"/>
              </a:rPr>
              <a:t>= Oz</a:t>
            </a:r>
          </a:p>
        </p:txBody>
      </p:sp>
      <p:sp>
        <p:nvSpPr>
          <p:cNvPr id="3" name="Picture 2" descr="EmeraldCity.jpg"/>
          <p:cNvSpPr>
            <a:spLocks noChangeAspect="1"/>
          </p:cNvSpPr>
          <p:nvPr/>
        </p:nvSpPr>
        <p:spPr bwMode="auto">
          <a:xfrm>
            <a:off x="3130550" y="3386138"/>
            <a:ext cx="313531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EmeraldC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83" y="3374432"/>
            <a:ext cx="313531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152" y="1759665"/>
            <a:ext cx="926828" cy="5311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457200" y="1763713"/>
            <a:ext cx="1689100" cy="14620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875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Title 1"/>
          <p:cNvSpPr>
            <a:spLocks noGrp="1"/>
          </p:cNvSpPr>
          <p:nvPr>
            <p:ph type="ctrTitle"/>
          </p:nvPr>
        </p:nvSpPr>
        <p:spPr>
          <a:xfrm>
            <a:off x="217488" y="166688"/>
            <a:ext cx="8926512" cy="688975"/>
          </a:xfrm>
        </p:spPr>
        <p:txBody>
          <a:bodyPr/>
          <a:lstStyle/>
          <a:p>
            <a:r>
              <a:rPr lang="en-US">
                <a:latin typeface="Arial Black" charset="0"/>
              </a:rPr>
              <a:t>And we want multiple Hadoop clusters</a:t>
            </a:r>
          </a:p>
        </p:txBody>
      </p:sp>
      <p:grpSp>
        <p:nvGrpSpPr>
          <p:cNvPr id="137220" name="Group 7"/>
          <p:cNvGrpSpPr>
            <a:grpSpLocks/>
          </p:cNvGrpSpPr>
          <p:nvPr/>
        </p:nvGrpSpPr>
        <p:grpSpPr bwMode="auto">
          <a:xfrm>
            <a:off x="460375" y="1327150"/>
            <a:ext cx="5295900" cy="2679700"/>
            <a:chOff x="460112" y="1268986"/>
            <a:chExt cx="5296415" cy="2679601"/>
          </a:xfrm>
        </p:grpSpPr>
        <p:cxnSp>
          <p:nvCxnSpPr>
            <p:cNvPr id="61" name="Straight Arrow Connector 60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2197006" y="1270574"/>
              <a:ext cx="0" cy="1873181"/>
            </a:xfrm>
            <a:prstGeom prst="straightConnector1">
              <a:avLst/>
            </a:prstGeom>
            <a:ln w="6350" cmpd="sng">
              <a:solidFill>
                <a:schemeClr val="accent6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4008520" y="1270574"/>
              <a:ext cx="0" cy="1873181"/>
            </a:xfrm>
            <a:prstGeom prst="straightConnector1">
              <a:avLst/>
            </a:prstGeom>
            <a:ln w="6350" cmpd="sng">
              <a:solidFill>
                <a:schemeClr val="accent6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Shape 5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60112" y="1268986"/>
              <a:ext cx="1686089" cy="192081"/>
            </a:xfrm>
            <a:prstGeom prst="rect">
              <a:avLst/>
            </a:prstGeom>
            <a:solidFill>
              <a:schemeClr val="tx2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400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Trebuchet MS"/>
                </a:rPr>
                <a:t>Data Engineering</a:t>
              </a:r>
            </a:p>
          </p:txBody>
        </p:sp>
        <p:sp>
          <p:nvSpPr>
            <p:cNvPr id="94" name="Shape 5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8925" y="1268986"/>
              <a:ext cx="1686089" cy="192081"/>
            </a:xfrm>
            <a:prstGeom prst="rect">
              <a:avLst/>
            </a:prstGeom>
            <a:solidFill>
              <a:schemeClr val="tx2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400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Trebuchet MS"/>
                </a:rPr>
                <a:t>SQL Analytics</a:t>
              </a:r>
            </a:p>
          </p:txBody>
        </p:sp>
        <p:sp>
          <p:nvSpPr>
            <p:cNvPr id="95" name="Shape 5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057737" y="1268986"/>
              <a:ext cx="1686089" cy="192081"/>
            </a:xfrm>
            <a:prstGeom prst="rect">
              <a:avLst/>
            </a:prstGeom>
            <a:solidFill>
              <a:schemeClr val="tx2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400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Trebuchet MS"/>
                </a:rPr>
                <a:t>Machine Learning</a:t>
              </a:r>
            </a:p>
          </p:txBody>
        </p:sp>
        <p:sp>
          <p:nvSpPr>
            <p:cNvPr id="90" name="Rectangle 8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68051" y="3275512"/>
              <a:ext cx="5288476" cy="673075"/>
            </a:xfrm>
            <a:prstGeom prst="rect">
              <a:avLst/>
            </a:prstGeom>
            <a:solidFill>
              <a:schemeClr val="tx1"/>
            </a:solidFill>
            <a:ln w="50800" cap="sq" cmpd="sng">
              <a:solidFill>
                <a:schemeClr val="tx1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</a:rPr>
                <a:t>“Containerized” Platform</a:t>
              </a:r>
            </a:p>
          </p:txBody>
        </p:sp>
      </p:grpSp>
      <p:sp>
        <p:nvSpPr>
          <p:cNvPr id="137221" name="TextBox 132"/>
          <p:cNvSpPr txBox="1">
            <a:spLocks noChangeArrowheads="1"/>
          </p:cNvSpPr>
          <p:nvPr/>
        </p:nvSpPr>
        <p:spPr bwMode="auto">
          <a:xfrm>
            <a:off x="5970588" y="1343025"/>
            <a:ext cx="29654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en-US" sz="1400">
                <a:solidFill>
                  <a:srgbClr val="161616"/>
                </a:solidFill>
                <a:ea typeface="ＭＳ Ｐゴシック" charset="0"/>
                <a:cs typeface="Geneva" charset="0"/>
              </a:rPr>
              <a:t>Multiple evaluation teams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en-US" sz="1400">
                <a:solidFill>
                  <a:srgbClr val="161616"/>
                </a:solidFill>
                <a:ea typeface="ＭＳ Ｐゴシック" charset="0"/>
                <a:cs typeface="Geneva" charset="0"/>
              </a:rPr>
              <a:t>Evaluate different business use cases (e.g. ETL, machine learning)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endParaRPr lang="en-US" sz="1400">
              <a:solidFill>
                <a:srgbClr val="161616"/>
              </a:solidFill>
              <a:ea typeface="ＭＳ Ｐゴシック" charset="0"/>
              <a:cs typeface="Geneva" charset="0"/>
            </a:endParaRP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en-US" sz="1400">
                <a:solidFill>
                  <a:srgbClr val="161616"/>
                </a:solidFill>
                <a:ea typeface="ＭＳ Ｐゴシック" charset="0"/>
                <a:cs typeface="Geneva" charset="0"/>
              </a:rPr>
              <a:t>Use different services (e.g. Hive, Pig, SparkR), different distributions / versions</a:t>
            </a:r>
          </a:p>
          <a:p>
            <a:pPr>
              <a:lnSpc>
                <a:spcPct val="60000"/>
              </a:lnSpc>
              <a:spcAft>
                <a:spcPts val="1200"/>
              </a:spcAft>
            </a:pPr>
            <a:endParaRPr lang="en-US" sz="1400">
              <a:solidFill>
                <a:srgbClr val="161616"/>
              </a:solidFill>
              <a:ea typeface="ＭＳ Ｐゴシック" charset="0"/>
              <a:cs typeface="Geneva" charset="0"/>
            </a:endParaRP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en-US" sz="1400">
                <a:solidFill>
                  <a:srgbClr val="161616"/>
                </a:solidFill>
                <a:ea typeface="ＭＳ Ｐゴシック" charset="0"/>
                <a:cs typeface="Geneva" charset="0"/>
              </a:rPr>
              <a:t>Shared ‘containerized’ infrastructure</a:t>
            </a:r>
          </a:p>
          <a:p>
            <a:pPr>
              <a:lnSpc>
                <a:spcPct val="0"/>
              </a:lnSpc>
            </a:pPr>
            <a:endParaRPr lang="en-US" sz="1400">
              <a:solidFill>
                <a:srgbClr val="161616"/>
              </a:solidFill>
              <a:ea typeface="ＭＳ Ｐゴシック" charset="0"/>
              <a:cs typeface="Geneva" charset="0"/>
            </a:endParaRPr>
          </a:p>
          <a:p>
            <a:pPr>
              <a:lnSpc>
                <a:spcPts val="1600"/>
              </a:lnSpc>
              <a:spcAft>
                <a:spcPts val="1200"/>
              </a:spcAft>
            </a:pPr>
            <a:endParaRPr lang="en-US" sz="1400">
              <a:solidFill>
                <a:srgbClr val="161616"/>
              </a:solidFill>
              <a:ea typeface="ＭＳ Ｐゴシック" charset="0"/>
              <a:cs typeface="Geneva" charset="0"/>
            </a:endParaRP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en-US" sz="1400">
                <a:solidFill>
                  <a:srgbClr val="161616"/>
                </a:solidFill>
                <a:ea typeface="ＭＳ Ｐゴシック" charset="0"/>
                <a:cs typeface="Geneva" charset="0"/>
              </a:rPr>
              <a:t>Petabyte scale data</a:t>
            </a:r>
          </a:p>
        </p:txBody>
      </p:sp>
      <p:sp>
        <p:nvSpPr>
          <p:cNvPr id="140" name="Rectangle 139">
            <a:extLst>
              <a:ext uri="{FF2B5EF4-FFF2-40B4-BE49-F238E27FC236}"/>
            </a:extLst>
          </p:cNvPr>
          <p:cNvSpPr/>
          <p:nvPr/>
        </p:nvSpPr>
        <p:spPr>
          <a:xfrm>
            <a:off x="441325" y="4090988"/>
            <a:ext cx="5302250" cy="447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solidFill>
                <a:srgbClr val="2C95DD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145" name="Shape 5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41325" y="4700588"/>
            <a:ext cx="1768475" cy="2222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lnSpc>
                <a:spcPct val="80000"/>
              </a:lnSpc>
              <a:defRPr/>
            </a:pPr>
            <a:endParaRPr lang="en-US" sz="1400" b="1" dirty="0">
              <a:solidFill>
                <a:srgbClr val="FFFFFF"/>
              </a:solidFill>
              <a:cs typeface="Trebuchet MS"/>
            </a:endParaRPr>
          </a:p>
        </p:txBody>
      </p:sp>
      <p:pic>
        <p:nvPicPr>
          <p:cNvPr id="137224" name="Picture 56" descr="h2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1716088"/>
            <a:ext cx="77946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5" name="Picture 57" descr="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050" y="1743075"/>
            <a:ext cx="592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Jupyter_grscl.png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234" y="1803456"/>
            <a:ext cx="439777" cy="467758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/>
            </a:extLst>
          </p:cNvPr>
          <p:cNvSpPr/>
          <p:nvPr/>
        </p:nvSpPr>
        <p:spPr>
          <a:xfrm>
            <a:off x="4171950" y="2687638"/>
            <a:ext cx="720725" cy="468312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7228" name="TextBox 72"/>
          <p:cNvSpPr txBox="1">
            <a:spLocks noChangeArrowheads="1"/>
          </p:cNvSpPr>
          <p:nvPr/>
        </p:nvSpPr>
        <p:spPr bwMode="auto">
          <a:xfrm>
            <a:off x="5518150" y="2962275"/>
            <a:ext cx="2111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b="1">
                <a:solidFill>
                  <a:schemeClr val="accent2"/>
                </a:solidFill>
                <a:ea typeface="ＭＳ Ｐゴシック" charset="0"/>
                <a:cs typeface="Geneva" charset="0"/>
              </a:rPr>
              <a:t>2.2</a:t>
            </a:r>
          </a:p>
        </p:txBody>
      </p:sp>
      <p:sp>
        <p:nvSpPr>
          <p:cNvPr id="74" name="Rectangle 73">
            <a:extLst>
              <a:ext uri="{FF2B5EF4-FFF2-40B4-BE49-F238E27FC236}"/>
            </a:extLst>
          </p:cNvPr>
          <p:cNvSpPr/>
          <p:nvPr/>
        </p:nvSpPr>
        <p:spPr>
          <a:xfrm>
            <a:off x="5046663" y="2687638"/>
            <a:ext cx="720725" cy="468312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37230" name="Picture 105" descr="container_blu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200" y="2911475"/>
            <a:ext cx="457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1" name="Picture 105" descr="container_blu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263" y="2911475"/>
            <a:ext cx="4556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32" name="TextBox 78"/>
          <p:cNvSpPr txBox="1">
            <a:spLocks noChangeArrowheads="1"/>
          </p:cNvSpPr>
          <p:nvPr/>
        </p:nvSpPr>
        <p:spPr bwMode="auto">
          <a:xfrm>
            <a:off x="369888" y="939800"/>
            <a:ext cx="8216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>
                <a:solidFill>
                  <a:srgbClr val="161616"/>
                </a:solidFill>
                <a:ea typeface="ＭＳ Ｐゴシック" charset="0"/>
                <a:cs typeface="Geneva" charset="0"/>
              </a:rPr>
              <a:t>Multiple distributions, services, tools on shared, cost-effective infrastructure</a:t>
            </a:r>
          </a:p>
        </p:txBody>
      </p:sp>
      <p:sp>
        <p:nvSpPr>
          <p:cNvPr id="83" name="Rectangle 82">
            <a:extLst>
              <a:ext uri="{FF2B5EF4-FFF2-40B4-BE49-F238E27FC236}"/>
            </a:extLst>
          </p:cNvPr>
          <p:cNvSpPr/>
          <p:nvPr/>
        </p:nvSpPr>
        <p:spPr>
          <a:xfrm>
            <a:off x="2751138" y="2690813"/>
            <a:ext cx="720725" cy="468312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37234" name="Picture 105" descr="container_blu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563" y="2894013"/>
            <a:ext cx="4556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84" descr="hiv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1825625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6" name="Picture 85" descr="pig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5" y="1784350"/>
            <a:ext cx="5969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 descr="Zeppelin_grscl.png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947" y="1822613"/>
            <a:ext cx="391583" cy="374691"/>
          </a:xfrm>
          <a:prstGeom prst="rect">
            <a:avLst/>
          </a:prstGeom>
        </p:spPr>
      </p:pic>
      <p:sp>
        <p:nvSpPr>
          <p:cNvPr id="137238" name="TextBox 91"/>
          <p:cNvSpPr txBox="1">
            <a:spLocks noChangeArrowheads="1"/>
          </p:cNvSpPr>
          <p:nvPr/>
        </p:nvSpPr>
        <p:spPr bwMode="auto">
          <a:xfrm>
            <a:off x="1011238" y="2997200"/>
            <a:ext cx="211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b="1">
                <a:solidFill>
                  <a:schemeClr val="accent2"/>
                </a:solidFill>
                <a:ea typeface="ＭＳ Ｐゴシック" charset="0"/>
                <a:cs typeface="Geneva" charset="0"/>
              </a:rPr>
              <a:t>2.5</a:t>
            </a:r>
          </a:p>
        </p:txBody>
      </p:sp>
      <p:sp>
        <p:nvSpPr>
          <p:cNvPr id="99" name="Rectangle 98">
            <a:extLst>
              <a:ext uri="{FF2B5EF4-FFF2-40B4-BE49-F238E27FC236}"/>
            </a:extLst>
          </p:cNvPr>
          <p:cNvSpPr/>
          <p:nvPr/>
        </p:nvSpPr>
        <p:spPr>
          <a:xfrm>
            <a:off x="501650" y="2722563"/>
            <a:ext cx="758825" cy="468312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37240" name="Picture 105" descr="container_blu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29051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105">
            <a:extLst>
              <a:ext uri="{FF2B5EF4-FFF2-40B4-BE49-F238E27FC236}"/>
            </a:extLst>
          </p:cNvPr>
          <p:cNvSpPr/>
          <p:nvPr/>
        </p:nvSpPr>
        <p:spPr>
          <a:xfrm>
            <a:off x="1362075" y="2717800"/>
            <a:ext cx="757238" cy="46672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37242" name="Picture 105" descr="container_blu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850" y="2900363"/>
            <a:ext cx="457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43" name="Rectangle 1"/>
          <p:cNvSpPr>
            <a:spLocks noChangeArrowheads="1"/>
          </p:cNvSpPr>
          <p:nvPr/>
        </p:nvSpPr>
        <p:spPr bwMode="auto">
          <a:xfrm>
            <a:off x="2536825" y="4098925"/>
            <a:ext cx="11588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Data/Storage</a:t>
            </a:r>
          </a:p>
        </p:txBody>
      </p:sp>
      <p:pic>
        <p:nvPicPr>
          <p:cNvPr id="63" name="Picture 6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437" y="1781318"/>
            <a:ext cx="565233" cy="531133"/>
          </a:xfrm>
          <a:prstGeom prst="rect">
            <a:avLst/>
          </a:prstGeom>
        </p:spPr>
      </p:pic>
      <p:pic>
        <p:nvPicPr>
          <p:cNvPr id="137245" name="Picture 64" descr="hadoop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2711450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6" name="Picture 79" descr="spark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350" y="2579688"/>
            <a:ext cx="577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47" name="TextBox 1"/>
          <p:cNvSpPr txBox="1">
            <a:spLocks noChangeArrowheads="1"/>
          </p:cNvSpPr>
          <p:nvPr/>
        </p:nvSpPr>
        <p:spPr bwMode="auto">
          <a:xfrm>
            <a:off x="4203700" y="2743200"/>
            <a:ext cx="73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/>
              <a:t>CDH5.14</a:t>
            </a:r>
          </a:p>
        </p:txBody>
      </p:sp>
      <p:sp>
        <p:nvSpPr>
          <p:cNvPr id="137248" name="TextBox 44"/>
          <p:cNvSpPr txBox="1">
            <a:spLocks noChangeArrowheads="1"/>
          </p:cNvSpPr>
          <p:nvPr/>
        </p:nvSpPr>
        <p:spPr bwMode="auto">
          <a:xfrm>
            <a:off x="1358900" y="2755900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/>
              <a:t>CDH5.12.2</a:t>
            </a:r>
          </a:p>
        </p:txBody>
      </p:sp>
      <p:sp>
        <p:nvSpPr>
          <p:cNvPr id="137249" name="TextBox 45"/>
          <p:cNvSpPr txBox="1">
            <a:spLocks noChangeArrowheads="1"/>
          </p:cNvSpPr>
          <p:nvPr/>
        </p:nvSpPr>
        <p:spPr bwMode="auto">
          <a:xfrm>
            <a:off x="2705100" y="2692400"/>
            <a:ext cx="852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/>
              <a:t>CDH-Spark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14300"/>
            <a:ext cx="8737600" cy="857250"/>
          </a:xfrm>
        </p:spPr>
        <p:txBody>
          <a:bodyPr/>
          <a:lstStyle/>
          <a:p>
            <a:r>
              <a:rPr lang="en-US" sz="2800" dirty="0" smtClean="0"/>
              <a:t>Onboarding Complex </a:t>
            </a:r>
            <a:r>
              <a:rPr lang="en-US" sz="2800" dirty="0" err="1" smtClean="0"/>
              <a:t>Stateful</a:t>
            </a:r>
            <a:r>
              <a:rPr lang="en-US" sz="2800" dirty="0" smtClean="0"/>
              <a:t> Apps to K8s</a:t>
            </a:r>
            <a:br>
              <a:rPr lang="en-US" sz="2800" dirty="0" smtClean="0"/>
            </a:br>
            <a:r>
              <a:rPr lang="en-US" sz="1800" dirty="0" smtClean="0"/>
              <a:t>Key Considerations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2650"/>
            <a:ext cx="8229600" cy="3803650"/>
          </a:xfrm>
        </p:spPr>
        <p:txBody>
          <a:bodyPr/>
          <a:lstStyle/>
          <a:p>
            <a:pPr marL="457200" indent="-457200">
              <a:buFont typeface="Wingdings" charset="2"/>
              <a:buAutoNum type="arabicPlain"/>
            </a:pPr>
            <a:r>
              <a:rPr lang="en-US" sz="2400" dirty="0" smtClean="0"/>
              <a:t>Use existing Kubernetes in an enterprise </a:t>
            </a:r>
          </a:p>
          <a:p>
            <a:pPr marL="857250" lvl="1" indent="-457200"/>
            <a:r>
              <a:rPr lang="en-US" sz="2000" dirty="0" smtClean="0"/>
              <a:t>Avoid embedding K8s into Apps</a:t>
            </a:r>
          </a:p>
          <a:p>
            <a:pPr marL="857250" lvl="1" indent="-457200"/>
            <a:r>
              <a:rPr lang="en-US" sz="2000" dirty="0" smtClean="0"/>
              <a:t>Prevents K8s fragmentation and rehashing installation issues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sz="2400" dirty="0" smtClean="0"/>
              <a:t>User </a:t>
            </a:r>
            <a:r>
              <a:rPr lang="en-US" sz="2400" dirty="0"/>
              <a:t>authentication and authorization for each request </a:t>
            </a:r>
            <a:r>
              <a:rPr lang="en-US" sz="2400" dirty="0" smtClean="0"/>
              <a:t>should be done </a:t>
            </a:r>
            <a:r>
              <a:rPr lang="en-US" sz="2400" dirty="0"/>
              <a:t>by </a:t>
            </a:r>
            <a:r>
              <a:rPr lang="en-US" sz="2400" dirty="0" smtClean="0"/>
              <a:t>Kubernetes</a:t>
            </a:r>
          </a:p>
          <a:p>
            <a:pPr marL="857250" lvl="1" indent="-457200"/>
            <a:r>
              <a:rPr lang="en-US" sz="2000" dirty="0" smtClean="0"/>
              <a:t>Run your  custom controller behind the </a:t>
            </a:r>
            <a:r>
              <a:rPr lang="en-US" sz="2000" dirty="0" err="1" smtClean="0"/>
              <a:t>kube-APIserver</a:t>
            </a:r>
            <a:endParaRPr lang="en-US" sz="2000" dirty="0"/>
          </a:p>
          <a:p>
            <a:pPr marL="457200" indent="-457200">
              <a:buFont typeface="Wingdings" charset="2"/>
              <a:buAutoNum type="arabicPlain"/>
            </a:pPr>
            <a:r>
              <a:rPr lang="en-US" sz="2400" dirty="0" smtClean="0"/>
              <a:t>Adding new custom applications, typically non-micro services, should be data driven and use existing deployment recipes</a:t>
            </a:r>
          </a:p>
          <a:p>
            <a:pPr marL="857250" lvl="1" indent="-457200"/>
            <a:r>
              <a:rPr lang="en-US" sz="2000" dirty="0" smtClean="0"/>
              <a:t>Avoid writing “GO” language code and building custom controllers for each app separately</a:t>
            </a:r>
          </a:p>
        </p:txBody>
      </p:sp>
    </p:spTree>
    <p:extLst>
      <p:ext uri="{BB962C8B-B14F-4D97-AF65-F5344CB8AC3E}">
        <p14:creationId xmlns:p14="http://schemas.microsoft.com/office/powerpoint/2010/main" val="38998014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Available Approaches</a:t>
            </a:r>
            <a:br>
              <a:rPr lang="en-US" dirty="0" smtClean="0">
                <a:latin typeface="Arial Black" charset="0"/>
              </a:rPr>
            </a:br>
            <a:r>
              <a:rPr lang="en-US" sz="2000" dirty="0" smtClean="0">
                <a:latin typeface="Arial Black" charset="0"/>
              </a:rPr>
              <a:t>Customizing </a:t>
            </a:r>
            <a:r>
              <a:rPr lang="en-US" sz="2000" dirty="0">
                <a:latin typeface="Arial Black" charset="0"/>
              </a:rPr>
              <a:t>Kubernetes	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866900" y="1828800"/>
            <a:ext cx="12700" cy="254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7" idx="2"/>
            <a:endCxn id="12" idx="0"/>
          </p:cNvCxnSpPr>
          <p:nvPr/>
        </p:nvCxnSpPr>
        <p:spPr>
          <a:xfrm>
            <a:off x="1905000" y="1765300"/>
            <a:ext cx="0" cy="547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1" idx="2"/>
            <a:endCxn id="13" idx="0"/>
          </p:cNvCxnSpPr>
          <p:nvPr/>
        </p:nvCxnSpPr>
        <p:spPr>
          <a:xfrm>
            <a:off x="5702300" y="1739900"/>
            <a:ext cx="0" cy="547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7900" y="2312988"/>
            <a:ext cx="1854200" cy="12049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Change </a:t>
            </a: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flags,</a:t>
            </a: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Local configuration files,</a:t>
            </a: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API resources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92500" y="2287588"/>
            <a:ext cx="4419600" cy="12303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t"/>
          <a:lstStyle/>
          <a:p>
            <a:pPr algn="ctr">
              <a:defRPr/>
            </a:pPr>
            <a:r>
              <a:rPr lang="en-US" sz="1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Extensions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54700" y="2700570"/>
            <a:ext cx="1879600" cy="7030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Define a Custom Controller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71900" y="2707030"/>
            <a:ext cx="1765300" cy="7029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/>
              <a:t>Define New APIs using API extensions</a:t>
            </a:r>
          </a:p>
        </p:txBody>
      </p: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5702300" y="1739900"/>
            <a:ext cx="38100" cy="508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/>
          <p:cNvSpPr/>
          <p:nvPr/>
        </p:nvSpPr>
        <p:spPr>
          <a:xfrm>
            <a:off x="6807200" y="1143000"/>
            <a:ext cx="2019300" cy="1003300"/>
          </a:xfrm>
          <a:prstGeom prst="wedgeRoundRectCallout">
            <a:avLst>
              <a:gd name="adj1" fmla="val -30896"/>
              <a:gd name="adj2" fmla="val 82753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Area for simplification &amp; innovation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3843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1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87900" y="13589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3600" y="4508500"/>
            <a:ext cx="5245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03300" y="3898900"/>
            <a:ext cx="692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Approach 2 is the right way to achieve automation, simplification and lifecycle management</a:t>
            </a:r>
            <a:endParaRPr lang="en-US" sz="2000" b="1" i="1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4" grpId="0" animBg="1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89"/>
          <a:stretch/>
        </p:blipFill>
        <p:spPr bwMode="auto">
          <a:xfrm>
            <a:off x="1447438" y="3365500"/>
            <a:ext cx="775062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charset="0"/>
              </a:rPr>
              <a:t>Approach 2: How it should work</a:t>
            </a:r>
            <a:endParaRPr lang="en-US" dirty="0">
              <a:latin typeface="Arial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927100"/>
            <a:ext cx="110914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" y="1944458"/>
            <a:ext cx="1739900" cy="39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56" y="2527300"/>
            <a:ext cx="204974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088" y="4037074"/>
            <a:ext cx="925512" cy="6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41600" y="1130300"/>
            <a:ext cx="557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/>
              <a:t>Users interact with Kubernetes using kubectl API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05100" y="1905000"/>
            <a:ext cx="598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dirty="0"/>
              <a:t>API Server handles user requests including custom resources &amp; </a:t>
            </a:r>
            <a:r>
              <a:rPr lang="en-US" sz="1800" b="1" dirty="0" smtClean="0"/>
              <a:t>RBAC</a:t>
            </a:r>
            <a:endParaRPr lang="en-US" sz="1800" b="1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55900" y="2654300"/>
            <a:ext cx="598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/>
              <a:t>Custom resources are created similar to native resources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06700" y="3390900"/>
            <a:ext cx="584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dirty="0" err="1"/>
              <a:t>Kubernetes</a:t>
            </a:r>
            <a:r>
              <a:rPr lang="en-US" sz="1800" b="1" dirty="0"/>
              <a:t> will handle the scheduling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06700" y="4165600"/>
            <a:ext cx="584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dirty="0" smtClean="0"/>
              <a:t>Custom Controller will </a:t>
            </a:r>
            <a:r>
              <a:rPr lang="en-US" sz="1800" b="1" dirty="0"/>
              <a:t>handle </a:t>
            </a:r>
            <a:r>
              <a:rPr lang="en-US" sz="1800" b="1" dirty="0" smtClean="0"/>
              <a:t>application </a:t>
            </a:r>
            <a:r>
              <a:rPr lang="en-US" sz="1800" b="1" dirty="0"/>
              <a:t>specific lifecycle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4835723"/>
            <a:ext cx="5532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/>
              <a:t>https://</a:t>
            </a:r>
            <a:r>
              <a:rPr lang="en-US" sz="1400" dirty="0" err="1"/>
              <a:t>kubernetes.io</a:t>
            </a:r>
            <a:r>
              <a:rPr lang="en-US" sz="1400" dirty="0"/>
              <a:t>/docs/concepts/extend-</a:t>
            </a:r>
            <a:r>
              <a:rPr lang="en-US" sz="1400" dirty="0" err="1"/>
              <a:t>kubernetes</a:t>
            </a:r>
            <a:r>
              <a:rPr lang="en-US" sz="1400" dirty="0"/>
              <a:t>/extend-cluster/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555"/>
          <a:stretch/>
        </p:blipFill>
        <p:spPr bwMode="auto">
          <a:xfrm>
            <a:off x="2254250" y="3276600"/>
            <a:ext cx="314325" cy="8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5143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8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486775" cy="857250"/>
          </a:xfrm>
        </p:spPr>
        <p:txBody>
          <a:bodyPr/>
          <a:lstStyle/>
          <a:p>
            <a:r>
              <a:rPr lang="en-US" dirty="0">
                <a:latin typeface="Arial Black" charset="0"/>
              </a:rPr>
              <a:t>BlueK8s and KubeDirector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An open source initiative focused on bringing enterprise support for complex stateful applications to Kubernetes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A series of Apache open source projects will be rolled out under the BlueK8s umbrella</a:t>
            </a:r>
          </a:p>
          <a:p>
            <a:pPr lvl="1"/>
            <a:r>
              <a:rPr lang="en-US" dirty="0">
                <a:latin typeface="Calibri" charset="0"/>
              </a:rPr>
              <a:t>The first </a:t>
            </a:r>
            <a:r>
              <a:rPr lang="en-US" dirty="0" smtClean="0">
                <a:latin typeface="Calibri" charset="0"/>
              </a:rPr>
              <a:t>major </a:t>
            </a:r>
            <a:r>
              <a:rPr lang="en-US" dirty="0">
                <a:latin typeface="Calibri" charset="0"/>
              </a:rPr>
              <a:t>project is “</a:t>
            </a:r>
            <a:r>
              <a:rPr lang="en-US" altLang="ja-JP" dirty="0">
                <a:latin typeface="Calibri" charset="0"/>
              </a:rPr>
              <a:t>KubeDirector</a:t>
            </a:r>
            <a:r>
              <a:rPr lang="en-US" dirty="0">
                <a:latin typeface="Calibri" charset="0"/>
              </a:rPr>
              <a:t>”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8750" y="4633913"/>
            <a:ext cx="7350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>
                <a:cs typeface="Geneva" charset="0"/>
              </a:rPr>
              <a:t>Source: </a:t>
            </a:r>
            <a:r>
              <a:rPr lang="en-US" sz="1200" dirty="0">
                <a:cs typeface="Geneva" charset="0"/>
                <a:hlinkClick r:id="rId2"/>
              </a:rPr>
              <a:t>www.bluedata.com/blog/2018/07/operation-stateful-bluek8s-and-kubernetes-director</a:t>
            </a:r>
            <a:endParaRPr lang="en-US" sz="1200" dirty="0">
              <a:cs typeface="Geneva" charset="0"/>
            </a:endParaRPr>
          </a:p>
        </p:txBody>
      </p:sp>
      <p:pic>
        <p:nvPicPr>
          <p:cNvPr id="140292" name="Picture 6" descr="Kubernetes PR social media 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06" y="3149600"/>
            <a:ext cx="2568631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486775" cy="857250"/>
          </a:xfrm>
        </p:spPr>
        <p:txBody>
          <a:bodyPr/>
          <a:lstStyle/>
          <a:p>
            <a:r>
              <a:rPr lang="en-US" dirty="0">
                <a:latin typeface="Arial Black" charset="0"/>
              </a:rPr>
              <a:t>BlueK8s and KubeDirector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050"/>
            <a:ext cx="8229600" cy="3394075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KubeDirector is a Kubernetes “custom controller”</a:t>
            </a:r>
          </a:p>
          <a:p>
            <a:pPr lvl="1"/>
            <a:r>
              <a:rPr lang="en-US" dirty="0">
                <a:latin typeface="Calibri" charset="0"/>
              </a:rPr>
              <a:t>Will address the </a:t>
            </a:r>
            <a:r>
              <a:rPr lang="en-US" dirty="0" smtClean="0">
                <a:latin typeface="Calibri" charset="0"/>
              </a:rPr>
              <a:t>limitations/complexities </a:t>
            </a:r>
            <a:r>
              <a:rPr lang="en-US" dirty="0">
                <a:latin typeface="Calibri" charset="0"/>
              </a:rPr>
              <a:t>found in </a:t>
            </a:r>
            <a:r>
              <a:rPr lang="en-US" dirty="0" smtClean="0">
                <a:latin typeface="Calibri" charset="0"/>
              </a:rPr>
              <a:t>existing approaches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Watches for custom resources to appear/change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Creates/modifies standard Kubernetes resources (StatefulSets, etc.) in response, to implement specifications from custom resources</a:t>
            </a:r>
          </a:p>
        </p:txBody>
      </p:sp>
      <p:pic>
        <p:nvPicPr>
          <p:cNvPr id="118787" name="Picture 3" descr="bk8s_github_rectang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808" y="3810000"/>
            <a:ext cx="143119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486775" cy="857250"/>
          </a:xfrm>
        </p:spPr>
        <p:txBody>
          <a:bodyPr/>
          <a:lstStyle/>
          <a:p>
            <a:r>
              <a:rPr lang="en-US" dirty="0">
                <a:latin typeface="Arial Black" charset="0"/>
              </a:rPr>
              <a:t>BlueK8s and KubeDirector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050"/>
            <a:ext cx="8229600" cy="3394075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Differs from the typical Kubernetes Operator pattern:</a:t>
            </a:r>
          </a:p>
          <a:p>
            <a:pPr lvl="1"/>
            <a:r>
              <a:rPr lang="en-US" dirty="0">
                <a:latin typeface="Calibri" charset="0"/>
              </a:rPr>
              <a:t>No application-specific logic in KubeDirector code</a:t>
            </a:r>
          </a:p>
          <a:p>
            <a:pPr lvl="1"/>
            <a:r>
              <a:rPr lang="en-US" dirty="0">
                <a:latin typeface="Calibri" charset="0"/>
              </a:rPr>
              <a:t>App deployment is data-driven from external “catalog”</a:t>
            </a:r>
          </a:p>
          <a:p>
            <a:pPr lvl="1"/>
            <a:r>
              <a:rPr lang="en-US" dirty="0">
                <a:latin typeface="Calibri" charset="0"/>
              </a:rPr>
              <a:t>Can model interactions between different applications</a:t>
            </a:r>
          </a:p>
        </p:txBody>
      </p:sp>
      <p:pic>
        <p:nvPicPr>
          <p:cNvPr id="141315" name="Picture 3" descr="BlueK8s and KubeDirector for stateful app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7338" y="2865438"/>
            <a:ext cx="3894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486775" cy="857250"/>
          </a:xfrm>
        </p:spPr>
        <p:txBody>
          <a:bodyPr/>
          <a:lstStyle/>
          <a:p>
            <a:r>
              <a:rPr lang="en-US" dirty="0">
                <a:latin typeface="Arial Black" charset="0"/>
              </a:rPr>
              <a:t>Deploy </a:t>
            </a:r>
            <a:r>
              <a:rPr lang="en-US" smtClean="0">
                <a:latin typeface="Arial Black" charset="0"/>
              </a:rPr>
              <a:t>KubeDirector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>
                <a:latin typeface="Arial Black" charset="0"/>
              </a:rPr>
              <a:t>to K8s</a:t>
            </a:r>
          </a:p>
        </p:txBody>
      </p:sp>
      <p:pic>
        <p:nvPicPr>
          <p:cNvPr id="14233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1384300"/>
            <a:ext cx="7151687" cy="337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TextBox 4"/>
          <p:cNvSpPr txBox="1">
            <a:spLocks noChangeArrowheads="1"/>
          </p:cNvSpPr>
          <p:nvPr/>
        </p:nvSpPr>
        <p:spPr bwMode="auto">
          <a:xfrm>
            <a:off x="158750" y="4862513"/>
            <a:ext cx="7350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>
                <a:cs typeface="Geneva" charset="0"/>
              </a:rPr>
              <a:t>Learn more at: </a:t>
            </a:r>
            <a:r>
              <a:rPr lang="en-US" sz="1200" dirty="0">
                <a:cs typeface="Geneva" charset="0"/>
                <a:hlinkClick r:id="rId3"/>
              </a:rPr>
              <a:t>https://github.com/bluek8s/kubedirector/wiki</a:t>
            </a:r>
            <a:r>
              <a:rPr lang="en-US" sz="1200" dirty="0">
                <a:cs typeface="Geneva" charset="0"/>
              </a:rPr>
              <a:t>  </a:t>
            </a:r>
          </a:p>
        </p:txBody>
      </p:sp>
      <p:sp>
        <p:nvSpPr>
          <p:cNvPr id="142340" name="TextBox 1"/>
          <p:cNvSpPr txBox="1">
            <a:spLocks noChangeArrowheads="1"/>
          </p:cNvSpPr>
          <p:nvPr/>
        </p:nvSpPr>
        <p:spPr bwMode="auto">
          <a:xfrm>
            <a:off x="393700" y="914400"/>
            <a:ext cx="7962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 err="1">
                <a:solidFill>
                  <a:srgbClr val="004875"/>
                </a:solidFill>
              </a:rPr>
              <a:t>kubectl</a:t>
            </a:r>
            <a:r>
              <a:rPr lang="en-US" dirty="0">
                <a:solidFill>
                  <a:srgbClr val="004875"/>
                </a:solidFill>
              </a:rPr>
              <a:t> create -f </a:t>
            </a:r>
            <a:r>
              <a:rPr lang="en-US" dirty="0" err="1">
                <a:solidFill>
                  <a:srgbClr val="004875"/>
                </a:solidFill>
              </a:rPr>
              <a:t>kubedirector</a:t>
            </a:r>
            <a:r>
              <a:rPr lang="en-US" dirty="0">
                <a:solidFill>
                  <a:srgbClr val="004875"/>
                </a:solidFill>
              </a:rPr>
              <a:t>/</a:t>
            </a:r>
            <a:r>
              <a:rPr lang="en-US" dirty="0" err="1">
                <a:solidFill>
                  <a:srgbClr val="004875"/>
                </a:solidFill>
              </a:rPr>
              <a:t>deployment.yaml</a:t>
            </a:r>
            <a:endParaRPr lang="en-US" dirty="0">
              <a:solidFill>
                <a:srgbClr val="004875"/>
              </a:solidFill>
            </a:endParaRPr>
          </a:p>
          <a:p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011238"/>
            <a:ext cx="8229600" cy="391001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latin typeface="Calibri" charset="0"/>
                <a:ea typeface="MS PGothic" charset="0"/>
              </a:rPr>
              <a:t>Launch </a:t>
            </a:r>
            <a:r>
              <a:rPr lang="en-US" dirty="0" err="1">
                <a:latin typeface="Calibri" charset="0"/>
                <a:ea typeface="MS PGothic" charset="0"/>
              </a:rPr>
              <a:t>statefulsets</a:t>
            </a:r>
            <a:r>
              <a:rPr lang="en-US" dirty="0">
                <a:latin typeface="Calibri" charset="0"/>
                <a:ea typeface="MS PGothic" charset="0"/>
              </a:rPr>
              <a:t> for defined roles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Calibri" charset="0"/>
                <a:ea typeface="MS PGothic" charset="0"/>
              </a:rPr>
              <a:t>Configure and start services in the right sequence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Calibri" charset="0"/>
                <a:ea typeface="MS PGothic" charset="0"/>
              </a:rPr>
              <a:t>Make the services available to end users – Network and port mapping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Calibri" charset="0"/>
                <a:ea typeface="MS PGothic" charset="0"/>
              </a:rPr>
              <a:t>Secure the services with existing enterprise policies (e.g. LDAP / AD)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Calibri" charset="0"/>
                <a:ea typeface="MS PGothic" charset="0"/>
              </a:rPr>
              <a:t>Maintain Big Data performance goals</a:t>
            </a:r>
          </a:p>
        </p:txBody>
      </p:sp>
      <p:sp>
        <p:nvSpPr>
          <p:cNvPr id="143362" name="Title 3"/>
          <p:cNvSpPr>
            <a:spLocks noGrp="1"/>
          </p:cNvSpPr>
          <p:nvPr>
            <p:ph type="title"/>
          </p:nvPr>
        </p:nvSpPr>
        <p:spPr>
          <a:xfrm>
            <a:off x="323850" y="171450"/>
            <a:ext cx="9525000" cy="857250"/>
          </a:xfrm>
        </p:spPr>
        <p:txBody>
          <a:bodyPr/>
          <a:lstStyle/>
          <a:p>
            <a:r>
              <a:rPr lang="en-US">
                <a:latin typeface="Arial Black" charset="0"/>
              </a:rPr>
              <a:t>Our ‘KubeDirector’ Approach..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22235" b="-22235"/>
          <a:stretch>
            <a:fillRect/>
          </a:stretch>
        </p:blipFill>
        <p:spPr>
          <a:xfrm>
            <a:off x="254000" y="1011238"/>
            <a:ext cx="8229600" cy="3776662"/>
          </a:xfr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4000" y="2514600"/>
            <a:ext cx="4406900" cy="12065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44450" y="171450"/>
            <a:ext cx="9525000" cy="857250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 Resources managed using KubeDirector</a:t>
            </a:r>
            <a:endParaRPr lang="en-US" dirty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579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What is Kubernetes (K8s?)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11163" y="1060450"/>
            <a:ext cx="8589962" cy="3394075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Open source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b="1" dirty="0">
                <a:latin typeface="Calibri" charset="0"/>
                <a:ea typeface="MS PGothic" charset="0"/>
              </a:rPr>
              <a:t>platform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for container orchestration</a:t>
            </a:r>
          </a:p>
          <a:p>
            <a:pPr>
              <a:buFont typeface="Arial" charset="0"/>
              <a:buNone/>
            </a:pPr>
            <a:endParaRPr lang="en-US" dirty="0">
              <a:solidFill>
                <a:srgbClr val="161616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Platform </a:t>
            </a:r>
            <a:r>
              <a:rPr lang="en-US" b="1" dirty="0">
                <a:latin typeface="Calibri" charset="0"/>
                <a:ea typeface="MS PGothic" charset="0"/>
              </a:rPr>
              <a:t>building blocks </a:t>
            </a:r>
            <a:r>
              <a:rPr lang="en-US" dirty="0">
                <a:latin typeface="Calibri" charset="0"/>
                <a:ea typeface="MS PGothic" charset="0"/>
              </a:rPr>
              <a:t>vs. turnkey platform</a:t>
            </a:r>
          </a:p>
          <a:p>
            <a:pPr lvl="1"/>
            <a:r>
              <a:rPr lang="en-US" sz="1200" dirty="0">
                <a:solidFill>
                  <a:srgbClr val="161616"/>
                </a:solidFill>
                <a:latin typeface="Calibri" charset="0"/>
                <a:ea typeface="ヒラギノ角ゴ ProN W3" charset="0"/>
                <a:cs typeface="ヒラギノ角ゴ ProN W3" charset="0"/>
                <a:hlinkClick r:id="rId3"/>
              </a:rPr>
              <a:t>https://kubernetes.io/docs/concepts/overview/what-is-kubernetes/#what-kubernetes-is-not</a:t>
            </a:r>
            <a:endParaRPr lang="en-US" sz="1200" dirty="0">
              <a:solidFill>
                <a:srgbClr val="161616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lvl="1"/>
            <a:endParaRPr lang="en-US" sz="1200" dirty="0">
              <a:solidFill>
                <a:srgbClr val="161616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Top use case is </a:t>
            </a:r>
            <a:r>
              <a:rPr lang="en-US" b="1" dirty="0">
                <a:latin typeface="Calibri" charset="0"/>
                <a:ea typeface="MS PGothic" charset="0"/>
              </a:rPr>
              <a:t>stateless / </a:t>
            </a:r>
            <a:r>
              <a:rPr lang="en-US" b="1" dirty="0" err="1">
                <a:latin typeface="Calibri" charset="0"/>
                <a:ea typeface="MS PGothic" charset="0"/>
              </a:rPr>
              <a:t>microservices</a:t>
            </a:r>
            <a:r>
              <a:rPr lang="en-US" b="1" dirty="0">
                <a:latin typeface="Calibri" charset="0"/>
                <a:ea typeface="MS PGothic" charset="0"/>
              </a:rPr>
              <a:t> </a:t>
            </a:r>
            <a:r>
              <a:rPr lang="en-US" dirty="0">
                <a:latin typeface="Calibri" charset="0"/>
                <a:ea typeface="MS PGothic" charset="0"/>
              </a:rPr>
              <a:t>deployments</a:t>
            </a:r>
          </a:p>
          <a:p>
            <a:endParaRPr lang="en-US" dirty="0">
              <a:solidFill>
                <a:srgbClr val="161616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Evolving for </a:t>
            </a:r>
            <a:r>
              <a:rPr lang="en-US" b="1" dirty="0">
                <a:latin typeface="Calibri" charset="0"/>
                <a:ea typeface="MS PGothic" charset="0"/>
              </a:rPr>
              <a:t>stateful</a:t>
            </a:r>
            <a:r>
              <a:rPr lang="en-US" dirty="0">
                <a:latin typeface="Calibri" charset="0"/>
                <a:ea typeface="MS PGothic" charset="0"/>
              </a:rPr>
              <a:t> applications</a:t>
            </a:r>
          </a:p>
          <a:p>
            <a:endParaRPr lang="en-US" dirty="0">
              <a:solidFill>
                <a:srgbClr val="575757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9395" name="Picture 4" descr="2000px-Kubernetes_logo.svg.png"/>
          <p:cNvSpPr>
            <a:spLocks noChangeAspect="1"/>
          </p:cNvSpPr>
          <p:nvPr/>
        </p:nvSpPr>
        <p:spPr bwMode="auto">
          <a:xfrm>
            <a:off x="5726113" y="3951288"/>
            <a:ext cx="30813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0" y="95250"/>
            <a:ext cx="9525000" cy="857250"/>
          </a:xfrm>
        </p:spPr>
        <p:txBody>
          <a:bodyPr/>
          <a:lstStyle/>
          <a:p>
            <a:r>
              <a:rPr lang="en-US" sz="4000" dirty="0" smtClean="0">
                <a:latin typeface="Arial Black" charset="0"/>
              </a:rPr>
              <a:t> How did we get there?</a:t>
            </a:r>
            <a:endParaRPr lang="en-US" sz="4000" dirty="0">
              <a:latin typeface="Arial Blac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" y="1308100"/>
            <a:ext cx="5150713" cy="901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" y="927100"/>
            <a:ext cx="457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Create a single deployment of </a:t>
            </a:r>
            <a:r>
              <a:rPr lang="en-US" dirty="0" err="1" smtClean="0"/>
              <a:t>KubeDirector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" y="2286000"/>
            <a:ext cx="534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Define new Custom Resource App  – API Extensions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995"/>
          <a:stretch/>
        </p:blipFill>
        <p:spPr>
          <a:xfrm>
            <a:off x="228600" y="2655901"/>
            <a:ext cx="5080000" cy="811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34177"/>
          <a:stretch/>
        </p:blipFill>
        <p:spPr>
          <a:xfrm>
            <a:off x="228600" y="3987800"/>
            <a:ext cx="5151397" cy="66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3619500"/>
            <a:ext cx="556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3.Create new Custom Type Clusters – Custom Resources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26100" y="2705100"/>
            <a:ext cx="3429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vailable apps that are registered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6100" y="3797300"/>
            <a:ext cx="3276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nstances of the registered apps (e.g. a spark cluster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65100" y="461341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Eliminates need for app developers to write app specific controllers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8394942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2" grpId="0" animBg="1"/>
      <p:bldP spid="10" grpId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Arial Black" charset="0"/>
              </a:rPr>
              <a:t>Register a specific app with </a:t>
            </a:r>
            <a:r>
              <a:rPr lang="en-US" sz="3000" dirty="0" smtClean="0">
                <a:latin typeface="Arial Black" charset="0"/>
              </a:rPr>
              <a:t>K8s</a:t>
            </a:r>
            <a:endParaRPr lang="en-US" sz="3000" dirty="0">
              <a:latin typeface="Arial Black" charset="0"/>
            </a:endParaRPr>
          </a:p>
        </p:txBody>
      </p:sp>
      <p:sp>
        <p:nvSpPr>
          <p:cNvPr id="144386" name="Content Placeholder 1"/>
          <p:cNvSpPr>
            <a:spLocks noGrp="1"/>
          </p:cNvSpPr>
          <p:nvPr>
            <p:ph idx="1"/>
          </p:nvPr>
        </p:nvSpPr>
        <p:spPr>
          <a:xfrm>
            <a:off x="225606" y="2290272"/>
            <a:ext cx="3719879" cy="1184940"/>
          </a:xfr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root@yav-204 </a:t>
            </a:r>
            <a:r>
              <a:rPr lang="en-US" sz="1100" dirty="0" err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example_catalog</a:t>
            </a: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]# cat </a:t>
            </a:r>
            <a:r>
              <a:rPr lang="en-US" sz="1100" b="1" dirty="0">
                <a:solidFill>
                  <a:srgbClr val="800000"/>
                </a:solidFill>
                <a:latin typeface="Calibri" charset="0"/>
                <a:ea typeface="MS PGothic" charset="0"/>
                <a:cs typeface="MS PGothic" charset="0"/>
              </a:rPr>
              <a:t>cr-app-cdh514c2.json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    "</a:t>
            </a:r>
            <a:r>
              <a:rPr lang="en-US" sz="1100" dirty="0" err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apiVersion</a:t>
            </a: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": "</a:t>
            </a:r>
            <a:r>
              <a:rPr lang="en-US" sz="1100" dirty="0" err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kubedirector.bluedata.com</a:t>
            </a: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/v1alpha1",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    "kind": </a:t>
            </a:r>
            <a:r>
              <a:rPr lang="en-US" sz="1100" b="1" dirty="0">
                <a:solidFill>
                  <a:srgbClr val="0000FF"/>
                </a:solidFill>
                <a:latin typeface="Calibri" charset="0"/>
                <a:ea typeface="MS PGothic" charset="0"/>
                <a:cs typeface="MS PGothic" charset="0"/>
              </a:rPr>
              <a:t>"</a:t>
            </a:r>
            <a:r>
              <a:rPr lang="en-US" sz="1100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MS PGothic" charset="0"/>
              </a:rPr>
              <a:t>KubeDirectorApp</a:t>
            </a:r>
            <a:r>
              <a:rPr lang="en-US" sz="1100" b="1" dirty="0">
                <a:solidFill>
                  <a:srgbClr val="0000FF"/>
                </a:solidFill>
                <a:latin typeface="Calibri" charset="0"/>
                <a:ea typeface="MS PGothic" charset="0"/>
                <a:cs typeface="MS PGothic" charset="0"/>
              </a:rPr>
              <a:t>"</a:t>
            </a: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,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    "metadata":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        "name" : </a:t>
            </a:r>
            <a:r>
              <a:rPr lang="en-US" sz="1100" b="1" dirty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”cdh514c2"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1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    },</a:t>
            </a:r>
          </a:p>
        </p:txBody>
      </p:sp>
      <p:sp>
        <p:nvSpPr>
          <p:cNvPr id="144387" name="TextBox 2"/>
          <p:cNvSpPr txBox="1">
            <a:spLocks noChangeArrowheads="1"/>
          </p:cNvSpPr>
          <p:nvPr/>
        </p:nvSpPr>
        <p:spPr bwMode="auto">
          <a:xfrm>
            <a:off x="5029200" y="863600"/>
            <a:ext cx="2235200" cy="4278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 b="1" i="1" dirty="0"/>
              <a:t> </a:t>
            </a:r>
            <a:r>
              <a:rPr lang="en-US" sz="1100" b="1" i="1" dirty="0" smtClean="0"/>
              <a:t>JSON file (</a:t>
            </a:r>
            <a:r>
              <a:rPr lang="en-US" sz="1100" b="1" i="1" dirty="0" err="1" smtClean="0"/>
              <a:t>contd</a:t>
            </a:r>
            <a:r>
              <a:rPr lang="en-US" sz="1100" b="1" i="1" dirty="0" smtClean="0"/>
              <a:t>)</a:t>
            </a:r>
          </a:p>
          <a:p>
            <a:endParaRPr lang="en-US" sz="1100" dirty="0"/>
          </a:p>
          <a:p>
            <a:r>
              <a:rPr lang="en-US" sz="1000" dirty="0" smtClean="0"/>
              <a:t>"</a:t>
            </a:r>
            <a:r>
              <a:rPr lang="en-US" sz="1000" dirty="0"/>
              <a:t>spec" : {</a:t>
            </a:r>
          </a:p>
          <a:p>
            <a:r>
              <a:rPr lang="en-US" sz="1000" dirty="0"/>
              <a:t>        "</a:t>
            </a:r>
            <a:r>
              <a:rPr lang="en-US" sz="1000" dirty="0" err="1"/>
              <a:t>systemctlMounts</a:t>
            </a:r>
            <a:r>
              <a:rPr lang="en-US" sz="1000" dirty="0"/>
              <a:t>": true,</a:t>
            </a:r>
          </a:p>
          <a:p>
            <a:r>
              <a:rPr lang="en-US" sz="1000" dirty="0"/>
              <a:t>        "</a:t>
            </a:r>
            <a:r>
              <a:rPr lang="en-US" sz="1000" dirty="0" err="1"/>
              <a:t>config</a:t>
            </a:r>
            <a:r>
              <a:rPr lang="en-US" sz="1000" dirty="0"/>
              <a:t>": {</a:t>
            </a:r>
          </a:p>
          <a:p>
            <a:r>
              <a:rPr lang="en-US" sz="1000" dirty="0"/>
              <a:t>            "</a:t>
            </a:r>
            <a:r>
              <a:rPr lang="en-US" sz="1000" dirty="0" err="1"/>
              <a:t>node_services</a:t>
            </a:r>
            <a:r>
              <a:rPr lang="en-US" sz="1000" dirty="0"/>
              <a:t>": [</a:t>
            </a:r>
          </a:p>
          <a:p>
            <a:r>
              <a:rPr lang="en-US" sz="1000" dirty="0"/>
              <a:t>            </a:t>
            </a:r>
            <a:r>
              <a:rPr lang="de-DE" sz="1000" dirty="0"/>
              <a:t>  {</a:t>
            </a:r>
          </a:p>
          <a:p>
            <a:r>
              <a:rPr lang="de-DE" sz="1000" dirty="0"/>
              <a:t>                "</a:t>
            </a:r>
            <a:r>
              <a:rPr lang="de-DE" sz="1000" dirty="0" err="1"/>
              <a:t>service_ids</a:t>
            </a:r>
            <a:r>
              <a:rPr lang="de-DE" sz="1000" dirty="0"/>
              <a:t>": [</a:t>
            </a:r>
          </a:p>
          <a:p>
            <a:r>
              <a:rPr lang="de-DE" sz="1000" dirty="0"/>
              <a:t>                    "</a:t>
            </a:r>
            <a:r>
              <a:rPr lang="de-DE" sz="1000" dirty="0" err="1"/>
              <a:t>cloudera_scm_server</a:t>
            </a:r>
            <a:r>
              <a:rPr lang="de-DE" sz="1000" dirty="0"/>
              <a:t>", </a:t>
            </a:r>
          </a:p>
          <a:p>
            <a:r>
              <a:rPr lang="de-DE" sz="1000" dirty="0"/>
              <a:t>                    "</a:t>
            </a:r>
            <a:r>
              <a:rPr lang="de-DE" sz="1000" dirty="0" err="1"/>
              <a:t>cloudera_scm_server_db</a:t>
            </a:r>
            <a:r>
              <a:rPr lang="de-DE" sz="1000" dirty="0"/>
              <a:t>",</a:t>
            </a:r>
          </a:p>
          <a:p>
            <a:r>
              <a:rPr lang="de-DE" sz="1000" dirty="0"/>
              <a:t>                    "</a:t>
            </a:r>
            <a:r>
              <a:rPr lang="de-DE" sz="1000" dirty="0" err="1"/>
              <a:t>mysqld</a:t>
            </a:r>
            <a:r>
              <a:rPr lang="de-DE" sz="1000" dirty="0"/>
              <a:t>",</a:t>
            </a:r>
          </a:p>
          <a:p>
            <a:r>
              <a:rPr lang="de-DE" sz="1000" dirty="0"/>
              <a:t>                    "</a:t>
            </a:r>
            <a:r>
              <a:rPr lang="de-DE" sz="1000" dirty="0" err="1"/>
              <a:t>cloudera_scm_agent</a:t>
            </a:r>
            <a:r>
              <a:rPr lang="de-DE" sz="1000" dirty="0"/>
              <a:t>", </a:t>
            </a:r>
          </a:p>
          <a:p>
            <a:r>
              <a:rPr lang="de-DE" sz="1000" dirty="0"/>
              <a:t>                    "</a:t>
            </a:r>
            <a:r>
              <a:rPr lang="de-DE" sz="1000" dirty="0" err="1"/>
              <a:t>ssh</a:t>
            </a:r>
            <a:r>
              <a:rPr lang="de-DE" sz="1000" dirty="0"/>
              <a:t>"</a:t>
            </a:r>
          </a:p>
          <a:p>
            <a:r>
              <a:rPr lang="de-DE" sz="1000" dirty="0"/>
              <a:t>                ], </a:t>
            </a:r>
          </a:p>
          <a:p>
            <a:r>
              <a:rPr lang="de-DE" sz="1000" dirty="0"/>
              <a:t>                "</a:t>
            </a:r>
            <a:r>
              <a:rPr lang="de-DE" sz="1000" dirty="0" err="1"/>
              <a:t>role_id</a:t>
            </a:r>
            <a:r>
              <a:rPr lang="de-DE" sz="1000" dirty="0"/>
              <a:t>": </a:t>
            </a:r>
            <a:r>
              <a:rPr lang="de-DE" sz="1000" b="1" dirty="0"/>
              <a:t>“</a:t>
            </a:r>
            <a:r>
              <a:rPr lang="de-DE" sz="1000" b="1" dirty="0" err="1"/>
              <a:t>cmserver</a:t>
            </a:r>
            <a:r>
              <a:rPr lang="de-DE" sz="1000" b="1" dirty="0"/>
              <a:t>"</a:t>
            </a:r>
          </a:p>
          <a:p>
            <a:r>
              <a:rPr lang="de-DE" sz="1000" dirty="0"/>
              <a:t>            }, </a:t>
            </a:r>
          </a:p>
          <a:p>
            <a:r>
              <a:rPr lang="de-DE" sz="1000" dirty="0"/>
              <a:t>            {</a:t>
            </a:r>
          </a:p>
          <a:p>
            <a:r>
              <a:rPr lang="de-DE" sz="1000" dirty="0"/>
              <a:t>                "</a:t>
            </a:r>
            <a:r>
              <a:rPr lang="de-DE" sz="1000" dirty="0" err="1"/>
              <a:t>service_ids</a:t>
            </a:r>
            <a:r>
              <a:rPr lang="de-DE" sz="1000" dirty="0"/>
              <a:t>": [</a:t>
            </a:r>
          </a:p>
          <a:p>
            <a:r>
              <a:rPr lang="de-DE" sz="1000" dirty="0"/>
              <a:t>                    "</a:t>
            </a:r>
            <a:r>
              <a:rPr lang="de-DE" sz="1000" dirty="0" err="1"/>
              <a:t>ssh</a:t>
            </a:r>
            <a:r>
              <a:rPr lang="de-DE" sz="1000" dirty="0"/>
              <a:t>", </a:t>
            </a:r>
          </a:p>
          <a:p>
            <a:r>
              <a:rPr lang="de-DE" sz="1000" dirty="0"/>
              <a:t>                    "</a:t>
            </a:r>
            <a:r>
              <a:rPr lang="de-DE" sz="1000" dirty="0" err="1"/>
              <a:t>cloudera_scm_agent</a:t>
            </a:r>
            <a:r>
              <a:rPr lang="de-DE" sz="1000" dirty="0"/>
              <a:t>", </a:t>
            </a:r>
          </a:p>
          <a:p>
            <a:r>
              <a:rPr lang="de-DE" sz="1000" dirty="0"/>
              <a:t>                    "</a:t>
            </a:r>
            <a:r>
              <a:rPr lang="de-DE" sz="1000" dirty="0" err="1"/>
              <a:t>hdfs_nn</a:t>
            </a:r>
            <a:r>
              <a:rPr lang="de-DE" sz="1000" dirty="0"/>
              <a:t>“,</a:t>
            </a:r>
          </a:p>
          <a:p>
            <a:r>
              <a:rPr lang="de-DE" sz="1000" dirty="0"/>
              <a:t>                    “</a:t>
            </a:r>
            <a:r>
              <a:rPr lang="de-DE" sz="1000" dirty="0" err="1"/>
              <a:t>resource_manager</a:t>
            </a:r>
            <a:r>
              <a:rPr lang="de-DE" sz="1000" dirty="0"/>
              <a:t>“,</a:t>
            </a:r>
          </a:p>
          <a:p>
            <a:r>
              <a:rPr lang="de-DE" sz="1000" dirty="0"/>
              <a:t>                     “</a:t>
            </a:r>
            <a:r>
              <a:rPr lang="de-DE" sz="1000" dirty="0" err="1"/>
              <a:t>hivethrift_server</a:t>
            </a:r>
            <a:r>
              <a:rPr lang="de-DE" sz="1000" dirty="0"/>
              <a:t>“,</a:t>
            </a:r>
          </a:p>
          <a:p>
            <a:r>
              <a:rPr lang="de-DE" sz="1000" dirty="0"/>
              <a:t>                      “</a:t>
            </a:r>
            <a:r>
              <a:rPr lang="de-DE" sz="1000" dirty="0" err="1"/>
              <a:t>oozie</a:t>
            </a:r>
            <a:r>
              <a:rPr lang="de-DE" sz="1000" dirty="0"/>
              <a:t>“</a:t>
            </a:r>
          </a:p>
          <a:p>
            <a:r>
              <a:rPr lang="de-DE" sz="1000" dirty="0"/>
              <a:t>                ], </a:t>
            </a:r>
          </a:p>
          <a:p>
            <a:r>
              <a:rPr lang="de-DE" sz="1000" dirty="0"/>
              <a:t>                  "</a:t>
            </a:r>
            <a:r>
              <a:rPr lang="de-DE" sz="1000" dirty="0" err="1"/>
              <a:t>role_id</a:t>
            </a:r>
            <a:r>
              <a:rPr lang="de-DE" sz="1000" dirty="0"/>
              <a:t>": </a:t>
            </a:r>
            <a:r>
              <a:rPr lang="de-DE" sz="1000" b="1" dirty="0"/>
              <a:t>“</a:t>
            </a:r>
            <a:r>
              <a:rPr lang="de-DE" sz="1000" b="1" dirty="0" err="1"/>
              <a:t>controller</a:t>
            </a:r>
            <a:r>
              <a:rPr lang="de-DE" sz="1000" b="1" dirty="0"/>
              <a:t>“</a:t>
            </a:r>
          </a:p>
          <a:p>
            <a:r>
              <a:rPr lang="de-DE" sz="1000" dirty="0"/>
              <a:t>           }</a:t>
            </a:r>
            <a:r>
              <a:rPr lang="de-DE" sz="1000" dirty="0" smtClean="0"/>
              <a:t>,</a:t>
            </a:r>
            <a:endParaRPr lang="de-DE" sz="1000" dirty="0"/>
          </a:p>
        </p:txBody>
      </p:sp>
      <p:sp>
        <p:nvSpPr>
          <p:cNvPr id="144388" name="TextBox 5"/>
          <p:cNvSpPr txBox="1">
            <a:spLocks noChangeArrowheads="1"/>
          </p:cNvSpPr>
          <p:nvPr/>
        </p:nvSpPr>
        <p:spPr bwMode="auto">
          <a:xfrm>
            <a:off x="139700" y="965200"/>
            <a:ext cx="46690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dirty="0"/>
              <a:t>In this example, we register a CDH514 </a:t>
            </a:r>
            <a:r>
              <a:rPr lang="en-US" sz="1800" b="1" dirty="0" smtClean="0"/>
              <a:t>app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kubectl</a:t>
            </a:r>
            <a:r>
              <a:rPr lang="en-US" sz="1800" b="1" dirty="0"/>
              <a:t> create -f </a:t>
            </a:r>
            <a:r>
              <a:rPr lang="en-US" sz="1800" b="1" dirty="0" err="1"/>
              <a:t>example_catalog</a:t>
            </a:r>
            <a:r>
              <a:rPr lang="en-US" sz="1800" b="1" dirty="0"/>
              <a:t>/cdh-app-cdh514c2.json</a:t>
            </a:r>
          </a:p>
        </p:txBody>
      </p:sp>
      <p:sp>
        <p:nvSpPr>
          <p:cNvPr id="144389" name="TextBox 8"/>
          <p:cNvSpPr txBox="1">
            <a:spLocks noChangeArrowheads="1"/>
          </p:cNvSpPr>
          <p:nvPr/>
        </p:nvSpPr>
        <p:spPr bwMode="auto">
          <a:xfrm>
            <a:off x="7302500" y="861960"/>
            <a:ext cx="1816100" cy="3200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de-DE" sz="1050" b="1" i="1" dirty="0" smtClean="0"/>
              <a:t>JSON </a:t>
            </a:r>
            <a:r>
              <a:rPr lang="de-DE" sz="1050" b="1" i="1" dirty="0" err="1" smtClean="0"/>
              <a:t>file</a:t>
            </a:r>
            <a:r>
              <a:rPr lang="de-DE" sz="1050" b="1" i="1" dirty="0" smtClean="0"/>
              <a:t> (</a:t>
            </a:r>
            <a:r>
              <a:rPr lang="de-DE" sz="1050" b="1" i="1" dirty="0" err="1" smtClean="0"/>
              <a:t>contd</a:t>
            </a:r>
            <a:r>
              <a:rPr lang="de-DE" sz="1050" b="1" i="1" dirty="0" smtClean="0"/>
              <a:t>) </a:t>
            </a:r>
          </a:p>
          <a:p>
            <a:r>
              <a:rPr lang="de-DE" sz="1000" dirty="0" smtClean="0"/>
              <a:t>{</a:t>
            </a:r>
            <a:endParaRPr lang="de-DE" sz="1000" dirty="0"/>
          </a:p>
          <a:p>
            <a:r>
              <a:rPr lang="de-DE" sz="1000" dirty="0"/>
              <a:t>       "</a:t>
            </a:r>
            <a:r>
              <a:rPr lang="de-DE" sz="1000" dirty="0" err="1"/>
              <a:t>service_ids</a:t>
            </a:r>
            <a:r>
              <a:rPr lang="de-DE" sz="1000" dirty="0"/>
              <a:t>": [</a:t>
            </a:r>
          </a:p>
          <a:p>
            <a:r>
              <a:rPr lang="de-DE" sz="1000" dirty="0"/>
              <a:t>              "</a:t>
            </a:r>
            <a:r>
              <a:rPr lang="de-DE" sz="1000" dirty="0" err="1"/>
              <a:t>ssh</a:t>
            </a:r>
            <a:r>
              <a:rPr lang="de-DE" sz="1000" dirty="0"/>
              <a:t>", </a:t>
            </a:r>
          </a:p>
          <a:p>
            <a:r>
              <a:rPr lang="de-DE" sz="1000" dirty="0"/>
              <a:t>              "</a:t>
            </a:r>
            <a:r>
              <a:rPr lang="de-DE" sz="1000" dirty="0" err="1"/>
              <a:t>cloudera_scm_agent</a:t>
            </a:r>
            <a:r>
              <a:rPr lang="de-DE" sz="1000" dirty="0"/>
              <a:t>“,                </a:t>
            </a:r>
          </a:p>
          <a:p>
            <a:r>
              <a:rPr lang="de-DE" sz="1000" dirty="0"/>
              <a:t>                    “</a:t>
            </a:r>
            <a:r>
              <a:rPr lang="de-DE" sz="1000" dirty="0" err="1"/>
              <a:t>hdfs_dn</a:t>
            </a:r>
            <a:r>
              <a:rPr lang="de-DE" sz="1000" dirty="0"/>
              <a:t>“,</a:t>
            </a:r>
          </a:p>
          <a:p>
            <a:r>
              <a:rPr lang="de-DE" sz="1000" dirty="0"/>
              <a:t>                     “</a:t>
            </a:r>
            <a:r>
              <a:rPr lang="de-DE" sz="1000" dirty="0" err="1"/>
              <a:t>node_manager</a:t>
            </a:r>
            <a:r>
              <a:rPr lang="de-DE" sz="1000" dirty="0"/>
              <a:t>“,</a:t>
            </a:r>
          </a:p>
          <a:p>
            <a:r>
              <a:rPr lang="de-DE" sz="1000" dirty="0"/>
              <a:t>                ], </a:t>
            </a:r>
          </a:p>
          <a:p>
            <a:r>
              <a:rPr lang="de-DE" sz="1000" dirty="0"/>
              <a:t>              "</a:t>
            </a:r>
            <a:r>
              <a:rPr lang="de-DE" sz="1000" dirty="0" err="1"/>
              <a:t>role_id</a:t>
            </a:r>
            <a:r>
              <a:rPr lang="de-DE" sz="1000" dirty="0"/>
              <a:t>": </a:t>
            </a:r>
            <a:r>
              <a:rPr lang="de-DE" sz="1000" b="1" dirty="0"/>
              <a:t>“</a:t>
            </a:r>
            <a:r>
              <a:rPr lang="de-DE" sz="1000" b="1" dirty="0" err="1"/>
              <a:t>worker</a:t>
            </a:r>
            <a:r>
              <a:rPr lang="de-DE" sz="1000" b="1" dirty="0"/>
              <a:t>“</a:t>
            </a:r>
          </a:p>
          <a:p>
            <a:r>
              <a:rPr lang="de-DE" sz="1000" dirty="0"/>
              <a:t>           },</a:t>
            </a:r>
          </a:p>
          <a:p>
            <a:r>
              <a:rPr lang="de-DE" sz="1000" dirty="0"/>
              <a:t>       "</a:t>
            </a:r>
            <a:r>
              <a:rPr lang="de-DE" sz="1000" dirty="0" err="1"/>
              <a:t>service_ids</a:t>
            </a:r>
            <a:r>
              <a:rPr lang="de-DE" sz="1000" dirty="0"/>
              <a:t>": [</a:t>
            </a:r>
          </a:p>
          <a:p>
            <a:r>
              <a:rPr lang="de-DE" sz="1000" dirty="0"/>
              <a:t>              "</a:t>
            </a:r>
            <a:r>
              <a:rPr lang="de-DE" sz="1000" dirty="0" err="1"/>
              <a:t>ssh</a:t>
            </a:r>
            <a:r>
              <a:rPr lang="de-DE" sz="1000" dirty="0"/>
              <a:t>", </a:t>
            </a:r>
          </a:p>
          <a:p>
            <a:r>
              <a:rPr lang="de-DE" sz="1000" dirty="0"/>
              <a:t>              "</a:t>
            </a:r>
            <a:r>
              <a:rPr lang="de-DE" sz="1000" dirty="0" err="1"/>
              <a:t>cloudera_scm_agent</a:t>
            </a:r>
            <a:r>
              <a:rPr lang="de-DE" sz="1000" dirty="0"/>
              <a:t>“,                </a:t>
            </a:r>
          </a:p>
          <a:p>
            <a:r>
              <a:rPr lang="de-DE" sz="1000" dirty="0"/>
              <a:t>                    “</a:t>
            </a:r>
            <a:r>
              <a:rPr lang="de-DE" sz="1000" dirty="0" err="1"/>
              <a:t>kafka_broker</a:t>
            </a:r>
            <a:r>
              <a:rPr lang="de-DE" sz="1000" dirty="0"/>
              <a:t>“,</a:t>
            </a:r>
          </a:p>
          <a:p>
            <a:r>
              <a:rPr lang="de-DE" sz="1000" dirty="0"/>
              <a:t>                     “</a:t>
            </a:r>
            <a:r>
              <a:rPr lang="de-DE" sz="1000" dirty="0" err="1"/>
              <a:t>zookeeper</a:t>
            </a:r>
            <a:r>
              <a:rPr lang="de-DE" sz="1000" dirty="0"/>
              <a:t>“</a:t>
            </a:r>
          </a:p>
          <a:p>
            <a:r>
              <a:rPr lang="de-DE" sz="1000" dirty="0"/>
              <a:t>                ], </a:t>
            </a:r>
          </a:p>
          <a:p>
            <a:r>
              <a:rPr lang="de-DE" sz="1000" dirty="0"/>
              <a:t>              "</a:t>
            </a:r>
            <a:r>
              <a:rPr lang="de-DE" sz="1000" dirty="0" err="1"/>
              <a:t>role_id</a:t>
            </a:r>
            <a:r>
              <a:rPr lang="de-DE" sz="1000" dirty="0"/>
              <a:t>": “</a:t>
            </a:r>
            <a:r>
              <a:rPr lang="de-DE" sz="1000" dirty="0" err="1"/>
              <a:t>broker</a:t>
            </a:r>
            <a:r>
              <a:rPr lang="de-DE" sz="1000" dirty="0"/>
              <a:t>“</a:t>
            </a:r>
          </a:p>
          <a:p>
            <a:r>
              <a:rPr lang="de-DE" sz="1000" dirty="0"/>
              <a:t>           },</a:t>
            </a:r>
          </a:p>
          <a:p>
            <a:r>
              <a:rPr lang="de-DE" sz="1000" dirty="0"/>
              <a:t>.......</a:t>
            </a:r>
          </a:p>
          <a:p>
            <a:r>
              <a:rPr lang="de-DE" sz="1200" dirty="0"/>
              <a:t>              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 animBg="1"/>
      <p:bldP spid="144387" grpId="0" animBg="1"/>
      <p:bldP spid="144388" grpId="0"/>
      <p:bldP spid="14438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>
          <a:xfrm>
            <a:off x="139700" y="965200"/>
            <a:ext cx="8674100" cy="508000"/>
          </a:xfrm>
        </p:spPr>
        <p:txBody>
          <a:bodyPr/>
          <a:lstStyle/>
          <a:p>
            <a:r>
              <a:rPr lang="en-US" sz="1800">
                <a:latin typeface="Arial Black" charset="0"/>
              </a:rPr>
              <a:t>kubectl create -f example_clusters/cr-cluster-cdh514c2.yaml</a:t>
            </a:r>
          </a:p>
        </p:txBody>
      </p:sp>
      <p:sp>
        <p:nvSpPr>
          <p:cNvPr id="145410" name="Rectangle 4"/>
          <p:cNvSpPr>
            <a:spLocks noChangeArrowheads="1"/>
          </p:cNvSpPr>
          <p:nvPr/>
        </p:nvSpPr>
        <p:spPr bwMode="auto">
          <a:xfrm>
            <a:off x="114300" y="1665288"/>
            <a:ext cx="4572000" cy="3323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1200" dirty="0" err="1"/>
              <a:t>apiVersion</a:t>
            </a:r>
            <a:r>
              <a:rPr lang="en-US" sz="1200" dirty="0"/>
              <a:t>: "</a:t>
            </a:r>
            <a:r>
              <a:rPr lang="en-US" sz="1200" dirty="0" err="1"/>
              <a:t>kubedirector.bluedata.com</a:t>
            </a:r>
            <a:r>
              <a:rPr lang="en-US" sz="1200" dirty="0"/>
              <a:t>/v1alpha1"</a:t>
            </a:r>
          </a:p>
          <a:p>
            <a:r>
              <a:rPr lang="en-US" sz="1200" dirty="0"/>
              <a:t>kind: "</a:t>
            </a:r>
            <a:r>
              <a:rPr lang="en-US" sz="1200" dirty="0" err="1"/>
              <a:t>KubeDirectorCluster</a:t>
            </a:r>
            <a:r>
              <a:rPr lang="en-US" sz="1200" dirty="0"/>
              <a:t>"</a:t>
            </a:r>
          </a:p>
          <a:p>
            <a:r>
              <a:rPr lang="en-US" sz="1200" dirty="0"/>
              <a:t>metadata:</a:t>
            </a:r>
          </a:p>
          <a:p>
            <a:r>
              <a:rPr lang="en-US" sz="1200" dirty="0"/>
              <a:t>  name: ” cdh514c2"</a:t>
            </a:r>
          </a:p>
          <a:p>
            <a:r>
              <a:rPr lang="en-US" sz="1200" dirty="0"/>
              <a:t>spec:</a:t>
            </a:r>
          </a:p>
          <a:p>
            <a:r>
              <a:rPr lang="en-US" sz="1200" dirty="0"/>
              <a:t>  app: cdh514c2</a:t>
            </a:r>
          </a:p>
          <a:p>
            <a:r>
              <a:rPr lang="en-US" sz="1200" dirty="0"/>
              <a:t>  roles:</a:t>
            </a:r>
          </a:p>
          <a:p>
            <a:r>
              <a:rPr lang="en-US" sz="1000" dirty="0"/>
              <a:t>  </a:t>
            </a:r>
            <a:r>
              <a:rPr lang="en-US" sz="1200" dirty="0"/>
              <a:t>- </a:t>
            </a:r>
            <a:r>
              <a:rPr lang="en-US" sz="1200" b="1" dirty="0"/>
              <a:t>name: controller</a:t>
            </a:r>
          </a:p>
          <a:p>
            <a:r>
              <a:rPr lang="en-US" sz="1200" dirty="0"/>
              <a:t>    </a:t>
            </a:r>
            <a:r>
              <a:rPr lang="en-US" sz="1200" b="1" dirty="0"/>
              <a:t>replicas: 1</a:t>
            </a:r>
          </a:p>
          <a:p>
            <a:r>
              <a:rPr lang="en-US" sz="1200" dirty="0"/>
              <a:t>    </a:t>
            </a:r>
            <a:r>
              <a:rPr lang="en-US" sz="1200" b="1" dirty="0"/>
              <a:t>resources:</a:t>
            </a:r>
          </a:p>
          <a:p>
            <a:r>
              <a:rPr lang="en-US" sz="1200" dirty="0"/>
              <a:t>      requests:</a:t>
            </a:r>
          </a:p>
          <a:p>
            <a:r>
              <a:rPr lang="en-US" sz="1200" dirty="0"/>
              <a:t>        memory: “16Gi"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cpu</a:t>
            </a:r>
            <a:r>
              <a:rPr lang="en-US" sz="1200" dirty="0"/>
              <a:t>: “4"</a:t>
            </a:r>
          </a:p>
          <a:p>
            <a:r>
              <a:rPr lang="en-US" sz="1200" dirty="0"/>
              <a:t>      limits:</a:t>
            </a:r>
          </a:p>
          <a:p>
            <a:r>
              <a:rPr lang="en-US" sz="1200" dirty="0"/>
              <a:t>        memory: “16Gi"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cpu</a:t>
            </a:r>
            <a:r>
              <a:rPr lang="en-US" sz="1200" dirty="0"/>
              <a:t>: “6"</a:t>
            </a:r>
          </a:p>
          <a:p>
            <a:r>
              <a:rPr lang="en-US" dirty="0"/>
              <a:t>  </a:t>
            </a:r>
            <a:endParaRPr lang="en-US" dirty="0" smtClean="0"/>
          </a:p>
        </p:txBody>
      </p:sp>
      <p:sp>
        <p:nvSpPr>
          <p:cNvPr id="145411" name="TextBox 6"/>
          <p:cNvSpPr txBox="1">
            <a:spLocks noChangeArrowheads="1"/>
          </p:cNvSpPr>
          <p:nvPr/>
        </p:nvSpPr>
        <p:spPr bwMode="auto">
          <a:xfrm>
            <a:off x="4784620" y="1660525"/>
            <a:ext cx="4064000" cy="3416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/>
              <a:t>- </a:t>
            </a:r>
            <a:r>
              <a:rPr lang="en-US" sz="1200" b="1" dirty="0"/>
              <a:t>name: worker</a:t>
            </a:r>
          </a:p>
          <a:p>
            <a:r>
              <a:rPr lang="en-US" sz="1200" b="1" dirty="0"/>
              <a:t>    replicas: 2</a:t>
            </a:r>
          </a:p>
          <a:p>
            <a:r>
              <a:rPr lang="en-US" sz="1200" b="1" dirty="0"/>
              <a:t>    resources:</a:t>
            </a:r>
          </a:p>
          <a:p>
            <a:r>
              <a:rPr lang="en-US" sz="1200" dirty="0"/>
              <a:t>      requests:</a:t>
            </a:r>
          </a:p>
          <a:p>
            <a:r>
              <a:rPr lang="en-US" sz="1200" dirty="0"/>
              <a:t>        memory: “12Gi"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cpu</a:t>
            </a:r>
            <a:r>
              <a:rPr lang="en-US" sz="1200" dirty="0"/>
              <a:t>: “4"</a:t>
            </a:r>
          </a:p>
          <a:p>
            <a:r>
              <a:rPr lang="en-US" sz="1200" dirty="0"/>
              <a:t>      limits:</a:t>
            </a:r>
          </a:p>
          <a:p>
            <a:r>
              <a:rPr lang="en-US" sz="1200" dirty="0"/>
              <a:t>        memory: “12Gi"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cpu</a:t>
            </a:r>
            <a:r>
              <a:rPr lang="en-US" sz="1200" dirty="0"/>
              <a:t>: “4"</a:t>
            </a:r>
          </a:p>
          <a:p>
            <a:r>
              <a:rPr lang="en-US" sz="1200" dirty="0"/>
              <a:t>  - </a:t>
            </a:r>
            <a:r>
              <a:rPr lang="en-US" sz="1200" b="1" dirty="0"/>
              <a:t>name: </a:t>
            </a:r>
            <a:r>
              <a:rPr lang="en-US" sz="1200" b="1" dirty="0" err="1"/>
              <a:t>cmserver</a:t>
            </a:r>
            <a:endParaRPr lang="en-US" sz="1200" b="1" dirty="0"/>
          </a:p>
          <a:p>
            <a:r>
              <a:rPr lang="en-US" sz="1200" b="1" dirty="0"/>
              <a:t>    replicas: 1</a:t>
            </a:r>
          </a:p>
          <a:p>
            <a:r>
              <a:rPr lang="en-US" sz="1200" b="1" dirty="0"/>
              <a:t>    resources:</a:t>
            </a:r>
          </a:p>
          <a:p>
            <a:r>
              <a:rPr lang="en-US" sz="1200" dirty="0"/>
              <a:t>      requests:</a:t>
            </a:r>
          </a:p>
          <a:p>
            <a:r>
              <a:rPr lang="en-US" sz="1200" dirty="0"/>
              <a:t>        memory: "4Gi"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cpu</a:t>
            </a:r>
            <a:r>
              <a:rPr lang="en-US" sz="1200" dirty="0"/>
              <a:t>: "2"</a:t>
            </a:r>
          </a:p>
          <a:p>
            <a:r>
              <a:rPr lang="en-US" sz="1200" dirty="0"/>
              <a:t>      limits:</a:t>
            </a:r>
          </a:p>
          <a:p>
            <a:r>
              <a:rPr lang="en-US" sz="1200" dirty="0"/>
              <a:t>        memory: "4Gi"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cpu</a:t>
            </a:r>
            <a:r>
              <a:rPr lang="en-US" sz="1200" dirty="0"/>
              <a:t>: "2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sp>
        <p:nvSpPr>
          <p:cNvPr id="145412" name="Title 1"/>
          <p:cNvSpPr txBox="1">
            <a:spLocks/>
          </p:cNvSpPr>
          <p:nvPr/>
        </p:nvSpPr>
        <p:spPr bwMode="auto">
          <a:xfrm>
            <a:off x="101600" y="177800"/>
            <a:ext cx="904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latin typeface="Arial Black" charset="0"/>
                <a:ea typeface="Geneva" charset="0"/>
              </a:rPr>
              <a:t>Create New CDH clusters with CDH App and K8s KD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751" y="1305719"/>
            <a:ext cx="112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YAML file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97085" y="1322553"/>
            <a:ext cx="219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YAML file (</a:t>
            </a:r>
            <a:r>
              <a:rPr lang="en-US" b="1" i="1" dirty="0" err="1" smtClean="0"/>
              <a:t>contd</a:t>
            </a:r>
            <a:r>
              <a:rPr lang="en-US" b="1" i="1" dirty="0" smtClean="0"/>
              <a:t>)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48685" y="1526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>
                <a:latin typeface="Arial Black" charset="0"/>
              </a:rPr>
              <a:t>KubeDirector</a:t>
            </a:r>
            <a:r>
              <a:rPr lang="en-US" sz="3000" dirty="0" smtClean="0">
                <a:latin typeface="Arial Black" charset="0"/>
              </a:rPr>
              <a:t> Functionality </a:t>
            </a:r>
            <a:endParaRPr lang="en-US" sz="3000" dirty="0">
              <a:latin typeface="Arial Black" charset="0"/>
            </a:endParaRP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675688" cy="3849688"/>
          </a:xfrm>
        </p:spPr>
        <p:txBody>
          <a:bodyPr/>
          <a:lstStyle/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Watch on instances of objects with type defined in “CRD”</a:t>
            </a:r>
            <a:endParaRPr lang="en-US" altLang="ja-JP" sz="2000" dirty="0">
              <a:latin typeface="Calibri" charset="0"/>
            </a:endParaRPr>
          </a:p>
          <a:p>
            <a:pPr lvl="2">
              <a:lnSpc>
                <a:spcPct val="120000"/>
              </a:lnSpc>
            </a:pPr>
            <a:r>
              <a:rPr lang="en-US" sz="1800" b="1" dirty="0">
                <a:latin typeface="Calibri" charset="0"/>
              </a:rPr>
              <a:t>Example: Create CDH cluster with Hive, and </a:t>
            </a:r>
            <a:r>
              <a:rPr lang="en-US" sz="1800" b="1" dirty="0" err="1">
                <a:latin typeface="Calibri" charset="0"/>
              </a:rPr>
              <a:t>Oozie</a:t>
            </a:r>
            <a:endParaRPr lang="en-US" sz="1800" dirty="0">
              <a:latin typeface="Calibri" charset="0"/>
            </a:endParaRP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Runs scripts and services to coordinate activities between different pods for clusters</a:t>
            </a:r>
          </a:p>
          <a:p>
            <a:pPr lvl="2">
              <a:lnSpc>
                <a:spcPct val="120000"/>
              </a:lnSpc>
            </a:pPr>
            <a:r>
              <a:rPr lang="en-US" sz="1800" b="1" dirty="0">
                <a:latin typeface="Calibri" charset="0"/>
              </a:rPr>
              <a:t>Example: Start HDFS, Start HiveServer2</a:t>
            </a:r>
            <a:endParaRPr lang="en-US" sz="1800" dirty="0">
              <a:latin typeface="Calibri" charset="0"/>
            </a:endParaRP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Any modifications, and scaling logic can be applied using </a:t>
            </a:r>
            <a:r>
              <a:rPr lang="en-US" sz="2000" dirty="0" err="1" smtClean="0">
                <a:latin typeface="Calibri" charset="0"/>
              </a:rPr>
              <a:t>KubeDirector</a:t>
            </a:r>
            <a:r>
              <a:rPr lang="en-US" sz="2000" dirty="0" smtClean="0">
                <a:latin typeface="Calibri" charset="0"/>
              </a:rPr>
              <a:t> watch </a:t>
            </a:r>
            <a:r>
              <a:rPr lang="en-US" sz="2000" dirty="0">
                <a:latin typeface="Calibri" charset="0"/>
              </a:rPr>
              <a:t>events</a:t>
            </a:r>
          </a:p>
          <a:p>
            <a:pPr lvl="2">
              <a:lnSpc>
                <a:spcPct val="120000"/>
              </a:lnSpc>
            </a:pPr>
            <a:r>
              <a:rPr lang="en-US" sz="1800" b="1" dirty="0">
                <a:latin typeface="Calibri" charset="0"/>
              </a:rPr>
              <a:t>Example: Expand and shrink cluster</a:t>
            </a:r>
            <a:endParaRPr lang="en-US" sz="1800" dirty="0">
              <a:latin typeface="Calibri" charset="0"/>
            </a:endParaRP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Same controller handles requests for multiple instances of custom object</a:t>
            </a:r>
          </a:p>
          <a:p>
            <a:pPr lvl="2">
              <a:lnSpc>
                <a:spcPct val="120000"/>
              </a:lnSpc>
            </a:pPr>
            <a:r>
              <a:rPr lang="en-US" sz="1800" b="1" dirty="0">
                <a:latin typeface="Calibri" charset="0"/>
              </a:rPr>
              <a:t>Example: Create and monitor multiple CDH clusters</a:t>
            </a: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1000125"/>
            <a:ext cx="8697912" cy="3394075"/>
          </a:xfrm>
        </p:spPr>
        <p:txBody>
          <a:bodyPr/>
          <a:lstStyle/>
          <a:p>
            <a:pPr>
              <a:spcBef>
                <a:spcPts val="500"/>
              </a:spcBef>
              <a:defRPr/>
            </a:pPr>
            <a:r>
              <a:rPr lang="en-US" sz="2400" dirty="0"/>
              <a:t>Kubernetes is </a:t>
            </a:r>
            <a:r>
              <a:rPr lang="en-US" sz="2400" dirty="0" smtClean="0"/>
              <a:t>still best </a:t>
            </a:r>
            <a:r>
              <a:rPr lang="en-US" sz="2400" dirty="0"/>
              <a:t>suited for stateless services</a:t>
            </a:r>
          </a:p>
          <a:p>
            <a:pPr>
              <a:spcBef>
                <a:spcPts val="500"/>
              </a:spcBef>
              <a:defRPr/>
            </a:pPr>
            <a:r>
              <a:rPr lang="en-US" sz="2400" dirty="0"/>
              <a:t>Complex stateful services </a:t>
            </a:r>
            <a:r>
              <a:rPr lang="en-US" sz="2400" dirty="0" smtClean="0"/>
              <a:t>like </a:t>
            </a:r>
            <a:r>
              <a:rPr lang="en-US" sz="2400" dirty="0"/>
              <a:t>Hadoop requires significant work</a:t>
            </a:r>
          </a:p>
          <a:p>
            <a:pPr>
              <a:spcBef>
                <a:spcPts val="500"/>
              </a:spcBef>
              <a:defRPr/>
            </a:pPr>
            <a:r>
              <a:rPr lang="en-US" sz="2400" dirty="0"/>
              <a:t>Statefulsets is a key enabler – necessary, but not </a:t>
            </a:r>
            <a:r>
              <a:rPr lang="en-US" sz="2400" dirty="0" smtClean="0"/>
              <a:t>sufficient</a:t>
            </a:r>
            <a:endParaRPr lang="en-US" sz="2400" dirty="0"/>
          </a:p>
          <a:p>
            <a:pPr marL="457200" lvl="1" indent="0">
              <a:buFont typeface="Arial" charset="0"/>
              <a:buNone/>
              <a:defRPr/>
            </a:pPr>
            <a:endParaRPr 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053" y="2419975"/>
            <a:ext cx="9094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 i="1" dirty="0" err="1" smtClean="0"/>
              <a:t>KubeDirector</a:t>
            </a:r>
            <a:r>
              <a:rPr lang="en-US" b="1" i="1" dirty="0" smtClean="0"/>
              <a:t> will </a:t>
            </a:r>
            <a:r>
              <a:rPr lang="en-US" b="1" i="1" dirty="0"/>
              <a:t>simplify onboarding of </a:t>
            </a:r>
            <a:r>
              <a:rPr lang="en-US" b="1" i="1" dirty="0" err="1"/>
              <a:t>Hadoop</a:t>
            </a:r>
            <a:r>
              <a:rPr lang="en-US" b="1" i="1" dirty="0"/>
              <a:t> products </a:t>
            </a:r>
            <a:r>
              <a:rPr lang="en-US" b="1" i="1" dirty="0" smtClean="0"/>
              <a:t>and complex </a:t>
            </a:r>
            <a:r>
              <a:rPr lang="en-US" b="1" i="1" dirty="0" err="1" smtClean="0"/>
              <a:t>stateful</a:t>
            </a:r>
            <a:r>
              <a:rPr lang="en-US" b="1" i="1" dirty="0" smtClean="0"/>
              <a:t> apps to </a:t>
            </a:r>
            <a:r>
              <a:rPr lang="en-US" b="1" i="1" dirty="0"/>
              <a:t>K8s</a:t>
            </a:r>
          </a:p>
        </p:txBody>
      </p:sp>
      <p:pic>
        <p:nvPicPr>
          <p:cNvPr id="6" name="Picture 5" descr="Stay tun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13" y="3403738"/>
            <a:ext cx="21653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5281" y="3931429"/>
            <a:ext cx="428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https://</a:t>
            </a:r>
            <a:r>
              <a:rPr lang="en-US" b="1" i="1" dirty="0" err="1" smtClean="0"/>
              <a:t>github.com</a:t>
            </a:r>
            <a:r>
              <a:rPr lang="en-US" b="1" i="1" dirty="0" smtClean="0"/>
              <a:t>/bluek8s</a:t>
            </a:r>
            <a:endParaRPr lang="en-US" b="1" i="1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2"/>
          <p:cNvSpPr>
            <a:spLocks noGrp="1"/>
          </p:cNvSpPr>
          <p:nvPr>
            <p:ph type="title"/>
          </p:nvPr>
        </p:nvSpPr>
        <p:spPr>
          <a:xfrm>
            <a:off x="454025" y="185738"/>
            <a:ext cx="8461375" cy="542925"/>
          </a:xfrm>
        </p:spPr>
        <p:txBody>
          <a:bodyPr/>
          <a:lstStyle/>
          <a:p>
            <a:r>
              <a:rPr lang="en-US">
                <a:latin typeface="Arial Black" charset="0"/>
              </a:rPr>
              <a:t>Thank You</a:t>
            </a:r>
          </a:p>
        </p:txBody>
      </p:sp>
      <p:pic>
        <p:nvPicPr>
          <p:cNvPr id="149506" name="Picture 2" descr="BlueData EPIC Software Platfor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936625"/>
            <a:ext cx="5399087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Content Placeholder 2"/>
          <p:cNvSpPr>
            <a:spLocks noGrp="1"/>
          </p:cNvSpPr>
          <p:nvPr>
            <p:ph idx="4294967295"/>
          </p:nvPr>
        </p:nvSpPr>
        <p:spPr>
          <a:xfrm>
            <a:off x="352425" y="1527175"/>
            <a:ext cx="6345238" cy="2230438"/>
          </a:xfrm>
        </p:spPr>
        <p:txBody>
          <a:bodyPr/>
          <a:lstStyle/>
          <a:p>
            <a:pPr marL="0" indent="0">
              <a:spcBef>
                <a:spcPts val="363"/>
              </a:spcBef>
              <a:buFont typeface="Arial" charset="0"/>
              <a:buNone/>
            </a:pPr>
            <a:r>
              <a:rPr lang="en-US" dirty="0">
                <a:latin typeface="Calibri" charset="0"/>
                <a:ea typeface="MS PGothic" charset="0"/>
              </a:rPr>
              <a:t>For more information</a:t>
            </a:r>
            <a:r>
              <a:rPr lang="en-US" sz="1700" dirty="0">
                <a:latin typeface="Calibri" charset="0"/>
                <a:ea typeface="MS PGothic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363"/>
              </a:spcBef>
              <a:buFont typeface="Arial" charset="0"/>
              <a:buNone/>
            </a:pPr>
            <a:r>
              <a:rPr lang="en-US" dirty="0">
                <a:solidFill>
                  <a:srgbClr val="004875"/>
                </a:solidFill>
                <a:latin typeface="Calibri" charset="0"/>
                <a:ea typeface="MS PGothic" charset="0"/>
                <a:hlinkClick r:id="rId4"/>
              </a:rPr>
              <a:t>www.bluedata.com</a:t>
            </a:r>
            <a:endParaRPr lang="en-US" dirty="0">
              <a:solidFill>
                <a:srgbClr val="004875"/>
              </a:solidFill>
              <a:latin typeface="Calibri" charset="0"/>
              <a:ea typeface="MS PGothic" charset="0"/>
            </a:endParaRPr>
          </a:p>
          <a:p>
            <a:pPr marL="0" indent="0">
              <a:lnSpc>
                <a:spcPct val="150000"/>
              </a:lnSpc>
              <a:spcBef>
                <a:spcPts val="363"/>
              </a:spcBef>
              <a:buFont typeface="Arial" charset="0"/>
              <a:buNone/>
            </a:pPr>
            <a:r>
              <a:rPr lang="en-US" dirty="0">
                <a:solidFill>
                  <a:srgbClr val="004875"/>
                </a:solidFill>
                <a:latin typeface="Calibri" charset="0"/>
                <a:ea typeface="MS PGothic" charset="0"/>
              </a:rPr>
              <a:t>Booth # </a:t>
            </a:r>
            <a:r>
              <a:rPr lang="en-US" dirty="0" smtClean="0">
                <a:solidFill>
                  <a:srgbClr val="004875"/>
                </a:solidFill>
                <a:latin typeface="Calibri" charset="0"/>
                <a:ea typeface="MS PGothic" charset="0"/>
              </a:rPr>
              <a:t>1034</a:t>
            </a:r>
            <a:endParaRPr lang="en-US" dirty="0">
              <a:solidFill>
                <a:srgbClr val="004875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Box 2"/>
          <p:cNvSpPr txBox="1">
            <a:spLocks noChangeArrowheads="1"/>
          </p:cNvSpPr>
          <p:nvPr/>
        </p:nvSpPr>
        <p:spPr bwMode="auto">
          <a:xfrm>
            <a:off x="1155700" y="368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800">
              <a:ea typeface="ＭＳ Ｐゴシック" charset="0"/>
              <a:cs typeface="Geneva" charset="0"/>
            </a:endParaRPr>
          </a:p>
        </p:txBody>
      </p:sp>
      <p:pic>
        <p:nvPicPr>
          <p:cNvPr id="148482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513" y="1063625"/>
            <a:ext cx="43322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 descr="Screen Shot 2018-06-18 at 1.23.21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923925"/>
            <a:ext cx="69008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Kubernetes (K8s) </a:t>
            </a:r>
            <a:r>
              <a:rPr lang="mr-IN" dirty="0">
                <a:latin typeface="Arial Black" charset="0"/>
              </a:rPr>
              <a:t>–</a:t>
            </a:r>
            <a:r>
              <a:rPr lang="en-US" dirty="0">
                <a:latin typeface="Arial Black" charset="0"/>
              </a:rPr>
              <a:t> Master/Worker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 descr="Screen Shot 2018-06-18 at 1.24.28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981075"/>
            <a:ext cx="702151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Kubernetes (K8s) </a:t>
            </a:r>
            <a:r>
              <a:rPr lang="mr-IN" dirty="0">
                <a:latin typeface="Arial Black" charset="0"/>
              </a:rPr>
              <a:t>–</a:t>
            </a:r>
            <a:r>
              <a:rPr lang="en-US" dirty="0">
                <a:latin typeface="Arial Black" charset="0"/>
              </a:rPr>
              <a:t> Pods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Kubernetes (K8s) </a:t>
            </a:r>
            <a:r>
              <a:rPr lang="mr-IN" dirty="0">
                <a:latin typeface="Arial Black" charset="0"/>
              </a:rPr>
              <a:t>–</a:t>
            </a:r>
            <a:r>
              <a:rPr lang="en-US" dirty="0">
                <a:latin typeface="Arial Black" charset="0"/>
              </a:rPr>
              <a:t> Controller</a:t>
            </a:r>
          </a:p>
        </p:txBody>
      </p:sp>
      <p:pic>
        <p:nvPicPr>
          <p:cNvPr id="66562" name="Picture 3" descr="Screen Shot 2018-06-18 at 2.11.12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008063"/>
            <a:ext cx="7059612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8-06-18 at 1.40.05 A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642" r="77756" b="33752"/>
          <a:stretch/>
        </p:blipFill>
        <p:spPr bwMode="auto">
          <a:xfrm>
            <a:off x="381586" y="2654249"/>
            <a:ext cx="1098189" cy="54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Screen Shot 2018-06-18 at 1.40.05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8" y="996950"/>
            <a:ext cx="90297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Kubernetes (K8s) </a:t>
            </a:r>
            <a:r>
              <a:rPr lang="mr-IN" dirty="0">
                <a:latin typeface="Arial Black" charset="0"/>
              </a:rPr>
              <a:t>–</a:t>
            </a:r>
            <a:r>
              <a:rPr lang="en-US" dirty="0">
                <a:latin typeface="Arial Black" charset="0"/>
              </a:rPr>
              <a:t> Service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str - Blue">
  <a:themeElements>
    <a:clrScheme name="Custom 1">
      <a:dk1>
        <a:srgbClr val="004875"/>
      </a:dk1>
      <a:lt1>
        <a:sysClr val="window" lastClr="FFFFFF"/>
      </a:lt1>
      <a:dk2>
        <a:srgbClr val="3596C8"/>
      </a:dk2>
      <a:lt2>
        <a:srgbClr val="E1E1E1"/>
      </a:lt2>
      <a:accent1>
        <a:srgbClr val="616161"/>
      </a:accent1>
      <a:accent2>
        <a:srgbClr val="7D7D75"/>
      </a:accent2>
      <a:accent3>
        <a:srgbClr val="63B5DF"/>
      </a:accent3>
      <a:accent4>
        <a:srgbClr val="19719E"/>
      </a:accent4>
      <a:accent5>
        <a:srgbClr val="4BACC6"/>
      </a:accent5>
      <a:accent6>
        <a:srgbClr val="AFAFAF"/>
      </a:accent6>
      <a:hlink>
        <a:srgbClr val="63B5DF"/>
      </a:hlink>
      <a:folHlink>
        <a:srgbClr val="E1E1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Mstr - White/ No Bkg">
  <a:themeElements>
    <a:clrScheme name="BlueData 02">
      <a:dk1>
        <a:srgbClr val="004875"/>
      </a:dk1>
      <a:lt1>
        <a:sysClr val="window" lastClr="FFFFFF"/>
      </a:lt1>
      <a:dk2>
        <a:srgbClr val="3596C8"/>
      </a:dk2>
      <a:lt2>
        <a:srgbClr val="E1E1E1"/>
      </a:lt2>
      <a:accent1>
        <a:srgbClr val="7D7D7D"/>
      </a:accent1>
      <a:accent2>
        <a:srgbClr val="7D7D75"/>
      </a:accent2>
      <a:accent3>
        <a:srgbClr val="63B5DF"/>
      </a:accent3>
      <a:accent4>
        <a:srgbClr val="19719E"/>
      </a:accent4>
      <a:accent5>
        <a:srgbClr val="4BACC6"/>
      </a:accent5>
      <a:accent6>
        <a:srgbClr val="AFAFAF"/>
      </a:accent6>
      <a:hlink>
        <a:srgbClr val="63B5DF"/>
      </a:hlink>
      <a:folHlink>
        <a:srgbClr val="E1E1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lide Mstr - White/ No Bkg">
  <a:themeElements>
    <a:clrScheme name="BlueData 02">
      <a:dk1>
        <a:srgbClr val="004875"/>
      </a:dk1>
      <a:lt1>
        <a:sysClr val="window" lastClr="FFFFFF"/>
      </a:lt1>
      <a:dk2>
        <a:srgbClr val="3596C8"/>
      </a:dk2>
      <a:lt2>
        <a:srgbClr val="E1E1E1"/>
      </a:lt2>
      <a:accent1>
        <a:srgbClr val="7D7D7D"/>
      </a:accent1>
      <a:accent2>
        <a:srgbClr val="7D7D75"/>
      </a:accent2>
      <a:accent3>
        <a:srgbClr val="63B5DF"/>
      </a:accent3>
      <a:accent4>
        <a:srgbClr val="19719E"/>
      </a:accent4>
      <a:accent5>
        <a:srgbClr val="4BACC6"/>
      </a:accent5>
      <a:accent6>
        <a:srgbClr val="AFAFAF"/>
      </a:accent6>
      <a:hlink>
        <a:srgbClr val="63B5DF"/>
      </a:hlink>
      <a:folHlink>
        <a:srgbClr val="E1E1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Slide Mstr - White/ No Bkg">
  <a:themeElements>
    <a:clrScheme name="BlueData 02">
      <a:dk1>
        <a:srgbClr val="004875"/>
      </a:dk1>
      <a:lt1>
        <a:sysClr val="window" lastClr="FFFFFF"/>
      </a:lt1>
      <a:dk2>
        <a:srgbClr val="3596C8"/>
      </a:dk2>
      <a:lt2>
        <a:srgbClr val="E1E1E1"/>
      </a:lt2>
      <a:accent1>
        <a:srgbClr val="7D7D7D"/>
      </a:accent1>
      <a:accent2>
        <a:srgbClr val="7D7D75"/>
      </a:accent2>
      <a:accent3>
        <a:srgbClr val="63B5DF"/>
      </a:accent3>
      <a:accent4>
        <a:srgbClr val="19719E"/>
      </a:accent4>
      <a:accent5>
        <a:srgbClr val="4BACC6"/>
      </a:accent5>
      <a:accent6>
        <a:srgbClr val="AFAFAF"/>
      </a:accent6>
      <a:hlink>
        <a:srgbClr val="63B5DF"/>
      </a:hlink>
      <a:folHlink>
        <a:srgbClr val="E1E1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Divider Mst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8431</TotalTime>
  <Words>3679</Words>
  <Application>Microsoft Macintosh PowerPoint</Application>
  <PresentationFormat>On-screen Show (16:9)</PresentationFormat>
  <Paragraphs>602</Paragraphs>
  <Slides>56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Title Mstr - Blue</vt:lpstr>
      <vt:lpstr>Slide Mstr - White/ No Bkg</vt:lpstr>
      <vt:lpstr>2_Slide Mstr - White/ No Bkg</vt:lpstr>
      <vt:lpstr>4_Slide Mstr - White/ No Bkg</vt:lpstr>
      <vt:lpstr>1_Divider Mstr</vt:lpstr>
      <vt:lpstr>PowerPoint Presentation</vt:lpstr>
      <vt:lpstr>Today’s Speakers</vt:lpstr>
      <vt:lpstr>Agenda</vt:lpstr>
      <vt:lpstr>Unified Platform</vt:lpstr>
      <vt:lpstr>What is Kubernetes (K8s?)</vt:lpstr>
      <vt:lpstr>Kubernetes (K8s) – Master/Worker</vt:lpstr>
      <vt:lpstr>Kubernetes (K8s) – Pods</vt:lpstr>
      <vt:lpstr>Kubernetes (K8s) – Controller</vt:lpstr>
      <vt:lpstr>Kubernetes (K8s) – Service</vt:lpstr>
      <vt:lpstr>Kubernetes (K8s) - Controller Patterns </vt:lpstr>
      <vt:lpstr>PowerPoint Presentation</vt:lpstr>
      <vt:lpstr>Slam dunk for K8s</vt:lpstr>
      <vt:lpstr>High chance of air ball…</vt:lpstr>
      <vt:lpstr>K8s challenges….</vt:lpstr>
      <vt:lpstr>PowerPoint Presentation</vt:lpstr>
      <vt:lpstr>Not to be confused with……..</vt:lpstr>
      <vt:lpstr>Hadoop in Docker Containers</vt:lpstr>
      <vt:lpstr>Why Hadoop/Spark on Containers</vt:lpstr>
      <vt:lpstr>Complex Stateful Applications</vt:lpstr>
      <vt:lpstr>PowerPoint Presentation</vt:lpstr>
      <vt:lpstr>Complex Stateful Apps on Kubernetes </vt:lpstr>
      <vt:lpstr>Kubernetes – Specific Challenges </vt:lpstr>
      <vt:lpstr>Kubernetes – Pod</vt:lpstr>
      <vt:lpstr>Kubernetes Stateful Set &amp; Persistent Volume</vt:lpstr>
      <vt:lpstr>Kubernetes – Helm</vt:lpstr>
      <vt:lpstr>Kubernetes – Helm (cont’d)</vt:lpstr>
      <vt:lpstr>Kubernetes – Operator</vt:lpstr>
      <vt:lpstr>Kubernetes – Operators</vt:lpstr>
      <vt:lpstr>What to Do?</vt:lpstr>
      <vt:lpstr>PowerPoint Presentation</vt:lpstr>
      <vt:lpstr>BlueData EPIC Software Platform</vt:lpstr>
      <vt:lpstr>Purpose-Built for Stateful Applications</vt:lpstr>
      <vt:lpstr>PowerPoint Presentation</vt:lpstr>
      <vt:lpstr>Here’s How</vt:lpstr>
      <vt:lpstr>Application vs Service vs Instance</vt:lpstr>
      <vt:lpstr>Attributes of Hadoop Clusters</vt:lpstr>
      <vt:lpstr>Hadoop itself is clustered….</vt:lpstr>
      <vt:lpstr>Complete list of Hadoop Services?</vt:lpstr>
      <vt:lpstr>Managing and Configuring Hadoop</vt:lpstr>
      <vt:lpstr>And we want multiple Hadoop clusters</vt:lpstr>
      <vt:lpstr>Onboarding Complex Stateful Apps to K8s Key Considerations</vt:lpstr>
      <vt:lpstr>Available Approaches Customizing Kubernetes </vt:lpstr>
      <vt:lpstr>Approach 2: How it should work</vt:lpstr>
      <vt:lpstr>BlueK8s and KubeDirector</vt:lpstr>
      <vt:lpstr>BlueK8s and KubeDirector</vt:lpstr>
      <vt:lpstr>BlueK8s and KubeDirector (cont’d)</vt:lpstr>
      <vt:lpstr>Deploy KubeDirector to K8s</vt:lpstr>
      <vt:lpstr>Our ‘KubeDirector’ Approach..</vt:lpstr>
      <vt:lpstr> Resources managed using KubeDirector</vt:lpstr>
      <vt:lpstr> How did we get there?</vt:lpstr>
      <vt:lpstr>Register a specific app with K8s</vt:lpstr>
      <vt:lpstr>kubectl create -f example_clusters/cr-cluster-cdh514c2.yaml</vt:lpstr>
      <vt:lpstr>KubeDirector Functionality </vt:lpstr>
      <vt:lpstr>Key Takeaways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Prescott</dc:creator>
  <cp:lastModifiedBy>Sophia DeMartini</cp:lastModifiedBy>
  <cp:revision>725</cp:revision>
  <cp:lastPrinted>2018-08-13T23:31:39Z</cp:lastPrinted>
  <dcterms:created xsi:type="dcterms:W3CDTF">2015-09-23T02:54:37Z</dcterms:created>
  <dcterms:modified xsi:type="dcterms:W3CDTF">2018-09-25T19:59:00Z</dcterms:modified>
</cp:coreProperties>
</file>