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7"/>
    <p:sldMasterId id="2147483663" r:id="rId8"/>
  </p:sldMasterIdLst>
  <p:notesMasterIdLst>
    <p:notesMasterId r:id="rId25"/>
  </p:notesMasterIdLst>
  <p:handoutMasterIdLst>
    <p:handoutMasterId r:id="rId26"/>
  </p:handoutMasterIdLst>
  <p:sldIdLst>
    <p:sldId id="311" r:id="rId9"/>
    <p:sldId id="310" r:id="rId10"/>
    <p:sldId id="313" r:id="rId11"/>
    <p:sldId id="301" r:id="rId12"/>
    <p:sldId id="303" r:id="rId13"/>
    <p:sldId id="307" r:id="rId14"/>
    <p:sldId id="308" r:id="rId15"/>
    <p:sldId id="267" r:id="rId16"/>
    <p:sldId id="268" r:id="rId17"/>
    <p:sldId id="300" r:id="rId18"/>
    <p:sldId id="281" r:id="rId19"/>
    <p:sldId id="276" r:id="rId20"/>
    <p:sldId id="273" r:id="rId21"/>
    <p:sldId id="315" r:id="rId22"/>
    <p:sldId id="299" r:id="rId23"/>
    <p:sldId id="309" r:id="rId24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5pPr>
    <a:lvl6pPr marL="2286000" algn="l" defTabSz="914400" rtl="0" eaLnBrk="1" latinLnBrk="0" hangingPunct="1"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6pPr>
    <a:lvl7pPr marL="2743200" algn="l" defTabSz="914400" rtl="0" eaLnBrk="1" latinLnBrk="0" hangingPunct="1"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7pPr>
    <a:lvl8pPr marL="3200400" algn="l" defTabSz="914400" rtl="0" eaLnBrk="1" latinLnBrk="0" hangingPunct="1"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8pPr>
    <a:lvl9pPr marL="3657600" algn="l" defTabSz="914400" rtl="0" eaLnBrk="1" latinLnBrk="0" hangingPunct="1">
      <a:defRPr sz="11200" kern="1200">
        <a:solidFill>
          <a:srgbClr val="000000"/>
        </a:solidFill>
        <a:latin typeface="Gill Sans" pitchFamily="6" charset="0"/>
        <a:ea typeface="ヒラギノ角ゴ ProN W3" pitchFamily="6" charset="-128"/>
        <a:cs typeface="+mn-cs"/>
        <a:sym typeface="Gill Sans" pitchFamily="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F26"/>
    <a:srgbClr val="BE141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 autoAdjust="0"/>
    <p:restoredTop sz="80034"/>
  </p:normalViewPr>
  <p:slideViewPr>
    <p:cSldViewPr>
      <p:cViewPr varScale="1">
        <p:scale>
          <a:sx n="36" d="100"/>
          <a:sy n="36" d="100"/>
        </p:scale>
        <p:origin x="1266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825708061002E-2"/>
          <c:y val="5.4300851578531102E-2"/>
          <c:w val="0.97603485838780002"/>
          <c:h val="0.744025728613330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9850" cap="rnd">
              <a:solidFill>
                <a:schemeClr val="bg1"/>
              </a:solidFill>
              <a:round/>
            </a:ln>
            <a:effectLst/>
          </c:spPr>
          <c:marker>
            <c:symbol val="x"/>
            <c:size val="18"/>
            <c:spPr>
              <a:solidFill>
                <a:schemeClr val="tx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FFFF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0.7</c:v>
                </c:pt>
                <c:pt idx="1">
                  <c:v>0.8</c:v>
                </c:pt>
                <c:pt idx="2">
                  <c:v>0.85</c:v>
                </c:pt>
                <c:pt idx="3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FA-46CA-BA29-CBF6110576F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41217280"/>
        <c:axId val="-2141214272"/>
      </c:lineChart>
      <c:catAx>
        <c:axId val="-214121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-2141214272"/>
        <c:crosses val="autoZero"/>
        <c:auto val="1"/>
        <c:lblAlgn val="ctr"/>
        <c:lblOffset val="100"/>
        <c:noMultiLvlLbl val="0"/>
      </c:catAx>
      <c:valAx>
        <c:axId val="-2141214272"/>
        <c:scaling>
          <c:orientation val="minMax"/>
          <c:min val="0.6"/>
        </c:scaling>
        <c:delete val="1"/>
        <c:axPos val="l"/>
        <c:numFmt formatCode="0%" sourceLinked="1"/>
        <c:majorTickMark val="out"/>
        <c:minorTickMark val="none"/>
        <c:tickLblPos val="nextTo"/>
        <c:crossAx val="-214121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EE2C4-C7DF-4B2E-8955-2E81AF13148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14164B4-853C-4AB7-A4C0-5DB66A7FBF52}">
      <dgm:prSet phldrT="[Text]" phldr="1"/>
      <dgm:spPr/>
      <dgm:t>
        <a:bodyPr/>
        <a:lstStyle/>
        <a:p>
          <a:endParaRPr lang="en-GB"/>
        </a:p>
      </dgm:t>
    </dgm:pt>
    <dgm:pt modelId="{171A7865-8861-4F09-A228-FDB80BED41C5}" type="parTrans" cxnId="{B3CD400F-E9DE-4831-B9B7-283C66D8E81E}">
      <dgm:prSet/>
      <dgm:spPr/>
      <dgm:t>
        <a:bodyPr/>
        <a:lstStyle/>
        <a:p>
          <a:endParaRPr lang="en-GB"/>
        </a:p>
      </dgm:t>
    </dgm:pt>
    <dgm:pt modelId="{84B45793-4D8D-4402-AF24-92892AD12D43}" type="sibTrans" cxnId="{B3CD400F-E9DE-4831-B9B7-283C66D8E81E}">
      <dgm:prSet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7FA54515-B56E-41D0-BD42-F251A680DD16}">
      <dgm:prSet phldrT="[Text]" phldr="1"/>
      <dgm:spPr/>
      <dgm:t>
        <a:bodyPr/>
        <a:lstStyle/>
        <a:p>
          <a:endParaRPr lang="en-GB"/>
        </a:p>
      </dgm:t>
    </dgm:pt>
    <dgm:pt modelId="{B66DEB88-9011-40E0-82DE-5256D54CC287}" type="parTrans" cxnId="{F51D5EA0-36BD-488E-97A4-BEB16B3C6B51}">
      <dgm:prSet/>
      <dgm:spPr/>
      <dgm:t>
        <a:bodyPr/>
        <a:lstStyle/>
        <a:p>
          <a:endParaRPr lang="en-GB"/>
        </a:p>
      </dgm:t>
    </dgm:pt>
    <dgm:pt modelId="{EC2ADC49-DC31-417D-819D-8E6847B36F02}" type="sibTrans" cxnId="{F51D5EA0-36BD-488E-97A4-BEB16B3C6B51}">
      <dgm:prSet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74ED4E51-79CE-4B68-96B2-74C9717F198D}" type="pres">
      <dgm:prSet presAssocID="{B7CEE2C4-C7DF-4B2E-8955-2E81AF131489}" presName="cycle" presStyleCnt="0">
        <dgm:presLayoutVars>
          <dgm:dir/>
          <dgm:resizeHandles val="exact"/>
        </dgm:presLayoutVars>
      </dgm:prSet>
      <dgm:spPr/>
    </dgm:pt>
    <dgm:pt modelId="{4452442D-2E9A-4AF6-AC4C-97446E6E9761}" type="pres">
      <dgm:prSet presAssocID="{A14164B4-853C-4AB7-A4C0-5DB66A7FBF52}" presName="dummy" presStyleCnt="0"/>
      <dgm:spPr/>
    </dgm:pt>
    <dgm:pt modelId="{1D9335E6-F050-4960-BDD8-2218AD585830}" type="pres">
      <dgm:prSet presAssocID="{A14164B4-853C-4AB7-A4C0-5DB66A7FBF52}" presName="node" presStyleLbl="revTx" presStyleIdx="0" presStyleCnt="2">
        <dgm:presLayoutVars>
          <dgm:bulletEnabled val="1"/>
        </dgm:presLayoutVars>
      </dgm:prSet>
      <dgm:spPr/>
    </dgm:pt>
    <dgm:pt modelId="{49D0D5F0-7578-4D39-8D8A-EBD5C44BD7E8}" type="pres">
      <dgm:prSet presAssocID="{84B45793-4D8D-4402-AF24-92892AD12D43}" presName="sibTrans" presStyleLbl="node1" presStyleIdx="0" presStyleCnt="2" custLinFactNeighborX="849" custLinFactNeighborY="-13586"/>
      <dgm:spPr/>
    </dgm:pt>
    <dgm:pt modelId="{3A8184E2-577C-4BB4-BE04-7D8BB97E5390}" type="pres">
      <dgm:prSet presAssocID="{7FA54515-B56E-41D0-BD42-F251A680DD16}" presName="dummy" presStyleCnt="0"/>
      <dgm:spPr/>
    </dgm:pt>
    <dgm:pt modelId="{DDF0C003-293D-4680-8C47-91B96EAB9E8C}" type="pres">
      <dgm:prSet presAssocID="{7FA54515-B56E-41D0-BD42-F251A680DD16}" presName="node" presStyleLbl="revTx" presStyleIdx="1" presStyleCnt="2">
        <dgm:presLayoutVars>
          <dgm:bulletEnabled val="1"/>
        </dgm:presLayoutVars>
      </dgm:prSet>
      <dgm:spPr/>
    </dgm:pt>
    <dgm:pt modelId="{0F3BA3AA-769F-4AD9-ADC3-DFD760CB83B6}" type="pres">
      <dgm:prSet presAssocID="{EC2ADC49-DC31-417D-819D-8E6847B36F02}" presName="sibTrans" presStyleLbl="node1" presStyleIdx="1" presStyleCnt="2"/>
      <dgm:spPr/>
    </dgm:pt>
  </dgm:ptLst>
  <dgm:cxnLst>
    <dgm:cxn modelId="{B3CD400F-E9DE-4831-B9B7-283C66D8E81E}" srcId="{B7CEE2C4-C7DF-4B2E-8955-2E81AF131489}" destId="{A14164B4-853C-4AB7-A4C0-5DB66A7FBF52}" srcOrd="0" destOrd="0" parTransId="{171A7865-8861-4F09-A228-FDB80BED41C5}" sibTransId="{84B45793-4D8D-4402-AF24-92892AD12D43}"/>
    <dgm:cxn modelId="{4066CD21-9189-4BF8-A19C-04AB434E7B4D}" type="presOf" srcId="{A14164B4-853C-4AB7-A4C0-5DB66A7FBF52}" destId="{1D9335E6-F050-4960-BDD8-2218AD585830}" srcOrd="0" destOrd="0" presId="urn:microsoft.com/office/officeart/2005/8/layout/cycle1"/>
    <dgm:cxn modelId="{C3ED4E6A-1295-41ED-B2AF-B455CE4B7838}" type="presOf" srcId="{84B45793-4D8D-4402-AF24-92892AD12D43}" destId="{49D0D5F0-7578-4D39-8D8A-EBD5C44BD7E8}" srcOrd="0" destOrd="0" presId="urn:microsoft.com/office/officeart/2005/8/layout/cycle1"/>
    <dgm:cxn modelId="{FA13EB6B-24C9-4480-A83A-643BAFF0DB0F}" type="presOf" srcId="{EC2ADC49-DC31-417D-819D-8E6847B36F02}" destId="{0F3BA3AA-769F-4AD9-ADC3-DFD760CB83B6}" srcOrd="0" destOrd="0" presId="urn:microsoft.com/office/officeart/2005/8/layout/cycle1"/>
    <dgm:cxn modelId="{347B1352-6B8B-4E71-B0FA-72C21E2F1FEF}" type="presOf" srcId="{B7CEE2C4-C7DF-4B2E-8955-2E81AF131489}" destId="{74ED4E51-79CE-4B68-96B2-74C9717F198D}" srcOrd="0" destOrd="0" presId="urn:microsoft.com/office/officeart/2005/8/layout/cycle1"/>
    <dgm:cxn modelId="{98C66189-1E5A-4AF1-A76F-9C912D014C99}" type="presOf" srcId="{7FA54515-B56E-41D0-BD42-F251A680DD16}" destId="{DDF0C003-293D-4680-8C47-91B96EAB9E8C}" srcOrd="0" destOrd="0" presId="urn:microsoft.com/office/officeart/2005/8/layout/cycle1"/>
    <dgm:cxn modelId="{F51D5EA0-36BD-488E-97A4-BEB16B3C6B51}" srcId="{B7CEE2C4-C7DF-4B2E-8955-2E81AF131489}" destId="{7FA54515-B56E-41D0-BD42-F251A680DD16}" srcOrd="1" destOrd="0" parTransId="{B66DEB88-9011-40E0-82DE-5256D54CC287}" sibTransId="{EC2ADC49-DC31-417D-819D-8E6847B36F02}"/>
    <dgm:cxn modelId="{372096CD-413A-4B75-9C0F-75E683FA2D94}" type="presParOf" srcId="{74ED4E51-79CE-4B68-96B2-74C9717F198D}" destId="{4452442D-2E9A-4AF6-AC4C-97446E6E9761}" srcOrd="0" destOrd="0" presId="urn:microsoft.com/office/officeart/2005/8/layout/cycle1"/>
    <dgm:cxn modelId="{A4BF57B3-18BC-440A-BEF4-85BD81EB007C}" type="presParOf" srcId="{74ED4E51-79CE-4B68-96B2-74C9717F198D}" destId="{1D9335E6-F050-4960-BDD8-2218AD585830}" srcOrd="1" destOrd="0" presId="urn:microsoft.com/office/officeart/2005/8/layout/cycle1"/>
    <dgm:cxn modelId="{ED5CF2BB-A9D5-4149-A44F-CFCAF0E86A57}" type="presParOf" srcId="{74ED4E51-79CE-4B68-96B2-74C9717F198D}" destId="{49D0D5F0-7578-4D39-8D8A-EBD5C44BD7E8}" srcOrd="2" destOrd="0" presId="urn:microsoft.com/office/officeart/2005/8/layout/cycle1"/>
    <dgm:cxn modelId="{D34AF57C-BAE6-43B8-81B2-F730D44C4FF6}" type="presParOf" srcId="{74ED4E51-79CE-4B68-96B2-74C9717F198D}" destId="{3A8184E2-577C-4BB4-BE04-7D8BB97E5390}" srcOrd="3" destOrd="0" presId="urn:microsoft.com/office/officeart/2005/8/layout/cycle1"/>
    <dgm:cxn modelId="{DD8E9098-4EE8-44F0-A4BC-A29500F2F99F}" type="presParOf" srcId="{74ED4E51-79CE-4B68-96B2-74C9717F198D}" destId="{DDF0C003-293D-4680-8C47-91B96EAB9E8C}" srcOrd="4" destOrd="0" presId="urn:microsoft.com/office/officeart/2005/8/layout/cycle1"/>
    <dgm:cxn modelId="{747EF4C5-ABE9-46F7-8C9B-109E309CFE21}" type="presParOf" srcId="{74ED4E51-79CE-4B68-96B2-74C9717F198D}" destId="{0F3BA3AA-769F-4AD9-ADC3-DFD760CB83B6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335E6-F050-4960-BDD8-2218AD585830}">
      <dsp:nvSpPr>
        <dsp:cNvPr id="0" name=""/>
        <dsp:cNvSpPr/>
      </dsp:nvSpPr>
      <dsp:spPr>
        <a:xfrm>
          <a:off x="2311322" y="884746"/>
          <a:ext cx="1416018" cy="1416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/>
        </a:p>
      </dsp:txBody>
      <dsp:txXfrm>
        <a:off x="2311322" y="884746"/>
        <a:ext cx="1416018" cy="1416018"/>
      </dsp:txXfrm>
    </dsp:sp>
    <dsp:sp modelId="{49D0D5F0-7578-4D39-8D8A-EBD5C44BD7E8}">
      <dsp:nvSpPr>
        <dsp:cNvPr id="0" name=""/>
        <dsp:cNvSpPr/>
      </dsp:nvSpPr>
      <dsp:spPr>
        <a:xfrm>
          <a:off x="433748" y="-257226"/>
          <a:ext cx="2909418" cy="2909418"/>
        </a:xfrm>
        <a:prstGeom prst="circularArrow">
          <a:avLst>
            <a:gd name="adj1" fmla="val 9491"/>
            <a:gd name="adj2" fmla="val 685674"/>
            <a:gd name="adj3" fmla="val 7847271"/>
            <a:gd name="adj4" fmla="val 2267055"/>
            <a:gd name="adj5" fmla="val 11072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0C003-293D-4680-8C47-91B96EAB9E8C}">
      <dsp:nvSpPr>
        <dsp:cNvPr id="0" name=""/>
        <dsp:cNvSpPr/>
      </dsp:nvSpPr>
      <dsp:spPr>
        <a:xfrm>
          <a:off x="172" y="884746"/>
          <a:ext cx="1416018" cy="1416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/>
        </a:p>
      </dsp:txBody>
      <dsp:txXfrm>
        <a:off x="172" y="884746"/>
        <a:ext cx="1416018" cy="1416018"/>
      </dsp:txXfrm>
    </dsp:sp>
    <dsp:sp modelId="{0F3BA3AA-769F-4AD9-ADC3-DFD760CB83B6}">
      <dsp:nvSpPr>
        <dsp:cNvPr id="0" name=""/>
        <dsp:cNvSpPr/>
      </dsp:nvSpPr>
      <dsp:spPr>
        <a:xfrm>
          <a:off x="409047" y="138046"/>
          <a:ext cx="2909418" cy="2909418"/>
        </a:xfrm>
        <a:prstGeom prst="circularArrow">
          <a:avLst>
            <a:gd name="adj1" fmla="val 9491"/>
            <a:gd name="adj2" fmla="val 685674"/>
            <a:gd name="adj3" fmla="val 18647271"/>
            <a:gd name="adj4" fmla="val 13067055"/>
            <a:gd name="adj5" fmla="val 11072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587651-8249-4C37-9E98-8F81B78F26B5}" type="datetimeFigureOut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9AE5758-024A-4E05-88DC-F9C3F18DD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095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282E805-CEC9-4F72-84F9-46880629F51E}" type="datetimeFigureOut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2B8145A-E110-4781-AE96-B56559A7C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5772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 Give people real world attachment.    This is Health Insurance.  Remind people</a:t>
            </a:r>
            <a:r>
              <a:rPr lang="en-US" baseline="0" dirty="0"/>
              <a:t> the rea world context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5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&lt; Switching</a:t>
            </a:r>
            <a:r>
              <a:rPr lang="en-GB" baseline="0" dirty="0"/>
              <a:t> between Claims and Service Likes (activities) is really confusing.  Maybe we can just delete this slide its too complicated.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888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 Talk about the productive in memory model being 60gb</a:t>
            </a:r>
            <a:r>
              <a:rPr lang="en-US" baseline="0" dirty="0"/>
              <a:t> and how we handle the swap when a newly fresh model gets moved to production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10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 Also move to the end </a:t>
            </a:r>
          </a:p>
        </p:txBody>
      </p:sp>
    </p:spTree>
    <p:extLst>
      <p:ext uri="{BB962C8B-B14F-4D97-AF65-F5344CB8AC3E}">
        <p14:creationId xmlns:p14="http://schemas.microsoft.com/office/powerpoint/2010/main" val="1481276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 Can you move this slide to the back.</a:t>
            </a:r>
            <a:r>
              <a:rPr lang="en-US" baseline="0" dirty="0"/>
              <a:t>  You have not given me enough reason to listen to you and now your already telling me some </a:t>
            </a:r>
            <a:r>
              <a:rPr lang="en-US" baseline="0" dirty="0" err="1"/>
              <a:t>coroporate</a:t>
            </a:r>
            <a:r>
              <a:rPr lang="en-US" baseline="0" dirty="0"/>
              <a:t> story.  First give people some meat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15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</a:t>
            </a:r>
            <a:r>
              <a:rPr lang="en-US" baseline="0" dirty="0"/>
              <a:t> I would change the word Accuracy   with Precision   (or more humanly talk about Increase Decision Consistency ) </a:t>
            </a:r>
          </a:p>
        </p:txBody>
      </p:sp>
    </p:spTree>
    <p:extLst>
      <p:ext uri="{BB962C8B-B14F-4D97-AF65-F5344CB8AC3E}">
        <p14:creationId xmlns:p14="http://schemas.microsoft.com/office/powerpoint/2010/main" val="102605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 You have not mentioned the actual problem.</a:t>
            </a:r>
            <a:r>
              <a:rPr lang="en-US" baseline="0" dirty="0"/>
              <a:t>  The : We are processing claims.  We have X hundred people employed to solve this task and we want to automate this work. </a:t>
            </a:r>
          </a:p>
          <a:p>
            <a:endParaRPr lang="en-US" baseline="0" dirty="0"/>
          </a:p>
          <a:p>
            <a:r>
              <a:rPr lang="en-US" baseline="0" dirty="0"/>
              <a:t>&lt; ok I get the message, UAE &amp; Daman are cool because they have </a:t>
            </a:r>
            <a:r>
              <a:rPr lang="en-US" baseline="0" dirty="0" err="1"/>
              <a:t>Electornic</a:t>
            </a:r>
            <a:r>
              <a:rPr lang="en-US" baseline="0" dirty="0"/>
              <a:t> Medical </a:t>
            </a:r>
            <a:r>
              <a:rPr lang="en-US" baseline="0" dirty="0" err="1"/>
              <a:t>reords</a:t>
            </a:r>
            <a:r>
              <a:rPr lang="en-US" baseline="0" dirty="0"/>
              <a:t> everywhere AND daman has been working on Automation of the core business which is claims processing for some time.   </a:t>
            </a:r>
            <a:r>
              <a:rPr lang="mr-IN" baseline="0" dirty="0"/>
              <a:t>…</a:t>
            </a:r>
            <a:r>
              <a:rPr lang="en-US" baseline="0" dirty="0"/>
              <a:t>. My comment :  How does this introduce the talk.  My Suggestion:  “We automate a lot with different </a:t>
            </a:r>
            <a:r>
              <a:rPr lang="en-US" baseline="0" dirty="0" err="1"/>
              <a:t>techniches</a:t>
            </a:r>
            <a:r>
              <a:rPr lang="en-US" baseline="0" dirty="0"/>
              <a:t> and now I am going to show you our latest and greatest ML method for getting up to that 92%  AND YOU CAN TOO when you listen to my talk “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5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 Make</a:t>
            </a:r>
            <a:r>
              <a:rPr lang="en-US" baseline="0" dirty="0"/>
              <a:t> it visually more clear that we are throwing away most of the data.  We are only looking at the medical aspect of the claims </a:t>
            </a:r>
          </a:p>
          <a:p>
            <a:r>
              <a:rPr lang="en-US" baseline="0" dirty="0"/>
              <a:t>&lt; HERE we should also add a slide which is an actual example of what the input space is.  =  A series of codes .  A bag of codes.  A sentence of Codes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6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89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</a:t>
            </a:r>
            <a:r>
              <a:rPr lang="en-US" baseline="0" dirty="0"/>
              <a:t> slide HealthCare E-Claim  &amp; Claims &amp; NLP  are kind of together </a:t>
            </a:r>
            <a:endParaRPr lang="en-US" dirty="0"/>
          </a:p>
          <a:p>
            <a:r>
              <a:rPr lang="en-US" dirty="0"/>
              <a:t>&lt; I don’t see what is the input</a:t>
            </a:r>
            <a:r>
              <a:rPr lang="en-US" baseline="0" dirty="0"/>
              <a:t> space.  We have a very well defined input space which is very similar to </a:t>
            </a:r>
            <a:r>
              <a:rPr lang="en-US" baseline="0" dirty="0" err="1"/>
              <a:t>english</a:t>
            </a:r>
            <a:r>
              <a:rPr lang="en-US" baseline="0" dirty="0"/>
              <a:t> </a:t>
            </a:r>
            <a:r>
              <a:rPr lang="en-US" baseline="0" dirty="0" err="1"/>
              <a:t>lanauge</a:t>
            </a:r>
            <a:r>
              <a:rPr lang="en-US" baseline="0" dirty="0"/>
              <a:t> sentences.  And that is the key insight which is the title of the </a:t>
            </a:r>
            <a:r>
              <a:rPr lang="en-US" baseline="0" dirty="0" err="1"/>
              <a:t>presentaiton</a:t>
            </a:r>
            <a:r>
              <a:rPr lang="en-US" baseline="0" dirty="0"/>
              <a:t>  “NLP Methods utility on non text data” .  </a:t>
            </a:r>
          </a:p>
          <a:p>
            <a:r>
              <a:rPr lang="en-US" baseline="0" dirty="0"/>
              <a:t>&lt; This is the key insight of the talk.  Take a lot of time </a:t>
            </a:r>
            <a:r>
              <a:rPr lang="en-US" baseline="0" dirty="0" err="1"/>
              <a:t>explaing</a:t>
            </a:r>
            <a:r>
              <a:rPr lang="en-US" baseline="0" dirty="0"/>
              <a:t> the input space is a series of codes. So anyone listening to this talk that has a dataset which is a series of code can listen up and think wow this talk will be useful to 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66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 Why are we building a similarity</a:t>
            </a:r>
            <a:r>
              <a:rPr lang="en-US" baseline="0" dirty="0"/>
              <a:t> space.  Why don’t you just try to directly predict Accept/Reject. </a:t>
            </a:r>
            <a:r>
              <a:rPr lang="mr-IN" baseline="0" dirty="0"/>
              <a:t>…</a:t>
            </a:r>
            <a:r>
              <a:rPr lang="en-US" baseline="0" dirty="0"/>
              <a:t>. We can leave this open as question which we have a good answer prepared. OR we can create another slide which explains why this is not a simple binary classification problem.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47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56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7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29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3515FB67-5EBB-4208-B537-B86AA1341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423" y="-869875"/>
            <a:ext cx="21717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6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6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6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6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 Neue"/>
                <a:cs typeface="Helvetica" panose="020B0604020202020204" pitchFamily="34" charset="0"/>
                <a:sym typeface="Arial" panose="020B0604020202020204" pitchFamily="34" charset="0"/>
              </a:rPr>
              <a:t>Real-time automated claim processing</a:t>
            </a:r>
            <a:endParaRPr kumimoji="0" lang="en-US" altLang="en-US" sz="8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 Neue"/>
              <a:cs typeface="Helvetic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ADB2D10-D026-4064-AEEC-6987C4FDE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5715000"/>
            <a:ext cx="21704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ts val="190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914400" marR="0" lvl="0" indent="-914400" algn="ctr" defTabSz="914400" rtl="0" eaLnBrk="1" fontAlgn="base" latinLnBrk="0" hangingPunct="1">
              <a:lnSpc>
                <a:spcPct val="100000"/>
              </a:lnSpc>
              <a:spcBef>
                <a:spcPts val="1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Helvetica" panose="020B0604020202020204" pitchFamily="34" charset="0"/>
                <a:sym typeface="Arial" panose="020B0604020202020204" pitchFamily="34" charset="0"/>
              </a:rPr>
              <a:t>The surprising utility of NLP methods on </a:t>
            </a:r>
            <a:b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Helvetica" panose="020B0604020202020204" pitchFamily="34" charset="0"/>
                <a:sym typeface="Arial" panose="020B0604020202020204" pitchFamily="34" charset="0"/>
              </a:rPr>
            </a:b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Helvetica" panose="020B0604020202020204" pitchFamily="34" charset="0"/>
                <a:sym typeface="Arial" panose="020B0604020202020204" pitchFamily="34" charset="0"/>
              </a:rPr>
              <a:t>non-textual data</a:t>
            </a:r>
            <a:endParaRPr kumimoji="0" lang="en-GB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Helvetica" panose="020B0604020202020204" pitchFamily="34" charset="0"/>
              <a:sym typeface="Arial" panose="020B0604020202020204" pitchFamily="34" charset="0"/>
            </a:endParaRPr>
          </a:p>
          <a:p>
            <a:pPr marL="914400" marR="0" lvl="0" indent="-914400" algn="ctr" defTabSz="914400" rtl="0" eaLnBrk="1" fontAlgn="base" latinLnBrk="0" hangingPunct="1">
              <a:lnSpc>
                <a:spcPct val="100000"/>
              </a:lnSpc>
              <a:spcBef>
                <a:spcPts val="1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C9FD18-EBB2-4508-B108-52CF17C14003}"/>
              </a:ext>
            </a:extLst>
          </p:cNvPr>
          <p:cNvGrpSpPr/>
          <p:nvPr/>
        </p:nvGrpSpPr>
        <p:grpSpPr>
          <a:xfrm>
            <a:off x="10635158" y="10445488"/>
            <a:ext cx="3113683" cy="3270512"/>
            <a:chOff x="10483081" y="10445488"/>
            <a:chExt cx="3113683" cy="32705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8B38CD-6137-4E42-AF6C-0046FB56D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60" r="1785" b="10534"/>
            <a:stretch/>
          </p:blipFill>
          <p:spPr>
            <a:xfrm>
              <a:off x="10483081" y="10445488"/>
              <a:ext cx="3113683" cy="234935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32FEAFC-D767-4089-B867-C9DCC3AD1EE9}"/>
                </a:ext>
              </a:extLst>
            </p:cNvPr>
            <p:cNvGrpSpPr/>
            <p:nvPr/>
          </p:nvGrpSpPr>
          <p:grpSpPr>
            <a:xfrm>
              <a:off x="10483081" y="12807688"/>
              <a:ext cx="3113683" cy="908312"/>
              <a:chOff x="10287000" y="12258390"/>
              <a:chExt cx="3543300" cy="9906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06E619-B8F6-4152-8655-46874E5EA853}"/>
                  </a:ext>
                </a:extLst>
              </p:cNvPr>
              <p:cNvSpPr/>
              <p:nvPr/>
            </p:nvSpPr>
            <p:spPr bwMode="auto">
              <a:xfrm>
                <a:off x="10287000" y="12258390"/>
                <a:ext cx="3543300" cy="9906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4F52CBF-E5E0-485E-A76F-2853155244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0646049" y="12268200"/>
                <a:ext cx="3184251" cy="9807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91101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76">
            <a:extLst>
              <a:ext uri="{FF2B5EF4-FFF2-40B4-BE49-F238E27FC236}">
                <a16:creationId xmlns:a16="http://schemas.microsoft.com/office/drawing/2014/main" id="{D651C6E3-0889-A64C-AD7A-0F4C481E4E8B}"/>
              </a:ext>
            </a:extLst>
          </p:cNvPr>
          <p:cNvSpPr/>
          <p:nvPr/>
        </p:nvSpPr>
        <p:spPr>
          <a:xfrm rot="10800000">
            <a:off x="13814346" y="4268345"/>
            <a:ext cx="5906213" cy="7300119"/>
          </a:xfrm>
          <a:custGeom>
            <a:avLst/>
            <a:gdLst>
              <a:gd name="connsiteX0" fmla="*/ 1012153 w 2048137"/>
              <a:gd name="connsiteY0" fmla="*/ 0 h 3746231"/>
              <a:gd name="connsiteX1" fmla="*/ 2024306 w 2048137"/>
              <a:gd name="connsiteY1" fmla="*/ 372553 h 3746231"/>
              <a:gd name="connsiteX2" fmla="*/ 2048137 w 2048137"/>
              <a:gd name="connsiteY2" fmla="*/ 372553 h 3746231"/>
              <a:gd name="connsiteX3" fmla="*/ 2048137 w 2048137"/>
              <a:gd name="connsiteY3" fmla="*/ 3746231 h 3746231"/>
              <a:gd name="connsiteX4" fmla="*/ 0 w 2048137"/>
              <a:gd name="connsiteY4" fmla="*/ 3746231 h 3746231"/>
              <a:gd name="connsiteX5" fmla="*/ 0 w 2048137"/>
              <a:gd name="connsiteY5" fmla="*/ 372553 h 3746231"/>
              <a:gd name="connsiteX0" fmla="*/ 1012153 w 2048137"/>
              <a:gd name="connsiteY0" fmla="*/ 0 h 3746231"/>
              <a:gd name="connsiteX1" fmla="*/ 2014781 w 2048137"/>
              <a:gd name="connsiteY1" fmla="*/ 318578 h 3746231"/>
              <a:gd name="connsiteX2" fmla="*/ 2048137 w 2048137"/>
              <a:gd name="connsiteY2" fmla="*/ 372553 h 3746231"/>
              <a:gd name="connsiteX3" fmla="*/ 2048137 w 2048137"/>
              <a:gd name="connsiteY3" fmla="*/ 3746231 h 3746231"/>
              <a:gd name="connsiteX4" fmla="*/ 0 w 2048137"/>
              <a:gd name="connsiteY4" fmla="*/ 3746231 h 3746231"/>
              <a:gd name="connsiteX5" fmla="*/ 0 w 2048137"/>
              <a:gd name="connsiteY5" fmla="*/ 372553 h 3746231"/>
              <a:gd name="connsiteX6" fmla="*/ 1012153 w 2048137"/>
              <a:gd name="connsiteY6" fmla="*/ 0 h 3746231"/>
              <a:gd name="connsiteX0" fmla="*/ 1012153 w 2048137"/>
              <a:gd name="connsiteY0" fmla="*/ 0 h 3746231"/>
              <a:gd name="connsiteX1" fmla="*/ 2048137 w 2048137"/>
              <a:gd name="connsiteY1" fmla="*/ 372553 h 3746231"/>
              <a:gd name="connsiteX2" fmla="*/ 2048137 w 2048137"/>
              <a:gd name="connsiteY2" fmla="*/ 3746231 h 3746231"/>
              <a:gd name="connsiteX3" fmla="*/ 0 w 2048137"/>
              <a:gd name="connsiteY3" fmla="*/ 3746231 h 3746231"/>
              <a:gd name="connsiteX4" fmla="*/ 0 w 2048137"/>
              <a:gd name="connsiteY4" fmla="*/ 372553 h 3746231"/>
              <a:gd name="connsiteX5" fmla="*/ 1012153 w 2048137"/>
              <a:gd name="connsiteY5" fmla="*/ 0 h 374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8137" h="3746231">
                <a:moveTo>
                  <a:pt x="1012153" y="0"/>
                </a:moveTo>
                <a:lnTo>
                  <a:pt x="2048137" y="372553"/>
                </a:lnTo>
                <a:lnTo>
                  <a:pt x="2048137" y="3746231"/>
                </a:lnTo>
                <a:lnTo>
                  <a:pt x="0" y="3746231"/>
                </a:lnTo>
                <a:lnTo>
                  <a:pt x="0" y="372553"/>
                </a:lnTo>
                <a:lnTo>
                  <a:pt x="1012153" y="0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50000">
                <a:schemeClr val="bg1">
                  <a:lumMod val="75000"/>
                </a:schemeClr>
              </a:gs>
              <a:gs pos="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3600" dirty="0">
              <a:solidFill>
                <a:prstClr val="white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19CDC7-E86E-7745-B3A0-13F3B2C96CE4}"/>
              </a:ext>
            </a:extLst>
          </p:cNvPr>
          <p:cNvGrpSpPr/>
          <p:nvPr/>
        </p:nvGrpSpPr>
        <p:grpSpPr>
          <a:xfrm>
            <a:off x="7321799" y="3033587"/>
            <a:ext cx="5906212" cy="7300119"/>
            <a:chOff x="2735964" y="1689426"/>
            <a:chExt cx="2048137" cy="449165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651C6E3-0889-A64C-AD7A-0F4C481E4E8B}"/>
                </a:ext>
              </a:extLst>
            </p:cNvPr>
            <p:cNvSpPr/>
            <p:nvPr/>
          </p:nvSpPr>
          <p:spPr>
            <a:xfrm>
              <a:off x="2735964" y="1689426"/>
              <a:ext cx="2048137" cy="4491654"/>
            </a:xfrm>
            <a:custGeom>
              <a:avLst/>
              <a:gdLst>
                <a:gd name="connsiteX0" fmla="*/ 1012153 w 2048137"/>
                <a:gd name="connsiteY0" fmla="*/ 0 h 3746231"/>
                <a:gd name="connsiteX1" fmla="*/ 2024306 w 2048137"/>
                <a:gd name="connsiteY1" fmla="*/ 372553 h 3746231"/>
                <a:gd name="connsiteX2" fmla="*/ 2048137 w 2048137"/>
                <a:gd name="connsiteY2" fmla="*/ 372553 h 3746231"/>
                <a:gd name="connsiteX3" fmla="*/ 2048137 w 2048137"/>
                <a:gd name="connsiteY3" fmla="*/ 3746231 h 3746231"/>
                <a:gd name="connsiteX4" fmla="*/ 0 w 2048137"/>
                <a:gd name="connsiteY4" fmla="*/ 3746231 h 3746231"/>
                <a:gd name="connsiteX5" fmla="*/ 0 w 2048137"/>
                <a:gd name="connsiteY5" fmla="*/ 372553 h 3746231"/>
                <a:gd name="connsiteX0" fmla="*/ 1012153 w 2048137"/>
                <a:gd name="connsiteY0" fmla="*/ 0 h 3746231"/>
                <a:gd name="connsiteX1" fmla="*/ 2014781 w 2048137"/>
                <a:gd name="connsiteY1" fmla="*/ 318578 h 3746231"/>
                <a:gd name="connsiteX2" fmla="*/ 2048137 w 2048137"/>
                <a:gd name="connsiteY2" fmla="*/ 372553 h 3746231"/>
                <a:gd name="connsiteX3" fmla="*/ 2048137 w 2048137"/>
                <a:gd name="connsiteY3" fmla="*/ 3746231 h 3746231"/>
                <a:gd name="connsiteX4" fmla="*/ 0 w 2048137"/>
                <a:gd name="connsiteY4" fmla="*/ 3746231 h 3746231"/>
                <a:gd name="connsiteX5" fmla="*/ 0 w 2048137"/>
                <a:gd name="connsiteY5" fmla="*/ 372553 h 3746231"/>
                <a:gd name="connsiteX6" fmla="*/ 1012153 w 2048137"/>
                <a:gd name="connsiteY6" fmla="*/ 0 h 3746231"/>
                <a:gd name="connsiteX0" fmla="*/ 1012153 w 2048137"/>
                <a:gd name="connsiteY0" fmla="*/ 0 h 3746231"/>
                <a:gd name="connsiteX1" fmla="*/ 2048137 w 2048137"/>
                <a:gd name="connsiteY1" fmla="*/ 372553 h 3746231"/>
                <a:gd name="connsiteX2" fmla="*/ 2048137 w 2048137"/>
                <a:gd name="connsiteY2" fmla="*/ 3746231 h 3746231"/>
                <a:gd name="connsiteX3" fmla="*/ 0 w 2048137"/>
                <a:gd name="connsiteY3" fmla="*/ 3746231 h 3746231"/>
                <a:gd name="connsiteX4" fmla="*/ 0 w 2048137"/>
                <a:gd name="connsiteY4" fmla="*/ 372553 h 3746231"/>
                <a:gd name="connsiteX5" fmla="*/ 1012153 w 2048137"/>
                <a:gd name="connsiteY5" fmla="*/ 0 h 37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8137" h="3746231">
                  <a:moveTo>
                    <a:pt x="1012153" y="0"/>
                  </a:moveTo>
                  <a:lnTo>
                    <a:pt x="2048137" y="372553"/>
                  </a:lnTo>
                  <a:lnTo>
                    <a:pt x="2048137" y="3746231"/>
                  </a:lnTo>
                  <a:lnTo>
                    <a:pt x="0" y="3746231"/>
                  </a:lnTo>
                  <a:lnTo>
                    <a:pt x="0" y="372553"/>
                  </a:lnTo>
                  <a:lnTo>
                    <a:pt x="101215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 dirty="0">
                <a:solidFill>
                  <a:prstClr val="white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300195-F65B-254F-9900-75657298CD05}"/>
                </a:ext>
              </a:extLst>
            </p:cNvPr>
            <p:cNvSpPr txBox="1"/>
            <p:nvPr/>
          </p:nvSpPr>
          <p:spPr>
            <a:xfrm>
              <a:off x="3511991" y="1947135"/>
              <a:ext cx="457200" cy="2783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fontAlgn="auto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$$$ 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E751AA-7C73-2E46-91E5-FAF164D9F6F0}"/>
              </a:ext>
            </a:extLst>
          </p:cNvPr>
          <p:cNvSpPr/>
          <p:nvPr/>
        </p:nvSpPr>
        <p:spPr>
          <a:xfrm>
            <a:off x="7321800" y="4262008"/>
            <a:ext cx="12398760" cy="2664006"/>
          </a:xfrm>
          <a:prstGeom prst="rect">
            <a:avLst/>
          </a:prstGeom>
          <a:solidFill>
            <a:srgbClr val="94CE5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3600" dirty="0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74B93A3-5E8C-ED4A-AC41-9736A734FE23}"/>
              </a:ext>
            </a:extLst>
          </p:cNvPr>
          <p:cNvSpPr/>
          <p:nvPr/>
        </p:nvSpPr>
        <p:spPr>
          <a:xfrm>
            <a:off x="7321800" y="7516192"/>
            <a:ext cx="12398760" cy="2692670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3600" dirty="0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EB67AA6-62C0-A648-B1B8-6905B444B842}"/>
              </a:ext>
            </a:extLst>
          </p:cNvPr>
          <p:cNvSpPr/>
          <p:nvPr/>
        </p:nvSpPr>
        <p:spPr>
          <a:xfrm>
            <a:off x="7192450" y="8452178"/>
            <a:ext cx="6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55A4FCA-B012-5643-863B-296C121D1461}"/>
              </a:ext>
            </a:extLst>
          </p:cNvPr>
          <p:cNvSpPr txBox="1"/>
          <p:nvPr/>
        </p:nvSpPr>
        <p:spPr>
          <a:xfrm>
            <a:off x="7851195" y="7912745"/>
            <a:ext cx="4864720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Reduce Manual Processing</a:t>
            </a:r>
          </a:p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58CB44-7BE5-E04E-B99B-AAA51099DFD0}"/>
              </a:ext>
            </a:extLst>
          </p:cNvPr>
          <p:cNvSpPr txBox="1"/>
          <p:nvPr/>
        </p:nvSpPr>
        <p:spPr>
          <a:xfrm>
            <a:off x="7851195" y="9059499"/>
            <a:ext cx="4313287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Deny more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6AB679A-01F0-344A-B271-ED70902F97C9}"/>
              </a:ext>
            </a:extLst>
          </p:cNvPr>
          <p:cNvSpPr txBox="1"/>
          <p:nvPr/>
        </p:nvSpPr>
        <p:spPr>
          <a:xfrm>
            <a:off x="14503554" y="7912745"/>
            <a:ext cx="488691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Manually process some resubmitted additional Denials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F300195-F65B-254F-9900-75657298CD05}"/>
              </a:ext>
            </a:extLst>
          </p:cNvPr>
          <p:cNvSpPr txBox="1"/>
          <p:nvPr/>
        </p:nvSpPr>
        <p:spPr>
          <a:xfrm>
            <a:off x="16483204" y="10751733"/>
            <a:ext cx="568495" cy="4630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E5DFB92-4F17-5247-A353-E843ABE8B653}"/>
              </a:ext>
            </a:extLst>
          </p:cNvPr>
          <p:cNvSpPr txBox="1"/>
          <p:nvPr/>
        </p:nvSpPr>
        <p:spPr>
          <a:xfrm>
            <a:off x="8664253" y="2203308"/>
            <a:ext cx="3109175" cy="486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Gain</a:t>
            </a:r>
            <a:endParaRPr lang="en-US" sz="4400" b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E5DFB92-4F17-5247-A353-E843ABE8B653}"/>
              </a:ext>
            </a:extLst>
          </p:cNvPr>
          <p:cNvSpPr txBox="1"/>
          <p:nvPr/>
        </p:nvSpPr>
        <p:spPr>
          <a:xfrm>
            <a:off x="15212863" y="12111335"/>
            <a:ext cx="310917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0" y="13115940"/>
            <a:ext cx="24384000" cy="609600"/>
            <a:chOff x="0" y="13115940"/>
            <a:chExt cx="24384000" cy="609600"/>
          </a:xfrm>
        </p:grpSpPr>
        <p:sp>
          <p:nvSpPr>
            <p:cNvPr id="41" name="Rectangle 40"/>
            <p:cNvSpPr/>
            <p:nvPr/>
          </p:nvSpPr>
          <p:spPr>
            <a:xfrm>
              <a:off x="0" y="13115941"/>
              <a:ext cx="24384000" cy="609599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100000">
                  <a:schemeClr val="tx1"/>
                </a:gs>
                <a:gs pos="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1726268" y="13115940"/>
              <a:ext cx="1600200" cy="609600"/>
              <a:chOff x="11726268" y="-36843"/>
              <a:chExt cx="1600200" cy="6096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1726268" y="-36843"/>
                <a:ext cx="1600199" cy="609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1" r="1785"/>
              <a:stretch/>
            </p:blipFill>
            <p:spPr>
              <a:xfrm>
                <a:off x="11726268" y="-36842"/>
                <a:ext cx="711698" cy="609599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2437966" y="123534"/>
                <a:ext cx="888502" cy="273670"/>
              </a:xfrm>
              <a:prstGeom prst="rect">
                <a:avLst/>
              </a:prstGeom>
            </p:spPr>
          </p:pic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FFD6315-47F8-4496-A380-537666FD2D9B}"/>
              </a:ext>
            </a:extLst>
          </p:cNvPr>
          <p:cNvSpPr/>
          <p:nvPr/>
        </p:nvSpPr>
        <p:spPr>
          <a:xfrm>
            <a:off x="3441138" y="5409051"/>
            <a:ext cx="2582758" cy="83099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Accepts</a:t>
            </a:r>
            <a:endParaRPr lang="tr-TR" sz="3600" dirty="0">
              <a:solidFill>
                <a:schemeClr val="tx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DF8783-8D63-4134-97C0-376B868ACA69}"/>
              </a:ext>
            </a:extLst>
          </p:cNvPr>
          <p:cNvSpPr/>
          <p:nvPr/>
        </p:nvSpPr>
        <p:spPr>
          <a:xfrm>
            <a:off x="3441139" y="8267950"/>
            <a:ext cx="2582757" cy="830997"/>
          </a:xfrm>
          <a:prstGeom prst="rect">
            <a:avLst/>
          </a:prstGeom>
          <a:solidFill>
            <a:srgbClr val="BB1F26"/>
          </a:solidFill>
          <a:ln>
            <a:solidFill>
              <a:srgbClr val="BB1F26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Rejects</a:t>
            </a:r>
            <a:endParaRPr lang="tr-TR" sz="3600" dirty="0">
              <a:solidFill>
                <a:schemeClr val="tx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BDB68A-427A-7743-9FE5-BE95C40CAD67}"/>
              </a:ext>
            </a:extLst>
          </p:cNvPr>
          <p:cNvSpPr txBox="1"/>
          <p:nvPr/>
        </p:nvSpPr>
        <p:spPr>
          <a:xfrm>
            <a:off x="14503554" y="5671972"/>
            <a:ext cx="3910980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Wrongly accept Claims</a:t>
            </a:r>
            <a:br>
              <a:rPr lang="en-US" sz="28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2800" b="1" dirty="0">
              <a:solidFill>
                <a:prstClr val="black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45ACC9-1CA6-704C-8F24-745CA337CD3D}"/>
              </a:ext>
            </a:extLst>
          </p:cNvPr>
          <p:cNvSpPr txBox="1"/>
          <p:nvPr/>
        </p:nvSpPr>
        <p:spPr>
          <a:xfrm>
            <a:off x="7843574" y="5633785"/>
            <a:ext cx="5060487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Reduce Manual Processing</a:t>
            </a:r>
            <a:br>
              <a:rPr lang="en-US" sz="28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2800" b="1" dirty="0">
              <a:solidFill>
                <a:prstClr val="black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F9E453-9E4B-41C3-8BD7-0F3D25D90F3C}"/>
              </a:ext>
            </a:extLst>
          </p:cNvPr>
          <p:cNvSpPr txBox="1"/>
          <p:nvPr/>
        </p:nvSpPr>
        <p:spPr>
          <a:xfrm>
            <a:off x="7851194" y="8485094"/>
            <a:ext cx="4313287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 lang="en-US" sz="2800" b="1" dirty="0">
              <a:solidFill>
                <a:prstClr val="black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D5092B-D8EC-4A15-BF4F-0ABD85CBCE3E}"/>
              </a:ext>
            </a:extLst>
          </p:cNvPr>
          <p:cNvSpPr txBox="1"/>
          <p:nvPr/>
        </p:nvSpPr>
        <p:spPr>
          <a:xfrm>
            <a:off x="1219200" y="1022879"/>
            <a:ext cx="8825962" cy="556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spc="200" dirty="0">
                <a:solidFill>
                  <a:prstClr val="whit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Accepts </a:t>
            </a:r>
            <a:r>
              <a:rPr lang="en-US" sz="72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≠ Rejects</a:t>
            </a:r>
            <a:r>
              <a:rPr lang="en-US" sz="7200" b="1" spc="200" dirty="0">
                <a:solidFill>
                  <a:prstClr val="whit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50075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701F72-3B3F-6D46-B44F-6AFB182431D0}"/>
              </a:ext>
            </a:extLst>
          </p:cNvPr>
          <p:cNvGrpSpPr/>
          <p:nvPr/>
        </p:nvGrpSpPr>
        <p:grpSpPr>
          <a:xfrm>
            <a:off x="12445796" y="7512183"/>
            <a:ext cx="6678568" cy="3611306"/>
            <a:chOff x="5235448" y="4279551"/>
            <a:chExt cx="3339284" cy="180565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1D5F60E-6ECF-2A4A-98C3-44F3256EA7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4923" y="4279551"/>
              <a:ext cx="0" cy="16272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D1CB9A-90F4-2745-B229-1EA119CA6C85}"/>
                </a:ext>
              </a:extLst>
            </p:cNvPr>
            <p:cNvGrpSpPr/>
            <p:nvPr/>
          </p:nvGrpSpPr>
          <p:grpSpPr>
            <a:xfrm>
              <a:off x="5235448" y="4404433"/>
              <a:ext cx="3339284" cy="1680771"/>
              <a:chOff x="584075" y="4304633"/>
              <a:chExt cx="3339284" cy="1680771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2C73FC-D30D-D54D-A87C-32689E6A1F9B}"/>
                  </a:ext>
                </a:extLst>
              </p:cNvPr>
              <p:cNvSpPr txBox="1"/>
              <p:nvPr/>
            </p:nvSpPr>
            <p:spPr>
              <a:xfrm>
                <a:off x="584075" y="4304633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100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A87521-8045-4545-8AA2-157FFFA642B5}"/>
                  </a:ext>
                </a:extLst>
              </p:cNvPr>
              <p:cNvSpPr txBox="1"/>
              <p:nvPr/>
            </p:nvSpPr>
            <p:spPr>
              <a:xfrm>
                <a:off x="584075" y="4588585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80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9F2A39-58C3-7E4C-BC66-FFB7A6C82AF2}"/>
                  </a:ext>
                </a:extLst>
              </p:cNvPr>
              <p:cNvSpPr txBox="1"/>
              <p:nvPr/>
            </p:nvSpPr>
            <p:spPr>
              <a:xfrm>
                <a:off x="584075" y="4865939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60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316564-99CD-EB41-8A70-D646FA3FD9FB}"/>
                  </a:ext>
                </a:extLst>
              </p:cNvPr>
              <p:cNvSpPr txBox="1"/>
              <p:nvPr/>
            </p:nvSpPr>
            <p:spPr>
              <a:xfrm>
                <a:off x="584075" y="5186629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40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4BDF53-8B36-934A-8BE5-CD3D09C62129}"/>
                  </a:ext>
                </a:extLst>
              </p:cNvPr>
              <p:cNvSpPr txBox="1"/>
              <p:nvPr/>
            </p:nvSpPr>
            <p:spPr>
              <a:xfrm>
                <a:off x="584075" y="5489984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20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49E925-11D6-B44F-8506-2B773FCD9252}"/>
                  </a:ext>
                </a:extLst>
              </p:cNvPr>
              <p:cNvSpPr txBox="1"/>
              <p:nvPr/>
            </p:nvSpPr>
            <p:spPr>
              <a:xfrm>
                <a:off x="3610970" y="5862293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100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C557D7-F611-8E42-A741-CE84159CC3EB}"/>
                  </a:ext>
                </a:extLst>
              </p:cNvPr>
              <p:cNvSpPr txBox="1"/>
              <p:nvPr/>
            </p:nvSpPr>
            <p:spPr>
              <a:xfrm>
                <a:off x="3012927" y="5862293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80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0350BC-26DD-774E-A8C7-03AA5FC332F4}"/>
                  </a:ext>
                </a:extLst>
              </p:cNvPr>
              <p:cNvSpPr txBox="1"/>
              <p:nvPr/>
            </p:nvSpPr>
            <p:spPr>
              <a:xfrm>
                <a:off x="2414884" y="5862293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60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4B2057-8C57-6F4F-A39B-89F6A980DC35}"/>
                  </a:ext>
                </a:extLst>
              </p:cNvPr>
              <p:cNvSpPr txBox="1"/>
              <p:nvPr/>
            </p:nvSpPr>
            <p:spPr>
              <a:xfrm>
                <a:off x="1816841" y="5862293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40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B6D2DF-E771-114B-9C25-385172C8727D}"/>
                  </a:ext>
                </a:extLst>
              </p:cNvPr>
              <p:cNvSpPr txBox="1"/>
              <p:nvPr/>
            </p:nvSpPr>
            <p:spPr>
              <a:xfrm>
                <a:off x="1275352" y="5862293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20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2AF53F-96FB-6D4D-BAA0-902EA161C124}"/>
                  </a:ext>
                </a:extLst>
              </p:cNvPr>
              <p:cNvSpPr txBox="1"/>
              <p:nvPr/>
            </p:nvSpPr>
            <p:spPr>
              <a:xfrm>
                <a:off x="661711" y="5862293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0</a:t>
                </a:r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FD7D2F1-943E-3943-A57B-A0995C5DA54F}"/>
              </a:ext>
            </a:extLst>
          </p:cNvPr>
          <p:cNvSpPr txBox="1"/>
          <p:nvPr/>
        </p:nvSpPr>
        <p:spPr>
          <a:xfrm>
            <a:off x="13234709" y="2600890"/>
            <a:ext cx="32268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prstClr val="white">
                    <a:lumMod val="50000"/>
                  </a:prst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model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622DA5-7F6D-BC45-937F-B7E93FF0472C}"/>
              </a:ext>
            </a:extLst>
          </p:cNvPr>
          <p:cNvGrpSpPr/>
          <p:nvPr/>
        </p:nvGrpSpPr>
        <p:grpSpPr>
          <a:xfrm>
            <a:off x="4417708" y="7512183"/>
            <a:ext cx="6678568" cy="3597682"/>
            <a:chOff x="1221404" y="4279551"/>
            <a:chExt cx="3339284" cy="179884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8BED46D-3326-3741-8A15-38C87A68CA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9397" y="4279551"/>
              <a:ext cx="0" cy="16272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EC971C4-F53D-7440-B8C3-BEB51B644151}"/>
                </a:ext>
              </a:extLst>
            </p:cNvPr>
            <p:cNvGrpSpPr/>
            <p:nvPr/>
          </p:nvGrpSpPr>
          <p:grpSpPr>
            <a:xfrm>
              <a:off x="1221404" y="4397621"/>
              <a:ext cx="3339284" cy="1680771"/>
              <a:chOff x="584075" y="4304633"/>
              <a:chExt cx="3339284" cy="1680771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0281757-F247-1E48-A996-865D338F7C69}"/>
                  </a:ext>
                </a:extLst>
              </p:cNvPr>
              <p:cNvSpPr txBox="1"/>
              <p:nvPr/>
            </p:nvSpPr>
            <p:spPr>
              <a:xfrm>
                <a:off x="584075" y="4304633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100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B5A15B3-4A94-1B47-ACB3-836D4F4173F7}"/>
                  </a:ext>
                </a:extLst>
              </p:cNvPr>
              <p:cNvSpPr txBox="1"/>
              <p:nvPr/>
            </p:nvSpPr>
            <p:spPr>
              <a:xfrm>
                <a:off x="584075" y="4588585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80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0F8BDBF-9DE1-1F41-8A36-A4284C2B014C}"/>
                  </a:ext>
                </a:extLst>
              </p:cNvPr>
              <p:cNvSpPr txBox="1"/>
              <p:nvPr/>
            </p:nvSpPr>
            <p:spPr>
              <a:xfrm>
                <a:off x="584075" y="4865939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60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E745418-2DA0-614F-9404-5A48EFE3305F}"/>
                  </a:ext>
                </a:extLst>
              </p:cNvPr>
              <p:cNvSpPr txBox="1"/>
              <p:nvPr/>
            </p:nvSpPr>
            <p:spPr>
              <a:xfrm>
                <a:off x="584075" y="5186629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40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95F9E07-0CFB-934B-846C-9666D39D01D6}"/>
                  </a:ext>
                </a:extLst>
              </p:cNvPr>
              <p:cNvSpPr txBox="1"/>
              <p:nvPr/>
            </p:nvSpPr>
            <p:spPr>
              <a:xfrm>
                <a:off x="584075" y="5489984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20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07849E5-C7D9-0749-99BB-5433CFCC9946}"/>
                  </a:ext>
                </a:extLst>
              </p:cNvPr>
              <p:cNvSpPr txBox="1"/>
              <p:nvPr/>
            </p:nvSpPr>
            <p:spPr>
              <a:xfrm>
                <a:off x="3610970" y="5862293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100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F9F826F-51E3-744F-BA30-FED750746176}"/>
                  </a:ext>
                </a:extLst>
              </p:cNvPr>
              <p:cNvSpPr txBox="1"/>
              <p:nvPr/>
            </p:nvSpPr>
            <p:spPr>
              <a:xfrm>
                <a:off x="3012927" y="5862293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80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6789380-363F-3247-B816-9BAC4201D906}"/>
                  </a:ext>
                </a:extLst>
              </p:cNvPr>
              <p:cNvSpPr txBox="1"/>
              <p:nvPr/>
            </p:nvSpPr>
            <p:spPr>
              <a:xfrm>
                <a:off x="2414884" y="5862293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60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99CE713-ED02-2647-B398-10115B4F12F0}"/>
                  </a:ext>
                </a:extLst>
              </p:cNvPr>
              <p:cNvSpPr txBox="1"/>
              <p:nvPr/>
            </p:nvSpPr>
            <p:spPr>
              <a:xfrm>
                <a:off x="1816841" y="5862293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40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4CB958D-D22C-6E44-91F7-20CB9459ACFC}"/>
                  </a:ext>
                </a:extLst>
              </p:cNvPr>
              <p:cNvSpPr txBox="1"/>
              <p:nvPr/>
            </p:nvSpPr>
            <p:spPr>
              <a:xfrm>
                <a:off x="1275352" y="5862293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20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B39F834-9269-D54C-BA06-AB9F72C551D4}"/>
                  </a:ext>
                </a:extLst>
              </p:cNvPr>
              <p:cNvSpPr txBox="1"/>
              <p:nvPr/>
            </p:nvSpPr>
            <p:spPr>
              <a:xfrm>
                <a:off x="661711" y="5862293"/>
                <a:ext cx="312389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1600" dirty="0">
                    <a:solidFill>
                      <a:schemeClr val="bg1"/>
                    </a:solidFill>
                    <a:latin typeface="Helvetica" pitchFamily="2" charset="0"/>
                    <a:ea typeface="+mn-ea"/>
                  </a:rPr>
                  <a:t>0</a:t>
                </a: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13FAE5D-C8B1-704C-89E2-B09AEA42C67C}"/>
              </a:ext>
            </a:extLst>
          </p:cNvPr>
          <p:cNvGrpSpPr/>
          <p:nvPr/>
        </p:nvGrpSpPr>
        <p:grpSpPr>
          <a:xfrm>
            <a:off x="3385811" y="4308783"/>
            <a:ext cx="7748518" cy="1271226"/>
            <a:chOff x="705455" y="2611591"/>
            <a:chExt cx="3874259" cy="635613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43156A3-528C-754D-8AC6-5EEC45B801C6}"/>
                </a:ext>
              </a:extLst>
            </p:cNvPr>
            <p:cNvCxnSpPr>
              <a:cxnSpLocks/>
            </p:cNvCxnSpPr>
            <p:nvPr/>
          </p:nvCxnSpPr>
          <p:spPr>
            <a:xfrm>
              <a:off x="1569301" y="2611591"/>
              <a:ext cx="3010413" cy="5896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EFA45A3-3141-C942-B944-506188BA4020}"/>
                </a:ext>
              </a:extLst>
            </p:cNvPr>
            <p:cNvSpPr txBox="1"/>
            <p:nvPr/>
          </p:nvSpPr>
          <p:spPr>
            <a:xfrm>
              <a:off x="2467653" y="2773088"/>
              <a:ext cx="1478034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fontAlgn="auto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of undecided service lines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6D4E61B-2F5B-184B-937C-FE71CE19A3FA}"/>
                </a:ext>
              </a:extLst>
            </p:cNvPr>
            <p:cNvSpPr/>
            <p:nvPr/>
          </p:nvSpPr>
          <p:spPr>
            <a:xfrm>
              <a:off x="1554986" y="2754761"/>
              <a:ext cx="821540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4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50%</a:t>
              </a:r>
              <a:endParaRPr lang="tr-TR" sz="6400" dirty="0">
                <a:solidFill>
                  <a:schemeClr val="bg1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9F3CEAF7-9F90-E74F-BF4B-8C605E657962}"/>
                </a:ext>
              </a:extLst>
            </p:cNvPr>
            <p:cNvSpPr txBox="1"/>
            <p:nvPr/>
          </p:nvSpPr>
          <p:spPr>
            <a:xfrm>
              <a:off x="705455" y="2862220"/>
              <a:ext cx="784788" cy="1538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eaLnBrk="1" fontAlgn="auto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 TO 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7CF5419-41BB-F142-B4AB-2B4C2D49DE75}"/>
              </a:ext>
            </a:extLst>
          </p:cNvPr>
          <p:cNvGrpSpPr/>
          <p:nvPr/>
        </p:nvGrpSpPr>
        <p:grpSpPr>
          <a:xfrm>
            <a:off x="3352800" y="5854557"/>
            <a:ext cx="7781528" cy="1271222"/>
            <a:chOff x="688950" y="3384478"/>
            <a:chExt cx="3890764" cy="635611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A4A53D4-0846-F640-81E0-D9E1EDE23BD6}"/>
                </a:ext>
              </a:extLst>
            </p:cNvPr>
            <p:cNvCxnSpPr>
              <a:cxnSpLocks/>
            </p:cNvCxnSpPr>
            <p:nvPr/>
          </p:nvCxnSpPr>
          <p:spPr>
            <a:xfrm>
              <a:off x="1569301" y="3384478"/>
              <a:ext cx="3010413" cy="5896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134588C5-7C53-E74A-86CB-E15BC62BB835}"/>
                </a:ext>
              </a:extLst>
            </p:cNvPr>
            <p:cNvSpPr txBox="1"/>
            <p:nvPr/>
          </p:nvSpPr>
          <p:spPr>
            <a:xfrm>
              <a:off x="2473828" y="3556860"/>
              <a:ext cx="1478034" cy="230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fontAlgn="auto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accuracy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AD521D9-1A76-6142-8204-40F770F572A8}"/>
                </a:ext>
              </a:extLst>
            </p:cNvPr>
            <p:cNvSpPr/>
            <p:nvPr/>
          </p:nvSpPr>
          <p:spPr>
            <a:xfrm>
              <a:off x="1572570" y="3527646"/>
              <a:ext cx="821540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4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98%</a:t>
              </a:r>
              <a:endParaRPr lang="tr-TR" sz="6400" dirty="0">
                <a:solidFill>
                  <a:schemeClr val="bg1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E921E3F-A7A8-9A48-8201-9EBA7CA1EA88}"/>
                </a:ext>
              </a:extLst>
            </p:cNvPr>
            <p:cNvSpPr txBox="1"/>
            <p:nvPr/>
          </p:nvSpPr>
          <p:spPr>
            <a:xfrm>
              <a:off x="688950" y="3613336"/>
              <a:ext cx="784788" cy="1538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eaLnBrk="1" fontAlgn="auto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AT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F09FE8C-2A14-3A4D-9F8B-9F7E94F0A8F4}"/>
              </a:ext>
            </a:extLst>
          </p:cNvPr>
          <p:cNvGrpSpPr/>
          <p:nvPr/>
        </p:nvGrpSpPr>
        <p:grpSpPr>
          <a:xfrm>
            <a:off x="11506923" y="4308783"/>
            <a:ext cx="7748518" cy="1271226"/>
            <a:chOff x="4766011" y="2611591"/>
            <a:chExt cx="3874259" cy="635613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245F81B-DD3F-3542-A0D8-0973D3BAE3AB}"/>
                </a:ext>
              </a:extLst>
            </p:cNvPr>
            <p:cNvCxnSpPr>
              <a:cxnSpLocks/>
            </p:cNvCxnSpPr>
            <p:nvPr/>
          </p:nvCxnSpPr>
          <p:spPr>
            <a:xfrm>
              <a:off x="5629857" y="2611591"/>
              <a:ext cx="3010413" cy="5896"/>
            </a:xfrm>
            <a:prstGeom prst="line">
              <a:avLst/>
            </a:prstGeom>
            <a:ln>
              <a:solidFill>
                <a:srgbClr val="BB1F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862FEEF4-F9AB-564E-A6A4-E0BD4D0E60F0}"/>
                </a:ext>
              </a:extLst>
            </p:cNvPr>
            <p:cNvSpPr txBox="1"/>
            <p:nvPr/>
          </p:nvSpPr>
          <p:spPr>
            <a:xfrm>
              <a:off x="6481715" y="2773088"/>
              <a:ext cx="1478034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fontAlgn="auto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of undecided service lines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E991720-9C2D-EF4E-9ADA-BCFDE2FAE3BD}"/>
                </a:ext>
              </a:extLst>
            </p:cNvPr>
            <p:cNvSpPr/>
            <p:nvPr/>
          </p:nvSpPr>
          <p:spPr>
            <a:xfrm>
              <a:off x="5606750" y="2754761"/>
              <a:ext cx="821540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4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15%</a:t>
              </a:r>
              <a:endParaRPr lang="tr-TR" sz="6400" dirty="0">
                <a:solidFill>
                  <a:schemeClr val="bg1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BD8D9F9-20BB-E445-8640-ECCD1209BCC7}"/>
                </a:ext>
              </a:extLst>
            </p:cNvPr>
            <p:cNvSpPr txBox="1"/>
            <p:nvPr/>
          </p:nvSpPr>
          <p:spPr>
            <a:xfrm>
              <a:off x="4766011" y="2862220"/>
              <a:ext cx="784788" cy="1538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eaLnBrk="1" fontAlgn="auto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 TO 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F78DCAB-20AD-5448-AF24-92B32A0F533F}"/>
              </a:ext>
            </a:extLst>
          </p:cNvPr>
          <p:cNvGrpSpPr/>
          <p:nvPr/>
        </p:nvGrpSpPr>
        <p:grpSpPr>
          <a:xfrm>
            <a:off x="11473912" y="5854557"/>
            <a:ext cx="7781528" cy="1271222"/>
            <a:chOff x="4749506" y="3384478"/>
            <a:chExt cx="3890764" cy="635611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E3F828D-55A3-0F41-B5D2-6042D20CD8F0}"/>
                </a:ext>
              </a:extLst>
            </p:cNvPr>
            <p:cNvCxnSpPr>
              <a:cxnSpLocks/>
            </p:cNvCxnSpPr>
            <p:nvPr/>
          </p:nvCxnSpPr>
          <p:spPr>
            <a:xfrm>
              <a:off x="5629857" y="3384478"/>
              <a:ext cx="3010413" cy="5896"/>
            </a:xfrm>
            <a:prstGeom prst="line">
              <a:avLst/>
            </a:prstGeom>
            <a:ln>
              <a:solidFill>
                <a:srgbClr val="BB1F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64A24BFA-9A68-0042-B293-EA7DAAD87E95}"/>
                </a:ext>
              </a:extLst>
            </p:cNvPr>
            <p:cNvSpPr txBox="1"/>
            <p:nvPr/>
          </p:nvSpPr>
          <p:spPr>
            <a:xfrm>
              <a:off x="6487890" y="3556860"/>
              <a:ext cx="1478034" cy="230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1" fontAlgn="auto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accuracy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5F9730D-C4D2-AE49-B57C-E71DD7893446}"/>
                </a:ext>
              </a:extLst>
            </p:cNvPr>
            <p:cNvSpPr/>
            <p:nvPr/>
          </p:nvSpPr>
          <p:spPr>
            <a:xfrm>
              <a:off x="5624334" y="3527646"/>
              <a:ext cx="821540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4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95%</a:t>
              </a:r>
              <a:endParaRPr lang="tr-TR" sz="6400" dirty="0">
                <a:solidFill>
                  <a:schemeClr val="bg1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901D1312-6CF5-F44D-9B1D-CD8B8BE37DF3}"/>
                </a:ext>
              </a:extLst>
            </p:cNvPr>
            <p:cNvSpPr txBox="1"/>
            <p:nvPr/>
          </p:nvSpPr>
          <p:spPr>
            <a:xfrm>
              <a:off x="4749506" y="3613336"/>
              <a:ext cx="784788" cy="1538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eaLnBrk="1" fontAlgn="auto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AT</a:t>
              </a:r>
            </a:p>
          </p:txBody>
        </p: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5511E9A7-88BE-3F4E-A46E-78973734B9C1}"/>
              </a:ext>
            </a:extLst>
          </p:cNvPr>
          <p:cNvCxnSpPr>
            <a:cxnSpLocks/>
          </p:cNvCxnSpPr>
          <p:nvPr/>
        </p:nvCxnSpPr>
        <p:spPr>
          <a:xfrm>
            <a:off x="4550726" y="10766628"/>
            <a:ext cx="14955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">
            <a:extLst>
              <a:ext uri="{FF2B5EF4-FFF2-40B4-BE49-F238E27FC236}">
                <a16:creationId xmlns:a16="http://schemas.microsoft.com/office/drawing/2014/main" id="{DDA9BA82-E16D-AD45-813E-666581239AB2}"/>
              </a:ext>
            </a:extLst>
          </p:cNvPr>
          <p:cNvSpPr/>
          <p:nvPr/>
        </p:nvSpPr>
        <p:spPr>
          <a:xfrm>
            <a:off x="5192994" y="8499037"/>
            <a:ext cx="5701665" cy="2266598"/>
          </a:xfrm>
          <a:custGeom>
            <a:avLst/>
            <a:gdLst>
              <a:gd name="connsiteX0" fmla="*/ 0 w 2889504"/>
              <a:gd name="connsiteY0" fmla="*/ 0 h 1306118"/>
              <a:gd name="connsiteX1" fmla="*/ 2889504 w 2889504"/>
              <a:gd name="connsiteY1" fmla="*/ 0 h 1306118"/>
              <a:gd name="connsiteX2" fmla="*/ 2889504 w 2889504"/>
              <a:gd name="connsiteY2" fmla="*/ 1306118 h 1306118"/>
              <a:gd name="connsiteX3" fmla="*/ 0 w 2889504"/>
              <a:gd name="connsiteY3" fmla="*/ 1306118 h 1306118"/>
              <a:gd name="connsiteX4" fmla="*/ 0 w 2889504"/>
              <a:gd name="connsiteY4" fmla="*/ 0 h 1306118"/>
              <a:gd name="connsiteX0" fmla="*/ 0 w 2889504"/>
              <a:gd name="connsiteY0" fmla="*/ 0 h 1306118"/>
              <a:gd name="connsiteX1" fmla="*/ 2889504 w 2889504"/>
              <a:gd name="connsiteY1" fmla="*/ 590441 h 1306118"/>
              <a:gd name="connsiteX2" fmla="*/ 2889504 w 2889504"/>
              <a:gd name="connsiteY2" fmla="*/ 1306118 h 1306118"/>
              <a:gd name="connsiteX3" fmla="*/ 0 w 2889504"/>
              <a:gd name="connsiteY3" fmla="*/ 1306118 h 1306118"/>
              <a:gd name="connsiteX4" fmla="*/ 0 w 2889504"/>
              <a:gd name="connsiteY4" fmla="*/ 0 h 1306118"/>
              <a:gd name="connsiteX0" fmla="*/ 0 w 2889504"/>
              <a:gd name="connsiteY0" fmla="*/ 0 h 1306118"/>
              <a:gd name="connsiteX1" fmla="*/ 2179381 w 2889504"/>
              <a:gd name="connsiteY1" fmla="*/ 445538 h 1306118"/>
              <a:gd name="connsiteX2" fmla="*/ 2889504 w 2889504"/>
              <a:gd name="connsiteY2" fmla="*/ 590441 h 1306118"/>
              <a:gd name="connsiteX3" fmla="*/ 2889504 w 2889504"/>
              <a:gd name="connsiteY3" fmla="*/ 1306118 h 1306118"/>
              <a:gd name="connsiteX4" fmla="*/ 0 w 2889504"/>
              <a:gd name="connsiteY4" fmla="*/ 1306118 h 1306118"/>
              <a:gd name="connsiteX5" fmla="*/ 0 w 2889504"/>
              <a:gd name="connsiteY5" fmla="*/ 0 h 1306118"/>
              <a:gd name="connsiteX0" fmla="*/ 0 w 2889504"/>
              <a:gd name="connsiteY0" fmla="*/ 0 h 1306118"/>
              <a:gd name="connsiteX1" fmla="*/ 2164267 w 2889504"/>
              <a:gd name="connsiteY1" fmla="*/ 407753 h 1306118"/>
              <a:gd name="connsiteX2" fmla="*/ 2889504 w 2889504"/>
              <a:gd name="connsiteY2" fmla="*/ 590441 h 1306118"/>
              <a:gd name="connsiteX3" fmla="*/ 2889504 w 2889504"/>
              <a:gd name="connsiteY3" fmla="*/ 1306118 h 1306118"/>
              <a:gd name="connsiteX4" fmla="*/ 0 w 2889504"/>
              <a:gd name="connsiteY4" fmla="*/ 1306118 h 1306118"/>
              <a:gd name="connsiteX5" fmla="*/ 0 w 2889504"/>
              <a:gd name="connsiteY5" fmla="*/ 0 h 1306118"/>
              <a:gd name="connsiteX0" fmla="*/ 0 w 2889504"/>
              <a:gd name="connsiteY0" fmla="*/ 0 h 1306118"/>
              <a:gd name="connsiteX1" fmla="*/ 2164267 w 2889504"/>
              <a:gd name="connsiteY1" fmla="*/ 407753 h 1306118"/>
              <a:gd name="connsiteX2" fmla="*/ 2889504 w 2889504"/>
              <a:gd name="connsiteY2" fmla="*/ 590441 h 1306118"/>
              <a:gd name="connsiteX3" fmla="*/ 2889504 w 2889504"/>
              <a:gd name="connsiteY3" fmla="*/ 1306118 h 1306118"/>
              <a:gd name="connsiteX4" fmla="*/ 0 w 2889504"/>
              <a:gd name="connsiteY4" fmla="*/ 1306118 h 1306118"/>
              <a:gd name="connsiteX5" fmla="*/ 0 w 2889504"/>
              <a:gd name="connsiteY5" fmla="*/ 0 h 1306118"/>
              <a:gd name="connsiteX0" fmla="*/ 0 w 2889504"/>
              <a:gd name="connsiteY0" fmla="*/ 0 h 1306118"/>
              <a:gd name="connsiteX1" fmla="*/ 1060941 w 2889504"/>
              <a:gd name="connsiteY1" fmla="*/ 199935 h 1306118"/>
              <a:gd name="connsiteX2" fmla="*/ 2164267 w 2889504"/>
              <a:gd name="connsiteY2" fmla="*/ 407753 h 1306118"/>
              <a:gd name="connsiteX3" fmla="*/ 2889504 w 2889504"/>
              <a:gd name="connsiteY3" fmla="*/ 590441 h 1306118"/>
              <a:gd name="connsiteX4" fmla="*/ 2889504 w 2889504"/>
              <a:gd name="connsiteY4" fmla="*/ 1306118 h 1306118"/>
              <a:gd name="connsiteX5" fmla="*/ 0 w 2889504"/>
              <a:gd name="connsiteY5" fmla="*/ 1306118 h 1306118"/>
              <a:gd name="connsiteX6" fmla="*/ 0 w 2889504"/>
              <a:gd name="connsiteY6" fmla="*/ 0 h 1306118"/>
              <a:gd name="connsiteX0" fmla="*/ 0 w 2889504"/>
              <a:gd name="connsiteY0" fmla="*/ 0 h 1306118"/>
              <a:gd name="connsiteX1" fmla="*/ 1034491 w 2889504"/>
              <a:gd name="connsiteY1" fmla="*/ 192378 h 1306118"/>
              <a:gd name="connsiteX2" fmla="*/ 2164267 w 2889504"/>
              <a:gd name="connsiteY2" fmla="*/ 407753 h 1306118"/>
              <a:gd name="connsiteX3" fmla="*/ 2889504 w 2889504"/>
              <a:gd name="connsiteY3" fmla="*/ 590441 h 1306118"/>
              <a:gd name="connsiteX4" fmla="*/ 2889504 w 2889504"/>
              <a:gd name="connsiteY4" fmla="*/ 1306118 h 1306118"/>
              <a:gd name="connsiteX5" fmla="*/ 0 w 2889504"/>
              <a:gd name="connsiteY5" fmla="*/ 1306118 h 1306118"/>
              <a:gd name="connsiteX6" fmla="*/ 0 w 2889504"/>
              <a:gd name="connsiteY6" fmla="*/ 0 h 1306118"/>
              <a:gd name="connsiteX0" fmla="*/ 0 w 2889504"/>
              <a:gd name="connsiteY0" fmla="*/ 0 h 1306118"/>
              <a:gd name="connsiteX1" fmla="*/ 1034491 w 2889504"/>
              <a:gd name="connsiteY1" fmla="*/ 192378 h 1306118"/>
              <a:gd name="connsiteX2" fmla="*/ 2164267 w 2889504"/>
              <a:gd name="connsiteY2" fmla="*/ 407753 h 1306118"/>
              <a:gd name="connsiteX3" fmla="*/ 2885725 w 2889504"/>
              <a:gd name="connsiteY3" fmla="*/ 579105 h 1306118"/>
              <a:gd name="connsiteX4" fmla="*/ 2889504 w 2889504"/>
              <a:gd name="connsiteY4" fmla="*/ 1306118 h 1306118"/>
              <a:gd name="connsiteX5" fmla="*/ 0 w 2889504"/>
              <a:gd name="connsiteY5" fmla="*/ 1306118 h 1306118"/>
              <a:gd name="connsiteX6" fmla="*/ 0 w 2889504"/>
              <a:gd name="connsiteY6" fmla="*/ 0 h 13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9504" h="1306118">
                <a:moveTo>
                  <a:pt x="0" y="0"/>
                </a:moveTo>
                <a:lnTo>
                  <a:pt x="1034491" y="192378"/>
                </a:lnTo>
                <a:lnTo>
                  <a:pt x="2164267" y="407753"/>
                </a:lnTo>
                <a:cubicBezTo>
                  <a:pt x="2406013" y="468649"/>
                  <a:pt x="2621308" y="503095"/>
                  <a:pt x="2885725" y="579105"/>
                </a:cubicBezTo>
                <a:cubicBezTo>
                  <a:pt x="2886985" y="821443"/>
                  <a:pt x="2888244" y="1063780"/>
                  <a:pt x="2889504" y="1306118"/>
                </a:cubicBezTo>
                <a:lnTo>
                  <a:pt x="0" y="1306118"/>
                </a:lnTo>
                <a:lnTo>
                  <a:pt x="0" y="0"/>
                </a:lnTo>
                <a:close/>
              </a:path>
            </a:pathLst>
          </a:custGeom>
          <a:solidFill>
            <a:srgbClr val="94CE5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3600">
              <a:solidFill>
                <a:prstClr val="white"/>
              </a:solidFill>
            </a:endParaRPr>
          </a:p>
        </p:txBody>
      </p:sp>
      <p:sp>
        <p:nvSpPr>
          <p:cNvPr id="167" name="Rectangle 169">
            <a:extLst>
              <a:ext uri="{FF2B5EF4-FFF2-40B4-BE49-F238E27FC236}">
                <a16:creationId xmlns:a16="http://schemas.microsoft.com/office/drawing/2014/main" id="{7F1E1F5A-BE04-3C46-AAB6-9BF61A6BAF60}"/>
              </a:ext>
            </a:extLst>
          </p:cNvPr>
          <p:cNvSpPr/>
          <p:nvPr/>
        </p:nvSpPr>
        <p:spPr>
          <a:xfrm>
            <a:off x="13234614" y="10264135"/>
            <a:ext cx="5752633" cy="461666"/>
          </a:xfrm>
          <a:custGeom>
            <a:avLst/>
            <a:gdLst>
              <a:gd name="connsiteX0" fmla="*/ 0 w 2908800"/>
              <a:gd name="connsiteY0" fmla="*/ 0 h 369373"/>
              <a:gd name="connsiteX1" fmla="*/ 2908800 w 2908800"/>
              <a:gd name="connsiteY1" fmla="*/ 0 h 369373"/>
              <a:gd name="connsiteX2" fmla="*/ 2908800 w 2908800"/>
              <a:gd name="connsiteY2" fmla="*/ 369373 h 369373"/>
              <a:gd name="connsiteX3" fmla="*/ 0 w 2908800"/>
              <a:gd name="connsiteY3" fmla="*/ 369373 h 369373"/>
              <a:gd name="connsiteX4" fmla="*/ 0 w 2908800"/>
              <a:gd name="connsiteY4" fmla="*/ 0 h 369373"/>
              <a:gd name="connsiteX0" fmla="*/ 0 w 2908800"/>
              <a:gd name="connsiteY0" fmla="*/ 1207 h 370580"/>
              <a:gd name="connsiteX1" fmla="*/ 337816 w 2908800"/>
              <a:gd name="connsiteY1" fmla="*/ 0 h 370580"/>
              <a:gd name="connsiteX2" fmla="*/ 2908800 w 2908800"/>
              <a:gd name="connsiteY2" fmla="*/ 1207 h 370580"/>
              <a:gd name="connsiteX3" fmla="*/ 2908800 w 2908800"/>
              <a:gd name="connsiteY3" fmla="*/ 370580 h 370580"/>
              <a:gd name="connsiteX4" fmla="*/ 0 w 2908800"/>
              <a:gd name="connsiteY4" fmla="*/ 370580 h 370580"/>
              <a:gd name="connsiteX5" fmla="*/ 0 w 2908800"/>
              <a:gd name="connsiteY5" fmla="*/ 1207 h 370580"/>
              <a:gd name="connsiteX0" fmla="*/ 0 w 2908800"/>
              <a:gd name="connsiteY0" fmla="*/ 1207 h 370580"/>
              <a:gd name="connsiteX1" fmla="*/ 337816 w 2908800"/>
              <a:gd name="connsiteY1" fmla="*/ 0 h 370580"/>
              <a:gd name="connsiteX2" fmla="*/ 931541 w 2908800"/>
              <a:gd name="connsiteY2" fmla="*/ 3175 h 370580"/>
              <a:gd name="connsiteX3" fmla="*/ 2908800 w 2908800"/>
              <a:gd name="connsiteY3" fmla="*/ 1207 h 370580"/>
              <a:gd name="connsiteX4" fmla="*/ 2908800 w 2908800"/>
              <a:gd name="connsiteY4" fmla="*/ 370580 h 370580"/>
              <a:gd name="connsiteX5" fmla="*/ 0 w 2908800"/>
              <a:gd name="connsiteY5" fmla="*/ 370580 h 370580"/>
              <a:gd name="connsiteX6" fmla="*/ 0 w 2908800"/>
              <a:gd name="connsiteY6" fmla="*/ 1207 h 370580"/>
              <a:gd name="connsiteX0" fmla="*/ 0 w 2908800"/>
              <a:gd name="connsiteY0" fmla="*/ 1207 h 370580"/>
              <a:gd name="connsiteX1" fmla="*/ 337816 w 2908800"/>
              <a:gd name="connsiteY1" fmla="*/ 0 h 370580"/>
              <a:gd name="connsiteX2" fmla="*/ 931541 w 2908800"/>
              <a:gd name="connsiteY2" fmla="*/ 3175 h 370580"/>
              <a:gd name="connsiteX3" fmla="*/ 1614166 w 2908800"/>
              <a:gd name="connsiteY3" fmla="*/ 3175 h 370580"/>
              <a:gd name="connsiteX4" fmla="*/ 2908800 w 2908800"/>
              <a:gd name="connsiteY4" fmla="*/ 1207 h 370580"/>
              <a:gd name="connsiteX5" fmla="*/ 2908800 w 2908800"/>
              <a:gd name="connsiteY5" fmla="*/ 370580 h 370580"/>
              <a:gd name="connsiteX6" fmla="*/ 0 w 2908800"/>
              <a:gd name="connsiteY6" fmla="*/ 370580 h 370580"/>
              <a:gd name="connsiteX7" fmla="*/ 0 w 2908800"/>
              <a:gd name="connsiteY7" fmla="*/ 1207 h 370580"/>
              <a:gd name="connsiteX0" fmla="*/ 0 w 2908800"/>
              <a:gd name="connsiteY0" fmla="*/ 1207 h 370580"/>
              <a:gd name="connsiteX1" fmla="*/ 337816 w 2908800"/>
              <a:gd name="connsiteY1" fmla="*/ 0 h 370580"/>
              <a:gd name="connsiteX2" fmla="*/ 931541 w 2908800"/>
              <a:gd name="connsiteY2" fmla="*/ 3175 h 370580"/>
              <a:gd name="connsiteX3" fmla="*/ 1614166 w 2908800"/>
              <a:gd name="connsiteY3" fmla="*/ 3175 h 370580"/>
              <a:gd name="connsiteX4" fmla="*/ 2338066 w 2908800"/>
              <a:gd name="connsiteY4" fmla="*/ 3175 h 370580"/>
              <a:gd name="connsiteX5" fmla="*/ 2908800 w 2908800"/>
              <a:gd name="connsiteY5" fmla="*/ 1207 h 370580"/>
              <a:gd name="connsiteX6" fmla="*/ 2908800 w 2908800"/>
              <a:gd name="connsiteY6" fmla="*/ 370580 h 370580"/>
              <a:gd name="connsiteX7" fmla="*/ 0 w 2908800"/>
              <a:gd name="connsiteY7" fmla="*/ 370580 h 370580"/>
              <a:gd name="connsiteX8" fmla="*/ 0 w 2908800"/>
              <a:gd name="connsiteY8" fmla="*/ 1207 h 370580"/>
              <a:gd name="connsiteX0" fmla="*/ 0 w 2908800"/>
              <a:gd name="connsiteY0" fmla="*/ 1207 h 370580"/>
              <a:gd name="connsiteX1" fmla="*/ 337816 w 2908800"/>
              <a:gd name="connsiteY1" fmla="*/ 0 h 370580"/>
              <a:gd name="connsiteX2" fmla="*/ 931541 w 2908800"/>
              <a:gd name="connsiteY2" fmla="*/ 3175 h 370580"/>
              <a:gd name="connsiteX3" fmla="*/ 1614166 w 2908800"/>
              <a:gd name="connsiteY3" fmla="*/ 3175 h 370580"/>
              <a:gd name="connsiteX4" fmla="*/ 2338066 w 2908800"/>
              <a:gd name="connsiteY4" fmla="*/ 3175 h 370580"/>
              <a:gd name="connsiteX5" fmla="*/ 2908800 w 2908800"/>
              <a:gd name="connsiteY5" fmla="*/ 236157 h 370580"/>
              <a:gd name="connsiteX6" fmla="*/ 2908800 w 2908800"/>
              <a:gd name="connsiteY6" fmla="*/ 370580 h 370580"/>
              <a:gd name="connsiteX7" fmla="*/ 0 w 2908800"/>
              <a:gd name="connsiteY7" fmla="*/ 370580 h 370580"/>
              <a:gd name="connsiteX8" fmla="*/ 0 w 2908800"/>
              <a:gd name="connsiteY8" fmla="*/ 1207 h 370580"/>
              <a:gd name="connsiteX0" fmla="*/ 0 w 2908800"/>
              <a:gd name="connsiteY0" fmla="*/ 1207 h 370580"/>
              <a:gd name="connsiteX1" fmla="*/ 337816 w 2908800"/>
              <a:gd name="connsiteY1" fmla="*/ 0 h 370580"/>
              <a:gd name="connsiteX2" fmla="*/ 931541 w 2908800"/>
              <a:gd name="connsiteY2" fmla="*/ 3175 h 370580"/>
              <a:gd name="connsiteX3" fmla="*/ 1614166 w 2908800"/>
              <a:gd name="connsiteY3" fmla="*/ 3175 h 370580"/>
              <a:gd name="connsiteX4" fmla="*/ 2303141 w 2908800"/>
              <a:gd name="connsiteY4" fmla="*/ 234950 h 370580"/>
              <a:gd name="connsiteX5" fmla="*/ 2908800 w 2908800"/>
              <a:gd name="connsiteY5" fmla="*/ 236157 h 370580"/>
              <a:gd name="connsiteX6" fmla="*/ 2908800 w 2908800"/>
              <a:gd name="connsiteY6" fmla="*/ 370580 h 370580"/>
              <a:gd name="connsiteX7" fmla="*/ 0 w 2908800"/>
              <a:gd name="connsiteY7" fmla="*/ 370580 h 370580"/>
              <a:gd name="connsiteX8" fmla="*/ 0 w 2908800"/>
              <a:gd name="connsiteY8" fmla="*/ 1207 h 370580"/>
              <a:gd name="connsiteX0" fmla="*/ 0 w 2908800"/>
              <a:gd name="connsiteY0" fmla="*/ 1207 h 370580"/>
              <a:gd name="connsiteX1" fmla="*/ 337816 w 2908800"/>
              <a:gd name="connsiteY1" fmla="*/ 0 h 370580"/>
              <a:gd name="connsiteX2" fmla="*/ 931541 w 2908800"/>
              <a:gd name="connsiteY2" fmla="*/ 3175 h 370580"/>
              <a:gd name="connsiteX3" fmla="*/ 1566541 w 2908800"/>
              <a:gd name="connsiteY3" fmla="*/ 203200 h 370580"/>
              <a:gd name="connsiteX4" fmla="*/ 2303141 w 2908800"/>
              <a:gd name="connsiteY4" fmla="*/ 234950 h 370580"/>
              <a:gd name="connsiteX5" fmla="*/ 2908800 w 2908800"/>
              <a:gd name="connsiteY5" fmla="*/ 236157 h 370580"/>
              <a:gd name="connsiteX6" fmla="*/ 2908800 w 2908800"/>
              <a:gd name="connsiteY6" fmla="*/ 370580 h 370580"/>
              <a:gd name="connsiteX7" fmla="*/ 0 w 2908800"/>
              <a:gd name="connsiteY7" fmla="*/ 370580 h 370580"/>
              <a:gd name="connsiteX8" fmla="*/ 0 w 2908800"/>
              <a:gd name="connsiteY8" fmla="*/ 1207 h 370580"/>
              <a:gd name="connsiteX0" fmla="*/ 0 w 2908800"/>
              <a:gd name="connsiteY0" fmla="*/ 1207 h 370580"/>
              <a:gd name="connsiteX1" fmla="*/ 337816 w 2908800"/>
              <a:gd name="connsiteY1" fmla="*/ 0 h 370580"/>
              <a:gd name="connsiteX2" fmla="*/ 826766 w 2908800"/>
              <a:gd name="connsiteY2" fmla="*/ 146050 h 370580"/>
              <a:gd name="connsiteX3" fmla="*/ 1566541 w 2908800"/>
              <a:gd name="connsiteY3" fmla="*/ 203200 h 370580"/>
              <a:gd name="connsiteX4" fmla="*/ 2303141 w 2908800"/>
              <a:gd name="connsiteY4" fmla="*/ 234950 h 370580"/>
              <a:gd name="connsiteX5" fmla="*/ 2908800 w 2908800"/>
              <a:gd name="connsiteY5" fmla="*/ 236157 h 370580"/>
              <a:gd name="connsiteX6" fmla="*/ 2908800 w 2908800"/>
              <a:gd name="connsiteY6" fmla="*/ 370580 h 370580"/>
              <a:gd name="connsiteX7" fmla="*/ 0 w 2908800"/>
              <a:gd name="connsiteY7" fmla="*/ 370580 h 370580"/>
              <a:gd name="connsiteX8" fmla="*/ 0 w 2908800"/>
              <a:gd name="connsiteY8" fmla="*/ 1207 h 370580"/>
              <a:gd name="connsiteX0" fmla="*/ 0 w 2908800"/>
              <a:gd name="connsiteY0" fmla="*/ 0 h 369373"/>
              <a:gd name="connsiteX1" fmla="*/ 321941 w 2908800"/>
              <a:gd name="connsiteY1" fmla="*/ 78168 h 369373"/>
              <a:gd name="connsiteX2" fmla="*/ 826766 w 2908800"/>
              <a:gd name="connsiteY2" fmla="*/ 144843 h 369373"/>
              <a:gd name="connsiteX3" fmla="*/ 1566541 w 2908800"/>
              <a:gd name="connsiteY3" fmla="*/ 201993 h 369373"/>
              <a:gd name="connsiteX4" fmla="*/ 2303141 w 2908800"/>
              <a:gd name="connsiteY4" fmla="*/ 233743 h 369373"/>
              <a:gd name="connsiteX5" fmla="*/ 2908800 w 2908800"/>
              <a:gd name="connsiteY5" fmla="*/ 234950 h 369373"/>
              <a:gd name="connsiteX6" fmla="*/ 2908800 w 2908800"/>
              <a:gd name="connsiteY6" fmla="*/ 369373 h 369373"/>
              <a:gd name="connsiteX7" fmla="*/ 0 w 2908800"/>
              <a:gd name="connsiteY7" fmla="*/ 369373 h 369373"/>
              <a:gd name="connsiteX8" fmla="*/ 0 w 2908800"/>
              <a:gd name="connsiteY8" fmla="*/ 0 h 369373"/>
              <a:gd name="connsiteX0" fmla="*/ 0 w 2908800"/>
              <a:gd name="connsiteY0" fmla="*/ 0 h 347148"/>
              <a:gd name="connsiteX1" fmla="*/ 321941 w 2908800"/>
              <a:gd name="connsiteY1" fmla="*/ 55943 h 347148"/>
              <a:gd name="connsiteX2" fmla="*/ 826766 w 2908800"/>
              <a:gd name="connsiteY2" fmla="*/ 122618 h 347148"/>
              <a:gd name="connsiteX3" fmla="*/ 1566541 w 2908800"/>
              <a:gd name="connsiteY3" fmla="*/ 179768 h 347148"/>
              <a:gd name="connsiteX4" fmla="*/ 2303141 w 2908800"/>
              <a:gd name="connsiteY4" fmla="*/ 211518 h 347148"/>
              <a:gd name="connsiteX5" fmla="*/ 2908800 w 2908800"/>
              <a:gd name="connsiteY5" fmla="*/ 212725 h 347148"/>
              <a:gd name="connsiteX6" fmla="*/ 2908800 w 2908800"/>
              <a:gd name="connsiteY6" fmla="*/ 347148 h 347148"/>
              <a:gd name="connsiteX7" fmla="*/ 0 w 2908800"/>
              <a:gd name="connsiteY7" fmla="*/ 347148 h 347148"/>
              <a:gd name="connsiteX8" fmla="*/ 0 w 2908800"/>
              <a:gd name="connsiteY8" fmla="*/ 0 h 347148"/>
              <a:gd name="connsiteX0" fmla="*/ 0 w 2908800"/>
              <a:gd name="connsiteY0" fmla="*/ 0 h 347148"/>
              <a:gd name="connsiteX1" fmla="*/ 321941 w 2908800"/>
              <a:gd name="connsiteY1" fmla="*/ 55943 h 347148"/>
              <a:gd name="connsiteX2" fmla="*/ 826766 w 2908800"/>
              <a:gd name="connsiteY2" fmla="*/ 137675 h 347148"/>
              <a:gd name="connsiteX3" fmla="*/ 1566541 w 2908800"/>
              <a:gd name="connsiteY3" fmla="*/ 179768 h 347148"/>
              <a:gd name="connsiteX4" fmla="*/ 2303141 w 2908800"/>
              <a:gd name="connsiteY4" fmla="*/ 211518 h 347148"/>
              <a:gd name="connsiteX5" fmla="*/ 2908800 w 2908800"/>
              <a:gd name="connsiteY5" fmla="*/ 212725 h 347148"/>
              <a:gd name="connsiteX6" fmla="*/ 2908800 w 2908800"/>
              <a:gd name="connsiteY6" fmla="*/ 347148 h 347148"/>
              <a:gd name="connsiteX7" fmla="*/ 0 w 2908800"/>
              <a:gd name="connsiteY7" fmla="*/ 347148 h 347148"/>
              <a:gd name="connsiteX8" fmla="*/ 0 w 2908800"/>
              <a:gd name="connsiteY8" fmla="*/ 0 h 347148"/>
              <a:gd name="connsiteX0" fmla="*/ 0 w 2908800"/>
              <a:gd name="connsiteY0" fmla="*/ 0 h 347148"/>
              <a:gd name="connsiteX1" fmla="*/ 321941 w 2908800"/>
              <a:gd name="connsiteY1" fmla="*/ 55943 h 347148"/>
              <a:gd name="connsiteX2" fmla="*/ 826766 w 2908800"/>
              <a:gd name="connsiteY2" fmla="*/ 137675 h 347148"/>
              <a:gd name="connsiteX3" fmla="*/ 1566541 w 2908800"/>
              <a:gd name="connsiteY3" fmla="*/ 179768 h 347148"/>
              <a:gd name="connsiteX4" fmla="*/ 2303141 w 2908800"/>
              <a:gd name="connsiteY4" fmla="*/ 211518 h 347148"/>
              <a:gd name="connsiteX5" fmla="*/ 2908800 w 2908800"/>
              <a:gd name="connsiteY5" fmla="*/ 212725 h 347148"/>
              <a:gd name="connsiteX6" fmla="*/ 2908800 w 2908800"/>
              <a:gd name="connsiteY6" fmla="*/ 347148 h 347148"/>
              <a:gd name="connsiteX7" fmla="*/ 0 w 2908800"/>
              <a:gd name="connsiteY7" fmla="*/ 347148 h 347148"/>
              <a:gd name="connsiteX8" fmla="*/ 0 w 2908800"/>
              <a:gd name="connsiteY8" fmla="*/ 0 h 347148"/>
              <a:gd name="connsiteX0" fmla="*/ 0 w 2908800"/>
              <a:gd name="connsiteY0" fmla="*/ 0 h 347148"/>
              <a:gd name="connsiteX1" fmla="*/ 267588 w 2908800"/>
              <a:gd name="connsiteY1" fmla="*/ 131230 h 347148"/>
              <a:gd name="connsiteX2" fmla="*/ 826766 w 2908800"/>
              <a:gd name="connsiteY2" fmla="*/ 137675 h 347148"/>
              <a:gd name="connsiteX3" fmla="*/ 1566541 w 2908800"/>
              <a:gd name="connsiteY3" fmla="*/ 179768 h 347148"/>
              <a:gd name="connsiteX4" fmla="*/ 2303141 w 2908800"/>
              <a:gd name="connsiteY4" fmla="*/ 211518 h 347148"/>
              <a:gd name="connsiteX5" fmla="*/ 2908800 w 2908800"/>
              <a:gd name="connsiteY5" fmla="*/ 212725 h 347148"/>
              <a:gd name="connsiteX6" fmla="*/ 2908800 w 2908800"/>
              <a:gd name="connsiteY6" fmla="*/ 347148 h 347148"/>
              <a:gd name="connsiteX7" fmla="*/ 0 w 2908800"/>
              <a:gd name="connsiteY7" fmla="*/ 347148 h 347148"/>
              <a:gd name="connsiteX8" fmla="*/ 0 w 2908800"/>
              <a:gd name="connsiteY8" fmla="*/ 0 h 347148"/>
              <a:gd name="connsiteX0" fmla="*/ 0 w 2908800"/>
              <a:gd name="connsiteY0" fmla="*/ 0 h 256804"/>
              <a:gd name="connsiteX1" fmla="*/ 267588 w 2908800"/>
              <a:gd name="connsiteY1" fmla="*/ 40886 h 256804"/>
              <a:gd name="connsiteX2" fmla="*/ 826766 w 2908800"/>
              <a:gd name="connsiteY2" fmla="*/ 47331 h 256804"/>
              <a:gd name="connsiteX3" fmla="*/ 1566541 w 2908800"/>
              <a:gd name="connsiteY3" fmla="*/ 89424 h 256804"/>
              <a:gd name="connsiteX4" fmla="*/ 2303141 w 2908800"/>
              <a:gd name="connsiteY4" fmla="*/ 121174 h 256804"/>
              <a:gd name="connsiteX5" fmla="*/ 2908800 w 2908800"/>
              <a:gd name="connsiteY5" fmla="*/ 122381 h 256804"/>
              <a:gd name="connsiteX6" fmla="*/ 2908800 w 2908800"/>
              <a:gd name="connsiteY6" fmla="*/ 256804 h 256804"/>
              <a:gd name="connsiteX7" fmla="*/ 0 w 2908800"/>
              <a:gd name="connsiteY7" fmla="*/ 256804 h 256804"/>
              <a:gd name="connsiteX8" fmla="*/ 0 w 2908800"/>
              <a:gd name="connsiteY8" fmla="*/ 0 h 256804"/>
              <a:gd name="connsiteX0" fmla="*/ 0 w 2908800"/>
              <a:gd name="connsiteY0" fmla="*/ 0 h 256804"/>
              <a:gd name="connsiteX1" fmla="*/ 267588 w 2908800"/>
              <a:gd name="connsiteY1" fmla="*/ 10771 h 256804"/>
              <a:gd name="connsiteX2" fmla="*/ 826766 w 2908800"/>
              <a:gd name="connsiteY2" fmla="*/ 47331 h 256804"/>
              <a:gd name="connsiteX3" fmla="*/ 1566541 w 2908800"/>
              <a:gd name="connsiteY3" fmla="*/ 89424 h 256804"/>
              <a:gd name="connsiteX4" fmla="*/ 2303141 w 2908800"/>
              <a:gd name="connsiteY4" fmla="*/ 121174 h 256804"/>
              <a:gd name="connsiteX5" fmla="*/ 2908800 w 2908800"/>
              <a:gd name="connsiteY5" fmla="*/ 122381 h 256804"/>
              <a:gd name="connsiteX6" fmla="*/ 2908800 w 2908800"/>
              <a:gd name="connsiteY6" fmla="*/ 256804 h 256804"/>
              <a:gd name="connsiteX7" fmla="*/ 0 w 2908800"/>
              <a:gd name="connsiteY7" fmla="*/ 256804 h 256804"/>
              <a:gd name="connsiteX8" fmla="*/ 0 w 2908800"/>
              <a:gd name="connsiteY8" fmla="*/ 0 h 25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800" h="256804">
                <a:moveTo>
                  <a:pt x="0" y="0"/>
                </a:moveTo>
                <a:lnTo>
                  <a:pt x="267588" y="10771"/>
                </a:lnTo>
                <a:cubicBezTo>
                  <a:pt x="435863" y="38015"/>
                  <a:pt x="522609" y="35144"/>
                  <a:pt x="826766" y="47331"/>
                </a:cubicBezTo>
                <a:lnTo>
                  <a:pt x="1566541" y="89424"/>
                </a:lnTo>
                <a:lnTo>
                  <a:pt x="2303141" y="121174"/>
                </a:lnTo>
                <a:lnTo>
                  <a:pt x="2908800" y="122381"/>
                </a:lnTo>
                <a:lnTo>
                  <a:pt x="2908800" y="256804"/>
                </a:lnTo>
                <a:lnTo>
                  <a:pt x="0" y="256804"/>
                </a:lnTo>
                <a:lnTo>
                  <a:pt x="0" y="0"/>
                </a:lnTo>
                <a:close/>
              </a:path>
            </a:pathLst>
          </a:custGeom>
          <a:solidFill>
            <a:srgbClr val="BB1F26"/>
          </a:solidFill>
          <a:ln>
            <a:solidFill>
              <a:srgbClr val="BB1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3600">
              <a:solidFill>
                <a:prstClr val="white"/>
              </a:solidFill>
            </a:endParaRP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D6C012A-3CAA-2549-8B58-398A4AC11707}"/>
              </a:ext>
            </a:extLst>
          </p:cNvPr>
          <p:cNvCxnSpPr>
            <a:cxnSpLocks/>
          </p:cNvCxnSpPr>
          <p:nvPr/>
        </p:nvCxnSpPr>
        <p:spPr>
          <a:xfrm>
            <a:off x="5153693" y="9350188"/>
            <a:ext cx="667284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09F5C4CB-6047-0349-AA87-5F5E4ED05D2D}"/>
              </a:ext>
            </a:extLst>
          </p:cNvPr>
          <p:cNvCxnSpPr>
            <a:cxnSpLocks/>
          </p:cNvCxnSpPr>
          <p:nvPr/>
        </p:nvCxnSpPr>
        <p:spPr>
          <a:xfrm>
            <a:off x="10511118" y="7444442"/>
            <a:ext cx="0" cy="337058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588036C-14F9-774C-B5B1-9EE89B359361}"/>
              </a:ext>
            </a:extLst>
          </p:cNvPr>
          <p:cNvCxnSpPr>
            <a:cxnSpLocks/>
          </p:cNvCxnSpPr>
          <p:nvPr/>
        </p:nvCxnSpPr>
        <p:spPr>
          <a:xfrm>
            <a:off x="13182600" y="10461812"/>
            <a:ext cx="651591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89646949-2BCA-6349-9D0C-7726CA2661D9}"/>
              </a:ext>
            </a:extLst>
          </p:cNvPr>
          <p:cNvCxnSpPr>
            <a:cxnSpLocks/>
          </p:cNvCxnSpPr>
          <p:nvPr/>
        </p:nvCxnSpPr>
        <p:spPr>
          <a:xfrm>
            <a:off x="18666156" y="7444443"/>
            <a:ext cx="0" cy="325815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7A5C808-D59D-2D4A-9CEF-4732DD5C6B57}"/>
              </a:ext>
            </a:extLst>
          </p:cNvPr>
          <p:cNvSpPr/>
          <p:nvPr/>
        </p:nvSpPr>
        <p:spPr>
          <a:xfrm>
            <a:off x="11215747" y="8794500"/>
            <a:ext cx="61715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50%</a:t>
            </a:r>
            <a:endParaRPr lang="tr-TR" sz="2400" dirty="0">
              <a:solidFill>
                <a:schemeClr val="bg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4BBF8CE2-7C00-AF4B-A0AE-0EA635F3F990}"/>
              </a:ext>
            </a:extLst>
          </p:cNvPr>
          <p:cNvSpPr/>
          <p:nvPr/>
        </p:nvSpPr>
        <p:spPr>
          <a:xfrm>
            <a:off x="9829800" y="7395346"/>
            <a:ext cx="61715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98%</a:t>
            </a:r>
            <a:endParaRPr lang="tr-TR" sz="2400" dirty="0">
              <a:solidFill>
                <a:schemeClr val="bg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8935E716-7834-C143-BF31-BA5A2DEE263B}"/>
              </a:ext>
            </a:extLst>
          </p:cNvPr>
          <p:cNvSpPr/>
          <p:nvPr/>
        </p:nvSpPr>
        <p:spPr>
          <a:xfrm>
            <a:off x="17904983" y="7395346"/>
            <a:ext cx="61715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95%</a:t>
            </a:r>
            <a:endParaRPr lang="tr-TR" sz="2400" dirty="0">
              <a:solidFill>
                <a:schemeClr val="bg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4D34C1D-51A4-934A-9D3B-7A2C2AEE5B52}"/>
              </a:ext>
            </a:extLst>
          </p:cNvPr>
          <p:cNvSpPr/>
          <p:nvPr/>
        </p:nvSpPr>
        <p:spPr>
          <a:xfrm>
            <a:off x="19193733" y="9998098"/>
            <a:ext cx="61715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15%</a:t>
            </a:r>
            <a:endParaRPr lang="tr-TR" sz="2400" dirty="0">
              <a:solidFill>
                <a:schemeClr val="bg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FD7D2F1-943E-3943-A57B-A0995C5DA54F}"/>
              </a:ext>
            </a:extLst>
          </p:cNvPr>
          <p:cNvSpPr txBox="1"/>
          <p:nvPr/>
        </p:nvSpPr>
        <p:spPr>
          <a:xfrm>
            <a:off x="5149936" y="2573109"/>
            <a:ext cx="32268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prstClr val="white">
                    <a:lumMod val="50000"/>
                  </a:prst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model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1FCD1914-2A27-BB40-AE85-FEDF17DD8C1A}"/>
              </a:ext>
            </a:extLst>
          </p:cNvPr>
          <p:cNvSpPr/>
          <p:nvPr/>
        </p:nvSpPr>
        <p:spPr>
          <a:xfrm>
            <a:off x="8382000" y="2287884"/>
            <a:ext cx="2582758" cy="83099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Accepts</a:t>
            </a:r>
            <a:endParaRPr lang="tr-TR" sz="3600" dirty="0">
              <a:solidFill>
                <a:schemeClr val="tx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FF83556-3DA8-E943-817B-800C3A8CA045}"/>
              </a:ext>
            </a:extLst>
          </p:cNvPr>
          <p:cNvSpPr txBox="1"/>
          <p:nvPr/>
        </p:nvSpPr>
        <p:spPr>
          <a:xfrm>
            <a:off x="10298197" y="11629429"/>
            <a:ext cx="2890204" cy="285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200" dirty="0">
                <a:solidFill>
                  <a:schemeClr val="bg1"/>
                </a:solidFill>
                <a:latin typeface="Helvetica" pitchFamily="2" charset="0"/>
                <a:ea typeface="+mn-ea"/>
              </a:rPr>
              <a:t>Accuracy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  <a:ea typeface="+mn-ea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Helvetica" pitchFamily="2" charset="0"/>
                <a:ea typeface="+mn-ea"/>
              </a:rPr>
              <a:t>(%)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FCD1914-2A27-BB40-AE85-FEDF17DD8C1A}"/>
              </a:ext>
            </a:extLst>
          </p:cNvPr>
          <p:cNvSpPr/>
          <p:nvPr/>
        </p:nvSpPr>
        <p:spPr>
          <a:xfrm>
            <a:off x="16461583" y="2292092"/>
            <a:ext cx="2377574" cy="830997"/>
          </a:xfrm>
          <a:prstGeom prst="rect">
            <a:avLst/>
          </a:prstGeom>
          <a:solidFill>
            <a:srgbClr val="BB1F26"/>
          </a:solidFill>
          <a:ln>
            <a:solidFill>
              <a:srgbClr val="BB1F26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Rejects</a:t>
            </a:r>
            <a:endParaRPr lang="tr-TR" sz="3600" dirty="0">
              <a:solidFill>
                <a:schemeClr val="tx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FF83556-3DA8-E943-817B-800C3A8CA045}"/>
              </a:ext>
            </a:extLst>
          </p:cNvPr>
          <p:cNvSpPr txBox="1"/>
          <p:nvPr/>
        </p:nvSpPr>
        <p:spPr>
          <a:xfrm rot="16200000">
            <a:off x="2693858" y="9018458"/>
            <a:ext cx="2890204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Helvetica" pitchFamily="2" charset="0"/>
                <a:ea typeface="+mn-ea"/>
              </a:rPr>
              <a:t>Coverage </a:t>
            </a:r>
            <a:r>
              <a:rPr lang="tr-TR" sz="3200" dirty="0">
                <a:solidFill>
                  <a:schemeClr val="bg1"/>
                </a:solidFill>
                <a:latin typeface="Helvetica" pitchFamily="2" charset="0"/>
                <a:ea typeface="+mn-ea"/>
              </a:rPr>
              <a:t>(%)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0" y="13115940"/>
            <a:ext cx="24384000" cy="609600"/>
            <a:chOff x="0" y="13115940"/>
            <a:chExt cx="24384000" cy="609600"/>
          </a:xfrm>
        </p:grpSpPr>
        <p:sp>
          <p:nvSpPr>
            <p:cNvPr id="86" name="Rectangle 85"/>
            <p:cNvSpPr/>
            <p:nvPr/>
          </p:nvSpPr>
          <p:spPr>
            <a:xfrm>
              <a:off x="0" y="13115941"/>
              <a:ext cx="24384000" cy="609599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100000">
                  <a:schemeClr val="tx1"/>
                </a:gs>
                <a:gs pos="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11726268" y="13115940"/>
              <a:ext cx="1600200" cy="609600"/>
              <a:chOff x="11726268" y="-36843"/>
              <a:chExt cx="1600200" cy="6096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1726268" y="-36843"/>
                <a:ext cx="1600199" cy="609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9" name="Picture 8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1" r="1785"/>
              <a:stretch/>
            </p:blipFill>
            <p:spPr>
              <a:xfrm>
                <a:off x="11726268" y="-36842"/>
                <a:ext cx="711698" cy="609599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2437966" y="123534"/>
                <a:ext cx="888502" cy="273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4593054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06D84CB-3584-46D3-B218-1114504F676C}"/>
              </a:ext>
            </a:extLst>
          </p:cNvPr>
          <p:cNvSpPr/>
          <p:nvPr/>
        </p:nvSpPr>
        <p:spPr>
          <a:xfrm>
            <a:off x="17376804" y="4940613"/>
            <a:ext cx="636486" cy="1888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A602CFF-8F49-408C-ABE8-ACDD4CA57AB9}"/>
              </a:ext>
            </a:extLst>
          </p:cNvPr>
          <p:cNvSpPr/>
          <p:nvPr/>
        </p:nvSpPr>
        <p:spPr>
          <a:xfrm>
            <a:off x="17417541" y="6945806"/>
            <a:ext cx="636486" cy="1888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0" y="13115940"/>
            <a:ext cx="24384000" cy="609600"/>
            <a:chOff x="0" y="13115940"/>
            <a:chExt cx="24384000" cy="609600"/>
          </a:xfrm>
        </p:grpSpPr>
        <p:sp>
          <p:nvSpPr>
            <p:cNvPr id="57" name="Rectangle 56"/>
            <p:cNvSpPr/>
            <p:nvPr/>
          </p:nvSpPr>
          <p:spPr>
            <a:xfrm>
              <a:off x="0" y="13115941"/>
              <a:ext cx="24384000" cy="609599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100000">
                  <a:schemeClr val="tx1"/>
                </a:gs>
                <a:gs pos="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1726268" y="13115940"/>
              <a:ext cx="1600200" cy="609600"/>
              <a:chOff x="11726268" y="-36843"/>
              <a:chExt cx="1600200" cy="6096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1726268" y="-36843"/>
                <a:ext cx="1600199" cy="609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1" r="1785"/>
              <a:stretch/>
            </p:blipFill>
            <p:spPr>
              <a:xfrm>
                <a:off x="11726268" y="-36842"/>
                <a:ext cx="711698" cy="609599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2437966" y="123534"/>
                <a:ext cx="888502" cy="273670"/>
              </a:xfrm>
              <a:prstGeom prst="rect">
                <a:avLst/>
              </a:prstGeom>
            </p:spPr>
          </p:pic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EDA27CA-00FE-5543-8382-A6AFBB6C11F4}"/>
              </a:ext>
            </a:extLst>
          </p:cNvPr>
          <p:cNvSpPr/>
          <p:nvPr/>
        </p:nvSpPr>
        <p:spPr>
          <a:xfrm>
            <a:off x="7656708" y="5707124"/>
            <a:ext cx="10249546" cy="427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36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334DCD-45CB-2642-A026-3069927A349A}"/>
              </a:ext>
            </a:extLst>
          </p:cNvPr>
          <p:cNvSpPr txBox="1"/>
          <p:nvPr/>
        </p:nvSpPr>
        <p:spPr>
          <a:xfrm>
            <a:off x="14525245" y="2912449"/>
            <a:ext cx="3381009" cy="486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spc="2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ML Engine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690AFB-9210-49E1-919A-780CE09C4EDB}"/>
              </a:ext>
            </a:extLst>
          </p:cNvPr>
          <p:cNvGrpSpPr/>
          <p:nvPr/>
        </p:nvGrpSpPr>
        <p:grpSpPr>
          <a:xfrm>
            <a:off x="5561055" y="3847328"/>
            <a:ext cx="1173081" cy="6983892"/>
            <a:chOff x="2354490" y="3013181"/>
            <a:chExt cx="870416" cy="79237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9885CD-1A01-814C-8B4B-F6985F42A7A0}"/>
                </a:ext>
              </a:extLst>
            </p:cNvPr>
            <p:cNvSpPr/>
            <p:nvPr/>
          </p:nvSpPr>
          <p:spPr>
            <a:xfrm rot="5400000">
              <a:off x="-1172192" y="6539863"/>
              <a:ext cx="7923780" cy="87041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>
                <a:solidFill>
                  <a:prstClr val="white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95B7591-B405-9A4C-B1E7-CB3662EDF485}"/>
                </a:ext>
              </a:extLst>
            </p:cNvPr>
            <p:cNvSpPr txBox="1"/>
            <p:nvPr/>
          </p:nvSpPr>
          <p:spPr>
            <a:xfrm rot="16200000">
              <a:off x="847792" y="6681574"/>
              <a:ext cx="400832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fontAlgn="auto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Repository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E9EC97D6-A8C1-A140-926F-A3D314AE4917}"/>
              </a:ext>
            </a:extLst>
          </p:cNvPr>
          <p:cNvSpPr/>
          <p:nvPr/>
        </p:nvSpPr>
        <p:spPr>
          <a:xfrm>
            <a:off x="5628202" y="10216162"/>
            <a:ext cx="2931655" cy="123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3600">
              <a:solidFill>
                <a:prstClr val="white"/>
              </a:solidFill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9A51194-CABB-4B88-A861-96BF4FE0C2F2}"/>
              </a:ext>
            </a:extLst>
          </p:cNvPr>
          <p:cNvCxnSpPr>
            <a:cxnSpLocks/>
          </p:cNvCxnSpPr>
          <p:nvPr/>
        </p:nvCxnSpPr>
        <p:spPr>
          <a:xfrm flipH="1">
            <a:off x="6990122" y="10641723"/>
            <a:ext cx="8544080" cy="17865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FBDB1A9-0DF0-4ECA-B3E9-8115B8594141}"/>
              </a:ext>
            </a:extLst>
          </p:cNvPr>
          <p:cNvSpPr txBox="1"/>
          <p:nvPr/>
        </p:nvSpPr>
        <p:spPr>
          <a:xfrm>
            <a:off x="15246566" y="10453426"/>
            <a:ext cx="2452916" cy="377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REPORTING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7433F7A-F7B9-46A2-B8FB-C2E98D73A8E3}"/>
              </a:ext>
            </a:extLst>
          </p:cNvPr>
          <p:cNvGrpSpPr/>
          <p:nvPr/>
        </p:nvGrpSpPr>
        <p:grpSpPr>
          <a:xfrm>
            <a:off x="7028633" y="3847328"/>
            <a:ext cx="10877622" cy="5433954"/>
            <a:chOff x="7732944" y="3534387"/>
            <a:chExt cx="10877622" cy="54339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A3890E-9614-6343-95FF-0FCF9D65351E}"/>
                </a:ext>
              </a:extLst>
            </p:cNvPr>
            <p:cNvSpPr/>
            <p:nvPr/>
          </p:nvSpPr>
          <p:spPr>
            <a:xfrm>
              <a:off x="8361019" y="3534387"/>
              <a:ext cx="10249546" cy="16673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tr-TR" sz="360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6CEE1D-6F8E-1642-B2C1-6D6EEB3C639B}"/>
                </a:ext>
              </a:extLst>
            </p:cNvPr>
            <p:cNvSpPr txBox="1"/>
            <p:nvPr/>
          </p:nvSpPr>
          <p:spPr>
            <a:xfrm>
              <a:off x="15961208" y="4533223"/>
              <a:ext cx="2452916" cy="3777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eaLnBrk="1" fontAlgn="auto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prstClr val="whit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PRODUCTION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8A7C7A-3D9E-6948-9354-5B97B9600322}"/>
                </a:ext>
              </a:extLst>
            </p:cNvPr>
            <p:cNvSpPr txBox="1"/>
            <p:nvPr/>
          </p:nvSpPr>
          <p:spPr>
            <a:xfrm>
              <a:off x="15956043" y="6545228"/>
              <a:ext cx="2442584" cy="7881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eaLnBrk="1" fontAlgn="auto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prstClr val="whit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TRAINING </a:t>
              </a:r>
              <a:br>
                <a:rPr lang="en-US" sz="2400" b="1" dirty="0">
                  <a:solidFill>
                    <a:prstClr val="whit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endParaRPr lang="en-US" sz="2400" b="1" dirty="0">
                <a:solidFill>
                  <a:prstClr val="whit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588644B-0EBF-A142-B487-8BF86C97B719}"/>
                </a:ext>
              </a:extLst>
            </p:cNvPr>
            <p:cNvSpPr/>
            <p:nvPr/>
          </p:nvSpPr>
          <p:spPr>
            <a:xfrm>
              <a:off x="8730377" y="3793241"/>
              <a:ext cx="4306790" cy="1266632"/>
            </a:xfrm>
            <a:custGeom>
              <a:avLst/>
              <a:gdLst>
                <a:gd name="connsiteX0" fmla="*/ 0 w 2153395"/>
                <a:gd name="connsiteY0" fmla="*/ 0 h 633316"/>
                <a:gd name="connsiteX1" fmla="*/ 2153395 w 2153395"/>
                <a:gd name="connsiteY1" fmla="*/ 0 h 633316"/>
                <a:gd name="connsiteX2" fmla="*/ 2153395 w 2153395"/>
                <a:gd name="connsiteY2" fmla="*/ 456228 h 633316"/>
                <a:gd name="connsiteX3" fmla="*/ 599937 w 2153395"/>
                <a:gd name="connsiteY3" fmla="*/ 456228 h 633316"/>
                <a:gd name="connsiteX4" fmla="*/ 599937 w 2153395"/>
                <a:gd name="connsiteY4" fmla="*/ 633316 h 633316"/>
                <a:gd name="connsiteX5" fmla="*/ 0 w 2153395"/>
                <a:gd name="connsiteY5" fmla="*/ 633316 h 63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3395" h="633316">
                  <a:moveTo>
                    <a:pt x="0" y="0"/>
                  </a:moveTo>
                  <a:lnTo>
                    <a:pt x="2153395" y="0"/>
                  </a:lnTo>
                  <a:lnTo>
                    <a:pt x="2153395" y="456228"/>
                  </a:lnTo>
                  <a:lnTo>
                    <a:pt x="599937" y="456228"/>
                  </a:lnTo>
                  <a:lnTo>
                    <a:pt x="599937" y="633316"/>
                  </a:lnTo>
                  <a:lnTo>
                    <a:pt x="0" y="633316"/>
                  </a:lnTo>
                  <a:close/>
                </a:path>
              </a:pathLst>
            </a:custGeom>
            <a:solidFill>
              <a:srgbClr val="C5AA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>
                <a:solidFill>
                  <a:prstClr val="white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ABD788-C9E3-6C47-9DD5-553A0EA3DEA9}"/>
                </a:ext>
              </a:extLst>
            </p:cNvPr>
            <p:cNvSpPr/>
            <p:nvPr/>
          </p:nvSpPr>
          <p:spPr>
            <a:xfrm>
              <a:off x="10058432" y="5047890"/>
              <a:ext cx="4484804" cy="1266632"/>
            </a:xfrm>
            <a:custGeom>
              <a:avLst/>
              <a:gdLst>
                <a:gd name="connsiteX0" fmla="*/ 0 w 2242402"/>
                <a:gd name="connsiteY0" fmla="*/ 0 h 633316"/>
                <a:gd name="connsiteX1" fmla="*/ 2242402 w 2242402"/>
                <a:gd name="connsiteY1" fmla="*/ 0 h 633316"/>
                <a:gd name="connsiteX2" fmla="*/ 2242402 w 2242402"/>
                <a:gd name="connsiteY2" fmla="*/ 456228 h 633316"/>
                <a:gd name="connsiteX3" fmla="*/ 843051 w 2242402"/>
                <a:gd name="connsiteY3" fmla="*/ 456228 h 633316"/>
                <a:gd name="connsiteX4" fmla="*/ 843051 w 2242402"/>
                <a:gd name="connsiteY4" fmla="*/ 633316 h 633316"/>
                <a:gd name="connsiteX5" fmla="*/ 0 w 2242402"/>
                <a:gd name="connsiteY5" fmla="*/ 633316 h 63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2402" h="633316">
                  <a:moveTo>
                    <a:pt x="0" y="0"/>
                  </a:moveTo>
                  <a:lnTo>
                    <a:pt x="2242402" y="0"/>
                  </a:lnTo>
                  <a:lnTo>
                    <a:pt x="2242402" y="456228"/>
                  </a:lnTo>
                  <a:lnTo>
                    <a:pt x="843051" y="456228"/>
                  </a:lnTo>
                  <a:lnTo>
                    <a:pt x="843051" y="633316"/>
                  </a:lnTo>
                  <a:lnTo>
                    <a:pt x="0" y="633316"/>
                  </a:lnTo>
                  <a:close/>
                </a:path>
              </a:pathLst>
            </a:custGeom>
            <a:solidFill>
              <a:srgbClr val="C994A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 dirty="0">
                <a:solidFill>
                  <a:prstClr val="white"/>
                </a:solidFill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16B76C1-65C6-DB44-86A6-349525B4B8E9}"/>
                </a:ext>
              </a:extLst>
            </p:cNvPr>
            <p:cNvSpPr/>
            <p:nvPr/>
          </p:nvSpPr>
          <p:spPr>
            <a:xfrm>
              <a:off x="10056619" y="4769497"/>
              <a:ext cx="901702" cy="277788"/>
            </a:xfrm>
            <a:custGeom>
              <a:avLst/>
              <a:gdLst>
                <a:gd name="connsiteX0" fmla="*/ 233021 w 466043"/>
                <a:gd name="connsiteY0" fmla="*/ 0 h 138894"/>
                <a:gd name="connsiteX1" fmla="*/ 466043 w 466043"/>
                <a:gd name="connsiteY1" fmla="*/ 138894 h 138894"/>
                <a:gd name="connsiteX2" fmla="*/ 0 w 466043"/>
                <a:gd name="connsiteY2" fmla="*/ 138894 h 13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043" h="138894">
                  <a:moveTo>
                    <a:pt x="233021" y="0"/>
                  </a:moveTo>
                  <a:lnTo>
                    <a:pt x="466043" y="138894"/>
                  </a:lnTo>
                  <a:lnTo>
                    <a:pt x="0" y="138894"/>
                  </a:lnTo>
                  <a:close/>
                </a:path>
              </a:pathLst>
            </a:custGeom>
            <a:solidFill>
              <a:srgbClr val="C994A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>
                <a:solidFill>
                  <a:prstClr val="white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CE1994E-55A8-F447-9EA5-89E76F33636D}"/>
                </a:ext>
              </a:extLst>
            </p:cNvPr>
            <p:cNvSpPr/>
            <p:nvPr/>
          </p:nvSpPr>
          <p:spPr>
            <a:xfrm>
              <a:off x="11872718" y="6307004"/>
              <a:ext cx="3961436" cy="1266632"/>
            </a:xfrm>
            <a:custGeom>
              <a:avLst/>
              <a:gdLst>
                <a:gd name="connsiteX0" fmla="*/ 0 w 1980718"/>
                <a:gd name="connsiteY0" fmla="*/ 0 h 633316"/>
                <a:gd name="connsiteX1" fmla="*/ 1980718 w 1980718"/>
                <a:gd name="connsiteY1" fmla="*/ 0 h 633316"/>
                <a:gd name="connsiteX2" fmla="*/ 1980718 w 1980718"/>
                <a:gd name="connsiteY2" fmla="*/ 456228 h 633316"/>
                <a:gd name="connsiteX3" fmla="*/ 834885 w 1980718"/>
                <a:gd name="connsiteY3" fmla="*/ 456228 h 633316"/>
                <a:gd name="connsiteX4" fmla="*/ 834885 w 1980718"/>
                <a:gd name="connsiteY4" fmla="*/ 633316 h 633316"/>
                <a:gd name="connsiteX5" fmla="*/ 0 w 1980718"/>
                <a:gd name="connsiteY5" fmla="*/ 633316 h 63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0718" h="633316">
                  <a:moveTo>
                    <a:pt x="0" y="0"/>
                  </a:moveTo>
                  <a:lnTo>
                    <a:pt x="1980718" y="0"/>
                  </a:lnTo>
                  <a:lnTo>
                    <a:pt x="1980718" y="456228"/>
                  </a:lnTo>
                  <a:lnTo>
                    <a:pt x="834885" y="456228"/>
                  </a:lnTo>
                  <a:lnTo>
                    <a:pt x="834885" y="633316"/>
                  </a:lnTo>
                  <a:lnTo>
                    <a:pt x="0" y="633316"/>
                  </a:lnTo>
                  <a:close/>
                </a:path>
              </a:pathLst>
            </a:custGeom>
            <a:solidFill>
              <a:srgbClr val="D1887A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>
                <a:solidFill>
                  <a:prstClr val="white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FF698D8-E01B-6F46-8AA5-6B1037DA53A4}"/>
                </a:ext>
              </a:extLst>
            </p:cNvPr>
            <p:cNvSpPr/>
            <p:nvPr/>
          </p:nvSpPr>
          <p:spPr>
            <a:xfrm>
              <a:off x="11864051" y="6029216"/>
              <a:ext cx="901702" cy="277788"/>
            </a:xfrm>
            <a:custGeom>
              <a:avLst/>
              <a:gdLst>
                <a:gd name="connsiteX0" fmla="*/ 233021 w 466043"/>
                <a:gd name="connsiteY0" fmla="*/ 0 h 138894"/>
                <a:gd name="connsiteX1" fmla="*/ 466043 w 466043"/>
                <a:gd name="connsiteY1" fmla="*/ 138894 h 138894"/>
                <a:gd name="connsiteX2" fmla="*/ 0 w 466043"/>
                <a:gd name="connsiteY2" fmla="*/ 138894 h 13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043" h="138894">
                  <a:moveTo>
                    <a:pt x="233021" y="0"/>
                  </a:moveTo>
                  <a:lnTo>
                    <a:pt x="466043" y="138894"/>
                  </a:lnTo>
                  <a:lnTo>
                    <a:pt x="0" y="138894"/>
                  </a:lnTo>
                  <a:close/>
                </a:path>
              </a:pathLst>
            </a:custGeom>
            <a:solidFill>
              <a:srgbClr val="D1887A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>
                <a:solidFill>
                  <a:prstClr val="white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5FD615-FDBE-1443-B071-B3880AFB4004}"/>
                </a:ext>
              </a:extLst>
            </p:cNvPr>
            <p:cNvSpPr txBox="1"/>
            <p:nvPr/>
          </p:nvSpPr>
          <p:spPr>
            <a:xfrm>
              <a:off x="8899798" y="4019001"/>
              <a:ext cx="400832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fontAlgn="auto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Rest Module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267C33-5334-4448-982B-DEAC58E23366}"/>
                </a:ext>
              </a:extLst>
            </p:cNvPr>
            <p:cNvSpPr txBox="1"/>
            <p:nvPr/>
          </p:nvSpPr>
          <p:spPr>
            <a:xfrm>
              <a:off x="10234076" y="5250842"/>
              <a:ext cx="400832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fontAlgn="auto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Deployment Module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E86818-D82F-2545-9A11-3654913118D4}"/>
                </a:ext>
              </a:extLst>
            </p:cNvPr>
            <p:cNvSpPr txBox="1"/>
            <p:nvPr/>
          </p:nvSpPr>
          <p:spPr>
            <a:xfrm>
              <a:off x="11845516" y="6496482"/>
              <a:ext cx="400832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fontAlgn="auto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Validation Module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8FD17C-AB6B-BB48-B58A-BAAC1DFF7582}"/>
                </a:ext>
              </a:extLst>
            </p:cNvPr>
            <p:cNvSpPr/>
            <p:nvPr/>
          </p:nvSpPr>
          <p:spPr>
            <a:xfrm>
              <a:off x="13670672" y="7566118"/>
              <a:ext cx="4743452" cy="1136632"/>
            </a:xfrm>
            <a:prstGeom prst="rect">
              <a:avLst/>
            </a:prstGeom>
            <a:solidFill>
              <a:srgbClr val="EB7D3C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>
                <a:solidFill>
                  <a:prstClr val="white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2321F5-027B-FF46-9CE0-03EC5521ED84}"/>
                </a:ext>
              </a:extLst>
            </p:cNvPr>
            <p:cNvSpPr txBox="1"/>
            <p:nvPr/>
          </p:nvSpPr>
          <p:spPr>
            <a:xfrm>
              <a:off x="14038234" y="7904064"/>
              <a:ext cx="400832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fontAlgn="auto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Create/Refresh Module</a:t>
              </a: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00A6898-C9BB-F541-83A7-940F8A51E816}"/>
                </a:ext>
              </a:extLst>
            </p:cNvPr>
            <p:cNvSpPr/>
            <p:nvPr/>
          </p:nvSpPr>
          <p:spPr>
            <a:xfrm>
              <a:off x="13670673" y="7288330"/>
              <a:ext cx="901702" cy="277788"/>
            </a:xfrm>
            <a:custGeom>
              <a:avLst/>
              <a:gdLst>
                <a:gd name="connsiteX0" fmla="*/ 233021 w 466043"/>
                <a:gd name="connsiteY0" fmla="*/ 0 h 138894"/>
                <a:gd name="connsiteX1" fmla="*/ 466043 w 466043"/>
                <a:gd name="connsiteY1" fmla="*/ 138894 h 138894"/>
                <a:gd name="connsiteX2" fmla="*/ 0 w 466043"/>
                <a:gd name="connsiteY2" fmla="*/ 138894 h 13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043" h="138894">
                  <a:moveTo>
                    <a:pt x="233021" y="0"/>
                  </a:moveTo>
                  <a:lnTo>
                    <a:pt x="466043" y="138894"/>
                  </a:lnTo>
                  <a:lnTo>
                    <a:pt x="0" y="138894"/>
                  </a:lnTo>
                  <a:close/>
                </a:path>
              </a:pathLst>
            </a:custGeom>
            <a:solidFill>
              <a:srgbClr val="EB7D3C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>
                <a:solidFill>
                  <a:prstClr val="white"/>
                </a:solidFill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648E0C6-DEB3-794B-8665-DD1446AFC20B}"/>
                </a:ext>
              </a:extLst>
            </p:cNvPr>
            <p:cNvCxnSpPr>
              <a:cxnSpLocks/>
            </p:cNvCxnSpPr>
            <p:nvPr/>
          </p:nvCxnSpPr>
          <p:spPr>
            <a:xfrm>
              <a:off x="14858259" y="5926950"/>
              <a:ext cx="3752306" cy="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cxnSpLocks/>
            </p:cNvCxnSpPr>
            <p:nvPr/>
          </p:nvCxnSpPr>
          <p:spPr>
            <a:xfrm flipH="1">
              <a:off x="7771437" y="4281919"/>
              <a:ext cx="687053" cy="0"/>
            </a:xfrm>
            <a:prstGeom prst="straightConnector1">
              <a:avLst/>
            </a:prstGeom>
            <a:ln w="101600">
              <a:solidFill>
                <a:schemeClr val="bg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5400000">
              <a:off x="8566881" y="4768389"/>
              <a:ext cx="363118" cy="1954006"/>
              <a:chOff x="13277571" y="7537539"/>
              <a:chExt cx="354577" cy="515911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>
                <a:off x="13632148" y="7547981"/>
                <a:ext cx="0" cy="505469"/>
              </a:xfrm>
              <a:prstGeom prst="straightConnector1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13277571" y="7537539"/>
                <a:ext cx="0" cy="515911"/>
              </a:xfrm>
              <a:prstGeom prst="straightConnector1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A5E1349-237E-44E9-AC52-AF4A0FBDF3F6}"/>
                </a:ext>
              </a:extLst>
            </p:cNvPr>
            <p:cNvGrpSpPr/>
            <p:nvPr/>
          </p:nvGrpSpPr>
          <p:grpSpPr>
            <a:xfrm rot="5400000">
              <a:off x="9528035" y="5054735"/>
              <a:ext cx="355269" cy="3868464"/>
              <a:chOff x="13277571" y="7537539"/>
              <a:chExt cx="354578" cy="515911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6AD71B62-9155-4140-9CD0-396033B86F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32148" y="7547981"/>
                <a:ext cx="0" cy="505469"/>
              </a:xfrm>
              <a:prstGeom prst="straightConnector1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C88F18D9-1AFA-4C69-929D-0CE90B071A5B}"/>
                  </a:ext>
                </a:extLst>
              </p:cNvPr>
              <p:cNvCxnSpPr/>
              <p:nvPr/>
            </p:nvCxnSpPr>
            <p:spPr>
              <a:xfrm>
                <a:off x="13277571" y="7537539"/>
                <a:ext cx="0" cy="515911"/>
              </a:xfrm>
              <a:prstGeom prst="straightConnector1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4CA4D05-11D6-4B5B-A325-4B62CD3F16CE}"/>
                </a:ext>
              </a:extLst>
            </p:cNvPr>
            <p:cNvGrpSpPr/>
            <p:nvPr/>
          </p:nvGrpSpPr>
          <p:grpSpPr>
            <a:xfrm rot="5400000">
              <a:off x="10407799" y="5432696"/>
              <a:ext cx="395013" cy="5667740"/>
              <a:chOff x="13277571" y="7537539"/>
              <a:chExt cx="354577" cy="515911"/>
            </a:xfrm>
          </p:grpSpPr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73A0549F-454A-4036-8C54-AE9E627BAD40}"/>
                  </a:ext>
                </a:extLst>
              </p:cNvPr>
              <p:cNvCxnSpPr/>
              <p:nvPr/>
            </p:nvCxnSpPr>
            <p:spPr>
              <a:xfrm>
                <a:off x="13632148" y="7547981"/>
                <a:ext cx="0" cy="505469"/>
              </a:xfrm>
              <a:prstGeom prst="straightConnector1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856E28D2-67B6-4C6E-A222-8F5FD776EA4A}"/>
                  </a:ext>
                </a:extLst>
              </p:cNvPr>
              <p:cNvCxnSpPr/>
              <p:nvPr/>
            </p:nvCxnSpPr>
            <p:spPr>
              <a:xfrm>
                <a:off x="13277571" y="7537539"/>
                <a:ext cx="0" cy="515911"/>
              </a:xfrm>
              <a:prstGeom prst="straightConnector1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C73972F-723F-490E-8B56-3C47112F5FCE}"/>
                </a:ext>
              </a:extLst>
            </p:cNvPr>
            <p:cNvCxnSpPr>
              <a:cxnSpLocks/>
            </p:cNvCxnSpPr>
            <p:nvPr/>
          </p:nvCxnSpPr>
          <p:spPr>
            <a:xfrm>
              <a:off x="7771435" y="3534387"/>
              <a:ext cx="10839130" cy="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F9E4E1E-A593-4AA2-B68A-4764F732E075}"/>
                </a:ext>
              </a:extLst>
            </p:cNvPr>
            <p:cNvCxnSpPr>
              <a:cxnSpLocks/>
            </p:cNvCxnSpPr>
            <p:nvPr/>
          </p:nvCxnSpPr>
          <p:spPr>
            <a:xfrm>
              <a:off x="7732944" y="8968341"/>
              <a:ext cx="10877621" cy="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9E26DF9-EF5B-4644-BED8-34C614EE44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0566" y="3534389"/>
              <a:ext cx="0" cy="5433952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Freeform 17">
            <a:extLst>
              <a:ext uri="{FF2B5EF4-FFF2-40B4-BE49-F238E27FC236}">
                <a16:creationId xmlns:a16="http://schemas.microsoft.com/office/drawing/2014/main" id="{59EA2D2D-2DED-4D86-ACF2-82477849095E}"/>
              </a:ext>
            </a:extLst>
          </p:cNvPr>
          <p:cNvSpPr>
            <a:spLocks/>
          </p:cNvSpPr>
          <p:nvPr/>
        </p:nvSpPr>
        <p:spPr bwMode="auto">
          <a:xfrm flipV="1">
            <a:off x="6990122" y="2616764"/>
            <a:ext cx="698500" cy="1032149"/>
          </a:xfrm>
          <a:custGeom>
            <a:avLst/>
            <a:gdLst>
              <a:gd name="connsiteX0" fmla="*/ 171450 w 349250"/>
              <a:gd name="connsiteY0" fmla="*/ 0 h 765250"/>
              <a:gd name="connsiteX1" fmla="*/ 349250 w 349250"/>
              <a:gd name="connsiteY1" fmla="*/ 171450 h 765250"/>
              <a:gd name="connsiteX2" fmla="*/ 349250 w 349250"/>
              <a:gd name="connsiteY2" fmla="*/ 266700 h 765250"/>
              <a:gd name="connsiteX3" fmla="*/ 209550 w 349250"/>
              <a:gd name="connsiteY3" fmla="*/ 120650 h 765250"/>
              <a:gd name="connsiteX4" fmla="*/ 209550 w 349250"/>
              <a:gd name="connsiteY4" fmla="*/ 765250 h 765250"/>
              <a:gd name="connsiteX5" fmla="*/ 139700 w 349250"/>
              <a:gd name="connsiteY5" fmla="*/ 765250 h 765250"/>
              <a:gd name="connsiteX6" fmla="*/ 139700 w 349250"/>
              <a:gd name="connsiteY6" fmla="*/ 120650 h 765250"/>
              <a:gd name="connsiteX7" fmla="*/ 0 w 349250"/>
              <a:gd name="connsiteY7" fmla="*/ 266700 h 765250"/>
              <a:gd name="connsiteX8" fmla="*/ 0 w 349250"/>
              <a:gd name="connsiteY8" fmla="*/ 171450 h 7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50" h="765250">
                <a:moveTo>
                  <a:pt x="171450" y="0"/>
                </a:moveTo>
                <a:lnTo>
                  <a:pt x="349250" y="171450"/>
                </a:lnTo>
                <a:lnTo>
                  <a:pt x="349250" y="266700"/>
                </a:lnTo>
                <a:lnTo>
                  <a:pt x="209550" y="120650"/>
                </a:lnTo>
                <a:lnTo>
                  <a:pt x="209550" y="765250"/>
                </a:lnTo>
                <a:lnTo>
                  <a:pt x="139700" y="765250"/>
                </a:lnTo>
                <a:lnTo>
                  <a:pt x="139700" y="120650"/>
                </a:lnTo>
                <a:lnTo>
                  <a:pt x="0" y="26670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36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9" name="Freeform 20">
            <a:extLst>
              <a:ext uri="{FF2B5EF4-FFF2-40B4-BE49-F238E27FC236}">
                <a16:creationId xmlns:a16="http://schemas.microsoft.com/office/drawing/2014/main" id="{D649AD3F-657B-4080-9F96-E2BA073E7B36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7749004" y="2616766"/>
            <a:ext cx="698500" cy="1047404"/>
          </a:xfrm>
          <a:custGeom>
            <a:avLst/>
            <a:gdLst>
              <a:gd name="connsiteX0" fmla="*/ 171450 w 349250"/>
              <a:gd name="connsiteY0" fmla="*/ 0 h 765250"/>
              <a:gd name="connsiteX1" fmla="*/ 349250 w 349250"/>
              <a:gd name="connsiteY1" fmla="*/ 171450 h 765250"/>
              <a:gd name="connsiteX2" fmla="*/ 349250 w 349250"/>
              <a:gd name="connsiteY2" fmla="*/ 266700 h 765250"/>
              <a:gd name="connsiteX3" fmla="*/ 209550 w 349250"/>
              <a:gd name="connsiteY3" fmla="*/ 120650 h 765250"/>
              <a:gd name="connsiteX4" fmla="*/ 209550 w 349250"/>
              <a:gd name="connsiteY4" fmla="*/ 765250 h 765250"/>
              <a:gd name="connsiteX5" fmla="*/ 139700 w 349250"/>
              <a:gd name="connsiteY5" fmla="*/ 765250 h 765250"/>
              <a:gd name="connsiteX6" fmla="*/ 139700 w 349250"/>
              <a:gd name="connsiteY6" fmla="*/ 120650 h 765250"/>
              <a:gd name="connsiteX7" fmla="*/ 0 w 349250"/>
              <a:gd name="connsiteY7" fmla="*/ 266700 h 765250"/>
              <a:gd name="connsiteX8" fmla="*/ 0 w 349250"/>
              <a:gd name="connsiteY8" fmla="*/ 171450 h 7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50" h="765250">
                <a:moveTo>
                  <a:pt x="171450" y="0"/>
                </a:moveTo>
                <a:lnTo>
                  <a:pt x="349250" y="171450"/>
                </a:lnTo>
                <a:lnTo>
                  <a:pt x="349250" y="266700"/>
                </a:lnTo>
                <a:lnTo>
                  <a:pt x="209550" y="120650"/>
                </a:lnTo>
                <a:lnTo>
                  <a:pt x="209550" y="765250"/>
                </a:lnTo>
                <a:lnTo>
                  <a:pt x="139700" y="765250"/>
                </a:lnTo>
                <a:lnTo>
                  <a:pt x="139700" y="120650"/>
                </a:lnTo>
                <a:lnTo>
                  <a:pt x="0" y="266700"/>
                </a:lnTo>
                <a:lnTo>
                  <a:pt x="0" y="1714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3600" dirty="0">
              <a:solidFill>
                <a:srgbClr val="FFFF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0D5092B-D8EC-4A15-BF4F-0ABD85CBCE3E}"/>
              </a:ext>
            </a:extLst>
          </p:cNvPr>
          <p:cNvSpPr txBox="1"/>
          <p:nvPr/>
        </p:nvSpPr>
        <p:spPr>
          <a:xfrm>
            <a:off x="1219200" y="1022879"/>
            <a:ext cx="88259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spc="200" dirty="0">
                <a:solidFill>
                  <a:prstClr val="whit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Architecture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427A9650-0CD9-4675-BC6C-100C4B362121}"/>
              </a:ext>
            </a:extLst>
          </p:cNvPr>
          <p:cNvCxnSpPr>
            <a:cxnSpLocks/>
            <a:stCxn id="69" idx="3"/>
            <a:endCxn id="37" idx="3"/>
          </p:cNvCxnSpPr>
          <p:nvPr/>
        </p:nvCxnSpPr>
        <p:spPr>
          <a:xfrm flipH="1" flipV="1">
            <a:off x="18013290" y="5035062"/>
            <a:ext cx="40737" cy="2005193"/>
          </a:xfrm>
          <a:prstGeom prst="bentConnector3">
            <a:avLst>
              <a:gd name="adj1" fmla="val -1419405"/>
            </a:avLst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3F5BF71-CE67-4985-A6CC-185F3F607240}"/>
              </a:ext>
            </a:extLst>
          </p:cNvPr>
          <p:cNvSpPr txBox="1"/>
          <p:nvPr/>
        </p:nvSpPr>
        <p:spPr>
          <a:xfrm rot="16200000">
            <a:off x="17863244" y="5838160"/>
            <a:ext cx="2452916" cy="377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</a:t>
            </a:r>
          </a:p>
        </p:txBody>
      </p:sp>
    </p:spTree>
    <p:extLst>
      <p:ext uri="{BB962C8B-B14F-4D97-AF65-F5344CB8AC3E}">
        <p14:creationId xmlns:p14="http://schemas.microsoft.com/office/powerpoint/2010/main" val="103015217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13115940"/>
            <a:ext cx="24384000" cy="609600"/>
            <a:chOff x="0" y="13115940"/>
            <a:chExt cx="24384000" cy="609600"/>
          </a:xfrm>
        </p:grpSpPr>
        <p:sp>
          <p:nvSpPr>
            <p:cNvPr id="39" name="Rectangle 38"/>
            <p:cNvSpPr/>
            <p:nvPr/>
          </p:nvSpPr>
          <p:spPr>
            <a:xfrm>
              <a:off x="0" y="13115941"/>
              <a:ext cx="24384000" cy="609599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100000">
                  <a:schemeClr val="tx1"/>
                </a:gs>
                <a:gs pos="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1726268" y="13115940"/>
              <a:ext cx="1600200" cy="609600"/>
              <a:chOff x="11726268" y="-36843"/>
              <a:chExt cx="1600200" cy="6096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1726268" y="-36843"/>
                <a:ext cx="1600199" cy="609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1" r="1785"/>
              <a:stretch/>
            </p:blipFill>
            <p:spPr>
              <a:xfrm>
                <a:off x="11726268" y="-36842"/>
                <a:ext cx="711698" cy="609599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2437966" y="123534"/>
                <a:ext cx="888502" cy="273670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6477000" y="3054560"/>
            <a:ext cx="12332195" cy="8832640"/>
            <a:chOff x="6616854" y="2514600"/>
            <a:chExt cx="12332195" cy="88326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F3AB90-CA9E-6F4A-A550-FE1F8ABFB172}"/>
                </a:ext>
              </a:extLst>
            </p:cNvPr>
            <p:cNvGrpSpPr/>
            <p:nvPr/>
          </p:nvGrpSpPr>
          <p:grpSpPr>
            <a:xfrm>
              <a:off x="14329353" y="8772854"/>
              <a:ext cx="2574386" cy="2574386"/>
              <a:chOff x="3760931" y="4445392"/>
              <a:chExt cx="1287193" cy="128719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B2C22A-FDC9-0D4A-A522-C49D79B1D1EE}"/>
                  </a:ext>
                </a:extLst>
              </p:cNvPr>
              <p:cNvSpPr/>
              <p:nvPr/>
            </p:nvSpPr>
            <p:spPr>
              <a:xfrm>
                <a:off x="3760931" y="4445392"/>
                <a:ext cx="1287193" cy="128719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r-TR" sz="3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84AD16-A8FA-3C49-865C-4906D0AD7B07}"/>
                  </a:ext>
                </a:extLst>
              </p:cNvPr>
              <p:cNvSpPr txBox="1"/>
              <p:nvPr/>
            </p:nvSpPr>
            <p:spPr>
              <a:xfrm>
                <a:off x="3886200" y="4800600"/>
                <a:ext cx="1041008" cy="48971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eaLnBrk="1" fontAlgn="auto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ML</a:t>
                </a:r>
                <a:br>
                  <a:rPr lang="en-US" sz="2800" b="1" dirty="0">
                    <a:solidFill>
                      <a:schemeClr val="tx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</a:br>
                <a:r>
                  <a:rPr lang="en-US" sz="2800" b="1" dirty="0">
                    <a:solidFill>
                      <a:schemeClr val="tx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Engine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54C6D4-41C9-BF45-B037-D31FE84E1A1B}"/>
                </a:ext>
              </a:extLst>
            </p:cNvPr>
            <p:cNvGrpSpPr/>
            <p:nvPr/>
          </p:nvGrpSpPr>
          <p:grpSpPr>
            <a:xfrm>
              <a:off x="7937404" y="8772854"/>
              <a:ext cx="5758904" cy="2574386"/>
              <a:chOff x="564957" y="4445392"/>
              <a:chExt cx="2879452" cy="128719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FDABBAE-4411-214A-988B-0959D445E622}"/>
                  </a:ext>
                </a:extLst>
              </p:cNvPr>
              <p:cNvGrpSpPr/>
              <p:nvPr/>
            </p:nvGrpSpPr>
            <p:grpSpPr>
              <a:xfrm>
                <a:off x="2157216" y="4445392"/>
                <a:ext cx="1287193" cy="1287193"/>
                <a:chOff x="2157216" y="4445392"/>
                <a:chExt cx="1287193" cy="128719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A5CE78D-7F06-3D45-8CB6-8097959452EB}"/>
                    </a:ext>
                  </a:extLst>
                </p:cNvPr>
                <p:cNvSpPr/>
                <p:nvPr/>
              </p:nvSpPr>
              <p:spPr>
                <a:xfrm>
                  <a:off x="2157216" y="4445392"/>
                  <a:ext cx="1287193" cy="128719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tr-TR" sz="3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263F38B-0CF1-6D48-8BC3-D637945D9E39}"/>
                    </a:ext>
                  </a:extLst>
                </p:cNvPr>
                <p:cNvSpPr txBox="1"/>
                <p:nvPr/>
              </p:nvSpPr>
              <p:spPr>
                <a:xfrm>
                  <a:off x="2280309" y="4853654"/>
                  <a:ext cx="104100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eaLnBrk="1" fontAlgn="auto" hangingPunct="1">
                    <a:lnSpc>
                      <a:spcPts val="32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 dirty="0">
                      <a:solidFill>
                        <a:prstClr val="white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Medical Rules</a:t>
                  </a:r>
                </a:p>
                <a:p>
                  <a:pPr algn="ctr" eaLnBrk="1" fontAlgn="auto" hangingPunct="1">
                    <a:lnSpc>
                      <a:spcPts val="32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 dirty="0">
                      <a:solidFill>
                        <a:prstClr val="white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&gt; 24 </a:t>
                  </a:r>
                  <a:r>
                    <a:rPr lang="en-US" sz="2800" b="1" dirty="0" err="1">
                      <a:solidFill>
                        <a:prstClr val="white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mio</a:t>
                  </a:r>
                  <a:endParaRPr lang="en-US" sz="2800" b="1" dirty="0">
                    <a:solidFill>
                      <a:prstClr val="whit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12C4125-2A12-794B-B570-BACE78EF8AB6}"/>
                  </a:ext>
                </a:extLst>
              </p:cNvPr>
              <p:cNvGrpSpPr/>
              <p:nvPr/>
            </p:nvGrpSpPr>
            <p:grpSpPr>
              <a:xfrm>
                <a:off x="564957" y="4445392"/>
                <a:ext cx="1287193" cy="1287193"/>
                <a:chOff x="564957" y="4445392"/>
                <a:chExt cx="1287193" cy="128719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A7FD1B5-8A54-2349-9848-7F0C23836B26}"/>
                    </a:ext>
                  </a:extLst>
                </p:cNvPr>
                <p:cNvSpPr/>
                <p:nvPr/>
              </p:nvSpPr>
              <p:spPr>
                <a:xfrm>
                  <a:off x="564957" y="4445392"/>
                  <a:ext cx="1287193" cy="128719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tr-TR" sz="3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BA098EA-EA86-AC46-862E-DC89136A3221}"/>
                    </a:ext>
                  </a:extLst>
                </p:cNvPr>
                <p:cNvSpPr txBox="1"/>
                <p:nvPr/>
              </p:nvSpPr>
              <p:spPr>
                <a:xfrm>
                  <a:off x="674453" y="4853654"/>
                  <a:ext cx="104100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eaLnBrk="1" fontAlgn="auto" hangingPunct="1">
                    <a:lnSpc>
                      <a:spcPts val="32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 dirty="0">
                      <a:solidFill>
                        <a:prstClr val="white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Business Rules</a:t>
                  </a:r>
                </a:p>
                <a:p>
                  <a:pPr algn="ctr" eaLnBrk="1" fontAlgn="auto" hangingPunct="1">
                    <a:lnSpc>
                      <a:spcPts val="32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2800" b="1" dirty="0">
                    <a:solidFill>
                      <a:prstClr val="whit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6529994-CA7B-9745-83D8-B1ECFCB028E3}"/>
                </a:ext>
              </a:extLst>
            </p:cNvPr>
            <p:cNvGrpSpPr/>
            <p:nvPr/>
          </p:nvGrpSpPr>
          <p:grpSpPr>
            <a:xfrm>
              <a:off x="7954799" y="6385608"/>
              <a:ext cx="8966334" cy="1225484"/>
              <a:chOff x="564957" y="3329838"/>
              <a:chExt cx="4483167" cy="61274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7BCACCB-931D-774A-8222-4BD6B6B3CBBC}"/>
                  </a:ext>
                </a:extLst>
              </p:cNvPr>
              <p:cNvSpPr/>
              <p:nvPr/>
            </p:nvSpPr>
            <p:spPr>
              <a:xfrm>
                <a:off x="564957" y="3329838"/>
                <a:ext cx="4483167" cy="6127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r-TR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CB95F5-1915-7B47-B238-3C9211863E80}"/>
                  </a:ext>
                </a:extLst>
              </p:cNvPr>
              <p:cNvSpPr txBox="1"/>
              <p:nvPr/>
            </p:nvSpPr>
            <p:spPr>
              <a:xfrm>
                <a:off x="928998" y="3482054"/>
                <a:ext cx="3741475" cy="256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eaLnBrk="1" fontAlgn="auto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prstClr val="whit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Enterprise Service Bus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DF23AB5-5003-2D4C-AB87-0E0A81ABDB9C}"/>
                </a:ext>
              </a:extLst>
            </p:cNvPr>
            <p:cNvGrpSpPr/>
            <p:nvPr/>
          </p:nvGrpSpPr>
          <p:grpSpPr>
            <a:xfrm>
              <a:off x="8527144" y="7584565"/>
              <a:ext cx="3924300" cy="1032150"/>
              <a:chOff x="851130" y="3929317"/>
              <a:chExt cx="1962150" cy="516075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F385AB21-17DF-A74F-8E4A-0D6E0BB0EDD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851130" y="3942580"/>
                <a:ext cx="349250" cy="502811"/>
              </a:xfrm>
              <a:custGeom>
                <a:avLst/>
                <a:gdLst>
                  <a:gd name="connsiteX0" fmla="*/ 171450 w 349250"/>
                  <a:gd name="connsiteY0" fmla="*/ 0 h 765250"/>
                  <a:gd name="connsiteX1" fmla="*/ 349250 w 349250"/>
                  <a:gd name="connsiteY1" fmla="*/ 171450 h 765250"/>
                  <a:gd name="connsiteX2" fmla="*/ 349250 w 349250"/>
                  <a:gd name="connsiteY2" fmla="*/ 266700 h 765250"/>
                  <a:gd name="connsiteX3" fmla="*/ 209550 w 349250"/>
                  <a:gd name="connsiteY3" fmla="*/ 120650 h 765250"/>
                  <a:gd name="connsiteX4" fmla="*/ 209550 w 349250"/>
                  <a:gd name="connsiteY4" fmla="*/ 765250 h 765250"/>
                  <a:gd name="connsiteX5" fmla="*/ 139700 w 349250"/>
                  <a:gd name="connsiteY5" fmla="*/ 765250 h 765250"/>
                  <a:gd name="connsiteX6" fmla="*/ 139700 w 349250"/>
                  <a:gd name="connsiteY6" fmla="*/ 120650 h 765250"/>
                  <a:gd name="connsiteX7" fmla="*/ 0 w 349250"/>
                  <a:gd name="connsiteY7" fmla="*/ 266700 h 765250"/>
                  <a:gd name="connsiteX8" fmla="*/ 0 w 349250"/>
                  <a:gd name="connsiteY8" fmla="*/ 171450 h 76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9250" h="765250">
                    <a:moveTo>
                      <a:pt x="171450" y="0"/>
                    </a:moveTo>
                    <a:lnTo>
                      <a:pt x="349250" y="171450"/>
                    </a:lnTo>
                    <a:lnTo>
                      <a:pt x="349250" y="266700"/>
                    </a:lnTo>
                    <a:lnTo>
                      <a:pt x="209550" y="120650"/>
                    </a:lnTo>
                    <a:lnTo>
                      <a:pt x="209550" y="765250"/>
                    </a:lnTo>
                    <a:lnTo>
                      <a:pt x="139700" y="765250"/>
                    </a:lnTo>
                    <a:lnTo>
                      <a:pt x="139700" y="120650"/>
                    </a:lnTo>
                    <a:lnTo>
                      <a:pt x="0" y="266700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r-TR" sz="36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C31E5C2B-4A5C-A843-939A-349E3818426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464030" y="3929317"/>
                <a:ext cx="349250" cy="516075"/>
              </a:xfrm>
              <a:custGeom>
                <a:avLst/>
                <a:gdLst>
                  <a:gd name="connsiteX0" fmla="*/ 171450 w 349250"/>
                  <a:gd name="connsiteY0" fmla="*/ 0 h 765250"/>
                  <a:gd name="connsiteX1" fmla="*/ 349250 w 349250"/>
                  <a:gd name="connsiteY1" fmla="*/ 171450 h 765250"/>
                  <a:gd name="connsiteX2" fmla="*/ 349250 w 349250"/>
                  <a:gd name="connsiteY2" fmla="*/ 266700 h 765250"/>
                  <a:gd name="connsiteX3" fmla="*/ 209550 w 349250"/>
                  <a:gd name="connsiteY3" fmla="*/ 120650 h 765250"/>
                  <a:gd name="connsiteX4" fmla="*/ 209550 w 349250"/>
                  <a:gd name="connsiteY4" fmla="*/ 765250 h 765250"/>
                  <a:gd name="connsiteX5" fmla="*/ 139700 w 349250"/>
                  <a:gd name="connsiteY5" fmla="*/ 765250 h 765250"/>
                  <a:gd name="connsiteX6" fmla="*/ 139700 w 349250"/>
                  <a:gd name="connsiteY6" fmla="*/ 120650 h 765250"/>
                  <a:gd name="connsiteX7" fmla="*/ 0 w 349250"/>
                  <a:gd name="connsiteY7" fmla="*/ 266700 h 765250"/>
                  <a:gd name="connsiteX8" fmla="*/ 0 w 349250"/>
                  <a:gd name="connsiteY8" fmla="*/ 171450 h 76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9250" h="765250">
                    <a:moveTo>
                      <a:pt x="171450" y="0"/>
                    </a:moveTo>
                    <a:lnTo>
                      <a:pt x="349250" y="171450"/>
                    </a:lnTo>
                    <a:lnTo>
                      <a:pt x="349250" y="266700"/>
                    </a:lnTo>
                    <a:lnTo>
                      <a:pt x="209550" y="120650"/>
                    </a:lnTo>
                    <a:lnTo>
                      <a:pt x="209550" y="765250"/>
                    </a:lnTo>
                    <a:lnTo>
                      <a:pt x="139700" y="765250"/>
                    </a:lnTo>
                    <a:lnTo>
                      <a:pt x="139700" y="120650"/>
                    </a:lnTo>
                    <a:lnTo>
                      <a:pt x="0" y="266700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r-TR" sz="36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DCF7F7B-52F0-634D-B6A9-AE5B59F807C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978744" y="7584564"/>
              <a:ext cx="698500" cy="1032149"/>
            </a:xfrm>
            <a:custGeom>
              <a:avLst/>
              <a:gdLst>
                <a:gd name="connsiteX0" fmla="*/ 171450 w 349250"/>
                <a:gd name="connsiteY0" fmla="*/ 0 h 765250"/>
                <a:gd name="connsiteX1" fmla="*/ 349250 w 349250"/>
                <a:gd name="connsiteY1" fmla="*/ 171450 h 765250"/>
                <a:gd name="connsiteX2" fmla="*/ 349250 w 349250"/>
                <a:gd name="connsiteY2" fmla="*/ 266700 h 765250"/>
                <a:gd name="connsiteX3" fmla="*/ 209550 w 349250"/>
                <a:gd name="connsiteY3" fmla="*/ 120650 h 765250"/>
                <a:gd name="connsiteX4" fmla="*/ 209550 w 349250"/>
                <a:gd name="connsiteY4" fmla="*/ 765250 h 765250"/>
                <a:gd name="connsiteX5" fmla="*/ 139700 w 349250"/>
                <a:gd name="connsiteY5" fmla="*/ 765250 h 765250"/>
                <a:gd name="connsiteX6" fmla="*/ 139700 w 349250"/>
                <a:gd name="connsiteY6" fmla="*/ 120650 h 765250"/>
                <a:gd name="connsiteX7" fmla="*/ 0 w 349250"/>
                <a:gd name="connsiteY7" fmla="*/ 266700 h 765250"/>
                <a:gd name="connsiteX8" fmla="*/ 0 w 349250"/>
                <a:gd name="connsiteY8" fmla="*/ 171450 h 76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250" h="765250">
                  <a:moveTo>
                    <a:pt x="171450" y="0"/>
                  </a:moveTo>
                  <a:lnTo>
                    <a:pt x="349250" y="171450"/>
                  </a:lnTo>
                  <a:lnTo>
                    <a:pt x="349250" y="266700"/>
                  </a:lnTo>
                  <a:lnTo>
                    <a:pt x="209550" y="120650"/>
                  </a:lnTo>
                  <a:lnTo>
                    <a:pt x="209550" y="765250"/>
                  </a:lnTo>
                  <a:lnTo>
                    <a:pt x="139700" y="765250"/>
                  </a:lnTo>
                  <a:lnTo>
                    <a:pt x="139700" y="120650"/>
                  </a:lnTo>
                  <a:lnTo>
                    <a:pt x="0" y="26670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/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EDE8CD0-42D4-8742-9F13-2D6F041B85CC}"/>
                </a:ext>
              </a:extLst>
            </p:cNvPr>
            <p:cNvGrpSpPr/>
            <p:nvPr/>
          </p:nvGrpSpPr>
          <p:grpSpPr>
            <a:xfrm>
              <a:off x="9286026" y="7553169"/>
              <a:ext cx="3924300" cy="1078801"/>
              <a:chOff x="1230571" y="3929317"/>
              <a:chExt cx="1962150" cy="593750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8795C59-850F-3C4F-8646-A3CA2F4B3C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1230571" y="3946596"/>
                <a:ext cx="349250" cy="568076"/>
              </a:xfrm>
              <a:custGeom>
                <a:avLst/>
                <a:gdLst>
                  <a:gd name="connsiteX0" fmla="*/ 171450 w 349250"/>
                  <a:gd name="connsiteY0" fmla="*/ 0 h 765250"/>
                  <a:gd name="connsiteX1" fmla="*/ 349250 w 349250"/>
                  <a:gd name="connsiteY1" fmla="*/ 171450 h 765250"/>
                  <a:gd name="connsiteX2" fmla="*/ 349250 w 349250"/>
                  <a:gd name="connsiteY2" fmla="*/ 266700 h 765250"/>
                  <a:gd name="connsiteX3" fmla="*/ 209550 w 349250"/>
                  <a:gd name="connsiteY3" fmla="*/ 120650 h 765250"/>
                  <a:gd name="connsiteX4" fmla="*/ 209550 w 349250"/>
                  <a:gd name="connsiteY4" fmla="*/ 765250 h 765250"/>
                  <a:gd name="connsiteX5" fmla="*/ 139700 w 349250"/>
                  <a:gd name="connsiteY5" fmla="*/ 765250 h 765250"/>
                  <a:gd name="connsiteX6" fmla="*/ 139700 w 349250"/>
                  <a:gd name="connsiteY6" fmla="*/ 120650 h 765250"/>
                  <a:gd name="connsiteX7" fmla="*/ 0 w 349250"/>
                  <a:gd name="connsiteY7" fmla="*/ 266700 h 765250"/>
                  <a:gd name="connsiteX8" fmla="*/ 0 w 349250"/>
                  <a:gd name="connsiteY8" fmla="*/ 171450 h 76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9250" h="765250">
                    <a:moveTo>
                      <a:pt x="171450" y="0"/>
                    </a:moveTo>
                    <a:lnTo>
                      <a:pt x="349250" y="171450"/>
                    </a:lnTo>
                    <a:lnTo>
                      <a:pt x="349250" y="266700"/>
                    </a:lnTo>
                    <a:lnTo>
                      <a:pt x="209550" y="120650"/>
                    </a:lnTo>
                    <a:lnTo>
                      <a:pt x="209550" y="765250"/>
                    </a:lnTo>
                    <a:lnTo>
                      <a:pt x="139700" y="765250"/>
                    </a:lnTo>
                    <a:lnTo>
                      <a:pt x="139700" y="120650"/>
                    </a:lnTo>
                    <a:lnTo>
                      <a:pt x="0" y="266700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r-TR" sz="36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F2127CD5-5A81-7D41-A903-604AA2CBBF8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2843471" y="3929317"/>
                <a:ext cx="349250" cy="593750"/>
              </a:xfrm>
              <a:custGeom>
                <a:avLst/>
                <a:gdLst>
                  <a:gd name="connsiteX0" fmla="*/ 171450 w 349250"/>
                  <a:gd name="connsiteY0" fmla="*/ 0 h 765250"/>
                  <a:gd name="connsiteX1" fmla="*/ 349250 w 349250"/>
                  <a:gd name="connsiteY1" fmla="*/ 171450 h 765250"/>
                  <a:gd name="connsiteX2" fmla="*/ 349250 w 349250"/>
                  <a:gd name="connsiteY2" fmla="*/ 266700 h 765250"/>
                  <a:gd name="connsiteX3" fmla="*/ 209550 w 349250"/>
                  <a:gd name="connsiteY3" fmla="*/ 120650 h 765250"/>
                  <a:gd name="connsiteX4" fmla="*/ 209550 w 349250"/>
                  <a:gd name="connsiteY4" fmla="*/ 765250 h 765250"/>
                  <a:gd name="connsiteX5" fmla="*/ 139700 w 349250"/>
                  <a:gd name="connsiteY5" fmla="*/ 765250 h 765250"/>
                  <a:gd name="connsiteX6" fmla="*/ 139700 w 349250"/>
                  <a:gd name="connsiteY6" fmla="*/ 120650 h 765250"/>
                  <a:gd name="connsiteX7" fmla="*/ 0 w 349250"/>
                  <a:gd name="connsiteY7" fmla="*/ 266700 h 765250"/>
                  <a:gd name="connsiteX8" fmla="*/ 0 w 349250"/>
                  <a:gd name="connsiteY8" fmla="*/ 171450 h 76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9250" h="765250">
                    <a:moveTo>
                      <a:pt x="171450" y="0"/>
                    </a:moveTo>
                    <a:lnTo>
                      <a:pt x="349250" y="171450"/>
                    </a:lnTo>
                    <a:lnTo>
                      <a:pt x="349250" y="266700"/>
                    </a:lnTo>
                    <a:lnTo>
                      <a:pt x="209550" y="120650"/>
                    </a:lnTo>
                    <a:lnTo>
                      <a:pt x="209550" y="765250"/>
                    </a:lnTo>
                    <a:lnTo>
                      <a:pt x="139700" y="765250"/>
                    </a:lnTo>
                    <a:lnTo>
                      <a:pt x="139700" y="120650"/>
                    </a:lnTo>
                    <a:lnTo>
                      <a:pt x="0" y="266700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r-TR" sz="36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1F5F877-040F-6841-9918-EA796F069FF8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15737626" y="7584566"/>
              <a:ext cx="698500" cy="1047404"/>
            </a:xfrm>
            <a:custGeom>
              <a:avLst/>
              <a:gdLst>
                <a:gd name="connsiteX0" fmla="*/ 171450 w 349250"/>
                <a:gd name="connsiteY0" fmla="*/ 0 h 765250"/>
                <a:gd name="connsiteX1" fmla="*/ 349250 w 349250"/>
                <a:gd name="connsiteY1" fmla="*/ 171450 h 765250"/>
                <a:gd name="connsiteX2" fmla="*/ 349250 w 349250"/>
                <a:gd name="connsiteY2" fmla="*/ 266700 h 765250"/>
                <a:gd name="connsiteX3" fmla="*/ 209550 w 349250"/>
                <a:gd name="connsiteY3" fmla="*/ 120650 h 765250"/>
                <a:gd name="connsiteX4" fmla="*/ 209550 w 349250"/>
                <a:gd name="connsiteY4" fmla="*/ 765250 h 765250"/>
                <a:gd name="connsiteX5" fmla="*/ 139700 w 349250"/>
                <a:gd name="connsiteY5" fmla="*/ 765250 h 765250"/>
                <a:gd name="connsiteX6" fmla="*/ 139700 w 349250"/>
                <a:gd name="connsiteY6" fmla="*/ 120650 h 765250"/>
                <a:gd name="connsiteX7" fmla="*/ 0 w 349250"/>
                <a:gd name="connsiteY7" fmla="*/ 266700 h 765250"/>
                <a:gd name="connsiteX8" fmla="*/ 0 w 349250"/>
                <a:gd name="connsiteY8" fmla="*/ 171450 h 76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250" h="765250">
                  <a:moveTo>
                    <a:pt x="171450" y="0"/>
                  </a:moveTo>
                  <a:lnTo>
                    <a:pt x="349250" y="171450"/>
                  </a:lnTo>
                  <a:lnTo>
                    <a:pt x="349250" y="266700"/>
                  </a:lnTo>
                  <a:lnTo>
                    <a:pt x="209550" y="120650"/>
                  </a:lnTo>
                  <a:lnTo>
                    <a:pt x="209550" y="765250"/>
                  </a:lnTo>
                  <a:lnTo>
                    <a:pt x="139700" y="765250"/>
                  </a:lnTo>
                  <a:lnTo>
                    <a:pt x="139700" y="120650"/>
                  </a:lnTo>
                  <a:lnTo>
                    <a:pt x="0" y="26670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/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 dirty="0">
                <a:solidFill>
                  <a:srgbClr val="FFFF00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2C56D8F-6332-4142-A84F-D08F03B156AC}"/>
                </a:ext>
              </a:extLst>
            </p:cNvPr>
            <p:cNvSpPr/>
            <p:nvPr/>
          </p:nvSpPr>
          <p:spPr>
            <a:xfrm>
              <a:off x="10109545" y="2514600"/>
              <a:ext cx="4656842" cy="2496206"/>
            </a:xfrm>
            <a:prstGeom prst="rect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>
                <a:solidFill>
                  <a:prstClr val="white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E6E1467-EAB0-804D-8EE9-DE5C44359445}"/>
                </a:ext>
              </a:extLst>
            </p:cNvPr>
            <p:cNvSpPr txBox="1"/>
            <p:nvPr/>
          </p:nvSpPr>
          <p:spPr>
            <a:xfrm>
              <a:off x="10963703" y="3048000"/>
              <a:ext cx="2918178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fontAlgn="auto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prstClr val="whit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Claim</a:t>
              </a:r>
              <a:br>
                <a:rPr lang="en-US" sz="3200" b="1" dirty="0">
                  <a:solidFill>
                    <a:prstClr val="whit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3200" b="1" dirty="0">
                  <a:solidFill>
                    <a:prstClr val="whit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Management</a:t>
              </a:r>
              <a:br>
                <a:rPr lang="en-US" sz="3200" b="1" dirty="0">
                  <a:solidFill>
                    <a:prstClr val="whit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3200" b="1" dirty="0">
                  <a:solidFill>
                    <a:prstClr val="whit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System</a:t>
              </a: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3CE55C2-25FA-E34C-82DF-040A167320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775738" y="5227891"/>
              <a:ext cx="698500" cy="1016834"/>
            </a:xfrm>
            <a:custGeom>
              <a:avLst/>
              <a:gdLst>
                <a:gd name="connsiteX0" fmla="*/ 171450 w 349250"/>
                <a:gd name="connsiteY0" fmla="*/ 0 h 765250"/>
                <a:gd name="connsiteX1" fmla="*/ 349250 w 349250"/>
                <a:gd name="connsiteY1" fmla="*/ 171450 h 765250"/>
                <a:gd name="connsiteX2" fmla="*/ 349250 w 349250"/>
                <a:gd name="connsiteY2" fmla="*/ 266700 h 765250"/>
                <a:gd name="connsiteX3" fmla="*/ 209550 w 349250"/>
                <a:gd name="connsiteY3" fmla="*/ 120650 h 765250"/>
                <a:gd name="connsiteX4" fmla="*/ 209550 w 349250"/>
                <a:gd name="connsiteY4" fmla="*/ 765250 h 765250"/>
                <a:gd name="connsiteX5" fmla="*/ 139700 w 349250"/>
                <a:gd name="connsiteY5" fmla="*/ 765250 h 765250"/>
                <a:gd name="connsiteX6" fmla="*/ 139700 w 349250"/>
                <a:gd name="connsiteY6" fmla="*/ 120650 h 765250"/>
                <a:gd name="connsiteX7" fmla="*/ 0 w 349250"/>
                <a:gd name="connsiteY7" fmla="*/ 266700 h 765250"/>
                <a:gd name="connsiteX8" fmla="*/ 0 w 349250"/>
                <a:gd name="connsiteY8" fmla="*/ 171450 h 76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250" h="765250">
                  <a:moveTo>
                    <a:pt x="171450" y="0"/>
                  </a:moveTo>
                  <a:lnTo>
                    <a:pt x="349250" y="171450"/>
                  </a:lnTo>
                  <a:lnTo>
                    <a:pt x="349250" y="266700"/>
                  </a:lnTo>
                  <a:lnTo>
                    <a:pt x="209550" y="120650"/>
                  </a:lnTo>
                  <a:lnTo>
                    <a:pt x="209550" y="765250"/>
                  </a:lnTo>
                  <a:lnTo>
                    <a:pt x="139700" y="765250"/>
                  </a:lnTo>
                  <a:lnTo>
                    <a:pt x="139700" y="120650"/>
                  </a:lnTo>
                  <a:lnTo>
                    <a:pt x="0" y="26670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DE29D96-CA24-BA47-8D9E-3D8B72A10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928" y="5227890"/>
              <a:ext cx="698500" cy="1016834"/>
            </a:xfrm>
            <a:custGeom>
              <a:avLst/>
              <a:gdLst>
                <a:gd name="connsiteX0" fmla="*/ 171450 w 349250"/>
                <a:gd name="connsiteY0" fmla="*/ 0 h 765250"/>
                <a:gd name="connsiteX1" fmla="*/ 349250 w 349250"/>
                <a:gd name="connsiteY1" fmla="*/ 171450 h 765250"/>
                <a:gd name="connsiteX2" fmla="*/ 349250 w 349250"/>
                <a:gd name="connsiteY2" fmla="*/ 266700 h 765250"/>
                <a:gd name="connsiteX3" fmla="*/ 209550 w 349250"/>
                <a:gd name="connsiteY3" fmla="*/ 120650 h 765250"/>
                <a:gd name="connsiteX4" fmla="*/ 209550 w 349250"/>
                <a:gd name="connsiteY4" fmla="*/ 765250 h 765250"/>
                <a:gd name="connsiteX5" fmla="*/ 139700 w 349250"/>
                <a:gd name="connsiteY5" fmla="*/ 765250 h 765250"/>
                <a:gd name="connsiteX6" fmla="*/ 139700 w 349250"/>
                <a:gd name="connsiteY6" fmla="*/ 120650 h 765250"/>
                <a:gd name="connsiteX7" fmla="*/ 0 w 349250"/>
                <a:gd name="connsiteY7" fmla="*/ 266700 h 765250"/>
                <a:gd name="connsiteX8" fmla="*/ 0 w 349250"/>
                <a:gd name="connsiteY8" fmla="*/ 171450 h 76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250" h="765250">
                  <a:moveTo>
                    <a:pt x="171450" y="0"/>
                  </a:moveTo>
                  <a:lnTo>
                    <a:pt x="349250" y="171450"/>
                  </a:lnTo>
                  <a:lnTo>
                    <a:pt x="349250" y="266700"/>
                  </a:lnTo>
                  <a:lnTo>
                    <a:pt x="209550" y="120650"/>
                  </a:lnTo>
                  <a:lnTo>
                    <a:pt x="209550" y="765250"/>
                  </a:lnTo>
                  <a:lnTo>
                    <a:pt x="139700" y="765250"/>
                  </a:lnTo>
                  <a:lnTo>
                    <a:pt x="139700" y="120650"/>
                  </a:lnTo>
                  <a:lnTo>
                    <a:pt x="0" y="26670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B58F77-456B-E142-9427-5701D8416153}"/>
                </a:ext>
              </a:extLst>
            </p:cNvPr>
            <p:cNvSpPr txBox="1"/>
            <p:nvPr/>
          </p:nvSpPr>
          <p:spPr>
            <a:xfrm>
              <a:off x="6616854" y="3301038"/>
              <a:ext cx="220994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fontAlgn="auto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New </a:t>
              </a:r>
              <a:br>
                <a:rPr lang="en-US" sz="32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32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Claim</a:t>
              </a: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135A194-8EBE-B346-BEC8-4280B93DB2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5193261" y="3367335"/>
              <a:ext cx="608178" cy="790737"/>
            </a:xfrm>
            <a:custGeom>
              <a:avLst/>
              <a:gdLst>
                <a:gd name="connsiteX0" fmla="*/ 0 w 304089"/>
                <a:gd name="connsiteY0" fmla="*/ 232214 h 541261"/>
                <a:gd name="connsiteX1" fmla="*/ 0 w 304089"/>
                <a:gd name="connsiteY1" fmla="*/ 149280 h 541261"/>
                <a:gd name="connsiteX2" fmla="*/ 149280 w 304089"/>
                <a:gd name="connsiteY2" fmla="*/ 0 h 541261"/>
                <a:gd name="connsiteX3" fmla="*/ 304089 w 304089"/>
                <a:gd name="connsiteY3" fmla="*/ 149280 h 541261"/>
                <a:gd name="connsiteX4" fmla="*/ 304089 w 304089"/>
                <a:gd name="connsiteY4" fmla="*/ 232214 h 541261"/>
                <a:gd name="connsiteX5" fmla="*/ 182454 w 304089"/>
                <a:gd name="connsiteY5" fmla="*/ 105049 h 541261"/>
                <a:gd name="connsiteX6" fmla="*/ 183392 w 304089"/>
                <a:gd name="connsiteY6" fmla="*/ 370977 h 541261"/>
                <a:gd name="connsiteX7" fmla="*/ 183921 w 304089"/>
                <a:gd name="connsiteY7" fmla="*/ 541261 h 541261"/>
                <a:gd name="connsiteX8" fmla="*/ 121618 w 304089"/>
                <a:gd name="connsiteY8" fmla="*/ 541261 h 541261"/>
                <a:gd name="connsiteX9" fmla="*/ 121636 w 304089"/>
                <a:gd name="connsiteY9" fmla="*/ 105049 h 54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089" h="541261">
                  <a:moveTo>
                    <a:pt x="0" y="232214"/>
                  </a:moveTo>
                  <a:lnTo>
                    <a:pt x="0" y="149280"/>
                  </a:lnTo>
                  <a:lnTo>
                    <a:pt x="149280" y="0"/>
                  </a:lnTo>
                  <a:lnTo>
                    <a:pt x="304089" y="149280"/>
                  </a:lnTo>
                  <a:lnTo>
                    <a:pt x="304089" y="232214"/>
                  </a:lnTo>
                  <a:lnTo>
                    <a:pt x="182454" y="105049"/>
                  </a:lnTo>
                  <a:cubicBezTo>
                    <a:pt x="182779" y="191940"/>
                    <a:pt x="183092" y="280774"/>
                    <a:pt x="183392" y="370977"/>
                  </a:cubicBezTo>
                  <a:lnTo>
                    <a:pt x="183921" y="541261"/>
                  </a:lnTo>
                  <a:lnTo>
                    <a:pt x="121618" y="541261"/>
                  </a:lnTo>
                  <a:lnTo>
                    <a:pt x="121636" y="1050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648E0C6-DEB3-794B-8665-DD1446AFC20B}"/>
                </a:ext>
              </a:extLst>
            </p:cNvPr>
            <p:cNvCxnSpPr/>
            <p:nvPr/>
          </p:nvCxnSpPr>
          <p:spPr>
            <a:xfrm>
              <a:off x="7954798" y="7375840"/>
              <a:ext cx="8966335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648E0C6-DEB3-794B-8665-DD1446AFC20B}"/>
                </a:ext>
              </a:extLst>
            </p:cNvPr>
            <p:cNvCxnSpPr/>
            <p:nvPr/>
          </p:nvCxnSpPr>
          <p:spPr>
            <a:xfrm>
              <a:off x="7967884" y="6461440"/>
              <a:ext cx="8966335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135A194-8EBE-B346-BEC8-4280B93DB2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074492" y="3345342"/>
              <a:ext cx="608178" cy="790737"/>
            </a:xfrm>
            <a:custGeom>
              <a:avLst/>
              <a:gdLst>
                <a:gd name="connsiteX0" fmla="*/ 0 w 304089"/>
                <a:gd name="connsiteY0" fmla="*/ 232214 h 541261"/>
                <a:gd name="connsiteX1" fmla="*/ 0 w 304089"/>
                <a:gd name="connsiteY1" fmla="*/ 149280 h 541261"/>
                <a:gd name="connsiteX2" fmla="*/ 149280 w 304089"/>
                <a:gd name="connsiteY2" fmla="*/ 0 h 541261"/>
                <a:gd name="connsiteX3" fmla="*/ 304089 w 304089"/>
                <a:gd name="connsiteY3" fmla="*/ 149280 h 541261"/>
                <a:gd name="connsiteX4" fmla="*/ 304089 w 304089"/>
                <a:gd name="connsiteY4" fmla="*/ 232214 h 541261"/>
                <a:gd name="connsiteX5" fmla="*/ 182454 w 304089"/>
                <a:gd name="connsiteY5" fmla="*/ 105049 h 541261"/>
                <a:gd name="connsiteX6" fmla="*/ 183392 w 304089"/>
                <a:gd name="connsiteY6" fmla="*/ 370977 h 541261"/>
                <a:gd name="connsiteX7" fmla="*/ 183921 w 304089"/>
                <a:gd name="connsiteY7" fmla="*/ 541261 h 541261"/>
                <a:gd name="connsiteX8" fmla="*/ 121618 w 304089"/>
                <a:gd name="connsiteY8" fmla="*/ 541261 h 541261"/>
                <a:gd name="connsiteX9" fmla="*/ 121636 w 304089"/>
                <a:gd name="connsiteY9" fmla="*/ 105049 h 54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089" h="541261">
                  <a:moveTo>
                    <a:pt x="0" y="232214"/>
                  </a:moveTo>
                  <a:lnTo>
                    <a:pt x="0" y="149280"/>
                  </a:lnTo>
                  <a:lnTo>
                    <a:pt x="149280" y="0"/>
                  </a:lnTo>
                  <a:lnTo>
                    <a:pt x="304089" y="149280"/>
                  </a:lnTo>
                  <a:lnTo>
                    <a:pt x="304089" y="232214"/>
                  </a:lnTo>
                  <a:lnTo>
                    <a:pt x="182454" y="105049"/>
                  </a:lnTo>
                  <a:cubicBezTo>
                    <a:pt x="182779" y="191940"/>
                    <a:pt x="183092" y="280774"/>
                    <a:pt x="183392" y="370977"/>
                  </a:cubicBezTo>
                  <a:lnTo>
                    <a:pt x="183921" y="541261"/>
                  </a:lnTo>
                  <a:lnTo>
                    <a:pt x="121618" y="541261"/>
                  </a:lnTo>
                  <a:lnTo>
                    <a:pt x="121636" y="1050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r-TR" sz="36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3B58F77-456B-E142-9427-5701D8416153}"/>
                </a:ext>
              </a:extLst>
            </p:cNvPr>
            <p:cNvSpPr txBox="1"/>
            <p:nvPr/>
          </p:nvSpPr>
          <p:spPr>
            <a:xfrm>
              <a:off x="16182775" y="3048000"/>
              <a:ext cx="2766274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fontAlgn="auto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Auto</a:t>
              </a:r>
              <a:br>
                <a:rPr lang="en-US" sz="32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32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Adjudicated </a:t>
              </a:r>
              <a:br>
                <a:rPr lang="en-US" sz="32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3200" b="1" dirty="0">
                  <a:solidFill>
                    <a:schemeClr val="bg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Claim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0D5092B-D8EC-4A15-BF4F-0ABD85CBCE3E}"/>
              </a:ext>
            </a:extLst>
          </p:cNvPr>
          <p:cNvSpPr txBox="1"/>
          <p:nvPr/>
        </p:nvSpPr>
        <p:spPr>
          <a:xfrm>
            <a:off x="1219200" y="1022879"/>
            <a:ext cx="1722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spc="200" dirty="0">
                <a:solidFill>
                  <a:prstClr val="whit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ML Engine extends current systems</a:t>
            </a:r>
          </a:p>
        </p:txBody>
      </p:sp>
    </p:spTree>
    <p:extLst>
      <p:ext uri="{BB962C8B-B14F-4D97-AF65-F5344CB8AC3E}">
        <p14:creationId xmlns:p14="http://schemas.microsoft.com/office/powerpoint/2010/main" val="293221501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95795FB-3993-1E4E-A550-ABC416B9F78C}"/>
              </a:ext>
            </a:extLst>
          </p:cNvPr>
          <p:cNvSpPr/>
          <p:nvPr/>
        </p:nvSpPr>
        <p:spPr>
          <a:xfrm>
            <a:off x="15614713" y="5054263"/>
            <a:ext cx="5340287" cy="4657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66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 Neue"/>
              </a:rPr>
              <a:t>Validation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</a:pPr>
            <a:endParaRPr lang="en-US" sz="44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 Neue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 Neue"/>
              </a:rPr>
              <a:t>Business buy-in </a:t>
            </a:r>
            <a:br>
              <a:rPr lang="en-US" sz="4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 Neue"/>
              </a:rPr>
            </a:br>
            <a:r>
              <a:rPr lang="en-US" sz="4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 Neue"/>
              </a:rPr>
              <a:t>Interpretability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Helvetica" charset="0"/>
                <a:ea typeface="+mn-ea"/>
                <a:cs typeface="Helvetica" charset="0"/>
                <a:sym typeface="Helvetica Neue"/>
              </a:rPr>
              <a:t>GDPR</a:t>
            </a:r>
            <a:br>
              <a:rPr lang="en-US" sz="4400" dirty="0">
                <a:solidFill>
                  <a:schemeClr val="bg1"/>
                </a:solidFill>
                <a:latin typeface="Helvetica" charset="0"/>
                <a:ea typeface="+mn-ea"/>
                <a:cs typeface="Helvetica" charset="0"/>
                <a:sym typeface="Helvetica Neue"/>
              </a:rPr>
            </a:br>
            <a:r>
              <a:rPr lang="en-US" sz="4400" dirty="0">
                <a:solidFill>
                  <a:schemeClr val="bg1"/>
                </a:solidFill>
                <a:latin typeface="Helvetica" charset="0"/>
                <a:ea typeface="+mn-ea"/>
                <a:cs typeface="Helvetica" charset="0"/>
                <a:sym typeface="Helvetica Neue"/>
              </a:rPr>
              <a:t>DRH AI Guidance</a:t>
            </a:r>
            <a:endParaRPr lang="tr-TR" sz="4400" dirty="0">
              <a:solidFill>
                <a:schemeClr val="bg1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F4E5EB-F386-F74A-A0AA-FC92F9D9B880}"/>
              </a:ext>
            </a:extLst>
          </p:cNvPr>
          <p:cNvSpPr/>
          <p:nvPr/>
        </p:nvSpPr>
        <p:spPr>
          <a:xfrm>
            <a:off x="5105400" y="4038600"/>
            <a:ext cx="5340287" cy="567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66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 Neue"/>
              </a:rPr>
              <a:t>Trust </a:t>
            </a:r>
            <a:br>
              <a:rPr lang="en-US" sz="66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 Neue"/>
              </a:rPr>
            </a:br>
            <a:r>
              <a:rPr lang="en-US" sz="66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 Neue"/>
              </a:rPr>
              <a:t>Building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</a:pPr>
            <a:endParaRPr lang="en-US" sz="44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 Neue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 Neue"/>
              </a:rPr>
              <a:t>Stand alone implementation Show value on past claims day by day</a:t>
            </a:r>
            <a:endParaRPr lang="tr-TR" sz="4400" dirty="0">
              <a:solidFill>
                <a:schemeClr val="bg1"/>
              </a:solidFill>
              <a:latin typeface="Helvetica" pitchFamily="2" charset="0"/>
              <a:ea typeface="+mn-e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13115940"/>
            <a:ext cx="24384000" cy="609600"/>
            <a:chOff x="0" y="13115940"/>
            <a:chExt cx="24384000" cy="609600"/>
          </a:xfrm>
        </p:grpSpPr>
        <p:sp>
          <p:nvSpPr>
            <p:cNvPr id="32" name="Rectangle 31"/>
            <p:cNvSpPr/>
            <p:nvPr/>
          </p:nvSpPr>
          <p:spPr>
            <a:xfrm>
              <a:off x="0" y="13115941"/>
              <a:ext cx="24384000" cy="609599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100000">
                  <a:schemeClr val="tx1"/>
                </a:gs>
                <a:gs pos="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1726268" y="13115940"/>
              <a:ext cx="1600200" cy="609600"/>
              <a:chOff x="11726268" y="-36843"/>
              <a:chExt cx="1600200" cy="6096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1726268" y="-36843"/>
                <a:ext cx="1600199" cy="609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1" r="1785"/>
              <a:stretch/>
            </p:blipFill>
            <p:spPr>
              <a:xfrm>
                <a:off x="11726268" y="-36842"/>
                <a:ext cx="711698" cy="609599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2437966" y="123534"/>
                <a:ext cx="888502" cy="273670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16721551"/>
              </p:ext>
            </p:extLst>
          </p:nvPr>
        </p:nvGraphicFramePr>
        <p:xfrm>
          <a:off x="10515600" y="5291115"/>
          <a:ext cx="3727513" cy="3185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0D5092B-D8EC-4A15-BF4F-0ABD85CBCE3E}"/>
              </a:ext>
            </a:extLst>
          </p:cNvPr>
          <p:cNvSpPr txBox="1"/>
          <p:nvPr/>
        </p:nvSpPr>
        <p:spPr>
          <a:xfrm>
            <a:off x="1219200" y="1022879"/>
            <a:ext cx="88259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spc="200" dirty="0">
                <a:solidFill>
                  <a:prstClr val="whit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Journey</a:t>
            </a:r>
          </a:p>
        </p:txBody>
      </p:sp>
    </p:spTree>
    <p:extLst>
      <p:ext uri="{BB962C8B-B14F-4D97-AF65-F5344CB8AC3E}">
        <p14:creationId xmlns:p14="http://schemas.microsoft.com/office/powerpoint/2010/main" val="122201301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ed icon">
            <a:extLst>
              <a:ext uri="{FF2B5EF4-FFF2-40B4-BE49-F238E27FC236}">
                <a16:creationId xmlns:a16="http://schemas.microsoft.com/office/drawing/2014/main" id="{EFC9F170-8259-41A3-9D71-FE76F290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214" y="2853323"/>
            <a:ext cx="1973458" cy="1727782"/>
          </a:xfrm>
          <a:prstGeom prst="rect">
            <a:avLst/>
          </a:prstGeom>
          <a:noFill/>
        </p:spPr>
      </p:pic>
      <p:pic>
        <p:nvPicPr>
          <p:cNvPr id="1028" name="Picture 4" descr="Image result for money icon">
            <a:extLst>
              <a:ext uri="{FF2B5EF4-FFF2-40B4-BE49-F238E27FC236}">
                <a16:creationId xmlns:a16="http://schemas.microsoft.com/office/drawing/2014/main" id="{2D0168F2-53EA-45C1-A29A-E27ABCF1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2449493" cy="244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ccuracy icon">
            <a:extLst>
              <a:ext uri="{FF2B5EF4-FFF2-40B4-BE49-F238E27FC236}">
                <a16:creationId xmlns:a16="http://schemas.microsoft.com/office/drawing/2014/main" id="{BF818C9D-9FAB-4A44-AD73-76ECB63BE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669" y="2842436"/>
            <a:ext cx="1986709" cy="19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utomate icon">
            <a:extLst>
              <a:ext uri="{FF2B5EF4-FFF2-40B4-BE49-F238E27FC236}">
                <a16:creationId xmlns:a16="http://schemas.microsoft.com/office/drawing/2014/main" id="{B8F0373F-660E-4BFA-BB14-FF975F31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16" y="2842436"/>
            <a:ext cx="1936163" cy="21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2B681-1BC2-4018-AFCC-8F601778CE3E}"/>
              </a:ext>
            </a:extLst>
          </p:cNvPr>
          <p:cNvSpPr txBox="1"/>
          <p:nvPr/>
        </p:nvSpPr>
        <p:spPr>
          <a:xfrm>
            <a:off x="1497378" y="5631980"/>
            <a:ext cx="38010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Reduce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Manual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Processing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By 2/3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CAE8C-519F-4B94-9AC8-72CB5D0F5CA7}"/>
              </a:ext>
            </a:extLst>
          </p:cNvPr>
          <p:cNvSpPr txBox="1"/>
          <p:nvPr/>
        </p:nvSpPr>
        <p:spPr>
          <a:xfrm>
            <a:off x="10678105" y="5631980"/>
            <a:ext cx="36086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Increase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Processing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Speed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BFF643-8030-429B-B36C-686DAF9641B6}"/>
              </a:ext>
            </a:extLst>
          </p:cNvPr>
          <p:cNvGrpSpPr/>
          <p:nvPr/>
        </p:nvGrpSpPr>
        <p:grpSpPr>
          <a:xfrm>
            <a:off x="0" y="13115940"/>
            <a:ext cx="24384000" cy="609600"/>
            <a:chOff x="0" y="13115940"/>
            <a:chExt cx="24384000" cy="6096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C9D953-2F0D-4D02-8F41-478E15FF807F}"/>
                </a:ext>
              </a:extLst>
            </p:cNvPr>
            <p:cNvSpPr/>
            <p:nvPr/>
          </p:nvSpPr>
          <p:spPr>
            <a:xfrm>
              <a:off x="0" y="13115941"/>
              <a:ext cx="24384000" cy="609599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100000">
                  <a:schemeClr val="tx1"/>
                </a:gs>
                <a:gs pos="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9904DC-2AAA-4982-AC55-F42DBFEC1F84}"/>
                </a:ext>
              </a:extLst>
            </p:cNvPr>
            <p:cNvGrpSpPr/>
            <p:nvPr/>
          </p:nvGrpSpPr>
          <p:grpSpPr>
            <a:xfrm>
              <a:off x="11726268" y="13115940"/>
              <a:ext cx="1600200" cy="609600"/>
              <a:chOff x="11726268" y="-36843"/>
              <a:chExt cx="1600200" cy="6096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160F67-0EF3-4A15-BE34-CDA9383037DE}"/>
                  </a:ext>
                </a:extLst>
              </p:cNvPr>
              <p:cNvSpPr/>
              <p:nvPr/>
            </p:nvSpPr>
            <p:spPr>
              <a:xfrm>
                <a:off x="11726268" y="-36843"/>
                <a:ext cx="1600199" cy="609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8873FA7-A6DE-40B1-BE8B-A35B4317D9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1" r="1785"/>
              <a:stretch/>
            </p:blipFill>
            <p:spPr>
              <a:xfrm>
                <a:off x="11726268" y="-36842"/>
                <a:ext cx="711698" cy="60959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DDD60F9-FADB-4DEE-ADC7-95CD4212D6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2437966" y="123534"/>
                <a:ext cx="888502" cy="273670"/>
              </a:xfrm>
              <a:prstGeom prst="rect">
                <a:avLst/>
              </a:prstGeom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6FBDEBB-62CD-4D6E-820D-EF2A7F6350C5}"/>
              </a:ext>
            </a:extLst>
          </p:cNvPr>
          <p:cNvSpPr txBox="1"/>
          <p:nvPr/>
        </p:nvSpPr>
        <p:spPr>
          <a:xfrm>
            <a:off x="6202183" y="5631980"/>
            <a:ext cx="28777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Save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Net Cost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73AC64-DCE8-47A7-A884-51DCB1367097}"/>
              </a:ext>
            </a:extLst>
          </p:cNvPr>
          <p:cNvSpPr txBox="1"/>
          <p:nvPr/>
        </p:nvSpPr>
        <p:spPr>
          <a:xfrm>
            <a:off x="15343093" y="5646931"/>
            <a:ext cx="30315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Increase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Accuracy</a:t>
            </a:r>
            <a:br>
              <a:rPr lang="en-US" sz="5400" dirty="0">
                <a:solidFill>
                  <a:schemeClr val="bg1"/>
                </a:solidFill>
              </a:rPr>
            </a:br>
            <a:br>
              <a:rPr lang="en-US" sz="5400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38800" y="5631980"/>
            <a:ext cx="12954000" cy="4204582"/>
            <a:chOff x="5715000" y="5631980"/>
            <a:chExt cx="12954000" cy="4204582"/>
          </a:xfrm>
        </p:grpSpPr>
        <p:grpSp>
          <p:nvGrpSpPr>
            <p:cNvPr id="7" name="Group 6"/>
            <p:cNvGrpSpPr/>
            <p:nvPr/>
          </p:nvGrpSpPr>
          <p:grpSpPr>
            <a:xfrm>
              <a:off x="5715000" y="5631980"/>
              <a:ext cx="9220200" cy="4204582"/>
              <a:chOff x="6324600" y="4875533"/>
              <a:chExt cx="9220200" cy="6028406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CDE52A4-4270-4D88-816D-BC36904720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24600" y="4956295"/>
                <a:ext cx="0" cy="5947644"/>
              </a:xfrm>
              <a:prstGeom prst="line">
                <a:avLst/>
              </a:prstGeom>
              <a:ln w="34925">
                <a:solidFill>
                  <a:srgbClr val="FFFF00"/>
                </a:solidFill>
                <a:prstDash val="sys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4A1CABB-271E-4557-8342-7F7098A95D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20400" y="4875533"/>
                <a:ext cx="0" cy="5947643"/>
              </a:xfrm>
              <a:prstGeom prst="line">
                <a:avLst/>
              </a:prstGeom>
              <a:ln w="34925">
                <a:solidFill>
                  <a:srgbClr val="FFFF00"/>
                </a:solidFill>
                <a:prstDash val="sys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85F68CE-05D4-4DF6-ABF4-EF9DA526DB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544800" y="4956294"/>
                <a:ext cx="0" cy="5947645"/>
              </a:xfrm>
              <a:prstGeom prst="line">
                <a:avLst/>
              </a:prstGeom>
              <a:ln w="34925">
                <a:solidFill>
                  <a:srgbClr val="FFFF00"/>
                </a:solidFill>
                <a:prstDash val="sys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5F68CE-05D4-4DF6-ABF4-EF9DA526DB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69000" y="5688308"/>
              <a:ext cx="0" cy="4148254"/>
            </a:xfrm>
            <a:prstGeom prst="line">
              <a:avLst/>
            </a:prstGeom>
            <a:ln w="34925">
              <a:solidFill>
                <a:srgbClr val="FFFF00"/>
              </a:solidFill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0" y="2400424"/>
            <a:ext cx="3074276" cy="30742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973AC64-DCE8-47A7-A884-51DCB1367097}"/>
              </a:ext>
            </a:extLst>
          </p:cNvPr>
          <p:cNvSpPr txBox="1"/>
          <p:nvPr/>
        </p:nvSpPr>
        <p:spPr>
          <a:xfrm>
            <a:off x="18860615" y="5688308"/>
            <a:ext cx="43247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Opportunities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for other AI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1195333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3115940"/>
            <a:ext cx="24384000" cy="609600"/>
            <a:chOff x="0" y="13115940"/>
            <a:chExt cx="24384000" cy="609600"/>
          </a:xfrm>
        </p:grpSpPr>
        <p:sp>
          <p:nvSpPr>
            <p:cNvPr id="5" name="Rectangle 4"/>
            <p:cNvSpPr/>
            <p:nvPr/>
          </p:nvSpPr>
          <p:spPr>
            <a:xfrm>
              <a:off x="0" y="13115941"/>
              <a:ext cx="24384000" cy="609599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100000">
                  <a:schemeClr val="tx1"/>
                </a:gs>
                <a:gs pos="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726268" y="13115940"/>
              <a:ext cx="1600200" cy="609600"/>
              <a:chOff x="11726268" y="-36843"/>
              <a:chExt cx="1600200" cy="609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1726268" y="-36843"/>
                <a:ext cx="1600199" cy="609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1" r="1785"/>
              <a:stretch/>
            </p:blipFill>
            <p:spPr>
              <a:xfrm>
                <a:off x="11726268" y="-36842"/>
                <a:ext cx="711698" cy="60959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2437966" y="123534"/>
                <a:ext cx="888502" cy="273670"/>
              </a:xfrm>
              <a:prstGeom prst="rect">
                <a:avLst/>
              </a:prstGeom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7664379" y="1365409"/>
            <a:ext cx="88354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1"/>
                </a:solidFill>
              </a:rPr>
              <a:t>THANK YOU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601856" y="3886200"/>
            <a:ext cx="1493176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33800" y="8773863"/>
            <a:ext cx="2714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Amro Alkhatib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Data Scientist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Daman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9029" y="8773863"/>
            <a:ext cx="34419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Asli Yaman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Senior Consultant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D-One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19190" y="8852012"/>
            <a:ext cx="3251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Philipp Thomann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Consultant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D-One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86663" y="8773863"/>
            <a:ext cx="24252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Ruben Wolff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Consultant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D-One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d1-solutions.com/uploads/tx_templavoila/72dpi_166x166_asli-ya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631" y="6118796"/>
            <a:ext cx="2168606" cy="216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1-solutions.com/uploads/tx_templavoila/RWO_201601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498" y="6160887"/>
            <a:ext cx="2126515" cy="212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1-solutions.com/uploads/tx_templavoila/72dpi_166x166_Phillip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863" y="6175353"/>
            <a:ext cx="2120986" cy="21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5"/>
          <a:stretch/>
        </p:blipFill>
        <p:spPr>
          <a:xfrm>
            <a:off x="3945847" y="6148534"/>
            <a:ext cx="2168606" cy="217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4091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927" y="4681014"/>
            <a:ext cx="47532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 </a:t>
            </a:r>
            <a:r>
              <a:rPr lang="en-US" sz="48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million</a:t>
            </a:r>
            <a:endParaRPr lang="en-US" sz="8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96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40</a:t>
            </a:r>
            <a:r>
              <a:rPr lang="en-US" sz="80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million</a:t>
            </a:r>
            <a:endParaRPr lang="en-US" sz="8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96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99</a:t>
            </a:r>
            <a:r>
              <a:rPr lang="en-US" sz="54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n-US" sz="8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96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66</a:t>
            </a:r>
            <a:r>
              <a:rPr lang="en-US" sz="54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n-US" sz="8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3115940"/>
            <a:ext cx="24384000" cy="609600"/>
            <a:chOff x="0" y="13115940"/>
            <a:chExt cx="24384000" cy="609600"/>
          </a:xfrm>
        </p:grpSpPr>
        <p:sp>
          <p:nvSpPr>
            <p:cNvPr id="5" name="Rectangle 4"/>
            <p:cNvSpPr/>
            <p:nvPr/>
          </p:nvSpPr>
          <p:spPr>
            <a:xfrm>
              <a:off x="0" y="13115941"/>
              <a:ext cx="24384000" cy="609599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100000">
                  <a:schemeClr val="tx1"/>
                </a:gs>
                <a:gs pos="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726268" y="13115940"/>
              <a:ext cx="1600200" cy="609600"/>
              <a:chOff x="11726268" y="-36843"/>
              <a:chExt cx="1600200" cy="609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1726268" y="-36843"/>
                <a:ext cx="1600199" cy="609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1" r="1785"/>
              <a:stretch/>
            </p:blipFill>
            <p:spPr>
              <a:xfrm>
                <a:off x="11726268" y="-36842"/>
                <a:ext cx="711698" cy="60959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2437966" y="123534"/>
                <a:ext cx="888502" cy="273670"/>
              </a:xfrm>
              <a:prstGeom prst="rect">
                <a:avLst/>
              </a:prstGeom>
            </p:spPr>
          </p:pic>
        </p:grpSp>
      </p:grpSp>
      <p:sp>
        <p:nvSpPr>
          <p:cNvPr id="21" name="TextBox 20"/>
          <p:cNvSpPr txBox="1"/>
          <p:nvPr/>
        </p:nvSpPr>
        <p:spPr>
          <a:xfrm>
            <a:off x="9005751" y="5057686"/>
            <a:ext cx="3392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Members</a:t>
            </a:r>
            <a:endParaRPr lang="en-US" sz="7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05751" y="6540241"/>
            <a:ext cx="3392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Claims/</a:t>
            </a:r>
            <a:r>
              <a:rPr lang="en-US" sz="60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yr</a:t>
            </a:r>
            <a:endParaRPr lang="en-US" sz="7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05751" y="7976499"/>
            <a:ext cx="3563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Electronic</a:t>
            </a:r>
            <a:endParaRPr lang="en-US" sz="7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10921" y="9348099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Same-day</a:t>
            </a:r>
            <a:endParaRPr lang="en-US" sz="7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5092B-D8EC-4A15-BF4F-0ABD85CBCE3E}"/>
              </a:ext>
            </a:extLst>
          </p:cNvPr>
          <p:cNvSpPr txBox="1"/>
          <p:nvPr/>
        </p:nvSpPr>
        <p:spPr>
          <a:xfrm>
            <a:off x="1219200" y="1143000"/>
            <a:ext cx="8825962" cy="579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b="1" spc="200" dirty="0">
                <a:solidFill>
                  <a:prstClr val="whit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we are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2CAA9E-F5D1-49AF-96D2-894CEE06E9DB}"/>
              </a:ext>
            </a:extLst>
          </p:cNvPr>
          <p:cNvGrpSpPr/>
          <p:nvPr/>
        </p:nvGrpSpPr>
        <p:grpSpPr>
          <a:xfrm>
            <a:off x="15163800" y="4423530"/>
            <a:ext cx="6484839" cy="6473070"/>
            <a:chOff x="15232161" y="4598987"/>
            <a:chExt cx="6484839" cy="6473070"/>
          </a:xfrm>
        </p:grpSpPr>
        <p:grpSp>
          <p:nvGrpSpPr>
            <p:cNvPr id="10" name="Group 9"/>
            <p:cNvGrpSpPr/>
            <p:nvPr/>
          </p:nvGrpSpPr>
          <p:grpSpPr>
            <a:xfrm>
              <a:off x="15232161" y="4598987"/>
              <a:ext cx="6484839" cy="6473070"/>
              <a:chOff x="15819771" y="3007181"/>
              <a:chExt cx="6484839" cy="6473070"/>
            </a:xfrm>
          </p:grpSpPr>
          <p:pic>
            <p:nvPicPr>
              <p:cNvPr id="2052" name="Picture 4" descr="http://fundacionio.org/viajar/img/paises/emiratos%20arabes%20globo%20mapa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19771" y="3007181"/>
                <a:ext cx="6484839" cy="6473070"/>
              </a:xfrm>
              <a:prstGeom prst="rect">
                <a:avLst/>
              </a:prstGeom>
              <a:noFill/>
              <a:effectLst>
                <a:glow>
                  <a:schemeClr val="accent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Oval 2"/>
              <p:cNvSpPr/>
              <p:nvPr/>
            </p:nvSpPr>
            <p:spPr>
              <a:xfrm>
                <a:off x="19583400" y="6265487"/>
                <a:ext cx="533400" cy="533400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354800" y="6036887"/>
                <a:ext cx="990600" cy="990600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F5302C6-CC68-47D2-A8D4-3E4EA51CB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61" r="1785"/>
            <a:stretch/>
          </p:blipFill>
          <p:spPr>
            <a:xfrm>
              <a:off x="16679961" y="5738057"/>
              <a:ext cx="2135097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5AC28E3-E4B3-4159-AF55-4D81CB850AD3}"/>
              </a:ext>
            </a:extLst>
          </p:cNvPr>
          <p:cNvSpPr txBox="1"/>
          <p:nvPr/>
        </p:nvSpPr>
        <p:spPr>
          <a:xfrm>
            <a:off x="4023927" y="3886200"/>
            <a:ext cx="8825962" cy="585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900" b="1" spc="2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329168743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59EC0EC-9ABC-499C-B74B-917C9C30F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964511"/>
              </p:ext>
            </p:extLst>
          </p:nvPr>
        </p:nvGraphicFramePr>
        <p:xfrm>
          <a:off x="5257800" y="3938339"/>
          <a:ext cx="10828933" cy="543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0" y="13115940"/>
            <a:ext cx="24384000" cy="609600"/>
            <a:chOff x="0" y="13115940"/>
            <a:chExt cx="24384000" cy="609600"/>
          </a:xfrm>
        </p:grpSpPr>
        <p:sp>
          <p:nvSpPr>
            <p:cNvPr id="31" name="Rectangle 30"/>
            <p:cNvSpPr/>
            <p:nvPr/>
          </p:nvSpPr>
          <p:spPr>
            <a:xfrm>
              <a:off x="0" y="13115941"/>
              <a:ext cx="24384000" cy="609599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100000">
                  <a:schemeClr val="tx1"/>
                </a:gs>
                <a:gs pos="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1726268" y="13115940"/>
              <a:ext cx="1600200" cy="609600"/>
              <a:chOff x="11726268" y="-36843"/>
              <a:chExt cx="1600200" cy="6096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1726268" y="-36843"/>
                <a:ext cx="1600199" cy="609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1" r="1785"/>
              <a:stretch/>
            </p:blipFill>
            <p:spPr>
              <a:xfrm>
                <a:off x="11726268" y="-36842"/>
                <a:ext cx="711698" cy="60959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2437966" y="123534"/>
                <a:ext cx="888502" cy="273670"/>
              </a:xfrm>
              <a:prstGeom prst="rect">
                <a:avLst/>
              </a:prstGeom>
            </p:spPr>
          </p:pic>
        </p:grpSp>
      </p:grpSp>
      <p:sp>
        <p:nvSpPr>
          <p:cNvPr id="50" name="TextBox 49"/>
          <p:cNvSpPr txBox="1"/>
          <p:nvPr/>
        </p:nvSpPr>
        <p:spPr>
          <a:xfrm rot="16200000">
            <a:off x="2121349" y="5502613"/>
            <a:ext cx="57064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9201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Service Line Automation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992102" y="3642872"/>
            <a:ext cx="5105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Diminishing returns</a:t>
            </a:r>
          </a:p>
          <a:p>
            <a:r>
              <a:rPr lang="en-US" sz="3200" dirty="0">
                <a:solidFill>
                  <a:schemeClr val="bg1"/>
                </a:solidFill>
              </a:rPr>
              <a:t>Rare claims rarely have rules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Claims change, rules follow</a:t>
            </a:r>
            <a:endParaRPr lang="en-GB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80EF47-A291-4B65-ACBB-33ED979892A4}"/>
              </a:ext>
            </a:extLst>
          </p:cNvPr>
          <p:cNvCxnSpPr>
            <a:cxnSpLocks/>
          </p:cNvCxnSpPr>
          <p:nvPr/>
        </p:nvCxnSpPr>
        <p:spPr>
          <a:xfrm>
            <a:off x="5410200" y="3347403"/>
            <a:ext cx="1067653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1ADFFB-6E14-4675-8A0A-D0400CDE8169}"/>
              </a:ext>
            </a:extLst>
          </p:cNvPr>
          <p:cNvSpPr txBox="1"/>
          <p:nvPr/>
        </p:nvSpPr>
        <p:spPr>
          <a:xfrm>
            <a:off x="15090088" y="3119652"/>
            <a:ext cx="1104790" cy="523220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5092B-D8EC-4A15-BF4F-0ABD85CBCE3E}"/>
              </a:ext>
            </a:extLst>
          </p:cNvPr>
          <p:cNvSpPr txBox="1"/>
          <p:nvPr/>
        </p:nvSpPr>
        <p:spPr>
          <a:xfrm>
            <a:off x="1219199" y="1022879"/>
            <a:ext cx="121072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spc="200" dirty="0">
                <a:solidFill>
                  <a:prstClr val="whit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Automation &amp; complexity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6FE2DC-73BB-4C45-8730-2F2DDEAB5E67}"/>
              </a:ext>
            </a:extLst>
          </p:cNvPr>
          <p:cNvCxnSpPr>
            <a:cxnSpLocks/>
          </p:cNvCxnSpPr>
          <p:nvPr/>
        </p:nvCxnSpPr>
        <p:spPr>
          <a:xfrm flipV="1">
            <a:off x="16530420" y="3347403"/>
            <a:ext cx="0" cy="114839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2091A5-7684-4CA9-8EDD-953058CE8D6E}"/>
              </a:ext>
            </a:extLst>
          </p:cNvPr>
          <p:cNvCxnSpPr>
            <a:cxnSpLocks/>
          </p:cNvCxnSpPr>
          <p:nvPr/>
        </p:nvCxnSpPr>
        <p:spPr>
          <a:xfrm flipH="1">
            <a:off x="16310785" y="3352800"/>
            <a:ext cx="46168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3B646-6FBB-4507-8C52-928529082B86}"/>
              </a:ext>
            </a:extLst>
          </p:cNvPr>
          <p:cNvCxnSpPr>
            <a:cxnSpLocks/>
          </p:cNvCxnSpPr>
          <p:nvPr/>
        </p:nvCxnSpPr>
        <p:spPr>
          <a:xfrm flipH="1">
            <a:off x="16299579" y="4495800"/>
            <a:ext cx="46168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681D918-BB33-4831-BBFB-3033156C4432}"/>
              </a:ext>
            </a:extLst>
          </p:cNvPr>
          <p:cNvSpPr txBox="1"/>
          <p:nvPr/>
        </p:nvSpPr>
        <p:spPr>
          <a:xfrm>
            <a:off x="7586166" y="9812789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Static medical rules have been developed, at Daman, to automate service line adjudication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5780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B300C05-A099-4630-BBCF-6E785A114F50}"/>
              </a:ext>
            </a:extLst>
          </p:cNvPr>
          <p:cNvGrpSpPr/>
          <p:nvPr/>
        </p:nvGrpSpPr>
        <p:grpSpPr>
          <a:xfrm>
            <a:off x="0" y="13115940"/>
            <a:ext cx="24384000" cy="609600"/>
            <a:chOff x="0" y="13115940"/>
            <a:chExt cx="24384000" cy="609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F6311F-6F68-4289-B50E-02D38DD16935}"/>
                </a:ext>
              </a:extLst>
            </p:cNvPr>
            <p:cNvSpPr/>
            <p:nvPr/>
          </p:nvSpPr>
          <p:spPr>
            <a:xfrm>
              <a:off x="0" y="13115941"/>
              <a:ext cx="24384000" cy="609599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100000">
                  <a:schemeClr val="tx1"/>
                </a:gs>
                <a:gs pos="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EB2F203-3B4E-480C-9038-57BB04D2865D}"/>
                </a:ext>
              </a:extLst>
            </p:cNvPr>
            <p:cNvGrpSpPr/>
            <p:nvPr/>
          </p:nvGrpSpPr>
          <p:grpSpPr>
            <a:xfrm>
              <a:off x="11726268" y="13115940"/>
              <a:ext cx="1600200" cy="609600"/>
              <a:chOff x="11726268" y="-36843"/>
              <a:chExt cx="1600200" cy="6096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0C15CA-A24E-43FE-9236-D042D349A326}"/>
                  </a:ext>
                </a:extLst>
              </p:cNvPr>
              <p:cNvSpPr/>
              <p:nvPr/>
            </p:nvSpPr>
            <p:spPr>
              <a:xfrm>
                <a:off x="11726268" y="-36843"/>
                <a:ext cx="1600199" cy="609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018CEB8-9BBA-4978-8730-81B8C15A42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1" r="1785"/>
              <a:stretch/>
            </p:blipFill>
            <p:spPr>
              <a:xfrm>
                <a:off x="11726268" y="-36842"/>
                <a:ext cx="711698" cy="609599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B28D2D1-8EDF-4E38-932B-1D434F3B18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2437966" y="123534"/>
                <a:ext cx="888502" cy="273670"/>
              </a:xfrm>
              <a:prstGeom prst="rect">
                <a:avLst/>
              </a:prstGeom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0D5092B-D8EC-4A15-BF4F-0ABD85CBCE3E}"/>
              </a:ext>
            </a:extLst>
          </p:cNvPr>
          <p:cNvSpPr txBox="1"/>
          <p:nvPr/>
        </p:nvSpPr>
        <p:spPr>
          <a:xfrm>
            <a:off x="1219200" y="1022879"/>
            <a:ext cx="8825962" cy="556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spc="200" dirty="0">
                <a:solidFill>
                  <a:prstClr val="whit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Healthcare E-Claim</a:t>
            </a:r>
          </a:p>
        </p:txBody>
      </p:sp>
      <p:sp>
        <p:nvSpPr>
          <p:cNvPr id="2" name="Rectangle 1"/>
          <p:cNvSpPr/>
          <p:nvPr/>
        </p:nvSpPr>
        <p:spPr>
          <a:xfrm>
            <a:off x="5471208" y="1937087"/>
            <a:ext cx="5498023" cy="108645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&lt;Header&gt;</a:t>
            </a:r>
          </a:p>
          <a:p>
            <a:pPr lvl="3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SenderID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ReceiverID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TransactionDate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RecordCount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DispositionFlag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&lt;Claim&gt;</a:t>
            </a:r>
          </a:p>
          <a:p>
            <a:pPr lvl="3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ID</a:t>
            </a:r>
          </a:p>
          <a:p>
            <a:pPr lvl="3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IDPayer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MemberID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PayerID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ProviderID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IDNumber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Gross</a:t>
            </a:r>
          </a:p>
          <a:p>
            <a:pPr lvl="3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PatientShare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Net</a:t>
            </a:r>
          </a:p>
          <a:p>
            <a:pPr lvl="3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&lt;Encounter&gt;</a:t>
            </a:r>
          </a:p>
          <a:p>
            <a:pPr lvl="6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FacilityID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6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Type</a:t>
            </a:r>
          </a:p>
          <a:p>
            <a:pPr lvl="6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PatientID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6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StartDate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6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EndDate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6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StartType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6"/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EndType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r>
              <a:rPr lang="en-GB" sz="2000" dirty="0">
                <a:solidFill>
                  <a:schemeClr val="bg1"/>
                </a:solidFill>
              </a:rPr>
              <a:t>&lt;Diagnosis&gt;</a:t>
            </a:r>
          </a:p>
          <a:p>
            <a:pPr lvl="6"/>
            <a:r>
              <a:rPr lang="en-GB" sz="2000" dirty="0">
                <a:solidFill>
                  <a:schemeClr val="bg1"/>
                </a:solidFill>
              </a:rPr>
              <a:t>Type</a:t>
            </a:r>
          </a:p>
          <a:p>
            <a:pPr lvl="6"/>
            <a:r>
              <a:rPr lang="en-GB" sz="2000" dirty="0">
                <a:solidFill>
                  <a:schemeClr val="bg1"/>
                </a:solidFill>
              </a:rPr>
              <a:t>Diagnosis Code</a:t>
            </a:r>
          </a:p>
          <a:p>
            <a:pPr lvl="3"/>
            <a:r>
              <a:rPr lang="en-GB" sz="2000" dirty="0">
                <a:solidFill>
                  <a:schemeClr val="bg1"/>
                </a:solidFill>
              </a:rPr>
              <a:t>&lt;Service Line&gt;</a:t>
            </a:r>
          </a:p>
          <a:p>
            <a:pPr lvl="6"/>
            <a:r>
              <a:rPr lang="en-GB" sz="2000" dirty="0" err="1">
                <a:solidFill>
                  <a:schemeClr val="bg1"/>
                </a:solidFill>
              </a:rPr>
              <a:t>StartDate</a:t>
            </a:r>
            <a:endParaRPr lang="en-GB" sz="2000" dirty="0">
              <a:solidFill>
                <a:schemeClr val="bg1"/>
              </a:solidFill>
            </a:endParaRPr>
          </a:p>
          <a:p>
            <a:pPr lvl="6"/>
            <a:r>
              <a:rPr lang="en-GB" sz="2000" dirty="0">
                <a:solidFill>
                  <a:schemeClr val="bg1"/>
                </a:solidFill>
              </a:rPr>
              <a:t>Type</a:t>
            </a:r>
          </a:p>
          <a:p>
            <a:pPr lvl="6"/>
            <a:r>
              <a:rPr lang="en-GB" sz="2000" dirty="0">
                <a:solidFill>
                  <a:schemeClr val="bg1"/>
                </a:solidFill>
              </a:rPr>
              <a:t>Service line Code</a:t>
            </a:r>
          </a:p>
          <a:p>
            <a:pPr lvl="6"/>
            <a:r>
              <a:rPr lang="en-GB" sz="2000" dirty="0">
                <a:solidFill>
                  <a:schemeClr val="bg1"/>
                </a:solidFill>
              </a:rPr>
              <a:t>Net Claimed amount</a:t>
            </a:r>
          </a:p>
          <a:p>
            <a:pPr lvl="6"/>
            <a:r>
              <a:rPr lang="en-GB" sz="2000" dirty="0">
                <a:solidFill>
                  <a:schemeClr val="bg1"/>
                </a:solidFill>
              </a:rPr>
              <a:t>Net</a:t>
            </a:r>
          </a:p>
          <a:p>
            <a:pPr lvl="3"/>
            <a:r>
              <a:rPr lang="en-GB" sz="2000" dirty="0">
                <a:solidFill>
                  <a:schemeClr val="bg1"/>
                </a:solidFill>
              </a:rPr>
              <a:t>&lt;Clinician&gt;</a:t>
            </a:r>
          </a:p>
          <a:p>
            <a:endParaRPr lang="en-GB" sz="2000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1052E-D93C-4B05-AE76-410A4AD17496}"/>
              </a:ext>
            </a:extLst>
          </p:cNvPr>
          <p:cNvGrpSpPr/>
          <p:nvPr/>
        </p:nvGrpSpPr>
        <p:grpSpPr>
          <a:xfrm>
            <a:off x="11892459" y="2126502"/>
            <a:ext cx="9688114" cy="10069490"/>
            <a:chOff x="11892459" y="2126502"/>
            <a:chExt cx="9688114" cy="10069490"/>
          </a:xfrm>
        </p:grpSpPr>
        <p:sp>
          <p:nvSpPr>
            <p:cNvPr id="12" name="TextBox 11"/>
            <p:cNvSpPr txBox="1"/>
            <p:nvPr/>
          </p:nvSpPr>
          <p:spPr>
            <a:xfrm>
              <a:off x="13267628" y="2532934"/>
              <a:ext cx="371768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Metadata</a:t>
              </a:r>
              <a:endParaRPr lang="en-GB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251049" y="4417303"/>
              <a:ext cx="49407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Member Info</a:t>
              </a:r>
              <a:endParaRPr lang="en-GB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251049" y="7415407"/>
              <a:ext cx="832952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Network/incident data</a:t>
              </a:r>
              <a:endParaRPr lang="en-GB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267628" y="10165252"/>
              <a:ext cx="512672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rgbClr val="FFFF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Medical Data</a:t>
              </a:r>
              <a:endParaRPr lang="en-GB" sz="66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51049" y="5754733"/>
              <a:ext cx="35734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Financial</a:t>
              </a:r>
              <a:endParaRPr lang="en-GB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93AC006-83F5-4FE4-B9E1-05F5C207C952}"/>
                </a:ext>
              </a:extLst>
            </p:cNvPr>
            <p:cNvGrpSpPr/>
            <p:nvPr/>
          </p:nvGrpSpPr>
          <p:grpSpPr>
            <a:xfrm>
              <a:off x="11892459" y="2126502"/>
              <a:ext cx="468453" cy="7030402"/>
              <a:chOff x="11892459" y="2057401"/>
              <a:chExt cx="468453" cy="7030402"/>
            </a:xfrm>
          </p:grpSpPr>
          <p:sp>
            <p:nvSpPr>
              <p:cNvPr id="21" name="Right Bracket 20">
                <a:extLst>
                  <a:ext uri="{FF2B5EF4-FFF2-40B4-BE49-F238E27FC236}">
                    <a16:creationId xmlns:a16="http://schemas.microsoft.com/office/drawing/2014/main" id="{D072D107-D9B8-450A-9E3D-D75DE2E1D645}"/>
                  </a:ext>
                </a:extLst>
              </p:cNvPr>
              <p:cNvSpPr/>
              <p:nvPr/>
            </p:nvSpPr>
            <p:spPr>
              <a:xfrm>
                <a:off x="11908971" y="6712805"/>
                <a:ext cx="451941" cy="2374998"/>
              </a:xfrm>
              <a:prstGeom prst="rightBracke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Bracket 21">
                <a:extLst>
                  <a:ext uri="{FF2B5EF4-FFF2-40B4-BE49-F238E27FC236}">
                    <a16:creationId xmlns:a16="http://schemas.microsoft.com/office/drawing/2014/main" id="{A0F31966-61AE-42B4-A3E9-56977E5F31E8}"/>
                  </a:ext>
                </a:extLst>
              </p:cNvPr>
              <p:cNvSpPr/>
              <p:nvPr/>
            </p:nvSpPr>
            <p:spPr>
              <a:xfrm>
                <a:off x="11892459" y="4061256"/>
                <a:ext cx="451941" cy="1681889"/>
              </a:xfrm>
              <a:prstGeom prst="rightBracke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ight Bracket 22">
                <a:extLst>
                  <a:ext uri="{FF2B5EF4-FFF2-40B4-BE49-F238E27FC236}">
                    <a16:creationId xmlns:a16="http://schemas.microsoft.com/office/drawing/2014/main" id="{149B7A56-29A3-42C6-9992-8FBAED3283DF}"/>
                  </a:ext>
                </a:extLst>
              </p:cNvPr>
              <p:cNvSpPr/>
              <p:nvPr/>
            </p:nvSpPr>
            <p:spPr>
              <a:xfrm>
                <a:off x="11908971" y="5826141"/>
                <a:ext cx="451941" cy="801060"/>
              </a:xfrm>
              <a:prstGeom prst="rightBracke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ght Bracket 23">
                <a:extLst>
                  <a:ext uri="{FF2B5EF4-FFF2-40B4-BE49-F238E27FC236}">
                    <a16:creationId xmlns:a16="http://schemas.microsoft.com/office/drawing/2014/main" id="{DE4118FD-9FF2-4FDD-8FA2-B5C4CB801356}"/>
                  </a:ext>
                </a:extLst>
              </p:cNvPr>
              <p:cNvSpPr/>
              <p:nvPr/>
            </p:nvSpPr>
            <p:spPr>
              <a:xfrm>
                <a:off x="11892459" y="2057401"/>
                <a:ext cx="451941" cy="1920860"/>
              </a:xfrm>
              <a:prstGeom prst="rightBracke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id="{4DC31915-6F59-4885-932E-3809FF4D52A9}"/>
                </a:ext>
              </a:extLst>
            </p:cNvPr>
            <p:cNvSpPr/>
            <p:nvPr/>
          </p:nvSpPr>
          <p:spPr>
            <a:xfrm>
              <a:off x="11910901" y="9242508"/>
              <a:ext cx="450011" cy="2953484"/>
            </a:xfrm>
            <a:prstGeom prst="rightBracke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14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115940"/>
            <a:ext cx="24384000" cy="609600"/>
            <a:chOff x="0" y="13115940"/>
            <a:chExt cx="24384000" cy="609600"/>
          </a:xfrm>
        </p:grpSpPr>
        <p:sp>
          <p:nvSpPr>
            <p:cNvPr id="8" name="Rectangle 7"/>
            <p:cNvSpPr/>
            <p:nvPr/>
          </p:nvSpPr>
          <p:spPr>
            <a:xfrm>
              <a:off x="0" y="13115941"/>
              <a:ext cx="24384000" cy="609599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100000">
                  <a:schemeClr val="tx1"/>
                </a:gs>
                <a:gs pos="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726268" y="13115940"/>
              <a:ext cx="1600200" cy="609600"/>
              <a:chOff x="11726268" y="-36843"/>
              <a:chExt cx="1600200" cy="609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726268" y="-36843"/>
                <a:ext cx="1600199" cy="609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1" r="1785"/>
              <a:stretch/>
            </p:blipFill>
            <p:spPr>
              <a:xfrm>
                <a:off x="11726268" y="-36842"/>
                <a:ext cx="711698" cy="60959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2437966" y="123534"/>
                <a:ext cx="888502" cy="273670"/>
              </a:xfrm>
              <a:prstGeom prst="rect">
                <a:avLst/>
              </a:prstGeom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0D5092B-D8EC-4A15-BF4F-0ABD85CBCE3E}"/>
              </a:ext>
            </a:extLst>
          </p:cNvPr>
          <p:cNvSpPr txBox="1"/>
          <p:nvPr/>
        </p:nvSpPr>
        <p:spPr>
          <a:xfrm>
            <a:off x="1219200" y="1022879"/>
            <a:ext cx="88259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spc="200" dirty="0">
                <a:solidFill>
                  <a:prstClr val="whit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Input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24" y="4955413"/>
            <a:ext cx="3979243" cy="890330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ICD10 </a:t>
            </a:r>
            <a:r>
              <a:rPr lang="nb-NO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E11.65</a:t>
            </a:r>
            <a:endParaRPr lang="en-US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98757" y="4952999"/>
            <a:ext cx="3979243" cy="890330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DDC </a:t>
            </a:r>
            <a:r>
              <a:rPr lang="hr-HR" sz="3200" dirty="0">
                <a:latin typeface="Helvetica" panose="020B0604020202020204" pitchFamily="34" charset="0"/>
                <a:cs typeface="Helvetica" panose="020B0604020202020204" pitchFamily="34" charset="0"/>
              </a:rPr>
              <a:t>M314223</a:t>
            </a:r>
            <a:endParaRPr lang="en-US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7400" y="4955412"/>
            <a:ext cx="3979243" cy="890330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ICD10 </a:t>
            </a:r>
            <a:r>
              <a:rPr lang="hr-HR" sz="3200" dirty="0">
                <a:latin typeface="Helvetica" panose="020B0604020202020204" pitchFamily="34" charset="0"/>
                <a:cs typeface="Helvetica" panose="020B0604020202020204" pitchFamily="34" charset="0"/>
              </a:rPr>
              <a:t>H53.8</a:t>
            </a:r>
            <a:endParaRPr lang="en-US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478000" y="4953000"/>
            <a:ext cx="3979243" cy="890329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DDC </a:t>
            </a:r>
            <a:r>
              <a:rPr lang="hr-HR" sz="3200" dirty="0">
                <a:latin typeface="Helvetica" panose="020B0604020202020204" pitchFamily="34" charset="0"/>
                <a:cs typeface="Helvetica" panose="020B0604020202020204" pitchFamily="34" charset="0"/>
              </a:rPr>
              <a:t>D529473</a:t>
            </a:r>
            <a:endParaRPr lang="en-US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457243" y="4952999"/>
            <a:ext cx="3979243" cy="890329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DDC </a:t>
            </a:r>
            <a:r>
              <a:rPr lang="hr-HR" sz="3200" dirty="0">
                <a:latin typeface="Helvetica" panose="020B0604020202020204" pitchFamily="34" charset="0"/>
                <a:cs typeface="Helvetica" panose="020B0604020202020204" pitchFamily="34" charset="0"/>
              </a:rPr>
              <a:t>M506000</a:t>
            </a:r>
            <a:endParaRPr lang="en-US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85FB4B-3BFD-48E7-A8CD-70CE4CEF8958}"/>
              </a:ext>
            </a:extLst>
          </p:cNvPr>
          <p:cNvSpPr txBox="1"/>
          <p:nvPr/>
        </p:nvSpPr>
        <p:spPr>
          <a:xfrm>
            <a:off x="3539000" y="8178283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International Classification of Diseases 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4759F6-570E-41EB-A9AB-BACF46FCC526}"/>
              </a:ext>
            </a:extLst>
          </p:cNvPr>
          <p:cNvSpPr txBox="1"/>
          <p:nvPr/>
        </p:nvSpPr>
        <p:spPr>
          <a:xfrm>
            <a:off x="13525503" y="8178283"/>
            <a:ext cx="5558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Dubai Drug Codes and Procedure Codes</a:t>
            </a:r>
            <a:b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(Service Lines)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42EA22-3D4E-47FD-8FAD-6F50C6CAF519}"/>
              </a:ext>
            </a:extLst>
          </p:cNvPr>
          <p:cNvSpPr txBox="1"/>
          <p:nvPr/>
        </p:nvSpPr>
        <p:spPr>
          <a:xfrm>
            <a:off x="1532445" y="627058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Diabetes Type 2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02E3BB-288B-4382-956E-75C203D5312F}"/>
              </a:ext>
            </a:extLst>
          </p:cNvPr>
          <p:cNvSpPr txBox="1"/>
          <p:nvPr/>
        </p:nvSpPr>
        <p:spPr>
          <a:xfrm>
            <a:off x="5528621" y="627058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Blurred Vision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63311-D781-431C-95C6-83A40D8764A0}"/>
              </a:ext>
            </a:extLst>
          </p:cNvPr>
          <p:cNvSpPr txBox="1"/>
          <p:nvPr/>
        </p:nvSpPr>
        <p:spPr>
          <a:xfrm>
            <a:off x="9931154" y="6266739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Metformin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645D68-CE65-4EE9-B2E3-51EBFABB3F12}"/>
              </a:ext>
            </a:extLst>
          </p:cNvPr>
          <p:cNvSpPr txBox="1"/>
          <p:nvPr/>
        </p:nvSpPr>
        <p:spPr>
          <a:xfrm>
            <a:off x="14029221" y="6262893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Glipizide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1AA434-1CDB-4585-BB79-1164443DA4F3}"/>
              </a:ext>
            </a:extLst>
          </p:cNvPr>
          <p:cNvSpPr txBox="1"/>
          <p:nvPr/>
        </p:nvSpPr>
        <p:spPr>
          <a:xfrm>
            <a:off x="18008464" y="627058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Abacavir</a:t>
            </a:r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7A1792F3-F122-46E0-A046-B7B855DFB86C}"/>
              </a:ext>
            </a:extLst>
          </p:cNvPr>
          <p:cNvSpPr/>
          <p:nvPr/>
        </p:nvSpPr>
        <p:spPr>
          <a:xfrm rot="5400000">
            <a:off x="5683514" y="3376233"/>
            <a:ext cx="545348" cy="7949931"/>
          </a:xfrm>
          <a:prstGeom prst="rightBracke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70F6025C-D73D-4F12-8AC6-9E9899018B12}"/>
              </a:ext>
            </a:extLst>
          </p:cNvPr>
          <p:cNvSpPr/>
          <p:nvPr/>
        </p:nvSpPr>
        <p:spPr>
          <a:xfrm rot="5400000">
            <a:off x="16194948" y="1382334"/>
            <a:ext cx="545348" cy="11937731"/>
          </a:xfrm>
          <a:prstGeom prst="rightBracke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2135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115940"/>
            <a:ext cx="24384000" cy="609600"/>
            <a:chOff x="0" y="13115940"/>
            <a:chExt cx="24384000" cy="609600"/>
          </a:xfrm>
        </p:grpSpPr>
        <p:sp>
          <p:nvSpPr>
            <p:cNvPr id="8" name="Rectangle 7"/>
            <p:cNvSpPr/>
            <p:nvPr/>
          </p:nvSpPr>
          <p:spPr>
            <a:xfrm>
              <a:off x="0" y="13115941"/>
              <a:ext cx="24384000" cy="609599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100000">
                  <a:schemeClr val="tx1"/>
                </a:gs>
                <a:gs pos="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726268" y="13115940"/>
              <a:ext cx="1600200" cy="609600"/>
              <a:chOff x="11726268" y="-36843"/>
              <a:chExt cx="1600200" cy="609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726268" y="-36843"/>
                <a:ext cx="1600199" cy="609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1" r="1785"/>
              <a:stretch/>
            </p:blipFill>
            <p:spPr>
              <a:xfrm>
                <a:off x="11726268" y="-36842"/>
                <a:ext cx="711698" cy="60959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2437966" y="123534"/>
                <a:ext cx="888502" cy="273670"/>
              </a:xfrm>
              <a:prstGeom prst="rect">
                <a:avLst/>
              </a:prstGeom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0D5092B-D8EC-4A15-BF4F-0ABD85CBCE3E}"/>
              </a:ext>
            </a:extLst>
          </p:cNvPr>
          <p:cNvSpPr txBox="1"/>
          <p:nvPr/>
        </p:nvSpPr>
        <p:spPr>
          <a:xfrm>
            <a:off x="1219200" y="1022879"/>
            <a:ext cx="8825962" cy="556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spc="200" dirty="0">
                <a:solidFill>
                  <a:prstClr val="whit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Output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7360" y="6300363"/>
            <a:ext cx="3979243" cy="890330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ICD10 </a:t>
            </a:r>
            <a:r>
              <a:rPr lang="nb-N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E11.65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244893" y="6297949"/>
            <a:ext cx="3979243" cy="890330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DDC </a:t>
            </a:r>
            <a:r>
              <a:rPr lang="hr-HR" sz="3200" dirty="0">
                <a:latin typeface="Helvetica" panose="020B0604020202020204" pitchFamily="34" charset="0"/>
                <a:cs typeface="Helvetica" panose="020B0604020202020204" pitchFamily="34" charset="0"/>
              </a:rPr>
              <a:t>M314223</a:t>
            </a:r>
            <a:endParaRPr lang="en-US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23536" y="6300362"/>
            <a:ext cx="3979243" cy="890330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ICD10 </a:t>
            </a:r>
            <a:r>
              <a:rPr lang="hr-H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H53.8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224136" y="6297950"/>
            <a:ext cx="3979243" cy="890329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DDC </a:t>
            </a:r>
            <a:r>
              <a:rPr lang="hr-HR" sz="3200" dirty="0">
                <a:latin typeface="Helvetica" panose="020B0604020202020204" pitchFamily="34" charset="0"/>
                <a:cs typeface="Helvetica" panose="020B0604020202020204" pitchFamily="34" charset="0"/>
              </a:rPr>
              <a:t>D529473</a:t>
            </a:r>
            <a:endParaRPr lang="en-US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203379" y="6297949"/>
            <a:ext cx="3979243" cy="890329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strike="sngStrike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DDC </a:t>
            </a:r>
            <a:r>
              <a:rPr lang="hr-HR" sz="3200" strike="sngStrike" dirty="0">
                <a:latin typeface="Helvetica" panose="020B0604020202020204" pitchFamily="34" charset="0"/>
                <a:cs typeface="Helvetica" panose="020B0604020202020204" pitchFamily="34" charset="0"/>
              </a:rPr>
              <a:t>M506000</a:t>
            </a:r>
            <a:endParaRPr lang="en-US" sz="3200" strike="sngStrike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42EA22-3D4E-47FD-8FAD-6F50C6CAF519}"/>
              </a:ext>
            </a:extLst>
          </p:cNvPr>
          <p:cNvSpPr txBox="1"/>
          <p:nvPr/>
        </p:nvSpPr>
        <p:spPr>
          <a:xfrm>
            <a:off x="1278581" y="76155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Diabetes Type 2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02E3BB-288B-4382-956E-75C203D5312F}"/>
              </a:ext>
            </a:extLst>
          </p:cNvPr>
          <p:cNvSpPr txBox="1"/>
          <p:nvPr/>
        </p:nvSpPr>
        <p:spPr>
          <a:xfrm>
            <a:off x="5274757" y="76155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Blurred Vision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63311-D781-431C-95C6-83A40D8764A0}"/>
              </a:ext>
            </a:extLst>
          </p:cNvPr>
          <p:cNvSpPr txBox="1"/>
          <p:nvPr/>
        </p:nvSpPr>
        <p:spPr>
          <a:xfrm>
            <a:off x="9677290" y="7611689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Metformin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645D68-CE65-4EE9-B2E3-51EBFABB3F12}"/>
              </a:ext>
            </a:extLst>
          </p:cNvPr>
          <p:cNvSpPr txBox="1"/>
          <p:nvPr/>
        </p:nvSpPr>
        <p:spPr>
          <a:xfrm>
            <a:off x="13775357" y="7607843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Glipizide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1AA434-1CDB-4585-BB79-1164443DA4F3}"/>
              </a:ext>
            </a:extLst>
          </p:cNvPr>
          <p:cNvSpPr txBox="1"/>
          <p:nvPr/>
        </p:nvSpPr>
        <p:spPr>
          <a:xfrm>
            <a:off x="17754600" y="76155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Abacavir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CE732A-653B-4EEA-AAA4-FA1E9E2E78BC}"/>
              </a:ext>
            </a:extLst>
          </p:cNvPr>
          <p:cNvSpPr/>
          <p:nvPr/>
        </p:nvSpPr>
        <p:spPr>
          <a:xfrm>
            <a:off x="10962259" y="4971266"/>
            <a:ext cx="2239716" cy="83099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</a:t>
            </a:r>
            <a:endParaRPr lang="tr-TR" sz="3600" dirty="0">
              <a:solidFill>
                <a:schemeClr val="tx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AC362D-F0EC-4BCE-90AB-6E000FE720F5}"/>
              </a:ext>
            </a:extLst>
          </p:cNvPr>
          <p:cNvSpPr/>
          <p:nvPr/>
        </p:nvSpPr>
        <p:spPr>
          <a:xfrm>
            <a:off x="15093899" y="4971265"/>
            <a:ext cx="2239716" cy="83099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</a:t>
            </a:r>
            <a:endParaRPr lang="tr-TR" sz="3600" dirty="0">
              <a:solidFill>
                <a:schemeClr val="tx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DD0C72-E116-4B02-AE56-1EE88BC00E16}"/>
              </a:ext>
            </a:extLst>
          </p:cNvPr>
          <p:cNvSpPr/>
          <p:nvPr/>
        </p:nvSpPr>
        <p:spPr>
          <a:xfrm>
            <a:off x="19175734" y="4971264"/>
            <a:ext cx="2034531" cy="830997"/>
          </a:xfrm>
          <a:prstGeom prst="rect">
            <a:avLst/>
          </a:prstGeom>
          <a:solidFill>
            <a:srgbClr val="BB1F26"/>
          </a:solidFill>
          <a:ln>
            <a:solidFill>
              <a:srgbClr val="BB1F26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Reject</a:t>
            </a:r>
            <a:endParaRPr lang="tr-TR" sz="3600" dirty="0">
              <a:solidFill>
                <a:schemeClr val="tx1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ACE712-CB70-42BB-9F33-4EDC88E7BC34}"/>
              </a:ext>
            </a:extLst>
          </p:cNvPr>
          <p:cNvSpPr txBox="1"/>
          <p:nvPr/>
        </p:nvSpPr>
        <p:spPr>
          <a:xfrm>
            <a:off x="9677290" y="862097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Service Line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540FE1-1EF8-47C0-ADF7-8002C94FE0FE}"/>
              </a:ext>
            </a:extLst>
          </p:cNvPr>
          <p:cNvSpPr txBox="1"/>
          <p:nvPr/>
        </p:nvSpPr>
        <p:spPr>
          <a:xfrm>
            <a:off x="13868400" y="86106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Service Line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9B0B24-05F6-446D-8B08-828EB31275BE}"/>
              </a:ext>
            </a:extLst>
          </p:cNvPr>
          <p:cNvSpPr txBox="1"/>
          <p:nvPr/>
        </p:nvSpPr>
        <p:spPr>
          <a:xfrm>
            <a:off x="17754600" y="86106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Service Line 3</a:t>
            </a:r>
          </a:p>
        </p:txBody>
      </p:sp>
    </p:spTree>
    <p:extLst>
      <p:ext uri="{BB962C8B-B14F-4D97-AF65-F5344CB8AC3E}">
        <p14:creationId xmlns:p14="http://schemas.microsoft.com/office/powerpoint/2010/main" val="68356574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115940"/>
            <a:ext cx="24384000" cy="609600"/>
            <a:chOff x="0" y="13115940"/>
            <a:chExt cx="24384000" cy="609600"/>
          </a:xfrm>
        </p:grpSpPr>
        <p:sp>
          <p:nvSpPr>
            <p:cNvPr id="8" name="Rectangle 7"/>
            <p:cNvSpPr/>
            <p:nvPr/>
          </p:nvSpPr>
          <p:spPr>
            <a:xfrm>
              <a:off x="0" y="13115941"/>
              <a:ext cx="24384000" cy="609599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100000">
                  <a:schemeClr val="tx1"/>
                </a:gs>
                <a:gs pos="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726268" y="13115940"/>
              <a:ext cx="1600200" cy="609600"/>
              <a:chOff x="11726268" y="-36843"/>
              <a:chExt cx="1600200" cy="609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726268" y="-36843"/>
                <a:ext cx="1600199" cy="609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1" r="1785"/>
              <a:stretch/>
            </p:blipFill>
            <p:spPr>
              <a:xfrm>
                <a:off x="11726268" y="-36842"/>
                <a:ext cx="711698" cy="60959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2437966" y="123534"/>
                <a:ext cx="888502" cy="273670"/>
              </a:xfrm>
              <a:prstGeom prst="rect">
                <a:avLst/>
              </a:prstGeom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0D5092B-D8EC-4A15-BF4F-0ABD85CBCE3E}"/>
              </a:ext>
            </a:extLst>
          </p:cNvPr>
          <p:cNvSpPr txBox="1"/>
          <p:nvPr/>
        </p:nvSpPr>
        <p:spPr>
          <a:xfrm>
            <a:off x="1219200" y="1022879"/>
            <a:ext cx="10744200" cy="556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spc="200" dirty="0">
                <a:solidFill>
                  <a:prstClr val="whit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claim is a sentence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2464E5-FFBF-4E28-871C-2DB32AC3BCC8}"/>
              </a:ext>
            </a:extLst>
          </p:cNvPr>
          <p:cNvGrpSpPr/>
          <p:nvPr/>
        </p:nvGrpSpPr>
        <p:grpSpPr>
          <a:xfrm>
            <a:off x="2514624" y="4267200"/>
            <a:ext cx="20455262" cy="892744"/>
            <a:chOff x="1981224" y="3276600"/>
            <a:chExt cx="20455262" cy="892744"/>
          </a:xfrm>
        </p:grpSpPr>
        <p:sp>
          <p:nvSpPr>
            <p:cNvPr id="2" name="Rectangle 1"/>
            <p:cNvSpPr/>
            <p:nvPr/>
          </p:nvSpPr>
          <p:spPr>
            <a:xfrm>
              <a:off x="1981224" y="3279014"/>
              <a:ext cx="3979243" cy="890330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ICD10 </a:t>
              </a:r>
              <a:r>
                <a:rPr lang="nb-NO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E11.65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498757" y="3276600"/>
              <a:ext cx="3979243" cy="890330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DDC 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M314223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77400" y="3279013"/>
              <a:ext cx="3979243" cy="890330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ICD10 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H53.8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478000" y="3276601"/>
              <a:ext cx="3979243" cy="890329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DDC 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D529473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457243" y="3276600"/>
              <a:ext cx="3979243" cy="890329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DDC M432150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DF4B56-15E7-4B9B-9D05-E43B4ABCFE82}"/>
              </a:ext>
            </a:extLst>
          </p:cNvPr>
          <p:cNvGrpSpPr/>
          <p:nvPr/>
        </p:nvGrpSpPr>
        <p:grpSpPr>
          <a:xfrm>
            <a:off x="2514624" y="5509195"/>
            <a:ext cx="20455262" cy="892744"/>
            <a:chOff x="1981224" y="3276600"/>
            <a:chExt cx="20455262" cy="89274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5C81CFD-9936-44F2-8FFC-7808E60FF2C0}"/>
                </a:ext>
              </a:extLst>
            </p:cNvPr>
            <p:cNvSpPr/>
            <p:nvPr/>
          </p:nvSpPr>
          <p:spPr>
            <a:xfrm>
              <a:off x="1981224" y="3279014"/>
              <a:ext cx="3979243" cy="890330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ICD10 </a:t>
              </a:r>
              <a:r>
                <a:rPr lang="nb-NO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H10.12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90B315F-2205-422D-ABC6-13F0CBB13DE4}"/>
                </a:ext>
              </a:extLst>
            </p:cNvPr>
            <p:cNvSpPr/>
            <p:nvPr/>
          </p:nvSpPr>
          <p:spPr>
            <a:xfrm>
              <a:off x="10498757" y="3276600"/>
              <a:ext cx="3979243" cy="890330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DDC 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M314223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EDA7894-608E-43DB-B88F-21539EE1EEDB}"/>
                </a:ext>
              </a:extLst>
            </p:cNvPr>
            <p:cNvSpPr/>
            <p:nvPr/>
          </p:nvSpPr>
          <p:spPr>
            <a:xfrm>
              <a:off x="5977400" y="3279013"/>
              <a:ext cx="3979243" cy="890330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ICD10 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</a:t>
              </a:r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9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3.8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3CA1FD0-F054-4730-9782-719834125E5B}"/>
                </a:ext>
              </a:extLst>
            </p:cNvPr>
            <p:cNvSpPr/>
            <p:nvPr/>
          </p:nvSpPr>
          <p:spPr>
            <a:xfrm>
              <a:off x="14478000" y="3276601"/>
              <a:ext cx="3979243" cy="890329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DDC 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D529473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73D3B2-F83D-44C5-8BDC-F2F2A35592E3}"/>
                </a:ext>
              </a:extLst>
            </p:cNvPr>
            <p:cNvSpPr/>
            <p:nvPr/>
          </p:nvSpPr>
          <p:spPr>
            <a:xfrm>
              <a:off x="18457243" y="3276600"/>
              <a:ext cx="3979243" cy="890329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DDC 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M506000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843C4D-7A31-4AAD-90D2-DD94485AAC75}"/>
              </a:ext>
            </a:extLst>
          </p:cNvPr>
          <p:cNvGrpSpPr/>
          <p:nvPr/>
        </p:nvGrpSpPr>
        <p:grpSpPr>
          <a:xfrm>
            <a:off x="2514624" y="6750045"/>
            <a:ext cx="20455262" cy="892744"/>
            <a:chOff x="1981224" y="3276600"/>
            <a:chExt cx="20455262" cy="89274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D5EC915-8B4F-4E1A-8208-3C23AB2F930F}"/>
                </a:ext>
              </a:extLst>
            </p:cNvPr>
            <p:cNvSpPr/>
            <p:nvPr/>
          </p:nvSpPr>
          <p:spPr>
            <a:xfrm>
              <a:off x="1981224" y="3279014"/>
              <a:ext cx="3979243" cy="890330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ICD10 </a:t>
              </a:r>
              <a:r>
                <a:rPr lang="nb-NO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E2.05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3AFDC13-C2FC-4C1C-9055-2454713D683F}"/>
                </a:ext>
              </a:extLst>
            </p:cNvPr>
            <p:cNvSpPr/>
            <p:nvPr/>
          </p:nvSpPr>
          <p:spPr>
            <a:xfrm>
              <a:off x="10498757" y="3276600"/>
              <a:ext cx="3979243" cy="890330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DDC 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M314223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FE3CECC-2CC7-4BCB-ACDA-3D14009C4254}"/>
                </a:ext>
              </a:extLst>
            </p:cNvPr>
            <p:cNvSpPr/>
            <p:nvPr/>
          </p:nvSpPr>
          <p:spPr>
            <a:xfrm>
              <a:off x="5977400" y="3279013"/>
              <a:ext cx="3979243" cy="890330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ICD10 E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53.8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6374303-27F6-4063-A406-103C4A1E4EC0}"/>
                </a:ext>
              </a:extLst>
            </p:cNvPr>
            <p:cNvSpPr/>
            <p:nvPr/>
          </p:nvSpPr>
          <p:spPr>
            <a:xfrm>
              <a:off x="14478000" y="3276601"/>
              <a:ext cx="3979243" cy="890329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DDC 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D529473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81918E7-656A-4041-B72F-7D767AABF592}"/>
                </a:ext>
              </a:extLst>
            </p:cNvPr>
            <p:cNvSpPr/>
            <p:nvPr/>
          </p:nvSpPr>
          <p:spPr>
            <a:xfrm>
              <a:off x="18457243" y="3276600"/>
              <a:ext cx="3979243" cy="890329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DDC 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M506000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D262F7-64CB-4023-99A0-D3647D3C4335}"/>
              </a:ext>
            </a:extLst>
          </p:cNvPr>
          <p:cNvGrpSpPr/>
          <p:nvPr/>
        </p:nvGrpSpPr>
        <p:grpSpPr>
          <a:xfrm>
            <a:off x="2514624" y="7987888"/>
            <a:ext cx="20455262" cy="890330"/>
            <a:chOff x="1981224" y="3276600"/>
            <a:chExt cx="20455262" cy="89033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2DAA61-1570-49D0-A550-6FBB7197E0E9}"/>
                </a:ext>
              </a:extLst>
            </p:cNvPr>
            <p:cNvSpPr/>
            <p:nvPr/>
          </p:nvSpPr>
          <p:spPr>
            <a:xfrm>
              <a:off x="1981224" y="3279014"/>
              <a:ext cx="3979243" cy="887915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ICD10 </a:t>
              </a:r>
              <a:r>
                <a:rPr lang="nb-NO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H8.85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1B04C67-0C15-406B-97A7-CC679D3664CE}"/>
                </a:ext>
              </a:extLst>
            </p:cNvPr>
            <p:cNvSpPr/>
            <p:nvPr/>
          </p:nvSpPr>
          <p:spPr>
            <a:xfrm>
              <a:off x="10498757" y="3276600"/>
              <a:ext cx="3979243" cy="890330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DDC 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M314223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89546E3-742C-436E-BD58-DD6B311545E2}"/>
                </a:ext>
              </a:extLst>
            </p:cNvPr>
            <p:cNvSpPr/>
            <p:nvPr/>
          </p:nvSpPr>
          <p:spPr>
            <a:xfrm>
              <a:off x="5977400" y="3279013"/>
              <a:ext cx="3979243" cy="887916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ICD10 E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53.8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80A09D6-CF3B-4803-82DA-30F3F0F52B93}"/>
                </a:ext>
              </a:extLst>
            </p:cNvPr>
            <p:cNvSpPr/>
            <p:nvPr/>
          </p:nvSpPr>
          <p:spPr>
            <a:xfrm>
              <a:off x="14478000" y="3276601"/>
              <a:ext cx="3979243" cy="890329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DDC 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D529473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88A60B3-64B6-4E65-B058-7458455C57D6}"/>
                </a:ext>
              </a:extLst>
            </p:cNvPr>
            <p:cNvSpPr/>
            <p:nvPr/>
          </p:nvSpPr>
          <p:spPr>
            <a:xfrm>
              <a:off x="18457243" y="3276600"/>
              <a:ext cx="3979243" cy="890329"/>
            </a:xfrm>
            <a:prstGeom prst="rect">
              <a:avLst/>
            </a:prstGeom>
            <a:noFill/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DDC </a:t>
              </a:r>
              <a:r>
                <a:rPr lang="hr-HR" sz="32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M506000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444DD71-27B1-4333-B844-544DB0130CEF}"/>
              </a:ext>
            </a:extLst>
          </p:cNvPr>
          <p:cNvSpPr txBox="1"/>
          <p:nvPr/>
        </p:nvSpPr>
        <p:spPr>
          <a:xfrm>
            <a:off x="-990600" y="4495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Claim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372D3F3-84F5-403D-B29A-356618D6D986}"/>
              </a:ext>
            </a:extLst>
          </p:cNvPr>
          <p:cNvSpPr txBox="1"/>
          <p:nvPr/>
        </p:nvSpPr>
        <p:spPr>
          <a:xfrm>
            <a:off x="-978668" y="570898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Claim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B6F9A0-4587-4D51-8E1F-AC88E14ECD1D}"/>
              </a:ext>
            </a:extLst>
          </p:cNvPr>
          <p:cNvSpPr txBox="1"/>
          <p:nvPr/>
        </p:nvSpPr>
        <p:spPr>
          <a:xfrm>
            <a:off x="-990600" y="696437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Claim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5DAED3-7D74-4539-941F-2C35D8CF1D06}"/>
              </a:ext>
            </a:extLst>
          </p:cNvPr>
          <p:cNvSpPr txBox="1"/>
          <p:nvPr/>
        </p:nvSpPr>
        <p:spPr>
          <a:xfrm>
            <a:off x="-989251" y="8202219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Claim 4</a:t>
            </a:r>
          </a:p>
        </p:txBody>
      </p:sp>
    </p:spTree>
    <p:extLst>
      <p:ext uri="{BB962C8B-B14F-4D97-AF65-F5344CB8AC3E}">
        <p14:creationId xmlns:p14="http://schemas.microsoft.com/office/powerpoint/2010/main" val="52808422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568882" y="6577246"/>
            <a:ext cx="640491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105" eaLnBrk="1" fontAlgn="auto" hangingPunct="1">
              <a:lnSpc>
                <a:spcPts val="60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100,000 </a:t>
            </a:r>
          </a:p>
          <a:p>
            <a:pPr defTabSz="1920105" eaLnBrk="1" fontAlgn="auto" hangingPunct="1">
              <a:lnSpc>
                <a:spcPts val="60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drug codes </a:t>
            </a:r>
          </a:p>
          <a:p>
            <a:pPr defTabSz="1920105" eaLnBrk="1" fontAlgn="auto" hangingPunct="1">
              <a:lnSpc>
                <a:spcPts val="6095"/>
              </a:lnSpc>
              <a:spcBef>
                <a:spcPts val="0"/>
              </a:spcBef>
              <a:spcAft>
                <a:spcPts val="0"/>
              </a:spcAft>
            </a:pPr>
            <a:endParaRPr lang="en-US" sz="5333" b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1920105" eaLnBrk="1" fontAlgn="auto" hangingPunct="1">
              <a:lnSpc>
                <a:spcPts val="6095"/>
              </a:lnSpc>
              <a:spcBef>
                <a:spcPts val="0"/>
              </a:spcBef>
              <a:spcAft>
                <a:spcPts val="0"/>
              </a:spcAft>
            </a:pPr>
            <a:endParaRPr lang="en-US" sz="5333" b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1920105" eaLnBrk="1" fontAlgn="auto" hangingPunct="1">
              <a:lnSpc>
                <a:spcPts val="60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50,000 </a:t>
            </a:r>
          </a:p>
          <a:p>
            <a:pPr defTabSz="1920105" eaLnBrk="1" fontAlgn="auto" hangingPunct="1">
              <a:lnSpc>
                <a:spcPts val="60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procedure codes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506401" y="6238901"/>
            <a:ext cx="2032000" cy="549573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648199" y="8610432"/>
            <a:ext cx="5484288" cy="598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920105" eaLnBrk="1" fontAlgn="auto" hangingPunct="1">
              <a:lnSpc>
                <a:spcPts val="4572"/>
              </a:lnSpc>
              <a:spcBef>
                <a:spcPts val="0"/>
              </a:spcBef>
              <a:spcAft>
                <a:spcPts val="6857"/>
              </a:spcAft>
            </a:pPr>
            <a:r>
              <a:rPr lang="en-US" sz="54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~ 6 Service lines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3115940"/>
            <a:ext cx="24384000" cy="609600"/>
            <a:chOff x="0" y="13115940"/>
            <a:chExt cx="24384000" cy="609600"/>
          </a:xfrm>
        </p:grpSpPr>
        <p:sp>
          <p:nvSpPr>
            <p:cNvPr id="8" name="Rectangle 7"/>
            <p:cNvSpPr/>
            <p:nvPr/>
          </p:nvSpPr>
          <p:spPr>
            <a:xfrm>
              <a:off x="0" y="13115941"/>
              <a:ext cx="24384000" cy="609599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100000">
                  <a:schemeClr val="tx1"/>
                </a:gs>
                <a:gs pos="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726268" y="13115940"/>
              <a:ext cx="1600200" cy="609600"/>
              <a:chOff x="11726268" y="-36843"/>
              <a:chExt cx="1600200" cy="609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726268" y="-36843"/>
                <a:ext cx="1600199" cy="609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1" r="1785"/>
              <a:stretch/>
            </p:blipFill>
            <p:spPr>
              <a:xfrm>
                <a:off x="11726268" y="-36842"/>
                <a:ext cx="711698" cy="60959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2437966" y="123534"/>
                <a:ext cx="888502" cy="273670"/>
              </a:xfrm>
              <a:prstGeom prst="rect">
                <a:avLst/>
              </a:prstGeom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943C962-8CC9-354A-A893-FB8C67DBEF25}"/>
              </a:ext>
            </a:extLst>
          </p:cNvPr>
          <p:cNvSpPr txBox="1"/>
          <p:nvPr/>
        </p:nvSpPr>
        <p:spPr>
          <a:xfrm>
            <a:off x="4267201" y="2057400"/>
            <a:ext cx="17449800" cy="675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920105" eaLnBrk="1" fontAlgn="auto" hangingPunct="1">
              <a:lnSpc>
                <a:spcPts val="457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72" b="1" dirty="0">
                <a:solidFill>
                  <a:schemeClr val="bg1"/>
                </a:solidFill>
                <a:latin typeface="Helvetica Neue"/>
                <a:sym typeface="Helvetica Neue"/>
              </a:rPr>
              <a:t>Using</a:t>
            </a:r>
            <a:r>
              <a:rPr lang="en-US" sz="5400" b="1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7200" b="1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Word2Vec</a:t>
            </a:r>
            <a:r>
              <a:rPr lang="en-US" sz="5400" b="1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572" b="1" dirty="0">
                <a:solidFill>
                  <a:schemeClr val="bg1"/>
                </a:solidFill>
                <a:latin typeface="Helvetica Neue"/>
                <a:sym typeface="Helvetica Neue"/>
              </a:rPr>
              <a:t>to represent a claim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04D2D7-0ABA-9640-BBEE-306ED7F44255}"/>
              </a:ext>
            </a:extLst>
          </p:cNvPr>
          <p:cNvSpPr/>
          <p:nvPr/>
        </p:nvSpPr>
        <p:spPr>
          <a:xfrm>
            <a:off x="5741181" y="3531362"/>
            <a:ext cx="2015992" cy="58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920105" eaLnBrk="1" fontAlgn="auto" hangingPunct="1">
              <a:lnSpc>
                <a:spcPts val="457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72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1761F-945F-EC46-AFCE-2A2F9E1FF94D}"/>
              </a:ext>
            </a:extLst>
          </p:cNvPr>
          <p:cNvSpPr/>
          <p:nvPr/>
        </p:nvSpPr>
        <p:spPr>
          <a:xfrm>
            <a:off x="8908652" y="3449102"/>
            <a:ext cx="4332917" cy="7035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9201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72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 line IDs</a:t>
            </a:r>
            <a:endParaRPr lang="en-US" sz="4572" dirty="0">
              <a:solidFill>
                <a:schemeClr val="bg1"/>
              </a:solidFill>
              <a:latin typeface="Verdana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6F0E61-BCDC-6A43-82C8-066DC95F3047}"/>
              </a:ext>
            </a:extLst>
          </p:cNvPr>
          <p:cNvSpPr/>
          <p:nvPr/>
        </p:nvSpPr>
        <p:spPr>
          <a:xfrm>
            <a:off x="4696152" y="4558348"/>
            <a:ext cx="3061021" cy="58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920105" eaLnBrk="1" fontAlgn="auto" hangingPunct="1">
              <a:lnSpc>
                <a:spcPts val="457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72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Document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BFDFA2-A558-424F-A55C-033130403A52}"/>
              </a:ext>
            </a:extLst>
          </p:cNvPr>
          <p:cNvSpPr/>
          <p:nvPr/>
        </p:nvSpPr>
        <p:spPr>
          <a:xfrm>
            <a:off x="8908652" y="4600792"/>
            <a:ext cx="8314979" cy="58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920105" eaLnBrk="1" fontAlgn="auto" hangingPunct="1">
              <a:lnSpc>
                <a:spcPts val="457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72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Claim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CF73C9-C635-E640-B10B-753E7C486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985802" y="3476842"/>
            <a:ext cx="595086" cy="718997"/>
          </a:xfrm>
          <a:prstGeom prst="rect">
            <a:avLst/>
          </a:prstGeom>
        </p:spPr>
      </p:pic>
      <p:cxnSp>
        <p:nvCxnSpPr>
          <p:cNvPr id="20" name="Straight Connector 19"/>
          <p:cNvCxnSpPr>
            <a:cxnSpLocks/>
          </p:cNvCxnSpPr>
          <p:nvPr/>
        </p:nvCxnSpPr>
        <p:spPr>
          <a:xfrm>
            <a:off x="4267202" y="3085893"/>
            <a:ext cx="1493176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326557" y="5600493"/>
            <a:ext cx="1483135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596807-7276-4AA0-81B3-F62B24C78BFE}"/>
              </a:ext>
            </a:extLst>
          </p:cNvPr>
          <p:cNvCxnSpPr>
            <a:cxnSpLocks/>
          </p:cNvCxnSpPr>
          <p:nvPr/>
        </p:nvCxnSpPr>
        <p:spPr>
          <a:xfrm>
            <a:off x="12510026" y="8874148"/>
            <a:ext cx="5777973" cy="0"/>
          </a:xfrm>
          <a:prstGeom prst="lin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6DEACDB5-02FD-4574-B715-047BEF5DB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985801" y="4501382"/>
            <a:ext cx="595086" cy="7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5981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478">
            <a:extLst>
              <a:ext uri="{FF2B5EF4-FFF2-40B4-BE49-F238E27FC236}">
                <a16:creationId xmlns:a16="http://schemas.microsoft.com/office/drawing/2014/main" id="{D0CA1D8A-47E1-614F-8E62-57A2299F32EB}"/>
              </a:ext>
            </a:extLst>
          </p:cNvPr>
          <p:cNvSpPr/>
          <p:nvPr/>
        </p:nvSpPr>
        <p:spPr>
          <a:xfrm rot="1750813">
            <a:off x="17854126" y="5274540"/>
            <a:ext cx="1489737" cy="3878760"/>
          </a:xfrm>
          <a:prstGeom prst="flowChartMerg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lIns="174143" tIns="174143" rIns="174143" bIns="174143" anchor="ctr" anchorCtr="0">
            <a:noAutofit/>
          </a:bodyPr>
          <a:lstStyle/>
          <a:p>
            <a:pPr defTabSz="1920105" eaLnBrk="1" fontAlgn="auto" hangingPunct="1">
              <a:spcBef>
                <a:spcPts val="0"/>
              </a:spcBef>
              <a:spcAft>
                <a:spcPts val="0"/>
              </a:spcAft>
            </a:pPr>
            <a:endParaRPr sz="3810">
              <a:solidFill>
                <a:srgbClr val="6C6F70"/>
              </a:solidFill>
              <a:latin typeface="Verdana"/>
              <a:ea typeface="+mn-ea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0A8CD34-F654-244B-BEFC-0F5354A99F6D}"/>
              </a:ext>
            </a:extLst>
          </p:cNvPr>
          <p:cNvCxnSpPr/>
          <p:nvPr/>
        </p:nvCxnSpPr>
        <p:spPr>
          <a:xfrm>
            <a:off x="17647162" y="6036499"/>
            <a:ext cx="0" cy="338182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AABDF92-295F-5844-8639-0AB1F13AD94A}"/>
              </a:ext>
            </a:extLst>
          </p:cNvPr>
          <p:cNvSpPr/>
          <p:nvPr/>
        </p:nvSpPr>
        <p:spPr>
          <a:xfrm>
            <a:off x="18994836" y="5579286"/>
            <a:ext cx="1731564" cy="5539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1920105" eaLnBrk="1" fontAlgn="auto" hangingPunct="1">
              <a:lnSpc>
                <a:spcPts val="361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10" b="1" dirty="0">
                <a:solidFill>
                  <a:srgbClr val="FFFF00"/>
                </a:solidFill>
                <a:latin typeface="Helvetica Neue"/>
              </a:rPr>
              <a:t>CLAIM</a:t>
            </a:r>
            <a:endParaRPr lang="en-US" sz="3810" b="1" dirty="0">
              <a:solidFill>
                <a:srgbClr val="FFFF00"/>
              </a:solidFill>
              <a:latin typeface="Helvetica Neue"/>
              <a:ea typeface="Helvetica" charset="0"/>
              <a:cs typeface="Helvetica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4FBC5EA-8C59-1F46-B411-B43DCC7097FB}"/>
              </a:ext>
            </a:extLst>
          </p:cNvPr>
          <p:cNvGrpSpPr/>
          <p:nvPr/>
        </p:nvGrpSpPr>
        <p:grpSpPr>
          <a:xfrm>
            <a:off x="16624951" y="7729175"/>
            <a:ext cx="3442903" cy="1161297"/>
            <a:chOff x="5094965" y="5117107"/>
            <a:chExt cx="1807524" cy="609681"/>
          </a:xfrm>
        </p:grpSpPr>
        <p:cxnSp>
          <p:nvCxnSpPr>
            <p:cNvPr id="62" name="Shape 445">
              <a:extLst>
                <a:ext uri="{FF2B5EF4-FFF2-40B4-BE49-F238E27FC236}">
                  <a16:creationId xmlns:a16="http://schemas.microsoft.com/office/drawing/2014/main" id="{06878C6A-958C-C648-B132-4B87823A0E68}"/>
                </a:ext>
              </a:extLst>
            </p:cNvPr>
            <p:cNvCxnSpPr/>
            <p:nvPr/>
          </p:nvCxnSpPr>
          <p:spPr>
            <a:xfrm flipH="1" flipV="1">
              <a:off x="5094965" y="5411458"/>
              <a:ext cx="545724" cy="314073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63" name="Shape 445">
              <a:extLst>
                <a:ext uri="{FF2B5EF4-FFF2-40B4-BE49-F238E27FC236}">
                  <a16:creationId xmlns:a16="http://schemas.microsoft.com/office/drawing/2014/main" id="{7C9ED8C5-9330-7343-8044-AFEA1C51928C}"/>
                </a:ext>
              </a:extLst>
            </p:cNvPr>
            <p:cNvCxnSpPr/>
            <p:nvPr/>
          </p:nvCxnSpPr>
          <p:spPr>
            <a:xfrm flipV="1">
              <a:off x="5631626" y="5504248"/>
              <a:ext cx="815837" cy="222540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64" name="Shape 445">
              <a:extLst>
                <a:ext uri="{FF2B5EF4-FFF2-40B4-BE49-F238E27FC236}">
                  <a16:creationId xmlns:a16="http://schemas.microsoft.com/office/drawing/2014/main" id="{CDDADFF7-C19F-7C4E-BA54-12AC0C64F473}"/>
                </a:ext>
              </a:extLst>
            </p:cNvPr>
            <p:cNvCxnSpPr/>
            <p:nvPr/>
          </p:nvCxnSpPr>
          <p:spPr>
            <a:xfrm flipV="1">
              <a:off x="5634399" y="5117107"/>
              <a:ext cx="1268090" cy="605445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80C8B8A-E397-D241-97C8-F3524244784A}"/>
              </a:ext>
            </a:extLst>
          </p:cNvPr>
          <p:cNvGrpSpPr/>
          <p:nvPr/>
        </p:nvGrpSpPr>
        <p:grpSpPr>
          <a:xfrm>
            <a:off x="16364337" y="7111726"/>
            <a:ext cx="4229503" cy="1569979"/>
            <a:chOff x="4958142" y="4792946"/>
            <a:chExt cx="2220489" cy="82423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9203096-A34C-7843-BC87-5850D8160515}"/>
                </a:ext>
              </a:extLst>
            </p:cNvPr>
            <p:cNvSpPr/>
            <p:nvPr/>
          </p:nvSpPr>
          <p:spPr>
            <a:xfrm>
              <a:off x="4958142" y="5102149"/>
              <a:ext cx="447045" cy="2711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920105" eaLnBrk="1" fontAlgn="auto" hangingPunct="1">
                <a:lnSpc>
                  <a:spcPts val="361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714" b="1" dirty="0">
                  <a:solidFill>
                    <a:schemeClr val="bg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CLM</a:t>
              </a:r>
              <a:r>
                <a:rPr lang="en-US" sz="2667" b="1" dirty="0">
                  <a:solidFill>
                    <a:schemeClr val="bg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5F03093-0BFA-F741-89C8-7DBA166CC2AB}"/>
                </a:ext>
              </a:extLst>
            </p:cNvPr>
            <p:cNvSpPr/>
            <p:nvPr/>
          </p:nvSpPr>
          <p:spPr>
            <a:xfrm>
              <a:off x="6461784" y="5346063"/>
              <a:ext cx="447045" cy="2711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920105" eaLnBrk="1" fontAlgn="auto" hangingPunct="1">
                <a:lnSpc>
                  <a:spcPts val="361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714" b="1" dirty="0">
                  <a:solidFill>
                    <a:schemeClr val="bg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CLM</a:t>
              </a:r>
              <a:r>
                <a:rPr lang="en-US" sz="2667" b="1" dirty="0">
                  <a:solidFill>
                    <a:schemeClr val="bg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6A3D7F4-2FBE-1241-B57B-DB6078FAB4C1}"/>
                </a:ext>
              </a:extLst>
            </p:cNvPr>
            <p:cNvSpPr/>
            <p:nvPr/>
          </p:nvSpPr>
          <p:spPr>
            <a:xfrm>
              <a:off x="6731586" y="4792946"/>
              <a:ext cx="447045" cy="2711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920105" eaLnBrk="1" fontAlgn="auto" hangingPunct="1">
                <a:lnSpc>
                  <a:spcPts val="361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714" b="1" dirty="0">
                  <a:solidFill>
                    <a:schemeClr val="bg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CLM</a:t>
              </a:r>
              <a:r>
                <a:rPr lang="en-US" sz="2667" b="1" dirty="0">
                  <a:solidFill>
                    <a:schemeClr val="bg1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4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625FD06-71A8-F04C-A500-392954268B68}"/>
              </a:ext>
            </a:extLst>
          </p:cNvPr>
          <p:cNvSpPr txBox="1"/>
          <p:nvPr/>
        </p:nvSpPr>
        <p:spPr>
          <a:xfrm>
            <a:off x="13953298" y="3102053"/>
            <a:ext cx="5673592" cy="1715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920105" eaLnBrk="1" fontAlgn="auto" hangingPunct="1">
              <a:lnSpc>
                <a:spcPts val="457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nearby claims</a:t>
            </a:r>
          </a:p>
          <a:p>
            <a:pPr defTabSz="1920105" eaLnBrk="1" fontAlgn="auto" hangingPunct="1">
              <a:lnSpc>
                <a:spcPts val="457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cosine distance</a:t>
            </a:r>
            <a:br>
              <a:rPr 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vote on service lines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C75EA60-EB7D-314E-81E4-B6CCF070F999}"/>
              </a:ext>
            </a:extLst>
          </p:cNvPr>
          <p:cNvSpPr txBox="1"/>
          <p:nvPr/>
        </p:nvSpPr>
        <p:spPr>
          <a:xfrm>
            <a:off x="3330541" y="3048000"/>
            <a:ext cx="5673592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920105" eaLnBrk="1" fontAlgn="auto" hangingPunct="1">
              <a:lnSpc>
                <a:spcPts val="457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Claim vectors </a:t>
            </a:r>
            <a:br>
              <a:rPr 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average/concatenate</a:t>
            </a:r>
            <a:endParaRPr lang="en-US" sz="3200" b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1920105" eaLnBrk="1" fontAlgn="auto" hangingPunct="1">
              <a:lnSpc>
                <a:spcPts val="457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its service line words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2B65405-F42A-1644-960E-0EC5D482079C}"/>
              </a:ext>
            </a:extLst>
          </p:cNvPr>
          <p:cNvSpPr>
            <a:spLocks noChangeAspect="1"/>
          </p:cNvSpPr>
          <p:nvPr/>
        </p:nvSpPr>
        <p:spPr>
          <a:xfrm>
            <a:off x="7574798" y="5924927"/>
            <a:ext cx="2090512" cy="678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92010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810" b="1" spc="19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CLAIM</a:t>
            </a:r>
            <a:endParaRPr lang="en-US" sz="3810" dirty="0">
              <a:solidFill>
                <a:srgbClr val="FFFF00"/>
              </a:solidFill>
              <a:latin typeface="Verdana"/>
              <a:ea typeface="+mn-ea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A9429DB-3A66-5D41-BF4F-BE5101C0EC8B}"/>
              </a:ext>
            </a:extLst>
          </p:cNvPr>
          <p:cNvGrpSpPr/>
          <p:nvPr/>
        </p:nvGrpSpPr>
        <p:grpSpPr>
          <a:xfrm>
            <a:off x="5105622" y="3421920"/>
            <a:ext cx="6139520" cy="6049215"/>
            <a:chOff x="1527222" y="3265644"/>
            <a:chExt cx="3223248" cy="317583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B9FB139-7998-E149-9C2D-81FF765355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40257" y="4666022"/>
              <a:ext cx="1494754" cy="1775460"/>
              <a:chOff x="1226839" y="4268458"/>
              <a:chExt cx="1494754" cy="1775460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7CD2613-C9AE-2E49-9585-ECE615A07DB3}"/>
                  </a:ext>
                </a:extLst>
              </p:cNvPr>
              <p:cNvCxnSpPr/>
              <p:nvPr/>
            </p:nvCxnSpPr>
            <p:spPr>
              <a:xfrm>
                <a:off x="1593364" y="4268458"/>
                <a:ext cx="0" cy="1775460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22A71EAD-98F9-F341-BDCA-4EAD582152F9}"/>
                  </a:ext>
                </a:extLst>
              </p:cNvPr>
              <p:cNvCxnSpPr/>
              <p:nvPr/>
            </p:nvCxnSpPr>
            <p:spPr>
              <a:xfrm flipH="1">
                <a:off x="1226839" y="5731498"/>
                <a:ext cx="1494754" cy="0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hape 445">
              <a:extLst>
                <a:ext uri="{FF2B5EF4-FFF2-40B4-BE49-F238E27FC236}">
                  <a16:creationId xmlns:a16="http://schemas.microsoft.com/office/drawing/2014/main" id="{0E3CEACB-CE12-1C4E-B260-FB7C2CA4C976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3554494" y="3706639"/>
              <a:ext cx="450558" cy="1204862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lgDash"/>
              <a:round/>
              <a:headEnd type="none" w="lg" len="lg"/>
              <a:tailEnd type="triangle" w="med" len="sm"/>
            </a:ln>
          </p:spPr>
        </p:cxnSp>
        <p:cxnSp>
          <p:nvCxnSpPr>
            <p:cNvPr id="84" name="Shape 445">
              <a:extLst>
                <a:ext uri="{FF2B5EF4-FFF2-40B4-BE49-F238E27FC236}">
                  <a16:creationId xmlns:a16="http://schemas.microsoft.com/office/drawing/2014/main" id="{05E0BC23-17E0-3A4C-8FB2-99879F241EBF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569734" y="3268262"/>
              <a:ext cx="827983" cy="453120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lgDash"/>
              <a:round/>
              <a:headEnd type="none" w="lg" len="lg"/>
              <a:tailEnd type="triangle" w="med" len="sm"/>
            </a:ln>
          </p:spPr>
        </p:cxnSp>
        <p:cxnSp>
          <p:nvCxnSpPr>
            <p:cNvPr id="85" name="Shape 445">
              <a:extLst>
                <a:ext uri="{FF2B5EF4-FFF2-40B4-BE49-F238E27FC236}">
                  <a16:creationId xmlns:a16="http://schemas.microsoft.com/office/drawing/2014/main" id="{FEE4E26B-FE2E-7345-A2AD-0F253DC5E672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698730" y="3265644"/>
              <a:ext cx="1675695" cy="2863419"/>
            </a:xfrm>
            <a:prstGeom prst="straightConnector1">
              <a:avLst/>
            </a:prstGeom>
            <a:noFill/>
            <a:ln w="57150" cap="flat" cmpd="sng">
              <a:solidFill>
                <a:srgbClr val="FFFF00">
                  <a:alpha val="50000"/>
                </a:srgbClr>
              </a:solidFill>
              <a:prstDash val="sysDot"/>
              <a:round/>
              <a:headEnd type="none" w="lg" len="lg"/>
              <a:tailEnd type="triangle" w="lg" len="lg"/>
            </a:ln>
          </p:spPr>
        </p:cxn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033462A-EEF0-C045-A895-972D7FC139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7502" y="5575896"/>
              <a:ext cx="598241" cy="271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920105" eaLnBrk="1" fontAlgn="auto" hangingPunct="1">
                <a:lnSpc>
                  <a:spcPts val="361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714" b="1" dirty="0">
                  <a:solidFill>
                    <a:schemeClr val="bg1">
                      <a:lumMod val="6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ID</a:t>
              </a:r>
              <a:r>
                <a:rPr lang="en-US" sz="2667" b="1" dirty="0">
                  <a:solidFill>
                    <a:schemeClr val="bg1">
                      <a:lumMod val="6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502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36EDB05-9EF9-BA45-8A62-A7BF1B01B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7222" y="5007038"/>
              <a:ext cx="697627" cy="271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920105" eaLnBrk="1" fontAlgn="auto" hangingPunct="1">
                <a:lnSpc>
                  <a:spcPts val="361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714" b="1" dirty="0">
                  <a:solidFill>
                    <a:schemeClr val="bg1">
                      <a:lumMod val="6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ID</a:t>
              </a:r>
              <a:r>
                <a:rPr lang="en-US" sz="2667" b="1" dirty="0">
                  <a:solidFill>
                    <a:schemeClr val="bg1">
                      <a:lumMod val="6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2007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C0A07B7-2907-1F49-9CF6-B26D64FC2C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52843" y="4824309"/>
              <a:ext cx="697627" cy="271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920105" eaLnBrk="1" fontAlgn="auto" hangingPunct="1">
                <a:lnSpc>
                  <a:spcPts val="361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714" b="1" dirty="0">
                  <a:solidFill>
                    <a:schemeClr val="bg1">
                      <a:lumMod val="6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ID</a:t>
              </a:r>
              <a:r>
                <a:rPr lang="en-US" sz="2667" b="1" dirty="0">
                  <a:solidFill>
                    <a:schemeClr val="bg1">
                      <a:lumMod val="6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2043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04BD318-3A24-D54C-9BE6-9162D1FFFC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30008" y="4236723"/>
              <a:ext cx="605002" cy="913639"/>
              <a:chOff x="2140421" y="3807804"/>
              <a:chExt cx="605002" cy="913639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7BB15B4-F3AA-B34D-BCAD-A5E7D587C671}"/>
                  </a:ext>
                </a:extLst>
              </p:cNvPr>
              <p:cNvCxnSpPr/>
              <p:nvPr/>
            </p:nvCxnSpPr>
            <p:spPr>
              <a:xfrm>
                <a:off x="2140421" y="4663346"/>
                <a:ext cx="96058" cy="58097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1F61F88A-7D17-2F49-9EEC-621819E898FA}"/>
                  </a:ext>
                </a:extLst>
              </p:cNvPr>
              <p:cNvCxnSpPr/>
              <p:nvPr/>
            </p:nvCxnSpPr>
            <p:spPr>
              <a:xfrm>
                <a:off x="2649365" y="3807804"/>
                <a:ext cx="96058" cy="58097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AABDF92-295F-5844-8639-0AB1F13AD94A}"/>
              </a:ext>
            </a:extLst>
          </p:cNvPr>
          <p:cNvSpPr/>
          <p:nvPr/>
        </p:nvSpPr>
        <p:spPr>
          <a:xfrm>
            <a:off x="17927511" y="5045891"/>
            <a:ext cx="883575" cy="5539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1920105" eaLnBrk="1" fontAlgn="auto" hangingPunct="1">
              <a:lnSpc>
                <a:spcPts val="361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latin typeface="Helvetica Neue"/>
              </a:rPr>
              <a:t>CLM6</a:t>
            </a:r>
            <a:endParaRPr lang="en-US" sz="2667" b="1" dirty="0">
              <a:solidFill>
                <a:srgbClr val="FFFF00"/>
              </a:solidFill>
              <a:latin typeface="Helvetica Neue"/>
              <a:ea typeface="Helvetica" charset="0"/>
              <a:cs typeface="Helvetica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AABDF92-295F-5844-8639-0AB1F13AD94A}"/>
              </a:ext>
            </a:extLst>
          </p:cNvPr>
          <p:cNvSpPr/>
          <p:nvPr/>
        </p:nvSpPr>
        <p:spPr>
          <a:xfrm>
            <a:off x="18731897" y="6953433"/>
            <a:ext cx="883575" cy="5539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1920105" eaLnBrk="1" fontAlgn="auto" hangingPunct="1">
              <a:lnSpc>
                <a:spcPts val="361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latin typeface="Helvetica Neue"/>
              </a:rPr>
              <a:t>CLM5</a:t>
            </a:r>
            <a:endParaRPr lang="en-US" sz="2667" b="1" dirty="0">
              <a:solidFill>
                <a:srgbClr val="FFFF00"/>
              </a:solidFill>
              <a:latin typeface="Helvetica Neue"/>
              <a:ea typeface="Helvetica" charset="0"/>
              <a:cs typeface="Helvetica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0" y="13115940"/>
            <a:ext cx="24384000" cy="609600"/>
            <a:chOff x="0" y="13115940"/>
            <a:chExt cx="24384000" cy="609600"/>
          </a:xfrm>
        </p:grpSpPr>
        <p:sp>
          <p:nvSpPr>
            <p:cNvPr id="58" name="Rectangle 57"/>
            <p:cNvSpPr/>
            <p:nvPr/>
          </p:nvSpPr>
          <p:spPr>
            <a:xfrm>
              <a:off x="0" y="13115941"/>
              <a:ext cx="24384000" cy="609599"/>
            </a:xfrm>
            <a:prstGeom prst="rect">
              <a:avLst/>
            </a:prstGeom>
            <a:gradFill flip="none" rotWithShape="1">
              <a:gsLst>
                <a:gs pos="56000">
                  <a:schemeClr val="bg1"/>
                </a:gs>
                <a:gs pos="100000">
                  <a:schemeClr val="tx1"/>
                </a:gs>
                <a:gs pos="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1726268" y="13115940"/>
              <a:ext cx="1600200" cy="609600"/>
              <a:chOff x="11726268" y="-36843"/>
              <a:chExt cx="1600200" cy="6096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1726268" y="-36843"/>
                <a:ext cx="1600199" cy="6095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6" name="Picture 9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1" r="1785"/>
              <a:stretch/>
            </p:blipFill>
            <p:spPr>
              <a:xfrm>
                <a:off x="11726268" y="-36842"/>
                <a:ext cx="711698" cy="609599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4286" b="20940"/>
              <a:stretch/>
            </p:blipFill>
            <p:spPr>
              <a:xfrm>
                <a:off x="12437966" y="123534"/>
                <a:ext cx="888502" cy="273670"/>
              </a:xfrm>
              <a:prstGeom prst="rect">
                <a:avLst/>
              </a:prstGeom>
            </p:spPr>
          </p:pic>
        </p:grp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2A71EAD-98F9-F341-BDCA-4EAD582152F9}"/>
              </a:ext>
            </a:extLst>
          </p:cNvPr>
          <p:cNvCxnSpPr/>
          <p:nvPr/>
        </p:nvCxnSpPr>
        <p:spPr>
          <a:xfrm flipH="1">
            <a:off x="17215851" y="8890472"/>
            <a:ext cx="2847151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hape 445">
            <a:extLst>
              <a:ext uri="{FF2B5EF4-FFF2-40B4-BE49-F238E27FC236}">
                <a16:creationId xmlns:a16="http://schemas.microsoft.com/office/drawing/2014/main" id="{CDDADFF7-C19F-7C4E-BA54-12AC0C64F473}"/>
              </a:ext>
            </a:extLst>
          </p:cNvPr>
          <p:cNvCxnSpPr/>
          <p:nvPr/>
        </p:nvCxnSpPr>
        <p:spPr>
          <a:xfrm flipV="1">
            <a:off x="7352403" y="6630757"/>
            <a:ext cx="2476471" cy="2238725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2" name="Shape 445">
            <a:extLst>
              <a:ext uri="{FF2B5EF4-FFF2-40B4-BE49-F238E27FC236}">
                <a16:creationId xmlns:a16="http://schemas.microsoft.com/office/drawing/2014/main" id="{CDDADFF7-C19F-7C4E-BA54-12AC0C64F473}"/>
              </a:ext>
            </a:extLst>
          </p:cNvPr>
          <p:cNvCxnSpPr/>
          <p:nvPr/>
        </p:nvCxnSpPr>
        <p:spPr>
          <a:xfrm flipV="1">
            <a:off x="7382647" y="8080611"/>
            <a:ext cx="1452249" cy="768255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" name="Shape 445">
            <a:extLst>
              <a:ext uri="{FF2B5EF4-FFF2-40B4-BE49-F238E27FC236}">
                <a16:creationId xmlns:a16="http://schemas.microsoft.com/office/drawing/2014/main" id="{CDDADFF7-C19F-7C4E-BA54-12AC0C64F473}"/>
              </a:ext>
            </a:extLst>
          </p:cNvPr>
          <p:cNvCxnSpPr/>
          <p:nvPr/>
        </p:nvCxnSpPr>
        <p:spPr>
          <a:xfrm flipH="1" flipV="1">
            <a:off x="6125878" y="7125516"/>
            <a:ext cx="1205907" cy="172153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" name="Shape 445">
            <a:extLst>
              <a:ext uri="{FF2B5EF4-FFF2-40B4-BE49-F238E27FC236}">
                <a16:creationId xmlns:a16="http://schemas.microsoft.com/office/drawing/2014/main" id="{49913E7E-B333-484A-BFFB-217F8B9870DC}"/>
              </a:ext>
            </a:extLst>
          </p:cNvPr>
          <p:cNvCxnSpPr>
            <a:cxnSpLocks/>
          </p:cNvCxnSpPr>
          <p:nvPr/>
        </p:nvCxnSpPr>
        <p:spPr>
          <a:xfrm flipV="1">
            <a:off x="17646076" y="7317715"/>
            <a:ext cx="1127882" cy="1556619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" name="Shape 445">
            <a:extLst>
              <a:ext uri="{FF2B5EF4-FFF2-40B4-BE49-F238E27FC236}">
                <a16:creationId xmlns:a16="http://schemas.microsoft.com/office/drawing/2014/main" id="{FDF16C97-C57A-4F63-B1BF-18800B83D76A}"/>
              </a:ext>
            </a:extLst>
          </p:cNvPr>
          <p:cNvCxnSpPr>
            <a:cxnSpLocks/>
          </p:cNvCxnSpPr>
          <p:nvPr/>
        </p:nvCxnSpPr>
        <p:spPr>
          <a:xfrm flipV="1">
            <a:off x="17616351" y="6089307"/>
            <a:ext cx="1559394" cy="2800472"/>
          </a:xfrm>
          <a:prstGeom prst="straightConnector1">
            <a:avLst/>
          </a:prstGeom>
          <a:noFill/>
          <a:ln w="12700" cap="flat" cmpd="sng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4" name="Shape 445">
            <a:extLst>
              <a:ext uri="{FF2B5EF4-FFF2-40B4-BE49-F238E27FC236}">
                <a16:creationId xmlns:a16="http://schemas.microsoft.com/office/drawing/2014/main" id="{1795D352-1BE1-448C-B5A9-9782118DA2BC}"/>
              </a:ext>
            </a:extLst>
          </p:cNvPr>
          <p:cNvCxnSpPr>
            <a:cxnSpLocks/>
          </p:cNvCxnSpPr>
          <p:nvPr/>
        </p:nvCxnSpPr>
        <p:spPr>
          <a:xfrm flipV="1">
            <a:off x="17677974" y="5326924"/>
            <a:ext cx="1304785" cy="3555479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" name="Arrow: Right 4">
            <a:extLst>
              <a:ext uri="{FF2B5EF4-FFF2-40B4-BE49-F238E27FC236}">
                <a16:creationId xmlns:a16="http://schemas.microsoft.com/office/drawing/2014/main" id="{4FD1677F-1D2D-4500-B53F-ECA14DB177FB}"/>
              </a:ext>
            </a:extLst>
          </p:cNvPr>
          <p:cNvSpPr/>
          <p:nvPr/>
        </p:nvSpPr>
        <p:spPr>
          <a:xfrm>
            <a:off x="12432579" y="6738861"/>
            <a:ext cx="1075332" cy="76857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D5092B-D8EC-4A15-BF4F-0ABD85CBCE3E}"/>
              </a:ext>
            </a:extLst>
          </p:cNvPr>
          <p:cNvSpPr txBox="1"/>
          <p:nvPr/>
        </p:nvSpPr>
        <p:spPr>
          <a:xfrm>
            <a:off x="1219200" y="1022879"/>
            <a:ext cx="11811000" cy="556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spc="200" dirty="0">
                <a:solidFill>
                  <a:prstClr val="whit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Similarity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6DEF7A-677F-4B9C-985D-2B1ECE3C29F1}"/>
              </a:ext>
            </a:extLst>
          </p:cNvPr>
          <p:cNvSpPr txBox="1"/>
          <p:nvPr/>
        </p:nvSpPr>
        <p:spPr>
          <a:xfrm>
            <a:off x="9858676" y="10128907"/>
            <a:ext cx="5880066" cy="1715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920105" eaLnBrk="1" fontAlgn="auto" hangingPunct="1">
              <a:lnSpc>
                <a:spcPts val="457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Word2vec</a:t>
            </a:r>
            <a:r>
              <a:rPr 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based on shallow</a:t>
            </a:r>
            <a:br>
              <a:rPr 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2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two-layer neural networks to create 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43996700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Blank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%USERNAME%">amro.alkhatib</XMLData>
</file>

<file path=customXml/item2.xml><?xml version="1.0" encoding="utf-8"?>
<XMLData TextToDisplay="%EMAILADDRESS%">amro.alkhatib@damanhealth.ae</XMLData>
</file>

<file path=customXml/item3.xml><?xml version="1.0" encoding="utf-8"?>
<XMLData TextToDisplay="RightsWATCHMark">6|DAMAN-DATA CLASSIFICATION-Public|{00000000-0000-0000-0000-000000000000}</XMLData>
</file>

<file path=customXml/item4.xml><?xml version="1.0" encoding="utf-8"?>
<XMLData TextToDisplay="%CLASSIFICATIONDATETIME%">13:11 05/09/2018</XMLData>
</file>

<file path=customXml/item5.xml><?xml version="1.0" encoding="utf-8"?>
<XMLData TextToDisplay="%DOCUMENTGUID%">{00000000-0000-0000-0000-000000000000}</XMLData>
</file>

<file path=customXml/item6.xml><?xml version="1.0" encoding="utf-8"?>
<XMLData TextToDisplay="%HOSTNAME%">LPT-002719.damanhealth.ae</XMLData>
</file>

<file path=customXml/itemProps1.xml><?xml version="1.0" encoding="utf-8"?>
<ds:datastoreItem xmlns:ds="http://schemas.openxmlformats.org/officeDocument/2006/customXml" ds:itemID="{60A83D94-C26C-4F9C-A812-F02BF1B66BE5}">
  <ds:schemaRefs/>
</ds:datastoreItem>
</file>

<file path=customXml/itemProps2.xml><?xml version="1.0" encoding="utf-8"?>
<ds:datastoreItem xmlns:ds="http://schemas.openxmlformats.org/officeDocument/2006/customXml" ds:itemID="{FF739411-4B72-4D67-9328-AE98AE1425B1}">
  <ds:schemaRefs/>
</ds:datastoreItem>
</file>

<file path=customXml/itemProps3.xml><?xml version="1.0" encoding="utf-8"?>
<ds:datastoreItem xmlns:ds="http://schemas.openxmlformats.org/officeDocument/2006/customXml" ds:itemID="{6B1EB2FC-5410-4B5E-BAC1-EDB00F03F75F}">
  <ds:schemaRefs/>
</ds:datastoreItem>
</file>

<file path=customXml/itemProps4.xml><?xml version="1.0" encoding="utf-8"?>
<ds:datastoreItem xmlns:ds="http://schemas.openxmlformats.org/officeDocument/2006/customXml" ds:itemID="{10EE9BBD-9065-4F7F-B48D-7B66FED3007C}">
  <ds:schemaRefs/>
</ds:datastoreItem>
</file>

<file path=customXml/itemProps5.xml><?xml version="1.0" encoding="utf-8"?>
<ds:datastoreItem xmlns:ds="http://schemas.openxmlformats.org/officeDocument/2006/customXml" ds:itemID="{EC4AEAEC-1E16-4D30-AA27-261A187D9897}">
  <ds:schemaRefs/>
</ds:datastoreItem>
</file>

<file path=customXml/itemProps6.xml><?xml version="1.0" encoding="utf-8"?>
<ds:datastoreItem xmlns:ds="http://schemas.openxmlformats.org/officeDocument/2006/customXml" ds:itemID="{4EC22CFF-5F2E-4536-A310-700280417B4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20452</TotalTime>
  <Pages>0</Pages>
  <Words>944</Words>
  <Characters>0</Characters>
  <Application>Microsoft Office PowerPoint</Application>
  <PresentationFormat>Custom</PresentationFormat>
  <Lines>0</Lines>
  <Paragraphs>262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Courier New</vt:lpstr>
      <vt:lpstr>Gill Sans</vt:lpstr>
      <vt:lpstr>Helvetica</vt:lpstr>
      <vt:lpstr>Helvetica Neue</vt:lpstr>
      <vt:lpstr>Verdana</vt:lpstr>
      <vt:lpstr>ヒラギノ角ゴ ProN W3</vt:lpstr>
      <vt:lpstr>Blank Black</vt:lpstr>
      <vt:lpstr>Blank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Amro Alkhatib</cp:lastModifiedBy>
  <cp:revision>229</cp:revision>
  <cp:lastPrinted>2018-08-29T07:18:53Z</cp:lastPrinted>
  <dcterms:modified xsi:type="dcterms:W3CDTF">2018-09-11T19:31:11Z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6|DAMAN-DATA CLASSIFICATION-Public|{00000000-0000-0000-0000-000000000000}</vt:lpwstr>
  </property>
</Properties>
</file>