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4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Helvetica Neue" panose="02000503000000020004" pitchFamily="2" charset="0"/>
      <p:regular r:id="rId34"/>
      <p:bold r:id="rId35"/>
      <p:italic r:id="rId36"/>
      <p:boldItalic r:id="rId37"/>
    </p:embeddedFont>
    <p:embeddedFont>
      <p:font typeface="Pinyon Script" panose="020105010801010D0002" pitchFamily="2" charset="77"/>
      <p:regular r:id="rId38"/>
    </p:embeddedFont>
    <p:embeddedFont>
      <p:font typeface="Roboto" panose="02000000000000000000" pitchFamily="2" charset="0"/>
      <p:regular r:id="rId39"/>
      <p:bold r:id="rId40"/>
      <p:italic r:id="rId41"/>
      <p:boldItalic r:id="rId42"/>
    </p:embeddedFont>
    <p:embeddedFont>
      <p:font typeface="Roboto Mono" pitchFamily="2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2"/>
  </p:normalViewPr>
  <p:slideViewPr>
    <p:cSldViewPr snapToGrid="0" snapToObjects="1">
      <p:cViewPr varScale="1">
        <p:scale>
          <a:sx n="159" d="100"/>
          <a:sy n="159" d="100"/>
        </p:scale>
        <p:origin x="2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b81b9be7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b81b9be75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g3b81b9be75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11ac53cc3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411ac53cc3_1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411ac53cc3_1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f4cb610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f4cb6103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3f4cb6103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fddf424ad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fddf424ad_0_1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I send you my public key, I can send you encrypted messages and you will be able to read them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 will anyone else who has my public key </a:t>
            </a:r>
            <a:endParaRPr/>
          </a:p>
        </p:txBody>
      </p:sp>
      <p:sp>
        <p:nvSpPr>
          <p:cNvPr id="245" name="Google Shape;245;g3fddf424ad_0_1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fddf424ad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fddf424ad_0_1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I send you my public key, I can send you encrypted messages and you will be able to read them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 will anyone else who has my public key </a:t>
            </a:r>
            <a:endParaRPr/>
          </a:p>
        </p:txBody>
      </p:sp>
      <p:sp>
        <p:nvSpPr>
          <p:cNvPr id="260" name="Google Shape;260;g3fddf424ad_0_1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3895229c3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3895229c3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33895229c3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fddf424ad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fddf424ad_0_1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g3fddf424ad_0_1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4311c8f08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4311c8f089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g4311c8f089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411ac53cc3_1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411ac53cc3_1_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g411ac53cc3_1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411ac53cc3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411ac53cc3_1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g411ac53cc3_1_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411ac53cc3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411ac53cc3_1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g411ac53cc3_1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fddf424ad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fddf424ad_0_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g3fddf424ad_0_1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411ac53cc3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411ac53cc3_1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g411ac53cc3_1_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fddf424ad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fddf424ad_0_1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DER is an ASN-1 encoding format (TLV) </a:t>
            </a:r>
            <a:endParaRPr/>
          </a:p>
        </p:txBody>
      </p:sp>
      <p:sp>
        <p:nvSpPr>
          <p:cNvPr id="350" name="Google Shape;350;g3fddf424ad_0_1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fddf424ad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3fddf424ad_0_2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g3fddf424ad_0_2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fddf424ad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fddf424ad_0_3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g3fddf424ad_0_3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fddf424ad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fddf424ad_0_3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g3fddf424ad_0_3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fddf424ad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fddf424ad_0_3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g3fddf424ad_0_3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fddf424ad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fddf424ad_0_3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g3fddf424ad_0_3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fddf424a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fddf424ad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g3fddf424ad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fddf424ad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fddf424ad_0_2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g3fddf424ad_0_2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fddf424a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fddf424ad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distributed systems we might be using secure communications between components</a:t>
            </a:r>
            <a:endParaRPr/>
          </a:p>
        </p:txBody>
      </p:sp>
      <p:sp>
        <p:nvSpPr>
          <p:cNvPr id="91" name="Google Shape;91;g3fddf424ad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fddf424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fddf424a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3fddf424a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fddf424ad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fddf424ad_0_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3fddf424ad_0_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fddf424ad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fddf424ad_0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TLS is a newer version of SSL. SSL is now deprecated so even though people still talk about SSL</a:t>
            </a:r>
            <a:endParaRPr/>
          </a:p>
        </p:txBody>
      </p:sp>
      <p:sp>
        <p:nvSpPr>
          <p:cNvPr id="142" name="Google Shape;142;g3fddf424ad_0_1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3895229c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3895229c3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g33895229c3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fddf424ad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fddf424ad_0_2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3fddf424ad_0_2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0" y="3582849"/>
            <a:ext cx="6607800" cy="156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564075" y="1445964"/>
            <a:ext cx="6043500" cy="11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B2D6"/>
              </a:buClr>
              <a:buSzPts val="3300"/>
              <a:buFont typeface="Roboto"/>
              <a:buNone/>
              <a:defRPr sz="3300" i="0" u="none" strike="noStrike" cap="none">
                <a:solidFill>
                  <a:srgbClr val="0EB2D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564075" y="2701528"/>
            <a:ext cx="6043500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rgbClr val="FBAF42"/>
              </a:buClr>
              <a:buSzPts val="1620"/>
              <a:buFont typeface="Roboto"/>
              <a:buNone/>
              <a:defRPr sz="1800" i="0" u="none" strike="noStrike" cap="none">
                <a:solidFill>
                  <a:srgbClr val="64616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9D8EF"/>
              </a:buClr>
              <a:buSzPts val="1500"/>
              <a:buFont typeface="Roboto"/>
              <a:buNone/>
              <a:defRPr sz="1500" i="0" u="none" strike="noStrike" cap="none">
                <a:solidFill>
                  <a:srgbClr val="64616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9D8EF"/>
              </a:buClr>
              <a:buSzPts val="1215"/>
              <a:buFont typeface="Roboto"/>
              <a:buNone/>
              <a:defRPr sz="1350" i="0" u="none" strike="noStrike" cap="none">
                <a:solidFill>
                  <a:srgbClr val="64616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9D8EF"/>
              </a:buClr>
              <a:buSzPts val="1080"/>
              <a:buFont typeface="Roboto"/>
              <a:buNone/>
              <a:defRPr sz="1200" i="0" u="none" strike="noStrike" cap="none">
                <a:solidFill>
                  <a:srgbClr val="64616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9D8EF"/>
              </a:buClr>
              <a:buSzPts val="1080"/>
              <a:buFont typeface="Roboto"/>
              <a:buNone/>
              <a:defRPr sz="1200" i="0" u="none" strike="noStrike" cap="none">
                <a:solidFill>
                  <a:srgbClr val="64616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2178" y="638154"/>
            <a:ext cx="1431567" cy="43250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/>
          <p:nvPr/>
        </p:nvSpPr>
        <p:spPr>
          <a:xfrm>
            <a:off x="564075" y="4825389"/>
            <a:ext cx="35673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Calibri"/>
              <a:buNone/>
            </a:pPr>
            <a:r>
              <a:rPr lang="en-US" sz="7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Copyright @ 2018 Aqua Security Software Ltd.  All Rights Reserved.</a:t>
            </a:r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8064" y="2321848"/>
            <a:ext cx="3995934" cy="282165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/>
          <p:nvPr/>
        </p:nvSpPr>
        <p:spPr>
          <a:xfrm>
            <a:off x="564125" y="3582851"/>
            <a:ext cx="6043500" cy="15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BAF42"/>
              </a:buClr>
              <a:buFont typeface="Noto Sans Symbols"/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@lizrice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311728" y="123478"/>
            <a:ext cx="8167200" cy="8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B2D6"/>
              </a:buClr>
              <a:buSzPts val="3200"/>
              <a:buFont typeface="Roboto"/>
              <a:buNone/>
              <a:defRPr sz="3200" i="0" u="none" strike="noStrike" cap="none">
                <a:solidFill>
                  <a:srgbClr val="0EB2D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cxnSp>
        <p:nvCxnSpPr>
          <p:cNvPr id="22" name="Google Shape;22;p3"/>
          <p:cNvCxnSpPr/>
          <p:nvPr/>
        </p:nvCxnSpPr>
        <p:spPr>
          <a:xfrm>
            <a:off x="249382" y="1006433"/>
            <a:ext cx="8292000" cy="0"/>
          </a:xfrm>
          <a:prstGeom prst="straightConnector1">
            <a:avLst/>
          </a:prstGeom>
          <a:noFill/>
          <a:ln w="1905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 l="1" r="35273"/>
          <a:stretch/>
        </p:blipFill>
        <p:spPr>
          <a:xfrm>
            <a:off x="8662113" y="731967"/>
            <a:ext cx="481888" cy="374963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/>
          <p:nvPr/>
        </p:nvSpPr>
        <p:spPr>
          <a:xfrm>
            <a:off x="1148822" y="4784563"/>
            <a:ext cx="6849300" cy="358800"/>
          </a:xfrm>
          <a:prstGeom prst="rect">
            <a:avLst/>
          </a:prstGeom>
          <a:solidFill>
            <a:srgbClr val="0EB2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0" y="4784565"/>
            <a:ext cx="1115700" cy="358800"/>
          </a:xfrm>
          <a:prstGeom prst="rect">
            <a:avLst/>
          </a:prstGeom>
          <a:solidFill>
            <a:srgbClr val="0EB2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7998036" y="4784699"/>
            <a:ext cx="507600" cy="358800"/>
          </a:xfrm>
          <a:prstGeom prst="rtTriangle">
            <a:avLst/>
          </a:prstGeom>
          <a:solidFill>
            <a:srgbClr val="0EB2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984" y="4864288"/>
            <a:ext cx="703646" cy="21363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 txBox="1"/>
          <p:nvPr/>
        </p:nvSpPr>
        <p:spPr>
          <a:xfrm>
            <a:off x="8532440" y="4825530"/>
            <a:ext cx="407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0EB2D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1" i="0" u="none" strike="noStrike" cap="none">
              <a:solidFill>
                <a:srgbClr val="0EB2D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 txBox="1"/>
          <p:nvPr/>
        </p:nvSpPr>
        <p:spPr>
          <a:xfrm>
            <a:off x="1216705" y="4778025"/>
            <a:ext cx="25650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@lizrice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>
            <a:off x="1148822" y="4784563"/>
            <a:ext cx="6849300" cy="358800"/>
          </a:xfrm>
          <a:prstGeom prst="rect">
            <a:avLst/>
          </a:prstGeom>
          <a:solidFill>
            <a:srgbClr val="0EB2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359533" y="123478"/>
            <a:ext cx="81195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B2D6"/>
              </a:buClr>
              <a:buSzPts val="3200"/>
              <a:buFont typeface="Roboto"/>
              <a:buNone/>
              <a:defRPr sz="3200" i="0" u="none" strike="noStrike" cap="none">
                <a:solidFill>
                  <a:srgbClr val="0EB2D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359533" y="1238000"/>
            <a:ext cx="78849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8615" algn="l" rtl="0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rgbClr val="FBAF42"/>
              </a:buClr>
              <a:buSzPts val="1890"/>
              <a:buFont typeface="Roboto"/>
              <a:buChar char="■"/>
              <a:defRPr sz="2100" i="0" u="none" strike="noStrike" cap="none">
                <a:solidFill>
                  <a:srgbClr val="64616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20040" algn="l" rtl="0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Roboto"/>
              <a:buChar char="■"/>
              <a:defRPr sz="1800" i="0" u="none" strike="noStrike" cap="none">
                <a:solidFill>
                  <a:srgbClr val="64616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4000"/>
              </a:lnSpc>
              <a:spcBef>
                <a:spcPts val="225"/>
              </a:spcBef>
              <a:spcAft>
                <a:spcPts val="0"/>
              </a:spcAft>
              <a:buClr>
                <a:srgbClr val="99D8EF"/>
              </a:buClr>
              <a:buSzPts val="1200"/>
              <a:buFont typeface="Roboto"/>
              <a:buChar char="■"/>
              <a:defRPr sz="1600" i="0" u="none" strike="noStrike" cap="none">
                <a:solidFill>
                  <a:srgbClr val="64616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861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99D8EF"/>
              </a:buClr>
              <a:buSzPts val="1260"/>
              <a:buFont typeface="Roboto"/>
              <a:buChar char="■"/>
              <a:defRPr sz="1400" i="0" u="none" strike="noStrike" cap="none">
                <a:solidFill>
                  <a:srgbClr val="64616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99D8EF"/>
              </a:buClr>
              <a:buSzPts val="1350"/>
              <a:buFont typeface="Roboto"/>
              <a:buNone/>
              <a:defRPr sz="1500" i="0" u="none" strike="noStrike" cap="none">
                <a:solidFill>
                  <a:srgbClr val="64616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oboto"/>
              <a:buChar char="•"/>
              <a:defRPr sz="135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oboto"/>
              <a:buChar char="•"/>
              <a:defRPr sz="135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oboto"/>
              <a:buChar char="•"/>
              <a:defRPr sz="135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oboto"/>
              <a:buChar char="•"/>
              <a:defRPr sz="135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0" y="4784565"/>
            <a:ext cx="1115700" cy="358800"/>
          </a:xfrm>
          <a:prstGeom prst="rect">
            <a:avLst/>
          </a:prstGeom>
          <a:solidFill>
            <a:srgbClr val="0EB2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/>
          <p:nvPr/>
        </p:nvSpPr>
        <p:spPr>
          <a:xfrm rot="10800000" flipH="1">
            <a:off x="7998036" y="4784699"/>
            <a:ext cx="507600" cy="358800"/>
          </a:xfrm>
          <a:prstGeom prst="rtTriangle">
            <a:avLst/>
          </a:prstGeom>
          <a:solidFill>
            <a:srgbClr val="0EB2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Google Shape;3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984" y="4864288"/>
            <a:ext cx="703646" cy="21363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"/>
          <p:cNvSpPr txBox="1"/>
          <p:nvPr/>
        </p:nvSpPr>
        <p:spPr>
          <a:xfrm>
            <a:off x="8532440" y="4825530"/>
            <a:ext cx="407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0EB2D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1" i="0" u="none" strike="noStrike" cap="none">
              <a:solidFill>
                <a:srgbClr val="0EB2D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Google Shape;38;p4"/>
          <p:cNvPicPr preferRelativeResize="0"/>
          <p:nvPr/>
        </p:nvPicPr>
        <p:blipFill rotWithShape="1">
          <a:blip r:embed="rId3">
            <a:alphaModFix/>
          </a:blip>
          <a:srcRect l="1" r="35273"/>
          <a:stretch/>
        </p:blipFill>
        <p:spPr>
          <a:xfrm>
            <a:off x="8662113" y="731967"/>
            <a:ext cx="481888" cy="37496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Google Shape;39;p4"/>
          <p:cNvCxnSpPr/>
          <p:nvPr/>
        </p:nvCxnSpPr>
        <p:spPr>
          <a:xfrm>
            <a:off x="249382" y="1006433"/>
            <a:ext cx="8292000" cy="0"/>
          </a:xfrm>
          <a:prstGeom prst="straightConnector1">
            <a:avLst/>
          </a:prstGeom>
          <a:noFill/>
          <a:ln w="1905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" name="Google Shape;40;p4"/>
          <p:cNvSpPr txBox="1"/>
          <p:nvPr/>
        </p:nvSpPr>
        <p:spPr>
          <a:xfrm>
            <a:off x="1216705" y="4778025"/>
            <a:ext cx="25290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@lizrice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 l="1" r="35273"/>
          <a:stretch/>
        </p:blipFill>
        <p:spPr>
          <a:xfrm>
            <a:off x="8662113" y="731967"/>
            <a:ext cx="481888" cy="3749637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"/>
          <p:cNvSpPr/>
          <p:nvPr/>
        </p:nvSpPr>
        <p:spPr>
          <a:xfrm>
            <a:off x="1148822" y="4784563"/>
            <a:ext cx="6849300" cy="358800"/>
          </a:xfrm>
          <a:prstGeom prst="rect">
            <a:avLst/>
          </a:prstGeom>
          <a:solidFill>
            <a:srgbClr val="0EB2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0" y="4784565"/>
            <a:ext cx="1115700" cy="358800"/>
          </a:xfrm>
          <a:prstGeom prst="rect">
            <a:avLst/>
          </a:prstGeom>
          <a:solidFill>
            <a:srgbClr val="0EB2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5"/>
          <p:cNvSpPr/>
          <p:nvPr/>
        </p:nvSpPr>
        <p:spPr>
          <a:xfrm rot="10800000" flipH="1">
            <a:off x="7998036" y="4784699"/>
            <a:ext cx="507600" cy="358800"/>
          </a:xfrm>
          <a:prstGeom prst="rtTriangle">
            <a:avLst/>
          </a:prstGeom>
          <a:solidFill>
            <a:srgbClr val="0EB2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Google Shape;4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984" y="4864288"/>
            <a:ext cx="703646" cy="21363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 txBox="1"/>
          <p:nvPr/>
        </p:nvSpPr>
        <p:spPr>
          <a:xfrm>
            <a:off x="8532440" y="4825530"/>
            <a:ext cx="407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0EB2D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1">
              <a:solidFill>
                <a:srgbClr val="0EB2D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216704" y="4778025"/>
            <a:ext cx="24927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@lizrice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">
  <p:cSld name="Section Divi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521550" y="1502515"/>
            <a:ext cx="7957500" cy="10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cxnSp>
        <p:nvCxnSpPr>
          <p:cNvPr id="52" name="Google Shape;52;p6"/>
          <p:cNvCxnSpPr/>
          <p:nvPr/>
        </p:nvCxnSpPr>
        <p:spPr>
          <a:xfrm>
            <a:off x="572892" y="2511845"/>
            <a:ext cx="675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36096" y="2525238"/>
            <a:ext cx="3707903" cy="2618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323528" y="123478"/>
            <a:ext cx="8193000" cy="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B2D6"/>
              </a:buClr>
              <a:buSzPts val="3200"/>
              <a:buFont typeface="Roboto"/>
              <a:buNone/>
              <a:defRPr sz="3200" i="0" u="none" strike="noStrike" cap="none">
                <a:solidFill>
                  <a:srgbClr val="0EB2D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1"/>
          </p:nvPr>
        </p:nvSpPr>
        <p:spPr>
          <a:xfrm>
            <a:off x="467544" y="1260872"/>
            <a:ext cx="39603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rgbClr val="FBAF42"/>
              </a:buClr>
              <a:buSzPts val="2160"/>
              <a:buFont typeface="Roboto"/>
              <a:buNone/>
              <a:defRPr sz="2400" b="1" i="0" u="none" strike="noStrike" cap="none">
                <a:solidFill>
                  <a:srgbClr val="64616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9D8EF"/>
              </a:buClr>
              <a:buSzPts val="1500"/>
              <a:buFont typeface="Roboto"/>
              <a:buNone/>
              <a:defRPr sz="1500" b="1" i="0" u="none" strike="noStrike" cap="none">
                <a:solidFill>
                  <a:srgbClr val="64616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9D8EF"/>
              </a:buClr>
              <a:buSzPts val="1215"/>
              <a:buFont typeface="Roboto"/>
              <a:buNone/>
              <a:defRPr sz="1350" b="1" i="0" u="none" strike="noStrike" cap="none">
                <a:solidFill>
                  <a:srgbClr val="64616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9D8EF"/>
              </a:buClr>
              <a:buSzPts val="1080"/>
              <a:buFont typeface="Roboto"/>
              <a:buNone/>
              <a:defRPr sz="1200" b="1" i="0" u="none" strike="noStrike" cap="none">
                <a:solidFill>
                  <a:srgbClr val="64616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9D8EF"/>
              </a:buClr>
              <a:buSzPts val="1080"/>
              <a:buFont typeface="Roboto"/>
              <a:buNone/>
              <a:defRPr sz="1200" b="1" i="0" u="none" strike="noStrike" cap="none">
                <a:solidFill>
                  <a:srgbClr val="64616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2"/>
          </p:nvPr>
        </p:nvSpPr>
        <p:spPr>
          <a:xfrm>
            <a:off x="467544" y="1878806"/>
            <a:ext cx="39603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8615" algn="l" rtl="0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rgbClr val="FBAF42"/>
              </a:buClr>
              <a:buSzPts val="1890"/>
              <a:buFont typeface="Roboto"/>
              <a:buChar char="■"/>
              <a:defRPr sz="2100" i="0" u="none" strike="noStrike" cap="none">
                <a:solidFill>
                  <a:srgbClr val="64616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9D8EF"/>
              </a:buClr>
              <a:buSzPts val="1800"/>
              <a:buFont typeface="Roboto"/>
              <a:buChar char="▪"/>
              <a:defRPr sz="1800" i="0" u="none" strike="noStrike" cap="none">
                <a:solidFill>
                  <a:srgbClr val="64616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9D8EF"/>
              </a:buClr>
              <a:buSzPts val="1440"/>
              <a:buFont typeface="Roboto"/>
              <a:buChar char="■"/>
              <a:defRPr sz="1600" i="0" u="none" strike="noStrike" cap="none">
                <a:solidFill>
                  <a:srgbClr val="64616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861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9D8EF"/>
              </a:buClr>
              <a:buSzPts val="1260"/>
              <a:buFont typeface="Roboto"/>
              <a:buChar char="■"/>
              <a:defRPr sz="1400" i="0" u="none" strike="noStrike" cap="none">
                <a:solidFill>
                  <a:srgbClr val="64616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9D8EF"/>
              </a:buClr>
              <a:buSzPts val="1350"/>
              <a:buFont typeface="Roboto"/>
              <a:buNone/>
              <a:defRPr sz="1500" i="0" u="none" strike="noStrike" cap="none">
                <a:solidFill>
                  <a:srgbClr val="64616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oboto"/>
              <a:buChar char="•"/>
              <a:defRPr sz="135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oboto"/>
              <a:buChar char="•"/>
              <a:defRPr sz="135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oboto"/>
              <a:buChar char="•"/>
              <a:defRPr sz="135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oboto"/>
              <a:buChar char="•"/>
              <a:defRPr sz="135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3"/>
          </p:nvPr>
        </p:nvSpPr>
        <p:spPr>
          <a:xfrm>
            <a:off x="4573556" y="1260872"/>
            <a:ext cx="39429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rgbClr val="FBAF42"/>
              </a:buClr>
              <a:buSzPts val="2160"/>
              <a:buFont typeface="Roboto"/>
              <a:buNone/>
              <a:defRPr sz="2400" b="1" i="0" u="none" strike="noStrike" cap="none">
                <a:solidFill>
                  <a:srgbClr val="64616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9D8EF"/>
              </a:buClr>
              <a:buSzPts val="1500"/>
              <a:buFont typeface="Roboto"/>
              <a:buNone/>
              <a:defRPr sz="1500" b="1" i="0" u="none" strike="noStrike" cap="none">
                <a:solidFill>
                  <a:srgbClr val="64616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9D8EF"/>
              </a:buClr>
              <a:buSzPts val="1215"/>
              <a:buFont typeface="Roboto"/>
              <a:buNone/>
              <a:defRPr sz="1350" b="1" i="0" u="none" strike="noStrike" cap="none">
                <a:solidFill>
                  <a:srgbClr val="64616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9D8EF"/>
              </a:buClr>
              <a:buSzPts val="1080"/>
              <a:buFont typeface="Roboto"/>
              <a:buNone/>
              <a:defRPr sz="1200" b="1" i="0" u="none" strike="noStrike" cap="none">
                <a:solidFill>
                  <a:srgbClr val="64616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9D8EF"/>
              </a:buClr>
              <a:buSzPts val="1080"/>
              <a:buFont typeface="Roboto"/>
              <a:buNone/>
              <a:defRPr sz="1200" b="1" i="0" u="none" strike="noStrike" cap="none">
                <a:solidFill>
                  <a:srgbClr val="64616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4"/>
          </p:nvPr>
        </p:nvSpPr>
        <p:spPr>
          <a:xfrm>
            <a:off x="4573556" y="1878806"/>
            <a:ext cx="39429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8615" algn="l" rtl="0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rgbClr val="FBAF42"/>
              </a:buClr>
              <a:buSzPts val="1890"/>
              <a:buFont typeface="Roboto"/>
              <a:buChar char="■"/>
              <a:defRPr sz="2100" i="0" u="none" strike="noStrike" cap="none">
                <a:solidFill>
                  <a:srgbClr val="64616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9D8EF"/>
              </a:buClr>
              <a:buSzPts val="1800"/>
              <a:buFont typeface="Roboto"/>
              <a:buChar char="▪"/>
              <a:defRPr sz="1800" i="0" u="none" strike="noStrike" cap="none">
                <a:solidFill>
                  <a:srgbClr val="64616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9D8EF"/>
              </a:buClr>
              <a:buSzPts val="1440"/>
              <a:buFont typeface="Roboto"/>
              <a:buChar char="■"/>
              <a:defRPr sz="1600" i="0" u="none" strike="noStrike" cap="none">
                <a:solidFill>
                  <a:srgbClr val="64616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861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9D8EF"/>
              </a:buClr>
              <a:buSzPts val="1260"/>
              <a:buFont typeface="Roboto"/>
              <a:buChar char="■"/>
              <a:defRPr sz="1400" i="0" u="none" strike="noStrike" cap="none">
                <a:solidFill>
                  <a:srgbClr val="64616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9D8EF"/>
              </a:buClr>
              <a:buSzPts val="1350"/>
              <a:buFont typeface="Roboto"/>
              <a:buNone/>
              <a:defRPr sz="1500" i="0" u="none" strike="noStrike" cap="none">
                <a:solidFill>
                  <a:srgbClr val="64616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oboto"/>
              <a:buChar char="•"/>
              <a:defRPr sz="135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oboto"/>
              <a:buChar char="•"/>
              <a:defRPr sz="135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oboto"/>
              <a:buChar char="•"/>
              <a:defRPr sz="135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oboto"/>
              <a:buChar char="•"/>
              <a:defRPr sz="135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60" name="Google Shape;60;p7"/>
          <p:cNvPicPr preferRelativeResize="0"/>
          <p:nvPr/>
        </p:nvPicPr>
        <p:blipFill rotWithShape="1">
          <a:blip r:embed="rId2">
            <a:alphaModFix/>
          </a:blip>
          <a:srcRect l="1" r="35273"/>
          <a:stretch/>
        </p:blipFill>
        <p:spPr>
          <a:xfrm>
            <a:off x="8662113" y="731967"/>
            <a:ext cx="481888" cy="3749637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7"/>
          <p:cNvSpPr/>
          <p:nvPr/>
        </p:nvSpPr>
        <p:spPr>
          <a:xfrm>
            <a:off x="1148822" y="4784563"/>
            <a:ext cx="6849300" cy="358800"/>
          </a:xfrm>
          <a:prstGeom prst="rect">
            <a:avLst/>
          </a:prstGeom>
          <a:solidFill>
            <a:srgbClr val="0EB2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7"/>
          <p:cNvSpPr/>
          <p:nvPr/>
        </p:nvSpPr>
        <p:spPr>
          <a:xfrm>
            <a:off x="0" y="4784565"/>
            <a:ext cx="1115700" cy="358800"/>
          </a:xfrm>
          <a:prstGeom prst="rect">
            <a:avLst/>
          </a:prstGeom>
          <a:solidFill>
            <a:srgbClr val="0EB2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7"/>
          <p:cNvSpPr/>
          <p:nvPr/>
        </p:nvSpPr>
        <p:spPr>
          <a:xfrm rot="10800000" flipH="1">
            <a:off x="7998036" y="4784699"/>
            <a:ext cx="507600" cy="358800"/>
          </a:xfrm>
          <a:prstGeom prst="rtTriangle">
            <a:avLst/>
          </a:prstGeom>
          <a:solidFill>
            <a:srgbClr val="0EB2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984" y="4864288"/>
            <a:ext cx="703646" cy="21363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7"/>
          <p:cNvSpPr txBox="1"/>
          <p:nvPr/>
        </p:nvSpPr>
        <p:spPr>
          <a:xfrm>
            <a:off x="8532440" y="4825530"/>
            <a:ext cx="407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0EB2D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1">
              <a:solidFill>
                <a:srgbClr val="0EB2D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7"/>
          <p:cNvCxnSpPr/>
          <p:nvPr/>
        </p:nvCxnSpPr>
        <p:spPr>
          <a:xfrm>
            <a:off x="249382" y="1006433"/>
            <a:ext cx="8292000" cy="0"/>
          </a:xfrm>
          <a:prstGeom prst="straightConnector1">
            <a:avLst/>
          </a:prstGeom>
          <a:noFill/>
          <a:ln w="1905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7" name="Google Shape;67;p7"/>
          <p:cNvSpPr txBox="1"/>
          <p:nvPr/>
        </p:nvSpPr>
        <p:spPr>
          <a:xfrm>
            <a:off x="1216704" y="4778025"/>
            <a:ext cx="24927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@lizrice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28" y="123478"/>
            <a:ext cx="8167200" cy="8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B2D6"/>
              </a:buClr>
              <a:buSzPts val="2800"/>
              <a:buFont typeface="Roboto"/>
              <a:buNone/>
              <a:defRPr sz="2800" b="1" i="0" u="none" strike="noStrike" cap="none">
                <a:solidFill>
                  <a:srgbClr val="0EB2D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28" y="1220189"/>
            <a:ext cx="8167200" cy="3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8615" algn="l" rtl="0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rgbClr val="FBAF42"/>
              </a:buClr>
              <a:buSzPts val="1890"/>
              <a:buFont typeface="Roboto"/>
              <a:buChar char="■"/>
              <a:defRPr sz="2100" i="0" u="none" strike="noStrike" cap="none">
                <a:solidFill>
                  <a:srgbClr val="64616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9D8EF"/>
              </a:buClr>
              <a:buSzPts val="1800"/>
              <a:buFont typeface="Roboto"/>
              <a:buChar char="▪"/>
              <a:defRPr sz="1800" i="0" u="none" strike="noStrike" cap="none">
                <a:solidFill>
                  <a:srgbClr val="64616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9D8EF"/>
              </a:buClr>
              <a:buSzPts val="1440"/>
              <a:buFont typeface="Roboto"/>
              <a:buChar char="■"/>
              <a:defRPr sz="1600" i="0" u="none" strike="noStrike" cap="none">
                <a:solidFill>
                  <a:srgbClr val="64616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861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9D8EF"/>
              </a:buClr>
              <a:buSzPts val="1260"/>
              <a:buFont typeface="Roboto"/>
              <a:buChar char="■"/>
              <a:defRPr sz="1400" i="0" u="none" strike="noStrike" cap="none">
                <a:solidFill>
                  <a:srgbClr val="64616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9D8EF"/>
              </a:buClr>
              <a:buSzPts val="1350"/>
              <a:buFont typeface="Roboto"/>
              <a:buNone/>
              <a:defRPr sz="1500" i="0" u="none" strike="noStrike" cap="none">
                <a:solidFill>
                  <a:srgbClr val="64616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oboto"/>
              <a:buChar char="•"/>
              <a:defRPr sz="135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oboto"/>
              <a:buChar char="•"/>
              <a:defRPr sz="135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oboto"/>
              <a:buChar char="•"/>
              <a:defRPr sz="135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oboto"/>
              <a:buChar char="•"/>
              <a:defRPr sz="135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loudflare/cfss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github.com/jsha/minica" TargetMode="External"/><Relationship Id="rId4" Type="http://schemas.openxmlformats.org/officeDocument/2006/relationships/hyperlink" Target="https://github.com/FiloSottile/mkcer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>
            <a:spLocks noGrp="1"/>
          </p:cNvSpPr>
          <p:nvPr>
            <p:ph type="ctrTitle"/>
          </p:nvPr>
        </p:nvSpPr>
        <p:spPr>
          <a:xfrm>
            <a:off x="564075" y="1445964"/>
            <a:ext cx="6043500" cy="118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Programmer’s Guide to Secure Connections</a:t>
            </a:r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subTitle" idx="1"/>
          </p:nvPr>
        </p:nvSpPr>
        <p:spPr>
          <a:xfrm>
            <a:off x="564075" y="2701528"/>
            <a:ext cx="6043500" cy="6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Liz Rice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17"/>
          <p:cNvGrpSpPr/>
          <p:nvPr/>
        </p:nvGrpSpPr>
        <p:grpSpPr>
          <a:xfrm>
            <a:off x="3017300" y="622210"/>
            <a:ext cx="3252900" cy="340450"/>
            <a:chOff x="2836100" y="2357150"/>
            <a:chExt cx="3252900" cy="340450"/>
          </a:xfrm>
        </p:grpSpPr>
        <p:cxnSp>
          <p:nvCxnSpPr>
            <p:cNvPr id="187" name="Google Shape;187;p17"/>
            <p:cNvCxnSpPr/>
            <p:nvPr/>
          </p:nvCxnSpPr>
          <p:spPr>
            <a:xfrm>
              <a:off x="2836100" y="2697600"/>
              <a:ext cx="32529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88" name="Google Shape;188;p17"/>
            <p:cNvSpPr txBox="1"/>
            <p:nvPr/>
          </p:nvSpPr>
          <p:spPr>
            <a:xfrm>
              <a:off x="2867400" y="2357150"/>
              <a:ext cx="3190200" cy="32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2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HELLO &lt;server name&gt;</a:t>
              </a:r>
              <a:endParaRPr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  <p:grpSp>
        <p:nvGrpSpPr>
          <p:cNvPr id="189" name="Google Shape;189;p17"/>
          <p:cNvGrpSpPr/>
          <p:nvPr/>
        </p:nvGrpSpPr>
        <p:grpSpPr>
          <a:xfrm>
            <a:off x="2995627" y="951450"/>
            <a:ext cx="3252900" cy="322500"/>
            <a:chOff x="2836107" y="1920975"/>
            <a:chExt cx="3252900" cy="322500"/>
          </a:xfrm>
        </p:grpSpPr>
        <p:cxnSp>
          <p:nvCxnSpPr>
            <p:cNvPr id="190" name="Google Shape;190;p17"/>
            <p:cNvCxnSpPr/>
            <p:nvPr/>
          </p:nvCxnSpPr>
          <p:spPr>
            <a:xfrm>
              <a:off x="2836107" y="2243463"/>
              <a:ext cx="32529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191" name="Google Shape;191;p17"/>
            <p:cNvSpPr txBox="1"/>
            <p:nvPr/>
          </p:nvSpPr>
          <p:spPr>
            <a:xfrm>
              <a:off x="2860375" y="1920975"/>
              <a:ext cx="3190200" cy="32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2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HELLO</a:t>
              </a:r>
              <a:endParaRPr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  <p:grpSp>
        <p:nvGrpSpPr>
          <p:cNvPr id="192" name="Google Shape;192;p17"/>
          <p:cNvGrpSpPr/>
          <p:nvPr/>
        </p:nvGrpSpPr>
        <p:grpSpPr>
          <a:xfrm>
            <a:off x="3017307" y="1332563"/>
            <a:ext cx="3252900" cy="348138"/>
            <a:chOff x="2836107" y="1895325"/>
            <a:chExt cx="3252900" cy="348138"/>
          </a:xfrm>
        </p:grpSpPr>
        <p:cxnSp>
          <p:nvCxnSpPr>
            <p:cNvPr id="193" name="Google Shape;193;p17"/>
            <p:cNvCxnSpPr/>
            <p:nvPr/>
          </p:nvCxnSpPr>
          <p:spPr>
            <a:xfrm>
              <a:off x="2836107" y="2243463"/>
              <a:ext cx="32529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194" name="Google Shape;194;p17"/>
            <p:cNvSpPr txBox="1"/>
            <p:nvPr/>
          </p:nvSpPr>
          <p:spPr>
            <a:xfrm>
              <a:off x="2867450" y="1895325"/>
              <a:ext cx="3190200" cy="32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2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&lt;Server certificate&gt;</a:t>
              </a:r>
              <a:endParaRPr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  <p:grpSp>
        <p:nvGrpSpPr>
          <p:cNvPr id="195" name="Google Shape;195;p17"/>
          <p:cNvGrpSpPr/>
          <p:nvPr/>
        </p:nvGrpSpPr>
        <p:grpSpPr>
          <a:xfrm>
            <a:off x="3025950" y="-81250"/>
            <a:ext cx="3252900" cy="340450"/>
            <a:chOff x="2836100" y="2357150"/>
            <a:chExt cx="3252900" cy="340450"/>
          </a:xfrm>
        </p:grpSpPr>
        <p:cxnSp>
          <p:nvCxnSpPr>
            <p:cNvPr id="196" name="Google Shape;196;p17"/>
            <p:cNvCxnSpPr/>
            <p:nvPr/>
          </p:nvCxnSpPr>
          <p:spPr>
            <a:xfrm>
              <a:off x="2836100" y="2697600"/>
              <a:ext cx="32529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97" name="Google Shape;197;p17"/>
            <p:cNvSpPr txBox="1"/>
            <p:nvPr/>
          </p:nvSpPr>
          <p:spPr>
            <a:xfrm>
              <a:off x="2867400" y="2357150"/>
              <a:ext cx="3190200" cy="32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accent1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SYN</a:t>
              </a:r>
              <a:endParaRPr sz="12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  <p:grpSp>
        <p:nvGrpSpPr>
          <p:cNvPr id="198" name="Google Shape;198;p17"/>
          <p:cNvGrpSpPr/>
          <p:nvPr/>
        </p:nvGrpSpPr>
        <p:grpSpPr>
          <a:xfrm>
            <a:off x="3017307" y="263675"/>
            <a:ext cx="3252900" cy="348138"/>
            <a:chOff x="2836107" y="1895325"/>
            <a:chExt cx="3252900" cy="348138"/>
          </a:xfrm>
        </p:grpSpPr>
        <p:cxnSp>
          <p:nvCxnSpPr>
            <p:cNvPr id="199" name="Google Shape;199;p17"/>
            <p:cNvCxnSpPr/>
            <p:nvPr/>
          </p:nvCxnSpPr>
          <p:spPr>
            <a:xfrm>
              <a:off x="2836107" y="2243463"/>
              <a:ext cx="32529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200" name="Google Shape;200;p17"/>
            <p:cNvSpPr txBox="1"/>
            <p:nvPr/>
          </p:nvSpPr>
          <p:spPr>
            <a:xfrm>
              <a:off x="2867450" y="1895325"/>
              <a:ext cx="3190200" cy="32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accent1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ACK</a:t>
              </a:r>
              <a:endParaRPr sz="1200">
                <a:solidFill>
                  <a:schemeClr val="accent1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  <p:sp>
        <p:nvSpPr>
          <p:cNvPr id="201" name="Google Shape;201;p17"/>
          <p:cNvSpPr txBox="1"/>
          <p:nvPr/>
        </p:nvSpPr>
        <p:spPr>
          <a:xfrm>
            <a:off x="159875" y="1518800"/>
            <a:ext cx="2839500" cy="9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Roboto"/>
                <a:ea typeface="Roboto"/>
                <a:cs typeface="Roboto"/>
                <a:sym typeface="Roboto"/>
              </a:rPr>
              <a:t>Verify certificate, then call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Roboto Mono"/>
                <a:ea typeface="Roboto Mono"/>
                <a:cs typeface="Roboto Mono"/>
                <a:sym typeface="Roboto Mono"/>
              </a:rPr>
              <a:t>VerifyPeerCertificate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2" name="Google Shape;202;p17"/>
          <p:cNvSpPr txBox="1"/>
          <p:nvPr/>
        </p:nvSpPr>
        <p:spPr>
          <a:xfrm>
            <a:off x="6272425" y="1176675"/>
            <a:ext cx="3023700" cy="9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Roboto Mono"/>
                <a:ea typeface="Roboto Mono"/>
                <a:cs typeface="Roboto Mono"/>
                <a:sym typeface="Roboto Mono"/>
              </a:rPr>
              <a:t>GetCertificate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(or </a:t>
            </a:r>
            <a:r>
              <a:rPr lang="en-US">
                <a:latin typeface="Roboto Mono"/>
                <a:ea typeface="Roboto Mono"/>
                <a:cs typeface="Roboto Mono"/>
                <a:sym typeface="Roboto Mono"/>
              </a:rPr>
              <a:t>Certificate)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203" name="Google Shape;203;p17"/>
          <p:cNvGrpSpPr/>
          <p:nvPr/>
        </p:nvGrpSpPr>
        <p:grpSpPr>
          <a:xfrm>
            <a:off x="3017307" y="1733725"/>
            <a:ext cx="3252900" cy="351738"/>
            <a:chOff x="2836107" y="1891725"/>
            <a:chExt cx="3252900" cy="351738"/>
          </a:xfrm>
        </p:grpSpPr>
        <p:cxnSp>
          <p:nvCxnSpPr>
            <p:cNvPr id="204" name="Google Shape;204;p17"/>
            <p:cNvCxnSpPr/>
            <p:nvPr/>
          </p:nvCxnSpPr>
          <p:spPr>
            <a:xfrm>
              <a:off x="2836107" y="2243463"/>
              <a:ext cx="32529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205" name="Google Shape;205;p17"/>
            <p:cNvSpPr txBox="1"/>
            <p:nvPr/>
          </p:nvSpPr>
          <p:spPr>
            <a:xfrm>
              <a:off x="2895138" y="1891725"/>
              <a:ext cx="3190200" cy="32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2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HELLO DONE</a:t>
              </a:r>
              <a:endParaRPr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  <p:sp>
        <p:nvSpPr>
          <p:cNvPr id="206" name="Google Shape;206;p17"/>
          <p:cNvSpPr txBox="1"/>
          <p:nvPr/>
        </p:nvSpPr>
        <p:spPr>
          <a:xfrm>
            <a:off x="152375" y="2662925"/>
            <a:ext cx="2874000" cy="9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Generate Pre-Master Secret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7" name="Google Shape;207;p17"/>
          <p:cNvSpPr txBox="1"/>
          <p:nvPr/>
        </p:nvSpPr>
        <p:spPr>
          <a:xfrm>
            <a:off x="152400" y="2967725"/>
            <a:ext cx="2874000" cy="9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Roboto"/>
                <a:ea typeface="Roboto"/>
                <a:cs typeface="Roboto"/>
                <a:sym typeface="Roboto"/>
              </a:rPr>
              <a:t>Generate session key </a:t>
            </a:r>
            <a:br>
              <a:rPr lang="en-US" sz="1200">
                <a:latin typeface="Roboto"/>
                <a:ea typeface="Roboto"/>
                <a:cs typeface="Roboto"/>
                <a:sym typeface="Roboto"/>
              </a:rPr>
            </a:br>
            <a:r>
              <a:rPr lang="en-US" sz="1200">
                <a:latin typeface="Roboto"/>
                <a:ea typeface="Roboto"/>
                <a:cs typeface="Roboto"/>
                <a:sym typeface="Roboto"/>
              </a:rPr>
              <a:t>from Pre-Master Secret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8" name="Google Shape;208;p17"/>
          <p:cNvCxnSpPr/>
          <p:nvPr/>
        </p:nvCxnSpPr>
        <p:spPr>
          <a:xfrm>
            <a:off x="3064882" y="3440469"/>
            <a:ext cx="32112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9" name="Google Shape;209;p17"/>
          <p:cNvSpPr txBox="1"/>
          <p:nvPr/>
        </p:nvSpPr>
        <p:spPr>
          <a:xfrm>
            <a:off x="3023197" y="3107959"/>
            <a:ext cx="31494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Change cipher &lt;session key&gt;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10" name="Google Shape;210;p17"/>
          <p:cNvSpPr txBox="1"/>
          <p:nvPr/>
        </p:nvSpPr>
        <p:spPr>
          <a:xfrm>
            <a:off x="6272425" y="4249109"/>
            <a:ext cx="2900400" cy="9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Roboto"/>
                <a:ea typeface="Roboto"/>
                <a:cs typeface="Roboto"/>
                <a:sym typeface="Roboto"/>
              </a:rPr>
              <a:t>Symmetric encryption with session key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11" name="Google Shape;211;p17"/>
          <p:cNvGrpSpPr/>
          <p:nvPr/>
        </p:nvGrpSpPr>
        <p:grpSpPr>
          <a:xfrm>
            <a:off x="3033616" y="3413675"/>
            <a:ext cx="3220726" cy="340460"/>
            <a:chOff x="2836100" y="2357140"/>
            <a:chExt cx="3284109" cy="340460"/>
          </a:xfrm>
        </p:grpSpPr>
        <p:cxnSp>
          <p:nvCxnSpPr>
            <p:cNvPr id="212" name="Google Shape;212;p17"/>
            <p:cNvCxnSpPr/>
            <p:nvPr/>
          </p:nvCxnSpPr>
          <p:spPr>
            <a:xfrm>
              <a:off x="2836100" y="2697600"/>
              <a:ext cx="32529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13" name="Google Shape;213;p17"/>
            <p:cNvSpPr txBox="1"/>
            <p:nvPr/>
          </p:nvSpPr>
          <p:spPr>
            <a:xfrm>
              <a:off x="2836109" y="2357140"/>
              <a:ext cx="3284100" cy="32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2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FINISHED</a:t>
              </a:r>
              <a:endParaRPr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  <p:grpSp>
        <p:nvGrpSpPr>
          <p:cNvPr id="214" name="Google Shape;214;p17"/>
          <p:cNvGrpSpPr/>
          <p:nvPr/>
        </p:nvGrpSpPr>
        <p:grpSpPr>
          <a:xfrm>
            <a:off x="3017292" y="3732683"/>
            <a:ext cx="3252900" cy="348138"/>
            <a:chOff x="2836107" y="1895325"/>
            <a:chExt cx="3252900" cy="348138"/>
          </a:xfrm>
        </p:grpSpPr>
        <p:cxnSp>
          <p:nvCxnSpPr>
            <p:cNvPr id="215" name="Google Shape;215;p17"/>
            <p:cNvCxnSpPr/>
            <p:nvPr/>
          </p:nvCxnSpPr>
          <p:spPr>
            <a:xfrm>
              <a:off x="2836107" y="2243463"/>
              <a:ext cx="32529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216" name="Google Shape;216;p17"/>
            <p:cNvSpPr txBox="1"/>
            <p:nvPr/>
          </p:nvSpPr>
          <p:spPr>
            <a:xfrm>
              <a:off x="2867450" y="1895325"/>
              <a:ext cx="3190200" cy="32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2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FINISHED</a:t>
              </a:r>
              <a:endParaRPr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  <p:cxnSp>
        <p:nvCxnSpPr>
          <p:cNvPr id="217" name="Google Shape;217;p17"/>
          <p:cNvCxnSpPr/>
          <p:nvPr/>
        </p:nvCxnSpPr>
        <p:spPr>
          <a:xfrm>
            <a:off x="3026328" y="4453263"/>
            <a:ext cx="32529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18" name="Google Shape;218;p17"/>
          <p:cNvSpPr txBox="1"/>
          <p:nvPr/>
        </p:nvSpPr>
        <p:spPr>
          <a:xfrm>
            <a:off x="152400" y="4258084"/>
            <a:ext cx="2874000" cy="9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Roboto"/>
                <a:ea typeface="Roboto"/>
                <a:cs typeface="Roboto"/>
                <a:sym typeface="Roboto"/>
              </a:rPr>
              <a:t>Symmetric encryption with session key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17"/>
          <p:cNvSpPr/>
          <p:nvPr/>
        </p:nvSpPr>
        <p:spPr>
          <a:xfrm>
            <a:off x="3299550" y="4186520"/>
            <a:ext cx="2705700" cy="528000"/>
          </a:xfrm>
          <a:prstGeom prst="rect">
            <a:avLst/>
          </a:prstGeom>
          <a:solidFill>
            <a:schemeClr val="accent5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0" name="Google Shape;220;p17"/>
          <p:cNvCxnSpPr/>
          <p:nvPr/>
        </p:nvCxnSpPr>
        <p:spPr>
          <a:xfrm rot="10800000" flipH="1">
            <a:off x="3036525" y="2909650"/>
            <a:ext cx="3243600" cy="8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1" name="Google Shape;221;p17"/>
          <p:cNvSpPr/>
          <p:nvPr/>
        </p:nvSpPr>
        <p:spPr>
          <a:xfrm>
            <a:off x="3299550" y="2633735"/>
            <a:ext cx="2705700" cy="52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7"/>
          <p:cNvSpPr txBox="1"/>
          <p:nvPr/>
        </p:nvSpPr>
        <p:spPr>
          <a:xfrm>
            <a:off x="3033300" y="2633750"/>
            <a:ext cx="32529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&lt;Pre-Master Secret&gt;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(encrypted with server key)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23" name="Google Shape;223;p17"/>
          <p:cNvSpPr txBox="1"/>
          <p:nvPr/>
        </p:nvSpPr>
        <p:spPr>
          <a:xfrm>
            <a:off x="3057675" y="4186425"/>
            <a:ext cx="31902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blah blah blah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4" name="Google Shape;224;p17"/>
          <p:cNvSpPr txBox="1"/>
          <p:nvPr/>
        </p:nvSpPr>
        <p:spPr>
          <a:xfrm>
            <a:off x="6265475" y="2881925"/>
            <a:ext cx="2755800" cy="9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Generate session key </a:t>
            </a:r>
            <a:br>
              <a:rPr lang="en-US" sz="1200"/>
            </a:br>
            <a:r>
              <a:rPr lang="en-US" sz="1200"/>
              <a:t>from Pre-Master Secret 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225" name="Google Shape;225;p17"/>
          <p:cNvGrpSpPr/>
          <p:nvPr/>
        </p:nvGrpSpPr>
        <p:grpSpPr>
          <a:xfrm>
            <a:off x="3047013" y="2123635"/>
            <a:ext cx="3190119" cy="340450"/>
            <a:chOff x="2836100" y="2357150"/>
            <a:chExt cx="3252900" cy="340450"/>
          </a:xfrm>
        </p:grpSpPr>
        <p:cxnSp>
          <p:nvCxnSpPr>
            <p:cNvPr id="226" name="Google Shape;226;p17"/>
            <p:cNvCxnSpPr/>
            <p:nvPr/>
          </p:nvCxnSpPr>
          <p:spPr>
            <a:xfrm>
              <a:off x="2836100" y="2697600"/>
              <a:ext cx="32529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27" name="Google Shape;227;p17"/>
            <p:cNvSpPr txBox="1"/>
            <p:nvPr/>
          </p:nvSpPr>
          <p:spPr>
            <a:xfrm>
              <a:off x="2867400" y="2357150"/>
              <a:ext cx="3190200" cy="32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2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&lt;Client certificate&gt;</a:t>
              </a:r>
              <a:endParaRPr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  <p:sp>
        <p:nvSpPr>
          <p:cNvPr id="228" name="Google Shape;228;p17"/>
          <p:cNvSpPr txBox="1"/>
          <p:nvPr/>
        </p:nvSpPr>
        <p:spPr>
          <a:xfrm>
            <a:off x="6255875" y="2204600"/>
            <a:ext cx="2755800" cy="9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Roboto"/>
                <a:ea typeface="Roboto"/>
                <a:cs typeface="Roboto"/>
                <a:sym typeface="Roboto"/>
              </a:rPr>
              <a:t>Verify certificate, then call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Roboto Mono"/>
                <a:ea typeface="Roboto Mono"/>
                <a:cs typeface="Roboto Mono"/>
                <a:sym typeface="Roboto Mono"/>
              </a:rPr>
              <a:t>VerifyPeerCertificate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29" name="Google Shape;229;p17"/>
          <p:cNvSpPr txBox="1"/>
          <p:nvPr/>
        </p:nvSpPr>
        <p:spPr>
          <a:xfrm>
            <a:off x="643675" y="2167275"/>
            <a:ext cx="2348100" cy="9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Roboto Mono"/>
                <a:ea typeface="Roboto Mono"/>
                <a:cs typeface="Roboto Mono"/>
                <a:sym typeface="Roboto Mono"/>
              </a:rPr>
              <a:t>GetClientCertificate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(or </a:t>
            </a:r>
            <a:r>
              <a:rPr lang="en-US">
                <a:latin typeface="Roboto Mono"/>
                <a:ea typeface="Roboto Mono"/>
                <a:cs typeface="Roboto Mono"/>
                <a:sym typeface="Roboto Mono"/>
              </a:rPr>
              <a:t>Certificate)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230" name="Google Shape;230;p17"/>
          <p:cNvCxnSpPr/>
          <p:nvPr/>
        </p:nvCxnSpPr>
        <p:spPr>
          <a:xfrm>
            <a:off x="3019800" y="4350"/>
            <a:ext cx="0" cy="4775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7"/>
          <p:cNvCxnSpPr/>
          <p:nvPr/>
        </p:nvCxnSpPr>
        <p:spPr>
          <a:xfrm>
            <a:off x="6265475" y="0"/>
            <a:ext cx="0" cy="478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2" name="Google Shape;232;p17"/>
          <p:cNvSpPr/>
          <p:nvPr/>
        </p:nvSpPr>
        <p:spPr>
          <a:xfrm>
            <a:off x="2661600" y="42800"/>
            <a:ext cx="299400" cy="710400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7"/>
          <p:cNvSpPr txBox="1"/>
          <p:nvPr/>
        </p:nvSpPr>
        <p:spPr>
          <a:xfrm>
            <a:off x="975650" y="42825"/>
            <a:ext cx="1629600" cy="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Establishing TCP 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17"/>
          <p:cNvSpPr/>
          <p:nvPr/>
        </p:nvSpPr>
        <p:spPr>
          <a:xfrm>
            <a:off x="329391" y="888425"/>
            <a:ext cx="299400" cy="3297900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7"/>
          <p:cNvSpPr txBox="1"/>
          <p:nvPr/>
        </p:nvSpPr>
        <p:spPr>
          <a:xfrm rot="-5400000">
            <a:off x="-796125" y="2396225"/>
            <a:ext cx="1870500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TLS Handshake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"/>
          <p:cNvSpPr txBox="1">
            <a:spLocks noGrp="1"/>
          </p:cNvSpPr>
          <p:nvPr>
            <p:ph type="title"/>
          </p:nvPr>
        </p:nvSpPr>
        <p:spPr>
          <a:xfrm>
            <a:off x="521550" y="1502515"/>
            <a:ext cx="7957500" cy="100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Keys &amp; certificates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"/>
          <p:cNvSpPr txBox="1">
            <a:spLocks noGrp="1"/>
          </p:cNvSpPr>
          <p:nvPr>
            <p:ph type="title"/>
          </p:nvPr>
        </p:nvSpPr>
        <p:spPr>
          <a:xfrm>
            <a:off x="359533" y="123478"/>
            <a:ext cx="8119500" cy="8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Public / private key encryption</a:t>
            </a:r>
            <a:endParaRPr/>
          </a:p>
        </p:txBody>
      </p:sp>
      <p:sp>
        <p:nvSpPr>
          <p:cNvPr id="248" name="Google Shape;248;p19"/>
          <p:cNvSpPr/>
          <p:nvPr/>
        </p:nvSpPr>
        <p:spPr>
          <a:xfrm>
            <a:off x="2187026" y="2530326"/>
            <a:ext cx="668153" cy="668153"/>
          </a:xfrm>
          <a:custGeom>
            <a:avLst/>
            <a:gdLst/>
            <a:ahLst/>
            <a:cxnLst/>
            <a:rect l="l" t="t" r="r" b="b"/>
            <a:pathLst>
              <a:path w="21410" h="21410" extrusionOk="0">
                <a:moveTo>
                  <a:pt x="20437" y="20437"/>
                </a:moveTo>
                <a:lnTo>
                  <a:pt x="17519" y="20437"/>
                </a:lnTo>
                <a:lnTo>
                  <a:pt x="17519" y="18978"/>
                </a:lnTo>
                <a:cubicBezTo>
                  <a:pt x="17519" y="18710"/>
                  <a:pt x="17301" y="18492"/>
                  <a:pt x="17033" y="18492"/>
                </a:cubicBezTo>
                <a:lnTo>
                  <a:pt x="15574" y="18492"/>
                </a:lnTo>
                <a:lnTo>
                  <a:pt x="15574" y="17033"/>
                </a:lnTo>
                <a:cubicBezTo>
                  <a:pt x="15574" y="16764"/>
                  <a:pt x="15356" y="16546"/>
                  <a:pt x="15087" y="16546"/>
                </a:cubicBezTo>
                <a:lnTo>
                  <a:pt x="13344" y="16546"/>
                </a:lnTo>
                <a:lnTo>
                  <a:pt x="10309" y="13497"/>
                </a:lnTo>
                <a:cubicBezTo>
                  <a:pt x="10221" y="13409"/>
                  <a:pt x="10100" y="13354"/>
                  <a:pt x="9965" y="13354"/>
                </a:cubicBezTo>
                <a:cubicBezTo>
                  <a:pt x="9819" y="13354"/>
                  <a:pt x="9693" y="13422"/>
                  <a:pt x="9604" y="13524"/>
                </a:cubicBezTo>
                <a:lnTo>
                  <a:pt x="8815" y="14312"/>
                </a:lnTo>
                <a:cubicBezTo>
                  <a:pt x="8435" y="14692"/>
                  <a:pt x="7820" y="14692"/>
                  <a:pt x="7441" y="14312"/>
                </a:cubicBezTo>
                <a:lnTo>
                  <a:pt x="1256" y="8128"/>
                </a:lnTo>
                <a:cubicBezTo>
                  <a:pt x="877" y="7748"/>
                  <a:pt x="877" y="7133"/>
                  <a:pt x="1256" y="6753"/>
                </a:cubicBezTo>
                <a:lnTo>
                  <a:pt x="6754" y="1255"/>
                </a:lnTo>
                <a:cubicBezTo>
                  <a:pt x="7133" y="876"/>
                  <a:pt x="7749" y="876"/>
                  <a:pt x="8128" y="1255"/>
                </a:cubicBezTo>
                <a:lnTo>
                  <a:pt x="14312" y="7440"/>
                </a:lnTo>
                <a:cubicBezTo>
                  <a:pt x="14691" y="7820"/>
                  <a:pt x="14691" y="8435"/>
                  <a:pt x="14312" y="8815"/>
                </a:cubicBezTo>
                <a:lnTo>
                  <a:pt x="13539" y="9588"/>
                </a:lnTo>
                <a:cubicBezTo>
                  <a:pt x="13437" y="9677"/>
                  <a:pt x="13370" y="9804"/>
                  <a:pt x="13370" y="9950"/>
                </a:cubicBezTo>
                <a:cubicBezTo>
                  <a:pt x="13370" y="10084"/>
                  <a:pt x="13424" y="10206"/>
                  <a:pt x="13513" y="10294"/>
                </a:cubicBezTo>
                <a:lnTo>
                  <a:pt x="20437" y="17234"/>
                </a:lnTo>
                <a:cubicBezTo>
                  <a:pt x="20437" y="17234"/>
                  <a:pt x="20437" y="20437"/>
                  <a:pt x="20437" y="20437"/>
                </a:cubicBezTo>
                <a:close/>
                <a:moveTo>
                  <a:pt x="21268" y="16689"/>
                </a:moveTo>
                <a:lnTo>
                  <a:pt x="14547" y="9954"/>
                </a:lnTo>
                <a:lnTo>
                  <a:pt x="14999" y="9502"/>
                </a:lnTo>
                <a:cubicBezTo>
                  <a:pt x="15758" y="8743"/>
                  <a:pt x="15758" y="7512"/>
                  <a:pt x="14999" y="6753"/>
                </a:cubicBezTo>
                <a:lnTo>
                  <a:pt x="8815" y="569"/>
                </a:lnTo>
                <a:cubicBezTo>
                  <a:pt x="8056" y="-190"/>
                  <a:pt x="6825" y="-190"/>
                  <a:pt x="6066" y="569"/>
                </a:cubicBezTo>
                <a:lnTo>
                  <a:pt x="569" y="6066"/>
                </a:lnTo>
                <a:cubicBezTo>
                  <a:pt x="-190" y="6825"/>
                  <a:pt x="-190" y="8056"/>
                  <a:pt x="569" y="8815"/>
                </a:cubicBezTo>
                <a:lnTo>
                  <a:pt x="6754" y="14999"/>
                </a:lnTo>
                <a:cubicBezTo>
                  <a:pt x="7513" y="15758"/>
                  <a:pt x="8743" y="15758"/>
                  <a:pt x="9502" y="14999"/>
                </a:cubicBezTo>
                <a:lnTo>
                  <a:pt x="9968" y="14533"/>
                </a:lnTo>
                <a:lnTo>
                  <a:pt x="12798" y="17376"/>
                </a:lnTo>
                <a:cubicBezTo>
                  <a:pt x="12886" y="17465"/>
                  <a:pt x="13008" y="17519"/>
                  <a:pt x="13142" y="17519"/>
                </a:cubicBezTo>
                <a:lnTo>
                  <a:pt x="14601" y="17519"/>
                </a:lnTo>
                <a:lnTo>
                  <a:pt x="14601" y="18978"/>
                </a:lnTo>
                <a:cubicBezTo>
                  <a:pt x="14601" y="19247"/>
                  <a:pt x="14819" y="19464"/>
                  <a:pt x="15087" y="19464"/>
                </a:cubicBezTo>
                <a:lnTo>
                  <a:pt x="16546" y="19464"/>
                </a:lnTo>
                <a:lnTo>
                  <a:pt x="16546" y="20924"/>
                </a:lnTo>
                <a:cubicBezTo>
                  <a:pt x="16546" y="21193"/>
                  <a:pt x="16764" y="21410"/>
                  <a:pt x="17033" y="21410"/>
                </a:cubicBezTo>
                <a:lnTo>
                  <a:pt x="20924" y="21410"/>
                </a:lnTo>
                <a:cubicBezTo>
                  <a:pt x="21192" y="21410"/>
                  <a:pt x="21410" y="21193"/>
                  <a:pt x="21410" y="20924"/>
                </a:cubicBezTo>
                <a:lnTo>
                  <a:pt x="21410" y="17033"/>
                </a:lnTo>
                <a:cubicBezTo>
                  <a:pt x="21410" y="16899"/>
                  <a:pt x="21356" y="16777"/>
                  <a:pt x="21268" y="16689"/>
                </a:cubicBezTo>
                <a:moveTo>
                  <a:pt x="6819" y="7791"/>
                </a:moveTo>
                <a:cubicBezTo>
                  <a:pt x="6282" y="7791"/>
                  <a:pt x="5846" y="7356"/>
                  <a:pt x="5846" y="6819"/>
                </a:cubicBezTo>
                <a:cubicBezTo>
                  <a:pt x="5846" y="6282"/>
                  <a:pt x="6282" y="5846"/>
                  <a:pt x="6819" y="5846"/>
                </a:cubicBezTo>
                <a:cubicBezTo>
                  <a:pt x="7356" y="5846"/>
                  <a:pt x="7792" y="6282"/>
                  <a:pt x="7792" y="6819"/>
                </a:cubicBezTo>
                <a:cubicBezTo>
                  <a:pt x="7792" y="7356"/>
                  <a:pt x="7356" y="7791"/>
                  <a:pt x="6819" y="7791"/>
                </a:cubicBezTo>
                <a:moveTo>
                  <a:pt x="6819" y="4873"/>
                </a:moveTo>
                <a:cubicBezTo>
                  <a:pt x="5745" y="4873"/>
                  <a:pt x="4874" y="5744"/>
                  <a:pt x="4874" y="6819"/>
                </a:cubicBezTo>
                <a:cubicBezTo>
                  <a:pt x="4874" y="7893"/>
                  <a:pt x="5745" y="8765"/>
                  <a:pt x="6819" y="8765"/>
                </a:cubicBezTo>
                <a:cubicBezTo>
                  <a:pt x="7893" y="8765"/>
                  <a:pt x="8765" y="7893"/>
                  <a:pt x="8765" y="6819"/>
                </a:cubicBezTo>
                <a:cubicBezTo>
                  <a:pt x="8765" y="5744"/>
                  <a:pt x="7893" y="4873"/>
                  <a:pt x="6819" y="4873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57125" tIns="57125" rIns="57125" bIns="5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Gill Sans"/>
              <a:buNone/>
            </a:pPr>
            <a:endParaRPr sz="6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9" name="Google Shape;249;p19"/>
          <p:cNvSpPr/>
          <p:nvPr/>
        </p:nvSpPr>
        <p:spPr>
          <a:xfrm>
            <a:off x="5946976" y="2530326"/>
            <a:ext cx="668153" cy="668153"/>
          </a:xfrm>
          <a:custGeom>
            <a:avLst/>
            <a:gdLst/>
            <a:ahLst/>
            <a:cxnLst/>
            <a:rect l="l" t="t" r="r" b="b"/>
            <a:pathLst>
              <a:path w="21410" h="21410" extrusionOk="0">
                <a:moveTo>
                  <a:pt x="20437" y="20437"/>
                </a:moveTo>
                <a:lnTo>
                  <a:pt x="17519" y="20437"/>
                </a:lnTo>
                <a:lnTo>
                  <a:pt x="17519" y="18978"/>
                </a:lnTo>
                <a:cubicBezTo>
                  <a:pt x="17519" y="18710"/>
                  <a:pt x="17301" y="18492"/>
                  <a:pt x="17033" y="18492"/>
                </a:cubicBezTo>
                <a:lnTo>
                  <a:pt x="15574" y="18492"/>
                </a:lnTo>
                <a:lnTo>
                  <a:pt x="15574" y="17033"/>
                </a:lnTo>
                <a:cubicBezTo>
                  <a:pt x="15574" y="16764"/>
                  <a:pt x="15356" y="16546"/>
                  <a:pt x="15087" y="16546"/>
                </a:cubicBezTo>
                <a:lnTo>
                  <a:pt x="13344" y="16546"/>
                </a:lnTo>
                <a:lnTo>
                  <a:pt x="10309" y="13497"/>
                </a:lnTo>
                <a:cubicBezTo>
                  <a:pt x="10221" y="13409"/>
                  <a:pt x="10100" y="13354"/>
                  <a:pt x="9965" y="13354"/>
                </a:cubicBezTo>
                <a:cubicBezTo>
                  <a:pt x="9819" y="13354"/>
                  <a:pt x="9693" y="13422"/>
                  <a:pt x="9604" y="13524"/>
                </a:cubicBezTo>
                <a:lnTo>
                  <a:pt x="8815" y="14312"/>
                </a:lnTo>
                <a:cubicBezTo>
                  <a:pt x="8435" y="14692"/>
                  <a:pt x="7820" y="14692"/>
                  <a:pt x="7441" y="14312"/>
                </a:cubicBezTo>
                <a:lnTo>
                  <a:pt x="1256" y="8128"/>
                </a:lnTo>
                <a:cubicBezTo>
                  <a:pt x="877" y="7748"/>
                  <a:pt x="877" y="7133"/>
                  <a:pt x="1256" y="6753"/>
                </a:cubicBezTo>
                <a:lnTo>
                  <a:pt x="6754" y="1255"/>
                </a:lnTo>
                <a:cubicBezTo>
                  <a:pt x="7133" y="876"/>
                  <a:pt x="7749" y="876"/>
                  <a:pt x="8128" y="1255"/>
                </a:cubicBezTo>
                <a:lnTo>
                  <a:pt x="14312" y="7440"/>
                </a:lnTo>
                <a:cubicBezTo>
                  <a:pt x="14691" y="7820"/>
                  <a:pt x="14691" y="8435"/>
                  <a:pt x="14312" y="8815"/>
                </a:cubicBezTo>
                <a:lnTo>
                  <a:pt x="13539" y="9588"/>
                </a:lnTo>
                <a:cubicBezTo>
                  <a:pt x="13437" y="9677"/>
                  <a:pt x="13370" y="9804"/>
                  <a:pt x="13370" y="9950"/>
                </a:cubicBezTo>
                <a:cubicBezTo>
                  <a:pt x="13370" y="10084"/>
                  <a:pt x="13424" y="10206"/>
                  <a:pt x="13513" y="10294"/>
                </a:cubicBezTo>
                <a:lnTo>
                  <a:pt x="20437" y="17234"/>
                </a:lnTo>
                <a:cubicBezTo>
                  <a:pt x="20437" y="17234"/>
                  <a:pt x="20437" y="20437"/>
                  <a:pt x="20437" y="20437"/>
                </a:cubicBezTo>
                <a:close/>
                <a:moveTo>
                  <a:pt x="21268" y="16689"/>
                </a:moveTo>
                <a:lnTo>
                  <a:pt x="14547" y="9954"/>
                </a:lnTo>
                <a:lnTo>
                  <a:pt x="14999" y="9502"/>
                </a:lnTo>
                <a:cubicBezTo>
                  <a:pt x="15758" y="8743"/>
                  <a:pt x="15758" y="7512"/>
                  <a:pt x="14999" y="6753"/>
                </a:cubicBezTo>
                <a:lnTo>
                  <a:pt x="8815" y="569"/>
                </a:lnTo>
                <a:cubicBezTo>
                  <a:pt x="8056" y="-190"/>
                  <a:pt x="6825" y="-190"/>
                  <a:pt x="6066" y="569"/>
                </a:cubicBezTo>
                <a:lnTo>
                  <a:pt x="569" y="6066"/>
                </a:lnTo>
                <a:cubicBezTo>
                  <a:pt x="-190" y="6825"/>
                  <a:pt x="-190" y="8056"/>
                  <a:pt x="569" y="8815"/>
                </a:cubicBezTo>
                <a:lnTo>
                  <a:pt x="6754" y="14999"/>
                </a:lnTo>
                <a:cubicBezTo>
                  <a:pt x="7513" y="15758"/>
                  <a:pt x="8743" y="15758"/>
                  <a:pt x="9502" y="14999"/>
                </a:cubicBezTo>
                <a:lnTo>
                  <a:pt x="9968" y="14533"/>
                </a:lnTo>
                <a:lnTo>
                  <a:pt x="12798" y="17376"/>
                </a:lnTo>
                <a:cubicBezTo>
                  <a:pt x="12886" y="17465"/>
                  <a:pt x="13008" y="17519"/>
                  <a:pt x="13142" y="17519"/>
                </a:cubicBezTo>
                <a:lnTo>
                  <a:pt x="14601" y="17519"/>
                </a:lnTo>
                <a:lnTo>
                  <a:pt x="14601" y="18978"/>
                </a:lnTo>
                <a:cubicBezTo>
                  <a:pt x="14601" y="19247"/>
                  <a:pt x="14819" y="19464"/>
                  <a:pt x="15087" y="19464"/>
                </a:cubicBezTo>
                <a:lnTo>
                  <a:pt x="16546" y="19464"/>
                </a:lnTo>
                <a:lnTo>
                  <a:pt x="16546" y="20924"/>
                </a:lnTo>
                <a:cubicBezTo>
                  <a:pt x="16546" y="21193"/>
                  <a:pt x="16764" y="21410"/>
                  <a:pt x="17033" y="21410"/>
                </a:cubicBezTo>
                <a:lnTo>
                  <a:pt x="20924" y="21410"/>
                </a:lnTo>
                <a:cubicBezTo>
                  <a:pt x="21192" y="21410"/>
                  <a:pt x="21410" y="21193"/>
                  <a:pt x="21410" y="20924"/>
                </a:cubicBezTo>
                <a:lnTo>
                  <a:pt x="21410" y="17033"/>
                </a:lnTo>
                <a:cubicBezTo>
                  <a:pt x="21410" y="16899"/>
                  <a:pt x="21356" y="16777"/>
                  <a:pt x="21268" y="16689"/>
                </a:cubicBezTo>
                <a:moveTo>
                  <a:pt x="6819" y="7791"/>
                </a:moveTo>
                <a:cubicBezTo>
                  <a:pt x="6282" y="7791"/>
                  <a:pt x="5846" y="7356"/>
                  <a:pt x="5846" y="6819"/>
                </a:cubicBezTo>
                <a:cubicBezTo>
                  <a:pt x="5846" y="6282"/>
                  <a:pt x="6282" y="5846"/>
                  <a:pt x="6819" y="5846"/>
                </a:cubicBezTo>
                <a:cubicBezTo>
                  <a:pt x="7356" y="5846"/>
                  <a:pt x="7792" y="6282"/>
                  <a:pt x="7792" y="6819"/>
                </a:cubicBezTo>
                <a:cubicBezTo>
                  <a:pt x="7792" y="7356"/>
                  <a:pt x="7356" y="7791"/>
                  <a:pt x="6819" y="7791"/>
                </a:cubicBezTo>
                <a:moveTo>
                  <a:pt x="6819" y="4873"/>
                </a:moveTo>
                <a:cubicBezTo>
                  <a:pt x="5745" y="4873"/>
                  <a:pt x="4874" y="5744"/>
                  <a:pt x="4874" y="6819"/>
                </a:cubicBezTo>
                <a:cubicBezTo>
                  <a:pt x="4874" y="7893"/>
                  <a:pt x="5745" y="8765"/>
                  <a:pt x="6819" y="8765"/>
                </a:cubicBezTo>
                <a:cubicBezTo>
                  <a:pt x="7893" y="8765"/>
                  <a:pt x="8765" y="7893"/>
                  <a:pt x="8765" y="6819"/>
                </a:cubicBezTo>
                <a:cubicBezTo>
                  <a:pt x="8765" y="5744"/>
                  <a:pt x="7893" y="4873"/>
                  <a:pt x="6819" y="487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57125" tIns="57125" rIns="57125" bIns="5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Gill Sans"/>
              <a:buNone/>
            </a:pPr>
            <a:endParaRPr sz="6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0" name="Google Shape;250;p19"/>
          <p:cNvSpPr txBox="1">
            <a:spLocks noGrp="1"/>
          </p:cNvSpPr>
          <p:nvPr>
            <p:ph type="body" idx="1"/>
          </p:nvPr>
        </p:nvSpPr>
        <p:spPr>
          <a:xfrm>
            <a:off x="283325" y="1238000"/>
            <a:ext cx="7884900" cy="10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8615" algn="l" rtl="0">
              <a:spcBef>
                <a:spcPts val="750"/>
              </a:spcBef>
              <a:spcAft>
                <a:spcPts val="0"/>
              </a:spcAft>
              <a:buSzPts val="1890"/>
              <a:buChar char="■"/>
            </a:pPr>
            <a:r>
              <a:rPr lang="en-US" b="1">
                <a:solidFill>
                  <a:schemeClr val="dk2"/>
                </a:solidFill>
              </a:rPr>
              <a:t>Public key</a:t>
            </a:r>
            <a:r>
              <a:rPr lang="en-US"/>
              <a:t> can be freely distributed and is used to encrypt</a:t>
            </a:r>
            <a:endParaRPr/>
          </a:p>
          <a:p>
            <a:pPr marL="457200" lvl="0" indent="-348615" algn="l" rtl="0">
              <a:spcBef>
                <a:spcPts val="0"/>
              </a:spcBef>
              <a:spcAft>
                <a:spcPts val="0"/>
              </a:spcAft>
              <a:buSzPts val="1890"/>
              <a:buChar char="■"/>
            </a:pPr>
            <a:r>
              <a:rPr lang="en-US" b="1">
                <a:solidFill>
                  <a:schemeClr val="accent3"/>
                </a:solidFill>
              </a:rPr>
              <a:t>Private key</a:t>
            </a:r>
            <a:r>
              <a:rPr lang="en-US"/>
              <a:t> must be kept private and is used to decrypt</a:t>
            </a:r>
            <a:endParaRPr/>
          </a:p>
          <a:p>
            <a:pPr marL="45720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9"/>
          <p:cNvSpPr txBox="1"/>
          <p:nvPr/>
        </p:nvSpPr>
        <p:spPr>
          <a:xfrm>
            <a:off x="669925" y="2679600"/>
            <a:ext cx="8556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“hello”</a:t>
            </a:r>
            <a:endParaRPr sz="1800">
              <a:solidFill>
                <a:schemeClr val="dk1"/>
              </a:solidFill>
            </a:endParaRPr>
          </a:p>
        </p:txBody>
      </p:sp>
      <p:cxnSp>
        <p:nvCxnSpPr>
          <p:cNvPr id="252" name="Google Shape;252;p19"/>
          <p:cNvCxnSpPr>
            <a:stCxn id="251" idx="3"/>
          </p:cNvCxnSpPr>
          <p:nvPr/>
        </p:nvCxnSpPr>
        <p:spPr>
          <a:xfrm>
            <a:off x="1525525" y="2859150"/>
            <a:ext cx="661500" cy="105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3" name="Google Shape;253;p19"/>
          <p:cNvCxnSpPr/>
          <p:nvPr/>
        </p:nvCxnSpPr>
        <p:spPr>
          <a:xfrm rot="10800000" flipH="1">
            <a:off x="2855175" y="2848625"/>
            <a:ext cx="3091800" cy="2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4" name="Google Shape;254;p19"/>
          <p:cNvCxnSpPr/>
          <p:nvPr/>
        </p:nvCxnSpPr>
        <p:spPr>
          <a:xfrm>
            <a:off x="6615125" y="2844575"/>
            <a:ext cx="661500" cy="105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5" name="Google Shape;255;p19"/>
          <p:cNvSpPr txBox="1"/>
          <p:nvPr/>
        </p:nvSpPr>
        <p:spPr>
          <a:xfrm>
            <a:off x="7276625" y="2684850"/>
            <a:ext cx="8556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“hello”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56" name="Google Shape;256;p19"/>
          <p:cNvSpPr txBox="1"/>
          <p:nvPr/>
        </p:nvSpPr>
        <p:spPr>
          <a:xfrm>
            <a:off x="2873550" y="2584552"/>
            <a:ext cx="30432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&lt;encrypted&gt;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0"/>
          <p:cNvSpPr/>
          <p:nvPr/>
        </p:nvSpPr>
        <p:spPr>
          <a:xfrm>
            <a:off x="552450" y="2267700"/>
            <a:ext cx="1510500" cy="2249700"/>
          </a:xfrm>
          <a:prstGeom prst="rect">
            <a:avLst/>
          </a:prstGeom>
          <a:solidFill>
            <a:srgbClr val="FBAF42">
              <a:alpha val="37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0"/>
          <p:cNvSpPr txBox="1">
            <a:spLocks noGrp="1"/>
          </p:cNvSpPr>
          <p:nvPr>
            <p:ph type="title"/>
          </p:nvPr>
        </p:nvSpPr>
        <p:spPr>
          <a:xfrm>
            <a:off x="359533" y="123478"/>
            <a:ext cx="8119500" cy="8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Public / private key signatures</a:t>
            </a:r>
            <a:endParaRPr/>
          </a:p>
        </p:txBody>
      </p:sp>
      <p:sp>
        <p:nvSpPr>
          <p:cNvPr id="264" name="Google Shape;264;p20"/>
          <p:cNvSpPr/>
          <p:nvPr/>
        </p:nvSpPr>
        <p:spPr>
          <a:xfrm>
            <a:off x="943171" y="2982276"/>
            <a:ext cx="668153" cy="668153"/>
          </a:xfrm>
          <a:custGeom>
            <a:avLst/>
            <a:gdLst/>
            <a:ahLst/>
            <a:cxnLst/>
            <a:rect l="l" t="t" r="r" b="b"/>
            <a:pathLst>
              <a:path w="21410" h="21410" extrusionOk="0">
                <a:moveTo>
                  <a:pt x="20437" y="20437"/>
                </a:moveTo>
                <a:lnTo>
                  <a:pt x="17519" y="20437"/>
                </a:lnTo>
                <a:lnTo>
                  <a:pt x="17519" y="18978"/>
                </a:lnTo>
                <a:cubicBezTo>
                  <a:pt x="17519" y="18710"/>
                  <a:pt x="17301" y="18492"/>
                  <a:pt x="17033" y="18492"/>
                </a:cubicBezTo>
                <a:lnTo>
                  <a:pt x="15574" y="18492"/>
                </a:lnTo>
                <a:lnTo>
                  <a:pt x="15574" y="17033"/>
                </a:lnTo>
                <a:cubicBezTo>
                  <a:pt x="15574" y="16764"/>
                  <a:pt x="15356" y="16546"/>
                  <a:pt x="15087" y="16546"/>
                </a:cubicBezTo>
                <a:lnTo>
                  <a:pt x="13344" y="16546"/>
                </a:lnTo>
                <a:lnTo>
                  <a:pt x="10309" y="13497"/>
                </a:lnTo>
                <a:cubicBezTo>
                  <a:pt x="10221" y="13409"/>
                  <a:pt x="10100" y="13354"/>
                  <a:pt x="9965" y="13354"/>
                </a:cubicBezTo>
                <a:cubicBezTo>
                  <a:pt x="9819" y="13354"/>
                  <a:pt x="9693" y="13422"/>
                  <a:pt x="9604" y="13524"/>
                </a:cubicBezTo>
                <a:lnTo>
                  <a:pt x="8815" y="14312"/>
                </a:lnTo>
                <a:cubicBezTo>
                  <a:pt x="8435" y="14692"/>
                  <a:pt x="7820" y="14692"/>
                  <a:pt x="7441" y="14312"/>
                </a:cubicBezTo>
                <a:lnTo>
                  <a:pt x="1256" y="8128"/>
                </a:lnTo>
                <a:cubicBezTo>
                  <a:pt x="877" y="7748"/>
                  <a:pt x="877" y="7133"/>
                  <a:pt x="1256" y="6753"/>
                </a:cubicBezTo>
                <a:lnTo>
                  <a:pt x="6754" y="1255"/>
                </a:lnTo>
                <a:cubicBezTo>
                  <a:pt x="7133" y="876"/>
                  <a:pt x="7749" y="876"/>
                  <a:pt x="8128" y="1255"/>
                </a:cubicBezTo>
                <a:lnTo>
                  <a:pt x="14312" y="7440"/>
                </a:lnTo>
                <a:cubicBezTo>
                  <a:pt x="14691" y="7820"/>
                  <a:pt x="14691" y="8435"/>
                  <a:pt x="14312" y="8815"/>
                </a:cubicBezTo>
                <a:lnTo>
                  <a:pt x="13539" y="9588"/>
                </a:lnTo>
                <a:cubicBezTo>
                  <a:pt x="13437" y="9677"/>
                  <a:pt x="13370" y="9804"/>
                  <a:pt x="13370" y="9950"/>
                </a:cubicBezTo>
                <a:cubicBezTo>
                  <a:pt x="13370" y="10084"/>
                  <a:pt x="13424" y="10206"/>
                  <a:pt x="13513" y="10294"/>
                </a:cubicBezTo>
                <a:lnTo>
                  <a:pt x="20437" y="17234"/>
                </a:lnTo>
                <a:cubicBezTo>
                  <a:pt x="20437" y="17234"/>
                  <a:pt x="20437" y="20437"/>
                  <a:pt x="20437" y="20437"/>
                </a:cubicBezTo>
                <a:close/>
                <a:moveTo>
                  <a:pt x="21268" y="16689"/>
                </a:moveTo>
                <a:lnTo>
                  <a:pt x="14547" y="9954"/>
                </a:lnTo>
                <a:lnTo>
                  <a:pt x="14999" y="9502"/>
                </a:lnTo>
                <a:cubicBezTo>
                  <a:pt x="15758" y="8743"/>
                  <a:pt x="15758" y="7512"/>
                  <a:pt x="14999" y="6753"/>
                </a:cubicBezTo>
                <a:lnTo>
                  <a:pt x="8815" y="569"/>
                </a:lnTo>
                <a:cubicBezTo>
                  <a:pt x="8056" y="-190"/>
                  <a:pt x="6825" y="-190"/>
                  <a:pt x="6066" y="569"/>
                </a:cubicBezTo>
                <a:lnTo>
                  <a:pt x="569" y="6066"/>
                </a:lnTo>
                <a:cubicBezTo>
                  <a:pt x="-190" y="6825"/>
                  <a:pt x="-190" y="8056"/>
                  <a:pt x="569" y="8815"/>
                </a:cubicBezTo>
                <a:lnTo>
                  <a:pt x="6754" y="14999"/>
                </a:lnTo>
                <a:cubicBezTo>
                  <a:pt x="7513" y="15758"/>
                  <a:pt x="8743" y="15758"/>
                  <a:pt x="9502" y="14999"/>
                </a:cubicBezTo>
                <a:lnTo>
                  <a:pt x="9968" y="14533"/>
                </a:lnTo>
                <a:lnTo>
                  <a:pt x="12798" y="17376"/>
                </a:lnTo>
                <a:cubicBezTo>
                  <a:pt x="12886" y="17465"/>
                  <a:pt x="13008" y="17519"/>
                  <a:pt x="13142" y="17519"/>
                </a:cubicBezTo>
                <a:lnTo>
                  <a:pt x="14601" y="17519"/>
                </a:lnTo>
                <a:lnTo>
                  <a:pt x="14601" y="18978"/>
                </a:lnTo>
                <a:cubicBezTo>
                  <a:pt x="14601" y="19247"/>
                  <a:pt x="14819" y="19464"/>
                  <a:pt x="15087" y="19464"/>
                </a:cubicBezTo>
                <a:lnTo>
                  <a:pt x="16546" y="19464"/>
                </a:lnTo>
                <a:lnTo>
                  <a:pt x="16546" y="20924"/>
                </a:lnTo>
                <a:cubicBezTo>
                  <a:pt x="16546" y="21193"/>
                  <a:pt x="16764" y="21410"/>
                  <a:pt x="17033" y="21410"/>
                </a:cubicBezTo>
                <a:lnTo>
                  <a:pt x="20924" y="21410"/>
                </a:lnTo>
                <a:cubicBezTo>
                  <a:pt x="21192" y="21410"/>
                  <a:pt x="21410" y="21193"/>
                  <a:pt x="21410" y="20924"/>
                </a:cubicBezTo>
                <a:lnTo>
                  <a:pt x="21410" y="17033"/>
                </a:lnTo>
                <a:cubicBezTo>
                  <a:pt x="21410" y="16899"/>
                  <a:pt x="21356" y="16777"/>
                  <a:pt x="21268" y="16689"/>
                </a:cubicBezTo>
                <a:moveTo>
                  <a:pt x="6819" y="7791"/>
                </a:moveTo>
                <a:cubicBezTo>
                  <a:pt x="6282" y="7791"/>
                  <a:pt x="5846" y="7356"/>
                  <a:pt x="5846" y="6819"/>
                </a:cubicBezTo>
                <a:cubicBezTo>
                  <a:pt x="5846" y="6282"/>
                  <a:pt x="6282" y="5846"/>
                  <a:pt x="6819" y="5846"/>
                </a:cubicBezTo>
                <a:cubicBezTo>
                  <a:pt x="7356" y="5846"/>
                  <a:pt x="7792" y="6282"/>
                  <a:pt x="7792" y="6819"/>
                </a:cubicBezTo>
                <a:cubicBezTo>
                  <a:pt x="7792" y="7356"/>
                  <a:pt x="7356" y="7791"/>
                  <a:pt x="6819" y="7791"/>
                </a:cubicBezTo>
                <a:moveTo>
                  <a:pt x="6819" y="4873"/>
                </a:moveTo>
                <a:cubicBezTo>
                  <a:pt x="5745" y="4873"/>
                  <a:pt x="4874" y="5744"/>
                  <a:pt x="4874" y="6819"/>
                </a:cubicBezTo>
                <a:cubicBezTo>
                  <a:pt x="4874" y="7893"/>
                  <a:pt x="5745" y="8765"/>
                  <a:pt x="6819" y="8765"/>
                </a:cubicBezTo>
                <a:cubicBezTo>
                  <a:pt x="7893" y="8765"/>
                  <a:pt x="8765" y="7893"/>
                  <a:pt x="8765" y="6819"/>
                </a:cubicBezTo>
                <a:cubicBezTo>
                  <a:pt x="8765" y="5744"/>
                  <a:pt x="7893" y="4873"/>
                  <a:pt x="6819" y="487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57125" tIns="57125" rIns="57125" bIns="5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Gill Sans"/>
              <a:buNone/>
            </a:pPr>
            <a:endParaRPr sz="6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5" name="Google Shape;265;p20"/>
          <p:cNvSpPr txBox="1">
            <a:spLocks noGrp="1"/>
          </p:cNvSpPr>
          <p:nvPr>
            <p:ph type="body" idx="1"/>
          </p:nvPr>
        </p:nvSpPr>
        <p:spPr>
          <a:xfrm>
            <a:off x="283325" y="1238000"/>
            <a:ext cx="8704500" cy="10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8615" algn="l" rtl="0">
              <a:spcBef>
                <a:spcPts val="750"/>
              </a:spcBef>
              <a:spcAft>
                <a:spcPts val="0"/>
              </a:spcAft>
              <a:buSzPts val="1890"/>
              <a:buChar char="■"/>
            </a:pPr>
            <a:r>
              <a:rPr lang="en-US" b="1">
                <a:solidFill>
                  <a:schemeClr val="accent3"/>
                </a:solidFill>
              </a:rPr>
              <a:t>Private key</a:t>
            </a:r>
            <a:r>
              <a:rPr lang="en-US"/>
              <a:t> must be kept private and is used to sign message</a:t>
            </a:r>
            <a:endParaRPr/>
          </a:p>
          <a:p>
            <a:pPr marL="457200" lvl="0" indent="-348615" algn="l" rtl="0">
              <a:spcBef>
                <a:spcPts val="0"/>
              </a:spcBef>
              <a:spcAft>
                <a:spcPts val="0"/>
              </a:spcAft>
              <a:buSzPts val="1890"/>
              <a:buChar char="■"/>
            </a:pPr>
            <a:r>
              <a:rPr lang="en-US" b="1">
                <a:solidFill>
                  <a:schemeClr val="dk2"/>
                </a:solidFill>
              </a:rPr>
              <a:t>Public key</a:t>
            </a:r>
            <a:r>
              <a:rPr lang="en-US"/>
              <a:t> is used to verify signature</a:t>
            </a:r>
            <a:endParaRPr/>
          </a:p>
          <a:p>
            <a:pPr marL="45720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0"/>
          <p:cNvSpPr txBox="1"/>
          <p:nvPr/>
        </p:nvSpPr>
        <p:spPr>
          <a:xfrm>
            <a:off x="552450" y="2298600"/>
            <a:ext cx="15105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“hello”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67" name="Google Shape;267;p20"/>
          <p:cNvSpPr txBox="1"/>
          <p:nvPr/>
        </p:nvSpPr>
        <p:spPr>
          <a:xfrm>
            <a:off x="552300" y="2616225"/>
            <a:ext cx="15105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+</a:t>
            </a:r>
            <a:endParaRPr sz="2400"/>
          </a:p>
        </p:txBody>
      </p:sp>
      <p:sp>
        <p:nvSpPr>
          <p:cNvPr id="268" name="Google Shape;268;p20"/>
          <p:cNvSpPr txBox="1"/>
          <p:nvPr/>
        </p:nvSpPr>
        <p:spPr>
          <a:xfrm>
            <a:off x="552450" y="3747475"/>
            <a:ext cx="15105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=</a:t>
            </a:r>
            <a:endParaRPr sz="2400"/>
          </a:p>
        </p:txBody>
      </p:sp>
      <p:sp>
        <p:nvSpPr>
          <p:cNvPr id="269" name="Google Shape;269;p20"/>
          <p:cNvSpPr txBox="1"/>
          <p:nvPr/>
        </p:nvSpPr>
        <p:spPr>
          <a:xfrm>
            <a:off x="439350" y="4051200"/>
            <a:ext cx="13518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signature</a:t>
            </a:r>
            <a:endParaRPr sz="1800">
              <a:solidFill>
                <a:schemeClr val="dk1"/>
              </a:solidFill>
            </a:endParaRPr>
          </a:p>
        </p:txBody>
      </p:sp>
      <p:cxnSp>
        <p:nvCxnSpPr>
          <p:cNvPr id="270" name="Google Shape;270;p20"/>
          <p:cNvCxnSpPr/>
          <p:nvPr/>
        </p:nvCxnSpPr>
        <p:spPr>
          <a:xfrm rot="10800000" flipH="1">
            <a:off x="3415800" y="3161550"/>
            <a:ext cx="2234700" cy="4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1" name="Google Shape;271;p20"/>
          <p:cNvSpPr txBox="1"/>
          <p:nvPr/>
        </p:nvSpPr>
        <p:spPr>
          <a:xfrm>
            <a:off x="2440050" y="2832000"/>
            <a:ext cx="8556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“hello”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72" name="Google Shape;272;p20"/>
          <p:cNvSpPr txBox="1"/>
          <p:nvPr/>
        </p:nvSpPr>
        <p:spPr>
          <a:xfrm>
            <a:off x="2635500" y="3073435"/>
            <a:ext cx="4647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+</a:t>
            </a:r>
            <a:endParaRPr sz="2400"/>
          </a:p>
        </p:txBody>
      </p:sp>
      <p:sp>
        <p:nvSpPr>
          <p:cNvPr id="273" name="Google Shape;273;p20"/>
          <p:cNvSpPr txBox="1"/>
          <p:nvPr/>
        </p:nvSpPr>
        <p:spPr>
          <a:xfrm>
            <a:off x="2191950" y="3289200"/>
            <a:ext cx="13518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signature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74" name="Google Shape;274;p20"/>
          <p:cNvSpPr/>
          <p:nvPr/>
        </p:nvSpPr>
        <p:spPr>
          <a:xfrm>
            <a:off x="5815948" y="2267700"/>
            <a:ext cx="1510500" cy="2249700"/>
          </a:xfrm>
          <a:prstGeom prst="rect">
            <a:avLst/>
          </a:prstGeom>
          <a:solidFill>
            <a:srgbClr val="1180C4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0"/>
          <p:cNvSpPr/>
          <p:nvPr/>
        </p:nvSpPr>
        <p:spPr>
          <a:xfrm>
            <a:off x="6271376" y="3219145"/>
            <a:ext cx="668153" cy="668153"/>
          </a:xfrm>
          <a:custGeom>
            <a:avLst/>
            <a:gdLst/>
            <a:ahLst/>
            <a:cxnLst/>
            <a:rect l="l" t="t" r="r" b="b"/>
            <a:pathLst>
              <a:path w="21410" h="21410" extrusionOk="0">
                <a:moveTo>
                  <a:pt x="20437" y="20437"/>
                </a:moveTo>
                <a:lnTo>
                  <a:pt x="17519" y="20437"/>
                </a:lnTo>
                <a:lnTo>
                  <a:pt x="17519" y="18978"/>
                </a:lnTo>
                <a:cubicBezTo>
                  <a:pt x="17519" y="18710"/>
                  <a:pt x="17301" y="18492"/>
                  <a:pt x="17033" y="18492"/>
                </a:cubicBezTo>
                <a:lnTo>
                  <a:pt x="15574" y="18492"/>
                </a:lnTo>
                <a:lnTo>
                  <a:pt x="15574" y="17033"/>
                </a:lnTo>
                <a:cubicBezTo>
                  <a:pt x="15574" y="16764"/>
                  <a:pt x="15356" y="16546"/>
                  <a:pt x="15087" y="16546"/>
                </a:cubicBezTo>
                <a:lnTo>
                  <a:pt x="13344" y="16546"/>
                </a:lnTo>
                <a:lnTo>
                  <a:pt x="10309" y="13497"/>
                </a:lnTo>
                <a:cubicBezTo>
                  <a:pt x="10221" y="13409"/>
                  <a:pt x="10100" y="13354"/>
                  <a:pt x="9965" y="13354"/>
                </a:cubicBezTo>
                <a:cubicBezTo>
                  <a:pt x="9819" y="13354"/>
                  <a:pt x="9693" y="13422"/>
                  <a:pt x="9604" y="13524"/>
                </a:cubicBezTo>
                <a:lnTo>
                  <a:pt x="8815" y="14312"/>
                </a:lnTo>
                <a:cubicBezTo>
                  <a:pt x="8435" y="14692"/>
                  <a:pt x="7820" y="14692"/>
                  <a:pt x="7441" y="14312"/>
                </a:cubicBezTo>
                <a:lnTo>
                  <a:pt x="1256" y="8128"/>
                </a:lnTo>
                <a:cubicBezTo>
                  <a:pt x="877" y="7748"/>
                  <a:pt x="877" y="7133"/>
                  <a:pt x="1256" y="6753"/>
                </a:cubicBezTo>
                <a:lnTo>
                  <a:pt x="6754" y="1255"/>
                </a:lnTo>
                <a:cubicBezTo>
                  <a:pt x="7133" y="876"/>
                  <a:pt x="7749" y="876"/>
                  <a:pt x="8128" y="1255"/>
                </a:cubicBezTo>
                <a:lnTo>
                  <a:pt x="14312" y="7440"/>
                </a:lnTo>
                <a:cubicBezTo>
                  <a:pt x="14691" y="7820"/>
                  <a:pt x="14691" y="8435"/>
                  <a:pt x="14312" y="8815"/>
                </a:cubicBezTo>
                <a:lnTo>
                  <a:pt x="13539" y="9588"/>
                </a:lnTo>
                <a:cubicBezTo>
                  <a:pt x="13437" y="9677"/>
                  <a:pt x="13370" y="9804"/>
                  <a:pt x="13370" y="9950"/>
                </a:cubicBezTo>
                <a:cubicBezTo>
                  <a:pt x="13370" y="10084"/>
                  <a:pt x="13424" y="10206"/>
                  <a:pt x="13513" y="10294"/>
                </a:cubicBezTo>
                <a:lnTo>
                  <a:pt x="20437" y="17234"/>
                </a:lnTo>
                <a:cubicBezTo>
                  <a:pt x="20437" y="17234"/>
                  <a:pt x="20437" y="20437"/>
                  <a:pt x="20437" y="20437"/>
                </a:cubicBezTo>
                <a:close/>
                <a:moveTo>
                  <a:pt x="21268" y="16689"/>
                </a:moveTo>
                <a:lnTo>
                  <a:pt x="14547" y="9954"/>
                </a:lnTo>
                <a:lnTo>
                  <a:pt x="14999" y="9502"/>
                </a:lnTo>
                <a:cubicBezTo>
                  <a:pt x="15758" y="8743"/>
                  <a:pt x="15758" y="7512"/>
                  <a:pt x="14999" y="6753"/>
                </a:cubicBezTo>
                <a:lnTo>
                  <a:pt x="8815" y="569"/>
                </a:lnTo>
                <a:cubicBezTo>
                  <a:pt x="8056" y="-190"/>
                  <a:pt x="6825" y="-190"/>
                  <a:pt x="6066" y="569"/>
                </a:cubicBezTo>
                <a:lnTo>
                  <a:pt x="569" y="6066"/>
                </a:lnTo>
                <a:cubicBezTo>
                  <a:pt x="-190" y="6825"/>
                  <a:pt x="-190" y="8056"/>
                  <a:pt x="569" y="8815"/>
                </a:cubicBezTo>
                <a:lnTo>
                  <a:pt x="6754" y="14999"/>
                </a:lnTo>
                <a:cubicBezTo>
                  <a:pt x="7513" y="15758"/>
                  <a:pt x="8743" y="15758"/>
                  <a:pt x="9502" y="14999"/>
                </a:cubicBezTo>
                <a:lnTo>
                  <a:pt x="9968" y="14533"/>
                </a:lnTo>
                <a:lnTo>
                  <a:pt x="12798" y="17376"/>
                </a:lnTo>
                <a:cubicBezTo>
                  <a:pt x="12886" y="17465"/>
                  <a:pt x="13008" y="17519"/>
                  <a:pt x="13142" y="17519"/>
                </a:cubicBezTo>
                <a:lnTo>
                  <a:pt x="14601" y="17519"/>
                </a:lnTo>
                <a:lnTo>
                  <a:pt x="14601" y="18978"/>
                </a:lnTo>
                <a:cubicBezTo>
                  <a:pt x="14601" y="19247"/>
                  <a:pt x="14819" y="19464"/>
                  <a:pt x="15087" y="19464"/>
                </a:cubicBezTo>
                <a:lnTo>
                  <a:pt x="16546" y="19464"/>
                </a:lnTo>
                <a:lnTo>
                  <a:pt x="16546" y="20924"/>
                </a:lnTo>
                <a:cubicBezTo>
                  <a:pt x="16546" y="21193"/>
                  <a:pt x="16764" y="21410"/>
                  <a:pt x="17033" y="21410"/>
                </a:cubicBezTo>
                <a:lnTo>
                  <a:pt x="20924" y="21410"/>
                </a:lnTo>
                <a:cubicBezTo>
                  <a:pt x="21192" y="21410"/>
                  <a:pt x="21410" y="21193"/>
                  <a:pt x="21410" y="20924"/>
                </a:cubicBezTo>
                <a:lnTo>
                  <a:pt x="21410" y="17033"/>
                </a:lnTo>
                <a:cubicBezTo>
                  <a:pt x="21410" y="16899"/>
                  <a:pt x="21356" y="16777"/>
                  <a:pt x="21268" y="16689"/>
                </a:cubicBezTo>
                <a:moveTo>
                  <a:pt x="6819" y="7791"/>
                </a:moveTo>
                <a:cubicBezTo>
                  <a:pt x="6282" y="7791"/>
                  <a:pt x="5846" y="7356"/>
                  <a:pt x="5846" y="6819"/>
                </a:cubicBezTo>
                <a:cubicBezTo>
                  <a:pt x="5846" y="6282"/>
                  <a:pt x="6282" y="5846"/>
                  <a:pt x="6819" y="5846"/>
                </a:cubicBezTo>
                <a:cubicBezTo>
                  <a:pt x="7356" y="5846"/>
                  <a:pt x="7792" y="6282"/>
                  <a:pt x="7792" y="6819"/>
                </a:cubicBezTo>
                <a:cubicBezTo>
                  <a:pt x="7792" y="7356"/>
                  <a:pt x="7356" y="7791"/>
                  <a:pt x="6819" y="7791"/>
                </a:cubicBezTo>
                <a:moveTo>
                  <a:pt x="6819" y="4873"/>
                </a:moveTo>
                <a:cubicBezTo>
                  <a:pt x="5745" y="4873"/>
                  <a:pt x="4874" y="5744"/>
                  <a:pt x="4874" y="6819"/>
                </a:cubicBezTo>
                <a:cubicBezTo>
                  <a:pt x="4874" y="7893"/>
                  <a:pt x="5745" y="8765"/>
                  <a:pt x="6819" y="8765"/>
                </a:cubicBezTo>
                <a:cubicBezTo>
                  <a:pt x="7893" y="8765"/>
                  <a:pt x="8765" y="7893"/>
                  <a:pt x="8765" y="6819"/>
                </a:cubicBezTo>
                <a:cubicBezTo>
                  <a:pt x="8765" y="5744"/>
                  <a:pt x="7893" y="4873"/>
                  <a:pt x="6819" y="4873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57125" tIns="57125" rIns="57125" bIns="5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Gill Sans"/>
              <a:buNone/>
            </a:pPr>
            <a:endParaRPr sz="6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6" name="Google Shape;276;p20"/>
          <p:cNvSpPr txBox="1"/>
          <p:nvPr/>
        </p:nvSpPr>
        <p:spPr>
          <a:xfrm>
            <a:off x="6143400" y="2375550"/>
            <a:ext cx="8556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“hello”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77" name="Google Shape;277;p20"/>
          <p:cNvSpPr txBox="1"/>
          <p:nvPr/>
        </p:nvSpPr>
        <p:spPr>
          <a:xfrm>
            <a:off x="6338850" y="2616985"/>
            <a:ext cx="4647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+</a:t>
            </a:r>
            <a:endParaRPr sz="2400"/>
          </a:p>
        </p:txBody>
      </p:sp>
      <p:sp>
        <p:nvSpPr>
          <p:cNvPr id="278" name="Google Shape;278;p20"/>
          <p:cNvSpPr txBox="1"/>
          <p:nvPr/>
        </p:nvSpPr>
        <p:spPr>
          <a:xfrm>
            <a:off x="5895300" y="2832750"/>
            <a:ext cx="13518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signature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79" name="Google Shape;279;p20"/>
          <p:cNvSpPr/>
          <p:nvPr/>
        </p:nvSpPr>
        <p:spPr>
          <a:xfrm>
            <a:off x="6352401" y="3954139"/>
            <a:ext cx="464700" cy="455408"/>
          </a:xfrm>
          <a:custGeom>
            <a:avLst/>
            <a:gdLst/>
            <a:ahLst/>
            <a:cxnLst/>
            <a:rect l="l" t="t" r="r" b="b"/>
            <a:pathLst>
              <a:path w="373" h="373" extrusionOk="0">
                <a:moveTo>
                  <a:pt x="187" y="373"/>
                </a:moveTo>
                <a:cubicBezTo>
                  <a:pt x="84" y="373"/>
                  <a:pt x="0" y="289"/>
                  <a:pt x="0" y="186"/>
                </a:cubicBezTo>
                <a:cubicBezTo>
                  <a:pt x="0" y="84"/>
                  <a:pt x="84" y="0"/>
                  <a:pt x="187" y="0"/>
                </a:cubicBezTo>
                <a:cubicBezTo>
                  <a:pt x="289" y="0"/>
                  <a:pt x="373" y="84"/>
                  <a:pt x="373" y="186"/>
                </a:cubicBezTo>
                <a:cubicBezTo>
                  <a:pt x="373" y="289"/>
                  <a:pt x="289" y="373"/>
                  <a:pt x="187" y="373"/>
                </a:cubicBezTo>
                <a:close/>
                <a:moveTo>
                  <a:pt x="187" y="34"/>
                </a:moveTo>
                <a:cubicBezTo>
                  <a:pt x="103" y="34"/>
                  <a:pt x="34" y="102"/>
                  <a:pt x="34" y="186"/>
                </a:cubicBezTo>
                <a:cubicBezTo>
                  <a:pt x="34" y="270"/>
                  <a:pt x="103" y="339"/>
                  <a:pt x="187" y="339"/>
                </a:cubicBezTo>
                <a:cubicBezTo>
                  <a:pt x="271" y="339"/>
                  <a:pt x="339" y="270"/>
                  <a:pt x="339" y="186"/>
                </a:cubicBezTo>
                <a:cubicBezTo>
                  <a:pt x="339" y="102"/>
                  <a:pt x="271" y="34"/>
                  <a:pt x="187" y="3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Helvetica Neue"/>
              <a:buNone/>
            </a:pPr>
            <a:endParaRPr sz="64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0" name="Google Shape;280;p20"/>
          <p:cNvSpPr/>
          <p:nvPr/>
        </p:nvSpPr>
        <p:spPr>
          <a:xfrm>
            <a:off x="6434237" y="4096525"/>
            <a:ext cx="279442" cy="188280"/>
          </a:xfrm>
          <a:custGeom>
            <a:avLst/>
            <a:gdLst/>
            <a:ahLst/>
            <a:cxnLst/>
            <a:rect l="l" t="t" r="r" b="b"/>
            <a:pathLst>
              <a:path w="224" h="154" extrusionOk="0">
                <a:moveTo>
                  <a:pt x="87" y="154"/>
                </a:moveTo>
                <a:cubicBezTo>
                  <a:pt x="83" y="154"/>
                  <a:pt x="78" y="152"/>
                  <a:pt x="75" y="149"/>
                </a:cubicBezTo>
                <a:cubicBezTo>
                  <a:pt x="7" y="81"/>
                  <a:pt x="7" y="81"/>
                  <a:pt x="7" y="81"/>
                </a:cubicBezTo>
                <a:cubicBezTo>
                  <a:pt x="0" y="75"/>
                  <a:pt x="0" y="64"/>
                  <a:pt x="7" y="57"/>
                </a:cubicBezTo>
                <a:cubicBezTo>
                  <a:pt x="14" y="51"/>
                  <a:pt x="24" y="51"/>
                  <a:pt x="31" y="57"/>
                </a:cubicBezTo>
                <a:cubicBezTo>
                  <a:pt x="87" y="113"/>
                  <a:pt x="87" y="113"/>
                  <a:pt x="87" y="113"/>
                </a:cubicBezTo>
                <a:cubicBezTo>
                  <a:pt x="193" y="7"/>
                  <a:pt x="193" y="7"/>
                  <a:pt x="193" y="7"/>
                </a:cubicBezTo>
                <a:cubicBezTo>
                  <a:pt x="200" y="0"/>
                  <a:pt x="211" y="0"/>
                  <a:pt x="217" y="7"/>
                </a:cubicBezTo>
                <a:cubicBezTo>
                  <a:pt x="224" y="13"/>
                  <a:pt x="224" y="24"/>
                  <a:pt x="217" y="31"/>
                </a:cubicBezTo>
                <a:cubicBezTo>
                  <a:pt x="99" y="149"/>
                  <a:pt x="99" y="149"/>
                  <a:pt x="99" y="149"/>
                </a:cubicBezTo>
                <a:cubicBezTo>
                  <a:pt x="96" y="152"/>
                  <a:pt x="91" y="154"/>
                  <a:pt x="87" y="15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Helvetica Neue"/>
              <a:buNone/>
            </a:pPr>
            <a:endParaRPr sz="64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1" name="Google Shape;281;p20"/>
          <p:cNvSpPr/>
          <p:nvPr/>
        </p:nvSpPr>
        <p:spPr>
          <a:xfrm>
            <a:off x="2689444" y="3602778"/>
            <a:ext cx="410750" cy="415975"/>
          </a:xfrm>
          <a:custGeom>
            <a:avLst/>
            <a:gdLst/>
            <a:ahLst/>
            <a:cxnLst/>
            <a:rect l="l" t="t" r="r" b="b"/>
            <a:pathLst>
              <a:path w="139" h="141" extrusionOk="0">
                <a:moveTo>
                  <a:pt x="1" y="112"/>
                </a:moveTo>
                <a:cubicBezTo>
                  <a:pt x="0" y="114"/>
                  <a:pt x="0" y="117"/>
                  <a:pt x="2" y="119"/>
                </a:cubicBezTo>
                <a:cubicBezTo>
                  <a:pt x="3" y="121"/>
                  <a:pt x="6" y="122"/>
                  <a:pt x="8" y="121"/>
                </a:cubicBezTo>
                <a:cubicBezTo>
                  <a:pt x="29" y="115"/>
                  <a:pt x="29" y="115"/>
                  <a:pt x="29" y="115"/>
                </a:cubicBezTo>
                <a:cubicBezTo>
                  <a:pt x="35" y="136"/>
                  <a:pt x="35" y="136"/>
                  <a:pt x="35" y="136"/>
                </a:cubicBezTo>
                <a:cubicBezTo>
                  <a:pt x="36" y="139"/>
                  <a:pt x="38" y="141"/>
                  <a:pt x="40" y="141"/>
                </a:cubicBezTo>
                <a:cubicBezTo>
                  <a:pt x="40" y="141"/>
                  <a:pt x="41" y="141"/>
                  <a:pt x="41" y="141"/>
                </a:cubicBezTo>
                <a:cubicBezTo>
                  <a:pt x="43" y="141"/>
                  <a:pt x="45" y="140"/>
                  <a:pt x="46" y="138"/>
                </a:cubicBezTo>
                <a:cubicBezTo>
                  <a:pt x="70" y="97"/>
                  <a:pt x="70" y="97"/>
                  <a:pt x="70" y="97"/>
                </a:cubicBezTo>
                <a:cubicBezTo>
                  <a:pt x="93" y="138"/>
                  <a:pt x="93" y="138"/>
                  <a:pt x="93" y="138"/>
                </a:cubicBezTo>
                <a:cubicBezTo>
                  <a:pt x="94" y="140"/>
                  <a:pt x="97" y="141"/>
                  <a:pt x="99" y="141"/>
                </a:cubicBezTo>
                <a:cubicBezTo>
                  <a:pt x="102" y="141"/>
                  <a:pt x="104" y="139"/>
                  <a:pt x="104" y="136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33" y="122"/>
                  <a:pt x="136" y="121"/>
                  <a:pt x="137" y="119"/>
                </a:cubicBezTo>
                <a:cubicBezTo>
                  <a:pt x="139" y="117"/>
                  <a:pt x="139" y="114"/>
                  <a:pt x="138" y="112"/>
                </a:cubicBezTo>
                <a:cubicBezTo>
                  <a:pt x="110" y="64"/>
                  <a:pt x="110" y="64"/>
                  <a:pt x="110" y="64"/>
                </a:cubicBezTo>
                <a:cubicBezTo>
                  <a:pt x="113" y="59"/>
                  <a:pt x="114" y="53"/>
                  <a:pt x="114" y="46"/>
                </a:cubicBezTo>
                <a:cubicBezTo>
                  <a:pt x="114" y="21"/>
                  <a:pt x="94" y="0"/>
                  <a:pt x="68" y="0"/>
                </a:cubicBezTo>
                <a:cubicBezTo>
                  <a:pt x="43" y="0"/>
                  <a:pt x="23" y="21"/>
                  <a:pt x="23" y="46"/>
                </a:cubicBezTo>
                <a:cubicBezTo>
                  <a:pt x="23" y="54"/>
                  <a:pt x="24" y="60"/>
                  <a:pt x="28" y="67"/>
                </a:cubicBezTo>
                <a:lnTo>
                  <a:pt x="1" y="112"/>
                </a:lnTo>
                <a:close/>
                <a:moveTo>
                  <a:pt x="43" y="119"/>
                </a:moveTo>
                <a:cubicBezTo>
                  <a:pt x="40" y="106"/>
                  <a:pt x="40" y="106"/>
                  <a:pt x="40" y="106"/>
                </a:cubicBezTo>
                <a:cubicBezTo>
                  <a:pt x="39" y="105"/>
                  <a:pt x="38" y="103"/>
                  <a:pt x="37" y="102"/>
                </a:cubicBezTo>
                <a:cubicBezTo>
                  <a:pt x="35" y="102"/>
                  <a:pt x="34" y="101"/>
                  <a:pt x="32" y="102"/>
                </a:cubicBezTo>
                <a:cubicBezTo>
                  <a:pt x="19" y="105"/>
                  <a:pt x="19" y="105"/>
                  <a:pt x="19" y="105"/>
                </a:cubicBezTo>
                <a:cubicBezTo>
                  <a:pt x="35" y="78"/>
                  <a:pt x="35" y="78"/>
                  <a:pt x="35" y="78"/>
                </a:cubicBezTo>
                <a:cubicBezTo>
                  <a:pt x="42" y="84"/>
                  <a:pt x="50" y="89"/>
                  <a:pt x="59" y="91"/>
                </a:cubicBezTo>
                <a:lnTo>
                  <a:pt x="43" y="119"/>
                </a:lnTo>
                <a:close/>
                <a:moveTo>
                  <a:pt x="120" y="105"/>
                </a:moveTo>
                <a:cubicBezTo>
                  <a:pt x="107" y="102"/>
                  <a:pt x="107" y="102"/>
                  <a:pt x="107" y="102"/>
                </a:cubicBezTo>
                <a:cubicBezTo>
                  <a:pt x="106" y="101"/>
                  <a:pt x="104" y="102"/>
                  <a:pt x="103" y="102"/>
                </a:cubicBezTo>
                <a:cubicBezTo>
                  <a:pt x="101" y="103"/>
                  <a:pt x="100" y="105"/>
                  <a:pt x="100" y="106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80" y="90"/>
                  <a:pt x="80" y="90"/>
                  <a:pt x="80" y="90"/>
                </a:cubicBezTo>
                <a:cubicBezTo>
                  <a:pt x="89" y="88"/>
                  <a:pt x="97" y="83"/>
                  <a:pt x="103" y="76"/>
                </a:cubicBezTo>
                <a:lnTo>
                  <a:pt x="120" y="105"/>
                </a:lnTo>
                <a:close/>
                <a:moveTo>
                  <a:pt x="68" y="13"/>
                </a:moveTo>
                <a:cubicBezTo>
                  <a:pt x="87" y="13"/>
                  <a:pt x="102" y="28"/>
                  <a:pt x="102" y="46"/>
                </a:cubicBezTo>
                <a:cubicBezTo>
                  <a:pt x="102" y="65"/>
                  <a:pt x="87" y="80"/>
                  <a:pt x="68" y="80"/>
                </a:cubicBezTo>
                <a:cubicBezTo>
                  <a:pt x="50" y="80"/>
                  <a:pt x="35" y="65"/>
                  <a:pt x="35" y="46"/>
                </a:cubicBezTo>
                <a:cubicBezTo>
                  <a:pt x="35" y="28"/>
                  <a:pt x="50" y="13"/>
                  <a:pt x="68" y="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b="1" i="0" u="none" strike="noStrike" cap="none">
              <a:solidFill>
                <a:schemeClr val="accent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82" name="Google Shape;282;p20"/>
          <p:cNvSpPr/>
          <p:nvPr/>
        </p:nvSpPr>
        <p:spPr>
          <a:xfrm>
            <a:off x="1608729" y="4022765"/>
            <a:ext cx="410750" cy="415975"/>
          </a:xfrm>
          <a:custGeom>
            <a:avLst/>
            <a:gdLst/>
            <a:ahLst/>
            <a:cxnLst/>
            <a:rect l="l" t="t" r="r" b="b"/>
            <a:pathLst>
              <a:path w="139" h="141" extrusionOk="0">
                <a:moveTo>
                  <a:pt x="1" y="112"/>
                </a:moveTo>
                <a:cubicBezTo>
                  <a:pt x="0" y="114"/>
                  <a:pt x="0" y="117"/>
                  <a:pt x="2" y="119"/>
                </a:cubicBezTo>
                <a:cubicBezTo>
                  <a:pt x="3" y="121"/>
                  <a:pt x="6" y="122"/>
                  <a:pt x="8" y="121"/>
                </a:cubicBezTo>
                <a:cubicBezTo>
                  <a:pt x="29" y="115"/>
                  <a:pt x="29" y="115"/>
                  <a:pt x="29" y="115"/>
                </a:cubicBezTo>
                <a:cubicBezTo>
                  <a:pt x="35" y="136"/>
                  <a:pt x="35" y="136"/>
                  <a:pt x="35" y="136"/>
                </a:cubicBezTo>
                <a:cubicBezTo>
                  <a:pt x="36" y="139"/>
                  <a:pt x="38" y="141"/>
                  <a:pt x="40" y="141"/>
                </a:cubicBezTo>
                <a:cubicBezTo>
                  <a:pt x="40" y="141"/>
                  <a:pt x="41" y="141"/>
                  <a:pt x="41" y="141"/>
                </a:cubicBezTo>
                <a:cubicBezTo>
                  <a:pt x="43" y="141"/>
                  <a:pt x="45" y="140"/>
                  <a:pt x="46" y="138"/>
                </a:cubicBezTo>
                <a:cubicBezTo>
                  <a:pt x="70" y="97"/>
                  <a:pt x="70" y="97"/>
                  <a:pt x="70" y="97"/>
                </a:cubicBezTo>
                <a:cubicBezTo>
                  <a:pt x="93" y="138"/>
                  <a:pt x="93" y="138"/>
                  <a:pt x="93" y="138"/>
                </a:cubicBezTo>
                <a:cubicBezTo>
                  <a:pt x="94" y="140"/>
                  <a:pt x="97" y="141"/>
                  <a:pt x="99" y="141"/>
                </a:cubicBezTo>
                <a:cubicBezTo>
                  <a:pt x="102" y="141"/>
                  <a:pt x="104" y="139"/>
                  <a:pt x="104" y="136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33" y="122"/>
                  <a:pt x="136" y="121"/>
                  <a:pt x="137" y="119"/>
                </a:cubicBezTo>
                <a:cubicBezTo>
                  <a:pt x="139" y="117"/>
                  <a:pt x="139" y="114"/>
                  <a:pt x="138" y="112"/>
                </a:cubicBezTo>
                <a:cubicBezTo>
                  <a:pt x="110" y="64"/>
                  <a:pt x="110" y="64"/>
                  <a:pt x="110" y="64"/>
                </a:cubicBezTo>
                <a:cubicBezTo>
                  <a:pt x="113" y="59"/>
                  <a:pt x="114" y="53"/>
                  <a:pt x="114" y="46"/>
                </a:cubicBezTo>
                <a:cubicBezTo>
                  <a:pt x="114" y="21"/>
                  <a:pt x="94" y="0"/>
                  <a:pt x="68" y="0"/>
                </a:cubicBezTo>
                <a:cubicBezTo>
                  <a:pt x="43" y="0"/>
                  <a:pt x="23" y="21"/>
                  <a:pt x="23" y="46"/>
                </a:cubicBezTo>
                <a:cubicBezTo>
                  <a:pt x="23" y="54"/>
                  <a:pt x="24" y="60"/>
                  <a:pt x="28" y="67"/>
                </a:cubicBezTo>
                <a:lnTo>
                  <a:pt x="1" y="112"/>
                </a:lnTo>
                <a:close/>
                <a:moveTo>
                  <a:pt x="43" y="119"/>
                </a:moveTo>
                <a:cubicBezTo>
                  <a:pt x="40" y="106"/>
                  <a:pt x="40" y="106"/>
                  <a:pt x="40" y="106"/>
                </a:cubicBezTo>
                <a:cubicBezTo>
                  <a:pt x="39" y="105"/>
                  <a:pt x="38" y="103"/>
                  <a:pt x="37" y="102"/>
                </a:cubicBezTo>
                <a:cubicBezTo>
                  <a:pt x="35" y="102"/>
                  <a:pt x="34" y="101"/>
                  <a:pt x="32" y="102"/>
                </a:cubicBezTo>
                <a:cubicBezTo>
                  <a:pt x="19" y="105"/>
                  <a:pt x="19" y="105"/>
                  <a:pt x="19" y="105"/>
                </a:cubicBezTo>
                <a:cubicBezTo>
                  <a:pt x="35" y="78"/>
                  <a:pt x="35" y="78"/>
                  <a:pt x="35" y="78"/>
                </a:cubicBezTo>
                <a:cubicBezTo>
                  <a:pt x="42" y="84"/>
                  <a:pt x="50" y="89"/>
                  <a:pt x="59" y="91"/>
                </a:cubicBezTo>
                <a:lnTo>
                  <a:pt x="43" y="119"/>
                </a:lnTo>
                <a:close/>
                <a:moveTo>
                  <a:pt x="120" y="105"/>
                </a:moveTo>
                <a:cubicBezTo>
                  <a:pt x="107" y="102"/>
                  <a:pt x="107" y="102"/>
                  <a:pt x="107" y="102"/>
                </a:cubicBezTo>
                <a:cubicBezTo>
                  <a:pt x="106" y="101"/>
                  <a:pt x="104" y="102"/>
                  <a:pt x="103" y="102"/>
                </a:cubicBezTo>
                <a:cubicBezTo>
                  <a:pt x="101" y="103"/>
                  <a:pt x="100" y="105"/>
                  <a:pt x="100" y="106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80" y="90"/>
                  <a:pt x="80" y="90"/>
                  <a:pt x="80" y="90"/>
                </a:cubicBezTo>
                <a:cubicBezTo>
                  <a:pt x="89" y="88"/>
                  <a:pt x="97" y="83"/>
                  <a:pt x="103" y="76"/>
                </a:cubicBezTo>
                <a:lnTo>
                  <a:pt x="120" y="105"/>
                </a:lnTo>
                <a:close/>
                <a:moveTo>
                  <a:pt x="68" y="13"/>
                </a:moveTo>
                <a:cubicBezTo>
                  <a:pt x="87" y="13"/>
                  <a:pt x="102" y="28"/>
                  <a:pt x="102" y="46"/>
                </a:cubicBezTo>
                <a:cubicBezTo>
                  <a:pt x="102" y="65"/>
                  <a:pt x="87" y="80"/>
                  <a:pt x="68" y="80"/>
                </a:cubicBezTo>
                <a:cubicBezTo>
                  <a:pt x="50" y="80"/>
                  <a:pt x="35" y="65"/>
                  <a:pt x="35" y="46"/>
                </a:cubicBezTo>
                <a:cubicBezTo>
                  <a:pt x="35" y="28"/>
                  <a:pt x="50" y="13"/>
                  <a:pt x="68" y="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b="1" i="0" u="none" strike="noStrike" cap="none">
              <a:solidFill>
                <a:schemeClr val="accent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1"/>
          <p:cNvSpPr txBox="1">
            <a:spLocks noGrp="1"/>
          </p:cNvSpPr>
          <p:nvPr>
            <p:ph type="title"/>
          </p:nvPr>
        </p:nvSpPr>
        <p:spPr>
          <a:xfrm>
            <a:off x="359525" y="123475"/>
            <a:ext cx="8550000" cy="8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Sharing a public key</a:t>
            </a:r>
            <a:endParaRPr/>
          </a:p>
        </p:txBody>
      </p:sp>
      <p:sp>
        <p:nvSpPr>
          <p:cNvPr id="289" name="Google Shape;289;p21"/>
          <p:cNvSpPr txBox="1"/>
          <p:nvPr/>
        </p:nvSpPr>
        <p:spPr>
          <a:xfrm>
            <a:off x="0" y="3391700"/>
            <a:ext cx="9144000" cy="10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accent3"/>
                </a:solidFill>
              </a:rPr>
              <a:t>Need a trusted authority in common</a:t>
            </a:r>
            <a:endParaRPr sz="3600">
              <a:solidFill>
                <a:schemeClr val="accent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accent3"/>
                </a:solidFill>
              </a:rPr>
              <a:t>“Certificate Authority”</a:t>
            </a:r>
            <a:endParaRPr sz="3600">
              <a:solidFill>
                <a:schemeClr val="accent3"/>
              </a:solidFill>
            </a:endParaRPr>
          </a:p>
        </p:txBody>
      </p:sp>
      <p:sp>
        <p:nvSpPr>
          <p:cNvPr id="290" name="Google Shape;290;p21"/>
          <p:cNvSpPr/>
          <p:nvPr/>
        </p:nvSpPr>
        <p:spPr>
          <a:xfrm>
            <a:off x="2303800" y="1224625"/>
            <a:ext cx="1706400" cy="1068000"/>
          </a:xfrm>
          <a:prstGeom prst="wedgeRoundRectCallout">
            <a:avLst>
              <a:gd name="adj1" fmla="val -92793"/>
              <a:gd name="adj2" fmla="val -41585"/>
              <a:gd name="adj3" fmla="val 0"/>
            </a:avLst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Hi, I’m Liz. Here’s my public key.</a:t>
            </a:r>
            <a:endParaRPr/>
          </a:p>
        </p:txBody>
      </p:sp>
      <p:sp>
        <p:nvSpPr>
          <p:cNvPr id="291" name="Google Shape;291;p21"/>
          <p:cNvSpPr/>
          <p:nvPr/>
        </p:nvSpPr>
        <p:spPr>
          <a:xfrm>
            <a:off x="2929680" y="1836723"/>
            <a:ext cx="381794" cy="379706"/>
          </a:xfrm>
          <a:custGeom>
            <a:avLst/>
            <a:gdLst/>
            <a:ahLst/>
            <a:cxnLst/>
            <a:rect l="l" t="t" r="r" b="b"/>
            <a:pathLst>
              <a:path w="21410" h="21410" extrusionOk="0">
                <a:moveTo>
                  <a:pt x="20437" y="20437"/>
                </a:moveTo>
                <a:lnTo>
                  <a:pt x="17519" y="20437"/>
                </a:lnTo>
                <a:lnTo>
                  <a:pt x="17519" y="18978"/>
                </a:lnTo>
                <a:cubicBezTo>
                  <a:pt x="17519" y="18710"/>
                  <a:pt x="17301" y="18492"/>
                  <a:pt x="17033" y="18492"/>
                </a:cubicBezTo>
                <a:lnTo>
                  <a:pt x="15574" y="18492"/>
                </a:lnTo>
                <a:lnTo>
                  <a:pt x="15574" y="17033"/>
                </a:lnTo>
                <a:cubicBezTo>
                  <a:pt x="15574" y="16764"/>
                  <a:pt x="15356" y="16546"/>
                  <a:pt x="15087" y="16546"/>
                </a:cubicBezTo>
                <a:lnTo>
                  <a:pt x="13344" y="16546"/>
                </a:lnTo>
                <a:lnTo>
                  <a:pt x="10309" y="13497"/>
                </a:lnTo>
                <a:cubicBezTo>
                  <a:pt x="10221" y="13409"/>
                  <a:pt x="10100" y="13354"/>
                  <a:pt x="9965" y="13354"/>
                </a:cubicBezTo>
                <a:cubicBezTo>
                  <a:pt x="9819" y="13354"/>
                  <a:pt x="9693" y="13422"/>
                  <a:pt x="9604" y="13524"/>
                </a:cubicBezTo>
                <a:lnTo>
                  <a:pt x="8815" y="14312"/>
                </a:lnTo>
                <a:cubicBezTo>
                  <a:pt x="8435" y="14692"/>
                  <a:pt x="7820" y="14692"/>
                  <a:pt x="7441" y="14312"/>
                </a:cubicBezTo>
                <a:lnTo>
                  <a:pt x="1256" y="8128"/>
                </a:lnTo>
                <a:cubicBezTo>
                  <a:pt x="877" y="7748"/>
                  <a:pt x="877" y="7133"/>
                  <a:pt x="1256" y="6753"/>
                </a:cubicBezTo>
                <a:lnTo>
                  <a:pt x="6754" y="1255"/>
                </a:lnTo>
                <a:cubicBezTo>
                  <a:pt x="7133" y="876"/>
                  <a:pt x="7749" y="876"/>
                  <a:pt x="8128" y="1255"/>
                </a:cubicBezTo>
                <a:lnTo>
                  <a:pt x="14312" y="7440"/>
                </a:lnTo>
                <a:cubicBezTo>
                  <a:pt x="14691" y="7820"/>
                  <a:pt x="14691" y="8435"/>
                  <a:pt x="14312" y="8815"/>
                </a:cubicBezTo>
                <a:lnTo>
                  <a:pt x="13539" y="9588"/>
                </a:lnTo>
                <a:cubicBezTo>
                  <a:pt x="13437" y="9677"/>
                  <a:pt x="13370" y="9804"/>
                  <a:pt x="13370" y="9950"/>
                </a:cubicBezTo>
                <a:cubicBezTo>
                  <a:pt x="13370" y="10084"/>
                  <a:pt x="13424" y="10206"/>
                  <a:pt x="13513" y="10294"/>
                </a:cubicBezTo>
                <a:lnTo>
                  <a:pt x="20437" y="17234"/>
                </a:lnTo>
                <a:cubicBezTo>
                  <a:pt x="20437" y="17234"/>
                  <a:pt x="20437" y="20437"/>
                  <a:pt x="20437" y="20437"/>
                </a:cubicBezTo>
                <a:close/>
                <a:moveTo>
                  <a:pt x="21268" y="16689"/>
                </a:moveTo>
                <a:lnTo>
                  <a:pt x="14547" y="9954"/>
                </a:lnTo>
                <a:lnTo>
                  <a:pt x="14999" y="9502"/>
                </a:lnTo>
                <a:cubicBezTo>
                  <a:pt x="15758" y="8743"/>
                  <a:pt x="15758" y="7512"/>
                  <a:pt x="14999" y="6753"/>
                </a:cubicBezTo>
                <a:lnTo>
                  <a:pt x="8815" y="569"/>
                </a:lnTo>
                <a:cubicBezTo>
                  <a:pt x="8056" y="-190"/>
                  <a:pt x="6825" y="-190"/>
                  <a:pt x="6066" y="569"/>
                </a:cubicBezTo>
                <a:lnTo>
                  <a:pt x="569" y="6066"/>
                </a:lnTo>
                <a:cubicBezTo>
                  <a:pt x="-190" y="6825"/>
                  <a:pt x="-190" y="8056"/>
                  <a:pt x="569" y="8815"/>
                </a:cubicBezTo>
                <a:lnTo>
                  <a:pt x="6754" y="14999"/>
                </a:lnTo>
                <a:cubicBezTo>
                  <a:pt x="7513" y="15758"/>
                  <a:pt x="8743" y="15758"/>
                  <a:pt x="9502" y="14999"/>
                </a:cubicBezTo>
                <a:lnTo>
                  <a:pt x="9968" y="14533"/>
                </a:lnTo>
                <a:lnTo>
                  <a:pt x="12798" y="17376"/>
                </a:lnTo>
                <a:cubicBezTo>
                  <a:pt x="12886" y="17465"/>
                  <a:pt x="13008" y="17519"/>
                  <a:pt x="13142" y="17519"/>
                </a:cubicBezTo>
                <a:lnTo>
                  <a:pt x="14601" y="17519"/>
                </a:lnTo>
                <a:lnTo>
                  <a:pt x="14601" y="18978"/>
                </a:lnTo>
                <a:cubicBezTo>
                  <a:pt x="14601" y="19247"/>
                  <a:pt x="14819" y="19464"/>
                  <a:pt x="15087" y="19464"/>
                </a:cubicBezTo>
                <a:lnTo>
                  <a:pt x="16546" y="19464"/>
                </a:lnTo>
                <a:lnTo>
                  <a:pt x="16546" y="20924"/>
                </a:lnTo>
                <a:cubicBezTo>
                  <a:pt x="16546" y="21193"/>
                  <a:pt x="16764" y="21410"/>
                  <a:pt x="17033" y="21410"/>
                </a:cubicBezTo>
                <a:lnTo>
                  <a:pt x="20924" y="21410"/>
                </a:lnTo>
                <a:cubicBezTo>
                  <a:pt x="21192" y="21410"/>
                  <a:pt x="21410" y="21193"/>
                  <a:pt x="21410" y="20924"/>
                </a:cubicBezTo>
                <a:lnTo>
                  <a:pt x="21410" y="17033"/>
                </a:lnTo>
                <a:cubicBezTo>
                  <a:pt x="21410" y="16899"/>
                  <a:pt x="21356" y="16777"/>
                  <a:pt x="21268" y="16689"/>
                </a:cubicBezTo>
                <a:moveTo>
                  <a:pt x="6819" y="7791"/>
                </a:moveTo>
                <a:cubicBezTo>
                  <a:pt x="6282" y="7791"/>
                  <a:pt x="5846" y="7356"/>
                  <a:pt x="5846" y="6819"/>
                </a:cubicBezTo>
                <a:cubicBezTo>
                  <a:pt x="5846" y="6282"/>
                  <a:pt x="6282" y="5846"/>
                  <a:pt x="6819" y="5846"/>
                </a:cubicBezTo>
                <a:cubicBezTo>
                  <a:pt x="7356" y="5846"/>
                  <a:pt x="7792" y="6282"/>
                  <a:pt x="7792" y="6819"/>
                </a:cubicBezTo>
                <a:cubicBezTo>
                  <a:pt x="7792" y="7356"/>
                  <a:pt x="7356" y="7791"/>
                  <a:pt x="6819" y="7791"/>
                </a:cubicBezTo>
                <a:moveTo>
                  <a:pt x="6819" y="4873"/>
                </a:moveTo>
                <a:cubicBezTo>
                  <a:pt x="5745" y="4873"/>
                  <a:pt x="4874" y="5744"/>
                  <a:pt x="4874" y="6819"/>
                </a:cubicBezTo>
                <a:cubicBezTo>
                  <a:pt x="4874" y="7893"/>
                  <a:pt x="5745" y="8765"/>
                  <a:pt x="6819" y="8765"/>
                </a:cubicBezTo>
                <a:cubicBezTo>
                  <a:pt x="7893" y="8765"/>
                  <a:pt x="8765" y="7893"/>
                  <a:pt x="8765" y="6819"/>
                </a:cubicBezTo>
                <a:cubicBezTo>
                  <a:pt x="8765" y="5744"/>
                  <a:pt x="7893" y="4873"/>
                  <a:pt x="6819" y="4873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57125" tIns="57125" rIns="57125" bIns="5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Gill Sans"/>
              <a:buNone/>
            </a:pPr>
            <a:endParaRPr sz="6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2" name="Google Shape;292;p21"/>
          <p:cNvSpPr/>
          <p:nvPr/>
        </p:nvSpPr>
        <p:spPr>
          <a:xfrm>
            <a:off x="4403975" y="2037647"/>
            <a:ext cx="1706400" cy="723900"/>
          </a:xfrm>
          <a:prstGeom prst="wedgeRoundRectCallout">
            <a:avLst>
              <a:gd name="adj1" fmla="val 88893"/>
              <a:gd name="adj2" fmla="val -42533"/>
              <a:gd name="adj3" fmla="val 0"/>
            </a:avLst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should I believe you?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2"/>
          <p:cNvSpPr txBox="1">
            <a:spLocks noGrp="1"/>
          </p:cNvSpPr>
          <p:nvPr>
            <p:ph type="title"/>
          </p:nvPr>
        </p:nvSpPr>
        <p:spPr>
          <a:xfrm>
            <a:off x="359533" y="123478"/>
            <a:ext cx="8119500" cy="8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X.509 certificate</a:t>
            </a:r>
            <a:endParaRPr/>
          </a:p>
        </p:txBody>
      </p:sp>
      <p:sp>
        <p:nvSpPr>
          <p:cNvPr id="299" name="Google Shape;299;p22"/>
          <p:cNvSpPr txBox="1">
            <a:spLocks noGrp="1"/>
          </p:cNvSpPr>
          <p:nvPr>
            <p:ph type="body" idx="1"/>
          </p:nvPr>
        </p:nvSpPr>
        <p:spPr>
          <a:xfrm>
            <a:off x="412328" y="1206325"/>
            <a:ext cx="4836900" cy="3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8615" algn="l" rtl="0">
              <a:spcBef>
                <a:spcPts val="750"/>
              </a:spcBef>
              <a:spcAft>
                <a:spcPts val="0"/>
              </a:spcAft>
              <a:buSzPts val="1890"/>
              <a:buChar char="■"/>
            </a:pPr>
            <a:r>
              <a:rPr lang="en-US"/>
              <a:t>Subject name</a:t>
            </a:r>
            <a:endParaRPr/>
          </a:p>
          <a:p>
            <a:pPr marL="457200" lvl="0" indent="-348615" algn="l" rtl="0">
              <a:spcBef>
                <a:spcPts val="0"/>
              </a:spcBef>
              <a:spcAft>
                <a:spcPts val="0"/>
              </a:spcAft>
              <a:buSzPts val="1890"/>
              <a:buChar char="■"/>
            </a:pPr>
            <a:r>
              <a:rPr lang="en-US"/>
              <a:t>Subject’s public key</a:t>
            </a:r>
            <a:endParaRPr/>
          </a:p>
          <a:p>
            <a:pPr marL="457200" lvl="0" indent="-348615" algn="l" rtl="0">
              <a:spcBef>
                <a:spcPts val="0"/>
              </a:spcBef>
              <a:spcAft>
                <a:spcPts val="0"/>
              </a:spcAft>
              <a:buSzPts val="1890"/>
              <a:buChar char="■"/>
            </a:pPr>
            <a:r>
              <a:rPr lang="en-US"/>
              <a:t>Issuer (CA) name</a:t>
            </a:r>
            <a:endParaRPr/>
          </a:p>
          <a:p>
            <a:pPr marL="457200" lvl="0" indent="-348615" algn="l" rtl="0">
              <a:spcBef>
                <a:spcPts val="0"/>
              </a:spcBef>
              <a:spcAft>
                <a:spcPts val="0"/>
              </a:spcAft>
              <a:buSzPts val="1890"/>
              <a:buChar char="■"/>
            </a:pPr>
            <a:r>
              <a:rPr lang="en-US"/>
              <a:t>Validity</a:t>
            </a: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Certificate </a:t>
            </a:r>
            <a:r>
              <a:rPr lang="en-US" b="1"/>
              <a:t>signed</a:t>
            </a:r>
            <a:r>
              <a:rPr lang="en-US"/>
              <a:t> by issuer (CA)</a:t>
            </a:r>
            <a:endParaRPr/>
          </a:p>
        </p:txBody>
      </p:sp>
      <p:grpSp>
        <p:nvGrpSpPr>
          <p:cNvPr id="300" name="Google Shape;300;p22"/>
          <p:cNvGrpSpPr/>
          <p:nvPr/>
        </p:nvGrpSpPr>
        <p:grpSpPr>
          <a:xfrm>
            <a:off x="5291350" y="1134125"/>
            <a:ext cx="3123300" cy="3466800"/>
            <a:chOff x="5291350" y="1134125"/>
            <a:chExt cx="3123300" cy="3466800"/>
          </a:xfrm>
        </p:grpSpPr>
        <p:sp>
          <p:nvSpPr>
            <p:cNvPr id="301" name="Google Shape;301;p22"/>
            <p:cNvSpPr txBox="1"/>
            <p:nvPr/>
          </p:nvSpPr>
          <p:spPr>
            <a:xfrm>
              <a:off x="5291350" y="1134125"/>
              <a:ext cx="3123300" cy="3466800"/>
            </a:xfrm>
            <a:prstGeom prst="rect">
              <a:avLst/>
            </a:prstGeom>
            <a:solidFill>
              <a:srgbClr val="F3F3F3"/>
            </a:solidFill>
            <a:ln w="19050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1430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182880" marR="18288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latin typeface="Pinyon Script"/>
                  <a:ea typeface="Pinyon Script"/>
                  <a:cs typeface="Pinyon Script"/>
                  <a:sym typeface="Pinyon Script"/>
                </a:rPr>
                <a:t>This is to certify that </a:t>
              </a:r>
              <a:endParaRPr sz="2400">
                <a:latin typeface="Pinyon Script"/>
                <a:ea typeface="Pinyon Script"/>
                <a:cs typeface="Pinyon Script"/>
                <a:sym typeface="Pinyon Script"/>
              </a:endParaRPr>
            </a:p>
            <a:p>
              <a:pPr marL="182880" marR="18288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182880" marR="18288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/>
                <a:t>liz-server</a:t>
              </a:r>
              <a:endParaRPr sz="2400"/>
            </a:p>
            <a:p>
              <a:pPr marL="182880" marR="18288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182880" marR="18288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latin typeface="Pinyon Script"/>
                  <a:ea typeface="Pinyon Script"/>
                  <a:cs typeface="Pinyon Script"/>
                  <a:sym typeface="Pinyon Script"/>
                </a:rPr>
                <a:t>has public key </a:t>
              </a:r>
              <a:endParaRPr sz="2400">
                <a:latin typeface="Pinyon Script"/>
                <a:ea typeface="Pinyon Script"/>
                <a:cs typeface="Pinyon Script"/>
                <a:sym typeface="Pinyon Script"/>
              </a:endParaRPr>
            </a:p>
            <a:p>
              <a:pPr marL="182880" marR="18288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182880" marR="18288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/>
                <a:t>abcdef</a:t>
              </a:r>
              <a:endParaRPr sz="2400"/>
            </a:p>
          </p:txBody>
        </p:sp>
        <p:sp>
          <p:nvSpPr>
            <p:cNvPr id="302" name="Google Shape;302;p22"/>
            <p:cNvSpPr/>
            <p:nvPr/>
          </p:nvSpPr>
          <p:spPr>
            <a:xfrm>
              <a:off x="6425839" y="3586755"/>
              <a:ext cx="854325" cy="865200"/>
            </a:xfrm>
            <a:custGeom>
              <a:avLst/>
              <a:gdLst/>
              <a:ahLst/>
              <a:cxnLst/>
              <a:rect l="l" t="t" r="r" b="b"/>
              <a:pathLst>
                <a:path w="139" h="141" extrusionOk="0">
                  <a:moveTo>
                    <a:pt x="1" y="112"/>
                  </a:moveTo>
                  <a:cubicBezTo>
                    <a:pt x="0" y="114"/>
                    <a:pt x="0" y="117"/>
                    <a:pt x="2" y="119"/>
                  </a:cubicBezTo>
                  <a:cubicBezTo>
                    <a:pt x="3" y="121"/>
                    <a:pt x="6" y="122"/>
                    <a:pt x="8" y="121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6" y="139"/>
                    <a:pt x="38" y="141"/>
                    <a:pt x="40" y="141"/>
                  </a:cubicBezTo>
                  <a:cubicBezTo>
                    <a:pt x="40" y="141"/>
                    <a:pt x="41" y="141"/>
                    <a:pt x="41" y="141"/>
                  </a:cubicBezTo>
                  <a:cubicBezTo>
                    <a:pt x="43" y="141"/>
                    <a:pt x="45" y="140"/>
                    <a:pt x="46" y="138"/>
                  </a:cubicBezTo>
                  <a:cubicBezTo>
                    <a:pt x="70" y="97"/>
                    <a:pt x="70" y="97"/>
                    <a:pt x="70" y="97"/>
                  </a:cubicBezTo>
                  <a:cubicBezTo>
                    <a:pt x="93" y="138"/>
                    <a:pt x="93" y="138"/>
                    <a:pt x="93" y="138"/>
                  </a:cubicBezTo>
                  <a:cubicBezTo>
                    <a:pt x="94" y="140"/>
                    <a:pt x="97" y="141"/>
                    <a:pt x="99" y="141"/>
                  </a:cubicBezTo>
                  <a:cubicBezTo>
                    <a:pt x="102" y="141"/>
                    <a:pt x="104" y="139"/>
                    <a:pt x="104" y="136"/>
                  </a:cubicBezTo>
                  <a:cubicBezTo>
                    <a:pt x="110" y="115"/>
                    <a:pt x="110" y="115"/>
                    <a:pt x="110" y="115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33" y="122"/>
                    <a:pt x="136" y="121"/>
                    <a:pt x="137" y="119"/>
                  </a:cubicBezTo>
                  <a:cubicBezTo>
                    <a:pt x="139" y="117"/>
                    <a:pt x="139" y="114"/>
                    <a:pt x="138" y="112"/>
                  </a:cubicBezTo>
                  <a:cubicBezTo>
                    <a:pt x="110" y="64"/>
                    <a:pt x="110" y="64"/>
                    <a:pt x="110" y="64"/>
                  </a:cubicBezTo>
                  <a:cubicBezTo>
                    <a:pt x="113" y="59"/>
                    <a:pt x="114" y="53"/>
                    <a:pt x="114" y="46"/>
                  </a:cubicBezTo>
                  <a:cubicBezTo>
                    <a:pt x="114" y="21"/>
                    <a:pt x="94" y="0"/>
                    <a:pt x="68" y="0"/>
                  </a:cubicBezTo>
                  <a:cubicBezTo>
                    <a:pt x="43" y="0"/>
                    <a:pt x="23" y="21"/>
                    <a:pt x="23" y="46"/>
                  </a:cubicBezTo>
                  <a:cubicBezTo>
                    <a:pt x="23" y="54"/>
                    <a:pt x="24" y="60"/>
                    <a:pt x="28" y="67"/>
                  </a:cubicBezTo>
                  <a:lnTo>
                    <a:pt x="1" y="112"/>
                  </a:lnTo>
                  <a:close/>
                  <a:moveTo>
                    <a:pt x="43" y="119"/>
                  </a:moveTo>
                  <a:cubicBezTo>
                    <a:pt x="40" y="106"/>
                    <a:pt x="40" y="106"/>
                    <a:pt x="40" y="106"/>
                  </a:cubicBezTo>
                  <a:cubicBezTo>
                    <a:pt x="39" y="105"/>
                    <a:pt x="38" y="103"/>
                    <a:pt x="37" y="102"/>
                  </a:cubicBezTo>
                  <a:cubicBezTo>
                    <a:pt x="35" y="102"/>
                    <a:pt x="34" y="101"/>
                    <a:pt x="32" y="102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42" y="84"/>
                    <a:pt x="50" y="89"/>
                    <a:pt x="59" y="91"/>
                  </a:cubicBezTo>
                  <a:lnTo>
                    <a:pt x="43" y="119"/>
                  </a:lnTo>
                  <a:close/>
                  <a:moveTo>
                    <a:pt x="120" y="105"/>
                  </a:moveTo>
                  <a:cubicBezTo>
                    <a:pt x="107" y="102"/>
                    <a:pt x="107" y="102"/>
                    <a:pt x="107" y="102"/>
                  </a:cubicBezTo>
                  <a:cubicBezTo>
                    <a:pt x="106" y="101"/>
                    <a:pt x="104" y="102"/>
                    <a:pt x="103" y="102"/>
                  </a:cubicBezTo>
                  <a:cubicBezTo>
                    <a:pt x="101" y="103"/>
                    <a:pt x="100" y="105"/>
                    <a:pt x="100" y="106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89" y="88"/>
                    <a:pt x="97" y="83"/>
                    <a:pt x="103" y="76"/>
                  </a:cubicBezTo>
                  <a:lnTo>
                    <a:pt x="120" y="105"/>
                  </a:lnTo>
                  <a:close/>
                  <a:moveTo>
                    <a:pt x="68" y="13"/>
                  </a:moveTo>
                  <a:cubicBezTo>
                    <a:pt x="87" y="13"/>
                    <a:pt x="102" y="28"/>
                    <a:pt x="102" y="46"/>
                  </a:cubicBezTo>
                  <a:cubicBezTo>
                    <a:pt x="102" y="65"/>
                    <a:pt x="87" y="80"/>
                    <a:pt x="68" y="80"/>
                  </a:cubicBezTo>
                  <a:cubicBezTo>
                    <a:pt x="50" y="80"/>
                    <a:pt x="35" y="65"/>
                    <a:pt x="35" y="46"/>
                  </a:cubicBezTo>
                  <a:cubicBezTo>
                    <a:pt x="35" y="28"/>
                    <a:pt x="50" y="13"/>
                    <a:pt x="68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lvl="0" indent="0" algn="ctr" rtl="0">
                <a:lnSpc>
                  <a:spcPct val="114000"/>
                </a:lnSpc>
                <a:spcBef>
                  <a:spcPts val="75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600" b="1">
                  <a:solidFill>
                    <a:schemeClr val="accent3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CA</a:t>
              </a:r>
              <a:endParaRPr sz="1600" b="1" i="0" u="none" strike="noStrike" cap="none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303" name="Google Shape;303;p22"/>
            <p:cNvSpPr/>
            <p:nvPr/>
          </p:nvSpPr>
          <p:spPr>
            <a:xfrm>
              <a:off x="5834551" y="2849974"/>
              <a:ext cx="508166" cy="508166"/>
            </a:xfrm>
            <a:custGeom>
              <a:avLst/>
              <a:gdLst/>
              <a:ahLst/>
              <a:cxnLst/>
              <a:rect l="l" t="t" r="r" b="b"/>
              <a:pathLst>
                <a:path w="21410" h="21410" extrusionOk="0">
                  <a:moveTo>
                    <a:pt x="20437" y="20437"/>
                  </a:moveTo>
                  <a:lnTo>
                    <a:pt x="17519" y="20437"/>
                  </a:lnTo>
                  <a:lnTo>
                    <a:pt x="17519" y="18978"/>
                  </a:lnTo>
                  <a:cubicBezTo>
                    <a:pt x="17519" y="18710"/>
                    <a:pt x="17301" y="18492"/>
                    <a:pt x="17033" y="18492"/>
                  </a:cubicBezTo>
                  <a:lnTo>
                    <a:pt x="15574" y="18492"/>
                  </a:lnTo>
                  <a:lnTo>
                    <a:pt x="15574" y="17033"/>
                  </a:lnTo>
                  <a:cubicBezTo>
                    <a:pt x="15574" y="16764"/>
                    <a:pt x="15356" y="16546"/>
                    <a:pt x="15087" y="16546"/>
                  </a:cubicBezTo>
                  <a:lnTo>
                    <a:pt x="13344" y="16546"/>
                  </a:lnTo>
                  <a:lnTo>
                    <a:pt x="10309" y="13497"/>
                  </a:lnTo>
                  <a:cubicBezTo>
                    <a:pt x="10221" y="13409"/>
                    <a:pt x="10100" y="13354"/>
                    <a:pt x="9965" y="13354"/>
                  </a:cubicBezTo>
                  <a:cubicBezTo>
                    <a:pt x="9819" y="13354"/>
                    <a:pt x="9693" y="13422"/>
                    <a:pt x="9604" y="13524"/>
                  </a:cubicBezTo>
                  <a:lnTo>
                    <a:pt x="8815" y="14312"/>
                  </a:lnTo>
                  <a:cubicBezTo>
                    <a:pt x="8435" y="14692"/>
                    <a:pt x="7820" y="14692"/>
                    <a:pt x="7441" y="14312"/>
                  </a:cubicBezTo>
                  <a:lnTo>
                    <a:pt x="1256" y="8128"/>
                  </a:lnTo>
                  <a:cubicBezTo>
                    <a:pt x="877" y="7748"/>
                    <a:pt x="877" y="7133"/>
                    <a:pt x="1256" y="6753"/>
                  </a:cubicBezTo>
                  <a:lnTo>
                    <a:pt x="6754" y="1255"/>
                  </a:lnTo>
                  <a:cubicBezTo>
                    <a:pt x="7133" y="876"/>
                    <a:pt x="7749" y="876"/>
                    <a:pt x="8128" y="1255"/>
                  </a:cubicBezTo>
                  <a:lnTo>
                    <a:pt x="14312" y="7440"/>
                  </a:lnTo>
                  <a:cubicBezTo>
                    <a:pt x="14691" y="7820"/>
                    <a:pt x="14691" y="8435"/>
                    <a:pt x="14312" y="8815"/>
                  </a:cubicBezTo>
                  <a:lnTo>
                    <a:pt x="13539" y="9588"/>
                  </a:lnTo>
                  <a:cubicBezTo>
                    <a:pt x="13437" y="9677"/>
                    <a:pt x="13370" y="9804"/>
                    <a:pt x="13370" y="9950"/>
                  </a:cubicBezTo>
                  <a:cubicBezTo>
                    <a:pt x="13370" y="10084"/>
                    <a:pt x="13424" y="10206"/>
                    <a:pt x="13513" y="10294"/>
                  </a:cubicBezTo>
                  <a:lnTo>
                    <a:pt x="20437" y="17234"/>
                  </a:lnTo>
                  <a:cubicBezTo>
                    <a:pt x="20437" y="17234"/>
                    <a:pt x="20437" y="20437"/>
                    <a:pt x="20437" y="20437"/>
                  </a:cubicBezTo>
                  <a:close/>
                  <a:moveTo>
                    <a:pt x="21268" y="16689"/>
                  </a:moveTo>
                  <a:lnTo>
                    <a:pt x="14547" y="9954"/>
                  </a:lnTo>
                  <a:lnTo>
                    <a:pt x="14999" y="9502"/>
                  </a:lnTo>
                  <a:cubicBezTo>
                    <a:pt x="15758" y="8743"/>
                    <a:pt x="15758" y="7512"/>
                    <a:pt x="14999" y="6753"/>
                  </a:cubicBezTo>
                  <a:lnTo>
                    <a:pt x="8815" y="569"/>
                  </a:lnTo>
                  <a:cubicBezTo>
                    <a:pt x="8056" y="-190"/>
                    <a:pt x="6825" y="-190"/>
                    <a:pt x="6066" y="569"/>
                  </a:cubicBezTo>
                  <a:lnTo>
                    <a:pt x="569" y="6066"/>
                  </a:lnTo>
                  <a:cubicBezTo>
                    <a:pt x="-190" y="6825"/>
                    <a:pt x="-190" y="8056"/>
                    <a:pt x="569" y="8815"/>
                  </a:cubicBezTo>
                  <a:lnTo>
                    <a:pt x="6754" y="14999"/>
                  </a:lnTo>
                  <a:cubicBezTo>
                    <a:pt x="7513" y="15758"/>
                    <a:pt x="8743" y="15758"/>
                    <a:pt x="9502" y="14999"/>
                  </a:cubicBezTo>
                  <a:lnTo>
                    <a:pt x="9968" y="14533"/>
                  </a:lnTo>
                  <a:lnTo>
                    <a:pt x="12798" y="17376"/>
                  </a:lnTo>
                  <a:cubicBezTo>
                    <a:pt x="12886" y="17465"/>
                    <a:pt x="13008" y="17519"/>
                    <a:pt x="13142" y="17519"/>
                  </a:cubicBezTo>
                  <a:lnTo>
                    <a:pt x="14601" y="17519"/>
                  </a:lnTo>
                  <a:lnTo>
                    <a:pt x="14601" y="18978"/>
                  </a:lnTo>
                  <a:cubicBezTo>
                    <a:pt x="14601" y="19247"/>
                    <a:pt x="14819" y="19464"/>
                    <a:pt x="15087" y="19464"/>
                  </a:cubicBezTo>
                  <a:lnTo>
                    <a:pt x="16546" y="19464"/>
                  </a:lnTo>
                  <a:lnTo>
                    <a:pt x="16546" y="20924"/>
                  </a:lnTo>
                  <a:cubicBezTo>
                    <a:pt x="16546" y="21193"/>
                    <a:pt x="16764" y="21410"/>
                    <a:pt x="17033" y="21410"/>
                  </a:cubicBezTo>
                  <a:lnTo>
                    <a:pt x="20924" y="21410"/>
                  </a:lnTo>
                  <a:cubicBezTo>
                    <a:pt x="21192" y="21410"/>
                    <a:pt x="21410" y="21193"/>
                    <a:pt x="21410" y="20924"/>
                  </a:cubicBezTo>
                  <a:lnTo>
                    <a:pt x="21410" y="17033"/>
                  </a:lnTo>
                  <a:cubicBezTo>
                    <a:pt x="21410" y="16899"/>
                    <a:pt x="21356" y="16777"/>
                    <a:pt x="21268" y="16689"/>
                  </a:cubicBezTo>
                  <a:moveTo>
                    <a:pt x="6819" y="7791"/>
                  </a:moveTo>
                  <a:cubicBezTo>
                    <a:pt x="6282" y="7791"/>
                    <a:pt x="5846" y="7356"/>
                    <a:pt x="5846" y="6819"/>
                  </a:cubicBezTo>
                  <a:cubicBezTo>
                    <a:pt x="5846" y="6282"/>
                    <a:pt x="6282" y="5846"/>
                    <a:pt x="6819" y="5846"/>
                  </a:cubicBezTo>
                  <a:cubicBezTo>
                    <a:pt x="7356" y="5846"/>
                    <a:pt x="7792" y="6282"/>
                    <a:pt x="7792" y="6819"/>
                  </a:cubicBezTo>
                  <a:cubicBezTo>
                    <a:pt x="7792" y="7356"/>
                    <a:pt x="7356" y="7791"/>
                    <a:pt x="6819" y="7791"/>
                  </a:cubicBezTo>
                  <a:moveTo>
                    <a:pt x="6819" y="4873"/>
                  </a:moveTo>
                  <a:cubicBezTo>
                    <a:pt x="5745" y="4873"/>
                    <a:pt x="4874" y="5744"/>
                    <a:pt x="4874" y="6819"/>
                  </a:cubicBezTo>
                  <a:cubicBezTo>
                    <a:pt x="4874" y="7893"/>
                    <a:pt x="5745" y="8765"/>
                    <a:pt x="6819" y="8765"/>
                  </a:cubicBezTo>
                  <a:cubicBezTo>
                    <a:pt x="7893" y="8765"/>
                    <a:pt x="8765" y="7893"/>
                    <a:pt x="8765" y="6819"/>
                  </a:cubicBezTo>
                  <a:cubicBezTo>
                    <a:pt x="8765" y="5744"/>
                    <a:pt x="7893" y="4873"/>
                    <a:pt x="6819" y="4873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7125" tIns="57125" rIns="57125" bIns="5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400"/>
                <a:buFont typeface="Gill Sans"/>
                <a:buNone/>
              </a:pPr>
              <a:endParaRPr sz="6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3"/>
          <p:cNvSpPr txBox="1">
            <a:spLocks noGrp="1"/>
          </p:cNvSpPr>
          <p:nvPr>
            <p:ph type="title"/>
          </p:nvPr>
        </p:nvSpPr>
        <p:spPr>
          <a:xfrm>
            <a:off x="359533" y="123478"/>
            <a:ext cx="8119500" cy="8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X.509 certificate chain</a:t>
            </a:r>
            <a:endParaRPr/>
          </a:p>
        </p:txBody>
      </p:sp>
      <p:grpSp>
        <p:nvGrpSpPr>
          <p:cNvPr id="310" name="Google Shape;310;p23"/>
          <p:cNvGrpSpPr/>
          <p:nvPr/>
        </p:nvGrpSpPr>
        <p:grpSpPr>
          <a:xfrm>
            <a:off x="270100" y="1134125"/>
            <a:ext cx="3123300" cy="3466800"/>
            <a:chOff x="5291350" y="1134125"/>
            <a:chExt cx="3123300" cy="3466800"/>
          </a:xfrm>
        </p:grpSpPr>
        <p:sp>
          <p:nvSpPr>
            <p:cNvPr id="311" name="Google Shape;311;p23"/>
            <p:cNvSpPr txBox="1"/>
            <p:nvPr/>
          </p:nvSpPr>
          <p:spPr>
            <a:xfrm>
              <a:off x="5291350" y="1134125"/>
              <a:ext cx="3123300" cy="3466800"/>
            </a:xfrm>
            <a:prstGeom prst="rect">
              <a:avLst/>
            </a:prstGeom>
            <a:solidFill>
              <a:srgbClr val="F3F3F3"/>
            </a:solidFill>
            <a:ln w="19050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1430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182880" marR="18288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latin typeface="Pinyon Script"/>
                  <a:ea typeface="Pinyon Script"/>
                  <a:cs typeface="Pinyon Script"/>
                  <a:sym typeface="Pinyon Script"/>
                </a:rPr>
                <a:t>This is to certify that </a:t>
              </a:r>
              <a:endParaRPr sz="2400">
                <a:latin typeface="Pinyon Script"/>
                <a:ea typeface="Pinyon Script"/>
                <a:cs typeface="Pinyon Script"/>
                <a:sym typeface="Pinyon Script"/>
              </a:endParaRPr>
            </a:p>
            <a:p>
              <a:pPr marL="182880" marR="18288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182880" marR="18288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/>
                <a:t>liz-server</a:t>
              </a:r>
              <a:endParaRPr sz="2400"/>
            </a:p>
            <a:p>
              <a:pPr marL="182880" marR="18288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182880" marR="18288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latin typeface="Pinyon Script"/>
                  <a:ea typeface="Pinyon Script"/>
                  <a:cs typeface="Pinyon Script"/>
                  <a:sym typeface="Pinyon Script"/>
                </a:rPr>
                <a:t>has public key </a:t>
              </a:r>
              <a:endParaRPr sz="2400">
                <a:latin typeface="Pinyon Script"/>
                <a:ea typeface="Pinyon Script"/>
                <a:cs typeface="Pinyon Script"/>
                <a:sym typeface="Pinyon Script"/>
              </a:endParaRPr>
            </a:p>
            <a:p>
              <a:pPr marL="182880" marR="18288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182880" marR="18288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/>
                <a:t>abcdef</a:t>
              </a:r>
              <a:endParaRPr sz="2400"/>
            </a:p>
          </p:txBody>
        </p:sp>
        <p:sp>
          <p:nvSpPr>
            <p:cNvPr id="312" name="Google Shape;312;p23"/>
            <p:cNvSpPr/>
            <p:nvPr/>
          </p:nvSpPr>
          <p:spPr>
            <a:xfrm>
              <a:off x="6425839" y="3586755"/>
              <a:ext cx="854325" cy="865200"/>
            </a:xfrm>
            <a:custGeom>
              <a:avLst/>
              <a:gdLst/>
              <a:ahLst/>
              <a:cxnLst/>
              <a:rect l="l" t="t" r="r" b="b"/>
              <a:pathLst>
                <a:path w="139" h="141" extrusionOk="0">
                  <a:moveTo>
                    <a:pt x="1" y="112"/>
                  </a:moveTo>
                  <a:cubicBezTo>
                    <a:pt x="0" y="114"/>
                    <a:pt x="0" y="117"/>
                    <a:pt x="2" y="119"/>
                  </a:cubicBezTo>
                  <a:cubicBezTo>
                    <a:pt x="3" y="121"/>
                    <a:pt x="6" y="122"/>
                    <a:pt x="8" y="121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6" y="139"/>
                    <a:pt x="38" y="141"/>
                    <a:pt x="40" y="141"/>
                  </a:cubicBezTo>
                  <a:cubicBezTo>
                    <a:pt x="40" y="141"/>
                    <a:pt x="41" y="141"/>
                    <a:pt x="41" y="141"/>
                  </a:cubicBezTo>
                  <a:cubicBezTo>
                    <a:pt x="43" y="141"/>
                    <a:pt x="45" y="140"/>
                    <a:pt x="46" y="138"/>
                  </a:cubicBezTo>
                  <a:cubicBezTo>
                    <a:pt x="70" y="97"/>
                    <a:pt x="70" y="97"/>
                    <a:pt x="70" y="97"/>
                  </a:cubicBezTo>
                  <a:cubicBezTo>
                    <a:pt x="93" y="138"/>
                    <a:pt x="93" y="138"/>
                    <a:pt x="93" y="138"/>
                  </a:cubicBezTo>
                  <a:cubicBezTo>
                    <a:pt x="94" y="140"/>
                    <a:pt x="97" y="141"/>
                    <a:pt x="99" y="141"/>
                  </a:cubicBezTo>
                  <a:cubicBezTo>
                    <a:pt x="102" y="141"/>
                    <a:pt x="104" y="139"/>
                    <a:pt x="104" y="136"/>
                  </a:cubicBezTo>
                  <a:cubicBezTo>
                    <a:pt x="110" y="115"/>
                    <a:pt x="110" y="115"/>
                    <a:pt x="110" y="115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33" y="122"/>
                    <a:pt x="136" y="121"/>
                    <a:pt x="137" y="119"/>
                  </a:cubicBezTo>
                  <a:cubicBezTo>
                    <a:pt x="139" y="117"/>
                    <a:pt x="139" y="114"/>
                    <a:pt x="138" y="112"/>
                  </a:cubicBezTo>
                  <a:cubicBezTo>
                    <a:pt x="110" y="64"/>
                    <a:pt x="110" y="64"/>
                    <a:pt x="110" y="64"/>
                  </a:cubicBezTo>
                  <a:cubicBezTo>
                    <a:pt x="113" y="59"/>
                    <a:pt x="114" y="53"/>
                    <a:pt x="114" y="46"/>
                  </a:cubicBezTo>
                  <a:cubicBezTo>
                    <a:pt x="114" y="21"/>
                    <a:pt x="94" y="0"/>
                    <a:pt x="68" y="0"/>
                  </a:cubicBezTo>
                  <a:cubicBezTo>
                    <a:pt x="43" y="0"/>
                    <a:pt x="23" y="21"/>
                    <a:pt x="23" y="46"/>
                  </a:cubicBezTo>
                  <a:cubicBezTo>
                    <a:pt x="23" y="54"/>
                    <a:pt x="24" y="60"/>
                    <a:pt x="28" y="67"/>
                  </a:cubicBezTo>
                  <a:lnTo>
                    <a:pt x="1" y="112"/>
                  </a:lnTo>
                  <a:close/>
                  <a:moveTo>
                    <a:pt x="43" y="119"/>
                  </a:moveTo>
                  <a:cubicBezTo>
                    <a:pt x="40" y="106"/>
                    <a:pt x="40" y="106"/>
                    <a:pt x="40" y="106"/>
                  </a:cubicBezTo>
                  <a:cubicBezTo>
                    <a:pt x="39" y="105"/>
                    <a:pt x="38" y="103"/>
                    <a:pt x="37" y="102"/>
                  </a:cubicBezTo>
                  <a:cubicBezTo>
                    <a:pt x="35" y="102"/>
                    <a:pt x="34" y="101"/>
                    <a:pt x="32" y="102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42" y="84"/>
                    <a:pt x="50" y="89"/>
                    <a:pt x="59" y="91"/>
                  </a:cubicBezTo>
                  <a:lnTo>
                    <a:pt x="43" y="119"/>
                  </a:lnTo>
                  <a:close/>
                  <a:moveTo>
                    <a:pt x="120" y="105"/>
                  </a:moveTo>
                  <a:cubicBezTo>
                    <a:pt x="107" y="102"/>
                    <a:pt x="107" y="102"/>
                    <a:pt x="107" y="102"/>
                  </a:cubicBezTo>
                  <a:cubicBezTo>
                    <a:pt x="106" y="101"/>
                    <a:pt x="104" y="102"/>
                    <a:pt x="103" y="102"/>
                  </a:cubicBezTo>
                  <a:cubicBezTo>
                    <a:pt x="101" y="103"/>
                    <a:pt x="100" y="105"/>
                    <a:pt x="100" y="106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89" y="88"/>
                    <a:pt x="97" y="83"/>
                    <a:pt x="103" y="76"/>
                  </a:cubicBezTo>
                  <a:lnTo>
                    <a:pt x="120" y="105"/>
                  </a:lnTo>
                  <a:close/>
                  <a:moveTo>
                    <a:pt x="68" y="13"/>
                  </a:moveTo>
                  <a:cubicBezTo>
                    <a:pt x="87" y="13"/>
                    <a:pt x="102" y="28"/>
                    <a:pt x="102" y="46"/>
                  </a:cubicBezTo>
                  <a:cubicBezTo>
                    <a:pt x="102" y="65"/>
                    <a:pt x="87" y="80"/>
                    <a:pt x="68" y="80"/>
                  </a:cubicBezTo>
                  <a:cubicBezTo>
                    <a:pt x="50" y="80"/>
                    <a:pt x="35" y="65"/>
                    <a:pt x="35" y="46"/>
                  </a:cubicBezTo>
                  <a:cubicBezTo>
                    <a:pt x="35" y="28"/>
                    <a:pt x="50" y="13"/>
                    <a:pt x="68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lvl="0" indent="0" algn="ctr" rtl="0">
                <a:lnSpc>
                  <a:spcPct val="114000"/>
                </a:lnSpc>
                <a:spcBef>
                  <a:spcPts val="75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600" b="1">
                  <a:solidFill>
                    <a:schemeClr val="accent3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A</a:t>
              </a:r>
              <a:endParaRPr sz="1600" b="1" i="0" u="none" strike="noStrike" cap="none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313" name="Google Shape;313;p23"/>
            <p:cNvSpPr/>
            <p:nvPr/>
          </p:nvSpPr>
          <p:spPr>
            <a:xfrm>
              <a:off x="5834551" y="2849974"/>
              <a:ext cx="508166" cy="508166"/>
            </a:xfrm>
            <a:custGeom>
              <a:avLst/>
              <a:gdLst/>
              <a:ahLst/>
              <a:cxnLst/>
              <a:rect l="l" t="t" r="r" b="b"/>
              <a:pathLst>
                <a:path w="21410" h="21410" extrusionOk="0">
                  <a:moveTo>
                    <a:pt x="20437" y="20437"/>
                  </a:moveTo>
                  <a:lnTo>
                    <a:pt x="17519" y="20437"/>
                  </a:lnTo>
                  <a:lnTo>
                    <a:pt x="17519" y="18978"/>
                  </a:lnTo>
                  <a:cubicBezTo>
                    <a:pt x="17519" y="18710"/>
                    <a:pt x="17301" y="18492"/>
                    <a:pt x="17033" y="18492"/>
                  </a:cubicBezTo>
                  <a:lnTo>
                    <a:pt x="15574" y="18492"/>
                  </a:lnTo>
                  <a:lnTo>
                    <a:pt x="15574" y="17033"/>
                  </a:lnTo>
                  <a:cubicBezTo>
                    <a:pt x="15574" y="16764"/>
                    <a:pt x="15356" y="16546"/>
                    <a:pt x="15087" y="16546"/>
                  </a:cubicBezTo>
                  <a:lnTo>
                    <a:pt x="13344" y="16546"/>
                  </a:lnTo>
                  <a:lnTo>
                    <a:pt x="10309" y="13497"/>
                  </a:lnTo>
                  <a:cubicBezTo>
                    <a:pt x="10221" y="13409"/>
                    <a:pt x="10100" y="13354"/>
                    <a:pt x="9965" y="13354"/>
                  </a:cubicBezTo>
                  <a:cubicBezTo>
                    <a:pt x="9819" y="13354"/>
                    <a:pt x="9693" y="13422"/>
                    <a:pt x="9604" y="13524"/>
                  </a:cubicBezTo>
                  <a:lnTo>
                    <a:pt x="8815" y="14312"/>
                  </a:lnTo>
                  <a:cubicBezTo>
                    <a:pt x="8435" y="14692"/>
                    <a:pt x="7820" y="14692"/>
                    <a:pt x="7441" y="14312"/>
                  </a:cubicBezTo>
                  <a:lnTo>
                    <a:pt x="1256" y="8128"/>
                  </a:lnTo>
                  <a:cubicBezTo>
                    <a:pt x="877" y="7748"/>
                    <a:pt x="877" y="7133"/>
                    <a:pt x="1256" y="6753"/>
                  </a:cubicBezTo>
                  <a:lnTo>
                    <a:pt x="6754" y="1255"/>
                  </a:lnTo>
                  <a:cubicBezTo>
                    <a:pt x="7133" y="876"/>
                    <a:pt x="7749" y="876"/>
                    <a:pt x="8128" y="1255"/>
                  </a:cubicBezTo>
                  <a:lnTo>
                    <a:pt x="14312" y="7440"/>
                  </a:lnTo>
                  <a:cubicBezTo>
                    <a:pt x="14691" y="7820"/>
                    <a:pt x="14691" y="8435"/>
                    <a:pt x="14312" y="8815"/>
                  </a:cubicBezTo>
                  <a:lnTo>
                    <a:pt x="13539" y="9588"/>
                  </a:lnTo>
                  <a:cubicBezTo>
                    <a:pt x="13437" y="9677"/>
                    <a:pt x="13370" y="9804"/>
                    <a:pt x="13370" y="9950"/>
                  </a:cubicBezTo>
                  <a:cubicBezTo>
                    <a:pt x="13370" y="10084"/>
                    <a:pt x="13424" y="10206"/>
                    <a:pt x="13513" y="10294"/>
                  </a:cubicBezTo>
                  <a:lnTo>
                    <a:pt x="20437" y="17234"/>
                  </a:lnTo>
                  <a:cubicBezTo>
                    <a:pt x="20437" y="17234"/>
                    <a:pt x="20437" y="20437"/>
                    <a:pt x="20437" y="20437"/>
                  </a:cubicBezTo>
                  <a:close/>
                  <a:moveTo>
                    <a:pt x="21268" y="16689"/>
                  </a:moveTo>
                  <a:lnTo>
                    <a:pt x="14547" y="9954"/>
                  </a:lnTo>
                  <a:lnTo>
                    <a:pt x="14999" y="9502"/>
                  </a:lnTo>
                  <a:cubicBezTo>
                    <a:pt x="15758" y="8743"/>
                    <a:pt x="15758" y="7512"/>
                    <a:pt x="14999" y="6753"/>
                  </a:cubicBezTo>
                  <a:lnTo>
                    <a:pt x="8815" y="569"/>
                  </a:lnTo>
                  <a:cubicBezTo>
                    <a:pt x="8056" y="-190"/>
                    <a:pt x="6825" y="-190"/>
                    <a:pt x="6066" y="569"/>
                  </a:cubicBezTo>
                  <a:lnTo>
                    <a:pt x="569" y="6066"/>
                  </a:lnTo>
                  <a:cubicBezTo>
                    <a:pt x="-190" y="6825"/>
                    <a:pt x="-190" y="8056"/>
                    <a:pt x="569" y="8815"/>
                  </a:cubicBezTo>
                  <a:lnTo>
                    <a:pt x="6754" y="14999"/>
                  </a:lnTo>
                  <a:cubicBezTo>
                    <a:pt x="7513" y="15758"/>
                    <a:pt x="8743" y="15758"/>
                    <a:pt x="9502" y="14999"/>
                  </a:cubicBezTo>
                  <a:lnTo>
                    <a:pt x="9968" y="14533"/>
                  </a:lnTo>
                  <a:lnTo>
                    <a:pt x="12798" y="17376"/>
                  </a:lnTo>
                  <a:cubicBezTo>
                    <a:pt x="12886" y="17465"/>
                    <a:pt x="13008" y="17519"/>
                    <a:pt x="13142" y="17519"/>
                  </a:cubicBezTo>
                  <a:lnTo>
                    <a:pt x="14601" y="17519"/>
                  </a:lnTo>
                  <a:lnTo>
                    <a:pt x="14601" y="18978"/>
                  </a:lnTo>
                  <a:cubicBezTo>
                    <a:pt x="14601" y="19247"/>
                    <a:pt x="14819" y="19464"/>
                    <a:pt x="15087" y="19464"/>
                  </a:cubicBezTo>
                  <a:lnTo>
                    <a:pt x="16546" y="19464"/>
                  </a:lnTo>
                  <a:lnTo>
                    <a:pt x="16546" y="20924"/>
                  </a:lnTo>
                  <a:cubicBezTo>
                    <a:pt x="16546" y="21193"/>
                    <a:pt x="16764" y="21410"/>
                    <a:pt x="17033" y="21410"/>
                  </a:cubicBezTo>
                  <a:lnTo>
                    <a:pt x="20924" y="21410"/>
                  </a:lnTo>
                  <a:cubicBezTo>
                    <a:pt x="21192" y="21410"/>
                    <a:pt x="21410" y="21193"/>
                    <a:pt x="21410" y="20924"/>
                  </a:cubicBezTo>
                  <a:lnTo>
                    <a:pt x="21410" y="17033"/>
                  </a:lnTo>
                  <a:cubicBezTo>
                    <a:pt x="21410" y="16899"/>
                    <a:pt x="21356" y="16777"/>
                    <a:pt x="21268" y="16689"/>
                  </a:cubicBezTo>
                  <a:moveTo>
                    <a:pt x="6819" y="7791"/>
                  </a:moveTo>
                  <a:cubicBezTo>
                    <a:pt x="6282" y="7791"/>
                    <a:pt x="5846" y="7356"/>
                    <a:pt x="5846" y="6819"/>
                  </a:cubicBezTo>
                  <a:cubicBezTo>
                    <a:pt x="5846" y="6282"/>
                    <a:pt x="6282" y="5846"/>
                    <a:pt x="6819" y="5846"/>
                  </a:cubicBezTo>
                  <a:cubicBezTo>
                    <a:pt x="7356" y="5846"/>
                    <a:pt x="7792" y="6282"/>
                    <a:pt x="7792" y="6819"/>
                  </a:cubicBezTo>
                  <a:cubicBezTo>
                    <a:pt x="7792" y="7356"/>
                    <a:pt x="7356" y="7791"/>
                    <a:pt x="6819" y="7791"/>
                  </a:cubicBezTo>
                  <a:moveTo>
                    <a:pt x="6819" y="4873"/>
                  </a:moveTo>
                  <a:cubicBezTo>
                    <a:pt x="5745" y="4873"/>
                    <a:pt x="4874" y="5744"/>
                    <a:pt x="4874" y="6819"/>
                  </a:cubicBezTo>
                  <a:cubicBezTo>
                    <a:pt x="4874" y="7893"/>
                    <a:pt x="5745" y="8765"/>
                    <a:pt x="6819" y="8765"/>
                  </a:cubicBezTo>
                  <a:cubicBezTo>
                    <a:pt x="7893" y="8765"/>
                    <a:pt x="8765" y="7893"/>
                    <a:pt x="8765" y="6819"/>
                  </a:cubicBezTo>
                  <a:cubicBezTo>
                    <a:pt x="8765" y="5744"/>
                    <a:pt x="7893" y="4873"/>
                    <a:pt x="6819" y="4873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7125" tIns="57125" rIns="57125" bIns="5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400"/>
                <a:buFont typeface="Gill Sans"/>
                <a:buNone/>
              </a:pPr>
              <a:endParaRPr sz="6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314" name="Google Shape;314;p23"/>
          <p:cNvGrpSpPr/>
          <p:nvPr/>
        </p:nvGrpSpPr>
        <p:grpSpPr>
          <a:xfrm>
            <a:off x="4776125" y="1134125"/>
            <a:ext cx="3123300" cy="3466800"/>
            <a:chOff x="5291350" y="1134125"/>
            <a:chExt cx="3123300" cy="3466800"/>
          </a:xfrm>
        </p:grpSpPr>
        <p:sp>
          <p:nvSpPr>
            <p:cNvPr id="315" name="Google Shape;315;p23"/>
            <p:cNvSpPr txBox="1"/>
            <p:nvPr/>
          </p:nvSpPr>
          <p:spPr>
            <a:xfrm>
              <a:off x="5291350" y="1134125"/>
              <a:ext cx="3123300" cy="3466800"/>
            </a:xfrm>
            <a:prstGeom prst="rect">
              <a:avLst/>
            </a:prstGeom>
            <a:solidFill>
              <a:srgbClr val="F3F3F3"/>
            </a:solidFill>
            <a:ln w="19050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1430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182880" marR="18288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latin typeface="Pinyon Script"/>
                  <a:ea typeface="Pinyon Script"/>
                  <a:cs typeface="Pinyon Script"/>
                  <a:sym typeface="Pinyon Script"/>
                </a:rPr>
                <a:t>This is to certify that </a:t>
              </a:r>
              <a:endParaRPr sz="2400">
                <a:latin typeface="Pinyon Script"/>
                <a:ea typeface="Pinyon Script"/>
                <a:cs typeface="Pinyon Script"/>
                <a:sym typeface="Pinyon Script"/>
              </a:endParaRPr>
            </a:p>
            <a:p>
              <a:pPr marL="182880" marR="18288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182880" marR="18288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/>
                <a:t>A</a:t>
              </a:r>
              <a:endParaRPr sz="2400"/>
            </a:p>
            <a:p>
              <a:pPr marL="182880" marR="18288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182880" marR="18288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latin typeface="Pinyon Script"/>
                  <a:ea typeface="Pinyon Script"/>
                  <a:cs typeface="Pinyon Script"/>
                  <a:sym typeface="Pinyon Script"/>
                </a:rPr>
                <a:t>has public key </a:t>
              </a:r>
              <a:endParaRPr sz="2400">
                <a:latin typeface="Pinyon Script"/>
                <a:ea typeface="Pinyon Script"/>
                <a:cs typeface="Pinyon Script"/>
                <a:sym typeface="Pinyon Script"/>
              </a:endParaRPr>
            </a:p>
            <a:p>
              <a:pPr marL="182880" marR="18288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182880" marR="18288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/>
                <a:t>123456</a:t>
              </a:r>
              <a:endParaRPr sz="2400"/>
            </a:p>
          </p:txBody>
        </p:sp>
        <p:sp>
          <p:nvSpPr>
            <p:cNvPr id="316" name="Google Shape;316;p23"/>
            <p:cNvSpPr/>
            <p:nvPr/>
          </p:nvSpPr>
          <p:spPr>
            <a:xfrm>
              <a:off x="6425839" y="3586755"/>
              <a:ext cx="854325" cy="865200"/>
            </a:xfrm>
            <a:custGeom>
              <a:avLst/>
              <a:gdLst/>
              <a:ahLst/>
              <a:cxnLst/>
              <a:rect l="l" t="t" r="r" b="b"/>
              <a:pathLst>
                <a:path w="139" h="141" extrusionOk="0">
                  <a:moveTo>
                    <a:pt x="1" y="112"/>
                  </a:moveTo>
                  <a:cubicBezTo>
                    <a:pt x="0" y="114"/>
                    <a:pt x="0" y="117"/>
                    <a:pt x="2" y="119"/>
                  </a:cubicBezTo>
                  <a:cubicBezTo>
                    <a:pt x="3" y="121"/>
                    <a:pt x="6" y="122"/>
                    <a:pt x="8" y="121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6" y="139"/>
                    <a:pt x="38" y="141"/>
                    <a:pt x="40" y="141"/>
                  </a:cubicBezTo>
                  <a:cubicBezTo>
                    <a:pt x="40" y="141"/>
                    <a:pt x="41" y="141"/>
                    <a:pt x="41" y="141"/>
                  </a:cubicBezTo>
                  <a:cubicBezTo>
                    <a:pt x="43" y="141"/>
                    <a:pt x="45" y="140"/>
                    <a:pt x="46" y="138"/>
                  </a:cubicBezTo>
                  <a:cubicBezTo>
                    <a:pt x="70" y="97"/>
                    <a:pt x="70" y="97"/>
                    <a:pt x="70" y="97"/>
                  </a:cubicBezTo>
                  <a:cubicBezTo>
                    <a:pt x="93" y="138"/>
                    <a:pt x="93" y="138"/>
                    <a:pt x="93" y="138"/>
                  </a:cubicBezTo>
                  <a:cubicBezTo>
                    <a:pt x="94" y="140"/>
                    <a:pt x="97" y="141"/>
                    <a:pt x="99" y="141"/>
                  </a:cubicBezTo>
                  <a:cubicBezTo>
                    <a:pt x="102" y="141"/>
                    <a:pt x="104" y="139"/>
                    <a:pt x="104" y="136"/>
                  </a:cubicBezTo>
                  <a:cubicBezTo>
                    <a:pt x="110" y="115"/>
                    <a:pt x="110" y="115"/>
                    <a:pt x="110" y="115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33" y="122"/>
                    <a:pt x="136" y="121"/>
                    <a:pt x="137" y="119"/>
                  </a:cubicBezTo>
                  <a:cubicBezTo>
                    <a:pt x="139" y="117"/>
                    <a:pt x="139" y="114"/>
                    <a:pt x="138" y="112"/>
                  </a:cubicBezTo>
                  <a:cubicBezTo>
                    <a:pt x="110" y="64"/>
                    <a:pt x="110" y="64"/>
                    <a:pt x="110" y="64"/>
                  </a:cubicBezTo>
                  <a:cubicBezTo>
                    <a:pt x="113" y="59"/>
                    <a:pt x="114" y="53"/>
                    <a:pt x="114" y="46"/>
                  </a:cubicBezTo>
                  <a:cubicBezTo>
                    <a:pt x="114" y="21"/>
                    <a:pt x="94" y="0"/>
                    <a:pt x="68" y="0"/>
                  </a:cubicBezTo>
                  <a:cubicBezTo>
                    <a:pt x="43" y="0"/>
                    <a:pt x="23" y="21"/>
                    <a:pt x="23" y="46"/>
                  </a:cubicBezTo>
                  <a:cubicBezTo>
                    <a:pt x="23" y="54"/>
                    <a:pt x="24" y="60"/>
                    <a:pt x="28" y="67"/>
                  </a:cubicBezTo>
                  <a:lnTo>
                    <a:pt x="1" y="112"/>
                  </a:lnTo>
                  <a:close/>
                  <a:moveTo>
                    <a:pt x="43" y="119"/>
                  </a:moveTo>
                  <a:cubicBezTo>
                    <a:pt x="40" y="106"/>
                    <a:pt x="40" y="106"/>
                    <a:pt x="40" y="106"/>
                  </a:cubicBezTo>
                  <a:cubicBezTo>
                    <a:pt x="39" y="105"/>
                    <a:pt x="38" y="103"/>
                    <a:pt x="37" y="102"/>
                  </a:cubicBezTo>
                  <a:cubicBezTo>
                    <a:pt x="35" y="102"/>
                    <a:pt x="34" y="101"/>
                    <a:pt x="32" y="102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42" y="84"/>
                    <a:pt x="50" y="89"/>
                    <a:pt x="59" y="91"/>
                  </a:cubicBezTo>
                  <a:lnTo>
                    <a:pt x="43" y="119"/>
                  </a:lnTo>
                  <a:close/>
                  <a:moveTo>
                    <a:pt x="120" y="105"/>
                  </a:moveTo>
                  <a:cubicBezTo>
                    <a:pt x="107" y="102"/>
                    <a:pt x="107" y="102"/>
                    <a:pt x="107" y="102"/>
                  </a:cubicBezTo>
                  <a:cubicBezTo>
                    <a:pt x="106" y="101"/>
                    <a:pt x="104" y="102"/>
                    <a:pt x="103" y="102"/>
                  </a:cubicBezTo>
                  <a:cubicBezTo>
                    <a:pt x="101" y="103"/>
                    <a:pt x="100" y="105"/>
                    <a:pt x="100" y="106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89" y="88"/>
                    <a:pt x="97" y="83"/>
                    <a:pt x="103" y="76"/>
                  </a:cubicBezTo>
                  <a:lnTo>
                    <a:pt x="120" y="105"/>
                  </a:lnTo>
                  <a:close/>
                  <a:moveTo>
                    <a:pt x="68" y="13"/>
                  </a:moveTo>
                  <a:cubicBezTo>
                    <a:pt x="87" y="13"/>
                    <a:pt x="102" y="28"/>
                    <a:pt x="102" y="46"/>
                  </a:cubicBezTo>
                  <a:cubicBezTo>
                    <a:pt x="102" y="65"/>
                    <a:pt x="87" y="80"/>
                    <a:pt x="68" y="80"/>
                  </a:cubicBezTo>
                  <a:cubicBezTo>
                    <a:pt x="50" y="80"/>
                    <a:pt x="35" y="65"/>
                    <a:pt x="35" y="46"/>
                  </a:cubicBezTo>
                  <a:cubicBezTo>
                    <a:pt x="35" y="28"/>
                    <a:pt x="50" y="13"/>
                    <a:pt x="68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lvl="0" indent="0" algn="ctr" rtl="0">
                <a:lnSpc>
                  <a:spcPct val="114000"/>
                </a:lnSpc>
                <a:spcBef>
                  <a:spcPts val="75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600" b="1">
                  <a:solidFill>
                    <a:schemeClr val="accent3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B</a:t>
              </a:r>
              <a:endParaRPr sz="1600" b="1" i="0" u="none" strike="noStrike" cap="none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317" name="Google Shape;317;p23"/>
            <p:cNvSpPr/>
            <p:nvPr/>
          </p:nvSpPr>
          <p:spPr>
            <a:xfrm>
              <a:off x="5834551" y="2849974"/>
              <a:ext cx="508166" cy="508166"/>
            </a:xfrm>
            <a:custGeom>
              <a:avLst/>
              <a:gdLst/>
              <a:ahLst/>
              <a:cxnLst/>
              <a:rect l="l" t="t" r="r" b="b"/>
              <a:pathLst>
                <a:path w="21410" h="21410" extrusionOk="0">
                  <a:moveTo>
                    <a:pt x="20437" y="20437"/>
                  </a:moveTo>
                  <a:lnTo>
                    <a:pt x="17519" y="20437"/>
                  </a:lnTo>
                  <a:lnTo>
                    <a:pt x="17519" y="18978"/>
                  </a:lnTo>
                  <a:cubicBezTo>
                    <a:pt x="17519" y="18710"/>
                    <a:pt x="17301" y="18492"/>
                    <a:pt x="17033" y="18492"/>
                  </a:cubicBezTo>
                  <a:lnTo>
                    <a:pt x="15574" y="18492"/>
                  </a:lnTo>
                  <a:lnTo>
                    <a:pt x="15574" y="17033"/>
                  </a:lnTo>
                  <a:cubicBezTo>
                    <a:pt x="15574" y="16764"/>
                    <a:pt x="15356" y="16546"/>
                    <a:pt x="15087" y="16546"/>
                  </a:cubicBezTo>
                  <a:lnTo>
                    <a:pt x="13344" y="16546"/>
                  </a:lnTo>
                  <a:lnTo>
                    <a:pt x="10309" y="13497"/>
                  </a:lnTo>
                  <a:cubicBezTo>
                    <a:pt x="10221" y="13409"/>
                    <a:pt x="10100" y="13354"/>
                    <a:pt x="9965" y="13354"/>
                  </a:cubicBezTo>
                  <a:cubicBezTo>
                    <a:pt x="9819" y="13354"/>
                    <a:pt x="9693" y="13422"/>
                    <a:pt x="9604" y="13524"/>
                  </a:cubicBezTo>
                  <a:lnTo>
                    <a:pt x="8815" y="14312"/>
                  </a:lnTo>
                  <a:cubicBezTo>
                    <a:pt x="8435" y="14692"/>
                    <a:pt x="7820" y="14692"/>
                    <a:pt x="7441" y="14312"/>
                  </a:cubicBezTo>
                  <a:lnTo>
                    <a:pt x="1256" y="8128"/>
                  </a:lnTo>
                  <a:cubicBezTo>
                    <a:pt x="877" y="7748"/>
                    <a:pt x="877" y="7133"/>
                    <a:pt x="1256" y="6753"/>
                  </a:cubicBezTo>
                  <a:lnTo>
                    <a:pt x="6754" y="1255"/>
                  </a:lnTo>
                  <a:cubicBezTo>
                    <a:pt x="7133" y="876"/>
                    <a:pt x="7749" y="876"/>
                    <a:pt x="8128" y="1255"/>
                  </a:cubicBezTo>
                  <a:lnTo>
                    <a:pt x="14312" y="7440"/>
                  </a:lnTo>
                  <a:cubicBezTo>
                    <a:pt x="14691" y="7820"/>
                    <a:pt x="14691" y="8435"/>
                    <a:pt x="14312" y="8815"/>
                  </a:cubicBezTo>
                  <a:lnTo>
                    <a:pt x="13539" y="9588"/>
                  </a:lnTo>
                  <a:cubicBezTo>
                    <a:pt x="13437" y="9677"/>
                    <a:pt x="13370" y="9804"/>
                    <a:pt x="13370" y="9950"/>
                  </a:cubicBezTo>
                  <a:cubicBezTo>
                    <a:pt x="13370" y="10084"/>
                    <a:pt x="13424" y="10206"/>
                    <a:pt x="13513" y="10294"/>
                  </a:cubicBezTo>
                  <a:lnTo>
                    <a:pt x="20437" y="17234"/>
                  </a:lnTo>
                  <a:cubicBezTo>
                    <a:pt x="20437" y="17234"/>
                    <a:pt x="20437" y="20437"/>
                    <a:pt x="20437" y="20437"/>
                  </a:cubicBezTo>
                  <a:close/>
                  <a:moveTo>
                    <a:pt x="21268" y="16689"/>
                  </a:moveTo>
                  <a:lnTo>
                    <a:pt x="14547" y="9954"/>
                  </a:lnTo>
                  <a:lnTo>
                    <a:pt x="14999" y="9502"/>
                  </a:lnTo>
                  <a:cubicBezTo>
                    <a:pt x="15758" y="8743"/>
                    <a:pt x="15758" y="7512"/>
                    <a:pt x="14999" y="6753"/>
                  </a:cubicBezTo>
                  <a:lnTo>
                    <a:pt x="8815" y="569"/>
                  </a:lnTo>
                  <a:cubicBezTo>
                    <a:pt x="8056" y="-190"/>
                    <a:pt x="6825" y="-190"/>
                    <a:pt x="6066" y="569"/>
                  </a:cubicBezTo>
                  <a:lnTo>
                    <a:pt x="569" y="6066"/>
                  </a:lnTo>
                  <a:cubicBezTo>
                    <a:pt x="-190" y="6825"/>
                    <a:pt x="-190" y="8056"/>
                    <a:pt x="569" y="8815"/>
                  </a:cubicBezTo>
                  <a:lnTo>
                    <a:pt x="6754" y="14999"/>
                  </a:lnTo>
                  <a:cubicBezTo>
                    <a:pt x="7513" y="15758"/>
                    <a:pt x="8743" y="15758"/>
                    <a:pt x="9502" y="14999"/>
                  </a:cubicBezTo>
                  <a:lnTo>
                    <a:pt x="9968" y="14533"/>
                  </a:lnTo>
                  <a:lnTo>
                    <a:pt x="12798" y="17376"/>
                  </a:lnTo>
                  <a:cubicBezTo>
                    <a:pt x="12886" y="17465"/>
                    <a:pt x="13008" y="17519"/>
                    <a:pt x="13142" y="17519"/>
                  </a:cubicBezTo>
                  <a:lnTo>
                    <a:pt x="14601" y="17519"/>
                  </a:lnTo>
                  <a:lnTo>
                    <a:pt x="14601" y="18978"/>
                  </a:lnTo>
                  <a:cubicBezTo>
                    <a:pt x="14601" y="19247"/>
                    <a:pt x="14819" y="19464"/>
                    <a:pt x="15087" y="19464"/>
                  </a:cubicBezTo>
                  <a:lnTo>
                    <a:pt x="16546" y="19464"/>
                  </a:lnTo>
                  <a:lnTo>
                    <a:pt x="16546" y="20924"/>
                  </a:lnTo>
                  <a:cubicBezTo>
                    <a:pt x="16546" y="21193"/>
                    <a:pt x="16764" y="21410"/>
                    <a:pt x="17033" y="21410"/>
                  </a:cubicBezTo>
                  <a:lnTo>
                    <a:pt x="20924" y="21410"/>
                  </a:lnTo>
                  <a:cubicBezTo>
                    <a:pt x="21192" y="21410"/>
                    <a:pt x="21410" y="21193"/>
                    <a:pt x="21410" y="20924"/>
                  </a:cubicBezTo>
                  <a:lnTo>
                    <a:pt x="21410" y="17033"/>
                  </a:lnTo>
                  <a:cubicBezTo>
                    <a:pt x="21410" y="16899"/>
                    <a:pt x="21356" y="16777"/>
                    <a:pt x="21268" y="16689"/>
                  </a:cubicBezTo>
                  <a:moveTo>
                    <a:pt x="6819" y="7791"/>
                  </a:moveTo>
                  <a:cubicBezTo>
                    <a:pt x="6282" y="7791"/>
                    <a:pt x="5846" y="7356"/>
                    <a:pt x="5846" y="6819"/>
                  </a:cubicBezTo>
                  <a:cubicBezTo>
                    <a:pt x="5846" y="6282"/>
                    <a:pt x="6282" y="5846"/>
                    <a:pt x="6819" y="5846"/>
                  </a:cubicBezTo>
                  <a:cubicBezTo>
                    <a:pt x="7356" y="5846"/>
                    <a:pt x="7792" y="6282"/>
                    <a:pt x="7792" y="6819"/>
                  </a:cubicBezTo>
                  <a:cubicBezTo>
                    <a:pt x="7792" y="7356"/>
                    <a:pt x="7356" y="7791"/>
                    <a:pt x="6819" y="7791"/>
                  </a:cubicBezTo>
                  <a:moveTo>
                    <a:pt x="6819" y="4873"/>
                  </a:moveTo>
                  <a:cubicBezTo>
                    <a:pt x="5745" y="4873"/>
                    <a:pt x="4874" y="5744"/>
                    <a:pt x="4874" y="6819"/>
                  </a:cubicBezTo>
                  <a:cubicBezTo>
                    <a:pt x="4874" y="7893"/>
                    <a:pt x="5745" y="8765"/>
                    <a:pt x="6819" y="8765"/>
                  </a:cubicBezTo>
                  <a:cubicBezTo>
                    <a:pt x="7893" y="8765"/>
                    <a:pt x="8765" y="7893"/>
                    <a:pt x="8765" y="6819"/>
                  </a:cubicBezTo>
                  <a:cubicBezTo>
                    <a:pt x="8765" y="5744"/>
                    <a:pt x="7893" y="4873"/>
                    <a:pt x="6819" y="4873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7125" tIns="57125" rIns="57125" bIns="57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400"/>
                <a:buFont typeface="Gill Sans"/>
                <a:buNone/>
              </a:pPr>
              <a:endParaRPr sz="6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cxnSp>
        <p:nvCxnSpPr>
          <p:cNvPr id="318" name="Google Shape;318;p23"/>
          <p:cNvCxnSpPr/>
          <p:nvPr/>
        </p:nvCxnSpPr>
        <p:spPr>
          <a:xfrm flipH="1">
            <a:off x="1880675" y="1128375"/>
            <a:ext cx="2905500" cy="24543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9" name="Google Shape;319;p23"/>
          <p:cNvCxnSpPr/>
          <p:nvPr/>
        </p:nvCxnSpPr>
        <p:spPr>
          <a:xfrm rot="10800000">
            <a:off x="1833675" y="4137325"/>
            <a:ext cx="2961900" cy="4608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4"/>
          <p:cNvSpPr txBox="1">
            <a:spLocks noGrp="1"/>
          </p:cNvSpPr>
          <p:nvPr>
            <p:ph type="title"/>
          </p:nvPr>
        </p:nvSpPr>
        <p:spPr>
          <a:xfrm>
            <a:off x="359533" y="123478"/>
            <a:ext cx="8119500" cy="8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Subject Name</a:t>
            </a:r>
            <a:endParaRPr/>
          </a:p>
        </p:txBody>
      </p:sp>
      <p:sp>
        <p:nvSpPr>
          <p:cNvPr id="326" name="Google Shape;326;p24"/>
          <p:cNvSpPr txBox="1">
            <a:spLocks noGrp="1"/>
          </p:cNvSpPr>
          <p:nvPr>
            <p:ph type="body" idx="1"/>
          </p:nvPr>
        </p:nvSpPr>
        <p:spPr>
          <a:xfrm>
            <a:off x="359533" y="1238000"/>
            <a:ext cx="7884900" cy="3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8615" algn="l" rtl="0">
              <a:spcBef>
                <a:spcPts val="750"/>
              </a:spcBef>
              <a:spcAft>
                <a:spcPts val="0"/>
              </a:spcAft>
              <a:buSzPts val="1890"/>
              <a:buChar char="■"/>
            </a:pPr>
            <a:r>
              <a:rPr lang="en-US"/>
              <a:t>Your certs should use Subject alternative names (SAN)</a:t>
            </a:r>
            <a:endParaRPr/>
          </a:p>
          <a:p>
            <a:pPr marL="457200" lvl="0" indent="-348615" algn="l" rtl="0">
              <a:spcBef>
                <a:spcPts val="0"/>
              </a:spcBef>
              <a:spcAft>
                <a:spcPts val="0"/>
              </a:spcAft>
              <a:buSzPts val="1890"/>
              <a:buChar char="■"/>
            </a:pPr>
            <a:r>
              <a:rPr lang="en-US"/>
              <a:t>Common Name deprecated in 2000</a:t>
            </a:r>
            <a:endParaRPr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■"/>
            </a:pPr>
            <a:r>
              <a:rPr lang="en-US"/>
              <a:t>Chrome browser stopped supporting CN in April 2017</a:t>
            </a:r>
            <a:endParaRPr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■"/>
            </a:pPr>
            <a:r>
              <a:rPr lang="en-US"/>
              <a:t>SAN supports multiple DNS names in one certificate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5"/>
          <p:cNvSpPr txBox="1">
            <a:spLocks noGrp="1"/>
          </p:cNvSpPr>
          <p:nvPr>
            <p:ph type="title"/>
          </p:nvPr>
        </p:nvSpPr>
        <p:spPr>
          <a:xfrm>
            <a:off x="521550" y="1502515"/>
            <a:ext cx="7957500" cy="100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Creating keys &amp; certificates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6"/>
          <p:cNvSpPr txBox="1">
            <a:spLocks noGrp="1"/>
          </p:cNvSpPr>
          <p:nvPr>
            <p:ph type="title"/>
          </p:nvPr>
        </p:nvSpPr>
        <p:spPr>
          <a:xfrm>
            <a:off x="359533" y="123478"/>
            <a:ext cx="8119500" cy="8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Trusted Certificate Authorities</a:t>
            </a:r>
            <a:endParaRPr/>
          </a:p>
        </p:txBody>
      </p:sp>
      <p:sp>
        <p:nvSpPr>
          <p:cNvPr id="339" name="Google Shape;339;p26"/>
          <p:cNvSpPr txBox="1">
            <a:spLocks noGrp="1"/>
          </p:cNvSpPr>
          <p:nvPr>
            <p:ph type="body" idx="1"/>
          </p:nvPr>
        </p:nvSpPr>
        <p:spPr>
          <a:xfrm>
            <a:off x="359533" y="1238000"/>
            <a:ext cx="7884900" cy="3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8615" algn="l" rtl="0">
              <a:spcBef>
                <a:spcPts val="750"/>
              </a:spcBef>
              <a:spcAft>
                <a:spcPts val="0"/>
              </a:spcAft>
              <a:buSzPts val="1890"/>
              <a:buChar char="■"/>
            </a:pPr>
            <a:r>
              <a:rPr lang="en-US"/>
              <a:t>Like Let’s Encrypt</a:t>
            </a:r>
            <a:endParaRPr/>
          </a:p>
          <a:p>
            <a:pPr marL="457200" lvl="0" indent="-348615" algn="l" rtl="0">
              <a:spcBef>
                <a:spcPts val="0"/>
              </a:spcBef>
              <a:spcAft>
                <a:spcPts val="0"/>
              </a:spcAft>
              <a:buSzPts val="1890"/>
              <a:buChar char="■"/>
            </a:pPr>
            <a:r>
              <a:rPr lang="en-US"/>
              <a:t>Known in system certificate pools</a:t>
            </a:r>
            <a:endParaRPr/>
          </a:p>
          <a:p>
            <a:pPr marL="457200" lvl="0" indent="-348615" algn="l" rtl="0">
              <a:spcBef>
                <a:spcPts val="0"/>
              </a:spcBef>
              <a:spcAft>
                <a:spcPts val="0"/>
              </a:spcAft>
              <a:buSzPts val="1890"/>
              <a:buChar char="■"/>
            </a:pPr>
            <a:r>
              <a:rPr lang="en-US"/>
              <a:t>Create a Certificate Signing Request </a:t>
            </a:r>
            <a:endParaRPr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Font typeface="Roboto Mono"/>
              <a:buChar char="■"/>
            </a:pPr>
            <a:r>
              <a:rPr lang="en-US">
                <a:latin typeface="Roboto Mono"/>
                <a:ea typeface="Roboto Mono"/>
                <a:cs typeface="Roboto Mono"/>
                <a:sym typeface="Roboto Mono"/>
              </a:rPr>
              <a:t>openssl req -key private-key -new -out csr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48615" algn="l" rtl="0">
              <a:spcBef>
                <a:spcPts val="0"/>
              </a:spcBef>
              <a:spcAft>
                <a:spcPts val="0"/>
              </a:spcAft>
              <a:buSzPts val="1890"/>
              <a:buChar char="■"/>
            </a:pPr>
            <a:r>
              <a:rPr lang="en-US"/>
              <a:t>For public-facing domains</a:t>
            </a:r>
            <a:endParaRPr/>
          </a:p>
          <a:p>
            <a:pPr marL="457200" lvl="0" indent="-348615" algn="l" rtl="0">
              <a:spcBef>
                <a:spcPts val="0"/>
              </a:spcBef>
              <a:spcAft>
                <a:spcPts val="0"/>
              </a:spcAft>
              <a:buSzPts val="1890"/>
              <a:buChar char="■"/>
            </a:pPr>
            <a:r>
              <a:rPr lang="en-US"/>
              <a:t>Not for internal components in a distributed system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9"/>
          <p:cNvPicPr preferRelativeResize="0"/>
          <p:nvPr/>
        </p:nvPicPr>
        <p:blipFill rotWithShape="1">
          <a:blip r:embed="rId3">
            <a:alphaModFix/>
          </a:blip>
          <a:srcRect b="1951"/>
          <a:stretch/>
        </p:blipFill>
        <p:spPr>
          <a:xfrm>
            <a:off x="152400" y="21123"/>
            <a:ext cx="8052399" cy="474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7"/>
          <p:cNvSpPr txBox="1">
            <a:spLocks noGrp="1"/>
          </p:cNvSpPr>
          <p:nvPr>
            <p:ph type="title"/>
          </p:nvPr>
        </p:nvSpPr>
        <p:spPr>
          <a:xfrm>
            <a:off x="359533" y="123478"/>
            <a:ext cx="8119500" cy="8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 tools</a:t>
            </a:r>
            <a:endParaRPr/>
          </a:p>
        </p:txBody>
      </p:sp>
      <p:sp>
        <p:nvSpPr>
          <p:cNvPr id="346" name="Google Shape;346;p27"/>
          <p:cNvSpPr txBox="1">
            <a:spLocks noGrp="1"/>
          </p:cNvSpPr>
          <p:nvPr>
            <p:ph type="body" idx="1"/>
          </p:nvPr>
        </p:nvSpPr>
        <p:spPr>
          <a:xfrm>
            <a:off x="359533" y="1085600"/>
            <a:ext cx="7884900" cy="3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8615" algn="l" rtl="0">
              <a:spcBef>
                <a:spcPts val="750"/>
              </a:spcBef>
              <a:spcAft>
                <a:spcPts val="0"/>
              </a:spcAft>
              <a:buSzPts val="1890"/>
              <a:buChar char="■"/>
            </a:pPr>
            <a:r>
              <a:rPr lang="en-US"/>
              <a:t>openssl </a:t>
            </a:r>
            <a:endParaRPr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■"/>
            </a:pPr>
            <a:r>
              <a:rPr lang="en-US"/>
              <a:t>See contents of certificate: </a:t>
            </a:r>
            <a:r>
              <a:rPr lang="en-US">
                <a:latin typeface="Roboto Mono"/>
                <a:ea typeface="Roboto Mono"/>
                <a:cs typeface="Roboto Mono"/>
                <a:sym typeface="Roboto Mono"/>
              </a:rPr>
              <a:t>openssl x509 -text</a:t>
            </a:r>
            <a:r>
              <a:rPr lang="en-US"/>
              <a:t>  </a:t>
            </a:r>
            <a:endParaRPr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■"/>
            </a:pPr>
            <a:r>
              <a:rPr lang="en-US"/>
              <a:t>Doesn’t easily support SANs (Subject Alternative Names)</a:t>
            </a:r>
            <a:endParaRPr/>
          </a:p>
          <a:p>
            <a:pPr marL="457200" lvl="0" indent="-348615" algn="l" rtl="0">
              <a:spcBef>
                <a:spcPts val="0"/>
              </a:spcBef>
              <a:spcAft>
                <a:spcPts val="0"/>
              </a:spcAft>
              <a:buSzPts val="1890"/>
              <a:buChar char="■"/>
            </a:pPr>
            <a:r>
              <a:rPr lang="en-US" u="sng">
                <a:solidFill>
                  <a:schemeClr val="hlink"/>
                </a:solidFill>
                <a:hlinkClick r:id="rId3"/>
              </a:rPr>
              <a:t>cfssl</a:t>
            </a:r>
            <a:endParaRPr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■"/>
            </a:pPr>
            <a:r>
              <a:rPr lang="en-US"/>
              <a:t>Comprehensive toolkit</a:t>
            </a:r>
            <a:endParaRPr/>
          </a:p>
          <a:p>
            <a:pPr marL="457200" lvl="0" indent="-348615" algn="l" rtl="0">
              <a:spcBef>
                <a:spcPts val="0"/>
              </a:spcBef>
              <a:spcAft>
                <a:spcPts val="0"/>
              </a:spcAft>
              <a:buSzPts val="1890"/>
              <a:buChar char="■"/>
            </a:pPr>
            <a:r>
              <a:rPr lang="en-US" u="sng">
                <a:solidFill>
                  <a:schemeClr val="hlink"/>
                </a:solidFill>
                <a:hlinkClick r:id="rId4"/>
              </a:rPr>
              <a:t>mkcert</a:t>
            </a:r>
            <a:endParaRPr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■"/>
            </a:pPr>
            <a:r>
              <a:rPr lang="en-US"/>
              <a:t>Local development </a:t>
            </a:r>
            <a:endParaRPr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■"/>
            </a:pPr>
            <a:r>
              <a:rPr lang="en-US"/>
              <a:t>Installs CA into your system &amp; browsers</a:t>
            </a:r>
            <a:endParaRPr/>
          </a:p>
          <a:p>
            <a:pPr marL="457200" lvl="0" indent="-348615" algn="l" rtl="0">
              <a:spcBef>
                <a:spcPts val="0"/>
              </a:spcBef>
              <a:spcAft>
                <a:spcPts val="0"/>
              </a:spcAft>
              <a:buSzPts val="1890"/>
              <a:buChar char="■"/>
            </a:pPr>
            <a:r>
              <a:rPr lang="en-US" u="sng">
                <a:solidFill>
                  <a:schemeClr val="hlink"/>
                </a:solidFill>
                <a:hlinkClick r:id="rId5"/>
              </a:rPr>
              <a:t>minica</a:t>
            </a:r>
            <a:endParaRPr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■"/>
            </a:pPr>
            <a:r>
              <a:rPr lang="en-US"/>
              <a:t>Easy generation of key &amp; certs</a:t>
            </a:r>
            <a:endParaRPr/>
          </a:p>
          <a:p>
            <a:pPr marL="91440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28"/>
          <p:cNvPicPr preferRelativeResize="0"/>
          <p:nvPr/>
        </p:nvPicPr>
        <p:blipFill rotWithShape="1">
          <a:blip r:embed="rId3">
            <a:alphaModFix/>
          </a:blip>
          <a:srcRect l="1023" r="1481"/>
          <a:stretch/>
        </p:blipFill>
        <p:spPr>
          <a:xfrm>
            <a:off x="306289" y="1367000"/>
            <a:ext cx="8341376" cy="215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9"/>
          <p:cNvSpPr txBox="1">
            <a:spLocks noGrp="1"/>
          </p:cNvSpPr>
          <p:nvPr>
            <p:ph type="title"/>
          </p:nvPr>
        </p:nvSpPr>
        <p:spPr>
          <a:xfrm>
            <a:off x="521550" y="1502515"/>
            <a:ext cx="7957500" cy="100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Mutually-authenticated TLS (mTLS)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0"/>
          <p:cNvSpPr txBox="1">
            <a:spLocks noGrp="1"/>
          </p:cNvSpPr>
          <p:nvPr>
            <p:ph type="title"/>
          </p:nvPr>
        </p:nvSpPr>
        <p:spPr>
          <a:xfrm>
            <a:off x="521550" y="1502515"/>
            <a:ext cx="7957500" cy="100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Takeaways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1"/>
          <p:cNvSpPr txBox="1">
            <a:spLocks noGrp="1"/>
          </p:cNvSpPr>
          <p:nvPr>
            <p:ph type="title"/>
          </p:nvPr>
        </p:nvSpPr>
        <p:spPr>
          <a:xfrm>
            <a:off x="359533" y="123478"/>
            <a:ext cx="8119500" cy="8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establish your identity</a:t>
            </a:r>
            <a:endParaRPr/>
          </a:p>
        </p:txBody>
      </p:sp>
      <p:sp>
        <p:nvSpPr>
          <p:cNvPr id="371" name="Google Shape;371;p31"/>
          <p:cNvSpPr txBox="1">
            <a:spLocks noGrp="1"/>
          </p:cNvSpPr>
          <p:nvPr>
            <p:ph type="body" idx="1"/>
          </p:nvPr>
        </p:nvSpPr>
        <p:spPr>
          <a:xfrm>
            <a:off x="359533" y="1238000"/>
            <a:ext cx="7884900" cy="3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dirty="0"/>
              <a:t>You will need:</a:t>
            </a:r>
            <a:endParaRPr dirty="0"/>
          </a:p>
          <a:p>
            <a:pPr marL="457200" lvl="0" indent="-348615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1890"/>
              <a:buChar char="■"/>
            </a:pPr>
            <a:r>
              <a:rPr lang="en-US" dirty="0"/>
              <a:t>A private key</a:t>
            </a:r>
            <a:endParaRPr dirty="0"/>
          </a:p>
          <a:p>
            <a:pPr marL="457200" lvl="0" indent="-34861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90"/>
              <a:buChar char="■"/>
            </a:pPr>
            <a:r>
              <a:rPr lang="en-US" dirty="0"/>
              <a:t>A certificate for your identity</a:t>
            </a:r>
            <a:endParaRPr dirty="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dirty="0"/>
              <a:t>The other end needs to trust the Certificate Authority that signed your certificate. This may require appending the CA’s certificate.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"/>
          <p:cNvSpPr txBox="1">
            <a:spLocks noGrp="1"/>
          </p:cNvSpPr>
          <p:nvPr>
            <p:ph type="title"/>
          </p:nvPr>
        </p:nvSpPr>
        <p:spPr>
          <a:xfrm>
            <a:off x="359533" y="123478"/>
            <a:ext cx="8119500" cy="8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File extensions</a:t>
            </a:r>
            <a:endParaRPr/>
          </a:p>
        </p:txBody>
      </p:sp>
      <p:sp>
        <p:nvSpPr>
          <p:cNvPr id="378" name="Google Shape;378;p32"/>
          <p:cNvSpPr txBox="1">
            <a:spLocks noGrp="1"/>
          </p:cNvSpPr>
          <p:nvPr>
            <p:ph type="body" idx="1"/>
          </p:nvPr>
        </p:nvSpPr>
        <p:spPr>
          <a:xfrm>
            <a:off x="359525" y="1238000"/>
            <a:ext cx="8361300" cy="3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dirty="0"/>
              <a:t>Inconsistently used </a:t>
            </a:r>
            <a:endParaRPr dirty="0"/>
          </a:p>
          <a:p>
            <a:pPr marL="457200" lvl="0" indent="-348615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1890"/>
              <a:buChar char="■"/>
            </a:pPr>
            <a:r>
              <a:rPr lang="en-US" dirty="0"/>
              <a:t>Information type : </a:t>
            </a:r>
            <a:r>
              <a:rPr lang="en-US" dirty="0"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-US" dirty="0" err="1">
                <a:latin typeface="Roboto Mono"/>
                <a:ea typeface="Roboto Mono"/>
                <a:cs typeface="Roboto Mono"/>
                <a:sym typeface="Roboto Mono"/>
              </a:rPr>
              <a:t>crt</a:t>
            </a:r>
            <a:r>
              <a:rPr lang="en-US" dirty="0"/>
              <a:t> for certificate, </a:t>
            </a:r>
            <a:r>
              <a:rPr lang="en-US" dirty="0">
                <a:latin typeface="Roboto Mono"/>
                <a:ea typeface="Roboto Mono"/>
                <a:cs typeface="Roboto Mono"/>
                <a:sym typeface="Roboto Mono"/>
              </a:rPr>
              <a:t>.key</a:t>
            </a:r>
            <a:r>
              <a:rPr lang="en-US" dirty="0"/>
              <a:t> for private key...</a:t>
            </a:r>
            <a:endParaRPr dirty="0"/>
          </a:p>
          <a:p>
            <a:pPr marL="457200" lvl="0" indent="-34861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90"/>
              <a:buChar char="■"/>
            </a:pPr>
            <a:r>
              <a:rPr lang="en-US" dirty="0"/>
              <a:t>Or file format: </a:t>
            </a:r>
            <a:r>
              <a:rPr lang="en-US" dirty="0"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-US" dirty="0" err="1">
                <a:latin typeface="Roboto Mono"/>
                <a:ea typeface="Roboto Mono"/>
                <a:cs typeface="Roboto Mono"/>
                <a:sym typeface="Roboto Mono"/>
              </a:rPr>
              <a:t>pem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dirty="0"/>
              <a:t>PEM files are base64-encoded and tell you what they contain</a:t>
            </a:r>
            <a:endParaRPr dirty="0"/>
          </a:p>
          <a:p>
            <a:pPr marL="457200" lvl="0" indent="-348615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1890"/>
              <a:buChar char="■"/>
            </a:pPr>
            <a:r>
              <a:rPr lang="en-US" dirty="0" err="1">
                <a:latin typeface="Roboto Mono"/>
                <a:ea typeface="Roboto Mono"/>
                <a:cs typeface="Roboto Mono"/>
                <a:sym typeface="Roboto Mono"/>
              </a:rPr>
              <a:t>openssl</a:t>
            </a:r>
            <a:r>
              <a:rPr lang="en-US" dirty="0"/>
              <a:t> can tell you about the contents</a:t>
            </a:r>
            <a:endParaRPr dirty="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3"/>
          <p:cNvSpPr txBox="1">
            <a:spLocks noGrp="1"/>
          </p:cNvSpPr>
          <p:nvPr>
            <p:ph type="title"/>
          </p:nvPr>
        </p:nvSpPr>
        <p:spPr>
          <a:xfrm>
            <a:off x="359533" y="123478"/>
            <a:ext cx="8119500" cy="8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Common error messages</a:t>
            </a:r>
            <a:endParaRPr/>
          </a:p>
        </p:txBody>
      </p:sp>
      <p:sp>
        <p:nvSpPr>
          <p:cNvPr id="385" name="Google Shape;385;p33"/>
          <p:cNvSpPr txBox="1">
            <a:spLocks noGrp="1"/>
          </p:cNvSpPr>
          <p:nvPr>
            <p:ph type="body" idx="1"/>
          </p:nvPr>
        </p:nvSpPr>
        <p:spPr>
          <a:xfrm>
            <a:off x="359533" y="1238000"/>
            <a:ext cx="7884900" cy="3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8615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1890"/>
              <a:buChar char="■"/>
            </a:pPr>
            <a:r>
              <a:rPr lang="en-US" dirty="0"/>
              <a:t>Connection refused </a:t>
            </a:r>
            <a:endParaRPr dirty="0"/>
          </a:p>
          <a:p>
            <a:pPr marL="914400" lvl="1" indent="-3200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40"/>
              <a:buChar char="■"/>
            </a:pPr>
            <a:r>
              <a:rPr lang="en-US" dirty="0"/>
              <a:t>Check you’re connecting to the right port</a:t>
            </a:r>
            <a:endParaRPr sz="1400" dirty="0"/>
          </a:p>
          <a:p>
            <a:pPr marL="457200" lvl="0" indent="-34861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90"/>
              <a:buChar char="■"/>
            </a:pPr>
            <a:r>
              <a:rPr lang="en-US" dirty="0"/>
              <a:t>Certificate signed by unknown authority</a:t>
            </a:r>
            <a:endParaRPr dirty="0"/>
          </a:p>
          <a:p>
            <a:pPr marL="914400" lvl="1" indent="-3200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40"/>
              <a:buChar char="■"/>
            </a:pPr>
            <a:r>
              <a:rPr lang="en-US" dirty="0"/>
              <a:t>Received a certificate, but it’s not trusted</a:t>
            </a:r>
            <a:endParaRPr dirty="0"/>
          </a:p>
          <a:p>
            <a:pPr marL="914400" lvl="1" indent="-3200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40"/>
              <a:buChar char="■"/>
            </a:pPr>
            <a:r>
              <a:rPr lang="en-US" dirty="0"/>
              <a:t>Examine CA in certificate to see if it should be known to receiver</a:t>
            </a:r>
            <a:endParaRPr sz="1400" dirty="0"/>
          </a:p>
          <a:p>
            <a:pPr marL="457200" lvl="0" indent="-34861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90"/>
              <a:buChar char="■"/>
            </a:pPr>
            <a:r>
              <a:rPr lang="en-US" dirty="0"/>
              <a:t>Remote error</a:t>
            </a:r>
            <a:endParaRPr dirty="0"/>
          </a:p>
          <a:p>
            <a:pPr marL="914400" lvl="1" indent="-3200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40"/>
              <a:buChar char="■"/>
            </a:pPr>
            <a:r>
              <a:rPr lang="en-US" dirty="0"/>
              <a:t>It’s the other end that’s complaining</a:t>
            </a:r>
            <a:endParaRPr dirty="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4"/>
          <p:cNvSpPr txBox="1">
            <a:spLocks noGrp="1"/>
          </p:cNvSpPr>
          <p:nvPr>
            <p:ph type="ctrTitle"/>
          </p:nvPr>
        </p:nvSpPr>
        <p:spPr>
          <a:xfrm>
            <a:off x="564075" y="1445975"/>
            <a:ext cx="8065200" cy="11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github.com/lizrice/secure-connections</a:t>
            </a:r>
            <a:endParaRPr/>
          </a:p>
        </p:txBody>
      </p:sp>
      <p:sp>
        <p:nvSpPr>
          <p:cNvPr id="392" name="Google Shape;392;p34"/>
          <p:cNvSpPr txBox="1">
            <a:spLocks noGrp="1"/>
          </p:cNvSpPr>
          <p:nvPr>
            <p:ph type="subTitle" idx="1"/>
          </p:nvPr>
        </p:nvSpPr>
        <p:spPr>
          <a:xfrm>
            <a:off x="564075" y="2549128"/>
            <a:ext cx="6043500" cy="6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400"/>
              <a:t> 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362948" cy="663382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0"/>
          <p:cNvSpPr/>
          <p:nvPr/>
        </p:nvSpPr>
        <p:spPr>
          <a:xfrm>
            <a:off x="247600" y="1325800"/>
            <a:ext cx="694800" cy="447300"/>
          </a:xfrm>
          <a:prstGeom prst="ellipse">
            <a:avLst/>
          </a:prstGeom>
          <a:noFill/>
          <a:ln w="28575" cap="flat" cmpd="sng">
            <a:solidFill>
              <a:srgbClr val="FBAF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>
            <a:spLocks noGrp="1"/>
          </p:cNvSpPr>
          <p:nvPr>
            <p:ph type="title"/>
          </p:nvPr>
        </p:nvSpPr>
        <p:spPr>
          <a:xfrm>
            <a:off x="359533" y="123478"/>
            <a:ext cx="8119500" cy="8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guide to TLS connections</a:t>
            </a:r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body" idx="1"/>
          </p:nvPr>
        </p:nvSpPr>
        <p:spPr>
          <a:xfrm>
            <a:off x="359533" y="1238000"/>
            <a:ext cx="7884900" cy="3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8615" algn="l" rtl="0">
              <a:lnSpc>
                <a:spcPct val="200000"/>
              </a:lnSpc>
              <a:spcBef>
                <a:spcPts val="750"/>
              </a:spcBef>
              <a:spcAft>
                <a:spcPts val="0"/>
              </a:spcAft>
              <a:buSzPts val="1890"/>
              <a:buChar char="■"/>
            </a:pPr>
            <a:r>
              <a:rPr lang="en-US"/>
              <a:t>How do I set up secure connections? </a:t>
            </a:r>
            <a:endParaRPr/>
          </a:p>
          <a:p>
            <a:pPr marL="457200" lvl="0" indent="-34861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90"/>
              <a:buChar char="■"/>
            </a:pPr>
            <a:r>
              <a:rPr lang="en-US"/>
              <a:t>What do these error messages mean?</a:t>
            </a:r>
            <a:endParaRPr/>
          </a:p>
          <a:p>
            <a:pPr marL="457200" lvl="0" indent="-34861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90"/>
              <a:buChar char="■"/>
            </a:pPr>
            <a:r>
              <a:rPr lang="en-US"/>
              <a:t>What the hell are all these .crt, .key, .csr and .pem files?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2"/>
          <p:cNvGrpSpPr/>
          <p:nvPr/>
        </p:nvGrpSpPr>
        <p:grpSpPr>
          <a:xfrm>
            <a:off x="665108" y="1630776"/>
            <a:ext cx="1951543" cy="1225362"/>
            <a:chOff x="1522413" y="2301876"/>
            <a:chExt cx="842963" cy="479425"/>
          </a:xfrm>
        </p:grpSpPr>
        <p:sp>
          <p:nvSpPr>
            <p:cNvPr id="101" name="Google Shape;101;p12"/>
            <p:cNvSpPr/>
            <p:nvPr/>
          </p:nvSpPr>
          <p:spPr>
            <a:xfrm>
              <a:off x="1654176" y="2344738"/>
              <a:ext cx="579438" cy="376238"/>
            </a:xfrm>
            <a:custGeom>
              <a:avLst/>
              <a:gdLst/>
              <a:ahLst/>
              <a:cxnLst/>
              <a:rect l="l" t="t" r="r" b="b"/>
              <a:pathLst>
                <a:path w="365" h="237" extrusionOk="0">
                  <a:moveTo>
                    <a:pt x="2" y="237"/>
                  </a:moveTo>
                  <a:lnTo>
                    <a:pt x="0" y="237"/>
                  </a:lnTo>
                  <a:lnTo>
                    <a:pt x="0" y="0"/>
                  </a:lnTo>
                  <a:lnTo>
                    <a:pt x="365" y="0"/>
                  </a:lnTo>
                  <a:lnTo>
                    <a:pt x="365" y="237"/>
                  </a:lnTo>
                  <a:lnTo>
                    <a:pt x="2" y="237"/>
                  </a:lnTo>
                  <a:lnTo>
                    <a:pt x="2" y="237"/>
                  </a:lnTo>
                  <a:close/>
                  <a:moveTo>
                    <a:pt x="360" y="233"/>
                  </a:moveTo>
                  <a:lnTo>
                    <a:pt x="360" y="3"/>
                  </a:lnTo>
                  <a:lnTo>
                    <a:pt x="5" y="3"/>
                  </a:lnTo>
                  <a:lnTo>
                    <a:pt x="5" y="233"/>
                  </a:lnTo>
                  <a:lnTo>
                    <a:pt x="360" y="233"/>
                  </a:lnTo>
                  <a:lnTo>
                    <a:pt x="360" y="233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400"/>
                <a:buFont typeface="Helvetica Neue"/>
                <a:buNone/>
              </a:pPr>
              <a:endParaRPr sz="64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2" name="Google Shape;102;p12"/>
            <p:cNvSpPr/>
            <p:nvPr/>
          </p:nvSpPr>
          <p:spPr>
            <a:xfrm>
              <a:off x="1933576" y="231616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6"/>
                  </a:moveTo>
                  <a:cubicBezTo>
                    <a:pt x="0" y="3"/>
                    <a:pt x="2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10"/>
                    <a:pt x="9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lose/>
                  <a:moveTo>
                    <a:pt x="2" y="6"/>
                  </a:moveTo>
                  <a:cubicBezTo>
                    <a:pt x="2" y="8"/>
                    <a:pt x="4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" y="10"/>
                    <a:pt x="9" y="8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4"/>
                    <a:pt x="8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2" y="4"/>
                    <a:pt x="2" y="6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400"/>
                <a:buFont typeface="Helvetica Neue"/>
                <a:buNone/>
              </a:pPr>
              <a:endParaRPr sz="64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3" name="Google Shape;103;p12"/>
            <p:cNvSpPr/>
            <p:nvPr/>
          </p:nvSpPr>
          <p:spPr>
            <a:xfrm>
              <a:off x="1522413" y="2301876"/>
              <a:ext cx="842963" cy="479425"/>
            </a:xfrm>
            <a:custGeom>
              <a:avLst/>
              <a:gdLst/>
              <a:ahLst/>
              <a:cxnLst/>
              <a:rect l="l" t="t" r="r" b="b"/>
              <a:pathLst>
                <a:path w="441" h="250" extrusionOk="0">
                  <a:moveTo>
                    <a:pt x="394" y="227"/>
                  </a:moveTo>
                  <a:cubicBezTo>
                    <a:pt x="394" y="18"/>
                    <a:pt x="394" y="18"/>
                    <a:pt x="394" y="18"/>
                  </a:cubicBezTo>
                  <a:cubicBezTo>
                    <a:pt x="394" y="8"/>
                    <a:pt x="385" y="0"/>
                    <a:pt x="375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56" y="0"/>
                    <a:pt x="48" y="8"/>
                    <a:pt x="48" y="18"/>
                  </a:cubicBezTo>
                  <a:cubicBezTo>
                    <a:pt x="48" y="227"/>
                    <a:pt x="48" y="227"/>
                    <a:pt x="48" y="22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27"/>
                    <a:pt x="0" y="231"/>
                    <a:pt x="0" y="232"/>
                  </a:cubicBezTo>
                  <a:cubicBezTo>
                    <a:pt x="0" y="240"/>
                    <a:pt x="4" y="245"/>
                    <a:pt x="9" y="247"/>
                  </a:cubicBezTo>
                  <a:cubicBezTo>
                    <a:pt x="15" y="250"/>
                    <a:pt x="21" y="250"/>
                    <a:pt x="28" y="250"/>
                  </a:cubicBezTo>
                  <a:cubicBezTo>
                    <a:pt x="413" y="250"/>
                    <a:pt x="413" y="250"/>
                    <a:pt x="413" y="250"/>
                  </a:cubicBezTo>
                  <a:cubicBezTo>
                    <a:pt x="420" y="250"/>
                    <a:pt x="427" y="250"/>
                    <a:pt x="432" y="247"/>
                  </a:cubicBezTo>
                  <a:cubicBezTo>
                    <a:pt x="437" y="245"/>
                    <a:pt x="441" y="240"/>
                    <a:pt x="441" y="232"/>
                  </a:cubicBezTo>
                  <a:cubicBezTo>
                    <a:pt x="441" y="231"/>
                    <a:pt x="441" y="227"/>
                    <a:pt x="441" y="227"/>
                  </a:cubicBezTo>
                  <a:lnTo>
                    <a:pt x="394" y="227"/>
                  </a:lnTo>
                  <a:close/>
                  <a:moveTo>
                    <a:pt x="53" y="18"/>
                  </a:moveTo>
                  <a:cubicBezTo>
                    <a:pt x="53" y="11"/>
                    <a:pt x="59" y="5"/>
                    <a:pt x="66" y="4"/>
                  </a:cubicBezTo>
                  <a:cubicBezTo>
                    <a:pt x="375" y="4"/>
                    <a:pt x="375" y="4"/>
                    <a:pt x="375" y="4"/>
                  </a:cubicBezTo>
                  <a:cubicBezTo>
                    <a:pt x="383" y="5"/>
                    <a:pt x="389" y="11"/>
                    <a:pt x="389" y="18"/>
                  </a:cubicBezTo>
                  <a:cubicBezTo>
                    <a:pt x="389" y="227"/>
                    <a:pt x="389" y="227"/>
                    <a:pt x="389" y="227"/>
                  </a:cubicBezTo>
                  <a:cubicBezTo>
                    <a:pt x="53" y="227"/>
                    <a:pt x="53" y="227"/>
                    <a:pt x="53" y="227"/>
                  </a:cubicBezTo>
                  <a:lnTo>
                    <a:pt x="53" y="18"/>
                  </a:lnTo>
                  <a:close/>
                  <a:moveTo>
                    <a:pt x="271" y="231"/>
                  </a:moveTo>
                  <a:cubicBezTo>
                    <a:pt x="270" y="232"/>
                    <a:pt x="269" y="233"/>
                    <a:pt x="268" y="233"/>
                  </a:cubicBezTo>
                  <a:cubicBezTo>
                    <a:pt x="174" y="233"/>
                    <a:pt x="174" y="233"/>
                    <a:pt x="174" y="233"/>
                  </a:cubicBezTo>
                  <a:cubicBezTo>
                    <a:pt x="173" y="233"/>
                    <a:pt x="171" y="232"/>
                    <a:pt x="171" y="231"/>
                  </a:cubicBezTo>
                  <a:lnTo>
                    <a:pt x="271" y="231"/>
                  </a:lnTo>
                  <a:close/>
                  <a:moveTo>
                    <a:pt x="436" y="232"/>
                  </a:moveTo>
                  <a:cubicBezTo>
                    <a:pt x="436" y="238"/>
                    <a:pt x="434" y="241"/>
                    <a:pt x="430" y="243"/>
                  </a:cubicBezTo>
                  <a:cubicBezTo>
                    <a:pt x="426" y="245"/>
                    <a:pt x="420" y="246"/>
                    <a:pt x="413" y="246"/>
                  </a:cubicBezTo>
                  <a:cubicBezTo>
                    <a:pt x="28" y="246"/>
                    <a:pt x="28" y="246"/>
                    <a:pt x="28" y="246"/>
                  </a:cubicBezTo>
                  <a:cubicBezTo>
                    <a:pt x="22" y="246"/>
                    <a:pt x="16" y="245"/>
                    <a:pt x="12" y="243"/>
                  </a:cubicBezTo>
                  <a:cubicBezTo>
                    <a:pt x="8" y="241"/>
                    <a:pt x="5" y="238"/>
                    <a:pt x="5" y="232"/>
                  </a:cubicBezTo>
                  <a:cubicBezTo>
                    <a:pt x="5" y="232"/>
                    <a:pt x="5" y="232"/>
                    <a:pt x="5" y="231"/>
                  </a:cubicBezTo>
                  <a:cubicBezTo>
                    <a:pt x="165" y="231"/>
                    <a:pt x="165" y="231"/>
                    <a:pt x="165" y="231"/>
                  </a:cubicBezTo>
                  <a:cubicBezTo>
                    <a:pt x="167" y="235"/>
                    <a:pt x="170" y="238"/>
                    <a:pt x="174" y="238"/>
                  </a:cubicBezTo>
                  <a:cubicBezTo>
                    <a:pt x="268" y="238"/>
                    <a:pt x="268" y="238"/>
                    <a:pt x="268" y="238"/>
                  </a:cubicBezTo>
                  <a:cubicBezTo>
                    <a:pt x="272" y="238"/>
                    <a:pt x="275" y="235"/>
                    <a:pt x="276" y="231"/>
                  </a:cubicBezTo>
                  <a:cubicBezTo>
                    <a:pt x="436" y="231"/>
                    <a:pt x="436" y="231"/>
                    <a:pt x="436" y="231"/>
                  </a:cubicBezTo>
                  <a:lnTo>
                    <a:pt x="436" y="232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400"/>
                <a:buFont typeface="Helvetica Neue"/>
                <a:buNone/>
              </a:pPr>
              <a:endParaRPr sz="64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04" name="Google Shape;104;p12"/>
          <p:cNvSpPr/>
          <p:nvPr/>
        </p:nvSpPr>
        <p:spPr>
          <a:xfrm>
            <a:off x="6402519" y="1519029"/>
            <a:ext cx="1446100" cy="1718225"/>
          </a:xfrm>
          <a:custGeom>
            <a:avLst/>
            <a:gdLst/>
            <a:ahLst/>
            <a:cxnLst/>
            <a:rect l="l" t="t" r="r" b="b"/>
            <a:pathLst>
              <a:path w="543" h="651" extrusionOk="0">
                <a:moveTo>
                  <a:pt x="169" y="365"/>
                </a:moveTo>
                <a:cubicBezTo>
                  <a:pt x="160" y="365"/>
                  <a:pt x="153" y="372"/>
                  <a:pt x="153" y="381"/>
                </a:cubicBezTo>
                <a:cubicBezTo>
                  <a:pt x="153" y="390"/>
                  <a:pt x="160" y="397"/>
                  <a:pt x="169" y="397"/>
                </a:cubicBezTo>
                <a:cubicBezTo>
                  <a:pt x="178" y="397"/>
                  <a:pt x="185" y="390"/>
                  <a:pt x="185" y="381"/>
                </a:cubicBezTo>
                <a:cubicBezTo>
                  <a:pt x="185" y="372"/>
                  <a:pt x="178" y="365"/>
                  <a:pt x="169" y="365"/>
                </a:cubicBezTo>
                <a:close/>
                <a:moveTo>
                  <a:pt x="167" y="381"/>
                </a:moveTo>
                <a:cubicBezTo>
                  <a:pt x="167" y="380"/>
                  <a:pt x="168" y="379"/>
                  <a:pt x="169" y="379"/>
                </a:cubicBezTo>
                <a:cubicBezTo>
                  <a:pt x="170" y="379"/>
                  <a:pt x="171" y="380"/>
                  <a:pt x="171" y="381"/>
                </a:cubicBezTo>
                <a:cubicBezTo>
                  <a:pt x="171" y="384"/>
                  <a:pt x="167" y="384"/>
                  <a:pt x="167" y="381"/>
                </a:cubicBezTo>
                <a:close/>
                <a:moveTo>
                  <a:pt x="475" y="372"/>
                </a:moveTo>
                <a:cubicBezTo>
                  <a:pt x="353" y="372"/>
                  <a:pt x="353" y="372"/>
                  <a:pt x="353" y="372"/>
                </a:cubicBezTo>
                <a:cubicBezTo>
                  <a:pt x="348" y="372"/>
                  <a:pt x="344" y="376"/>
                  <a:pt x="344" y="381"/>
                </a:cubicBezTo>
                <a:cubicBezTo>
                  <a:pt x="344" y="386"/>
                  <a:pt x="348" y="390"/>
                  <a:pt x="353" y="390"/>
                </a:cubicBezTo>
                <a:cubicBezTo>
                  <a:pt x="475" y="390"/>
                  <a:pt x="475" y="390"/>
                  <a:pt x="475" y="390"/>
                </a:cubicBezTo>
                <a:cubicBezTo>
                  <a:pt x="480" y="390"/>
                  <a:pt x="484" y="386"/>
                  <a:pt x="484" y="381"/>
                </a:cubicBezTo>
                <a:cubicBezTo>
                  <a:pt x="484" y="376"/>
                  <a:pt x="480" y="372"/>
                  <a:pt x="475" y="372"/>
                </a:cubicBezTo>
                <a:close/>
                <a:moveTo>
                  <a:pt x="236" y="514"/>
                </a:moveTo>
                <a:cubicBezTo>
                  <a:pt x="227" y="514"/>
                  <a:pt x="220" y="521"/>
                  <a:pt x="220" y="530"/>
                </a:cubicBezTo>
                <a:cubicBezTo>
                  <a:pt x="220" y="539"/>
                  <a:pt x="227" y="546"/>
                  <a:pt x="236" y="546"/>
                </a:cubicBezTo>
                <a:cubicBezTo>
                  <a:pt x="245" y="546"/>
                  <a:pt x="252" y="539"/>
                  <a:pt x="252" y="530"/>
                </a:cubicBezTo>
                <a:cubicBezTo>
                  <a:pt x="252" y="521"/>
                  <a:pt x="245" y="514"/>
                  <a:pt x="236" y="514"/>
                </a:cubicBezTo>
                <a:close/>
                <a:moveTo>
                  <a:pt x="234" y="530"/>
                </a:moveTo>
                <a:cubicBezTo>
                  <a:pt x="234" y="528"/>
                  <a:pt x="235" y="527"/>
                  <a:pt x="236" y="527"/>
                </a:cubicBezTo>
                <a:cubicBezTo>
                  <a:pt x="238" y="527"/>
                  <a:pt x="239" y="528"/>
                  <a:pt x="239" y="530"/>
                </a:cubicBezTo>
                <a:cubicBezTo>
                  <a:pt x="239" y="532"/>
                  <a:pt x="234" y="532"/>
                  <a:pt x="234" y="530"/>
                </a:cubicBezTo>
                <a:close/>
                <a:moveTo>
                  <a:pt x="475" y="520"/>
                </a:moveTo>
                <a:cubicBezTo>
                  <a:pt x="353" y="520"/>
                  <a:pt x="353" y="520"/>
                  <a:pt x="353" y="520"/>
                </a:cubicBezTo>
                <a:cubicBezTo>
                  <a:pt x="348" y="520"/>
                  <a:pt x="344" y="525"/>
                  <a:pt x="344" y="530"/>
                </a:cubicBezTo>
                <a:cubicBezTo>
                  <a:pt x="344" y="535"/>
                  <a:pt x="348" y="539"/>
                  <a:pt x="353" y="539"/>
                </a:cubicBezTo>
                <a:cubicBezTo>
                  <a:pt x="475" y="539"/>
                  <a:pt x="475" y="539"/>
                  <a:pt x="475" y="539"/>
                </a:cubicBezTo>
                <a:cubicBezTo>
                  <a:pt x="480" y="539"/>
                  <a:pt x="484" y="535"/>
                  <a:pt x="484" y="530"/>
                </a:cubicBezTo>
                <a:cubicBezTo>
                  <a:pt x="484" y="525"/>
                  <a:pt x="480" y="520"/>
                  <a:pt x="475" y="520"/>
                </a:cubicBezTo>
                <a:close/>
                <a:moveTo>
                  <a:pt x="236" y="365"/>
                </a:moveTo>
                <a:cubicBezTo>
                  <a:pt x="227" y="365"/>
                  <a:pt x="220" y="372"/>
                  <a:pt x="220" y="381"/>
                </a:cubicBezTo>
                <a:cubicBezTo>
                  <a:pt x="220" y="390"/>
                  <a:pt x="227" y="397"/>
                  <a:pt x="236" y="397"/>
                </a:cubicBezTo>
                <a:cubicBezTo>
                  <a:pt x="245" y="397"/>
                  <a:pt x="252" y="390"/>
                  <a:pt x="252" y="381"/>
                </a:cubicBezTo>
                <a:cubicBezTo>
                  <a:pt x="252" y="372"/>
                  <a:pt x="245" y="365"/>
                  <a:pt x="236" y="365"/>
                </a:cubicBezTo>
                <a:close/>
                <a:moveTo>
                  <a:pt x="234" y="381"/>
                </a:moveTo>
                <a:cubicBezTo>
                  <a:pt x="234" y="380"/>
                  <a:pt x="235" y="379"/>
                  <a:pt x="236" y="379"/>
                </a:cubicBezTo>
                <a:cubicBezTo>
                  <a:pt x="238" y="379"/>
                  <a:pt x="239" y="380"/>
                  <a:pt x="239" y="381"/>
                </a:cubicBezTo>
                <a:cubicBezTo>
                  <a:pt x="239" y="384"/>
                  <a:pt x="234" y="384"/>
                  <a:pt x="234" y="381"/>
                </a:cubicBezTo>
                <a:close/>
                <a:moveTo>
                  <a:pt x="102" y="365"/>
                </a:moveTo>
                <a:cubicBezTo>
                  <a:pt x="93" y="365"/>
                  <a:pt x="86" y="372"/>
                  <a:pt x="86" y="381"/>
                </a:cubicBezTo>
                <a:cubicBezTo>
                  <a:pt x="86" y="390"/>
                  <a:pt x="93" y="397"/>
                  <a:pt x="102" y="397"/>
                </a:cubicBezTo>
                <a:cubicBezTo>
                  <a:pt x="111" y="397"/>
                  <a:pt x="118" y="390"/>
                  <a:pt x="118" y="381"/>
                </a:cubicBezTo>
                <a:cubicBezTo>
                  <a:pt x="118" y="372"/>
                  <a:pt x="111" y="365"/>
                  <a:pt x="102" y="365"/>
                </a:cubicBezTo>
                <a:close/>
                <a:moveTo>
                  <a:pt x="100" y="381"/>
                </a:moveTo>
                <a:cubicBezTo>
                  <a:pt x="100" y="380"/>
                  <a:pt x="101" y="379"/>
                  <a:pt x="102" y="379"/>
                </a:cubicBezTo>
                <a:cubicBezTo>
                  <a:pt x="103" y="379"/>
                  <a:pt x="104" y="380"/>
                  <a:pt x="104" y="381"/>
                </a:cubicBezTo>
                <a:cubicBezTo>
                  <a:pt x="104" y="384"/>
                  <a:pt x="100" y="384"/>
                  <a:pt x="100" y="381"/>
                </a:cubicBezTo>
                <a:close/>
                <a:moveTo>
                  <a:pt x="169" y="514"/>
                </a:moveTo>
                <a:cubicBezTo>
                  <a:pt x="160" y="514"/>
                  <a:pt x="153" y="521"/>
                  <a:pt x="153" y="530"/>
                </a:cubicBezTo>
                <a:cubicBezTo>
                  <a:pt x="153" y="539"/>
                  <a:pt x="160" y="546"/>
                  <a:pt x="169" y="546"/>
                </a:cubicBezTo>
                <a:cubicBezTo>
                  <a:pt x="178" y="546"/>
                  <a:pt x="185" y="539"/>
                  <a:pt x="185" y="530"/>
                </a:cubicBezTo>
                <a:cubicBezTo>
                  <a:pt x="185" y="521"/>
                  <a:pt x="178" y="514"/>
                  <a:pt x="169" y="514"/>
                </a:cubicBezTo>
                <a:close/>
                <a:moveTo>
                  <a:pt x="167" y="530"/>
                </a:moveTo>
                <a:cubicBezTo>
                  <a:pt x="167" y="528"/>
                  <a:pt x="168" y="527"/>
                  <a:pt x="169" y="527"/>
                </a:cubicBezTo>
                <a:cubicBezTo>
                  <a:pt x="170" y="527"/>
                  <a:pt x="171" y="528"/>
                  <a:pt x="171" y="530"/>
                </a:cubicBezTo>
                <a:cubicBezTo>
                  <a:pt x="171" y="532"/>
                  <a:pt x="167" y="532"/>
                  <a:pt x="167" y="530"/>
                </a:cubicBezTo>
                <a:close/>
                <a:moveTo>
                  <a:pt x="102" y="514"/>
                </a:moveTo>
                <a:cubicBezTo>
                  <a:pt x="93" y="514"/>
                  <a:pt x="86" y="521"/>
                  <a:pt x="86" y="530"/>
                </a:cubicBezTo>
                <a:cubicBezTo>
                  <a:pt x="86" y="539"/>
                  <a:pt x="93" y="546"/>
                  <a:pt x="102" y="546"/>
                </a:cubicBezTo>
                <a:cubicBezTo>
                  <a:pt x="111" y="546"/>
                  <a:pt x="118" y="539"/>
                  <a:pt x="118" y="530"/>
                </a:cubicBezTo>
                <a:cubicBezTo>
                  <a:pt x="118" y="521"/>
                  <a:pt x="111" y="514"/>
                  <a:pt x="102" y="514"/>
                </a:cubicBezTo>
                <a:close/>
                <a:moveTo>
                  <a:pt x="100" y="530"/>
                </a:moveTo>
                <a:cubicBezTo>
                  <a:pt x="100" y="528"/>
                  <a:pt x="101" y="527"/>
                  <a:pt x="102" y="527"/>
                </a:cubicBezTo>
                <a:cubicBezTo>
                  <a:pt x="103" y="527"/>
                  <a:pt x="104" y="528"/>
                  <a:pt x="104" y="530"/>
                </a:cubicBezTo>
                <a:cubicBezTo>
                  <a:pt x="104" y="532"/>
                  <a:pt x="100" y="532"/>
                  <a:pt x="100" y="530"/>
                </a:cubicBezTo>
                <a:close/>
                <a:moveTo>
                  <a:pt x="236" y="68"/>
                </a:moveTo>
                <a:cubicBezTo>
                  <a:pt x="227" y="68"/>
                  <a:pt x="220" y="75"/>
                  <a:pt x="220" y="84"/>
                </a:cubicBezTo>
                <a:cubicBezTo>
                  <a:pt x="220" y="93"/>
                  <a:pt x="227" y="100"/>
                  <a:pt x="236" y="100"/>
                </a:cubicBezTo>
                <a:cubicBezTo>
                  <a:pt x="245" y="100"/>
                  <a:pt x="252" y="93"/>
                  <a:pt x="252" y="84"/>
                </a:cubicBezTo>
                <a:cubicBezTo>
                  <a:pt x="252" y="75"/>
                  <a:pt x="245" y="68"/>
                  <a:pt x="236" y="68"/>
                </a:cubicBezTo>
                <a:close/>
                <a:moveTo>
                  <a:pt x="234" y="84"/>
                </a:moveTo>
                <a:cubicBezTo>
                  <a:pt x="234" y="83"/>
                  <a:pt x="235" y="82"/>
                  <a:pt x="236" y="82"/>
                </a:cubicBezTo>
                <a:cubicBezTo>
                  <a:pt x="238" y="82"/>
                  <a:pt x="239" y="83"/>
                  <a:pt x="239" y="84"/>
                </a:cubicBezTo>
                <a:cubicBezTo>
                  <a:pt x="239" y="87"/>
                  <a:pt x="234" y="87"/>
                  <a:pt x="234" y="84"/>
                </a:cubicBezTo>
                <a:close/>
                <a:moveTo>
                  <a:pt x="169" y="68"/>
                </a:moveTo>
                <a:cubicBezTo>
                  <a:pt x="160" y="68"/>
                  <a:pt x="153" y="75"/>
                  <a:pt x="153" y="84"/>
                </a:cubicBezTo>
                <a:cubicBezTo>
                  <a:pt x="153" y="93"/>
                  <a:pt x="160" y="100"/>
                  <a:pt x="169" y="100"/>
                </a:cubicBezTo>
                <a:cubicBezTo>
                  <a:pt x="178" y="100"/>
                  <a:pt x="185" y="93"/>
                  <a:pt x="185" y="84"/>
                </a:cubicBezTo>
                <a:cubicBezTo>
                  <a:pt x="185" y="75"/>
                  <a:pt x="178" y="68"/>
                  <a:pt x="169" y="68"/>
                </a:cubicBezTo>
                <a:close/>
                <a:moveTo>
                  <a:pt x="167" y="84"/>
                </a:moveTo>
                <a:cubicBezTo>
                  <a:pt x="167" y="83"/>
                  <a:pt x="168" y="82"/>
                  <a:pt x="169" y="82"/>
                </a:cubicBezTo>
                <a:cubicBezTo>
                  <a:pt x="170" y="82"/>
                  <a:pt x="171" y="83"/>
                  <a:pt x="171" y="84"/>
                </a:cubicBezTo>
                <a:cubicBezTo>
                  <a:pt x="171" y="87"/>
                  <a:pt x="167" y="87"/>
                  <a:pt x="167" y="84"/>
                </a:cubicBezTo>
                <a:close/>
                <a:moveTo>
                  <a:pt x="475" y="75"/>
                </a:moveTo>
                <a:cubicBezTo>
                  <a:pt x="353" y="75"/>
                  <a:pt x="353" y="75"/>
                  <a:pt x="353" y="75"/>
                </a:cubicBezTo>
                <a:cubicBezTo>
                  <a:pt x="348" y="75"/>
                  <a:pt x="344" y="79"/>
                  <a:pt x="344" y="84"/>
                </a:cubicBezTo>
                <a:cubicBezTo>
                  <a:pt x="344" y="89"/>
                  <a:pt x="348" y="93"/>
                  <a:pt x="353" y="93"/>
                </a:cubicBezTo>
                <a:cubicBezTo>
                  <a:pt x="475" y="93"/>
                  <a:pt x="475" y="93"/>
                  <a:pt x="475" y="93"/>
                </a:cubicBezTo>
                <a:cubicBezTo>
                  <a:pt x="480" y="93"/>
                  <a:pt x="484" y="89"/>
                  <a:pt x="484" y="84"/>
                </a:cubicBezTo>
                <a:cubicBezTo>
                  <a:pt x="484" y="79"/>
                  <a:pt x="480" y="75"/>
                  <a:pt x="475" y="75"/>
                </a:cubicBezTo>
                <a:close/>
                <a:moveTo>
                  <a:pt x="543" y="31"/>
                </a:moveTo>
                <a:cubicBezTo>
                  <a:pt x="543" y="14"/>
                  <a:pt x="529" y="0"/>
                  <a:pt x="512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14" y="0"/>
                  <a:pt x="0" y="14"/>
                  <a:pt x="0" y="31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5"/>
                  <a:pt x="3" y="153"/>
                  <a:pt x="9" y="158"/>
                </a:cubicBezTo>
                <a:cubicBezTo>
                  <a:pt x="3" y="164"/>
                  <a:pt x="0" y="171"/>
                  <a:pt x="0" y="180"/>
                </a:cubicBezTo>
                <a:cubicBezTo>
                  <a:pt x="0" y="285"/>
                  <a:pt x="0" y="285"/>
                  <a:pt x="0" y="285"/>
                </a:cubicBezTo>
                <a:cubicBezTo>
                  <a:pt x="0" y="294"/>
                  <a:pt x="3" y="301"/>
                  <a:pt x="9" y="307"/>
                </a:cubicBezTo>
                <a:cubicBezTo>
                  <a:pt x="3" y="312"/>
                  <a:pt x="0" y="320"/>
                  <a:pt x="0" y="328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42"/>
                  <a:pt x="3" y="450"/>
                  <a:pt x="9" y="455"/>
                </a:cubicBezTo>
                <a:cubicBezTo>
                  <a:pt x="3" y="461"/>
                  <a:pt x="0" y="469"/>
                  <a:pt x="0" y="477"/>
                </a:cubicBezTo>
                <a:cubicBezTo>
                  <a:pt x="0" y="582"/>
                  <a:pt x="0" y="582"/>
                  <a:pt x="0" y="582"/>
                </a:cubicBezTo>
                <a:cubicBezTo>
                  <a:pt x="0" y="599"/>
                  <a:pt x="14" y="613"/>
                  <a:pt x="31" y="613"/>
                </a:cubicBezTo>
                <a:cubicBezTo>
                  <a:pt x="68" y="613"/>
                  <a:pt x="68" y="613"/>
                  <a:pt x="68" y="613"/>
                </a:cubicBezTo>
                <a:cubicBezTo>
                  <a:pt x="68" y="633"/>
                  <a:pt x="68" y="633"/>
                  <a:pt x="68" y="633"/>
                </a:cubicBezTo>
                <a:cubicBezTo>
                  <a:pt x="68" y="643"/>
                  <a:pt x="76" y="651"/>
                  <a:pt x="86" y="651"/>
                </a:cubicBezTo>
                <a:cubicBezTo>
                  <a:pt x="160" y="651"/>
                  <a:pt x="160" y="651"/>
                  <a:pt x="160" y="651"/>
                </a:cubicBezTo>
                <a:cubicBezTo>
                  <a:pt x="171" y="651"/>
                  <a:pt x="179" y="643"/>
                  <a:pt x="179" y="633"/>
                </a:cubicBezTo>
                <a:cubicBezTo>
                  <a:pt x="179" y="613"/>
                  <a:pt x="179" y="613"/>
                  <a:pt x="179" y="613"/>
                </a:cubicBezTo>
                <a:cubicBezTo>
                  <a:pt x="352" y="613"/>
                  <a:pt x="352" y="613"/>
                  <a:pt x="352" y="613"/>
                </a:cubicBezTo>
                <a:cubicBezTo>
                  <a:pt x="352" y="633"/>
                  <a:pt x="352" y="633"/>
                  <a:pt x="352" y="633"/>
                </a:cubicBezTo>
                <a:cubicBezTo>
                  <a:pt x="352" y="643"/>
                  <a:pt x="360" y="651"/>
                  <a:pt x="371" y="651"/>
                </a:cubicBezTo>
                <a:cubicBezTo>
                  <a:pt x="445" y="651"/>
                  <a:pt x="445" y="651"/>
                  <a:pt x="445" y="651"/>
                </a:cubicBezTo>
                <a:cubicBezTo>
                  <a:pt x="455" y="651"/>
                  <a:pt x="463" y="643"/>
                  <a:pt x="463" y="633"/>
                </a:cubicBezTo>
                <a:cubicBezTo>
                  <a:pt x="463" y="613"/>
                  <a:pt x="463" y="613"/>
                  <a:pt x="463" y="613"/>
                </a:cubicBezTo>
                <a:cubicBezTo>
                  <a:pt x="512" y="613"/>
                  <a:pt x="512" y="613"/>
                  <a:pt x="512" y="613"/>
                </a:cubicBezTo>
                <a:cubicBezTo>
                  <a:pt x="529" y="613"/>
                  <a:pt x="543" y="599"/>
                  <a:pt x="543" y="582"/>
                </a:cubicBezTo>
                <a:cubicBezTo>
                  <a:pt x="543" y="477"/>
                  <a:pt x="543" y="477"/>
                  <a:pt x="543" y="477"/>
                </a:cubicBezTo>
                <a:cubicBezTo>
                  <a:pt x="543" y="469"/>
                  <a:pt x="539" y="461"/>
                  <a:pt x="534" y="455"/>
                </a:cubicBezTo>
                <a:cubicBezTo>
                  <a:pt x="539" y="450"/>
                  <a:pt x="543" y="442"/>
                  <a:pt x="543" y="434"/>
                </a:cubicBezTo>
                <a:cubicBezTo>
                  <a:pt x="543" y="328"/>
                  <a:pt x="543" y="328"/>
                  <a:pt x="543" y="328"/>
                </a:cubicBezTo>
                <a:cubicBezTo>
                  <a:pt x="543" y="320"/>
                  <a:pt x="539" y="312"/>
                  <a:pt x="534" y="307"/>
                </a:cubicBezTo>
                <a:cubicBezTo>
                  <a:pt x="539" y="301"/>
                  <a:pt x="543" y="294"/>
                  <a:pt x="543" y="285"/>
                </a:cubicBezTo>
                <a:cubicBezTo>
                  <a:pt x="543" y="180"/>
                  <a:pt x="543" y="180"/>
                  <a:pt x="543" y="180"/>
                </a:cubicBezTo>
                <a:cubicBezTo>
                  <a:pt x="543" y="171"/>
                  <a:pt x="539" y="164"/>
                  <a:pt x="534" y="158"/>
                </a:cubicBezTo>
                <a:cubicBezTo>
                  <a:pt x="539" y="153"/>
                  <a:pt x="543" y="145"/>
                  <a:pt x="543" y="137"/>
                </a:cubicBezTo>
                <a:cubicBezTo>
                  <a:pt x="543" y="31"/>
                  <a:pt x="543" y="31"/>
                  <a:pt x="543" y="31"/>
                </a:cubicBezTo>
                <a:close/>
                <a:moveTo>
                  <a:pt x="160" y="633"/>
                </a:moveTo>
                <a:cubicBezTo>
                  <a:pt x="86" y="633"/>
                  <a:pt x="86" y="633"/>
                  <a:pt x="86" y="633"/>
                </a:cubicBezTo>
                <a:cubicBezTo>
                  <a:pt x="86" y="613"/>
                  <a:pt x="86" y="613"/>
                  <a:pt x="86" y="613"/>
                </a:cubicBezTo>
                <a:cubicBezTo>
                  <a:pt x="160" y="613"/>
                  <a:pt x="160" y="613"/>
                  <a:pt x="160" y="613"/>
                </a:cubicBezTo>
                <a:lnTo>
                  <a:pt x="160" y="633"/>
                </a:lnTo>
                <a:close/>
                <a:moveTo>
                  <a:pt x="445" y="633"/>
                </a:moveTo>
                <a:cubicBezTo>
                  <a:pt x="371" y="633"/>
                  <a:pt x="371" y="633"/>
                  <a:pt x="371" y="633"/>
                </a:cubicBezTo>
                <a:cubicBezTo>
                  <a:pt x="371" y="613"/>
                  <a:pt x="371" y="613"/>
                  <a:pt x="371" y="613"/>
                </a:cubicBezTo>
                <a:cubicBezTo>
                  <a:pt x="445" y="613"/>
                  <a:pt x="445" y="613"/>
                  <a:pt x="445" y="613"/>
                </a:cubicBezTo>
                <a:lnTo>
                  <a:pt x="445" y="633"/>
                </a:lnTo>
                <a:close/>
                <a:moveTo>
                  <a:pt x="524" y="582"/>
                </a:moveTo>
                <a:cubicBezTo>
                  <a:pt x="524" y="589"/>
                  <a:pt x="519" y="595"/>
                  <a:pt x="512" y="595"/>
                </a:cubicBezTo>
                <a:cubicBezTo>
                  <a:pt x="31" y="595"/>
                  <a:pt x="31" y="595"/>
                  <a:pt x="31" y="595"/>
                </a:cubicBezTo>
                <a:cubicBezTo>
                  <a:pt x="24" y="595"/>
                  <a:pt x="18" y="589"/>
                  <a:pt x="18" y="582"/>
                </a:cubicBezTo>
                <a:cubicBezTo>
                  <a:pt x="18" y="477"/>
                  <a:pt x="18" y="477"/>
                  <a:pt x="18" y="477"/>
                </a:cubicBezTo>
                <a:cubicBezTo>
                  <a:pt x="18" y="470"/>
                  <a:pt x="24" y="465"/>
                  <a:pt x="31" y="465"/>
                </a:cubicBezTo>
                <a:cubicBezTo>
                  <a:pt x="512" y="465"/>
                  <a:pt x="512" y="465"/>
                  <a:pt x="512" y="465"/>
                </a:cubicBezTo>
                <a:cubicBezTo>
                  <a:pt x="519" y="465"/>
                  <a:pt x="524" y="470"/>
                  <a:pt x="524" y="477"/>
                </a:cubicBezTo>
                <a:lnTo>
                  <a:pt x="524" y="582"/>
                </a:lnTo>
                <a:close/>
                <a:moveTo>
                  <a:pt x="524" y="434"/>
                </a:moveTo>
                <a:cubicBezTo>
                  <a:pt x="524" y="441"/>
                  <a:pt x="519" y="446"/>
                  <a:pt x="512" y="446"/>
                </a:cubicBezTo>
                <a:cubicBezTo>
                  <a:pt x="31" y="446"/>
                  <a:pt x="31" y="446"/>
                  <a:pt x="31" y="446"/>
                </a:cubicBezTo>
                <a:cubicBezTo>
                  <a:pt x="24" y="446"/>
                  <a:pt x="18" y="441"/>
                  <a:pt x="18" y="434"/>
                </a:cubicBezTo>
                <a:cubicBezTo>
                  <a:pt x="18" y="328"/>
                  <a:pt x="18" y="328"/>
                  <a:pt x="18" y="328"/>
                </a:cubicBezTo>
                <a:cubicBezTo>
                  <a:pt x="18" y="322"/>
                  <a:pt x="24" y="316"/>
                  <a:pt x="31" y="316"/>
                </a:cubicBezTo>
                <a:cubicBezTo>
                  <a:pt x="512" y="316"/>
                  <a:pt x="512" y="316"/>
                  <a:pt x="512" y="316"/>
                </a:cubicBezTo>
                <a:cubicBezTo>
                  <a:pt x="519" y="316"/>
                  <a:pt x="524" y="322"/>
                  <a:pt x="524" y="328"/>
                </a:cubicBezTo>
                <a:lnTo>
                  <a:pt x="524" y="434"/>
                </a:lnTo>
                <a:close/>
                <a:moveTo>
                  <a:pt x="524" y="285"/>
                </a:moveTo>
                <a:cubicBezTo>
                  <a:pt x="524" y="292"/>
                  <a:pt x="519" y="298"/>
                  <a:pt x="512" y="298"/>
                </a:cubicBezTo>
                <a:cubicBezTo>
                  <a:pt x="31" y="298"/>
                  <a:pt x="31" y="298"/>
                  <a:pt x="31" y="298"/>
                </a:cubicBezTo>
                <a:cubicBezTo>
                  <a:pt x="24" y="298"/>
                  <a:pt x="18" y="292"/>
                  <a:pt x="18" y="285"/>
                </a:cubicBezTo>
                <a:cubicBezTo>
                  <a:pt x="18" y="180"/>
                  <a:pt x="18" y="180"/>
                  <a:pt x="18" y="180"/>
                </a:cubicBezTo>
                <a:cubicBezTo>
                  <a:pt x="18" y="173"/>
                  <a:pt x="24" y="167"/>
                  <a:pt x="31" y="167"/>
                </a:cubicBezTo>
                <a:cubicBezTo>
                  <a:pt x="512" y="167"/>
                  <a:pt x="512" y="167"/>
                  <a:pt x="512" y="167"/>
                </a:cubicBezTo>
                <a:cubicBezTo>
                  <a:pt x="519" y="167"/>
                  <a:pt x="524" y="173"/>
                  <a:pt x="524" y="180"/>
                </a:cubicBezTo>
                <a:lnTo>
                  <a:pt x="524" y="285"/>
                </a:lnTo>
                <a:close/>
                <a:moveTo>
                  <a:pt x="524" y="137"/>
                </a:moveTo>
                <a:cubicBezTo>
                  <a:pt x="524" y="143"/>
                  <a:pt x="519" y="149"/>
                  <a:pt x="512" y="149"/>
                </a:cubicBezTo>
                <a:cubicBezTo>
                  <a:pt x="31" y="149"/>
                  <a:pt x="31" y="149"/>
                  <a:pt x="31" y="149"/>
                </a:cubicBezTo>
                <a:cubicBezTo>
                  <a:pt x="24" y="149"/>
                  <a:pt x="18" y="143"/>
                  <a:pt x="18" y="13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4"/>
                  <a:pt x="24" y="19"/>
                  <a:pt x="31" y="19"/>
                </a:cubicBezTo>
                <a:cubicBezTo>
                  <a:pt x="512" y="19"/>
                  <a:pt x="512" y="19"/>
                  <a:pt x="512" y="19"/>
                </a:cubicBezTo>
                <a:cubicBezTo>
                  <a:pt x="519" y="19"/>
                  <a:pt x="524" y="24"/>
                  <a:pt x="524" y="31"/>
                </a:cubicBezTo>
                <a:lnTo>
                  <a:pt x="524" y="137"/>
                </a:lnTo>
                <a:close/>
                <a:moveTo>
                  <a:pt x="169" y="216"/>
                </a:moveTo>
                <a:cubicBezTo>
                  <a:pt x="160" y="216"/>
                  <a:pt x="153" y="224"/>
                  <a:pt x="153" y="232"/>
                </a:cubicBezTo>
                <a:cubicBezTo>
                  <a:pt x="153" y="241"/>
                  <a:pt x="160" y="249"/>
                  <a:pt x="169" y="249"/>
                </a:cubicBezTo>
                <a:cubicBezTo>
                  <a:pt x="178" y="249"/>
                  <a:pt x="185" y="241"/>
                  <a:pt x="185" y="232"/>
                </a:cubicBezTo>
                <a:cubicBezTo>
                  <a:pt x="185" y="224"/>
                  <a:pt x="178" y="216"/>
                  <a:pt x="169" y="216"/>
                </a:cubicBezTo>
                <a:close/>
                <a:moveTo>
                  <a:pt x="167" y="232"/>
                </a:moveTo>
                <a:cubicBezTo>
                  <a:pt x="167" y="231"/>
                  <a:pt x="168" y="230"/>
                  <a:pt x="169" y="230"/>
                </a:cubicBezTo>
                <a:cubicBezTo>
                  <a:pt x="170" y="230"/>
                  <a:pt x="171" y="231"/>
                  <a:pt x="171" y="232"/>
                </a:cubicBezTo>
                <a:cubicBezTo>
                  <a:pt x="171" y="235"/>
                  <a:pt x="167" y="235"/>
                  <a:pt x="167" y="232"/>
                </a:cubicBezTo>
                <a:close/>
                <a:moveTo>
                  <a:pt x="102" y="216"/>
                </a:moveTo>
                <a:cubicBezTo>
                  <a:pt x="93" y="216"/>
                  <a:pt x="86" y="224"/>
                  <a:pt x="86" y="232"/>
                </a:cubicBezTo>
                <a:cubicBezTo>
                  <a:pt x="86" y="241"/>
                  <a:pt x="93" y="249"/>
                  <a:pt x="102" y="249"/>
                </a:cubicBezTo>
                <a:cubicBezTo>
                  <a:pt x="111" y="249"/>
                  <a:pt x="118" y="241"/>
                  <a:pt x="118" y="232"/>
                </a:cubicBezTo>
                <a:cubicBezTo>
                  <a:pt x="118" y="224"/>
                  <a:pt x="111" y="216"/>
                  <a:pt x="102" y="216"/>
                </a:cubicBezTo>
                <a:close/>
                <a:moveTo>
                  <a:pt x="100" y="232"/>
                </a:moveTo>
                <a:cubicBezTo>
                  <a:pt x="100" y="231"/>
                  <a:pt x="101" y="230"/>
                  <a:pt x="102" y="230"/>
                </a:cubicBezTo>
                <a:cubicBezTo>
                  <a:pt x="103" y="230"/>
                  <a:pt x="104" y="231"/>
                  <a:pt x="104" y="232"/>
                </a:cubicBezTo>
                <a:cubicBezTo>
                  <a:pt x="104" y="235"/>
                  <a:pt x="100" y="235"/>
                  <a:pt x="100" y="232"/>
                </a:cubicBezTo>
                <a:close/>
                <a:moveTo>
                  <a:pt x="236" y="216"/>
                </a:moveTo>
                <a:cubicBezTo>
                  <a:pt x="227" y="216"/>
                  <a:pt x="220" y="224"/>
                  <a:pt x="220" y="232"/>
                </a:cubicBezTo>
                <a:cubicBezTo>
                  <a:pt x="220" y="241"/>
                  <a:pt x="227" y="249"/>
                  <a:pt x="236" y="249"/>
                </a:cubicBezTo>
                <a:cubicBezTo>
                  <a:pt x="245" y="249"/>
                  <a:pt x="252" y="241"/>
                  <a:pt x="252" y="232"/>
                </a:cubicBezTo>
                <a:cubicBezTo>
                  <a:pt x="252" y="224"/>
                  <a:pt x="245" y="216"/>
                  <a:pt x="236" y="216"/>
                </a:cubicBezTo>
                <a:close/>
                <a:moveTo>
                  <a:pt x="234" y="232"/>
                </a:moveTo>
                <a:cubicBezTo>
                  <a:pt x="234" y="231"/>
                  <a:pt x="235" y="230"/>
                  <a:pt x="236" y="230"/>
                </a:cubicBezTo>
                <a:cubicBezTo>
                  <a:pt x="238" y="230"/>
                  <a:pt x="239" y="231"/>
                  <a:pt x="239" y="232"/>
                </a:cubicBezTo>
                <a:cubicBezTo>
                  <a:pt x="239" y="235"/>
                  <a:pt x="234" y="235"/>
                  <a:pt x="234" y="232"/>
                </a:cubicBezTo>
                <a:close/>
                <a:moveTo>
                  <a:pt x="475" y="223"/>
                </a:moveTo>
                <a:cubicBezTo>
                  <a:pt x="353" y="223"/>
                  <a:pt x="353" y="223"/>
                  <a:pt x="353" y="223"/>
                </a:cubicBezTo>
                <a:cubicBezTo>
                  <a:pt x="348" y="223"/>
                  <a:pt x="344" y="227"/>
                  <a:pt x="344" y="232"/>
                </a:cubicBezTo>
                <a:cubicBezTo>
                  <a:pt x="344" y="238"/>
                  <a:pt x="348" y="242"/>
                  <a:pt x="353" y="242"/>
                </a:cubicBezTo>
                <a:cubicBezTo>
                  <a:pt x="475" y="242"/>
                  <a:pt x="475" y="242"/>
                  <a:pt x="475" y="242"/>
                </a:cubicBezTo>
                <a:cubicBezTo>
                  <a:pt x="480" y="242"/>
                  <a:pt x="484" y="238"/>
                  <a:pt x="484" y="232"/>
                </a:cubicBezTo>
                <a:cubicBezTo>
                  <a:pt x="484" y="227"/>
                  <a:pt x="480" y="223"/>
                  <a:pt x="475" y="223"/>
                </a:cubicBezTo>
                <a:close/>
                <a:moveTo>
                  <a:pt x="102" y="68"/>
                </a:moveTo>
                <a:cubicBezTo>
                  <a:pt x="93" y="68"/>
                  <a:pt x="86" y="75"/>
                  <a:pt x="86" y="84"/>
                </a:cubicBezTo>
                <a:cubicBezTo>
                  <a:pt x="86" y="93"/>
                  <a:pt x="93" y="100"/>
                  <a:pt x="102" y="100"/>
                </a:cubicBezTo>
                <a:cubicBezTo>
                  <a:pt x="111" y="100"/>
                  <a:pt x="118" y="93"/>
                  <a:pt x="118" y="84"/>
                </a:cubicBezTo>
                <a:cubicBezTo>
                  <a:pt x="118" y="75"/>
                  <a:pt x="111" y="68"/>
                  <a:pt x="102" y="68"/>
                </a:cubicBezTo>
                <a:close/>
                <a:moveTo>
                  <a:pt x="100" y="84"/>
                </a:moveTo>
                <a:cubicBezTo>
                  <a:pt x="100" y="83"/>
                  <a:pt x="101" y="82"/>
                  <a:pt x="102" y="82"/>
                </a:cubicBezTo>
                <a:cubicBezTo>
                  <a:pt x="103" y="82"/>
                  <a:pt x="104" y="83"/>
                  <a:pt x="104" y="84"/>
                </a:cubicBezTo>
                <a:cubicBezTo>
                  <a:pt x="104" y="87"/>
                  <a:pt x="100" y="87"/>
                  <a:pt x="100" y="8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Helvetica Neue"/>
              <a:buNone/>
            </a:pPr>
            <a:endParaRPr sz="64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05" name="Google Shape;105;p12"/>
          <p:cNvGrpSpPr/>
          <p:nvPr/>
        </p:nvGrpSpPr>
        <p:grpSpPr>
          <a:xfrm>
            <a:off x="2836100" y="1442750"/>
            <a:ext cx="3252900" cy="346600"/>
            <a:chOff x="2836100" y="1442750"/>
            <a:chExt cx="3252900" cy="346600"/>
          </a:xfrm>
        </p:grpSpPr>
        <p:cxnSp>
          <p:nvCxnSpPr>
            <p:cNvPr id="106" name="Google Shape;106;p12"/>
            <p:cNvCxnSpPr/>
            <p:nvPr/>
          </p:nvCxnSpPr>
          <p:spPr>
            <a:xfrm>
              <a:off x="2836100" y="1789350"/>
              <a:ext cx="32529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07" name="Google Shape;107;p12"/>
            <p:cNvSpPr txBox="1"/>
            <p:nvPr/>
          </p:nvSpPr>
          <p:spPr>
            <a:xfrm>
              <a:off x="2867400" y="1442750"/>
              <a:ext cx="3190200" cy="32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2"/>
                  </a:solidFill>
                </a:rPr>
                <a:t>Hello, I’m Liz</a:t>
              </a: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108" name="Google Shape;108;p12"/>
          <p:cNvGrpSpPr/>
          <p:nvPr/>
        </p:nvGrpSpPr>
        <p:grpSpPr>
          <a:xfrm>
            <a:off x="2836107" y="1895325"/>
            <a:ext cx="3252900" cy="348138"/>
            <a:chOff x="2836107" y="1895325"/>
            <a:chExt cx="3252900" cy="348138"/>
          </a:xfrm>
        </p:grpSpPr>
        <p:cxnSp>
          <p:nvCxnSpPr>
            <p:cNvPr id="109" name="Google Shape;109;p12"/>
            <p:cNvCxnSpPr/>
            <p:nvPr/>
          </p:nvCxnSpPr>
          <p:spPr>
            <a:xfrm>
              <a:off x="2836107" y="2243463"/>
              <a:ext cx="32529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110" name="Google Shape;110;p12"/>
            <p:cNvSpPr txBox="1"/>
            <p:nvPr/>
          </p:nvSpPr>
          <p:spPr>
            <a:xfrm>
              <a:off x="2867450" y="1895325"/>
              <a:ext cx="3190200" cy="32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2"/>
                  </a:solidFill>
                </a:rPr>
                <a:t>Hi! I’m your bank</a:t>
              </a: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111" name="Google Shape;111;p12"/>
          <p:cNvGrpSpPr/>
          <p:nvPr/>
        </p:nvGrpSpPr>
        <p:grpSpPr>
          <a:xfrm>
            <a:off x="2836100" y="2357150"/>
            <a:ext cx="3252900" cy="340450"/>
            <a:chOff x="2836100" y="2357150"/>
            <a:chExt cx="3252900" cy="340450"/>
          </a:xfrm>
        </p:grpSpPr>
        <p:cxnSp>
          <p:nvCxnSpPr>
            <p:cNvPr id="112" name="Google Shape;112;p12"/>
            <p:cNvCxnSpPr/>
            <p:nvPr/>
          </p:nvCxnSpPr>
          <p:spPr>
            <a:xfrm>
              <a:off x="2836100" y="2697600"/>
              <a:ext cx="32529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13" name="Google Shape;113;p12"/>
            <p:cNvSpPr txBox="1"/>
            <p:nvPr/>
          </p:nvSpPr>
          <p:spPr>
            <a:xfrm>
              <a:off x="2867400" y="2357150"/>
              <a:ext cx="3190200" cy="32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2"/>
                  </a:solidFill>
                </a:rPr>
                <a:t>Great! Here’s $500</a:t>
              </a: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114" name="Google Shape;114;p12"/>
          <p:cNvSpPr/>
          <p:nvPr/>
        </p:nvSpPr>
        <p:spPr>
          <a:xfrm>
            <a:off x="4363900" y="1442750"/>
            <a:ext cx="734700" cy="382500"/>
          </a:xfrm>
          <a:prstGeom prst="ellipse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2"/>
          <p:cNvSpPr/>
          <p:nvPr/>
        </p:nvSpPr>
        <p:spPr>
          <a:xfrm>
            <a:off x="3987600" y="1899950"/>
            <a:ext cx="1227600" cy="382500"/>
          </a:xfrm>
          <a:prstGeom prst="ellipse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2"/>
          <p:cNvSpPr txBox="1"/>
          <p:nvPr/>
        </p:nvSpPr>
        <p:spPr>
          <a:xfrm>
            <a:off x="665100" y="3467900"/>
            <a:ext cx="7183500" cy="10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accent3"/>
                </a:solidFill>
              </a:rPr>
              <a:t>Establishing identity is critical</a:t>
            </a:r>
            <a:endParaRPr sz="360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"/>
          <p:cNvSpPr/>
          <p:nvPr/>
        </p:nvSpPr>
        <p:spPr>
          <a:xfrm>
            <a:off x="2756575" y="2376350"/>
            <a:ext cx="3411300" cy="528000"/>
          </a:xfrm>
          <a:prstGeom prst="rect">
            <a:avLst/>
          </a:prstGeom>
          <a:solidFill>
            <a:schemeClr val="accent5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" name="Google Shape;123;p13"/>
          <p:cNvGrpSpPr/>
          <p:nvPr/>
        </p:nvGrpSpPr>
        <p:grpSpPr>
          <a:xfrm>
            <a:off x="665108" y="1630776"/>
            <a:ext cx="1951543" cy="1225362"/>
            <a:chOff x="1522413" y="2301876"/>
            <a:chExt cx="842963" cy="479425"/>
          </a:xfrm>
        </p:grpSpPr>
        <p:sp>
          <p:nvSpPr>
            <p:cNvPr id="124" name="Google Shape;124;p13"/>
            <p:cNvSpPr/>
            <p:nvPr/>
          </p:nvSpPr>
          <p:spPr>
            <a:xfrm>
              <a:off x="1654176" y="2344738"/>
              <a:ext cx="579438" cy="376238"/>
            </a:xfrm>
            <a:custGeom>
              <a:avLst/>
              <a:gdLst/>
              <a:ahLst/>
              <a:cxnLst/>
              <a:rect l="l" t="t" r="r" b="b"/>
              <a:pathLst>
                <a:path w="365" h="237" extrusionOk="0">
                  <a:moveTo>
                    <a:pt x="2" y="237"/>
                  </a:moveTo>
                  <a:lnTo>
                    <a:pt x="0" y="237"/>
                  </a:lnTo>
                  <a:lnTo>
                    <a:pt x="0" y="0"/>
                  </a:lnTo>
                  <a:lnTo>
                    <a:pt x="365" y="0"/>
                  </a:lnTo>
                  <a:lnTo>
                    <a:pt x="365" y="237"/>
                  </a:lnTo>
                  <a:lnTo>
                    <a:pt x="2" y="237"/>
                  </a:lnTo>
                  <a:lnTo>
                    <a:pt x="2" y="237"/>
                  </a:lnTo>
                  <a:close/>
                  <a:moveTo>
                    <a:pt x="360" y="233"/>
                  </a:moveTo>
                  <a:lnTo>
                    <a:pt x="360" y="3"/>
                  </a:lnTo>
                  <a:lnTo>
                    <a:pt x="5" y="3"/>
                  </a:lnTo>
                  <a:lnTo>
                    <a:pt x="5" y="233"/>
                  </a:lnTo>
                  <a:lnTo>
                    <a:pt x="360" y="233"/>
                  </a:lnTo>
                  <a:lnTo>
                    <a:pt x="360" y="233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400"/>
                <a:buFont typeface="Helvetica Neue"/>
                <a:buNone/>
              </a:pPr>
              <a:endParaRPr sz="64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1933576" y="231616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6"/>
                  </a:moveTo>
                  <a:cubicBezTo>
                    <a:pt x="0" y="3"/>
                    <a:pt x="2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10"/>
                    <a:pt x="9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lose/>
                  <a:moveTo>
                    <a:pt x="2" y="6"/>
                  </a:moveTo>
                  <a:cubicBezTo>
                    <a:pt x="2" y="8"/>
                    <a:pt x="4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" y="10"/>
                    <a:pt x="9" y="8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4"/>
                    <a:pt x="8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2" y="4"/>
                    <a:pt x="2" y="6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400"/>
                <a:buFont typeface="Helvetica Neue"/>
                <a:buNone/>
              </a:pPr>
              <a:endParaRPr sz="64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1522413" y="2301876"/>
              <a:ext cx="842963" cy="479425"/>
            </a:xfrm>
            <a:custGeom>
              <a:avLst/>
              <a:gdLst/>
              <a:ahLst/>
              <a:cxnLst/>
              <a:rect l="l" t="t" r="r" b="b"/>
              <a:pathLst>
                <a:path w="441" h="250" extrusionOk="0">
                  <a:moveTo>
                    <a:pt x="394" y="227"/>
                  </a:moveTo>
                  <a:cubicBezTo>
                    <a:pt x="394" y="18"/>
                    <a:pt x="394" y="18"/>
                    <a:pt x="394" y="18"/>
                  </a:cubicBezTo>
                  <a:cubicBezTo>
                    <a:pt x="394" y="8"/>
                    <a:pt x="385" y="0"/>
                    <a:pt x="375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56" y="0"/>
                    <a:pt x="48" y="8"/>
                    <a:pt x="48" y="18"/>
                  </a:cubicBezTo>
                  <a:cubicBezTo>
                    <a:pt x="48" y="227"/>
                    <a:pt x="48" y="227"/>
                    <a:pt x="48" y="22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27"/>
                    <a:pt x="0" y="231"/>
                    <a:pt x="0" y="232"/>
                  </a:cubicBezTo>
                  <a:cubicBezTo>
                    <a:pt x="0" y="240"/>
                    <a:pt x="4" y="245"/>
                    <a:pt x="9" y="247"/>
                  </a:cubicBezTo>
                  <a:cubicBezTo>
                    <a:pt x="15" y="250"/>
                    <a:pt x="21" y="250"/>
                    <a:pt x="28" y="250"/>
                  </a:cubicBezTo>
                  <a:cubicBezTo>
                    <a:pt x="413" y="250"/>
                    <a:pt x="413" y="250"/>
                    <a:pt x="413" y="250"/>
                  </a:cubicBezTo>
                  <a:cubicBezTo>
                    <a:pt x="420" y="250"/>
                    <a:pt x="427" y="250"/>
                    <a:pt x="432" y="247"/>
                  </a:cubicBezTo>
                  <a:cubicBezTo>
                    <a:pt x="437" y="245"/>
                    <a:pt x="441" y="240"/>
                    <a:pt x="441" y="232"/>
                  </a:cubicBezTo>
                  <a:cubicBezTo>
                    <a:pt x="441" y="231"/>
                    <a:pt x="441" y="227"/>
                    <a:pt x="441" y="227"/>
                  </a:cubicBezTo>
                  <a:lnTo>
                    <a:pt x="394" y="227"/>
                  </a:lnTo>
                  <a:close/>
                  <a:moveTo>
                    <a:pt x="53" y="18"/>
                  </a:moveTo>
                  <a:cubicBezTo>
                    <a:pt x="53" y="11"/>
                    <a:pt x="59" y="5"/>
                    <a:pt x="66" y="4"/>
                  </a:cubicBezTo>
                  <a:cubicBezTo>
                    <a:pt x="375" y="4"/>
                    <a:pt x="375" y="4"/>
                    <a:pt x="375" y="4"/>
                  </a:cubicBezTo>
                  <a:cubicBezTo>
                    <a:pt x="383" y="5"/>
                    <a:pt x="389" y="11"/>
                    <a:pt x="389" y="18"/>
                  </a:cubicBezTo>
                  <a:cubicBezTo>
                    <a:pt x="389" y="227"/>
                    <a:pt x="389" y="227"/>
                    <a:pt x="389" y="227"/>
                  </a:cubicBezTo>
                  <a:cubicBezTo>
                    <a:pt x="53" y="227"/>
                    <a:pt x="53" y="227"/>
                    <a:pt x="53" y="227"/>
                  </a:cubicBezTo>
                  <a:lnTo>
                    <a:pt x="53" y="18"/>
                  </a:lnTo>
                  <a:close/>
                  <a:moveTo>
                    <a:pt x="271" y="231"/>
                  </a:moveTo>
                  <a:cubicBezTo>
                    <a:pt x="270" y="232"/>
                    <a:pt x="269" y="233"/>
                    <a:pt x="268" y="233"/>
                  </a:cubicBezTo>
                  <a:cubicBezTo>
                    <a:pt x="174" y="233"/>
                    <a:pt x="174" y="233"/>
                    <a:pt x="174" y="233"/>
                  </a:cubicBezTo>
                  <a:cubicBezTo>
                    <a:pt x="173" y="233"/>
                    <a:pt x="171" y="232"/>
                    <a:pt x="171" y="231"/>
                  </a:cubicBezTo>
                  <a:lnTo>
                    <a:pt x="271" y="231"/>
                  </a:lnTo>
                  <a:close/>
                  <a:moveTo>
                    <a:pt x="436" y="232"/>
                  </a:moveTo>
                  <a:cubicBezTo>
                    <a:pt x="436" y="238"/>
                    <a:pt x="434" y="241"/>
                    <a:pt x="430" y="243"/>
                  </a:cubicBezTo>
                  <a:cubicBezTo>
                    <a:pt x="426" y="245"/>
                    <a:pt x="420" y="246"/>
                    <a:pt x="413" y="246"/>
                  </a:cubicBezTo>
                  <a:cubicBezTo>
                    <a:pt x="28" y="246"/>
                    <a:pt x="28" y="246"/>
                    <a:pt x="28" y="246"/>
                  </a:cubicBezTo>
                  <a:cubicBezTo>
                    <a:pt x="22" y="246"/>
                    <a:pt x="16" y="245"/>
                    <a:pt x="12" y="243"/>
                  </a:cubicBezTo>
                  <a:cubicBezTo>
                    <a:pt x="8" y="241"/>
                    <a:pt x="5" y="238"/>
                    <a:pt x="5" y="232"/>
                  </a:cubicBezTo>
                  <a:cubicBezTo>
                    <a:pt x="5" y="232"/>
                    <a:pt x="5" y="232"/>
                    <a:pt x="5" y="231"/>
                  </a:cubicBezTo>
                  <a:cubicBezTo>
                    <a:pt x="165" y="231"/>
                    <a:pt x="165" y="231"/>
                    <a:pt x="165" y="231"/>
                  </a:cubicBezTo>
                  <a:cubicBezTo>
                    <a:pt x="167" y="235"/>
                    <a:pt x="170" y="238"/>
                    <a:pt x="174" y="238"/>
                  </a:cubicBezTo>
                  <a:cubicBezTo>
                    <a:pt x="268" y="238"/>
                    <a:pt x="268" y="238"/>
                    <a:pt x="268" y="238"/>
                  </a:cubicBezTo>
                  <a:cubicBezTo>
                    <a:pt x="272" y="238"/>
                    <a:pt x="275" y="235"/>
                    <a:pt x="276" y="231"/>
                  </a:cubicBezTo>
                  <a:cubicBezTo>
                    <a:pt x="436" y="231"/>
                    <a:pt x="436" y="231"/>
                    <a:pt x="436" y="231"/>
                  </a:cubicBezTo>
                  <a:lnTo>
                    <a:pt x="436" y="232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400"/>
                <a:buFont typeface="Helvetica Neue"/>
                <a:buNone/>
              </a:pPr>
              <a:endParaRPr sz="64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27" name="Google Shape;127;p13"/>
          <p:cNvSpPr/>
          <p:nvPr/>
        </p:nvSpPr>
        <p:spPr>
          <a:xfrm>
            <a:off x="6402519" y="1519029"/>
            <a:ext cx="1446100" cy="1718225"/>
          </a:xfrm>
          <a:custGeom>
            <a:avLst/>
            <a:gdLst/>
            <a:ahLst/>
            <a:cxnLst/>
            <a:rect l="l" t="t" r="r" b="b"/>
            <a:pathLst>
              <a:path w="543" h="651" extrusionOk="0">
                <a:moveTo>
                  <a:pt x="169" y="365"/>
                </a:moveTo>
                <a:cubicBezTo>
                  <a:pt x="160" y="365"/>
                  <a:pt x="153" y="372"/>
                  <a:pt x="153" y="381"/>
                </a:cubicBezTo>
                <a:cubicBezTo>
                  <a:pt x="153" y="390"/>
                  <a:pt x="160" y="397"/>
                  <a:pt x="169" y="397"/>
                </a:cubicBezTo>
                <a:cubicBezTo>
                  <a:pt x="178" y="397"/>
                  <a:pt x="185" y="390"/>
                  <a:pt x="185" y="381"/>
                </a:cubicBezTo>
                <a:cubicBezTo>
                  <a:pt x="185" y="372"/>
                  <a:pt x="178" y="365"/>
                  <a:pt x="169" y="365"/>
                </a:cubicBezTo>
                <a:close/>
                <a:moveTo>
                  <a:pt x="167" y="381"/>
                </a:moveTo>
                <a:cubicBezTo>
                  <a:pt x="167" y="380"/>
                  <a:pt x="168" y="379"/>
                  <a:pt x="169" y="379"/>
                </a:cubicBezTo>
                <a:cubicBezTo>
                  <a:pt x="170" y="379"/>
                  <a:pt x="171" y="380"/>
                  <a:pt x="171" y="381"/>
                </a:cubicBezTo>
                <a:cubicBezTo>
                  <a:pt x="171" y="384"/>
                  <a:pt x="167" y="384"/>
                  <a:pt x="167" y="381"/>
                </a:cubicBezTo>
                <a:close/>
                <a:moveTo>
                  <a:pt x="475" y="372"/>
                </a:moveTo>
                <a:cubicBezTo>
                  <a:pt x="353" y="372"/>
                  <a:pt x="353" y="372"/>
                  <a:pt x="353" y="372"/>
                </a:cubicBezTo>
                <a:cubicBezTo>
                  <a:pt x="348" y="372"/>
                  <a:pt x="344" y="376"/>
                  <a:pt x="344" y="381"/>
                </a:cubicBezTo>
                <a:cubicBezTo>
                  <a:pt x="344" y="386"/>
                  <a:pt x="348" y="390"/>
                  <a:pt x="353" y="390"/>
                </a:cubicBezTo>
                <a:cubicBezTo>
                  <a:pt x="475" y="390"/>
                  <a:pt x="475" y="390"/>
                  <a:pt x="475" y="390"/>
                </a:cubicBezTo>
                <a:cubicBezTo>
                  <a:pt x="480" y="390"/>
                  <a:pt x="484" y="386"/>
                  <a:pt x="484" y="381"/>
                </a:cubicBezTo>
                <a:cubicBezTo>
                  <a:pt x="484" y="376"/>
                  <a:pt x="480" y="372"/>
                  <a:pt x="475" y="372"/>
                </a:cubicBezTo>
                <a:close/>
                <a:moveTo>
                  <a:pt x="236" y="514"/>
                </a:moveTo>
                <a:cubicBezTo>
                  <a:pt x="227" y="514"/>
                  <a:pt x="220" y="521"/>
                  <a:pt x="220" y="530"/>
                </a:cubicBezTo>
                <a:cubicBezTo>
                  <a:pt x="220" y="539"/>
                  <a:pt x="227" y="546"/>
                  <a:pt x="236" y="546"/>
                </a:cubicBezTo>
                <a:cubicBezTo>
                  <a:pt x="245" y="546"/>
                  <a:pt x="252" y="539"/>
                  <a:pt x="252" y="530"/>
                </a:cubicBezTo>
                <a:cubicBezTo>
                  <a:pt x="252" y="521"/>
                  <a:pt x="245" y="514"/>
                  <a:pt x="236" y="514"/>
                </a:cubicBezTo>
                <a:close/>
                <a:moveTo>
                  <a:pt x="234" y="530"/>
                </a:moveTo>
                <a:cubicBezTo>
                  <a:pt x="234" y="528"/>
                  <a:pt x="235" y="527"/>
                  <a:pt x="236" y="527"/>
                </a:cubicBezTo>
                <a:cubicBezTo>
                  <a:pt x="238" y="527"/>
                  <a:pt x="239" y="528"/>
                  <a:pt x="239" y="530"/>
                </a:cubicBezTo>
                <a:cubicBezTo>
                  <a:pt x="239" y="532"/>
                  <a:pt x="234" y="532"/>
                  <a:pt x="234" y="530"/>
                </a:cubicBezTo>
                <a:close/>
                <a:moveTo>
                  <a:pt x="475" y="520"/>
                </a:moveTo>
                <a:cubicBezTo>
                  <a:pt x="353" y="520"/>
                  <a:pt x="353" y="520"/>
                  <a:pt x="353" y="520"/>
                </a:cubicBezTo>
                <a:cubicBezTo>
                  <a:pt x="348" y="520"/>
                  <a:pt x="344" y="525"/>
                  <a:pt x="344" y="530"/>
                </a:cubicBezTo>
                <a:cubicBezTo>
                  <a:pt x="344" y="535"/>
                  <a:pt x="348" y="539"/>
                  <a:pt x="353" y="539"/>
                </a:cubicBezTo>
                <a:cubicBezTo>
                  <a:pt x="475" y="539"/>
                  <a:pt x="475" y="539"/>
                  <a:pt x="475" y="539"/>
                </a:cubicBezTo>
                <a:cubicBezTo>
                  <a:pt x="480" y="539"/>
                  <a:pt x="484" y="535"/>
                  <a:pt x="484" y="530"/>
                </a:cubicBezTo>
                <a:cubicBezTo>
                  <a:pt x="484" y="525"/>
                  <a:pt x="480" y="520"/>
                  <a:pt x="475" y="520"/>
                </a:cubicBezTo>
                <a:close/>
                <a:moveTo>
                  <a:pt x="236" y="365"/>
                </a:moveTo>
                <a:cubicBezTo>
                  <a:pt x="227" y="365"/>
                  <a:pt x="220" y="372"/>
                  <a:pt x="220" y="381"/>
                </a:cubicBezTo>
                <a:cubicBezTo>
                  <a:pt x="220" y="390"/>
                  <a:pt x="227" y="397"/>
                  <a:pt x="236" y="397"/>
                </a:cubicBezTo>
                <a:cubicBezTo>
                  <a:pt x="245" y="397"/>
                  <a:pt x="252" y="390"/>
                  <a:pt x="252" y="381"/>
                </a:cubicBezTo>
                <a:cubicBezTo>
                  <a:pt x="252" y="372"/>
                  <a:pt x="245" y="365"/>
                  <a:pt x="236" y="365"/>
                </a:cubicBezTo>
                <a:close/>
                <a:moveTo>
                  <a:pt x="234" y="381"/>
                </a:moveTo>
                <a:cubicBezTo>
                  <a:pt x="234" y="380"/>
                  <a:pt x="235" y="379"/>
                  <a:pt x="236" y="379"/>
                </a:cubicBezTo>
                <a:cubicBezTo>
                  <a:pt x="238" y="379"/>
                  <a:pt x="239" y="380"/>
                  <a:pt x="239" y="381"/>
                </a:cubicBezTo>
                <a:cubicBezTo>
                  <a:pt x="239" y="384"/>
                  <a:pt x="234" y="384"/>
                  <a:pt x="234" y="381"/>
                </a:cubicBezTo>
                <a:close/>
                <a:moveTo>
                  <a:pt x="102" y="365"/>
                </a:moveTo>
                <a:cubicBezTo>
                  <a:pt x="93" y="365"/>
                  <a:pt x="86" y="372"/>
                  <a:pt x="86" y="381"/>
                </a:cubicBezTo>
                <a:cubicBezTo>
                  <a:pt x="86" y="390"/>
                  <a:pt x="93" y="397"/>
                  <a:pt x="102" y="397"/>
                </a:cubicBezTo>
                <a:cubicBezTo>
                  <a:pt x="111" y="397"/>
                  <a:pt x="118" y="390"/>
                  <a:pt x="118" y="381"/>
                </a:cubicBezTo>
                <a:cubicBezTo>
                  <a:pt x="118" y="372"/>
                  <a:pt x="111" y="365"/>
                  <a:pt x="102" y="365"/>
                </a:cubicBezTo>
                <a:close/>
                <a:moveTo>
                  <a:pt x="100" y="381"/>
                </a:moveTo>
                <a:cubicBezTo>
                  <a:pt x="100" y="380"/>
                  <a:pt x="101" y="379"/>
                  <a:pt x="102" y="379"/>
                </a:cubicBezTo>
                <a:cubicBezTo>
                  <a:pt x="103" y="379"/>
                  <a:pt x="104" y="380"/>
                  <a:pt x="104" y="381"/>
                </a:cubicBezTo>
                <a:cubicBezTo>
                  <a:pt x="104" y="384"/>
                  <a:pt x="100" y="384"/>
                  <a:pt x="100" y="381"/>
                </a:cubicBezTo>
                <a:close/>
                <a:moveTo>
                  <a:pt x="169" y="514"/>
                </a:moveTo>
                <a:cubicBezTo>
                  <a:pt x="160" y="514"/>
                  <a:pt x="153" y="521"/>
                  <a:pt x="153" y="530"/>
                </a:cubicBezTo>
                <a:cubicBezTo>
                  <a:pt x="153" y="539"/>
                  <a:pt x="160" y="546"/>
                  <a:pt x="169" y="546"/>
                </a:cubicBezTo>
                <a:cubicBezTo>
                  <a:pt x="178" y="546"/>
                  <a:pt x="185" y="539"/>
                  <a:pt x="185" y="530"/>
                </a:cubicBezTo>
                <a:cubicBezTo>
                  <a:pt x="185" y="521"/>
                  <a:pt x="178" y="514"/>
                  <a:pt x="169" y="514"/>
                </a:cubicBezTo>
                <a:close/>
                <a:moveTo>
                  <a:pt x="167" y="530"/>
                </a:moveTo>
                <a:cubicBezTo>
                  <a:pt x="167" y="528"/>
                  <a:pt x="168" y="527"/>
                  <a:pt x="169" y="527"/>
                </a:cubicBezTo>
                <a:cubicBezTo>
                  <a:pt x="170" y="527"/>
                  <a:pt x="171" y="528"/>
                  <a:pt x="171" y="530"/>
                </a:cubicBezTo>
                <a:cubicBezTo>
                  <a:pt x="171" y="532"/>
                  <a:pt x="167" y="532"/>
                  <a:pt x="167" y="530"/>
                </a:cubicBezTo>
                <a:close/>
                <a:moveTo>
                  <a:pt x="102" y="514"/>
                </a:moveTo>
                <a:cubicBezTo>
                  <a:pt x="93" y="514"/>
                  <a:pt x="86" y="521"/>
                  <a:pt x="86" y="530"/>
                </a:cubicBezTo>
                <a:cubicBezTo>
                  <a:pt x="86" y="539"/>
                  <a:pt x="93" y="546"/>
                  <a:pt x="102" y="546"/>
                </a:cubicBezTo>
                <a:cubicBezTo>
                  <a:pt x="111" y="546"/>
                  <a:pt x="118" y="539"/>
                  <a:pt x="118" y="530"/>
                </a:cubicBezTo>
                <a:cubicBezTo>
                  <a:pt x="118" y="521"/>
                  <a:pt x="111" y="514"/>
                  <a:pt x="102" y="514"/>
                </a:cubicBezTo>
                <a:close/>
                <a:moveTo>
                  <a:pt x="100" y="530"/>
                </a:moveTo>
                <a:cubicBezTo>
                  <a:pt x="100" y="528"/>
                  <a:pt x="101" y="527"/>
                  <a:pt x="102" y="527"/>
                </a:cubicBezTo>
                <a:cubicBezTo>
                  <a:pt x="103" y="527"/>
                  <a:pt x="104" y="528"/>
                  <a:pt x="104" y="530"/>
                </a:cubicBezTo>
                <a:cubicBezTo>
                  <a:pt x="104" y="532"/>
                  <a:pt x="100" y="532"/>
                  <a:pt x="100" y="530"/>
                </a:cubicBezTo>
                <a:close/>
                <a:moveTo>
                  <a:pt x="236" y="68"/>
                </a:moveTo>
                <a:cubicBezTo>
                  <a:pt x="227" y="68"/>
                  <a:pt x="220" y="75"/>
                  <a:pt x="220" y="84"/>
                </a:cubicBezTo>
                <a:cubicBezTo>
                  <a:pt x="220" y="93"/>
                  <a:pt x="227" y="100"/>
                  <a:pt x="236" y="100"/>
                </a:cubicBezTo>
                <a:cubicBezTo>
                  <a:pt x="245" y="100"/>
                  <a:pt x="252" y="93"/>
                  <a:pt x="252" y="84"/>
                </a:cubicBezTo>
                <a:cubicBezTo>
                  <a:pt x="252" y="75"/>
                  <a:pt x="245" y="68"/>
                  <a:pt x="236" y="68"/>
                </a:cubicBezTo>
                <a:close/>
                <a:moveTo>
                  <a:pt x="234" y="84"/>
                </a:moveTo>
                <a:cubicBezTo>
                  <a:pt x="234" y="83"/>
                  <a:pt x="235" y="82"/>
                  <a:pt x="236" y="82"/>
                </a:cubicBezTo>
                <a:cubicBezTo>
                  <a:pt x="238" y="82"/>
                  <a:pt x="239" y="83"/>
                  <a:pt x="239" y="84"/>
                </a:cubicBezTo>
                <a:cubicBezTo>
                  <a:pt x="239" y="87"/>
                  <a:pt x="234" y="87"/>
                  <a:pt x="234" y="84"/>
                </a:cubicBezTo>
                <a:close/>
                <a:moveTo>
                  <a:pt x="169" y="68"/>
                </a:moveTo>
                <a:cubicBezTo>
                  <a:pt x="160" y="68"/>
                  <a:pt x="153" y="75"/>
                  <a:pt x="153" y="84"/>
                </a:cubicBezTo>
                <a:cubicBezTo>
                  <a:pt x="153" y="93"/>
                  <a:pt x="160" y="100"/>
                  <a:pt x="169" y="100"/>
                </a:cubicBezTo>
                <a:cubicBezTo>
                  <a:pt x="178" y="100"/>
                  <a:pt x="185" y="93"/>
                  <a:pt x="185" y="84"/>
                </a:cubicBezTo>
                <a:cubicBezTo>
                  <a:pt x="185" y="75"/>
                  <a:pt x="178" y="68"/>
                  <a:pt x="169" y="68"/>
                </a:cubicBezTo>
                <a:close/>
                <a:moveTo>
                  <a:pt x="167" y="84"/>
                </a:moveTo>
                <a:cubicBezTo>
                  <a:pt x="167" y="83"/>
                  <a:pt x="168" y="82"/>
                  <a:pt x="169" y="82"/>
                </a:cubicBezTo>
                <a:cubicBezTo>
                  <a:pt x="170" y="82"/>
                  <a:pt x="171" y="83"/>
                  <a:pt x="171" y="84"/>
                </a:cubicBezTo>
                <a:cubicBezTo>
                  <a:pt x="171" y="87"/>
                  <a:pt x="167" y="87"/>
                  <a:pt x="167" y="84"/>
                </a:cubicBezTo>
                <a:close/>
                <a:moveTo>
                  <a:pt x="475" y="75"/>
                </a:moveTo>
                <a:cubicBezTo>
                  <a:pt x="353" y="75"/>
                  <a:pt x="353" y="75"/>
                  <a:pt x="353" y="75"/>
                </a:cubicBezTo>
                <a:cubicBezTo>
                  <a:pt x="348" y="75"/>
                  <a:pt x="344" y="79"/>
                  <a:pt x="344" y="84"/>
                </a:cubicBezTo>
                <a:cubicBezTo>
                  <a:pt x="344" y="89"/>
                  <a:pt x="348" y="93"/>
                  <a:pt x="353" y="93"/>
                </a:cubicBezTo>
                <a:cubicBezTo>
                  <a:pt x="475" y="93"/>
                  <a:pt x="475" y="93"/>
                  <a:pt x="475" y="93"/>
                </a:cubicBezTo>
                <a:cubicBezTo>
                  <a:pt x="480" y="93"/>
                  <a:pt x="484" y="89"/>
                  <a:pt x="484" y="84"/>
                </a:cubicBezTo>
                <a:cubicBezTo>
                  <a:pt x="484" y="79"/>
                  <a:pt x="480" y="75"/>
                  <a:pt x="475" y="75"/>
                </a:cubicBezTo>
                <a:close/>
                <a:moveTo>
                  <a:pt x="543" y="31"/>
                </a:moveTo>
                <a:cubicBezTo>
                  <a:pt x="543" y="14"/>
                  <a:pt x="529" y="0"/>
                  <a:pt x="512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14" y="0"/>
                  <a:pt x="0" y="14"/>
                  <a:pt x="0" y="31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5"/>
                  <a:pt x="3" y="153"/>
                  <a:pt x="9" y="158"/>
                </a:cubicBezTo>
                <a:cubicBezTo>
                  <a:pt x="3" y="164"/>
                  <a:pt x="0" y="171"/>
                  <a:pt x="0" y="180"/>
                </a:cubicBezTo>
                <a:cubicBezTo>
                  <a:pt x="0" y="285"/>
                  <a:pt x="0" y="285"/>
                  <a:pt x="0" y="285"/>
                </a:cubicBezTo>
                <a:cubicBezTo>
                  <a:pt x="0" y="294"/>
                  <a:pt x="3" y="301"/>
                  <a:pt x="9" y="307"/>
                </a:cubicBezTo>
                <a:cubicBezTo>
                  <a:pt x="3" y="312"/>
                  <a:pt x="0" y="320"/>
                  <a:pt x="0" y="328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42"/>
                  <a:pt x="3" y="450"/>
                  <a:pt x="9" y="455"/>
                </a:cubicBezTo>
                <a:cubicBezTo>
                  <a:pt x="3" y="461"/>
                  <a:pt x="0" y="469"/>
                  <a:pt x="0" y="477"/>
                </a:cubicBezTo>
                <a:cubicBezTo>
                  <a:pt x="0" y="582"/>
                  <a:pt x="0" y="582"/>
                  <a:pt x="0" y="582"/>
                </a:cubicBezTo>
                <a:cubicBezTo>
                  <a:pt x="0" y="599"/>
                  <a:pt x="14" y="613"/>
                  <a:pt x="31" y="613"/>
                </a:cubicBezTo>
                <a:cubicBezTo>
                  <a:pt x="68" y="613"/>
                  <a:pt x="68" y="613"/>
                  <a:pt x="68" y="613"/>
                </a:cubicBezTo>
                <a:cubicBezTo>
                  <a:pt x="68" y="633"/>
                  <a:pt x="68" y="633"/>
                  <a:pt x="68" y="633"/>
                </a:cubicBezTo>
                <a:cubicBezTo>
                  <a:pt x="68" y="643"/>
                  <a:pt x="76" y="651"/>
                  <a:pt x="86" y="651"/>
                </a:cubicBezTo>
                <a:cubicBezTo>
                  <a:pt x="160" y="651"/>
                  <a:pt x="160" y="651"/>
                  <a:pt x="160" y="651"/>
                </a:cubicBezTo>
                <a:cubicBezTo>
                  <a:pt x="171" y="651"/>
                  <a:pt x="179" y="643"/>
                  <a:pt x="179" y="633"/>
                </a:cubicBezTo>
                <a:cubicBezTo>
                  <a:pt x="179" y="613"/>
                  <a:pt x="179" y="613"/>
                  <a:pt x="179" y="613"/>
                </a:cubicBezTo>
                <a:cubicBezTo>
                  <a:pt x="352" y="613"/>
                  <a:pt x="352" y="613"/>
                  <a:pt x="352" y="613"/>
                </a:cubicBezTo>
                <a:cubicBezTo>
                  <a:pt x="352" y="633"/>
                  <a:pt x="352" y="633"/>
                  <a:pt x="352" y="633"/>
                </a:cubicBezTo>
                <a:cubicBezTo>
                  <a:pt x="352" y="643"/>
                  <a:pt x="360" y="651"/>
                  <a:pt x="371" y="651"/>
                </a:cubicBezTo>
                <a:cubicBezTo>
                  <a:pt x="445" y="651"/>
                  <a:pt x="445" y="651"/>
                  <a:pt x="445" y="651"/>
                </a:cubicBezTo>
                <a:cubicBezTo>
                  <a:pt x="455" y="651"/>
                  <a:pt x="463" y="643"/>
                  <a:pt x="463" y="633"/>
                </a:cubicBezTo>
                <a:cubicBezTo>
                  <a:pt x="463" y="613"/>
                  <a:pt x="463" y="613"/>
                  <a:pt x="463" y="613"/>
                </a:cubicBezTo>
                <a:cubicBezTo>
                  <a:pt x="512" y="613"/>
                  <a:pt x="512" y="613"/>
                  <a:pt x="512" y="613"/>
                </a:cubicBezTo>
                <a:cubicBezTo>
                  <a:pt x="529" y="613"/>
                  <a:pt x="543" y="599"/>
                  <a:pt x="543" y="582"/>
                </a:cubicBezTo>
                <a:cubicBezTo>
                  <a:pt x="543" y="477"/>
                  <a:pt x="543" y="477"/>
                  <a:pt x="543" y="477"/>
                </a:cubicBezTo>
                <a:cubicBezTo>
                  <a:pt x="543" y="469"/>
                  <a:pt x="539" y="461"/>
                  <a:pt x="534" y="455"/>
                </a:cubicBezTo>
                <a:cubicBezTo>
                  <a:pt x="539" y="450"/>
                  <a:pt x="543" y="442"/>
                  <a:pt x="543" y="434"/>
                </a:cubicBezTo>
                <a:cubicBezTo>
                  <a:pt x="543" y="328"/>
                  <a:pt x="543" y="328"/>
                  <a:pt x="543" y="328"/>
                </a:cubicBezTo>
                <a:cubicBezTo>
                  <a:pt x="543" y="320"/>
                  <a:pt x="539" y="312"/>
                  <a:pt x="534" y="307"/>
                </a:cubicBezTo>
                <a:cubicBezTo>
                  <a:pt x="539" y="301"/>
                  <a:pt x="543" y="294"/>
                  <a:pt x="543" y="285"/>
                </a:cubicBezTo>
                <a:cubicBezTo>
                  <a:pt x="543" y="180"/>
                  <a:pt x="543" y="180"/>
                  <a:pt x="543" y="180"/>
                </a:cubicBezTo>
                <a:cubicBezTo>
                  <a:pt x="543" y="171"/>
                  <a:pt x="539" y="164"/>
                  <a:pt x="534" y="158"/>
                </a:cubicBezTo>
                <a:cubicBezTo>
                  <a:pt x="539" y="153"/>
                  <a:pt x="543" y="145"/>
                  <a:pt x="543" y="137"/>
                </a:cubicBezTo>
                <a:cubicBezTo>
                  <a:pt x="543" y="31"/>
                  <a:pt x="543" y="31"/>
                  <a:pt x="543" y="31"/>
                </a:cubicBezTo>
                <a:close/>
                <a:moveTo>
                  <a:pt x="160" y="633"/>
                </a:moveTo>
                <a:cubicBezTo>
                  <a:pt x="86" y="633"/>
                  <a:pt x="86" y="633"/>
                  <a:pt x="86" y="633"/>
                </a:cubicBezTo>
                <a:cubicBezTo>
                  <a:pt x="86" y="613"/>
                  <a:pt x="86" y="613"/>
                  <a:pt x="86" y="613"/>
                </a:cubicBezTo>
                <a:cubicBezTo>
                  <a:pt x="160" y="613"/>
                  <a:pt x="160" y="613"/>
                  <a:pt x="160" y="613"/>
                </a:cubicBezTo>
                <a:lnTo>
                  <a:pt x="160" y="633"/>
                </a:lnTo>
                <a:close/>
                <a:moveTo>
                  <a:pt x="445" y="633"/>
                </a:moveTo>
                <a:cubicBezTo>
                  <a:pt x="371" y="633"/>
                  <a:pt x="371" y="633"/>
                  <a:pt x="371" y="633"/>
                </a:cubicBezTo>
                <a:cubicBezTo>
                  <a:pt x="371" y="613"/>
                  <a:pt x="371" y="613"/>
                  <a:pt x="371" y="613"/>
                </a:cubicBezTo>
                <a:cubicBezTo>
                  <a:pt x="445" y="613"/>
                  <a:pt x="445" y="613"/>
                  <a:pt x="445" y="613"/>
                </a:cubicBezTo>
                <a:lnTo>
                  <a:pt x="445" y="633"/>
                </a:lnTo>
                <a:close/>
                <a:moveTo>
                  <a:pt x="524" y="582"/>
                </a:moveTo>
                <a:cubicBezTo>
                  <a:pt x="524" y="589"/>
                  <a:pt x="519" y="595"/>
                  <a:pt x="512" y="595"/>
                </a:cubicBezTo>
                <a:cubicBezTo>
                  <a:pt x="31" y="595"/>
                  <a:pt x="31" y="595"/>
                  <a:pt x="31" y="595"/>
                </a:cubicBezTo>
                <a:cubicBezTo>
                  <a:pt x="24" y="595"/>
                  <a:pt x="18" y="589"/>
                  <a:pt x="18" y="582"/>
                </a:cubicBezTo>
                <a:cubicBezTo>
                  <a:pt x="18" y="477"/>
                  <a:pt x="18" y="477"/>
                  <a:pt x="18" y="477"/>
                </a:cubicBezTo>
                <a:cubicBezTo>
                  <a:pt x="18" y="470"/>
                  <a:pt x="24" y="465"/>
                  <a:pt x="31" y="465"/>
                </a:cubicBezTo>
                <a:cubicBezTo>
                  <a:pt x="512" y="465"/>
                  <a:pt x="512" y="465"/>
                  <a:pt x="512" y="465"/>
                </a:cubicBezTo>
                <a:cubicBezTo>
                  <a:pt x="519" y="465"/>
                  <a:pt x="524" y="470"/>
                  <a:pt x="524" y="477"/>
                </a:cubicBezTo>
                <a:lnTo>
                  <a:pt x="524" y="582"/>
                </a:lnTo>
                <a:close/>
                <a:moveTo>
                  <a:pt x="524" y="434"/>
                </a:moveTo>
                <a:cubicBezTo>
                  <a:pt x="524" y="441"/>
                  <a:pt x="519" y="446"/>
                  <a:pt x="512" y="446"/>
                </a:cubicBezTo>
                <a:cubicBezTo>
                  <a:pt x="31" y="446"/>
                  <a:pt x="31" y="446"/>
                  <a:pt x="31" y="446"/>
                </a:cubicBezTo>
                <a:cubicBezTo>
                  <a:pt x="24" y="446"/>
                  <a:pt x="18" y="441"/>
                  <a:pt x="18" y="434"/>
                </a:cubicBezTo>
                <a:cubicBezTo>
                  <a:pt x="18" y="328"/>
                  <a:pt x="18" y="328"/>
                  <a:pt x="18" y="328"/>
                </a:cubicBezTo>
                <a:cubicBezTo>
                  <a:pt x="18" y="322"/>
                  <a:pt x="24" y="316"/>
                  <a:pt x="31" y="316"/>
                </a:cubicBezTo>
                <a:cubicBezTo>
                  <a:pt x="512" y="316"/>
                  <a:pt x="512" y="316"/>
                  <a:pt x="512" y="316"/>
                </a:cubicBezTo>
                <a:cubicBezTo>
                  <a:pt x="519" y="316"/>
                  <a:pt x="524" y="322"/>
                  <a:pt x="524" y="328"/>
                </a:cubicBezTo>
                <a:lnTo>
                  <a:pt x="524" y="434"/>
                </a:lnTo>
                <a:close/>
                <a:moveTo>
                  <a:pt x="524" y="285"/>
                </a:moveTo>
                <a:cubicBezTo>
                  <a:pt x="524" y="292"/>
                  <a:pt x="519" y="298"/>
                  <a:pt x="512" y="298"/>
                </a:cubicBezTo>
                <a:cubicBezTo>
                  <a:pt x="31" y="298"/>
                  <a:pt x="31" y="298"/>
                  <a:pt x="31" y="298"/>
                </a:cubicBezTo>
                <a:cubicBezTo>
                  <a:pt x="24" y="298"/>
                  <a:pt x="18" y="292"/>
                  <a:pt x="18" y="285"/>
                </a:cubicBezTo>
                <a:cubicBezTo>
                  <a:pt x="18" y="180"/>
                  <a:pt x="18" y="180"/>
                  <a:pt x="18" y="180"/>
                </a:cubicBezTo>
                <a:cubicBezTo>
                  <a:pt x="18" y="173"/>
                  <a:pt x="24" y="167"/>
                  <a:pt x="31" y="167"/>
                </a:cubicBezTo>
                <a:cubicBezTo>
                  <a:pt x="512" y="167"/>
                  <a:pt x="512" y="167"/>
                  <a:pt x="512" y="167"/>
                </a:cubicBezTo>
                <a:cubicBezTo>
                  <a:pt x="519" y="167"/>
                  <a:pt x="524" y="173"/>
                  <a:pt x="524" y="180"/>
                </a:cubicBezTo>
                <a:lnTo>
                  <a:pt x="524" y="285"/>
                </a:lnTo>
                <a:close/>
                <a:moveTo>
                  <a:pt x="524" y="137"/>
                </a:moveTo>
                <a:cubicBezTo>
                  <a:pt x="524" y="143"/>
                  <a:pt x="519" y="149"/>
                  <a:pt x="512" y="149"/>
                </a:cubicBezTo>
                <a:cubicBezTo>
                  <a:pt x="31" y="149"/>
                  <a:pt x="31" y="149"/>
                  <a:pt x="31" y="149"/>
                </a:cubicBezTo>
                <a:cubicBezTo>
                  <a:pt x="24" y="149"/>
                  <a:pt x="18" y="143"/>
                  <a:pt x="18" y="13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4"/>
                  <a:pt x="24" y="19"/>
                  <a:pt x="31" y="19"/>
                </a:cubicBezTo>
                <a:cubicBezTo>
                  <a:pt x="512" y="19"/>
                  <a:pt x="512" y="19"/>
                  <a:pt x="512" y="19"/>
                </a:cubicBezTo>
                <a:cubicBezTo>
                  <a:pt x="519" y="19"/>
                  <a:pt x="524" y="24"/>
                  <a:pt x="524" y="31"/>
                </a:cubicBezTo>
                <a:lnTo>
                  <a:pt x="524" y="137"/>
                </a:lnTo>
                <a:close/>
                <a:moveTo>
                  <a:pt x="169" y="216"/>
                </a:moveTo>
                <a:cubicBezTo>
                  <a:pt x="160" y="216"/>
                  <a:pt x="153" y="224"/>
                  <a:pt x="153" y="232"/>
                </a:cubicBezTo>
                <a:cubicBezTo>
                  <a:pt x="153" y="241"/>
                  <a:pt x="160" y="249"/>
                  <a:pt x="169" y="249"/>
                </a:cubicBezTo>
                <a:cubicBezTo>
                  <a:pt x="178" y="249"/>
                  <a:pt x="185" y="241"/>
                  <a:pt x="185" y="232"/>
                </a:cubicBezTo>
                <a:cubicBezTo>
                  <a:pt x="185" y="224"/>
                  <a:pt x="178" y="216"/>
                  <a:pt x="169" y="216"/>
                </a:cubicBezTo>
                <a:close/>
                <a:moveTo>
                  <a:pt x="167" y="232"/>
                </a:moveTo>
                <a:cubicBezTo>
                  <a:pt x="167" y="231"/>
                  <a:pt x="168" y="230"/>
                  <a:pt x="169" y="230"/>
                </a:cubicBezTo>
                <a:cubicBezTo>
                  <a:pt x="170" y="230"/>
                  <a:pt x="171" y="231"/>
                  <a:pt x="171" y="232"/>
                </a:cubicBezTo>
                <a:cubicBezTo>
                  <a:pt x="171" y="235"/>
                  <a:pt x="167" y="235"/>
                  <a:pt x="167" y="232"/>
                </a:cubicBezTo>
                <a:close/>
                <a:moveTo>
                  <a:pt x="102" y="216"/>
                </a:moveTo>
                <a:cubicBezTo>
                  <a:pt x="93" y="216"/>
                  <a:pt x="86" y="224"/>
                  <a:pt x="86" y="232"/>
                </a:cubicBezTo>
                <a:cubicBezTo>
                  <a:pt x="86" y="241"/>
                  <a:pt x="93" y="249"/>
                  <a:pt x="102" y="249"/>
                </a:cubicBezTo>
                <a:cubicBezTo>
                  <a:pt x="111" y="249"/>
                  <a:pt x="118" y="241"/>
                  <a:pt x="118" y="232"/>
                </a:cubicBezTo>
                <a:cubicBezTo>
                  <a:pt x="118" y="224"/>
                  <a:pt x="111" y="216"/>
                  <a:pt x="102" y="216"/>
                </a:cubicBezTo>
                <a:close/>
                <a:moveTo>
                  <a:pt x="100" y="232"/>
                </a:moveTo>
                <a:cubicBezTo>
                  <a:pt x="100" y="231"/>
                  <a:pt x="101" y="230"/>
                  <a:pt x="102" y="230"/>
                </a:cubicBezTo>
                <a:cubicBezTo>
                  <a:pt x="103" y="230"/>
                  <a:pt x="104" y="231"/>
                  <a:pt x="104" y="232"/>
                </a:cubicBezTo>
                <a:cubicBezTo>
                  <a:pt x="104" y="235"/>
                  <a:pt x="100" y="235"/>
                  <a:pt x="100" y="232"/>
                </a:cubicBezTo>
                <a:close/>
                <a:moveTo>
                  <a:pt x="236" y="216"/>
                </a:moveTo>
                <a:cubicBezTo>
                  <a:pt x="227" y="216"/>
                  <a:pt x="220" y="224"/>
                  <a:pt x="220" y="232"/>
                </a:cubicBezTo>
                <a:cubicBezTo>
                  <a:pt x="220" y="241"/>
                  <a:pt x="227" y="249"/>
                  <a:pt x="236" y="249"/>
                </a:cubicBezTo>
                <a:cubicBezTo>
                  <a:pt x="245" y="249"/>
                  <a:pt x="252" y="241"/>
                  <a:pt x="252" y="232"/>
                </a:cubicBezTo>
                <a:cubicBezTo>
                  <a:pt x="252" y="224"/>
                  <a:pt x="245" y="216"/>
                  <a:pt x="236" y="216"/>
                </a:cubicBezTo>
                <a:close/>
                <a:moveTo>
                  <a:pt x="234" y="232"/>
                </a:moveTo>
                <a:cubicBezTo>
                  <a:pt x="234" y="231"/>
                  <a:pt x="235" y="230"/>
                  <a:pt x="236" y="230"/>
                </a:cubicBezTo>
                <a:cubicBezTo>
                  <a:pt x="238" y="230"/>
                  <a:pt x="239" y="231"/>
                  <a:pt x="239" y="232"/>
                </a:cubicBezTo>
                <a:cubicBezTo>
                  <a:pt x="239" y="235"/>
                  <a:pt x="234" y="235"/>
                  <a:pt x="234" y="232"/>
                </a:cubicBezTo>
                <a:close/>
                <a:moveTo>
                  <a:pt x="475" y="223"/>
                </a:moveTo>
                <a:cubicBezTo>
                  <a:pt x="353" y="223"/>
                  <a:pt x="353" y="223"/>
                  <a:pt x="353" y="223"/>
                </a:cubicBezTo>
                <a:cubicBezTo>
                  <a:pt x="348" y="223"/>
                  <a:pt x="344" y="227"/>
                  <a:pt x="344" y="232"/>
                </a:cubicBezTo>
                <a:cubicBezTo>
                  <a:pt x="344" y="238"/>
                  <a:pt x="348" y="242"/>
                  <a:pt x="353" y="242"/>
                </a:cubicBezTo>
                <a:cubicBezTo>
                  <a:pt x="475" y="242"/>
                  <a:pt x="475" y="242"/>
                  <a:pt x="475" y="242"/>
                </a:cubicBezTo>
                <a:cubicBezTo>
                  <a:pt x="480" y="242"/>
                  <a:pt x="484" y="238"/>
                  <a:pt x="484" y="232"/>
                </a:cubicBezTo>
                <a:cubicBezTo>
                  <a:pt x="484" y="227"/>
                  <a:pt x="480" y="223"/>
                  <a:pt x="475" y="223"/>
                </a:cubicBezTo>
                <a:close/>
                <a:moveTo>
                  <a:pt x="102" y="68"/>
                </a:moveTo>
                <a:cubicBezTo>
                  <a:pt x="93" y="68"/>
                  <a:pt x="86" y="75"/>
                  <a:pt x="86" y="84"/>
                </a:cubicBezTo>
                <a:cubicBezTo>
                  <a:pt x="86" y="93"/>
                  <a:pt x="93" y="100"/>
                  <a:pt x="102" y="100"/>
                </a:cubicBezTo>
                <a:cubicBezTo>
                  <a:pt x="111" y="100"/>
                  <a:pt x="118" y="93"/>
                  <a:pt x="118" y="84"/>
                </a:cubicBezTo>
                <a:cubicBezTo>
                  <a:pt x="118" y="75"/>
                  <a:pt x="111" y="68"/>
                  <a:pt x="102" y="68"/>
                </a:cubicBezTo>
                <a:close/>
                <a:moveTo>
                  <a:pt x="100" y="84"/>
                </a:moveTo>
                <a:cubicBezTo>
                  <a:pt x="100" y="83"/>
                  <a:pt x="101" y="82"/>
                  <a:pt x="102" y="82"/>
                </a:cubicBezTo>
                <a:cubicBezTo>
                  <a:pt x="103" y="82"/>
                  <a:pt x="104" y="83"/>
                  <a:pt x="104" y="84"/>
                </a:cubicBezTo>
                <a:cubicBezTo>
                  <a:pt x="104" y="87"/>
                  <a:pt x="100" y="87"/>
                  <a:pt x="100" y="8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Helvetica Neue"/>
              <a:buNone/>
            </a:pPr>
            <a:endParaRPr sz="64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28" name="Google Shape;128;p13"/>
          <p:cNvGrpSpPr/>
          <p:nvPr/>
        </p:nvGrpSpPr>
        <p:grpSpPr>
          <a:xfrm>
            <a:off x="2836100" y="1442750"/>
            <a:ext cx="3252900" cy="346600"/>
            <a:chOff x="2836100" y="1442750"/>
            <a:chExt cx="3252900" cy="346600"/>
          </a:xfrm>
        </p:grpSpPr>
        <p:cxnSp>
          <p:nvCxnSpPr>
            <p:cNvPr id="129" name="Google Shape;129;p13"/>
            <p:cNvCxnSpPr/>
            <p:nvPr/>
          </p:nvCxnSpPr>
          <p:spPr>
            <a:xfrm>
              <a:off x="2836100" y="1789350"/>
              <a:ext cx="32529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30" name="Google Shape;130;p13"/>
            <p:cNvSpPr txBox="1"/>
            <p:nvPr/>
          </p:nvSpPr>
          <p:spPr>
            <a:xfrm>
              <a:off x="2867400" y="1442750"/>
              <a:ext cx="3190200" cy="32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2"/>
                  </a:solidFill>
                </a:rPr>
                <a:t>Hello, I’m Liz</a:t>
              </a: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131" name="Google Shape;131;p13"/>
          <p:cNvGrpSpPr/>
          <p:nvPr/>
        </p:nvGrpSpPr>
        <p:grpSpPr>
          <a:xfrm>
            <a:off x="2836107" y="1895325"/>
            <a:ext cx="3252900" cy="348138"/>
            <a:chOff x="2836107" y="1895325"/>
            <a:chExt cx="3252900" cy="348138"/>
          </a:xfrm>
        </p:grpSpPr>
        <p:cxnSp>
          <p:nvCxnSpPr>
            <p:cNvPr id="132" name="Google Shape;132;p13"/>
            <p:cNvCxnSpPr/>
            <p:nvPr/>
          </p:nvCxnSpPr>
          <p:spPr>
            <a:xfrm>
              <a:off x="2836107" y="2243463"/>
              <a:ext cx="32529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133" name="Google Shape;133;p13"/>
            <p:cNvSpPr txBox="1"/>
            <p:nvPr/>
          </p:nvSpPr>
          <p:spPr>
            <a:xfrm>
              <a:off x="2867450" y="1895325"/>
              <a:ext cx="3190200" cy="32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2"/>
                  </a:solidFill>
                </a:rPr>
                <a:t>Hi! I’m your bank</a:t>
              </a: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134" name="Google Shape;134;p13"/>
          <p:cNvGrpSpPr/>
          <p:nvPr/>
        </p:nvGrpSpPr>
        <p:grpSpPr>
          <a:xfrm>
            <a:off x="2836100" y="2357150"/>
            <a:ext cx="3252900" cy="340450"/>
            <a:chOff x="2836100" y="2357150"/>
            <a:chExt cx="3252900" cy="340450"/>
          </a:xfrm>
        </p:grpSpPr>
        <p:cxnSp>
          <p:nvCxnSpPr>
            <p:cNvPr id="135" name="Google Shape;135;p13"/>
            <p:cNvCxnSpPr/>
            <p:nvPr/>
          </p:nvCxnSpPr>
          <p:spPr>
            <a:xfrm>
              <a:off x="2836100" y="2697600"/>
              <a:ext cx="32529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36" name="Google Shape;136;p13"/>
            <p:cNvSpPr txBox="1"/>
            <p:nvPr/>
          </p:nvSpPr>
          <p:spPr>
            <a:xfrm>
              <a:off x="2867400" y="2357150"/>
              <a:ext cx="3190200" cy="32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2"/>
                  </a:solidFill>
                </a:rPr>
                <a:t>Great! Here’s $500</a:t>
              </a: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137" name="Google Shape;137;p13"/>
          <p:cNvSpPr txBox="1"/>
          <p:nvPr/>
        </p:nvSpPr>
        <p:spPr>
          <a:xfrm>
            <a:off x="665100" y="3467900"/>
            <a:ext cx="7183500" cy="10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accent3"/>
                </a:solidFill>
              </a:rPr>
              <a:t>Encrypted traffic prevents interception</a:t>
            </a:r>
            <a:endParaRPr sz="3600">
              <a:solidFill>
                <a:schemeClr val="accent3"/>
              </a:solidFill>
            </a:endParaRPr>
          </a:p>
        </p:txBody>
      </p:sp>
      <p:sp>
        <p:nvSpPr>
          <p:cNvPr id="138" name="Google Shape;138;p13"/>
          <p:cNvSpPr/>
          <p:nvPr/>
        </p:nvSpPr>
        <p:spPr>
          <a:xfrm>
            <a:off x="4260454" y="2760972"/>
            <a:ext cx="498275" cy="617000"/>
          </a:xfrm>
          <a:custGeom>
            <a:avLst/>
            <a:gdLst/>
            <a:ahLst/>
            <a:cxnLst/>
            <a:rect l="l" t="t" r="r" b="b"/>
            <a:pathLst>
              <a:path w="348" h="483" extrusionOk="0">
                <a:moveTo>
                  <a:pt x="309" y="213"/>
                </a:moveTo>
                <a:cubicBezTo>
                  <a:pt x="39" y="213"/>
                  <a:pt x="39" y="213"/>
                  <a:pt x="39" y="213"/>
                </a:cubicBezTo>
                <a:cubicBezTo>
                  <a:pt x="18" y="213"/>
                  <a:pt x="0" y="230"/>
                  <a:pt x="0" y="251"/>
                </a:cubicBezTo>
                <a:cubicBezTo>
                  <a:pt x="0" y="444"/>
                  <a:pt x="0" y="444"/>
                  <a:pt x="0" y="444"/>
                </a:cubicBezTo>
                <a:cubicBezTo>
                  <a:pt x="0" y="466"/>
                  <a:pt x="18" y="483"/>
                  <a:pt x="39" y="483"/>
                </a:cubicBezTo>
                <a:cubicBezTo>
                  <a:pt x="309" y="483"/>
                  <a:pt x="309" y="483"/>
                  <a:pt x="309" y="483"/>
                </a:cubicBezTo>
                <a:cubicBezTo>
                  <a:pt x="331" y="483"/>
                  <a:pt x="348" y="466"/>
                  <a:pt x="348" y="444"/>
                </a:cubicBezTo>
                <a:cubicBezTo>
                  <a:pt x="348" y="251"/>
                  <a:pt x="348" y="251"/>
                  <a:pt x="348" y="251"/>
                </a:cubicBezTo>
                <a:cubicBezTo>
                  <a:pt x="348" y="230"/>
                  <a:pt x="331" y="213"/>
                  <a:pt x="309" y="213"/>
                </a:cubicBezTo>
                <a:close/>
                <a:moveTo>
                  <a:pt x="329" y="444"/>
                </a:moveTo>
                <a:cubicBezTo>
                  <a:pt x="329" y="455"/>
                  <a:pt x="320" y="464"/>
                  <a:pt x="309" y="464"/>
                </a:cubicBezTo>
                <a:cubicBezTo>
                  <a:pt x="39" y="464"/>
                  <a:pt x="39" y="464"/>
                  <a:pt x="39" y="464"/>
                </a:cubicBezTo>
                <a:cubicBezTo>
                  <a:pt x="28" y="464"/>
                  <a:pt x="20" y="455"/>
                  <a:pt x="20" y="444"/>
                </a:cubicBezTo>
                <a:cubicBezTo>
                  <a:pt x="20" y="251"/>
                  <a:pt x="20" y="251"/>
                  <a:pt x="20" y="251"/>
                </a:cubicBezTo>
                <a:cubicBezTo>
                  <a:pt x="20" y="241"/>
                  <a:pt x="28" y="232"/>
                  <a:pt x="39" y="232"/>
                </a:cubicBezTo>
                <a:cubicBezTo>
                  <a:pt x="309" y="232"/>
                  <a:pt x="309" y="232"/>
                  <a:pt x="309" y="232"/>
                </a:cubicBezTo>
                <a:cubicBezTo>
                  <a:pt x="320" y="232"/>
                  <a:pt x="329" y="241"/>
                  <a:pt x="329" y="251"/>
                </a:cubicBezTo>
                <a:lnTo>
                  <a:pt x="329" y="444"/>
                </a:lnTo>
                <a:close/>
                <a:moveTo>
                  <a:pt x="68" y="126"/>
                </a:moveTo>
                <a:cubicBezTo>
                  <a:pt x="68" y="67"/>
                  <a:pt x="116" y="19"/>
                  <a:pt x="174" y="19"/>
                </a:cubicBezTo>
                <a:cubicBezTo>
                  <a:pt x="233" y="19"/>
                  <a:pt x="280" y="67"/>
                  <a:pt x="280" y="126"/>
                </a:cubicBezTo>
                <a:cubicBezTo>
                  <a:pt x="280" y="193"/>
                  <a:pt x="280" y="193"/>
                  <a:pt x="280" y="193"/>
                </a:cubicBezTo>
                <a:cubicBezTo>
                  <a:pt x="300" y="193"/>
                  <a:pt x="300" y="193"/>
                  <a:pt x="300" y="193"/>
                </a:cubicBezTo>
                <a:cubicBezTo>
                  <a:pt x="300" y="126"/>
                  <a:pt x="300" y="126"/>
                  <a:pt x="300" y="126"/>
                </a:cubicBezTo>
                <a:cubicBezTo>
                  <a:pt x="300" y="56"/>
                  <a:pt x="243" y="0"/>
                  <a:pt x="174" y="0"/>
                </a:cubicBezTo>
                <a:cubicBezTo>
                  <a:pt x="105" y="0"/>
                  <a:pt x="49" y="56"/>
                  <a:pt x="49" y="126"/>
                </a:cubicBezTo>
                <a:cubicBezTo>
                  <a:pt x="49" y="193"/>
                  <a:pt x="49" y="193"/>
                  <a:pt x="49" y="193"/>
                </a:cubicBezTo>
                <a:cubicBezTo>
                  <a:pt x="68" y="193"/>
                  <a:pt x="68" y="193"/>
                  <a:pt x="68" y="193"/>
                </a:cubicBezTo>
                <a:lnTo>
                  <a:pt x="68" y="126"/>
                </a:lnTo>
                <a:close/>
                <a:moveTo>
                  <a:pt x="174" y="299"/>
                </a:moveTo>
                <a:cubicBezTo>
                  <a:pt x="158" y="299"/>
                  <a:pt x="145" y="312"/>
                  <a:pt x="145" y="328"/>
                </a:cubicBezTo>
                <a:cubicBezTo>
                  <a:pt x="145" y="341"/>
                  <a:pt x="153" y="352"/>
                  <a:pt x="164" y="356"/>
                </a:cubicBezTo>
                <a:cubicBezTo>
                  <a:pt x="164" y="415"/>
                  <a:pt x="164" y="415"/>
                  <a:pt x="164" y="415"/>
                </a:cubicBezTo>
                <a:cubicBezTo>
                  <a:pt x="184" y="415"/>
                  <a:pt x="184" y="415"/>
                  <a:pt x="184" y="415"/>
                </a:cubicBezTo>
                <a:cubicBezTo>
                  <a:pt x="184" y="356"/>
                  <a:pt x="184" y="356"/>
                  <a:pt x="184" y="356"/>
                </a:cubicBezTo>
                <a:cubicBezTo>
                  <a:pt x="195" y="352"/>
                  <a:pt x="203" y="341"/>
                  <a:pt x="203" y="328"/>
                </a:cubicBezTo>
                <a:cubicBezTo>
                  <a:pt x="203" y="312"/>
                  <a:pt x="190" y="299"/>
                  <a:pt x="174" y="2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Helvetica Neue"/>
              <a:buNone/>
            </a:pPr>
            <a:endParaRPr sz="64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4"/>
          <p:cNvPicPr preferRelativeResize="0"/>
          <p:nvPr/>
        </p:nvPicPr>
        <p:blipFill rotWithShape="1">
          <a:blip r:embed="rId3">
            <a:alphaModFix/>
          </a:blip>
          <a:srcRect r="2638"/>
          <a:stretch/>
        </p:blipFill>
        <p:spPr>
          <a:xfrm>
            <a:off x="63005" y="1018309"/>
            <a:ext cx="8605974" cy="205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4"/>
          <p:cNvSpPr/>
          <p:nvPr/>
        </p:nvSpPr>
        <p:spPr>
          <a:xfrm>
            <a:off x="7160775" y="2239050"/>
            <a:ext cx="950400" cy="2958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4"/>
          <p:cNvSpPr/>
          <p:nvPr/>
        </p:nvSpPr>
        <p:spPr>
          <a:xfrm>
            <a:off x="1466825" y="2675575"/>
            <a:ext cx="2981700" cy="4314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"/>
          <p:cNvSpPr txBox="1">
            <a:spLocks noGrp="1"/>
          </p:cNvSpPr>
          <p:nvPr>
            <p:ph type="title"/>
          </p:nvPr>
        </p:nvSpPr>
        <p:spPr>
          <a:xfrm>
            <a:off x="311728" y="123478"/>
            <a:ext cx="8167200" cy="86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HTTP(S) runs over TCP</a:t>
            </a:r>
            <a:endParaRPr/>
          </a:p>
        </p:txBody>
      </p:sp>
      <p:grpSp>
        <p:nvGrpSpPr>
          <p:cNvPr id="153" name="Google Shape;153;p15"/>
          <p:cNvGrpSpPr/>
          <p:nvPr/>
        </p:nvGrpSpPr>
        <p:grpSpPr>
          <a:xfrm>
            <a:off x="665108" y="1554576"/>
            <a:ext cx="1951543" cy="1225362"/>
            <a:chOff x="1522413" y="2301876"/>
            <a:chExt cx="842963" cy="479425"/>
          </a:xfrm>
        </p:grpSpPr>
        <p:sp>
          <p:nvSpPr>
            <p:cNvPr id="154" name="Google Shape;154;p15"/>
            <p:cNvSpPr/>
            <p:nvPr/>
          </p:nvSpPr>
          <p:spPr>
            <a:xfrm>
              <a:off x="1654176" y="2344738"/>
              <a:ext cx="579438" cy="376238"/>
            </a:xfrm>
            <a:custGeom>
              <a:avLst/>
              <a:gdLst/>
              <a:ahLst/>
              <a:cxnLst/>
              <a:rect l="l" t="t" r="r" b="b"/>
              <a:pathLst>
                <a:path w="365" h="237" extrusionOk="0">
                  <a:moveTo>
                    <a:pt x="2" y="237"/>
                  </a:moveTo>
                  <a:lnTo>
                    <a:pt x="0" y="237"/>
                  </a:lnTo>
                  <a:lnTo>
                    <a:pt x="0" y="0"/>
                  </a:lnTo>
                  <a:lnTo>
                    <a:pt x="365" y="0"/>
                  </a:lnTo>
                  <a:lnTo>
                    <a:pt x="365" y="237"/>
                  </a:lnTo>
                  <a:lnTo>
                    <a:pt x="2" y="237"/>
                  </a:lnTo>
                  <a:lnTo>
                    <a:pt x="2" y="237"/>
                  </a:lnTo>
                  <a:close/>
                  <a:moveTo>
                    <a:pt x="360" y="233"/>
                  </a:moveTo>
                  <a:lnTo>
                    <a:pt x="360" y="3"/>
                  </a:lnTo>
                  <a:lnTo>
                    <a:pt x="5" y="3"/>
                  </a:lnTo>
                  <a:lnTo>
                    <a:pt x="5" y="233"/>
                  </a:lnTo>
                  <a:lnTo>
                    <a:pt x="360" y="233"/>
                  </a:lnTo>
                  <a:lnTo>
                    <a:pt x="360" y="233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400"/>
                <a:buFont typeface="Helvetica Neue"/>
                <a:buNone/>
              </a:pPr>
              <a:endParaRPr sz="64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1933576" y="231616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6"/>
                  </a:moveTo>
                  <a:cubicBezTo>
                    <a:pt x="0" y="3"/>
                    <a:pt x="2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10"/>
                    <a:pt x="9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lose/>
                  <a:moveTo>
                    <a:pt x="2" y="6"/>
                  </a:moveTo>
                  <a:cubicBezTo>
                    <a:pt x="2" y="8"/>
                    <a:pt x="4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" y="10"/>
                    <a:pt x="9" y="8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4"/>
                    <a:pt x="8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2" y="4"/>
                    <a:pt x="2" y="6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400"/>
                <a:buFont typeface="Helvetica Neue"/>
                <a:buNone/>
              </a:pPr>
              <a:endParaRPr sz="64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1522413" y="2301876"/>
              <a:ext cx="842963" cy="479425"/>
            </a:xfrm>
            <a:custGeom>
              <a:avLst/>
              <a:gdLst/>
              <a:ahLst/>
              <a:cxnLst/>
              <a:rect l="l" t="t" r="r" b="b"/>
              <a:pathLst>
                <a:path w="441" h="250" extrusionOk="0">
                  <a:moveTo>
                    <a:pt x="394" y="227"/>
                  </a:moveTo>
                  <a:cubicBezTo>
                    <a:pt x="394" y="18"/>
                    <a:pt x="394" y="18"/>
                    <a:pt x="394" y="18"/>
                  </a:cubicBezTo>
                  <a:cubicBezTo>
                    <a:pt x="394" y="8"/>
                    <a:pt x="385" y="0"/>
                    <a:pt x="375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56" y="0"/>
                    <a:pt x="48" y="8"/>
                    <a:pt x="48" y="18"/>
                  </a:cubicBezTo>
                  <a:cubicBezTo>
                    <a:pt x="48" y="227"/>
                    <a:pt x="48" y="227"/>
                    <a:pt x="48" y="22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27"/>
                    <a:pt x="0" y="231"/>
                    <a:pt x="0" y="232"/>
                  </a:cubicBezTo>
                  <a:cubicBezTo>
                    <a:pt x="0" y="240"/>
                    <a:pt x="4" y="245"/>
                    <a:pt x="9" y="247"/>
                  </a:cubicBezTo>
                  <a:cubicBezTo>
                    <a:pt x="15" y="250"/>
                    <a:pt x="21" y="250"/>
                    <a:pt x="28" y="250"/>
                  </a:cubicBezTo>
                  <a:cubicBezTo>
                    <a:pt x="413" y="250"/>
                    <a:pt x="413" y="250"/>
                    <a:pt x="413" y="250"/>
                  </a:cubicBezTo>
                  <a:cubicBezTo>
                    <a:pt x="420" y="250"/>
                    <a:pt x="427" y="250"/>
                    <a:pt x="432" y="247"/>
                  </a:cubicBezTo>
                  <a:cubicBezTo>
                    <a:pt x="437" y="245"/>
                    <a:pt x="441" y="240"/>
                    <a:pt x="441" y="232"/>
                  </a:cubicBezTo>
                  <a:cubicBezTo>
                    <a:pt x="441" y="231"/>
                    <a:pt x="441" y="227"/>
                    <a:pt x="441" y="227"/>
                  </a:cubicBezTo>
                  <a:lnTo>
                    <a:pt x="394" y="227"/>
                  </a:lnTo>
                  <a:close/>
                  <a:moveTo>
                    <a:pt x="53" y="18"/>
                  </a:moveTo>
                  <a:cubicBezTo>
                    <a:pt x="53" y="11"/>
                    <a:pt x="59" y="5"/>
                    <a:pt x="66" y="4"/>
                  </a:cubicBezTo>
                  <a:cubicBezTo>
                    <a:pt x="375" y="4"/>
                    <a:pt x="375" y="4"/>
                    <a:pt x="375" y="4"/>
                  </a:cubicBezTo>
                  <a:cubicBezTo>
                    <a:pt x="383" y="5"/>
                    <a:pt x="389" y="11"/>
                    <a:pt x="389" y="18"/>
                  </a:cubicBezTo>
                  <a:cubicBezTo>
                    <a:pt x="389" y="227"/>
                    <a:pt x="389" y="227"/>
                    <a:pt x="389" y="227"/>
                  </a:cubicBezTo>
                  <a:cubicBezTo>
                    <a:pt x="53" y="227"/>
                    <a:pt x="53" y="227"/>
                    <a:pt x="53" y="227"/>
                  </a:cubicBezTo>
                  <a:lnTo>
                    <a:pt x="53" y="18"/>
                  </a:lnTo>
                  <a:close/>
                  <a:moveTo>
                    <a:pt x="271" y="231"/>
                  </a:moveTo>
                  <a:cubicBezTo>
                    <a:pt x="270" y="232"/>
                    <a:pt x="269" y="233"/>
                    <a:pt x="268" y="233"/>
                  </a:cubicBezTo>
                  <a:cubicBezTo>
                    <a:pt x="174" y="233"/>
                    <a:pt x="174" y="233"/>
                    <a:pt x="174" y="233"/>
                  </a:cubicBezTo>
                  <a:cubicBezTo>
                    <a:pt x="173" y="233"/>
                    <a:pt x="171" y="232"/>
                    <a:pt x="171" y="231"/>
                  </a:cubicBezTo>
                  <a:lnTo>
                    <a:pt x="271" y="231"/>
                  </a:lnTo>
                  <a:close/>
                  <a:moveTo>
                    <a:pt x="436" y="232"/>
                  </a:moveTo>
                  <a:cubicBezTo>
                    <a:pt x="436" y="238"/>
                    <a:pt x="434" y="241"/>
                    <a:pt x="430" y="243"/>
                  </a:cubicBezTo>
                  <a:cubicBezTo>
                    <a:pt x="426" y="245"/>
                    <a:pt x="420" y="246"/>
                    <a:pt x="413" y="246"/>
                  </a:cubicBezTo>
                  <a:cubicBezTo>
                    <a:pt x="28" y="246"/>
                    <a:pt x="28" y="246"/>
                    <a:pt x="28" y="246"/>
                  </a:cubicBezTo>
                  <a:cubicBezTo>
                    <a:pt x="22" y="246"/>
                    <a:pt x="16" y="245"/>
                    <a:pt x="12" y="243"/>
                  </a:cubicBezTo>
                  <a:cubicBezTo>
                    <a:pt x="8" y="241"/>
                    <a:pt x="5" y="238"/>
                    <a:pt x="5" y="232"/>
                  </a:cubicBezTo>
                  <a:cubicBezTo>
                    <a:pt x="5" y="232"/>
                    <a:pt x="5" y="232"/>
                    <a:pt x="5" y="231"/>
                  </a:cubicBezTo>
                  <a:cubicBezTo>
                    <a:pt x="165" y="231"/>
                    <a:pt x="165" y="231"/>
                    <a:pt x="165" y="231"/>
                  </a:cubicBezTo>
                  <a:cubicBezTo>
                    <a:pt x="167" y="235"/>
                    <a:pt x="170" y="238"/>
                    <a:pt x="174" y="238"/>
                  </a:cubicBezTo>
                  <a:cubicBezTo>
                    <a:pt x="268" y="238"/>
                    <a:pt x="268" y="238"/>
                    <a:pt x="268" y="238"/>
                  </a:cubicBezTo>
                  <a:cubicBezTo>
                    <a:pt x="272" y="238"/>
                    <a:pt x="275" y="235"/>
                    <a:pt x="276" y="231"/>
                  </a:cubicBezTo>
                  <a:cubicBezTo>
                    <a:pt x="436" y="231"/>
                    <a:pt x="436" y="231"/>
                    <a:pt x="436" y="231"/>
                  </a:cubicBezTo>
                  <a:lnTo>
                    <a:pt x="436" y="232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400"/>
                <a:buFont typeface="Helvetica Neue"/>
                <a:buNone/>
              </a:pPr>
              <a:endParaRPr sz="64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57" name="Google Shape;157;p15"/>
          <p:cNvSpPr/>
          <p:nvPr/>
        </p:nvSpPr>
        <p:spPr>
          <a:xfrm>
            <a:off x="6402519" y="1214229"/>
            <a:ext cx="1446100" cy="1718225"/>
          </a:xfrm>
          <a:custGeom>
            <a:avLst/>
            <a:gdLst/>
            <a:ahLst/>
            <a:cxnLst/>
            <a:rect l="l" t="t" r="r" b="b"/>
            <a:pathLst>
              <a:path w="543" h="651" extrusionOk="0">
                <a:moveTo>
                  <a:pt x="169" y="365"/>
                </a:moveTo>
                <a:cubicBezTo>
                  <a:pt x="160" y="365"/>
                  <a:pt x="153" y="372"/>
                  <a:pt x="153" y="381"/>
                </a:cubicBezTo>
                <a:cubicBezTo>
                  <a:pt x="153" y="390"/>
                  <a:pt x="160" y="397"/>
                  <a:pt x="169" y="397"/>
                </a:cubicBezTo>
                <a:cubicBezTo>
                  <a:pt x="178" y="397"/>
                  <a:pt x="185" y="390"/>
                  <a:pt x="185" y="381"/>
                </a:cubicBezTo>
                <a:cubicBezTo>
                  <a:pt x="185" y="372"/>
                  <a:pt x="178" y="365"/>
                  <a:pt x="169" y="365"/>
                </a:cubicBezTo>
                <a:close/>
                <a:moveTo>
                  <a:pt x="167" y="381"/>
                </a:moveTo>
                <a:cubicBezTo>
                  <a:pt x="167" y="380"/>
                  <a:pt x="168" y="379"/>
                  <a:pt x="169" y="379"/>
                </a:cubicBezTo>
                <a:cubicBezTo>
                  <a:pt x="170" y="379"/>
                  <a:pt x="171" y="380"/>
                  <a:pt x="171" y="381"/>
                </a:cubicBezTo>
                <a:cubicBezTo>
                  <a:pt x="171" y="384"/>
                  <a:pt x="167" y="384"/>
                  <a:pt x="167" y="381"/>
                </a:cubicBezTo>
                <a:close/>
                <a:moveTo>
                  <a:pt x="475" y="372"/>
                </a:moveTo>
                <a:cubicBezTo>
                  <a:pt x="353" y="372"/>
                  <a:pt x="353" y="372"/>
                  <a:pt x="353" y="372"/>
                </a:cubicBezTo>
                <a:cubicBezTo>
                  <a:pt x="348" y="372"/>
                  <a:pt x="344" y="376"/>
                  <a:pt x="344" y="381"/>
                </a:cubicBezTo>
                <a:cubicBezTo>
                  <a:pt x="344" y="386"/>
                  <a:pt x="348" y="390"/>
                  <a:pt x="353" y="390"/>
                </a:cubicBezTo>
                <a:cubicBezTo>
                  <a:pt x="475" y="390"/>
                  <a:pt x="475" y="390"/>
                  <a:pt x="475" y="390"/>
                </a:cubicBezTo>
                <a:cubicBezTo>
                  <a:pt x="480" y="390"/>
                  <a:pt x="484" y="386"/>
                  <a:pt x="484" y="381"/>
                </a:cubicBezTo>
                <a:cubicBezTo>
                  <a:pt x="484" y="376"/>
                  <a:pt x="480" y="372"/>
                  <a:pt x="475" y="372"/>
                </a:cubicBezTo>
                <a:close/>
                <a:moveTo>
                  <a:pt x="236" y="514"/>
                </a:moveTo>
                <a:cubicBezTo>
                  <a:pt x="227" y="514"/>
                  <a:pt x="220" y="521"/>
                  <a:pt x="220" y="530"/>
                </a:cubicBezTo>
                <a:cubicBezTo>
                  <a:pt x="220" y="539"/>
                  <a:pt x="227" y="546"/>
                  <a:pt x="236" y="546"/>
                </a:cubicBezTo>
                <a:cubicBezTo>
                  <a:pt x="245" y="546"/>
                  <a:pt x="252" y="539"/>
                  <a:pt x="252" y="530"/>
                </a:cubicBezTo>
                <a:cubicBezTo>
                  <a:pt x="252" y="521"/>
                  <a:pt x="245" y="514"/>
                  <a:pt x="236" y="514"/>
                </a:cubicBezTo>
                <a:close/>
                <a:moveTo>
                  <a:pt x="234" y="530"/>
                </a:moveTo>
                <a:cubicBezTo>
                  <a:pt x="234" y="528"/>
                  <a:pt x="235" y="527"/>
                  <a:pt x="236" y="527"/>
                </a:cubicBezTo>
                <a:cubicBezTo>
                  <a:pt x="238" y="527"/>
                  <a:pt x="239" y="528"/>
                  <a:pt x="239" y="530"/>
                </a:cubicBezTo>
                <a:cubicBezTo>
                  <a:pt x="239" y="532"/>
                  <a:pt x="234" y="532"/>
                  <a:pt x="234" y="530"/>
                </a:cubicBezTo>
                <a:close/>
                <a:moveTo>
                  <a:pt x="475" y="520"/>
                </a:moveTo>
                <a:cubicBezTo>
                  <a:pt x="353" y="520"/>
                  <a:pt x="353" y="520"/>
                  <a:pt x="353" y="520"/>
                </a:cubicBezTo>
                <a:cubicBezTo>
                  <a:pt x="348" y="520"/>
                  <a:pt x="344" y="525"/>
                  <a:pt x="344" y="530"/>
                </a:cubicBezTo>
                <a:cubicBezTo>
                  <a:pt x="344" y="535"/>
                  <a:pt x="348" y="539"/>
                  <a:pt x="353" y="539"/>
                </a:cubicBezTo>
                <a:cubicBezTo>
                  <a:pt x="475" y="539"/>
                  <a:pt x="475" y="539"/>
                  <a:pt x="475" y="539"/>
                </a:cubicBezTo>
                <a:cubicBezTo>
                  <a:pt x="480" y="539"/>
                  <a:pt x="484" y="535"/>
                  <a:pt x="484" y="530"/>
                </a:cubicBezTo>
                <a:cubicBezTo>
                  <a:pt x="484" y="525"/>
                  <a:pt x="480" y="520"/>
                  <a:pt x="475" y="520"/>
                </a:cubicBezTo>
                <a:close/>
                <a:moveTo>
                  <a:pt x="236" y="365"/>
                </a:moveTo>
                <a:cubicBezTo>
                  <a:pt x="227" y="365"/>
                  <a:pt x="220" y="372"/>
                  <a:pt x="220" y="381"/>
                </a:cubicBezTo>
                <a:cubicBezTo>
                  <a:pt x="220" y="390"/>
                  <a:pt x="227" y="397"/>
                  <a:pt x="236" y="397"/>
                </a:cubicBezTo>
                <a:cubicBezTo>
                  <a:pt x="245" y="397"/>
                  <a:pt x="252" y="390"/>
                  <a:pt x="252" y="381"/>
                </a:cubicBezTo>
                <a:cubicBezTo>
                  <a:pt x="252" y="372"/>
                  <a:pt x="245" y="365"/>
                  <a:pt x="236" y="365"/>
                </a:cubicBezTo>
                <a:close/>
                <a:moveTo>
                  <a:pt x="234" y="381"/>
                </a:moveTo>
                <a:cubicBezTo>
                  <a:pt x="234" y="380"/>
                  <a:pt x="235" y="379"/>
                  <a:pt x="236" y="379"/>
                </a:cubicBezTo>
                <a:cubicBezTo>
                  <a:pt x="238" y="379"/>
                  <a:pt x="239" y="380"/>
                  <a:pt x="239" y="381"/>
                </a:cubicBezTo>
                <a:cubicBezTo>
                  <a:pt x="239" y="384"/>
                  <a:pt x="234" y="384"/>
                  <a:pt x="234" y="381"/>
                </a:cubicBezTo>
                <a:close/>
                <a:moveTo>
                  <a:pt x="102" y="365"/>
                </a:moveTo>
                <a:cubicBezTo>
                  <a:pt x="93" y="365"/>
                  <a:pt x="86" y="372"/>
                  <a:pt x="86" y="381"/>
                </a:cubicBezTo>
                <a:cubicBezTo>
                  <a:pt x="86" y="390"/>
                  <a:pt x="93" y="397"/>
                  <a:pt x="102" y="397"/>
                </a:cubicBezTo>
                <a:cubicBezTo>
                  <a:pt x="111" y="397"/>
                  <a:pt x="118" y="390"/>
                  <a:pt x="118" y="381"/>
                </a:cubicBezTo>
                <a:cubicBezTo>
                  <a:pt x="118" y="372"/>
                  <a:pt x="111" y="365"/>
                  <a:pt x="102" y="365"/>
                </a:cubicBezTo>
                <a:close/>
                <a:moveTo>
                  <a:pt x="100" y="381"/>
                </a:moveTo>
                <a:cubicBezTo>
                  <a:pt x="100" y="380"/>
                  <a:pt x="101" y="379"/>
                  <a:pt x="102" y="379"/>
                </a:cubicBezTo>
                <a:cubicBezTo>
                  <a:pt x="103" y="379"/>
                  <a:pt x="104" y="380"/>
                  <a:pt x="104" y="381"/>
                </a:cubicBezTo>
                <a:cubicBezTo>
                  <a:pt x="104" y="384"/>
                  <a:pt x="100" y="384"/>
                  <a:pt x="100" y="381"/>
                </a:cubicBezTo>
                <a:close/>
                <a:moveTo>
                  <a:pt x="169" y="514"/>
                </a:moveTo>
                <a:cubicBezTo>
                  <a:pt x="160" y="514"/>
                  <a:pt x="153" y="521"/>
                  <a:pt x="153" y="530"/>
                </a:cubicBezTo>
                <a:cubicBezTo>
                  <a:pt x="153" y="539"/>
                  <a:pt x="160" y="546"/>
                  <a:pt x="169" y="546"/>
                </a:cubicBezTo>
                <a:cubicBezTo>
                  <a:pt x="178" y="546"/>
                  <a:pt x="185" y="539"/>
                  <a:pt x="185" y="530"/>
                </a:cubicBezTo>
                <a:cubicBezTo>
                  <a:pt x="185" y="521"/>
                  <a:pt x="178" y="514"/>
                  <a:pt x="169" y="514"/>
                </a:cubicBezTo>
                <a:close/>
                <a:moveTo>
                  <a:pt x="167" y="530"/>
                </a:moveTo>
                <a:cubicBezTo>
                  <a:pt x="167" y="528"/>
                  <a:pt x="168" y="527"/>
                  <a:pt x="169" y="527"/>
                </a:cubicBezTo>
                <a:cubicBezTo>
                  <a:pt x="170" y="527"/>
                  <a:pt x="171" y="528"/>
                  <a:pt x="171" y="530"/>
                </a:cubicBezTo>
                <a:cubicBezTo>
                  <a:pt x="171" y="532"/>
                  <a:pt x="167" y="532"/>
                  <a:pt x="167" y="530"/>
                </a:cubicBezTo>
                <a:close/>
                <a:moveTo>
                  <a:pt x="102" y="514"/>
                </a:moveTo>
                <a:cubicBezTo>
                  <a:pt x="93" y="514"/>
                  <a:pt x="86" y="521"/>
                  <a:pt x="86" y="530"/>
                </a:cubicBezTo>
                <a:cubicBezTo>
                  <a:pt x="86" y="539"/>
                  <a:pt x="93" y="546"/>
                  <a:pt x="102" y="546"/>
                </a:cubicBezTo>
                <a:cubicBezTo>
                  <a:pt x="111" y="546"/>
                  <a:pt x="118" y="539"/>
                  <a:pt x="118" y="530"/>
                </a:cubicBezTo>
                <a:cubicBezTo>
                  <a:pt x="118" y="521"/>
                  <a:pt x="111" y="514"/>
                  <a:pt x="102" y="514"/>
                </a:cubicBezTo>
                <a:close/>
                <a:moveTo>
                  <a:pt x="100" y="530"/>
                </a:moveTo>
                <a:cubicBezTo>
                  <a:pt x="100" y="528"/>
                  <a:pt x="101" y="527"/>
                  <a:pt x="102" y="527"/>
                </a:cubicBezTo>
                <a:cubicBezTo>
                  <a:pt x="103" y="527"/>
                  <a:pt x="104" y="528"/>
                  <a:pt x="104" y="530"/>
                </a:cubicBezTo>
                <a:cubicBezTo>
                  <a:pt x="104" y="532"/>
                  <a:pt x="100" y="532"/>
                  <a:pt x="100" y="530"/>
                </a:cubicBezTo>
                <a:close/>
                <a:moveTo>
                  <a:pt x="236" y="68"/>
                </a:moveTo>
                <a:cubicBezTo>
                  <a:pt x="227" y="68"/>
                  <a:pt x="220" y="75"/>
                  <a:pt x="220" y="84"/>
                </a:cubicBezTo>
                <a:cubicBezTo>
                  <a:pt x="220" y="93"/>
                  <a:pt x="227" y="100"/>
                  <a:pt x="236" y="100"/>
                </a:cubicBezTo>
                <a:cubicBezTo>
                  <a:pt x="245" y="100"/>
                  <a:pt x="252" y="93"/>
                  <a:pt x="252" y="84"/>
                </a:cubicBezTo>
                <a:cubicBezTo>
                  <a:pt x="252" y="75"/>
                  <a:pt x="245" y="68"/>
                  <a:pt x="236" y="68"/>
                </a:cubicBezTo>
                <a:close/>
                <a:moveTo>
                  <a:pt x="234" y="84"/>
                </a:moveTo>
                <a:cubicBezTo>
                  <a:pt x="234" y="83"/>
                  <a:pt x="235" y="82"/>
                  <a:pt x="236" y="82"/>
                </a:cubicBezTo>
                <a:cubicBezTo>
                  <a:pt x="238" y="82"/>
                  <a:pt x="239" y="83"/>
                  <a:pt x="239" y="84"/>
                </a:cubicBezTo>
                <a:cubicBezTo>
                  <a:pt x="239" y="87"/>
                  <a:pt x="234" y="87"/>
                  <a:pt x="234" y="84"/>
                </a:cubicBezTo>
                <a:close/>
                <a:moveTo>
                  <a:pt x="169" y="68"/>
                </a:moveTo>
                <a:cubicBezTo>
                  <a:pt x="160" y="68"/>
                  <a:pt x="153" y="75"/>
                  <a:pt x="153" y="84"/>
                </a:cubicBezTo>
                <a:cubicBezTo>
                  <a:pt x="153" y="93"/>
                  <a:pt x="160" y="100"/>
                  <a:pt x="169" y="100"/>
                </a:cubicBezTo>
                <a:cubicBezTo>
                  <a:pt x="178" y="100"/>
                  <a:pt x="185" y="93"/>
                  <a:pt x="185" y="84"/>
                </a:cubicBezTo>
                <a:cubicBezTo>
                  <a:pt x="185" y="75"/>
                  <a:pt x="178" y="68"/>
                  <a:pt x="169" y="68"/>
                </a:cubicBezTo>
                <a:close/>
                <a:moveTo>
                  <a:pt x="167" y="84"/>
                </a:moveTo>
                <a:cubicBezTo>
                  <a:pt x="167" y="83"/>
                  <a:pt x="168" y="82"/>
                  <a:pt x="169" y="82"/>
                </a:cubicBezTo>
                <a:cubicBezTo>
                  <a:pt x="170" y="82"/>
                  <a:pt x="171" y="83"/>
                  <a:pt x="171" y="84"/>
                </a:cubicBezTo>
                <a:cubicBezTo>
                  <a:pt x="171" y="87"/>
                  <a:pt x="167" y="87"/>
                  <a:pt x="167" y="84"/>
                </a:cubicBezTo>
                <a:close/>
                <a:moveTo>
                  <a:pt x="475" y="75"/>
                </a:moveTo>
                <a:cubicBezTo>
                  <a:pt x="353" y="75"/>
                  <a:pt x="353" y="75"/>
                  <a:pt x="353" y="75"/>
                </a:cubicBezTo>
                <a:cubicBezTo>
                  <a:pt x="348" y="75"/>
                  <a:pt x="344" y="79"/>
                  <a:pt x="344" y="84"/>
                </a:cubicBezTo>
                <a:cubicBezTo>
                  <a:pt x="344" y="89"/>
                  <a:pt x="348" y="93"/>
                  <a:pt x="353" y="93"/>
                </a:cubicBezTo>
                <a:cubicBezTo>
                  <a:pt x="475" y="93"/>
                  <a:pt x="475" y="93"/>
                  <a:pt x="475" y="93"/>
                </a:cubicBezTo>
                <a:cubicBezTo>
                  <a:pt x="480" y="93"/>
                  <a:pt x="484" y="89"/>
                  <a:pt x="484" y="84"/>
                </a:cubicBezTo>
                <a:cubicBezTo>
                  <a:pt x="484" y="79"/>
                  <a:pt x="480" y="75"/>
                  <a:pt x="475" y="75"/>
                </a:cubicBezTo>
                <a:close/>
                <a:moveTo>
                  <a:pt x="543" y="31"/>
                </a:moveTo>
                <a:cubicBezTo>
                  <a:pt x="543" y="14"/>
                  <a:pt x="529" y="0"/>
                  <a:pt x="512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14" y="0"/>
                  <a:pt x="0" y="14"/>
                  <a:pt x="0" y="31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5"/>
                  <a:pt x="3" y="153"/>
                  <a:pt x="9" y="158"/>
                </a:cubicBezTo>
                <a:cubicBezTo>
                  <a:pt x="3" y="164"/>
                  <a:pt x="0" y="171"/>
                  <a:pt x="0" y="180"/>
                </a:cubicBezTo>
                <a:cubicBezTo>
                  <a:pt x="0" y="285"/>
                  <a:pt x="0" y="285"/>
                  <a:pt x="0" y="285"/>
                </a:cubicBezTo>
                <a:cubicBezTo>
                  <a:pt x="0" y="294"/>
                  <a:pt x="3" y="301"/>
                  <a:pt x="9" y="307"/>
                </a:cubicBezTo>
                <a:cubicBezTo>
                  <a:pt x="3" y="312"/>
                  <a:pt x="0" y="320"/>
                  <a:pt x="0" y="328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42"/>
                  <a:pt x="3" y="450"/>
                  <a:pt x="9" y="455"/>
                </a:cubicBezTo>
                <a:cubicBezTo>
                  <a:pt x="3" y="461"/>
                  <a:pt x="0" y="469"/>
                  <a:pt x="0" y="477"/>
                </a:cubicBezTo>
                <a:cubicBezTo>
                  <a:pt x="0" y="582"/>
                  <a:pt x="0" y="582"/>
                  <a:pt x="0" y="582"/>
                </a:cubicBezTo>
                <a:cubicBezTo>
                  <a:pt x="0" y="599"/>
                  <a:pt x="14" y="613"/>
                  <a:pt x="31" y="613"/>
                </a:cubicBezTo>
                <a:cubicBezTo>
                  <a:pt x="68" y="613"/>
                  <a:pt x="68" y="613"/>
                  <a:pt x="68" y="613"/>
                </a:cubicBezTo>
                <a:cubicBezTo>
                  <a:pt x="68" y="633"/>
                  <a:pt x="68" y="633"/>
                  <a:pt x="68" y="633"/>
                </a:cubicBezTo>
                <a:cubicBezTo>
                  <a:pt x="68" y="643"/>
                  <a:pt x="76" y="651"/>
                  <a:pt x="86" y="651"/>
                </a:cubicBezTo>
                <a:cubicBezTo>
                  <a:pt x="160" y="651"/>
                  <a:pt x="160" y="651"/>
                  <a:pt x="160" y="651"/>
                </a:cubicBezTo>
                <a:cubicBezTo>
                  <a:pt x="171" y="651"/>
                  <a:pt x="179" y="643"/>
                  <a:pt x="179" y="633"/>
                </a:cubicBezTo>
                <a:cubicBezTo>
                  <a:pt x="179" y="613"/>
                  <a:pt x="179" y="613"/>
                  <a:pt x="179" y="613"/>
                </a:cubicBezTo>
                <a:cubicBezTo>
                  <a:pt x="352" y="613"/>
                  <a:pt x="352" y="613"/>
                  <a:pt x="352" y="613"/>
                </a:cubicBezTo>
                <a:cubicBezTo>
                  <a:pt x="352" y="633"/>
                  <a:pt x="352" y="633"/>
                  <a:pt x="352" y="633"/>
                </a:cubicBezTo>
                <a:cubicBezTo>
                  <a:pt x="352" y="643"/>
                  <a:pt x="360" y="651"/>
                  <a:pt x="371" y="651"/>
                </a:cubicBezTo>
                <a:cubicBezTo>
                  <a:pt x="445" y="651"/>
                  <a:pt x="445" y="651"/>
                  <a:pt x="445" y="651"/>
                </a:cubicBezTo>
                <a:cubicBezTo>
                  <a:pt x="455" y="651"/>
                  <a:pt x="463" y="643"/>
                  <a:pt x="463" y="633"/>
                </a:cubicBezTo>
                <a:cubicBezTo>
                  <a:pt x="463" y="613"/>
                  <a:pt x="463" y="613"/>
                  <a:pt x="463" y="613"/>
                </a:cubicBezTo>
                <a:cubicBezTo>
                  <a:pt x="512" y="613"/>
                  <a:pt x="512" y="613"/>
                  <a:pt x="512" y="613"/>
                </a:cubicBezTo>
                <a:cubicBezTo>
                  <a:pt x="529" y="613"/>
                  <a:pt x="543" y="599"/>
                  <a:pt x="543" y="582"/>
                </a:cubicBezTo>
                <a:cubicBezTo>
                  <a:pt x="543" y="477"/>
                  <a:pt x="543" y="477"/>
                  <a:pt x="543" y="477"/>
                </a:cubicBezTo>
                <a:cubicBezTo>
                  <a:pt x="543" y="469"/>
                  <a:pt x="539" y="461"/>
                  <a:pt x="534" y="455"/>
                </a:cubicBezTo>
                <a:cubicBezTo>
                  <a:pt x="539" y="450"/>
                  <a:pt x="543" y="442"/>
                  <a:pt x="543" y="434"/>
                </a:cubicBezTo>
                <a:cubicBezTo>
                  <a:pt x="543" y="328"/>
                  <a:pt x="543" y="328"/>
                  <a:pt x="543" y="328"/>
                </a:cubicBezTo>
                <a:cubicBezTo>
                  <a:pt x="543" y="320"/>
                  <a:pt x="539" y="312"/>
                  <a:pt x="534" y="307"/>
                </a:cubicBezTo>
                <a:cubicBezTo>
                  <a:pt x="539" y="301"/>
                  <a:pt x="543" y="294"/>
                  <a:pt x="543" y="285"/>
                </a:cubicBezTo>
                <a:cubicBezTo>
                  <a:pt x="543" y="180"/>
                  <a:pt x="543" y="180"/>
                  <a:pt x="543" y="180"/>
                </a:cubicBezTo>
                <a:cubicBezTo>
                  <a:pt x="543" y="171"/>
                  <a:pt x="539" y="164"/>
                  <a:pt x="534" y="158"/>
                </a:cubicBezTo>
                <a:cubicBezTo>
                  <a:pt x="539" y="153"/>
                  <a:pt x="543" y="145"/>
                  <a:pt x="543" y="137"/>
                </a:cubicBezTo>
                <a:cubicBezTo>
                  <a:pt x="543" y="31"/>
                  <a:pt x="543" y="31"/>
                  <a:pt x="543" y="31"/>
                </a:cubicBezTo>
                <a:close/>
                <a:moveTo>
                  <a:pt x="160" y="633"/>
                </a:moveTo>
                <a:cubicBezTo>
                  <a:pt x="86" y="633"/>
                  <a:pt x="86" y="633"/>
                  <a:pt x="86" y="633"/>
                </a:cubicBezTo>
                <a:cubicBezTo>
                  <a:pt x="86" y="613"/>
                  <a:pt x="86" y="613"/>
                  <a:pt x="86" y="613"/>
                </a:cubicBezTo>
                <a:cubicBezTo>
                  <a:pt x="160" y="613"/>
                  <a:pt x="160" y="613"/>
                  <a:pt x="160" y="613"/>
                </a:cubicBezTo>
                <a:lnTo>
                  <a:pt x="160" y="633"/>
                </a:lnTo>
                <a:close/>
                <a:moveTo>
                  <a:pt x="445" y="633"/>
                </a:moveTo>
                <a:cubicBezTo>
                  <a:pt x="371" y="633"/>
                  <a:pt x="371" y="633"/>
                  <a:pt x="371" y="633"/>
                </a:cubicBezTo>
                <a:cubicBezTo>
                  <a:pt x="371" y="613"/>
                  <a:pt x="371" y="613"/>
                  <a:pt x="371" y="613"/>
                </a:cubicBezTo>
                <a:cubicBezTo>
                  <a:pt x="445" y="613"/>
                  <a:pt x="445" y="613"/>
                  <a:pt x="445" y="613"/>
                </a:cubicBezTo>
                <a:lnTo>
                  <a:pt x="445" y="633"/>
                </a:lnTo>
                <a:close/>
                <a:moveTo>
                  <a:pt x="524" y="582"/>
                </a:moveTo>
                <a:cubicBezTo>
                  <a:pt x="524" y="589"/>
                  <a:pt x="519" y="595"/>
                  <a:pt x="512" y="595"/>
                </a:cubicBezTo>
                <a:cubicBezTo>
                  <a:pt x="31" y="595"/>
                  <a:pt x="31" y="595"/>
                  <a:pt x="31" y="595"/>
                </a:cubicBezTo>
                <a:cubicBezTo>
                  <a:pt x="24" y="595"/>
                  <a:pt x="18" y="589"/>
                  <a:pt x="18" y="582"/>
                </a:cubicBezTo>
                <a:cubicBezTo>
                  <a:pt x="18" y="477"/>
                  <a:pt x="18" y="477"/>
                  <a:pt x="18" y="477"/>
                </a:cubicBezTo>
                <a:cubicBezTo>
                  <a:pt x="18" y="470"/>
                  <a:pt x="24" y="465"/>
                  <a:pt x="31" y="465"/>
                </a:cubicBezTo>
                <a:cubicBezTo>
                  <a:pt x="512" y="465"/>
                  <a:pt x="512" y="465"/>
                  <a:pt x="512" y="465"/>
                </a:cubicBezTo>
                <a:cubicBezTo>
                  <a:pt x="519" y="465"/>
                  <a:pt x="524" y="470"/>
                  <a:pt x="524" y="477"/>
                </a:cubicBezTo>
                <a:lnTo>
                  <a:pt x="524" y="582"/>
                </a:lnTo>
                <a:close/>
                <a:moveTo>
                  <a:pt x="524" y="434"/>
                </a:moveTo>
                <a:cubicBezTo>
                  <a:pt x="524" y="441"/>
                  <a:pt x="519" y="446"/>
                  <a:pt x="512" y="446"/>
                </a:cubicBezTo>
                <a:cubicBezTo>
                  <a:pt x="31" y="446"/>
                  <a:pt x="31" y="446"/>
                  <a:pt x="31" y="446"/>
                </a:cubicBezTo>
                <a:cubicBezTo>
                  <a:pt x="24" y="446"/>
                  <a:pt x="18" y="441"/>
                  <a:pt x="18" y="434"/>
                </a:cubicBezTo>
                <a:cubicBezTo>
                  <a:pt x="18" y="328"/>
                  <a:pt x="18" y="328"/>
                  <a:pt x="18" y="328"/>
                </a:cubicBezTo>
                <a:cubicBezTo>
                  <a:pt x="18" y="322"/>
                  <a:pt x="24" y="316"/>
                  <a:pt x="31" y="316"/>
                </a:cubicBezTo>
                <a:cubicBezTo>
                  <a:pt x="512" y="316"/>
                  <a:pt x="512" y="316"/>
                  <a:pt x="512" y="316"/>
                </a:cubicBezTo>
                <a:cubicBezTo>
                  <a:pt x="519" y="316"/>
                  <a:pt x="524" y="322"/>
                  <a:pt x="524" y="328"/>
                </a:cubicBezTo>
                <a:lnTo>
                  <a:pt x="524" y="434"/>
                </a:lnTo>
                <a:close/>
                <a:moveTo>
                  <a:pt x="524" y="285"/>
                </a:moveTo>
                <a:cubicBezTo>
                  <a:pt x="524" y="292"/>
                  <a:pt x="519" y="298"/>
                  <a:pt x="512" y="298"/>
                </a:cubicBezTo>
                <a:cubicBezTo>
                  <a:pt x="31" y="298"/>
                  <a:pt x="31" y="298"/>
                  <a:pt x="31" y="298"/>
                </a:cubicBezTo>
                <a:cubicBezTo>
                  <a:pt x="24" y="298"/>
                  <a:pt x="18" y="292"/>
                  <a:pt x="18" y="285"/>
                </a:cubicBezTo>
                <a:cubicBezTo>
                  <a:pt x="18" y="180"/>
                  <a:pt x="18" y="180"/>
                  <a:pt x="18" y="180"/>
                </a:cubicBezTo>
                <a:cubicBezTo>
                  <a:pt x="18" y="173"/>
                  <a:pt x="24" y="167"/>
                  <a:pt x="31" y="167"/>
                </a:cubicBezTo>
                <a:cubicBezTo>
                  <a:pt x="512" y="167"/>
                  <a:pt x="512" y="167"/>
                  <a:pt x="512" y="167"/>
                </a:cubicBezTo>
                <a:cubicBezTo>
                  <a:pt x="519" y="167"/>
                  <a:pt x="524" y="173"/>
                  <a:pt x="524" y="180"/>
                </a:cubicBezTo>
                <a:lnTo>
                  <a:pt x="524" y="285"/>
                </a:lnTo>
                <a:close/>
                <a:moveTo>
                  <a:pt x="524" y="137"/>
                </a:moveTo>
                <a:cubicBezTo>
                  <a:pt x="524" y="143"/>
                  <a:pt x="519" y="149"/>
                  <a:pt x="512" y="149"/>
                </a:cubicBezTo>
                <a:cubicBezTo>
                  <a:pt x="31" y="149"/>
                  <a:pt x="31" y="149"/>
                  <a:pt x="31" y="149"/>
                </a:cubicBezTo>
                <a:cubicBezTo>
                  <a:pt x="24" y="149"/>
                  <a:pt x="18" y="143"/>
                  <a:pt x="18" y="13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4"/>
                  <a:pt x="24" y="19"/>
                  <a:pt x="31" y="19"/>
                </a:cubicBezTo>
                <a:cubicBezTo>
                  <a:pt x="512" y="19"/>
                  <a:pt x="512" y="19"/>
                  <a:pt x="512" y="19"/>
                </a:cubicBezTo>
                <a:cubicBezTo>
                  <a:pt x="519" y="19"/>
                  <a:pt x="524" y="24"/>
                  <a:pt x="524" y="31"/>
                </a:cubicBezTo>
                <a:lnTo>
                  <a:pt x="524" y="137"/>
                </a:lnTo>
                <a:close/>
                <a:moveTo>
                  <a:pt x="169" y="216"/>
                </a:moveTo>
                <a:cubicBezTo>
                  <a:pt x="160" y="216"/>
                  <a:pt x="153" y="224"/>
                  <a:pt x="153" y="232"/>
                </a:cubicBezTo>
                <a:cubicBezTo>
                  <a:pt x="153" y="241"/>
                  <a:pt x="160" y="249"/>
                  <a:pt x="169" y="249"/>
                </a:cubicBezTo>
                <a:cubicBezTo>
                  <a:pt x="178" y="249"/>
                  <a:pt x="185" y="241"/>
                  <a:pt x="185" y="232"/>
                </a:cubicBezTo>
                <a:cubicBezTo>
                  <a:pt x="185" y="224"/>
                  <a:pt x="178" y="216"/>
                  <a:pt x="169" y="216"/>
                </a:cubicBezTo>
                <a:close/>
                <a:moveTo>
                  <a:pt x="167" y="232"/>
                </a:moveTo>
                <a:cubicBezTo>
                  <a:pt x="167" y="231"/>
                  <a:pt x="168" y="230"/>
                  <a:pt x="169" y="230"/>
                </a:cubicBezTo>
                <a:cubicBezTo>
                  <a:pt x="170" y="230"/>
                  <a:pt x="171" y="231"/>
                  <a:pt x="171" y="232"/>
                </a:cubicBezTo>
                <a:cubicBezTo>
                  <a:pt x="171" y="235"/>
                  <a:pt x="167" y="235"/>
                  <a:pt x="167" y="232"/>
                </a:cubicBezTo>
                <a:close/>
                <a:moveTo>
                  <a:pt x="102" y="216"/>
                </a:moveTo>
                <a:cubicBezTo>
                  <a:pt x="93" y="216"/>
                  <a:pt x="86" y="224"/>
                  <a:pt x="86" y="232"/>
                </a:cubicBezTo>
                <a:cubicBezTo>
                  <a:pt x="86" y="241"/>
                  <a:pt x="93" y="249"/>
                  <a:pt x="102" y="249"/>
                </a:cubicBezTo>
                <a:cubicBezTo>
                  <a:pt x="111" y="249"/>
                  <a:pt x="118" y="241"/>
                  <a:pt x="118" y="232"/>
                </a:cubicBezTo>
                <a:cubicBezTo>
                  <a:pt x="118" y="224"/>
                  <a:pt x="111" y="216"/>
                  <a:pt x="102" y="216"/>
                </a:cubicBezTo>
                <a:close/>
                <a:moveTo>
                  <a:pt x="100" y="232"/>
                </a:moveTo>
                <a:cubicBezTo>
                  <a:pt x="100" y="231"/>
                  <a:pt x="101" y="230"/>
                  <a:pt x="102" y="230"/>
                </a:cubicBezTo>
                <a:cubicBezTo>
                  <a:pt x="103" y="230"/>
                  <a:pt x="104" y="231"/>
                  <a:pt x="104" y="232"/>
                </a:cubicBezTo>
                <a:cubicBezTo>
                  <a:pt x="104" y="235"/>
                  <a:pt x="100" y="235"/>
                  <a:pt x="100" y="232"/>
                </a:cubicBezTo>
                <a:close/>
                <a:moveTo>
                  <a:pt x="236" y="216"/>
                </a:moveTo>
                <a:cubicBezTo>
                  <a:pt x="227" y="216"/>
                  <a:pt x="220" y="224"/>
                  <a:pt x="220" y="232"/>
                </a:cubicBezTo>
                <a:cubicBezTo>
                  <a:pt x="220" y="241"/>
                  <a:pt x="227" y="249"/>
                  <a:pt x="236" y="249"/>
                </a:cubicBezTo>
                <a:cubicBezTo>
                  <a:pt x="245" y="249"/>
                  <a:pt x="252" y="241"/>
                  <a:pt x="252" y="232"/>
                </a:cubicBezTo>
                <a:cubicBezTo>
                  <a:pt x="252" y="224"/>
                  <a:pt x="245" y="216"/>
                  <a:pt x="236" y="216"/>
                </a:cubicBezTo>
                <a:close/>
                <a:moveTo>
                  <a:pt x="234" y="232"/>
                </a:moveTo>
                <a:cubicBezTo>
                  <a:pt x="234" y="231"/>
                  <a:pt x="235" y="230"/>
                  <a:pt x="236" y="230"/>
                </a:cubicBezTo>
                <a:cubicBezTo>
                  <a:pt x="238" y="230"/>
                  <a:pt x="239" y="231"/>
                  <a:pt x="239" y="232"/>
                </a:cubicBezTo>
                <a:cubicBezTo>
                  <a:pt x="239" y="235"/>
                  <a:pt x="234" y="235"/>
                  <a:pt x="234" y="232"/>
                </a:cubicBezTo>
                <a:close/>
                <a:moveTo>
                  <a:pt x="475" y="223"/>
                </a:moveTo>
                <a:cubicBezTo>
                  <a:pt x="353" y="223"/>
                  <a:pt x="353" y="223"/>
                  <a:pt x="353" y="223"/>
                </a:cubicBezTo>
                <a:cubicBezTo>
                  <a:pt x="348" y="223"/>
                  <a:pt x="344" y="227"/>
                  <a:pt x="344" y="232"/>
                </a:cubicBezTo>
                <a:cubicBezTo>
                  <a:pt x="344" y="238"/>
                  <a:pt x="348" y="242"/>
                  <a:pt x="353" y="242"/>
                </a:cubicBezTo>
                <a:cubicBezTo>
                  <a:pt x="475" y="242"/>
                  <a:pt x="475" y="242"/>
                  <a:pt x="475" y="242"/>
                </a:cubicBezTo>
                <a:cubicBezTo>
                  <a:pt x="480" y="242"/>
                  <a:pt x="484" y="238"/>
                  <a:pt x="484" y="232"/>
                </a:cubicBezTo>
                <a:cubicBezTo>
                  <a:pt x="484" y="227"/>
                  <a:pt x="480" y="223"/>
                  <a:pt x="475" y="223"/>
                </a:cubicBezTo>
                <a:close/>
                <a:moveTo>
                  <a:pt x="102" y="68"/>
                </a:moveTo>
                <a:cubicBezTo>
                  <a:pt x="93" y="68"/>
                  <a:pt x="86" y="75"/>
                  <a:pt x="86" y="84"/>
                </a:cubicBezTo>
                <a:cubicBezTo>
                  <a:pt x="86" y="93"/>
                  <a:pt x="93" y="100"/>
                  <a:pt x="102" y="100"/>
                </a:cubicBezTo>
                <a:cubicBezTo>
                  <a:pt x="111" y="100"/>
                  <a:pt x="118" y="93"/>
                  <a:pt x="118" y="84"/>
                </a:cubicBezTo>
                <a:cubicBezTo>
                  <a:pt x="118" y="75"/>
                  <a:pt x="111" y="68"/>
                  <a:pt x="102" y="68"/>
                </a:cubicBezTo>
                <a:close/>
                <a:moveTo>
                  <a:pt x="100" y="84"/>
                </a:moveTo>
                <a:cubicBezTo>
                  <a:pt x="100" y="83"/>
                  <a:pt x="101" y="82"/>
                  <a:pt x="102" y="82"/>
                </a:cubicBezTo>
                <a:cubicBezTo>
                  <a:pt x="103" y="82"/>
                  <a:pt x="104" y="83"/>
                  <a:pt x="104" y="84"/>
                </a:cubicBezTo>
                <a:cubicBezTo>
                  <a:pt x="104" y="87"/>
                  <a:pt x="100" y="87"/>
                  <a:pt x="100" y="8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Helvetica Neue"/>
              <a:buNone/>
            </a:pPr>
            <a:endParaRPr sz="64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58" name="Google Shape;158;p15"/>
          <p:cNvCxnSpPr/>
          <p:nvPr/>
        </p:nvCxnSpPr>
        <p:spPr>
          <a:xfrm>
            <a:off x="2847025" y="2117750"/>
            <a:ext cx="30723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59" name="Google Shape;159;p15"/>
          <p:cNvSpPr txBox="1">
            <a:spLocks noGrp="1"/>
          </p:cNvSpPr>
          <p:nvPr>
            <p:ph type="body" idx="4294967295"/>
          </p:nvPr>
        </p:nvSpPr>
        <p:spPr>
          <a:xfrm>
            <a:off x="359525" y="2950125"/>
            <a:ext cx="7884900" cy="10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8615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890"/>
              <a:buChar char="■"/>
            </a:pPr>
            <a:r>
              <a:rPr lang="en-US"/>
              <a:t>Create TCP connection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60" name="Google Shape;160;p15"/>
          <p:cNvSpPr/>
          <p:nvPr/>
        </p:nvSpPr>
        <p:spPr>
          <a:xfrm>
            <a:off x="3130775" y="1853750"/>
            <a:ext cx="2472600" cy="528000"/>
          </a:xfrm>
          <a:prstGeom prst="rect">
            <a:avLst/>
          </a:prstGeom>
          <a:solidFill>
            <a:schemeClr val="accent5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body" idx="4294967295"/>
          </p:nvPr>
        </p:nvSpPr>
        <p:spPr>
          <a:xfrm>
            <a:off x="359525" y="2950125"/>
            <a:ext cx="7884900" cy="10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/>
          </a:p>
          <a:p>
            <a:pPr marL="457200" lvl="0" indent="-348615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890"/>
              <a:buChar char="■"/>
            </a:pPr>
            <a:r>
              <a:rPr lang="en-US"/>
              <a:t>TLS - encrypt TCP connection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Skip if regular HTTP</a:t>
            </a:r>
            <a:endParaRPr b="1"/>
          </a:p>
        </p:txBody>
      </p:sp>
      <p:sp>
        <p:nvSpPr>
          <p:cNvPr id="162" name="Google Shape;162;p15"/>
          <p:cNvSpPr txBox="1">
            <a:spLocks noGrp="1"/>
          </p:cNvSpPr>
          <p:nvPr>
            <p:ph type="body" idx="4294967295"/>
          </p:nvPr>
        </p:nvSpPr>
        <p:spPr>
          <a:xfrm>
            <a:off x="359525" y="4152397"/>
            <a:ext cx="7884900" cy="10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8615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890"/>
              <a:buChar char="■"/>
            </a:pPr>
            <a:r>
              <a:rPr lang="en-US"/>
              <a:t>Send HTTP packets on connection</a:t>
            </a:r>
            <a:endParaRPr b="1"/>
          </a:p>
        </p:txBody>
      </p:sp>
      <p:sp>
        <p:nvSpPr>
          <p:cNvPr id="163" name="Google Shape;163;p15"/>
          <p:cNvSpPr txBox="1"/>
          <p:nvPr/>
        </p:nvSpPr>
        <p:spPr>
          <a:xfrm>
            <a:off x="2409750" y="1845677"/>
            <a:ext cx="5601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</a:rPr>
              <a:t>“hi”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64" name="Google Shape;164;p15"/>
          <p:cNvSpPr txBox="1"/>
          <p:nvPr/>
        </p:nvSpPr>
        <p:spPr>
          <a:xfrm>
            <a:off x="5853790" y="1845677"/>
            <a:ext cx="5601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</a:rPr>
              <a:t>“hi”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65" name="Google Shape;165;p15"/>
          <p:cNvSpPr txBox="1"/>
          <p:nvPr/>
        </p:nvSpPr>
        <p:spPr>
          <a:xfrm>
            <a:off x="3130655" y="1853750"/>
            <a:ext cx="2472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</a:rPr>
              <a:t>blah blah blah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title"/>
          </p:nvPr>
        </p:nvSpPr>
        <p:spPr>
          <a:xfrm>
            <a:off x="359533" y="123478"/>
            <a:ext cx="8119500" cy="8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TCP connection</a:t>
            </a:r>
            <a:endParaRPr/>
          </a:p>
        </p:txBody>
      </p:sp>
      <p:grpSp>
        <p:nvGrpSpPr>
          <p:cNvPr id="172" name="Google Shape;172;p16"/>
          <p:cNvGrpSpPr/>
          <p:nvPr/>
        </p:nvGrpSpPr>
        <p:grpSpPr>
          <a:xfrm>
            <a:off x="665108" y="1554576"/>
            <a:ext cx="1951543" cy="1225362"/>
            <a:chOff x="1522413" y="2301876"/>
            <a:chExt cx="842963" cy="479425"/>
          </a:xfrm>
        </p:grpSpPr>
        <p:sp>
          <p:nvSpPr>
            <p:cNvPr id="173" name="Google Shape;173;p16"/>
            <p:cNvSpPr/>
            <p:nvPr/>
          </p:nvSpPr>
          <p:spPr>
            <a:xfrm>
              <a:off x="1654176" y="2344738"/>
              <a:ext cx="579438" cy="376238"/>
            </a:xfrm>
            <a:custGeom>
              <a:avLst/>
              <a:gdLst/>
              <a:ahLst/>
              <a:cxnLst/>
              <a:rect l="l" t="t" r="r" b="b"/>
              <a:pathLst>
                <a:path w="365" h="237" extrusionOk="0">
                  <a:moveTo>
                    <a:pt x="2" y="237"/>
                  </a:moveTo>
                  <a:lnTo>
                    <a:pt x="0" y="237"/>
                  </a:lnTo>
                  <a:lnTo>
                    <a:pt x="0" y="0"/>
                  </a:lnTo>
                  <a:lnTo>
                    <a:pt x="365" y="0"/>
                  </a:lnTo>
                  <a:lnTo>
                    <a:pt x="365" y="237"/>
                  </a:lnTo>
                  <a:lnTo>
                    <a:pt x="2" y="237"/>
                  </a:lnTo>
                  <a:lnTo>
                    <a:pt x="2" y="237"/>
                  </a:lnTo>
                  <a:close/>
                  <a:moveTo>
                    <a:pt x="360" y="233"/>
                  </a:moveTo>
                  <a:lnTo>
                    <a:pt x="360" y="3"/>
                  </a:lnTo>
                  <a:lnTo>
                    <a:pt x="5" y="3"/>
                  </a:lnTo>
                  <a:lnTo>
                    <a:pt x="5" y="233"/>
                  </a:lnTo>
                  <a:lnTo>
                    <a:pt x="360" y="233"/>
                  </a:lnTo>
                  <a:lnTo>
                    <a:pt x="360" y="233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400"/>
                <a:buFont typeface="Helvetica Neue"/>
                <a:buNone/>
              </a:pPr>
              <a:endParaRPr sz="64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1933576" y="231616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6"/>
                  </a:moveTo>
                  <a:cubicBezTo>
                    <a:pt x="0" y="3"/>
                    <a:pt x="2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10"/>
                    <a:pt x="9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lose/>
                  <a:moveTo>
                    <a:pt x="2" y="6"/>
                  </a:moveTo>
                  <a:cubicBezTo>
                    <a:pt x="2" y="8"/>
                    <a:pt x="4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" y="10"/>
                    <a:pt x="9" y="8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4"/>
                    <a:pt x="8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2" y="4"/>
                    <a:pt x="2" y="6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400"/>
                <a:buFont typeface="Helvetica Neue"/>
                <a:buNone/>
              </a:pPr>
              <a:endParaRPr sz="64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1522413" y="2301876"/>
              <a:ext cx="842963" cy="479425"/>
            </a:xfrm>
            <a:custGeom>
              <a:avLst/>
              <a:gdLst/>
              <a:ahLst/>
              <a:cxnLst/>
              <a:rect l="l" t="t" r="r" b="b"/>
              <a:pathLst>
                <a:path w="441" h="250" extrusionOk="0">
                  <a:moveTo>
                    <a:pt x="394" y="227"/>
                  </a:moveTo>
                  <a:cubicBezTo>
                    <a:pt x="394" y="18"/>
                    <a:pt x="394" y="18"/>
                    <a:pt x="394" y="18"/>
                  </a:cubicBezTo>
                  <a:cubicBezTo>
                    <a:pt x="394" y="8"/>
                    <a:pt x="385" y="0"/>
                    <a:pt x="375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56" y="0"/>
                    <a:pt x="48" y="8"/>
                    <a:pt x="48" y="18"/>
                  </a:cubicBezTo>
                  <a:cubicBezTo>
                    <a:pt x="48" y="227"/>
                    <a:pt x="48" y="227"/>
                    <a:pt x="48" y="22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27"/>
                    <a:pt x="0" y="231"/>
                    <a:pt x="0" y="232"/>
                  </a:cubicBezTo>
                  <a:cubicBezTo>
                    <a:pt x="0" y="240"/>
                    <a:pt x="4" y="245"/>
                    <a:pt x="9" y="247"/>
                  </a:cubicBezTo>
                  <a:cubicBezTo>
                    <a:pt x="15" y="250"/>
                    <a:pt x="21" y="250"/>
                    <a:pt x="28" y="250"/>
                  </a:cubicBezTo>
                  <a:cubicBezTo>
                    <a:pt x="413" y="250"/>
                    <a:pt x="413" y="250"/>
                    <a:pt x="413" y="250"/>
                  </a:cubicBezTo>
                  <a:cubicBezTo>
                    <a:pt x="420" y="250"/>
                    <a:pt x="427" y="250"/>
                    <a:pt x="432" y="247"/>
                  </a:cubicBezTo>
                  <a:cubicBezTo>
                    <a:pt x="437" y="245"/>
                    <a:pt x="441" y="240"/>
                    <a:pt x="441" y="232"/>
                  </a:cubicBezTo>
                  <a:cubicBezTo>
                    <a:pt x="441" y="231"/>
                    <a:pt x="441" y="227"/>
                    <a:pt x="441" y="227"/>
                  </a:cubicBezTo>
                  <a:lnTo>
                    <a:pt x="394" y="227"/>
                  </a:lnTo>
                  <a:close/>
                  <a:moveTo>
                    <a:pt x="53" y="18"/>
                  </a:moveTo>
                  <a:cubicBezTo>
                    <a:pt x="53" y="11"/>
                    <a:pt x="59" y="5"/>
                    <a:pt x="66" y="4"/>
                  </a:cubicBezTo>
                  <a:cubicBezTo>
                    <a:pt x="375" y="4"/>
                    <a:pt x="375" y="4"/>
                    <a:pt x="375" y="4"/>
                  </a:cubicBezTo>
                  <a:cubicBezTo>
                    <a:pt x="383" y="5"/>
                    <a:pt x="389" y="11"/>
                    <a:pt x="389" y="18"/>
                  </a:cubicBezTo>
                  <a:cubicBezTo>
                    <a:pt x="389" y="227"/>
                    <a:pt x="389" y="227"/>
                    <a:pt x="389" y="227"/>
                  </a:cubicBezTo>
                  <a:cubicBezTo>
                    <a:pt x="53" y="227"/>
                    <a:pt x="53" y="227"/>
                    <a:pt x="53" y="227"/>
                  </a:cubicBezTo>
                  <a:lnTo>
                    <a:pt x="53" y="18"/>
                  </a:lnTo>
                  <a:close/>
                  <a:moveTo>
                    <a:pt x="271" y="231"/>
                  </a:moveTo>
                  <a:cubicBezTo>
                    <a:pt x="270" y="232"/>
                    <a:pt x="269" y="233"/>
                    <a:pt x="268" y="233"/>
                  </a:cubicBezTo>
                  <a:cubicBezTo>
                    <a:pt x="174" y="233"/>
                    <a:pt x="174" y="233"/>
                    <a:pt x="174" y="233"/>
                  </a:cubicBezTo>
                  <a:cubicBezTo>
                    <a:pt x="173" y="233"/>
                    <a:pt x="171" y="232"/>
                    <a:pt x="171" y="231"/>
                  </a:cubicBezTo>
                  <a:lnTo>
                    <a:pt x="271" y="231"/>
                  </a:lnTo>
                  <a:close/>
                  <a:moveTo>
                    <a:pt x="436" y="232"/>
                  </a:moveTo>
                  <a:cubicBezTo>
                    <a:pt x="436" y="238"/>
                    <a:pt x="434" y="241"/>
                    <a:pt x="430" y="243"/>
                  </a:cubicBezTo>
                  <a:cubicBezTo>
                    <a:pt x="426" y="245"/>
                    <a:pt x="420" y="246"/>
                    <a:pt x="413" y="246"/>
                  </a:cubicBezTo>
                  <a:cubicBezTo>
                    <a:pt x="28" y="246"/>
                    <a:pt x="28" y="246"/>
                    <a:pt x="28" y="246"/>
                  </a:cubicBezTo>
                  <a:cubicBezTo>
                    <a:pt x="22" y="246"/>
                    <a:pt x="16" y="245"/>
                    <a:pt x="12" y="243"/>
                  </a:cubicBezTo>
                  <a:cubicBezTo>
                    <a:pt x="8" y="241"/>
                    <a:pt x="5" y="238"/>
                    <a:pt x="5" y="232"/>
                  </a:cubicBezTo>
                  <a:cubicBezTo>
                    <a:pt x="5" y="232"/>
                    <a:pt x="5" y="232"/>
                    <a:pt x="5" y="231"/>
                  </a:cubicBezTo>
                  <a:cubicBezTo>
                    <a:pt x="165" y="231"/>
                    <a:pt x="165" y="231"/>
                    <a:pt x="165" y="231"/>
                  </a:cubicBezTo>
                  <a:cubicBezTo>
                    <a:pt x="167" y="235"/>
                    <a:pt x="170" y="238"/>
                    <a:pt x="174" y="238"/>
                  </a:cubicBezTo>
                  <a:cubicBezTo>
                    <a:pt x="268" y="238"/>
                    <a:pt x="268" y="238"/>
                    <a:pt x="268" y="238"/>
                  </a:cubicBezTo>
                  <a:cubicBezTo>
                    <a:pt x="272" y="238"/>
                    <a:pt x="275" y="235"/>
                    <a:pt x="276" y="231"/>
                  </a:cubicBezTo>
                  <a:cubicBezTo>
                    <a:pt x="436" y="231"/>
                    <a:pt x="436" y="231"/>
                    <a:pt x="436" y="231"/>
                  </a:cubicBezTo>
                  <a:lnTo>
                    <a:pt x="436" y="232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400"/>
                <a:buFont typeface="Helvetica Neue"/>
                <a:buNone/>
              </a:pPr>
              <a:endParaRPr sz="64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76" name="Google Shape;176;p16"/>
          <p:cNvSpPr/>
          <p:nvPr/>
        </p:nvSpPr>
        <p:spPr>
          <a:xfrm>
            <a:off x="6402519" y="1214229"/>
            <a:ext cx="1446100" cy="1718225"/>
          </a:xfrm>
          <a:custGeom>
            <a:avLst/>
            <a:gdLst/>
            <a:ahLst/>
            <a:cxnLst/>
            <a:rect l="l" t="t" r="r" b="b"/>
            <a:pathLst>
              <a:path w="543" h="651" extrusionOk="0">
                <a:moveTo>
                  <a:pt x="169" y="365"/>
                </a:moveTo>
                <a:cubicBezTo>
                  <a:pt x="160" y="365"/>
                  <a:pt x="153" y="372"/>
                  <a:pt x="153" y="381"/>
                </a:cubicBezTo>
                <a:cubicBezTo>
                  <a:pt x="153" y="390"/>
                  <a:pt x="160" y="397"/>
                  <a:pt x="169" y="397"/>
                </a:cubicBezTo>
                <a:cubicBezTo>
                  <a:pt x="178" y="397"/>
                  <a:pt x="185" y="390"/>
                  <a:pt x="185" y="381"/>
                </a:cubicBezTo>
                <a:cubicBezTo>
                  <a:pt x="185" y="372"/>
                  <a:pt x="178" y="365"/>
                  <a:pt x="169" y="365"/>
                </a:cubicBezTo>
                <a:close/>
                <a:moveTo>
                  <a:pt x="167" y="381"/>
                </a:moveTo>
                <a:cubicBezTo>
                  <a:pt x="167" y="380"/>
                  <a:pt x="168" y="379"/>
                  <a:pt x="169" y="379"/>
                </a:cubicBezTo>
                <a:cubicBezTo>
                  <a:pt x="170" y="379"/>
                  <a:pt x="171" y="380"/>
                  <a:pt x="171" y="381"/>
                </a:cubicBezTo>
                <a:cubicBezTo>
                  <a:pt x="171" y="384"/>
                  <a:pt x="167" y="384"/>
                  <a:pt x="167" y="381"/>
                </a:cubicBezTo>
                <a:close/>
                <a:moveTo>
                  <a:pt x="475" y="372"/>
                </a:moveTo>
                <a:cubicBezTo>
                  <a:pt x="353" y="372"/>
                  <a:pt x="353" y="372"/>
                  <a:pt x="353" y="372"/>
                </a:cubicBezTo>
                <a:cubicBezTo>
                  <a:pt x="348" y="372"/>
                  <a:pt x="344" y="376"/>
                  <a:pt x="344" y="381"/>
                </a:cubicBezTo>
                <a:cubicBezTo>
                  <a:pt x="344" y="386"/>
                  <a:pt x="348" y="390"/>
                  <a:pt x="353" y="390"/>
                </a:cubicBezTo>
                <a:cubicBezTo>
                  <a:pt x="475" y="390"/>
                  <a:pt x="475" y="390"/>
                  <a:pt x="475" y="390"/>
                </a:cubicBezTo>
                <a:cubicBezTo>
                  <a:pt x="480" y="390"/>
                  <a:pt x="484" y="386"/>
                  <a:pt x="484" y="381"/>
                </a:cubicBezTo>
                <a:cubicBezTo>
                  <a:pt x="484" y="376"/>
                  <a:pt x="480" y="372"/>
                  <a:pt x="475" y="372"/>
                </a:cubicBezTo>
                <a:close/>
                <a:moveTo>
                  <a:pt x="236" y="514"/>
                </a:moveTo>
                <a:cubicBezTo>
                  <a:pt x="227" y="514"/>
                  <a:pt x="220" y="521"/>
                  <a:pt x="220" y="530"/>
                </a:cubicBezTo>
                <a:cubicBezTo>
                  <a:pt x="220" y="539"/>
                  <a:pt x="227" y="546"/>
                  <a:pt x="236" y="546"/>
                </a:cubicBezTo>
                <a:cubicBezTo>
                  <a:pt x="245" y="546"/>
                  <a:pt x="252" y="539"/>
                  <a:pt x="252" y="530"/>
                </a:cubicBezTo>
                <a:cubicBezTo>
                  <a:pt x="252" y="521"/>
                  <a:pt x="245" y="514"/>
                  <a:pt x="236" y="514"/>
                </a:cubicBezTo>
                <a:close/>
                <a:moveTo>
                  <a:pt x="234" y="530"/>
                </a:moveTo>
                <a:cubicBezTo>
                  <a:pt x="234" y="528"/>
                  <a:pt x="235" y="527"/>
                  <a:pt x="236" y="527"/>
                </a:cubicBezTo>
                <a:cubicBezTo>
                  <a:pt x="238" y="527"/>
                  <a:pt x="239" y="528"/>
                  <a:pt x="239" y="530"/>
                </a:cubicBezTo>
                <a:cubicBezTo>
                  <a:pt x="239" y="532"/>
                  <a:pt x="234" y="532"/>
                  <a:pt x="234" y="530"/>
                </a:cubicBezTo>
                <a:close/>
                <a:moveTo>
                  <a:pt x="475" y="520"/>
                </a:moveTo>
                <a:cubicBezTo>
                  <a:pt x="353" y="520"/>
                  <a:pt x="353" y="520"/>
                  <a:pt x="353" y="520"/>
                </a:cubicBezTo>
                <a:cubicBezTo>
                  <a:pt x="348" y="520"/>
                  <a:pt x="344" y="525"/>
                  <a:pt x="344" y="530"/>
                </a:cubicBezTo>
                <a:cubicBezTo>
                  <a:pt x="344" y="535"/>
                  <a:pt x="348" y="539"/>
                  <a:pt x="353" y="539"/>
                </a:cubicBezTo>
                <a:cubicBezTo>
                  <a:pt x="475" y="539"/>
                  <a:pt x="475" y="539"/>
                  <a:pt x="475" y="539"/>
                </a:cubicBezTo>
                <a:cubicBezTo>
                  <a:pt x="480" y="539"/>
                  <a:pt x="484" y="535"/>
                  <a:pt x="484" y="530"/>
                </a:cubicBezTo>
                <a:cubicBezTo>
                  <a:pt x="484" y="525"/>
                  <a:pt x="480" y="520"/>
                  <a:pt x="475" y="520"/>
                </a:cubicBezTo>
                <a:close/>
                <a:moveTo>
                  <a:pt x="236" y="365"/>
                </a:moveTo>
                <a:cubicBezTo>
                  <a:pt x="227" y="365"/>
                  <a:pt x="220" y="372"/>
                  <a:pt x="220" y="381"/>
                </a:cubicBezTo>
                <a:cubicBezTo>
                  <a:pt x="220" y="390"/>
                  <a:pt x="227" y="397"/>
                  <a:pt x="236" y="397"/>
                </a:cubicBezTo>
                <a:cubicBezTo>
                  <a:pt x="245" y="397"/>
                  <a:pt x="252" y="390"/>
                  <a:pt x="252" y="381"/>
                </a:cubicBezTo>
                <a:cubicBezTo>
                  <a:pt x="252" y="372"/>
                  <a:pt x="245" y="365"/>
                  <a:pt x="236" y="365"/>
                </a:cubicBezTo>
                <a:close/>
                <a:moveTo>
                  <a:pt x="234" y="381"/>
                </a:moveTo>
                <a:cubicBezTo>
                  <a:pt x="234" y="380"/>
                  <a:pt x="235" y="379"/>
                  <a:pt x="236" y="379"/>
                </a:cubicBezTo>
                <a:cubicBezTo>
                  <a:pt x="238" y="379"/>
                  <a:pt x="239" y="380"/>
                  <a:pt x="239" y="381"/>
                </a:cubicBezTo>
                <a:cubicBezTo>
                  <a:pt x="239" y="384"/>
                  <a:pt x="234" y="384"/>
                  <a:pt x="234" y="381"/>
                </a:cubicBezTo>
                <a:close/>
                <a:moveTo>
                  <a:pt x="102" y="365"/>
                </a:moveTo>
                <a:cubicBezTo>
                  <a:pt x="93" y="365"/>
                  <a:pt x="86" y="372"/>
                  <a:pt x="86" y="381"/>
                </a:cubicBezTo>
                <a:cubicBezTo>
                  <a:pt x="86" y="390"/>
                  <a:pt x="93" y="397"/>
                  <a:pt x="102" y="397"/>
                </a:cubicBezTo>
                <a:cubicBezTo>
                  <a:pt x="111" y="397"/>
                  <a:pt x="118" y="390"/>
                  <a:pt x="118" y="381"/>
                </a:cubicBezTo>
                <a:cubicBezTo>
                  <a:pt x="118" y="372"/>
                  <a:pt x="111" y="365"/>
                  <a:pt x="102" y="365"/>
                </a:cubicBezTo>
                <a:close/>
                <a:moveTo>
                  <a:pt x="100" y="381"/>
                </a:moveTo>
                <a:cubicBezTo>
                  <a:pt x="100" y="380"/>
                  <a:pt x="101" y="379"/>
                  <a:pt x="102" y="379"/>
                </a:cubicBezTo>
                <a:cubicBezTo>
                  <a:pt x="103" y="379"/>
                  <a:pt x="104" y="380"/>
                  <a:pt x="104" y="381"/>
                </a:cubicBezTo>
                <a:cubicBezTo>
                  <a:pt x="104" y="384"/>
                  <a:pt x="100" y="384"/>
                  <a:pt x="100" y="381"/>
                </a:cubicBezTo>
                <a:close/>
                <a:moveTo>
                  <a:pt x="169" y="514"/>
                </a:moveTo>
                <a:cubicBezTo>
                  <a:pt x="160" y="514"/>
                  <a:pt x="153" y="521"/>
                  <a:pt x="153" y="530"/>
                </a:cubicBezTo>
                <a:cubicBezTo>
                  <a:pt x="153" y="539"/>
                  <a:pt x="160" y="546"/>
                  <a:pt x="169" y="546"/>
                </a:cubicBezTo>
                <a:cubicBezTo>
                  <a:pt x="178" y="546"/>
                  <a:pt x="185" y="539"/>
                  <a:pt x="185" y="530"/>
                </a:cubicBezTo>
                <a:cubicBezTo>
                  <a:pt x="185" y="521"/>
                  <a:pt x="178" y="514"/>
                  <a:pt x="169" y="514"/>
                </a:cubicBezTo>
                <a:close/>
                <a:moveTo>
                  <a:pt x="167" y="530"/>
                </a:moveTo>
                <a:cubicBezTo>
                  <a:pt x="167" y="528"/>
                  <a:pt x="168" y="527"/>
                  <a:pt x="169" y="527"/>
                </a:cubicBezTo>
                <a:cubicBezTo>
                  <a:pt x="170" y="527"/>
                  <a:pt x="171" y="528"/>
                  <a:pt x="171" y="530"/>
                </a:cubicBezTo>
                <a:cubicBezTo>
                  <a:pt x="171" y="532"/>
                  <a:pt x="167" y="532"/>
                  <a:pt x="167" y="530"/>
                </a:cubicBezTo>
                <a:close/>
                <a:moveTo>
                  <a:pt x="102" y="514"/>
                </a:moveTo>
                <a:cubicBezTo>
                  <a:pt x="93" y="514"/>
                  <a:pt x="86" y="521"/>
                  <a:pt x="86" y="530"/>
                </a:cubicBezTo>
                <a:cubicBezTo>
                  <a:pt x="86" y="539"/>
                  <a:pt x="93" y="546"/>
                  <a:pt x="102" y="546"/>
                </a:cubicBezTo>
                <a:cubicBezTo>
                  <a:pt x="111" y="546"/>
                  <a:pt x="118" y="539"/>
                  <a:pt x="118" y="530"/>
                </a:cubicBezTo>
                <a:cubicBezTo>
                  <a:pt x="118" y="521"/>
                  <a:pt x="111" y="514"/>
                  <a:pt x="102" y="514"/>
                </a:cubicBezTo>
                <a:close/>
                <a:moveTo>
                  <a:pt x="100" y="530"/>
                </a:moveTo>
                <a:cubicBezTo>
                  <a:pt x="100" y="528"/>
                  <a:pt x="101" y="527"/>
                  <a:pt x="102" y="527"/>
                </a:cubicBezTo>
                <a:cubicBezTo>
                  <a:pt x="103" y="527"/>
                  <a:pt x="104" y="528"/>
                  <a:pt x="104" y="530"/>
                </a:cubicBezTo>
                <a:cubicBezTo>
                  <a:pt x="104" y="532"/>
                  <a:pt x="100" y="532"/>
                  <a:pt x="100" y="530"/>
                </a:cubicBezTo>
                <a:close/>
                <a:moveTo>
                  <a:pt x="236" y="68"/>
                </a:moveTo>
                <a:cubicBezTo>
                  <a:pt x="227" y="68"/>
                  <a:pt x="220" y="75"/>
                  <a:pt x="220" y="84"/>
                </a:cubicBezTo>
                <a:cubicBezTo>
                  <a:pt x="220" y="93"/>
                  <a:pt x="227" y="100"/>
                  <a:pt x="236" y="100"/>
                </a:cubicBezTo>
                <a:cubicBezTo>
                  <a:pt x="245" y="100"/>
                  <a:pt x="252" y="93"/>
                  <a:pt x="252" y="84"/>
                </a:cubicBezTo>
                <a:cubicBezTo>
                  <a:pt x="252" y="75"/>
                  <a:pt x="245" y="68"/>
                  <a:pt x="236" y="68"/>
                </a:cubicBezTo>
                <a:close/>
                <a:moveTo>
                  <a:pt x="234" y="84"/>
                </a:moveTo>
                <a:cubicBezTo>
                  <a:pt x="234" y="83"/>
                  <a:pt x="235" y="82"/>
                  <a:pt x="236" y="82"/>
                </a:cubicBezTo>
                <a:cubicBezTo>
                  <a:pt x="238" y="82"/>
                  <a:pt x="239" y="83"/>
                  <a:pt x="239" y="84"/>
                </a:cubicBezTo>
                <a:cubicBezTo>
                  <a:pt x="239" y="87"/>
                  <a:pt x="234" y="87"/>
                  <a:pt x="234" y="84"/>
                </a:cubicBezTo>
                <a:close/>
                <a:moveTo>
                  <a:pt x="169" y="68"/>
                </a:moveTo>
                <a:cubicBezTo>
                  <a:pt x="160" y="68"/>
                  <a:pt x="153" y="75"/>
                  <a:pt x="153" y="84"/>
                </a:cubicBezTo>
                <a:cubicBezTo>
                  <a:pt x="153" y="93"/>
                  <a:pt x="160" y="100"/>
                  <a:pt x="169" y="100"/>
                </a:cubicBezTo>
                <a:cubicBezTo>
                  <a:pt x="178" y="100"/>
                  <a:pt x="185" y="93"/>
                  <a:pt x="185" y="84"/>
                </a:cubicBezTo>
                <a:cubicBezTo>
                  <a:pt x="185" y="75"/>
                  <a:pt x="178" y="68"/>
                  <a:pt x="169" y="68"/>
                </a:cubicBezTo>
                <a:close/>
                <a:moveTo>
                  <a:pt x="167" y="84"/>
                </a:moveTo>
                <a:cubicBezTo>
                  <a:pt x="167" y="83"/>
                  <a:pt x="168" y="82"/>
                  <a:pt x="169" y="82"/>
                </a:cubicBezTo>
                <a:cubicBezTo>
                  <a:pt x="170" y="82"/>
                  <a:pt x="171" y="83"/>
                  <a:pt x="171" y="84"/>
                </a:cubicBezTo>
                <a:cubicBezTo>
                  <a:pt x="171" y="87"/>
                  <a:pt x="167" y="87"/>
                  <a:pt x="167" y="84"/>
                </a:cubicBezTo>
                <a:close/>
                <a:moveTo>
                  <a:pt x="475" y="75"/>
                </a:moveTo>
                <a:cubicBezTo>
                  <a:pt x="353" y="75"/>
                  <a:pt x="353" y="75"/>
                  <a:pt x="353" y="75"/>
                </a:cubicBezTo>
                <a:cubicBezTo>
                  <a:pt x="348" y="75"/>
                  <a:pt x="344" y="79"/>
                  <a:pt x="344" y="84"/>
                </a:cubicBezTo>
                <a:cubicBezTo>
                  <a:pt x="344" y="89"/>
                  <a:pt x="348" y="93"/>
                  <a:pt x="353" y="93"/>
                </a:cubicBezTo>
                <a:cubicBezTo>
                  <a:pt x="475" y="93"/>
                  <a:pt x="475" y="93"/>
                  <a:pt x="475" y="93"/>
                </a:cubicBezTo>
                <a:cubicBezTo>
                  <a:pt x="480" y="93"/>
                  <a:pt x="484" y="89"/>
                  <a:pt x="484" y="84"/>
                </a:cubicBezTo>
                <a:cubicBezTo>
                  <a:pt x="484" y="79"/>
                  <a:pt x="480" y="75"/>
                  <a:pt x="475" y="75"/>
                </a:cubicBezTo>
                <a:close/>
                <a:moveTo>
                  <a:pt x="543" y="31"/>
                </a:moveTo>
                <a:cubicBezTo>
                  <a:pt x="543" y="14"/>
                  <a:pt x="529" y="0"/>
                  <a:pt x="512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14" y="0"/>
                  <a:pt x="0" y="14"/>
                  <a:pt x="0" y="31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5"/>
                  <a:pt x="3" y="153"/>
                  <a:pt x="9" y="158"/>
                </a:cubicBezTo>
                <a:cubicBezTo>
                  <a:pt x="3" y="164"/>
                  <a:pt x="0" y="171"/>
                  <a:pt x="0" y="180"/>
                </a:cubicBezTo>
                <a:cubicBezTo>
                  <a:pt x="0" y="285"/>
                  <a:pt x="0" y="285"/>
                  <a:pt x="0" y="285"/>
                </a:cubicBezTo>
                <a:cubicBezTo>
                  <a:pt x="0" y="294"/>
                  <a:pt x="3" y="301"/>
                  <a:pt x="9" y="307"/>
                </a:cubicBezTo>
                <a:cubicBezTo>
                  <a:pt x="3" y="312"/>
                  <a:pt x="0" y="320"/>
                  <a:pt x="0" y="328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42"/>
                  <a:pt x="3" y="450"/>
                  <a:pt x="9" y="455"/>
                </a:cubicBezTo>
                <a:cubicBezTo>
                  <a:pt x="3" y="461"/>
                  <a:pt x="0" y="469"/>
                  <a:pt x="0" y="477"/>
                </a:cubicBezTo>
                <a:cubicBezTo>
                  <a:pt x="0" y="582"/>
                  <a:pt x="0" y="582"/>
                  <a:pt x="0" y="582"/>
                </a:cubicBezTo>
                <a:cubicBezTo>
                  <a:pt x="0" y="599"/>
                  <a:pt x="14" y="613"/>
                  <a:pt x="31" y="613"/>
                </a:cubicBezTo>
                <a:cubicBezTo>
                  <a:pt x="68" y="613"/>
                  <a:pt x="68" y="613"/>
                  <a:pt x="68" y="613"/>
                </a:cubicBezTo>
                <a:cubicBezTo>
                  <a:pt x="68" y="633"/>
                  <a:pt x="68" y="633"/>
                  <a:pt x="68" y="633"/>
                </a:cubicBezTo>
                <a:cubicBezTo>
                  <a:pt x="68" y="643"/>
                  <a:pt x="76" y="651"/>
                  <a:pt x="86" y="651"/>
                </a:cubicBezTo>
                <a:cubicBezTo>
                  <a:pt x="160" y="651"/>
                  <a:pt x="160" y="651"/>
                  <a:pt x="160" y="651"/>
                </a:cubicBezTo>
                <a:cubicBezTo>
                  <a:pt x="171" y="651"/>
                  <a:pt x="179" y="643"/>
                  <a:pt x="179" y="633"/>
                </a:cubicBezTo>
                <a:cubicBezTo>
                  <a:pt x="179" y="613"/>
                  <a:pt x="179" y="613"/>
                  <a:pt x="179" y="613"/>
                </a:cubicBezTo>
                <a:cubicBezTo>
                  <a:pt x="352" y="613"/>
                  <a:pt x="352" y="613"/>
                  <a:pt x="352" y="613"/>
                </a:cubicBezTo>
                <a:cubicBezTo>
                  <a:pt x="352" y="633"/>
                  <a:pt x="352" y="633"/>
                  <a:pt x="352" y="633"/>
                </a:cubicBezTo>
                <a:cubicBezTo>
                  <a:pt x="352" y="643"/>
                  <a:pt x="360" y="651"/>
                  <a:pt x="371" y="651"/>
                </a:cubicBezTo>
                <a:cubicBezTo>
                  <a:pt x="445" y="651"/>
                  <a:pt x="445" y="651"/>
                  <a:pt x="445" y="651"/>
                </a:cubicBezTo>
                <a:cubicBezTo>
                  <a:pt x="455" y="651"/>
                  <a:pt x="463" y="643"/>
                  <a:pt x="463" y="633"/>
                </a:cubicBezTo>
                <a:cubicBezTo>
                  <a:pt x="463" y="613"/>
                  <a:pt x="463" y="613"/>
                  <a:pt x="463" y="613"/>
                </a:cubicBezTo>
                <a:cubicBezTo>
                  <a:pt x="512" y="613"/>
                  <a:pt x="512" y="613"/>
                  <a:pt x="512" y="613"/>
                </a:cubicBezTo>
                <a:cubicBezTo>
                  <a:pt x="529" y="613"/>
                  <a:pt x="543" y="599"/>
                  <a:pt x="543" y="582"/>
                </a:cubicBezTo>
                <a:cubicBezTo>
                  <a:pt x="543" y="477"/>
                  <a:pt x="543" y="477"/>
                  <a:pt x="543" y="477"/>
                </a:cubicBezTo>
                <a:cubicBezTo>
                  <a:pt x="543" y="469"/>
                  <a:pt x="539" y="461"/>
                  <a:pt x="534" y="455"/>
                </a:cubicBezTo>
                <a:cubicBezTo>
                  <a:pt x="539" y="450"/>
                  <a:pt x="543" y="442"/>
                  <a:pt x="543" y="434"/>
                </a:cubicBezTo>
                <a:cubicBezTo>
                  <a:pt x="543" y="328"/>
                  <a:pt x="543" y="328"/>
                  <a:pt x="543" y="328"/>
                </a:cubicBezTo>
                <a:cubicBezTo>
                  <a:pt x="543" y="320"/>
                  <a:pt x="539" y="312"/>
                  <a:pt x="534" y="307"/>
                </a:cubicBezTo>
                <a:cubicBezTo>
                  <a:pt x="539" y="301"/>
                  <a:pt x="543" y="294"/>
                  <a:pt x="543" y="285"/>
                </a:cubicBezTo>
                <a:cubicBezTo>
                  <a:pt x="543" y="180"/>
                  <a:pt x="543" y="180"/>
                  <a:pt x="543" y="180"/>
                </a:cubicBezTo>
                <a:cubicBezTo>
                  <a:pt x="543" y="171"/>
                  <a:pt x="539" y="164"/>
                  <a:pt x="534" y="158"/>
                </a:cubicBezTo>
                <a:cubicBezTo>
                  <a:pt x="539" y="153"/>
                  <a:pt x="543" y="145"/>
                  <a:pt x="543" y="137"/>
                </a:cubicBezTo>
                <a:cubicBezTo>
                  <a:pt x="543" y="31"/>
                  <a:pt x="543" y="31"/>
                  <a:pt x="543" y="31"/>
                </a:cubicBezTo>
                <a:close/>
                <a:moveTo>
                  <a:pt x="160" y="633"/>
                </a:moveTo>
                <a:cubicBezTo>
                  <a:pt x="86" y="633"/>
                  <a:pt x="86" y="633"/>
                  <a:pt x="86" y="633"/>
                </a:cubicBezTo>
                <a:cubicBezTo>
                  <a:pt x="86" y="613"/>
                  <a:pt x="86" y="613"/>
                  <a:pt x="86" y="613"/>
                </a:cubicBezTo>
                <a:cubicBezTo>
                  <a:pt x="160" y="613"/>
                  <a:pt x="160" y="613"/>
                  <a:pt x="160" y="613"/>
                </a:cubicBezTo>
                <a:lnTo>
                  <a:pt x="160" y="633"/>
                </a:lnTo>
                <a:close/>
                <a:moveTo>
                  <a:pt x="445" y="633"/>
                </a:moveTo>
                <a:cubicBezTo>
                  <a:pt x="371" y="633"/>
                  <a:pt x="371" y="633"/>
                  <a:pt x="371" y="633"/>
                </a:cubicBezTo>
                <a:cubicBezTo>
                  <a:pt x="371" y="613"/>
                  <a:pt x="371" y="613"/>
                  <a:pt x="371" y="613"/>
                </a:cubicBezTo>
                <a:cubicBezTo>
                  <a:pt x="445" y="613"/>
                  <a:pt x="445" y="613"/>
                  <a:pt x="445" y="613"/>
                </a:cubicBezTo>
                <a:lnTo>
                  <a:pt x="445" y="633"/>
                </a:lnTo>
                <a:close/>
                <a:moveTo>
                  <a:pt x="524" y="582"/>
                </a:moveTo>
                <a:cubicBezTo>
                  <a:pt x="524" y="589"/>
                  <a:pt x="519" y="595"/>
                  <a:pt x="512" y="595"/>
                </a:cubicBezTo>
                <a:cubicBezTo>
                  <a:pt x="31" y="595"/>
                  <a:pt x="31" y="595"/>
                  <a:pt x="31" y="595"/>
                </a:cubicBezTo>
                <a:cubicBezTo>
                  <a:pt x="24" y="595"/>
                  <a:pt x="18" y="589"/>
                  <a:pt x="18" y="582"/>
                </a:cubicBezTo>
                <a:cubicBezTo>
                  <a:pt x="18" y="477"/>
                  <a:pt x="18" y="477"/>
                  <a:pt x="18" y="477"/>
                </a:cubicBezTo>
                <a:cubicBezTo>
                  <a:pt x="18" y="470"/>
                  <a:pt x="24" y="465"/>
                  <a:pt x="31" y="465"/>
                </a:cubicBezTo>
                <a:cubicBezTo>
                  <a:pt x="512" y="465"/>
                  <a:pt x="512" y="465"/>
                  <a:pt x="512" y="465"/>
                </a:cubicBezTo>
                <a:cubicBezTo>
                  <a:pt x="519" y="465"/>
                  <a:pt x="524" y="470"/>
                  <a:pt x="524" y="477"/>
                </a:cubicBezTo>
                <a:lnTo>
                  <a:pt x="524" y="582"/>
                </a:lnTo>
                <a:close/>
                <a:moveTo>
                  <a:pt x="524" y="434"/>
                </a:moveTo>
                <a:cubicBezTo>
                  <a:pt x="524" y="441"/>
                  <a:pt x="519" y="446"/>
                  <a:pt x="512" y="446"/>
                </a:cubicBezTo>
                <a:cubicBezTo>
                  <a:pt x="31" y="446"/>
                  <a:pt x="31" y="446"/>
                  <a:pt x="31" y="446"/>
                </a:cubicBezTo>
                <a:cubicBezTo>
                  <a:pt x="24" y="446"/>
                  <a:pt x="18" y="441"/>
                  <a:pt x="18" y="434"/>
                </a:cubicBezTo>
                <a:cubicBezTo>
                  <a:pt x="18" y="328"/>
                  <a:pt x="18" y="328"/>
                  <a:pt x="18" y="328"/>
                </a:cubicBezTo>
                <a:cubicBezTo>
                  <a:pt x="18" y="322"/>
                  <a:pt x="24" y="316"/>
                  <a:pt x="31" y="316"/>
                </a:cubicBezTo>
                <a:cubicBezTo>
                  <a:pt x="512" y="316"/>
                  <a:pt x="512" y="316"/>
                  <a:pt x="512" y="316"/>
                </a:cubicBezTo>
                <a:cubicBezTo>
                  <a:pt x="519" y="316"/>
                  <a:pt x="524" y="322"/>
                  <a:pt x="524" y="328"/>
                </a:cubicBezTo>
                <a:lnTo>
                  <a:pt x="524" y="434"/>
                </a:lnTo>
                <a:close/>
                <a:moveTo>
                  <a:pt x="524" y="285"/>
                </a:moveTo>
                <a:cubicBezTo>
                  <a:pt x="524" y="292"/>
                  <a:pt x="519" y="298"/>
                  <a:pt x="512" y="298"/>
                </a:cubicBezTo>
                <a:cubicBezTo>
                  <a:pt x="31" y="298"/>
                  <a:pt x="31" y="298"/>
                  <a:pt x="31" y="298"/>
                </a:cubicBezTo>
                <a:cubicBezTo>
                  <a:pt x="24" y="298"/>
                  <a:pt x="18" y="292"/>
                  <a:pt x="18" y="285"/>
                </a:cubicBezTo>
                <a:cubicBezTo>
                  <a:pt x="18" y="180"/>
                  <a:pt x="18" y="180"/>
                  <a:pt x="18" y="180"/>
                </a:cubicBezTo>
                <a:cubicBezTo>
                  <a:pt x="18" y="173"/>
                  <a:pt x="24" y="167"/>
                  <a:pt x="31" y="167"/>
                </a:cubicBezTo>
                <a:cubicBezTo>
                  <a:pt x="512" y="167"/>
                  <a:pt x="512" y="167"/>
                  <a:pt x="512" y="167"/>
                </a:cubicBezTo>
                <a:cubicBezTo>
                  <a:pt x="519" y="167"/>
                  <a:pt x="524" y="173"/>
                  <a:pt x="524" y="180"/>
                </a:cubicBezTo>
                <a:lnTo>
                  <a:pt x="524" y="285"/>
                </a:lnTo>
                <a:close/>
                <a:moveTo>
                  <a:pt x="524" y="137"/>
                </a:moveTo>
                <a:cubicBezTo>
                  <a:pt x="524" y="143"/>
                  <a:pt x="519" y="149"/>
                  <a:pt x="512" y="149"/>
                </a:cubicBezTo>
                <a:cubicBezTo>
                  <a:pt x="31" y="149"/>
                  <a:pt x="31" y="149"/>
                  <a:pt x="31" y="149"/>
                </a:cubicBezTo>
                <a:cubicBezTo>
                  <a:pt x="24" y="149"/>
                  <a:pt x="18" y="143"/>
                  <a:pt x="18" y="13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4"/>
                  <a:pt x="24" y="19"/>
                  <a:pt x="31" y="19"/>
                </a:cubicBezTo>
                <a:cubicBezTo>
                  <a:pt x="512" y="19"/>
                  <a:pt x="512" y="19"/>
                  <a:pt x="512" y="19"/>
                </a:cubicBezTo>
                <a:cubicBezTo>
                  <a:pt x="519" y="19"/>
                  <a:pt x="524" y="24"/>
                  <a:pt x="524" y="31"/>
                </a:cubicBezTo>
                <a:lnTo>
                  <a:pt x="524" y="137"/>
                </a:lnTo>
                <a:close/>
                <a:moveTo>
                  <a:pt x="169" y="216"/>
                </a:moveTo>
                <a:cubicBezTo>
                  <a:pt x="160" y="216"/>
                  <a:pt x="153" y="224"/>
                  <a:pt x="153" y="232"/>
                </a:cubicBezTo>
                <a:cubicBezTo>
                  <a:pt x="153" y="241"/>
                  <a:pt x="160" y="249"/>
                  <a:pt x="169" y="249"/>
                </a:cubicBezTo>
                <a:cubicBezTo>
                  <a:pt x="178" y="249"/>
                  <a:pt x="185" y="241"/>
                  <a:pt x="185" y="232"/>
                </a:cubicBezTo>
                <a:cubicBezTo>
                  <a:pt x="185" y="224"/>
                  <a:pt x="178" y="216"/>
                  <a:pt x="169" y="216"/>
                </a:cubicBezTo>
                <a:close/>
                <a:moveTo>
                  <a:pt x="167" y="232"/>
                </a:moveTo>
                <a:cubicBezTo>
                  <a:pt x="167" y="231"/>
                  <a:pt x="168" y="230"/>
                  <a:pt x="169" y="230"/>
                </a:cubicBezTo>
                <a:cubicBezTo>
                  <a:pt x="170" y="230"/>
                  <a:pt x="171" y="231"/>
                  <a:pt x="171" y="232"/>
                </a:cubicBezTo>
                <a:cubicBezTo>
                  <a:pt x="171" y="235"/>
                  <a:pt x="167" y="235"/>
                  <a:pt x="167" y="232"/>
                </a:cubicBezTo>
                <a:close/>
                <a:moveTo>
                  <a:pt x="102" y="216"/>
                </a:moveTo>
                <a:cubicBezTo>
                  <a:pt x="93" y="216"/>
                  <a:pt x="86" y="224"/>
                  <a:pt x="86" y="232"/>
                </a:cubicBezTo>
                <a:cubicBezTo>
                  <a:pt x="86" y="241"/>
                  <a:pt x="93" y="249"/>
                  <a:pt x="102" y="249"/>
                </a:cubicBezTo>
                <a:cubicBezTo>
                  <a:pt x="111" y="249"/>
                  <a:pt x="118" y="241"/>
                  <a:pt x="118" y="232"/>
                </a:cubicBezTo>
                <a:cubicBezTo>
                  <a:pt x="118" y="224"/>
                  <a:pt x="111" y="216"/>
                  <a:pt x="102" y="216"/>
                </a:cubicBezTo>
                <a:close/>
                <a:moveTo>
                  <a:pt x="100" y="232"/>
                </a:moveTo>
                <a:cubicBezTo>
                  <a:pt x="100" y="231"/>
                  <a:pt x="101" y="230"/>
                  <a:pt x="102" y="230"/>
                </a:cubicBezTo>
                <a:cubicBezTo>
                  <a:pt x="103" y="230"/>
                  <a:pt x="104" y="231"/>
                  <a:pt x="104" y="232"/>
                </a:cubicBezTo>
                <a:cubicBezTo>
                  <a:pt x="104" y="235"/>
                  <a:pt x="100" y="235"/>
                  <a:pt x="100" y="232"/>
                </a:cubicBezTo>
                <a:close/>
                <a:moveTo>
                  <a:pt x="236" y="216"/>
                </a:moveTo>
                <a:cubicBezTo>
                  <a:pt x="227" y="216"/>
                  <a:pt x="220" y="224"/>
                  <a:pt x="220" y="232"/>
                </a:cubicBezTo>
                <a:cubicBezTo>
                  <a:pt x="220" y="241"/>
                  <a:pt x="227" y="249"/>
                  <a:pt x="236" y="249"/>
                </a:cubicBezTo>
                <a:cubicBezTo>
                  <a:pt x="245" y="249"/>
                  <a:pt x="252" y="241"/>
                  <a:pt x="252" y="232"/>
                </a:cubicBezTo>
                <a:cubicBezTo>
                  <a:pt x="252" y="224"/>
                  <a:pt x="245" y="216"/>
                  <a:pt x="236" y="216"/>
                </a:cubicBezTo>
                <a:close/>
                <a:moveTo>
                  <a:pt x="234" y="232"/>
                </a:moveTo>
                <a:cubicBezTo>
                  <a:pt x="234" y="231"/>
                  <a:pt x="235" y="230"/>
                  <a:pt x="236" y="230"/>
                </a:cubicBezTo>
                <a:cubicBezTo>
                  <a:pt x="238" y="230"/>
                  <a:pt x="239" y="231"/>
                  <a:pt x="239" y="232"/>
                </a:cubicBezTo>
                <a:cubicBezTo>
                  <a:pt x="239" y="235"/>
                  <a:pt x="234" y="235"/>
                  <a:pt x="234" y="232"/>
                </a:cubicBezTo>
                <a:close/>
                <a:moveTo>
                  <a:pt x="475" y="223"/>
                </a:moveTo>
                <a:cubicBezTo>
                  <a:pt x="353" y="223"/>
                  <a:pt x="353" y="223"/>
                  <a:pt x="353" y="223"/>
                </a:cubicBezTo>
                <a:cubicBezTo>
                  <a:pt x="348" y="223"/>
                  <a:pt x="344" y="227"/>
                  <a:pt x="344" y="232"/>
                </a:cubicBezTo>
                <a:cubicBezTo>
                  <a:pt x="344" y="238"/>
                  <a:pt x="348" y="242"/>
                  <a:pt x="353" y="242"/>
                </a:cubicBezTo>
                <a:cubicBezTo>
                  <a:pt x="475" y="242"/>
                  <a:pt x="475" y="242"/>
                  <a:pt x="475" y="242"/>
                </a:cubicBezTo>
                <a:cubicBezTo>
                  <a:pt x="480" y="242"/>
                  <a:pt x="484" y="238"/>
                  <a:pt x="484" y="232"/>
                </a:cubicBezTo>
                <a:cubicBezTo>
                  <a:pt x="484" y="227"/>
                  <a:pt x="480" y="223"/>
                  <a:pt x="475" y="223"/>
                </a:cubicBezTo>
                <a:close/>
                <a:moveTo>
                  <a:pt x="102" y="68"/>
                </a:moveTo>
                <a:cubicBezTo>
                  <a:pt x="93" y="68"/>
                  <a:pt x="86" y="75"/>
                  <a:pt x="86" y="84"/>
                </a:cubicBezTo>
                <a:cubicBezTo>
                  <a:pt x="86" y="93"/>
                  <a:pt x="93" y="100"/>
                  <a:pt x="102" y="100"/>
                </a:cubicBezTo>
                <a:cubicBezTo>
                  <a:pt x="111" y="100"/>
                  <a:pt x="118" y="93"/>
                  <a:pt x="118" y="84"/>
                </a:cubicBezTo>
                <a:cubicBezTo>
                  <a:pt x="118" y="75"/>
                  <a:pt x="111" y="68"/>
                  <a:pt x="102" y="68"/>
                </a:cubicBezTo>
                <a:close/>
                <a:moveTo>
                  <a:pt x="100" y="84"/>
                </a:moveTo>
                <a:cubicBezTo>
                  <a:pt x="100" y="83"/>
                  <a:pt x="101" y="82"/>
                  <a:pt x="102" y="82"/>
                </a:cubicBezTo>
                <a:cubicBezTo>
                  <a:pt x="103" y="82"/>
                  <a:pt x="104" y="83"/>
                  <a:pt x="104" y="84"/>
                </a:cubicBezTo>
                <a:cubicBezTo>
                  <a:pt x="104" y="87"/>
                  <a:pt x="100" y="87"/>
                  <a:pt x="100" y="8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Helvetica Neue"/>
              <a:buNone/>
            </a:pPr>
            <a:endParaRPr sz="64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7" name="Google Shape;177;p16"/>
          <p:cNvSpPr txBox="1"/>
          <p:nvPr/>
        </p:nvSpPr>
        <p:spPr>
          <a:xfrm>
            <a:off x="434725" y="3005600"/>
            <a:ext cx="2412300" cy="5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Roboto Mono"/>
                <a:ea typeface="Roboto Mono"/>
                <a:cs typeface="Roboto Mono"/>
                <a:sym typeface="Roboto Mono"/>
              </a:rPr>
              <a:t>59.97.3.25:60401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8" name="Google Shape;178;p16"/>
          <p:cNvSpPr txBox="1"/>
          <p:nvPr/>
        </p:nvSpPr>
        <p:spPr>
          <a:xfrm>
            <a:off x="5919425" y="3005600"/>
            <a:ext cx="2412300" cy="5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Roboto Mono"/>
                <a:ea typeface="Roboto Mono"/>
                <a:cs typeface="Roboto Mono"/>
                <a:sym typeface="Roboto Mono"/>
              </a:rPr>
              <a:t>27.193.43.2:8080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79" name="Google Shape;179;p16"/>
          <p:cNvCxnSpPr>
            <a:stCxn id="177" idx="3"/>
            <a:endCxn id="178" idx="1"/>
          </p:cNvCxnSpPr>
          <p:nvPr/>
        </p:nvCxnSpPr>
        <p:spPr>
          <a:xfrm>
            <a:off x="2847025" y="3260750"/>
            <a:ext cx="30723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80" name="Google Shape;180;p16"/>
          <p:cNvSpPr txBox="1"/>
          <p:nvPr/>
        </p:nvSpPr>
        <p:spPr>
          <a:xfrm>
            <a:off x="665100" y="3544100"/>
            <a:ext cx="7183500" cy="10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accent3"/>
                </a:solidFill>
              </a:rPr>
              <a:t>“Connection refused” = wrong port</a:t>
            </a:r>
            <a:endParaRPr sz="3600">
              <a:solidFill>
                <a:schemeClr val="accent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3"/>
                </a:solidFill>
              </a:rPr>
              <a:t>(nearly always)</a:t>
            </a:r>
            <a:endParaRPr sz="240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Aqua">
      <a:dk1>
        <a:srgbClr val="302F31"/>
      </a:dk1>
      <a:lt1>
        <a:srgbClr val="FFFFFF"/>
      </a:lt1>
      <a:dk2>
        <a:srgbClr val="1180C4"/>
      </a:dk2>
      <a:lt2>
        <a:srgbClr val="9AD7EC"/>
      </a:lt2>
      <a:accent1>
        <a:srgbClr val="08B1D5"/>
      </a:accent1>
      <a:accent2>
        <a:srgbClr val="9AD7EC"/>
      </a:accent2>
      <a:accent3>
        <a:srgbClr val="F69421"/>
      </a:accent3>
      <a:accent4>
        <a:srgbClr val="FAAF42"/>
      </a:accent4>
      <a:accent5>
        <a:srgbClr val="F1DF36"/>
      </a:accent5>
      <a:accent6>
        <a:srgbClr val="0C5F93"/>
      </a:accent6>
      <a:hlink>
        <a:srgbClr val="1180C4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2806</TotalTime>
  <Words>767</Words>
  <Application>Microsoft Macintosh PowerPoint</Application>
  <PresentationFormat>On-screen Show (16:9)</PresentationFormat>
  <Paragraphs>196</Paragraphs>
  <Slides>27</Slides>
  <Notes>27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Gill Sans</vt:lpstr>
      <vt:lpstr>Calibri</vt:lpstr>
      <vt:lpstr>Roboto</vt:lpstr>
      <vt:lpstr>Arial</vt:lpstr>
      <vt:lpstr>Roboto Mono</vt:lpstr>
      <vt:lpstr>Noto Sans Symbols</vt:lpstr>
      <vt:lpstr>Pinyon Script</vt:lpstr>
      <vt:lpstr>Helvetica Neue</vt:lpstr>
      <vt:lpstr>Office Theme</vt:lpstr>
      <vt:lpstr>A Programmer’s Guide to Secure Connections</vt:lpstr>
      <vt:lpstr>PowerPoint Presentation</vt:lpstr>
      <vt:lpstr>PowerPoint Presentation</vt:lpstr>
      <vt:lpstr>A guide to TLS connections</vt:lpstr>
      <vt:lpstr>PowerPoint Presentation</vt:lpstr>
      <vt:lpstr>PowerPoint Presentation</vt:lpstr>
      <vt:lpstr>PowerPoint Presentation</vt:lpstr>
      <vt:lpstr>HTTP(S) runs over TCP</vt:lpstr>
      <vt:lpstr>TCP connection</vt:lpstr>
      <vt:lpstr>PowerPoint Presentation</vt:lpstr>
      <vt:lpstr>Keys &amp; certificates</vt:lpstr>
      <vt:lpstr>Public / private key encryption</vt:lpstr>
      <vt:lpstr>Public / private key signatures</vt:lpstr>
      <vt:lpstr>Sharing a public key</vt:lpstr>
      <vt:lpstr>X.509 certificate</vt:lpstr>
      <vt:lpstr>X.509 certificate chain</vt:lpstr>
      <vt:lpstr>Subject Name</vt:lpstr>
      <vt:lpstr>Creating keys &amp; certificates</vt:lpstr>
      <vt:lpstr>Trusted Certificate Authorities</vt:lpstr>
      <vt:lpstr>CLI tools</vt:lpstr>
      <vt:lpstr>PowerPoint Presentation</vt:lpstr>
      <vt:lpstr>Mutually-authenticated TLS (mTLS) </vt:lpstr>
      <vt:lpstr>Takeaways</vt:lpstr>
      <vt:lpstr>To establish your identity</vt:lpstr>
      <vt:lpstr>File extensions</vt:lpstr>
      <vt:lpstr>Common error messages</vt:lpstr>
      <vt:lpstr>github.com/lizrice/secure-connections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Programmer’s Guide to Secure Connections</dc:title>
  <cp:lastModifiedBy>Liz Rice</cp:lastModifiedBy>
  <cp:revision>2</cp:revision>
  <dcterms:modified xsi:type="dcterms:W3CDTF">2018-11-04T09:17:53Z</dcterms:modified>
</cp:coreProperties>
</file>