
<file path=[Content_Types].xml><?xml version="1.0" encoding="utf-8"?>
<Types xmlns="http://schemas.openxmlformats.org/package/2006/content-types">
  <Default Extension="xml" ContentType="application/xml"/>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32"/>
  </p:notesMasterIdLst>
  <p:handoutMasterIdLst>
    <p:handoutMasterId r:id="rId33"/>
  </p:handoutMasterIdLst>
  <p:sldIdLst>
    <p:sldId id="313" r:id="rId2"/>
    <p:sldId id="349" r:id="rId3"/>
    <p:sldId id="351" r:id="rId4"/>
    <p:sldId id="377" r:id="rId5"/>
    <p:sldId id="354" r:id="rId6"/>
    <p:sldId id="374" r:id="rId7"/>
    <p:sldId id="378" r:id="rId8"/>
    <p:sldId id="379" r:id="rId9"/>
    <p:sldId id="355" r:id="rId10"/>
    <p:sldId id="376" r:id="rId11"/>
    <p:sldId id="356" r:id="rId12"/>
    <p:sldId id="357" r:id="rId13"/>
    <p:sldId id="358" r:id="rId14"/>
    <p:sldId id="362" r:id="rId15"/>
    <p:sldId id="360" r:id="rId16"/>
    <p:sldId id="361" r:id="rId17"/>
    <p:sldId id="363" r:id="rId18"/>
    <p:sldId id="370" r:id="rId19"/>
    <p:sldId id="364" r:id="rId20"/>
    <p:sldId id="375" r:id="rId21"/>
    <p:sldId id="366" r:id="rId22"/>
    <p:sldId id="367" r:id="rId23"/>
    <p:sldId id="368" r:id="rId24"/>
    <p:sldId id="369" r:id="rId25"/>
    <p:sldId id="371" r:id="rId26"/>
    <p:sldId id="372" r:id="rId27"/>
    <p:sldId id="373" r:id="rId28"/>
    <p:sldId id="294" r:id="rId29"/>
    <p:sldId id="340" r:id="rId30"/>
    <p:sldId id="380"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p15:clr>
            <a:srgbClr val="A4A3A4"/>
          </p15:clr>
        </p15:guide>
        <p15:guide id="2" orient="horz" pos="3004">
          <p15:clr>
            <a:srgbClr val="A4A3A4"/>
          </p15:clr>
        </p15:guide>
        <p15:guide id="3" orient="horz" pos="422">
          <p15:clr>
            <a:srgbClr val="A4A3A4"/>
          </p15:clr>
        </p15:guide>
        <p15:guide id="4" orient="horz" pos="824">
          <p15:clr>
            <a:srgbClr val="A4A3A4"/>
          </p15:clr>
        </p15:guide>
        <p15:guide id="5" orient="horz" pos="2916">
          <p15:clr>
            <a:srgbClr val="A4A3A4"/>
          </p15:clr>
        </p15:guide>
        <p15:guide id="6" orient="horz" pos="1707">
          <p15:clr>
            <a:srgbClr val="A4A3A4"/>
          </p15:clr>
        </p15:guide>
        <p15:guide id="7" pos="5470">
          <p15:clr>
            <a:srgbClr val="A4A3A4"/>
          </p15:clr>
        </p15:guide>
        <p15:guide id="8" pos="287">
          <p15:clr>
            <a:srgbClr val="A4A3A4"/>
          </p15:clr>
        </p15:guide>
        <p15:guide id="9" pos="2909">
          <p15:clr>
            <a:srgbClr val="A4A3A4"/>
          </p15:clr>
        </p15:guide>
        <p15:guide id="10" pos="2811">
          <p15:clr>
            <a:srgbClr val="A4A3A4"/>
          </p15:clr>
        </p15:guide>
        <p15:guide id="11" pos="28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E0DF"/>
    <a:srgbClr val="CDF4DF"/>
    <a:srgbClr val="9BB808"/>
    <a:srgbClr val="344C5E"/>
    <a:srgbClr val="84AEB0"/>
    <a:srgbClr val="D06930"/>
    <a:srgbClr val="EDC313"/>
    <a:srgbClr val="F0CE3E"/>
    <a:srgbClr val="A7A7A7"/>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984" autoAdjust="0"/>
    <p:restoredTop sz="95064" autoAdjust="0"/>
  </p:normalViewPr>
  <p:slideViewPr>
    <p:cSldViewPr snapToGrid="0">
      <p:cViewPr>
        <p:scale>
          <a:sx n="118" d="100"/>
          <a:sy n="118" d="100"/>
        </p:scale>
        <p:origin x="3576" y="2536"/>
      </p:cViewPr>
      <p:guideLst>
        <p:guide orient="horz" pos="2137"/>
        <p:guide orient="horz" pos="3004"/>
        <p:guide orient="horz" pos="422"/>
        <p:guide orient="horz" pos="824"/>
        <p:guide orient="horz" pos="2916"/>
        <p:guide orient="horz" pos="1707"/>
        <p:guide pos="5470"/>
        <p:guide pos="287"/>
        <p:guide pos="2909"/>
        <p:guide pos="2811"/>
        <p:guide pos="28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6" d="100"/>
        <a:sy n="86" d="100"/>
      </p:scale>
      <p:origin x="0" y="1536"/>
    </p:cViewPr>
  </p:sorterViewPr>
  <p:notesViewPr>
    <p:cSldViewPr snapToGrid="0" showGuides="1">
      <p:cViewPr varScale="1">
        <p:scale>
          <a:sx n="87" d="100"/>
          <a:sy n="87" d="100"/>
        </p:scale>
        <p:origin x="384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commentAuthors" Target="commentAuthors.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Intel Clea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CFD7B2-88A6-E34E-8EF8-CB0C7BA47ADD}" type="datetimeFigureOut">
              <a:rPr lang="en-US" smtClean="0">
                <a:latin typeface="Intel Clear"/>
              </a:rPr>
              <a:pPr/>
              <a:t>9/18/17</a:t>
            </a:fld>
            <a:endParaRPr lang="en-US" dirty="0">
              <a:latin typeface="Intel Clear"/>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Intel Clea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6CFA4E-18EB-6D49-8DE2-7A74038C2C1C}" type="slidenum">
              <a:rPr lang="en-US" smtClean="0">
                <a:latin typeface="Intel Clear"/>
              </a:rPr>
              <a:pPr/>
              <a:t>‹#›</a:t>
            </a:fld>
            <a:endParaRPr lang="en-US" dirty="0">
              <a:latin typeface="Intel Clear"/>
            </a:endParaRPr>
          </a:p>
        </p:txBody>
      </p:sp>
    </p:spTree>
    <p:extLst>
      <p:ext uri="{BB962C8B-B14F-4D97-AF65-F5344CB8AC3E}">
        <p14:creationId xmlns:p14="http://schemas.microsoft.com/office/powerpoint/2010/main" val="9129941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Intel Clear"/>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Intel Clear"/>
              </a:defRPr>
            </a:lvl1pPr>
          </a:lstStyle>
          <a:p>
            <a:fld id="{ED7FC5FE-6F0D-D34A-8EE6-C95B4F5F4DC8}" type="datetimeFigureOut">
              <a:rPr lang="en-US" smtClean="0"/>
              <a:pPr/>
              <a:t>9/18/17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Intel Clear"/>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Intel Clear"/>
              </a:defRPr>
            </a:lvl1pPr>
          </a:lstStyle>
          <a:p>
            <a:fld id="{D61C8689-8455-3546-ADF9-3B7273760F66}" type="slidenum">
              <a:rPr lang="en-US" smtClean="0"/>
              <a:pPr/>
              <a:t>‹#›</a:t>
            </a:fld>
            <a:endParaRPr lang="en-US" dirty="0"/>
          </a:p>
        </p:txBody>
      </p:sp>
    </p:spTree>
    <p:extLst>
      <p:ext uri="{BB962C8B-B14F-4D97-AF65-F5344CB8AC3E}">
        <p14:creationId xmlns:p14="http://schemas.microsoft.com/office/powerpoint/2010/main" val="26084292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Intel Clear"/>
        <a:ea typeface="+mn-ea"/>
        <a:cs typeface="+mn-cs"/>
      </a:defRPr>
    </a:lvl1pPr>
    <a:lvl2pPr marL="457200" algn="l" defTabSz="457200" rtl="0" eaLnBrk="1" latinLnBrk="0" hangingPunct="1">
      <a:defRPr sz="1200" kern="1200">
        <a:solidFill>
          <a:schemeClr val="tx1"/>
        </a:solidFill>
        <a:latin typeface="Intel Clear"/>
        <a:ea typeface="+mn-ea"/>
        <a:cs typeface="+mn-cs"/>
      </a:defRPr>
    </a:lvl2pPr>
    <a:lvl3pPr marL="914400" algn="l" defTabSz="457200" rtl="0" eaLnBrk="1" latinLnBrk="0" hangingPunct="1">
      <a:defRPr sz="1200" kern="1200">
        <a:solidFill>
          <a:schemeClr val="tx1"/>
        </a:solidFill>
        <a:latin typeface="Intel Clear"/>
        <a:ea typeface="+mn-ea"/>
        <a:cs typeface="+mn-cs"/>
      </a:defRPr>
    </a:lvl3pPr>
    <a:lvl4pPr marL="1371600" algn="l" defTabSz="457200" rtl="0" eaLnBrk="1" latinLnBrk="0" hangingPunct="1">
      <a:defRPr sz="1200" kern="1200">
        <a:solidFill>
          <a:schemeClr val="tx1"/>
        </a:solidFill>
        <a:latin typeface="Intel Clear"/>
        <a:ea typeface="+mn-ea"/>
        <a:cs typeface="+mn-cs"/>
      </a:defRPr>
    </a:lvl4pPr>
    <a:lvl5pPr marL="1828800" algn="l" defTabSz="457200" rtl="0" eaLnBrk="1" latinLnBrk="0" hangingPunct="1">
      <a:defRPr sz="1200" kern="1200">
        <a:solidFill>
          <a:schemeClr val="tx1"/>
        </a:solidFill>
        <a:latin typeface="Intel Clear"/>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1</a:t>
            </a:fld>
            <a:endParaRPr lang="en-US" dirty="0"/>
          </a:p>
        </p:txBody>
      </p:sp>
    </p:spTree>
    <p:extLst>
      <p:ext uri="{BB962C8B-B14F-4D97-AF65-F5344CB8AC3E}">
        <p14:creationId xmlns:p14="http://schemas.microsoft.com/office/powerpoint/2010/main" val="308702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30</a:t>
            </a:fld>
            <a:endParaRPr lang="en-US" dirty="0"/>
          </a:p>
        </p:txBody>
      </p:sp>
    </p:spTree>
    <p:extLst>
      <p:ext uri="{BB962C8B-B14F-4D97-AF65-F5344CB8AC3E}">
        <p14:creationId xmlns:p14="http://schemas.microsoft.com/office/powerpoint/2010/main" val="2123725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29625E-BF17-464A-A31B-4F0DC2806D13}" type="slidenum">
              <a:rPr lang="en-US" smtClean="0"/>
              <a:t>5</a:t>
            </a:fld>
            <a:endParaRPr lang="en-US"/>
          </a:p>
        </p:txBody>
      </p:sp>
    </p:spTree>
    <p:extLst>
      <p:ext uri="{BB962C8B-B14F-4D97-AF65-F5344CB8AC3E}">
        <p14:creationId xmlns:p14="http://schemas.microsoft.com/office/powerpoint/2010/main" val="2021212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29625E-BF17-464A-A31B-4F0DC2806D13}" type="slidenum">
              <a:rPr lang="en-US" smtClean="0"/>
              <a:t>6</a:t>
            </a:fld>
            <a:endParaRPr lang="en-US"/>
          </a:p>
        </p:txBody>
      </p:sp>
    </p:spTree>
    <p:extLst>
      <p:ext uri="{BB962C8B-B14F-4D97-AF65-F5344CB8AC3E}">
        <p14:creationId xmlns:p14="http://schemas.microsoft.com/office/powerpoint/2010/main" val="1940403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29625E-BF17-464A-A31B-4F0DC2806D13}" type="slidenum">
              <a:rPr lang="en-US" smtClean="0"/>
              <a:t>16</a:t>
            </a:fld>
            <a:endParaRPr lang="en-US"/>
          </a:p>
        </p:txBody>
      </p:sp>
    </p:spTree>
    <p:extLst>
      <p:ext uri="{BB962C8B-B14F-4D97-AF65-F5344CB8AC3E}">
        <p14:creationId xmlns:p14="http://schemas.microsoft.com/office/powerpoint/2010/main" val="1250047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29625E-BF17-464A-A31B-4F0DC2806D13}" type="slidenum">
              <a:rPr lang="en-US" smtClean="0"/>
              <a:t>22</a:t>
            </a:fld>
            <a:endParaRPr lang="en-US"/>
          </a:p>
        </p:txBody>
      </p:sp>
    </p:spTree>
    <p:extLst>
      <p:ext uri="{BB962C8B-B14F-4D97-AF65-F5344CB8AC3E}">
        <p14:creationId xmlns:p14="http://schemas.microsoft.com/office/powerpoint/2010/main" val="1364241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29625E-BF17-464A-A31B-4F0DC2806D13}" type="slidenum">
              <a:rPr lang="en-US" smtClean="0"/>
              <a:t>23</a:t>
            </a:fld>
            <a:endParaRPr lang="en-US"/>
          </a:p>
        </p:txBody>
      </p:sp>
    </p:spTree>
    <p:extLst>
      <p:ext uri="{BB962C8B-B14F-4D97-AF65-F5344CB8AC3E}">
        <p14:creationId xmlns:p14="http://schemas.microsoft.com/office/powerpoint/2010/main" val="1219432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29625E-BF17-464A-A31B-4F0DC2806D13}" type="slidenum">
              <a:rPr lang="en-US" smtClean="0"/>
              <a:t>27</a:t>
            </a:fld>
            <a:endParaRPr lang="en-US"/>
          </a:p>
        </p:txBody>
      </p:sp>
    </p:spTree>
    <p:extLst>
      <p:ext uri="{BB962C8B-B14F-4D97-AF65-F5344CB8AC3E}">
        <p14:creationId xmlns:p14="http://schemas.microsoft.com/office/powerpoint/2010/main" val="2031450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61C8689-8455-3546-ADF9-3B7273760F66}" type="slidenum">
              <a:rPr lang="en-US" smtClean="0"/>
              <a:pPr/>
              <a:t>28</a:t>
            </a:fld>
            <a:endParaRPr lang="en-US" dirty="0"/>
          </a:p>
        </p:txBody>
      </p:sp>
    </p:spTree>
    <p:extLst>
      <p:ext uri="{BB962C8B-B14F-4D97-AF65-F5344CB8AC3E}">
        <p14:creationId xmlns:p14="http://schemas.microsoft.com/office/powerpoint/2010/main" val="1148649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61C8689-8455-3546-ADF9-3B7273760F66}" type="slidenum">
              <a:rPr lang="en-US" smtClean="0"/>
              <a:pPr/>
              <a:t>29</a:t>
            </a:fld>
            <a:endParaRPr lang="en-US" dirty="0"/>
          </a:p>
        </p:txBody>
      </p:sp>
    </p:spTree>
    <p:extLst>
      <p:ext uri="{BB962C8B-B14F-4D97-AF65-F5344CB8AC3E}">
        <p14:creationId xmlns:p14="http://schemas.microsoft.com/office/powerpoint/2010/main" val="1865533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Radial 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userDrawn="1"/>
        </p:nvSpPr>
        <p:spPr>
          <a:xfrm>
            <a:off x="660152" y="4092938"/>
            <a:ext cx="914400" cy="914400"/>
          </a:xfrm>
          <a:prstGeom prst="rect">
            <a:avLst/>
          </a:prstGeom>
          <a:noFill/>
        </p:spPr>
        <p:txBody>
          <a:bodyPr vert="horz" wrap="none" lIns="0" tIns="0" rIns="0" bIns="0" rtlCol="0">
            <a:noAutofit/>
          </a:bodyPr>
          <a:lstStyle/>
          <a:p>
            <a:endParaRPr lang="en-US" sz="1100" dirty="0" smtClean="0">
              <a:solidFill>
                <a:srgbClr val="003C71"/>
              </a:solidFill>
            </a:endParaRPr>
          </a:p>
        </p:txBody>
      </p:sp>
      <p:sp>
        <p:nvSpPr>
          <p:cNvPr id="2" name="Title 1"/>
          <p:cNvSpPr>
            <a:spLocks noGrp="1"/>
          </p:cNvSpPr>
          <p:nvPr>
            <p:ph type="title" hasCustomPrompt="1"/>
          </p:nvPr>
        </p:nvSpPr>
        <p:spPr>
          <a:xfrm>
            <a:off x="4589805" y="1770294"/>
            <a:ext cx="4395168" cy="868680"/>
          </a:xfrm>
          <a:effectLst>
            <a:glow>
              <a:schemeClr val="accent6"/>
            </a:glow>
          </a:effectLst>
        </p:spPr>
        <p:txBody>
          <a:bodyPr/>
          <a:lstStyle>
            <a:lvl1pPr>
              <a:defRPr sz="6600" baseline="0">
                <a:effectLst>
                  <a:glow rad="127000">
                    <a:schemeClr val="bg1">
                      <a:alpha val="47000"/>
                    </a:schemeClr>
                  </a:glow>
                </a:effectLst>
              </a:defRPr>
            </a:lvl1pPr>
          </a:lstStyle>
          <a:p>
            <a:r>
              <a:rPr lang="en-US" dirty="0" smtClean="0"/>
              <a:t>PRESENTATION TITLE</a:t>
            </a:r>
            <a:endParaRPr lang="en-US" dirty="0"/>
          </a:p>
        </p:txBody>
      </p:sp>
      <p:sp>
        <p:nvSpPr>
          <p:cNvPr id="20" name="Text Placeholder 19"/>
          <p:cNvSpPr>
            <a:spLocks noGrp="1"/>
          </p:cNvSpPr>
          <p:nvPr>
            <p:ph type="body" sz="quarter" idx="12" hasCustomPrompt="1"/>
          </p:nvPr>
        </p:nvSpPr>
        <p:spPr>
          <a:xfrm>
            <a:off x="140496" y="3831045"/>
            <a:ext cx="7058991" cy="846973"/>
          </a:xfrm>
        </p:spPr>
        <p:txBody>
          <a:bodyPr/>
          <a:lstStyle>
            <a:lvl1pPr>
              <a:defRPr sz="4000" baseline="0">
                <a:solidFill>
                  <a:schemeClr val="bg1"/>
                </a:solidFill>
                <a:effectLst>
                  <a:outerShdw blurRad="50800" dist="38100" dir="2700000" algn="tl" rotWithShape="0">
                    <a:prstClr val="black">
                      <a:alpha val="40000"/>
                    </a:prstClr>
                  </a:outerShdw>
                </a:effectLst>
                <a:latin typeface="Intel Clear Pro" charset="0"/>
                <a:ea typeface="Intel Clear Pro" charset="0"/>
                <a:cs typeface="Intel Clear Pro" charset="0"/>
              </a:defRPr>
            </a:lvl1pPr>
          </a:lstStyle>
          <a:p>
            <a:pPr lvl="0"/>
            <a:r>
              <a:rPr lang="en-US" dirty="0" smtClean="0"/>
              <a:t>SPEAKER NAME</a:t>
            </a:r>
          </a:p>
        </p:txBody>
      </p:sp>
      <p:sp>
        <p:nvSpPr>
          <p:cNvPr id="22" name="Text Placeholder 21"/>
          <p:cNvSpPr>
            <a:spLocks noGrp="1"/>
          </p:cNvSpPr>
          <p:nvPr>
            <p:ph type="body" sz="quarter" idx="13" hasCustomPrompt="1"/>
          </p:nvPr>
        </p:nvSpPr>
        <p:spPr>
          <a:xfrm>
            <a:off x="140496" y="4385478"/>
            <a:ext cx="6986352" cy="914400"/>
          </a:xfrm>
        </p:spPr>
        <p:txBody>
          <a:bodyPr/>
          <a:lstStyle>
            <a:lvl1pPr>
              <a:defRPr sz="3600" baseline="0">
                <a:solidFill>
                  <a:schemeClr val="bg1"/>
                </a:solidFill>
                <a:latin typeface="Intel Clear Pro" charset="0"/>
                <a:ea typeface="Intel Clear Pro" charset="0"/>
                <a:cs typeface="Intel Clear Pro" charset="0"/>
              </a:defRPr>
            </a:lvl1pPr>
          </a:lstStyle>
          <a:p>
            <a:pPr lvl="0"/>
            <a:r>
              <a:rPr lang="en-US" dirty="0" smtClean="0"/>
              <a:t>SPEAKER TITLE</a:t>
            </a:r>
            <a:endParaRPr lang="en-US" dirty="0"/>
          </a:p>
        </p:txBody>
      </p:sp>
    </p:spTree>
    <p:extLst>
      <p:ext uri="{BB962C8B-B14F-4D97-AF65-F5344CB8AC3E}">
        <p14:creationId xmlns:p14="http://schemas.microsoft.com/office/powerpoint/2010/main" val="18083241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Right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4678363" y="1"/>
            <a:ext cx="4465637" cy="4768849"/>
          </a:xfrm>
          <a:solidFill>
            <a:schemeClr val="bg2">
              <a:lumMod val="60000"/>
              <a:lumOff val="40000"/>
            </a:schemeClr>
          </a:solidFill>
        </p:spPr>
        <p:txBody>
          <a:bodyPr/>
          <a:lstStyle>
            <a:lvl1pPr>
              <a:defRPr baseline="0"/>
            </a:lvl1pPr>
          </a:lstStyle>
          <a:p>
            <a:r>
              <a:rPr lang="en-US" dirty="0"/>
              <a:t>Insert photo here. Drag picture to placeholder or click icon to add.</a:t>
            </a:r>
          </a:p>
        </p:txBody>
      </p:sp>
      <p:sp>
        <p:nvSpPr>
          <p:cNvPr id="2" name="Title 1"/>
          <p:cNvSpPr>
            <a:spLocks noGrp="1"/>
          </p:cNvSpPr>
          <p:nvPr>
            <p:ph type="title" hasCustomPrompt="1"/>
          </p:nvPr>
        </p:nvSpPr>
        <p:spPr>
          <a:xfrm>
            <a:off x="455613" y="308848"/>
            <a:ext cx="4006850" cy="868680"/>
          </a:xfrm>
        </p:spPr>
        <p:txBody>
          <a:bodyPr>
            <a:noAutofit/>
          </a:bodyPr>
          <a:lstStyle>
            <a:lvl1pPr>
              <a:defRPr sz="3200" b="0" i="0" baseline="0">
                <a:latin typeface="Intel Clear Pro" panose="020B0804020202060201" pitchFamily="34" charset="0"/>
                <a:ea typeface="Intel Clear Pro" panose="020B0804020202060201" pitchFamily="34" charset="0"/>
                <a:cs typeface="Intel Clear Pro" panose="020B0804020202060201" pitchFamily="34" charset="0"/>
              </a:defRPr>
            </a:lvl1pPr>
          </a:lstStyle>
          <a:p>
            <a:r>
              <a:rPr lang="en-US" dirty="0"/>
              <a:t>32pt Intel Clear pro</a:t>
            </a:r>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dirty="0"/>
          </a:p>
        </p:txBody>
      </p:sp>
      <p:sp>
        <p:nvSpPr>
          <p:cNvPr id="17" name="Content Placeholder 2"/>
          <p:cNvSpPr>
            <a:spLocks noGrp="1"/>
          </p:cNvSpPr>
          <p:nvPr>
            <p:ph sz="half" idx="1" hasCustomPrompt="1"/>
          </p:nvPr>
        </p:nvSpPr>
        <p:spPr>
          <a:xfrm>
            <a:off x="455614" y="1325244"/>
            <a:ext cx="4006850" cy="3425825"/>
          </a:xfrm>
        </p:spPr>
        <p:txBody>
          <a:bodyPr vert="horz" lIns="0" tIns="0" rIns="0" bIns="0" rtlCol="0">
            <a:noAutofit/>
          </a:bodyPr>
          <a:lstStyle>
            <a:lvl1pPr>
              <a:defRPr lang="en-US" dirty="0" smtClean="0"/>
            </a:lvl1pPr>
            <a:lvl2pPr>
              <a:defRPr lang="en-US" dirty="0" smtClean="0"/>
            </a:lvl2pPr>
            <a:lvl3pPr>
              <a:defRPr lang="en-US" sz="1400" dirty="0" smtClean="0"/>
            </a:lvl3pPr>
            <a:lvl4pPr>
              <a:defRPr lang="en-US" sz="1200" dirty="0" smtClean="0"/>
            </a:lvl4pPr>
            <a:lvl5pPr>
              <a:defRPr lang="en-US" sz="1200" dirty="0"/>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7"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Intel Confidential</a:t>
            </a:r>
            <a:endParaRPr lang="en-US" dirty="0"/>
          </a:p>
        </p:txBody>
      </p:sp>
    </p:spTree>
    <p:extLst>
      <p:ext uri="{BB962C8B-B14F-4D97-AF65-F5344CB8AC3E}">
        <p14:creationId xmlns:p14="http://schemas.microsoft.com/office/powerpoint/2010/main" val="290042190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 Section Brea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EE2556C5-CE8C-6547-B838-EA80C61A4AF7}" type="slidenum">
              <a:rPr lang="en-US" smtClean="0"/>
              <a:pPr/>
              <a:t>‹#›</a:t>
            </a:fld>
            <a:endParaRPr lang="en-US" dirty="0"/>
          </a:p>
        </p:txBody>
      </p:sp>
      <p:sp>
        <p:nvSpPr>
          <p:cNvPr id="5" name="Subtitle 2"/>
          <p:cNvSpPr>
            <a:spLocks noGrp="1"/>
          </p:cNvSpPr>
          <p:nvPr>
            <p:ph type="subTitle" idx="4294967295"/>
          </p:nvPr>
        </p:nvSpPr>
        <p:spPr>
          <a:xfrm>
            <a:off x="455613" y="3461258"/>
            <a:ext cx="6330212" cy="925360"/>
          </a:xfrm>
        </p:spPr>
        <p:txBody>
          <a:bodyPr lIns="0" rIns="0">
            <a:noAutofit/>
          </a:bodyPr>
          <a:lstStyle>
            <a:lvl1pPr marL="0" indent="0" algn="l">
              <a:buNone/>
              <a:defRPr sz="1600" b="0" i="0" baseline="0">
                <a:solidFill>
                  <a:schemeClr val="accent2"/>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16pt Intel Clear Subhead, Date, Etc.</a:t>
            </a:r>
          </a:p>
        </p:txBody>
      </p:sp>
      <p:sp>
        <p:nvSpPr>
          <p:cNvPr id="7" name="Title 1"/>
          <p:cNvSpPr>
            <a:spLocks noGrp="1"/>
          </p:cNvSpPr>
          <p:nvPr>
            <p:ph type="ctrTitle" hasCustomPrompt="1"/>
          </p:nvPr>
        </p:nvSpPr>
        <p:spPr>
          <a:xfrm>
            <a:off x="438337" y="2415092"/>
            <a:ext cx="8212886" cy="1002290"/>
          </a:xfrm>
        </p:spPr>
        <p:txBody>
          <a:bodyPr lIns="0" rIns="0" anchor="b" anchorCtr="0">
            <a:noAutofit/>
          </a:bodyPr>
          <a:lstStyle>
            <a:lvl1pPr>
              <a:lnSpc>
                <a:spcPts val="5500"/>
              </a:lnSpc>
              <a:spcBef>
                <a:spcPts val="2400"/>
              </a:spcBef>
              <a:defRPr sz="4000" b="0" spc="100" baseline="0">
                <a:solidFill>
                  <a:srgbClr val="84AEAD"/>
                </a:solidFill>
                <a:latin typeface="Intel Clear Pro" panose="020B0804020202060201" pitchFamily="34" charset="0"/>
                <a:ea typeface="Intel Clear Pro" panose="020B0804020202060201" pitchFamily="34" charset="0"/>
                <a:cs typeface="Intel Clear Pro" panose="020B0804020202060201" pitchFamily="34" charset="0"/>
              </a:defRPr>
            </a:lvl1pPr>
          </a:lstStyle>
          <a:p>
            <a:pPr>
              <a:lnSpc>
                <a:spcPct val="100000"/>
              </a:lnSpc>
              <a:spcBef>
                <a:spcPts val="0"/>
              </a:spcBef>
              <a:spcAft>
                <a:spcPts val="600"/>
              </a:spcAft>
            </a:pPr>
            <a:r>
              <a:rPr lang="en-US" spc="0" dirty="0"/>
              <a:t>40pt Intel Clear</a:t>
            </a:r>
            <a:br>
              <a:rPr lang="en-US" spc="0" dirty="0"/>
            </a:br>
            <a:r>
              <a:rPr lang="en-US" spc="0" dirty="0"/>
              <a:t>White Section Break</a:t>
            </a:r>
          </a:p>
        </p:txBody>
      </p:sp>
      <p:sp>
        <p:nvSpPr>
          <p:cNvPr id="8"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Intel Confidential</a:t>
            </a:r>
            <a:endParaRPr lang="en-US" dirty="0"/>
          </a:p>
        </p:txBody>
      </p:sp>
    </p:spTree>
    <p:extLst>
      <p:ext uri="{BB962C8B-B14F-4D97-AF65-F5344CB8AC3E}">
        <p14:creationId xmlns:p14="http://schemas.microsoft.com/office/powerpoint/2010/main" val="24037270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ue Section Break">
    <p:bg>
      <p:bgRef idx="1002">
        <a:schemeClr val="bg2"/>
      </p:bgRef>
    </p:bg>
    <p:spTree>
      <p:nvGrpSpPr>
        <p:cNvPr id="1" name=""/>
        <p:cNvGrpSpPr/>
        <p:nvPr/>
      </p:nvGrpSpPr>
      <p:grpSpPr>
        <a:xfrm>
          <a:off x="0" y="0"/>
          <a:ext cx="0" cy="0"/>
          <a:chOff x="0" y="0"/>
          <a:chExt cx="0" cy="0"/>
        </a:xfrm>
      </p:grpSpPr>
      <p:sp>
        <p:nvSpPr>
          <p:cNvPr id="5" name="Subtitle 2"/>
          <p:cNvSpPr>
            <a:spLocks noGrp="1"/>
          </p:cNvSpPr>
          <p:nvPr>
            <p:ph type="subTitle" idx="4294967295"/>
          </p:nvPr>
        </p:nvSpPr>
        <p:spPr>
          <a:xfrm>
            <a:off x="455613" y="3461258"/>
            <a:ext cx="6330212" cy="925360"/>
          </a:xfrm>
        </p:spPr>
        <p:txBody>
          <a:bodyPr lIns="0" rIns="0">
            <a:noAutofit/>
          </a:bodyPr>
          <a:lstStyle>
            <a:lvl1pPr marL="0" indent="0" algn="l">
              <a:buNone/>
              <a:defRPr sz="1600" b="0" i="0" baseline="0">
                <a:solidFill>
                  <a:srgbClr val="344C5E"/>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16pt Intel Clear Subhead, Date, Etc.</a:t>
            </a:r>
          </a:p>
        </p:txBody>
      </p:sp>
      <p:sp>
        <p:nvSpPr>
          <p:cNvPr id="7" name="Title 1"/>
          <p:cNvSpPr>
            <a:spLocks noGrp="1"/>
          </p:cNvSpPr>
          <p:nvPr>
            <p:ph type="ctrTitle"/>
          </p:nvPr>
        </p:nvSpPr>
        <p:spPr>
          <a:xfrm>
            <a:off x="438337" y="2415092"/>
            <a:ext cx="8212886" cy="1002290"/>
          </a:xfrm>
        </p:spPr>
        <p:txBody>
          <a:bodyPr lIns="0" rIns="0" anchor="b" anchorCtr="0">
            <a:noAutofit/>
          </a:bodyPr>
          <a:lstStyle>
            <a:lvl1pPr>
              <a:lnSpc>
                <a:spcPts val="5500"/>
              </a:lnSpc>
              <a:spcBef>
                <a:spcPts val="2400"/>
              </a:spcBef>
              <a:defRPr sz="4000" b="0" spc="100" baseline="0">
                <a:solidFill>
                  <a:srgbClr val="344C5E"/>
                </a:solidFill>
                <a:latin typeface="Intel Clear Pro" panose="020B0804020202060201" pitchFamily="34" charset="0"/>
                <a:ea typeface="Intel Clear Pro" panose="020B0804020202060201" pitchFamily="34" charset="0"/>
                <a:cs typeface="Intel Clear Pro" panose="020B0804020202060201" pitchFamily="34" charset="0"/>
              </a:defRPr>
            </a:lvl1pPr>
          </a:lstStyle>
          <a:p>
            <a:pPr>
              <a:lnSpc>
                <a:spcPct val="100000"/>
              </a:lnSpc>
              <a:spcBef>
                <a:spcPts val="0"/>
              </a:spcBef>
              <a:spcAft>
                <a:spcPts val="600"/>
              </a:spcAft>
            </a:pPr>
            <a:r>
              <a:rPr lang="en-US" spc="0" dirty="0"/>
              <a:t>40pt Intel Clear</a:t>
            </a:r>
            <a:br>
              <a:rPr lang="en-US" spc="0" dirty="0"/>
            </a:br>
            <a:r>
              <a:rPr lang="en-US" spc="0" dirty="0"/>
              <a:t>Blue Section Break</a:t>
            </a:r>
          </a:p>
        </p:txBody>
      </p:sp>
    </p:spTree>
    <p:extLst>
      <p:ext uri="{BB962C8B-B14F-4D97-AF65-F5344CB8AC3E}">
        <p14:creationId xmlns:p14="http://schemas.microsoft.com/office/powerpoint/2010/main" val="11101123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Blue Section Break">
    <p:bg>
      <p:bgRef idx="1002">
        <a:schemeClr val="bg2"/>
      </p:bgRef>
    </p:bg>
    <p:spTree>
      <p:nvGrpSpPr>
        <p:cNvPr id="1" name=""/>
        <p:cNvGrpSpPr/>
        <p:nvPr/>
      </p:nvGrpSpPr>
      <p:grpSpPr>
        <a:xfrm>
          <a:off x="0" y="0"/>
          <a:ext cx="0" cy="0"/>
          <a:chOff x="0" y="0"/>
          <a:chExt cx="0" cy="0"/>
        </a:xfrm>
      </p:grpSpPr>
      <p:sp>
        <p:nvSpPr>
          <p:cNvPr id="5" name="Subtitle 2"/>
          <p:cNvSpPr>
            <a:spLocks noGrp="1"/>
          </p:cNvSpPr>
          <p:nvPr>
            <p:ph type="subTitle" idx="4294967295"/>
          </p:nvPr>
        </p:nvSpPr>
        <p:spPr>
          <a:xfrm>
            <a:off x="455613" y="3461258"/>
            <a:ext cx="6330212" cy="925360"/>
          </a:xfrm>
        </p:spPr>
        <p:txBody>
          <a:bodyPr lIns="0" rIns="0">
            <a:noAutofit/>
          </a:bodyPr>
          <a:lstStyle>
            <a:lvl1pPr marL="0" indent="0" algn="l">
              <a:buNone/>
              <a:defRPr sz="1600" b="0" i="0" baseline="0">
                <a:solidFill>
                  <a:schemeClr val="tx1"/>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16pt Intel Clear Subhead, Date, Etc.</a:t>
            </a:r>
          </a:p>
        </p:txBody>
      </p:sp>
      <p:sp>
        <p:nvSpPr>
          <p:cNvPr id="7" name="Title 1"/>
          <p:cNvSpPr>
            <a:spLocks noGrp="1"/>
          </p:cNvSpPr>
          <p:nvPr>
            <p:ph type="ctrTitle"/>
          </p:nvPr>
        </p:nvSpPr>
        <p:spPr>
          <a:xfrm>
            <a:off x="438337" y="2415092"/>
            <a:ext cx="8212886" cy="1002290"/>
          </a:xfrm>
        </p:spPr>
        <p:txBody>
          <a:bodyPr lIns="0" rIns="0" anchor="b" anchorCtr="0">
            <a:noAutofit/>
          </a:bodyPr>
          <a:lstStyle>
            <a:lvl1pPr>
              <a:lnSpc>
                <a:spcPts val="5500"/>
              </a:lnSpc>
              <a:spcBef>
                <a:spcPts val="2400"/>
              </a:spcBef>
              <a:defRPr sz="4000" b="0" spc="100" baseline="0">
                <a:solidFill>
                  <a:schemeClr val="tx1"/>
                </a:solidFill>
                <a:latin typeface="Intel Clear Pro" panose="020B0804020202060201" pitchFamily="34" charset="0"/>
                <a:ea typeface="Intel Clear Pro" panose="020B0804020202060201" pitchFamily="34" charset="0"/>
                <a:cs typeface="Intel Clear Pro" panose="020B0804020202060201" pitchFamily="34" charset="0"/>
              </a:defRPr>
            </a:lvl1pPr>
          </a:lstStyle>
          <a:p>
            <a:pPr>
              <a:lnSpc>
                <a:spcPct val="100000"/>
              </a:lnSpc>
              <a:spcBef>
                <a:spcPts val="0"/>
              </a:spcBef>
              <a:spcAft>
                <a:spcPts val="600"/>
              </a:spcAft>
            </a:pPr>
            <a:r>
              <a:rPr lang="en-US" spc="0" dirty="0"/>
              <a:t>40pt Intel Clear</a:t>
            </a:r>
            <a:br>
              <a:rPr lang="en-US" spc="0" dirty="0"/>
            </a:br>
            <a:r>
              <a:rPr lang="en-US" spc="0" dirty="0"/>
              <a:t>Blue Section Break</a:t>
            </a:r>
          </a:p>
        </p:txBody>
      </p:sp>
    </p:spTree>
    <p:extLst>
      <p:ext uri="{BB962C8B-B14F-4D97-AF65-F5344CB8AC3E}">
        <p14:creationId xmlns:p14="http://schemas.microsoft.com/office/powerpoint/2010/main" val="290276163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TITLE</a:t>
            </a:r>
            <a:endParaRPr lang="de-DE" dirty="0"/>
          </a:p>
        </p:txBody>
      </p:sp>
      <p:sp>
        <p:nvSpPr>
          <p:cNvPr id="3" name="Foliennummernplatzhalter 2"/>
          <p:cNvSpPr>
            <a:spLocks noGrp="1"/>
          </p:cNvSpPr>
          <p:nvPr>
            <p:ph type="sldNum" sz="quarter" idx="10"/>
          </p:nvPr>
        </p:nvSpPr>
        <p:spPr/>
        <p:txBody>
          <a:bodyPr/>
          <a:lstStyle/>
          <a:p>
            <a:fld id="{EE2556C5-CE8C-6547-B838-EA80C61A4AF7}" type="slidenum">
              <a:rPr lang="en-US" smtClean="0"/>
              <a:pPr/>
              <a:t>‹#›</a:t>
            </a:fld>
            <a:endParaRPr lang="en-US" dirty="0"/>
          </a:p>
        </p:txBody>
      </p:sp>
      <p:sp>
        <p:nvSpPr>
          <p:cNvPr id="4"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Intel Confidential</a:t>
            </a:r>
            <a:endParaRPr lang="en-US" dirty="0"/>
          </a:p>
        </p:txBody>
      </p:sp>
    </p:spTree>
    <p:extLst>
      <p:ext uri="{BB962C8B-B14F-4D97-AF65-F5344CB8AC3E}">
        <p14:creationId xmlns:p14="http://schemas.microsoft.com/office/powerpoint/2010/main" val="297030407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ro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5613" y="2234882"/>
            <a:ext cx="7772400" cy="1125140"/>
          </a:xfrm>
        </p:spPr>
        <p:txBody>
          <a:bodyPr anchor="t" anchorCtr="0">
            <a:noAutofit/>
          </a:bodyPr>
          <a:lstStyle>
            <a:lvl1pPr marL="0" indent="0">
              <a:buNone/>
              <a:defRPr sz="4000" b="0" baseline="0">
                <a:solidFill>
                  <a:schemeClr val="accent2"/>
                </a:solidFill>
                <a:latin typeface="Intel Clear"/>
                <a:ea typeface="Intel Clear"/>
                <a:cs typeface="Intel Cle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a:t>40pt Intel Clear Light Body.</a:t>
            </a:r>
            <a:br>
              <a:rPr lang="en-US" dirty="0"/>
            </a:br>
            <a:r>
              <a:rPr lang="en-US" dirty="0"/>
              <a:t>For content that is not a section, but has a big idea in text only.</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E2556C5-CE8C-6547-B838-EA80C61A4AF7}" type="slidenum">
              <a:rPr lang="en-US" smtClean="0"/>
              <a:pPr/>
              <a:t>‹#›</a:t>
            </a:fld>
            <a:endParaRPr lang="en-US" dirty="0"/>
          </a:p>
        </p:txBody>
      </p:sp>
      <p:sp>
        <p:nvSpPr>
          <p:cNvPr id="5" name="Title 1"/>
          <p:cNvSpPr>
            <a:spLocks noGrp="1"/>
          </p:cNvSpPr>
          <p:nvPr>
            <p:ph type="title"/>
          </p:nvPr>
        </p:nvSpPr>
        <p:spPr>
          <a:xfrm>
            <a:off x="455613" y="1101794"/>
            <a:ext cx="7772400" cy="1021556"/>
          </a:xfrm>
        </p:spPr>
        <p:txBody>
          <a:bodyPr anchor="b" anchorCtr="0">
            <a:noAutofit/>
          </a:bodyPr>
          <a:lstStyle>
            <a:lvl1pPr algn="l">
              <a:lnSpc>
                <a:spcPct val="80000"/>
              </a:lnSpc>
              <a:defRPr sz="4000" b="0" cap="none" spc="0" baseline="0">
                <a:solidFill>
                  <a:srgbClr val="84AEA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40pt Intel Clear Heading</a:t>
            </a:r>
          </a:p>
        </p:txBody>
      </p:sp>
      <p:sp>
        <p:nvSpPr>
          <p:cNvPr id="7"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Intel Confidential</a:t>
            </a:r>
            <a:endParaRPr lang="en-US" dirty="0"/>
          </a:p>
        </p:txBody>
      </p:sp>
    </p:spTree>
    <p:extLst>
      <p:ext uri="{BB962C8B-B14F-4D97-AF65-F5344CB8AC3E}">
        <p14:creationId xmlns:p14="http://schemas.microsoft.com/office/powerpoint/2010/main" val="4001256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ue Section Break Image">
    <p:bg>
      <p:bgPr>
        <a:gradFill>
          <a:gsLst>
            <a:gs pos="0">
              <a:schemeClr val="tx2"/>
            </a:gs>
            <a:gs pos="50000">
              <a:schemeClr val="accent2"/>
            </a:gs>
          </a:gsLst>
          <a:lin ang="18900000" scaled="1"/>
        </a:gra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a:xfrm>
            <a:off x="0" y="1"/>
            <a:ext cx="9144000" cy="2574131"/>
          </a:xfrm>
          <a:solidFill>
            <a:schemeClr val="bg2">
              <a:lumMod val="60000"/>
              <a:lumOff val="40000"/>
            </a:schemeClr>
          </a:solidFill>
        </p:spPr>
        <p:txBody>
          <a:bodyPr/>
          <a:lstStyle>
            <a:lvl1pPr>
              <a:defRPr baseline="0">
                <a:solidFill>
                  <a:srgbClr val="0071C5"/>
                </a:solidFill>
              </a:defRPr>
            </a:lvl1pPr>
          </a:lstStyle>
          <a:p>
            <a:r>
              <a:rPr lang="en-US" dirty="0"/>
              <a:t>Insert photo here. Drag picture to placeholder or click icon to add.</a:t>
            </a:r>
          </a:p>
        </p:txBody>
      </p:sp>
      <p:sp>
        <p:nvSpPr>
          <p:cNvPr id="7" name="Text Placeholder 2"/>
          <p:cNvSpPr>
            <a:spLocks noGrp="1"/>
          </p:cNvSpPr>
          <p:nvPr>
            <p:ph type="body" idx="1" hasCustomPrompt="1"/>
          </p:nvPr>
        </p:nvSpPr>
        <p:spPr>
          <a:xfrm>
            <a:off x="455613" y="3348787"/>
            <a:ext cx="7772400" cy="1125140"/>
          </a:xfrm>
        </p:spPr>
        <p:txBody>
          <a:bodyPr anchor="t" anchorCtr="0">
            <a:noAutofit/>
          </a:bodyPr>
          <a:lstStyle>
            <a:lvl1pPr marL="0" indent="0">
              <a:buNone/>
              <a:defRPr sz="1600" b="0" baseline="0">
                <a:solidFill>
                  <a:srgbClr val="344C5E"/>
                </a:solidFill>
                <a:latin typeface="+mn-lt"/>
                <a:cs typeface="Intel Clear" panose="020B06040202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a:t>16pt Intel Clear Subhead</a:t>
            </a:r>
          </a:p>
        </p:txBody>
      </p:sp>
      <p:sp>
        <p:nvSpPr>
          <p:cNvPr id="10" name="Title 1"/>
          <p:cNvSpPr>
            <a:spLocks noGrp="1"/>
          </p:cNvSpPr>
          <p:nvPr>
            <p:ph type="title" hasCustomPrompt="1"/>
          </p:nvPr>
        </p:nvSpPr>
        <p:spPr>
          <a:xfrm>
            <a:off x="447146" y="2220744"/>
            <a:ext cx="8696854" cy="1021556"/>
          </a:xfrm>
        </p:spPr>
        <p:txBody>
          <a:bodyPr anchor="b" anchorCtr="0">
            <a:noAutofit/>
          </a:bodyPr>
          <a:lstStyle>
            <a:lvl1pPr algn="l">
              <a:lnSpc>
                <a:spcPts val="5500"/>
              </a:lnSpc>
              <a:spcBef>
                <a:spcPts val="2400"/>
              </a:spcBef>
              <a:defRPr sz="4000" b="0" cap="none" spc="0" baseline="0">
                <a:solidFill>
                  <a:schemeClr val="bg1"/>
                </a:solidFill>
                <a:latin typeface="Intel Clear"/>
                <a:cs typeface="Intel Clear"/>
              </a:defRPr>
            </a:lvl1pPr>
          </a:lstStyle>
          <a:p>
            <a:r>
              <a:rPr lang="en-US" dirty="0"/>
              <a:t>40pt Intel Clear Blue Section Break</a:t>
            </a:r>
          </a:p>
        </p:txBody>
      </p:sp>
    </p:spTree>
    <p:extLst>
      <p:ext uri="{BB962C8B-B14F-4D97-AF65-F5344CB8AC3E}">
        <p14:creationId xmlns:p14="http://schemas.microsoft.com/office/powerpoint/2010/main" val="384376213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E2556C5-CE8C-6547-B838-EA80C61A4AF7}" type="slidenum">
              <a:rPr lang="en-US" smtClean="0"/>
              <a:pPr/>
              <a:t>‹#›</a:t>
            </a:fld>
            <a:endParaRPr lang="en-US" dirty="0"/>
          </a:p>
        </p:txBody>
      </p:sp>
      <p:sp>
        <p:nvSpPr>
          <p:cNvPr id="6" name="Title 6"/>
          <p:cNvSpPr>
            <a:spLocks noGrp="1"/>
          </p:cNvSpPr>
          <p:nvPr>
            <p:ph type="title" hasCustomPrompt="1"/>
          </p:nvPr>
        </p:nvSpPr>
        <p:spPr>
          <a:xfrm>
            <a:off x="455613" y="308848"/>
            <a:ext cx="8229600" cy="868680"/>
          </a:xfrm>
        </p:spPr>
        <p:txBody>
          <a:bodyPr/>
          <a:lstStyle>
            <a:lvl1pPr>
              <a:defRPr b="0" i="0" baseline="0">
                <a:solidFill>
                  <a:srgbClr val="84AEAD"/>
                </a:solidFill>
                <a:latin typeface="Intel Clear Pro" panose="020B0804020202060201" pitchFamily="34" charset="0"/>
                <a:ea typeface="Intel Clear Pro" panose="020B0804020202060201" pitchFamily="34" charset="0"/>
                <a:cs typeface="Intel Clear Pro" panose="020B0804020202060201" pitchFamily="34" charset="0"/>
              </a:defRPr>
            </a:lvl1pPr>
          </a:lstStyle>
          <a:p>
            <a:r>
              <a:rPr lang="en-US" dirty="0"/>
              <a:t>32pt Intel Clear pro</a:t>
            </a:r>
          </a:p>
        </p:txBody>
      </p:sp>
      <p:sp>
        <p:nvSpPr>
          <p:cNvPr id="4"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Intel Confidential</a:t>
            </a:r>
            <a:endParaRPr lang="en-US" dirty="0"/>
          </a:p>
        </p:txBody>
      </p:sp>
    </p:spTree>
    <p:extLst>
      <p:ext uri="{BB962C8B-B14F-4D97-AF65-F5344CB8AC3E}">
        <p14:creationId xmlns:p14="http://schemas.microsoft.com/office/powerpoint/2010/main" val="41371696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pPr/>
              <a:t>‹#›</a:t>
            </a:fld>
            <a:endParaRPr lang="en-US" dirty="0"/>
          </a:p>
        </p:txBody>
      </p:sp>
      <p:sp>
        <p:nvSpPr>
          <p:cNvPr id="3"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Intel Confidential</a:t>
            </a:r>
            <a:endParaRPr lang="en-US" dirty="0"/>
          </a:p>
        </p:txBody>
      </p:sp>
    </p:spTree>
    <p:extLst>
      <p:ext uri="{BB962C8B-B14F-4D97-AF65-F5344CB8AC3E}">
        <p14:creationId xmlns:p14="http://schemas.microsoft.com/office/powerpoint/2010/main" val="332896167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32pt Intel Clear pro</a:t>
            </a:r>
            <a:endParaRPr lang="de-DE" dirty="0"/>
          </a:p>
        </p:txBody>
      </p:sp>
      <p:sp>
        <p:nvSpPr>
          <p:cNvPr id="3" name="Foliennummernplatzhalter 2"/>
          <p:cNvSpPr>
            <a:spLocks noGrp="1"/>
          </p:cNvSpPr>
          <p:nvPr>
            <p:ph type="sldNum" sz="quarter" idx="10"/>
          </p:nvPr>
        </p:nvSpPr>
        <p:spPr/>
        <p:txBody>
          <a:bodyPr/>
          <a:lstStyle/>
          <a:p>
            <a:fld id="{EE2556C5-CE8C-6547-B838-EA80C61A4AF7}" type="slidenum">
              <a:rPr lang="en-US" smtClean="0"/>
              <a:pPr/>
              <a:t>‹#›</a:t>
            </a:fld>
            <a:endParaRPr lang="en-US" dirty="0"/>
          </a:p>
        </p:txBody>
      </p:sp>
      <p:sp>
        <p:nvSpPr>
          <p:cNvPr id="4"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Intel Confidential</a:t>
            </a:r>
            <a:endParaRPr lang="en-US" dirty="0"/>
          </a:p>
        </p:txBody>
      </p:sp>
    </p:spTree>
    <p:extLst>
      <p:ext uri="{BB962C8B-B14F-4D97-AF65-F5344CB8AC3E}">
        <p14:creationId xmlns:p14="http://schemas.microsoft.com/office/powerpoint/2010/main" val="35164913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Radial 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157411" y="543423"/>
            <a:ext cx="8833353" cy="1002290"/>
          </a:xfrm>
        </p:spPr>
        <p:txBody>
          <a:bodyPr lIns="0" rIns="0" anchor="b" anchorCtr="0">
            <a:noAutofit/>
          </a:bodyPr>
          <a:lstStyle>
            <a:lvl1pPr algn="ctr">
              <a:lnSpc>
                <a:spcPts val="5500"/>
              </a:lnSpc>
              <a:spcBef>
                <a:spcPts val="2400"/>
              </a:spcBef>
              <a:defRPr sz="7200" b="0" spc="100" baseline="0">
                <a:solidFill>
                  <a:schemeClr val="bg1"/>
                </a:solidFill>
                <a:effectLst>
                  <a:glow rad="101600">
                    <a:schemeClr val="bg1">
                      <a:alpha val="46000"/>
                    </a:schemeClr>
                  </a:glow>
                </a:effectLst>
                <a:latin typeface="Intel Clear Pro" panose="020B0804020202060201" pitchFamily="34" charset="0"/>
                <a:ea typeface="Intel Clear Pro" panose="020B0804020202060201" pitchFamily="34" charset="0"/>
                <a:cs typeface="Intel Clear Pro" panose="020B0804020202060201" pitchFamily="34" charset="0"/>
              </a:defRPr>
            </a:lvl1pPr>
          </a:lstStyle>
          <a:p>
            <a:r>
              <a:rPr lang="en-US" dirty="0" smtClean="0"/>
              <a:t>PRESENTATION TITLE</a:t>
            </a:r>
            <a:endParaRPr lang="en-US" dirty="0"/>
          </a:p>
        </p:txBody>
      </p:sp>
      <p:pic>
        <p:nvPicPr>
          <p:cNvPr id="2" name="Grafik 1"/>
          <p:cNvPicPr>
            <a:picLocks noChangeAspect="1"/>
          </p:cNvPicPr>
          <p:nvPr userDrawn="1"/>
        </p:nvPicPr>
        <p:blipFill>
          <a:blip r:embed="rId3"/>
          <a:stretch>
            <a:fillRect/>
          </a:stretch>
        </p:blipFill>
        <p:spPr>
          <a:xfrm>
            <a:off x="300972" y="4418368"/>
            <a:ext cx="1608511" cy="478264"/>
          </a:xfrm>
          <a:prstGeom prst="rect">
            <a:avLst/>
          </a:prstGeom>
        </p:spPr>
      </p:pic>
      <p:sp>
        <p:nvSpPr>
          <p:cNvPr id="7" name="Title 1"/>
          <p:cNvSpPr txBox="1">
            <a:spLocks/>
          </p:cNvSpPr>
          <p:nvPr userDrawn="1"/>
        </p:nvSpPr>
        <p:spPr>
          <a:xfrm>
            <a:off x="2617076" y="1625957"/>
            <a:ext cx="3575619" cy="625359"/>
          </a:xfrm>
          <a:prstGeom prst="rect">
            <a:avLst/>
          </a:prstGeom>
        </p:spPr>
        <p:txBody>
          <a:bodyPr vert="horz" lIns="0" tIns="0" rIns="0" bIns="0" rtlCol="0" anchor="b" anchorCtr="0">
            <a:noAutofit/>
          </a:bodyPr>
          <a:lstStyle>
            <a:lvl1pPr algn="ctr" defTabSz="457200" rtl="0" eaLnBrk="1" latinLnBrk="0" hangingPunct="1">
              <a:lnSpc>
                <a:spcPts val="5500"/>
              </a:lnSpc>
              <a:spcBef>
                <a:spcPts val="2400"/>
              </a:spcBef>
              <a:buNone/>
              <a:defRPr sz="5000" b="0" i="0" kern="1200" spc="100" baseline="0">
                <a:solidFill>
                  <a:schemeClr val="bg1"/>
                </a:solidFill>
                <a:latin typeface="Intel Clear Pro" panose="020B0804020202060201" pitchFamily="34" charset="0"/>
                <a:ea typeface="Intel Clear Pro" panose="020B0804020202060201" pitchFamily="34" charset="0"/>
                <a:cs typeface="Intel Clear Pro" panose="020B0804020202060201" pitchFamily="34" charset="0"/>
              </a:defRPr>
            </a:lvl1pPr>
          </a:lstStyle>
          <a:p>
            <a:endParaRPr lang="en-US" dirty="0">
              <a:solidFill>
                <a:srgbClr val="CDF4DF"/>
              </a:solidFill>
            </a:endParaRPr>
          </a:p>
        </p:txBody>
      </p:sp>
      <p:sp>
        <p:nvSpPr>
          <p:cNvPr id="11" name="Textplatzhalter 10"/>
          <p:cNvSpPr>
            <a:spLocks noGrp="1"/>
          </p:cNvSpPr>
          <p:nvPr>
            <p:ph type="body" sz="quarter" idx="10" hasCustomPrompt="1"/>
          </p:nvPr>
        </p:nvSpPr>
        <p:spPr>
          <a:xfrm>
            <a:off x="2862629" y="1432043"/>
            <a:ext cx="3084512" cy="705604"/>
          </a:xfrm>
        </p:spPr>
        <p:txBody>
          <a:bodyPr/>
          <a:lstStyle>
            <a:lvl1pPr algn="ctr">
              <a:defRPr sz="4400">
                <a:solidFill>
                  <a:srgbClr val="CDF4DF"/>
                </a:solidFill>
                <a:latin typeface="Intel Clear Pro" panose="020B0804020202060201" pitchFamily="34" charset="0"/>
                <a:ea typeface="Intel Clear Pro" panose="020B0804020202060201" pitchFamily="34" charset="0"/>
                <a:cs typeface="Intel Clear Pro" panose="020B0804020202060201" pitchFamily="34" charset="0"/>
              </a:defRPr>
            </a:lvl1pPr>
          </a:lstStyle>
          <a:p>
            <a:pPr lvl="0"/>
            <a:r>
              <a:rPr lang="de-DE" dirty="0" smtClean="0"/>
              <a:t>SUBTITLE</a:t>
            </a:r>
            <a:endParaRPr lang="de-DE" dirty="0"/>
          </a:p>
        </p:txBody>
      </p:sp>
      <p:sp>
        <p:nvSpPr>
          <p:cNvPr id="14" name="Textplatzhalter 13"/>
          <p:cNvSpPr>
            <a:spLocks noGrp="1"/>
          </p:cNvSpPr>
          <p:nvPr>
            <p:ph type="body" sz="quarter" idx="11" hasCustomPrompt="1"/>
          </p:nvPr>
        </p:nvSpPr>
        <p:spPr>
          <a:xfrm>
            <a:off x="5947141" y="3802679"/>
            <a:ext cx="2932112" cy="615689"/>
          </a:xfrm>
        </p:spPr>
        <p:txBody>
          <a:bodyPr/>
          <a:lstStyle>
            <a:lvl1pPr>
              <a:spcBef>
                <a:spcPts val="0"/>
              </a:spcBef>
              <a:defRPr sz="3600">
                <a:solidFill>
                  <a:schemeClr val="bg1"/>
                </a:solidFill>
                <a:latin typeface="Intel Clear Pro" panose="020B0804020202060201" pitchFamily="34" charset="0"/>
                <a:ea typeface="Intel Clear Pro" panose="020B0804020202060201" pitchFamily="34" charset="0"/>
                <a:cs typeface="Intel Clear Pro" panose="020B0804020202060201" pitchFamily="34" charset="0"/>
              </a:defRPr>
            </a:lvl1pPr>
          </a:lstStyle>
          <a:p>
            <a:pPr lvl="0"/>
            <a:r>
              <a:rPr lang="de-DE" dirty="0"/>
              <a:t>Speaker </a:t>
            </a:r>
            <a:r>
              <a:rPr lang="de-DE" dirty="0" err="1"/>
              <a:t>name</a:t>
            </a:r>
            <a:endParaRPr lang="de-DE" dirty="0"/>
          </a:p>
          <a:p>
            <a:pPr lvl="0"/>
            <a:endParaRPr lang="de-DE" dirty="0"/>
          </a:p>
        </p:txBody>
      </p:sp>
      <p:sp>
        <p:nvSpPr>
          <p:cNvPr id="8" name="Textplatzhalter 13"/>
          <p:cNvSpPr>
            <a:spLocks noGrp="1"/>
          </p:cNvSpPr>
          <p:nvPr>
            <p:ph type="body" sz="quarter" idx="12" hasCustomPrompt="1"/>
          </p:nvPr>
        </p:nvSpPr>
        <p:spPr>
          <a:xfrm>
            <a:off x="5947141" y="4280943"/>
            <a:ext cx="2932112" cy="615689"/>
          </a:xfrm>
        </p:spPr>
        <p:txBody>
          <a:bodyPr/>
          <a:lstStyle>
            <a:lvl1pPr>
              <a:spcBef>
                <a:spcPts val="0"/>
              </a:spcBef>
              <a:defRPr sz="2800">
                <a:solidFill>
                  <a:schemeClr val="bg1"/>
                </a:solidFill>
                <a:latin typeface="Intel Clear Pro" panose="020B0804020202060201" pitchFamily="34" charset="0"/>
                <a:ea typeface="Intel Clear Pro" panose="020B0804020202060201" pitchFamily="34" charset="0"/>
                <a:cs typeface="Intel Clear Pro" panose="020B0804020202060201" pitchFamily="34" charset="0"/>
              </a:defRPr>
            </a:lvl1pPr>
          </a:lstStyle>
          <a:p>
            <a:pPr lvl="0"/>
            <a:r>
              <a:rPr lang="de-DE" dirty="0"/>
              <a:t>Speaker </a:t>
            </a:r>
            <a:r>
              <a:rPr lang="de-DE" dirty="0" smtClean="0"/>
              <a:t>TITLE</a:t>
            </a:r>
            <a:endParaRPr lang="de-DE" dirty="0"/>
          </a:p>
          <a:p>
            <a:pPr lvl="0"/>
            <a:endParaRPr lang="de-DE" dirty="0"/>
          </a:p>
        </p:txBody>
      </p:sp>
    </p:spTree>
    <p:extLst>
      <p:ext uri="{BB962C8B-B14F-4D97-AF65-F5344CB8AC3E}">
        <p14:creationId xmlns:p14="http://schemas.microsoft.com/office/powerpoint/2010/main" val="2269811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ack Cover Radial Gradient">
    <p:bg>
      <p:bgRef idx="1002">
        <a:schemeClr val="bg2"/>
      </p:bgRef>
    </p:bg>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2"/>
          <a:stretch>
            <a:fillRect/>
          </a:stretch>
        </p:blipFill>
        <p:spPr>
          <a:xfrm>
            <a:off x="2259103" y="1835080"/>
            <a:ext cx="4155143" cy="1235463"/>
          </a:xfrm>
          <a:prstGeom prst="rect">
            <a:avLst/>
          </a:prstGeom>
        </p:spPr>
      </p:pic>
    </p:spTree>
    <p:extLst>
      <p:ext uri="{BB962C8B-B14F-4D97-AF65-F5344CB8AC3E}">
        <p14:creationId xmlns:p14="http://schemas.microsoft.com/office/powerpoint/2010/main" val="5570096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AB0954B-190F-114F-B7ED-754590328019}" type="slidenum">
              <a:rPr lang="en-US" smtClean="0"/>
              <a:t>‹#›</a:t>
            </a:fld>
            <a:endParaRPr lang="en-US"/>
          </a:p>
        </p:txBody>
      </p:sp>
    </p:spTree>
    <p:extLst>
      <p:ext uri="{BB962C8B-B14F-4D97-AF65-F5344CB8AC3E}">
        <p14:creationId xmlns:p14="http://schemas.microsoft.com/office/powerpoint/2010/main" val="20398986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0">
              <a:schemeClr val="tx2"/>
            </a:gs>
            <a:gs pos="50000">
              <a:schemeClr val="accent2"/>
            </a:gs>
          </a:gsLst>
          <a:lin ang="18900000" scaled="1"/>
        </a:gra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9144000" cy="4768850"/>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a:t>Insert photo here. Drag picture to placeholder or click icon to add.</a:t>
            </a:r>
          </a:p>
        </p:txBody>
      </p:sp>
      <p:sp>
        <p:nvSpPr>
          <p:cNvPr id="7" name="Subtitle 2"/>
          <p:cNvSpPr>
            <a:spLocks noGrp="1"/>
          </p:cNvSpPr>
          <p:nvPr>
            <p:ph type="subTitle" idx="1" hasCustomPrompt="1"/>
          </p:nvPr>
        </p:nvSpPr>
        <p:spPr>
          <a:xfrm>
            <a:off x="455613" y="3493008"/>
            <a:ext cx="6330212" cy="925360"/>
          </a:xfrm>
        </p:spPr>
        <p:txBody>
          <a:bodyPr lIns="0" rIns="0">
            <a:noAutofit/>
          </a:bodyPr>
          <a:lstStyle>
            <a:lvl1pPr marL="0" indent="0" algn="l">
              <a:buNone/>
              <a:defRPr sz="1600" b="0" i="0" baseline="0">
                <a:solidFill>
                  <a:srgbClr val="344C5E"/>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16pt Intel Clear Subhead, Date, Etc.</a:t>
            </a:r>
          </a:p>
        </p:txBody>
      </p:sp>
      <p:sp>
        <p:nvSpPr>
          <p:cNvPr id="12" name="Title 1"/>
          <p:cNvSpPr>
            <a:spLocks noGrp="1"/>
          </p:cNvSpPr>
          <p:nvPr>
            <p:ph type="ctrTitle" hasCustomPrompt="1"/>
          </p:nvPr>
        </p:nvSpPr>
        <p:spPr>
          <a:xfrm>
            <a:off x="438337" y="2529392"/>
            <a:ext cx="8212886" cy="1002290"/>
          </a:xfrm>
        </p:spPr>
        <p:txBody>
          <a:bodyPr lIns="0" rIns="0" anchor="b" anchorCtr="0">
            <a:noAutofit/>
          </a:bodyPr>
          <a:lstStyle>
            <a:lvl1pPr>
              <a:lnSpc>
                <a:spcPts val="5500"/>
              </a:lnSpc>
              <a:spcBef>
                <a:spcPts val="2400"/>
              </a:spcBef>
              <a:defRPr sz="5000" b="0" spc="100" baseline="0">
                <a:solidFill>
                  <a:schemeClr val="bg1"/>
                </a:solidFill>
                <a:latin typeface="Intel Clear Pro" panose="020B0804020202060201" pitchFamily="34" charset="0"/>
                <a:ea typeface="Intel Clear Pro" panose="020B0804020202060201" pitchFamily="34" charset="0"/>
                <a:cs typeface="Intel Clear Pro" panose="020B0804020202060201" pitchFamily="34" charset="0"/>
              </a:defRPr>
            </a:lvl1pPr>
          </a:lstStyle>
          <a:p>
            <a:r>
              <a:rPr lang="en-US" dirty="0"/>
              <a:t>50pt Intel Clear pro</a:t>
            </a:r>
            <a:br>
              <a:rPr lang="en-US" dirty="0"/>
            </a:br>
            <a:r>
              <a:rPr lang="en-US" dirty="0"/>
              <a:t>with Image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8337" y="616996"/>
            <a:ext cx="2082800" cy="647700"/>
          </a:xfrm>
          <a:prstGeom prst="rect">
            <a:avLst/>
          </a:prstGeom>
        </p:spPr>
      </p:pic>
      <p:sp>
        <p:nvSpPr>
          <p:cNvPr id="6"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Intel Confidential</a:t>
            </a:r>
            <a:endParaRPr lang="en-US" dirty="0"/>
          </a:p>
        </p:txBody>
      </p:sp>
    </p:spTree>
    <p:extLst>
      <p:ext uri="{BB962C8B-B14F-4D97-AF65-F5344CB8AC3E}">
        <p14:creationId xmlns:p14="http://schemas.microsoft.com/office/powerpoint/2010/main" val="18083241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Bullete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b="0" i="0" baseline="0">
                <a:solidFill>
                  <a:srgbClr val="344C5E"/>
                </a:solidFill>
                <a:latin typeface="Intel Clear Pro" panose="020B0804020202060201" pitchFamily="34" charset="0"/>
                <a:ea typeface="Intel Clear Pro" panose="020B0804020202060201" pitchFamily="34" charset="0"/>
                <a:cs typeface="Intel Clear Pro" panose="020B0804020202060201" pitchFamily="34" charset="0"/>
              </a:defRPr>
            </a:lvl1pPr>
          </a:lstStyle>
          <a:p>
            <a:r>
              <a:rPr lang="en-US" dirty="0"/>
              <a:t>32pt Intel Clear pro</a:t>
            </a:r>
          </a:p>
        </p:txBody>
      </p:sp>
      <p:sp>
        <p:nvSpPr>
          <p:cNvPr id="9" name="Content Placeholder 8"/>
          <p:cNvSpPr>
            <a:spLocks noGrp="1"/>
          </p:cNvSpPr>
          <p:nvPr>
            <p:ph sz="quarter" idx="13" hasCustomPrompt="1"/>
          </p:nvPr>
        </p:nvSpPr>
        <p:spPr>
          <a:xfrm>
            <a:off x="455613" y="1203325"/>
            <a:ext cx="8228012" cy="3425825"/>
          </a:xfrm>
        </p:spPr>
        <p:txBody>
          <a:bodyPr/>
          <a:lstStyle>
            <a:lvl1pPr>
              <a:defRPr>
                <a:solidFill>
                  <a:schemeClr val="bg2">
                    <a:lumMod val="50000"/>
                  </a:schemeClr>
                </a:solidFill>
              </a:defRPr>
            </a:lvl1pPr>
            <a:lvl2pPr>
              <a:defRPr sz="1800">
                <a:solidFill>
                  <a:schemeClr val="bg2">
                    <a:lumMod val="50000"/>
                  </a:schemeClr>
                </a:solidFill>
              </a:defRPr>
            </a:lvl2pPr>
            <a:lvl3pPr>
              <a:defRPr sz="1800">
                <a:solidFill>
                  <a:schemeClr val="bg2">
                    <a:lumMod val="50000"/>
                  </a:schemeClr>
                </a:solidFill>
              </a:defRPr>
            </a:lvl3pPr>
            <a:lvl4pPr>
              <a:defRPr sz="1600">
                <a:solidFill>
                  <a:schemeClr val="bg2">
                    <a:lumMod val="50000"/>
                  </a:schemeClr>
                </a:solidFill>
              </a:defRPr>
            </a:lvl4pPr>
            <a:lvl5pPr>
              <a:defRPr>
                <a:solidFill>
                  <a:schemeClr val="bg2">
                    <a:lumMod val="50000"/>
                  </a:schemeClr>
                </a:solidFill>
              </a:defRPr>
            </a:lvl5pPr>
          </a:lstStyle>
          <a:p>
            <a:pPr lvl="0"/>
            <a:r>
              <a:rPr lang="en-US" dirty="0"/>
              <a:t>18pt Intel Clear body text</a:t>
            </a:r>
          </a:p>
          <a:p>
            <a:pPr lvl="1"/>
            <a:r>
              <a:rPr lang="en-US" dirty="0"/>
              <a:t>18pt Intel Clear bullet one</a:t>
            </a:r>
          </a:p>
          <a:p>
            <a:pPr lvl="2"/>
            <a:r>
              <a:rPr lang="en-US" dirty="0"/>
              <a:t>18pt Intel Clear sub-bullet</a:t>
            </a:r>
          </a:p>
          <a:p>
            <a:pPr lvl="3"/>
            <a:r>
              <a:rPr lang="en-US" dirty="0"/>
              <a:t>16pt Intel Clear fourth level</a:t>
            </a:r>
          </a:p>
          <a:p>
            <a:pPr lvl="4"/>
            <a:r>
              <a:rPr lang="en-US" dirty="0" err="1"/>
              <a:t>14pt</a:t>
            </a:r>
            <a:r>
              <a:rPr lang="en-US" dirty="0"/>
              <a:t> Intel Clear fifth level</a:t>
            </a:r>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Intel Confidential</a:t>
            </a:r>
            <a:endParaRPr lang="en-US" dirty="0"/>
          </a:p>
        </p:txBody>
      </p:sp>
    </p:spTree>
    <p:extLst>
      <p:ext uri="{BB962C8B-B14F-4D97-AF65-F5344CB8AC3E}">
        <p14:creationId xmlns:p14="http://schemas.microsoft.com/office/powerpoint/2010/main" val="13585118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Imag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2556C5-CE8C-6547-B838-EA80C61A4AF7}" type="slidenum">
              <a:rPr lang="en-US" smtClean="0"/>
              <a:pPr/>
              <a:t>‹#›</a:t>
            </a:fld>
            <a:endParaRPr lang="en-US" dirty="0"/>
          </a:p>
        </p:txBody>
      </p:sp>
      <p:sp>
        <p:nvSpPr>
          <p:cNvPr id="15" name="Content Placeholder 2"/>
          <p:cNvSpPr>
            <a:spLocks noGrp="1"/>
          </p:cNvSpPr>
          <p:nvPr>
            <p:ph sz="half" idx="1" hasCustomPrompt="1"/>
          </p:nvPr>
        </p:nvSpPr>
        <p:spPr>
          <a:xfrm>
            <a:off x="455613" y="1203324"/>
            <a:ext cx="4006851" cy="3425825"/>
          </a:xfrm>
        </p:spPr>
        <p:txBody>
          <a:bodyPr vert="horz" lIns="0" tIns="0" rIns="0" bIns="0" rtlCol="0">
            <a:noAutofit/>
          </a:bodyPr>
          <a:lstStyle>
            <a:lvl1pPr>
              <a:defRPr lang="en-US" dirty="0" smtClean="0">
                <a:solidFill>
                  <a:schemeClr val="bg2">
                    <a:lumMod val="50000"/>
                  </a:schemeClr>
                </a:solidFill>
              </a:defRPr>
            </a:lvl1pPr>
            <a:lvl2pPr>
              <a:defRPr lang="en-US" dirty="0" smtClean="0">
                <a:solidFill>
                  <a:schemeClr val="bg2">
                    <a:lumMod val="50000"/>
                  </a:schemeClr>
                </a:solidFill>
              </a:defRPr>
            </a:lvl2pPr>
            <a:lvl3pPr>
              <a:defRPr lang="en-US" sz="1400" dirty="0" smtClean="0">
                <a:solidFill>
                  <a:schemeClr val="bg2">
                    <a:lumMod val="50000"/>
                  </a:schemeClr>
                </a:solidFill>
              </a:defRPr>
            </a:lvl3pPr>
            <a:lvl4pPr>
              <a:defRPr lang="en-US" sz="1200" dirty="0" smtClean="0">
                <a:solidFill>
                  <a:schemeClr val="bg2">
                    <a:lumMod val="50000"/>
                  </a:schemeClr>
                </a:solidFill>
              </a:defRPr>
            </a:lvl4pPr>
            <a:lvl5pPr>
              <a:defRPr lang="en-US" sz="1200" dirty="0">
                <a:solidFill>
                  <a:schemeClr val="bg2">
                    <a:lumMod val="50000"/>
                  </a:schemeClr>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8" name="Title 6"/>
          <p:cNvSpPr>
            <a:spLocks noGrp="1"/>
          </p:cNvSpPr>
          <p:nvPr>
            <p:ph type="title" hasCustomPrompt="1"/>
          </p:nvPr>
        </p:nvSpPr>
        <p:spPr>
          <a:xfrm>
            <a:off x="455613" y="308848"/>
            <a:ext cx="8229600" cy="868680"/>
          </a:xfrm>
        </p:spPr>
        <p:txBody>
          <a:bodyPr/>
          <a:lstStyle>
            <a:lvl1pPr>
              <a:defRPr b="0" i="0" baseline="0">
                <a:solidFill>
                  <a:srgbClr val="344C5E"/>
                </a:solidFill>
                <a:latin typeface="Intel Clear Pro" panose="020B0804020202060201" pitchFamily="34" charset="0"/>
                <a:ea typeface="Intel Clear Pro" panose="020B0804020202060201" pitchFamily="34" charset="0"/>
                <a:cs typeface="Intel Clear Pro" panose="020B0804020202060201" pitchFamily="34" charset="0"/>
              </a:defRPr>
            </a:lvl1pPr>
          </a:lstStyle>
          <a:p>
            <a:r>
              <a:rPr lang="en-US" dirty="0"/>
              <a:t>32pt Intel Clear pro</a:t>
            </a:r>
          </a:p>
        </p:txBody>
      </p:sp>
      <p:sp>
        <p:nvSpPr>
          <p:cNvPr id="9" name="Picture Placeholder 8"/>
          <p:cNvSpPr>
            <a:spLocks noGrp="1"/>
          </p:cNvSpPr>
          <p:nvPr>
            <p:ph type="pic" sz="quarter" idx="13" hasCustomPrompt="1"/>
          </p:nvPr>
        </p:nvSpPr>
        <p:spPr>
          <a:xfrm>
            <a:off x="5398113" y="1372766"/>
            <a:ext cx="2923015" cy="1436852"/>
          </a:xfrm>
          <a:solidFill>
            <a:schemeClr val="bg2">
              <a:lumMod val="60000"/>
              <a:lumOff val="40000"/>
            </a:schemeClr>
          </a:solidFill>
        </p:spPr>
        <p:txBody>
          <a:bodyPr/>
          <a:lstStyle>
            <a:lvl1pPr>
              <a:defRPr sz="1800">
                <a:latin typeface="Intel Clear"/>
              </a:defRPr>
            </a:lvl1pPr>
          </a:lstStyle>
          <a:p>
            <a:r>
              <a:rPr lang="en-US" sz="1100" dirty="0">
                <a:latin typeface="Arial"/>
              </a:rPr>
              <a:t>Picture</a:t>
            </a:r>
          </a:p>
        </p:txBody>
      </p:sp>
      <p:sp>
        <p:nvSpPr>
          <p:cNvPr id="10" name="Picture Placeholder 8"/>
          <p:cNvSpPr>
            <a:spLocks noGrp="1"/>
          </p:cNvSpPr>
          <p:nvPr>
            <p:ph type="pic" sz="quarter" idx="14" hasCustomPrompt="1"/>
          </p:nvPr>
        </p:nvSpPr>
        <p:spPr>
          <a:xfrm>
            <a:off x="5398113" y="3004856"/>
            <a:ext cx="2923015" cy="1436852"/>
          </a:xfrm>
          <a:solidFill>
            <a:schemeClr val="bg2">
              <a:lumMod val="60000"/>
              <a:lumOff val="40000"/>
            </a:schemeClr>
          </a:solidFill>
        </p:spPr>
        <p:txBody>
          <a:bodyPr/>
          <a:lstStyle>
            <a:lvl1pPr>
              <a:defRPr sz="1800">
                <a:latin typeface="Intel Clear"/>
              </a:defRPr>
            </a:lvl1pPr>
          </a:lstStyle>
          <a:p>
            <a:r>
              <a:rPr lang="en-US" sz="1100" dirty="0">
                <a:latin typeface="Arial"/>
              </a:rPr>
              <a:t>Picture</a:t>
            </a:r>
          </a:p>
        </p:txBody>
      </p:sp>
      <p:sp>
        <p:nvSpPr>
          <p:cNvPr id="11"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Intel Confidential</a:t>
            </a:r>
            <a:endParaRPr lang="en-US" dirty="0"/>
          </a:p>
        </p:txBody>
      </p:sp>
    </p:spTree>
    <p:extLst>
      <p:ext uri="{BB962C8B-B14F-4D97-AF65-F5344CB8AC3E}">
        <p14:creationId xmlns:p14="http://schemas.microsoft.com/office/powerpoint/2010/main" val="31470418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2556C5-CE8C-6547-B838-EA80C61A4AF7}" type="slidenum">
              <a:rPr lang="en-US" smtClean="0"/>
              <a:pPr/>
              <a:t>‹#›</a:t>
            </a:fld>
            <a:endParaRPr lang="en-US" dirty="0"/>
          </a:p>
        </p:txBody>
      </p:sp>
      <p:sp>
        <p:nvSpPr>
          <p:cNvPr id="15" name="Content Placeholder 2"/>
          <p:cNvSpPr>
            <a:spLocks noGrp="1"/>
          </p:cNvSpPr>
          <p:nvPr>
            <p:ph sz="half" idx="1" hasCustomPrompt="1"/>
          </p:nvPr>
        </p:nvSpPr>
        <p:spPr>
          <a:xfrm>
            <a:off x="455613" y="1203324"/>
            <a:ext cx="4006851" cy="3425825"/>
          </a:xfrm>
        </p:spPr>
        <p:txBody>
          <a:bodyPr vert="horz" lIns="0" tIns="0" rIns="0" bIns="0" rtlCol="0">
            <a:noAutofit/>
          </a:bodyPr>
          <a:lstStyle>
            <a:lvl1pPr>
              <a:defRPr lang="en-US" dirty="0" smtClean="0">
                <a:solidFill>
                  <a:schemeClr val="bg2">
                    <a:lumMod val="50000"/>
                  </a:schemeClr>
                </a:solidFill>
              </a:defRPr>
            </a:lvl1pPr>
            <a:lvl2pPr>
              <a:defRPr lang="en-US" dirty="0" smtClean="0">
                <a:solidFill>
                  <a:schemeClr val="bg2">
                    <a:lumMod val="50000"/>
                  </a:schemeClr>
                </a:solidFill>
              </a:defRPr>
            </a:lvl2pPr>
            <a:lvl3pPr>
              <a:defRPr lang="en-US" sz="1400" dirty="0" smtClean="0">
                <a:solidFill>
                  <a:schemeClr val="bg2">
                    <a:lumMod val="50000"/>
                  </a:schemeClr>
                </a:solidFill>
              </a:defRPr>
            </a:lvl3pPr>
            <a:lvl4pPr>
              <a:defRPr lang="en-US" sz="1200" dirty="0" smtClean="0">
                <a:solidFill>
                  <a:schemeClr val="bg2">
                    <a:lumMod val="50000"/>
                  </a:schemeClr>
                </a:solidFill>
              </a:defRPr>
            </a:lvl4pPr>
            <a:lvl5pPr>
              <a:defRPr lang="en-US" sz="1200" dirty="0">
                <a:solidFill>
                  <a:schemeClr val="bg2">
                    <a:lumMod val="50000"/>
                  </a:schemeClr>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16" name="Content Placeholder 2"/>
          <p:cNvSpPr>
            <a:spLocks noGrp="1"/>
          </p:cNvSpPr>
          <p:nvPr>
            <p:ph sz="half" idx="13" hasCustomPrompt="1"/>
          </p:nvPr>
        </p:nvSpPr>
        <p:spPr>
          <a:xfrm>
            <a:off x="4678363" y="1203324"/>
            <a:ext cx="4005264" cy="3425825"/>
          </a:xfrm>
        </p:spPr>
        <p:txBody>
          <a:bodyPr vert="horz" lIns="0" tIns="0" rIns="0" bIns="0" rtlCol="0">
            <a:noAutofit/>
          </a:bodyPr>
          <a:lstStyle>
            <a:lvl1pPr>
              <a:defRPr lang="en-US" dirty="0" smtClean="0">
                <a:solidFill>
                  <a:schemeClr val="bg2">
                    <a:lumMod val="50000"/>
                  </a:schemeClr>
                </a:solidFill>
              </a:defRPr>
            </a:lvl1pPr>
            <a:lvl2pPr>
              <a:defRPr lang="en-US" dirty="0" smtClean="0">
                <a:solidFill>
                  <a:schemeClr val="bg2">
                    <a:lumMod val="50000"/>
                  </a:schemeClr>
                </a:solidFill>
              </a:defRPr>
            </a:lvl2pPr>
            <a:lvl3pPr>
              <a:defRPr lang="en-US" sz="1400" dirty="0" smtClean="0">
                <a:solidFill>
                  <a:schemeClr val="bg2">
                    <a:lumMod val="50000"/>
                  </a:schemeClr>
                </a:solidFill>
              </a:defRPr>
            </a:lvl3pPr>
            <a:lvl4pPr>
              <a:defRPr lang="en-US" sz="1200" dirty="0" smtClean="0">
                <a:solidFill>
                  <a:schemeClr val="bg2">
                    <a:lumMod val="50000"/>
                  </a:schemeClr>
                </a:solidFill>
              </a:defRPr>
            </a:lvl4pPr>
            <a:lvl5pPr>
              <a:defRPr lang="en-US" sz="1200" dirty="0">
                <a:solidFill>
                  <a:schemeClr val="bg2">
                    <a:lumMod val="50000"/>
                  </a:schemeClr>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8" name="Title 6"/>
          <p:cNvSpPr>
            <a:spLocks noGrp="1"/>
          </p:cNvSpPr>
          <p:nvPr>
            <p:ph type="title" hasCustomPrompt="1"/>
          </p:nvPr>
        </p:nvSpPr>
        <p:spPr>
          <a:xfrm>
            <a:off x="455613" y="308848"/>
            <a:ext cx="8229600" cy="868680"/>
          </a:xfrm>
        </p:spPr>
        <p:txBody>
          <a:bodyPr/>
          <a:lstStyle>
            <a:lvl1pPr>
              <a:defRPr b="0" i="0" baseline="0">
                <a:solidFill>
                  <a:srgbClr val="344C5E"/>
                </a:solidFill>
                <a:latin typeface="Intel Clear Pro" panose="020B0804020202060201" pitchFamily="34" charset="0"/>
                <a:ea typeface="Intel Clear Pro" panose="020B0804020202060201" pitchFamily="34" charset="0"/>
                <a:cs typeface="Intel Clear Pro" panose="020B0804020202060201" pitchFamily="34" charset="0"/>
              </a:defRPr>
            </a:lvl1pPr>
          </a:lstStyle>
          <a:p>
            <a:r>
              <a:rPr lang="en-US" dirty="0"/>
              <a:t>32pt Intel Clear pro</a:t>
            </a:r>
          </a:p>
        </p:txBody>
      </p:sp>
      <p:sp>
        <p:nvSpPr>
          <p:cNvPr id="6"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Intel Confidential</a:t>
            </a:r>
            <a:endParaRPr lang="en-US" dirty="0"/>
          </a:p>
        </p:txBody>
      </p:sp>
    </p:spTree>
    <p:extLst>
      <p:ext uri="{BB962C8B-B14F-4D97-AF65-F5344CB8AC3E}">
        <p14:creationId xmlns:p14="http://schemas.microsoft.com/office/powerpoint/2010/main" val="40620636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with Attribu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613" y="1203325"/>
            <a:ext cx="8228013" cy="3425825"/>
          </a:xfrm>
        </p:spPr>
        <p:txBody>
          <a:bodyPr anchor="ctr" anchorCtr="0"/>
          <a:lstStyle>
            <a:lvl1pPr marL="190500" indent="-190500">
              <a:defRPr sz="3600" b="1" baseline="0">
                <a:solidFill>
                  <a:schemeClr val="accent2"/>
                </a:solidFill>
                <a:latin typeface="+mn-lt"/>
                <a:cs typeface="Intel Clear"/>
              </a:defRPr>
            </a:lvl1pPr>
            <a:lvl2pPr marL="417513" indent="-225425">
              <a:buFont typeface="Arial"/>
              <a:buChar char="–"/>
              <a:defRPr sz="1200" baseline="0">
                <a:latin typeface="+mn-lt"/>
                <a:cs typeface="Intel Clear" panose="020B0604020203020204" pitchFamily="34" charset="0"/>
              </a:defRPr>
            </a:lvl2pPr>
            <a:lvl3pPr marL="685800" indent="-228600">
              <a:buFont typeface="Arial"/>
              <a:buChar char="–"/>
              <a:defRPr sz="1200">
                <a:latin typeface="+mn-lt"/>
              </a:defRPr>
            </a:lvl3pPr>
            <a:lvl4pPr marL="969963" indent="-228600">
              <a:buFont typeface="Arial"/>
              <a:buChar char="–"/>
              <a:defRPr sz="1100">
                <a:latin typeface="+mn-lt"/>
              </a:defRPr>
            </a:lvl4pPr>
            <a:lvl5pPr marL="1319213" indent="-228600">
              <a:buFont typeface="Arial"/>
              <a:buChar char="–"/>
              <a:defRPr sz="1050">
                <a:latin typeface="+mn-lt"/>
              </a:defRPr>
            </a:lvl5pPr>
          </a:lstStyle>
          <a:p>
            <a:pPr lvl="0"/>
            <a:r>
              <a:rPr lang="en-US" dirty="0"/>
              <a:t>“36pt Intel Clear Bold Text”</a:t>
            </a:r>
          </a:p>
          <a:p>
            <a:pPr lvl="1"/>
            <a:r>
              <a:rPr lang="en-US" dirty="0"/>
              <a:t>12pt Attribution</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b="0" i="0" baseline="0">
                <a:solidFill>
                  <a:srgbClr val="344C5E"/>
                </a:solidFill>
                <a:latin typeface="Intel Clear Pro" panose="020B0804020202060201" pitchFamily="34" charset="0"/>
                <a:ea typeface="Intel Clear Pro" panose="020B0804020202060201" pitchFamily="34" charset="0"/>
                <a:cs typeface="Intel Clear Pro" panose="020B0804020202060201" pitchFamily="34" charset="0"/>
              </a:defRPr>
            </a:lvl1pPr>
          </a:lstStyle>
          <a:p>
            <a:r>
              <a:rPr lang="en-US" dirty="0"/>
              <a:t>32pt Intel Clear pro</a:t>
            </a:r>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Intel Confidential</a:t>
            </a:r>
            <a:endParaRPr lang="en-US" dirty="0"/>
          </a:p>
        </p:txBody>
      </p:sp>
    </p:spTree>
    <p:extLst>
      <p:ext uri="{BB962C8B-B14F-4D97-AF65-F5344CB8AC3E}">
        <p14:creationId xmlns:p14="http://schemas.microsoft.com/office/powerpoint/2010/main" val="11929465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4768850"/>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a:t>Insert photo here. Drag picture to placeholder or click icon to add.</a:t>
            </a:r>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b="0" i="0" baseline="0">
                <a:solidFill>
                  <a:srgbClr val="344C5E"/>
                </a:solidFill>
                <a:latin typeface="Intel Clear Pro" panose="020B0804020202060201" pitchFamily="34" charset="0"/>
                <a:ea typeface="Intel Clear Pro" panose="020B0804020202060201" pitchFamily="34" charset="0"/>
                <a:cs typeface="Intel Clear Pro" panose="020B0804020202060201" pitchFamily="34" charset="0"/>
              </a:defRPr>
            </a:lvl1pPr>
          </a:lstStyle>
          <a:p>
            <a:r>
              <a:rPr lang="en-US" dirty="0"/>
              <a:t>32pt Intel Clear pro</a:t>
            </a:r>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Intel Confidential</a:t>
            </a:r>
            <a:endParaRPr lang="en-US" dirty="0"/>
          </a:p>
        </p:txBody>
      </p:sp>
    </p:spTree>
    <p:extLst>
      <p:ext uri="{BB962C8B-B14F-4D97-AF65-F5344CB8AC3E}">
        <p14:creationId xmlns:p14="http://schemas.microsoft.com/office/powerpoint/2010/main" val="36382072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Bottom Half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2574131"/>
            <a:ext cx="9144000" cy="2194719"/>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a:t>Insert photo here. Drag picture to placeholder or click icon to add.</a:t>
            </a:r>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dirty="0"/>
          </a:p>
        </p:txBody>
      </p:sp>
      <p:sp>
        <p:nvSpPr>
          <p:cNvPr id="18" name="Content Placeholder 2"/>
          <p:cNvSpPr>
            <a:spLocks noGrp="1"/>
          </p:cNvSpPr>
          <p:nvPr>
            <p:ph sz="half" idx="1" hasCustomPrompt="1"/>
          </p:nvPr>
        </p:nvSpPr>
        <p:spPr>
          <a:xfrm>
            <a:off x="455613" y="1203325"/>
            <a:ext cx="4006851" cy="1309290"/>
          </a:xfrm>
        </p:spPr>
        <p:txBody>
          <a:bodyPr vert="horz" lIns="0" tIns="0" rIns="0" bIns="0" rtlCol="0">
            <a:noAutofit/>
          </a:bodyPr>
          <a:lstStyle>
            <a:lvl1pPr>
              <a:defRPr lang="en-US" dirty="0" smtClean="0"/>
            </a:lvl1pPr>
            <a:lvl2pPr>
              <a:defRPr lang="en-US" dirty="0" smtClean="0"/>
            </a:lvl2pPr>
            <a:lvl3pPr>
              <a:defRPr lang="en-US" sz="1400" dirty="0" smtClean="0"/>
            </a:lvl3pPr>
            <a:lvl4pPr>
              <a:defRPr lang="en-US" sz="1200" dirty="0" smtClean="0"/>
            </a:lvl4pPr>
            <a:lvl5pPr>
              <a:defRPr lang="en-US" sz="1200" dirty="0"/>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19" name="Content Placeholder 2"/>
          <p:cNvSpPr>
            <a:spLocks noGrp="1"/>
          </p:cNvSpPr>
          <p:nvPr>
            <p:ph sz="half" idx="15" hasCustomPrompt="1"/>
          </p:nvPr>
        </p:nvSpPr>
        <p:spPr>
          <a:xfrm>
            <a:off x="4678363" y="1203325"/>
            <a:ext cx="4005264" cy="1309290"/>
          </a:xfrm>
        </p:spPr>
        <p:txBody>
          <a:bodyPr vert="horz" lIns="0" tIns="0" rIns="0" bIns="0" rtlCol="0">
            <a:noAutofit/>
          </a:bodyPr>
          <a:lstStyle>
            <a:lvl1pPr>
              <a:defRPr lang="en-US" dirty="0" smtClean="0"/>
            </a:lvl1pPr>
            <a:lvl2pPr>
              <a:defRPr lang="en-US" dirty="0" smtClean="0"/>
            </a:lvl2pPr>
            <a:lvl3pPr>
              <a:defRPr lang="en-US" sz="1400" dirty="0" smtClean="0"/>
            </a:lvl3pPr>
            <a:lvl4pPr>
              <a:defRPr lang="en-US" sz="1200" dirty="0" smtClean="0"/>
            </a:lvl4pPr>
            <a:lvl5pPr>
              <a:defRPr lang="en-US" sz="1200" dirty="0"/>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3" name="TextBox 2"/>
          <p:cNvSpPr txBox="1"/>
          <p:nvPr userDrawn="1"/>
        </p:nvSpPr>
        <p:spPr>
          <a:xfrm>
            <a:off x="1009487" y="4975795"/>
            <a:ext cx="184666" cy="246221"/>
          </a:xfrm>
          <a:prstGeom prst="rect">
            <a:avLst/>
          </a:prstGeom>
          <a:noFill/>
        </p:spPr>
        <p:txBody>
          <a:bodyPr wrap="none" rtlCol="0">
            <a:spAutoFit/>
          </a:bodyPr>
          <a:lstStyle/>
          <a:p>
            <a:endParaRPr lang="en-US" sz="1000" dirty="0">
              <a:solidFill>
                <a:schemeClr val="tx2"/>
              </a:solidFill>
              <a:cs typeface="Intel Clear"/>
            </a:endParaRPr>
          </a:p>
        </p:txBody>
      </p:sp>
      <p:sp>
        <p:nvSpPr>
          <p:cNvPr id="10" name="Title 6"/>
          <p:cNvSpPr>
            <a:spLocks noGrp="1"/>
          </p:cNvSpPr>
          <p:nvPr>
            <p:ph type="title" hasCustomPrompt="1"/>
          </p:nvPr>
        </p:nvSpPr>
        <p:spPr>
          <a:xfrm>
            <a:off x="455613" y="308848"/>
            <a:ext cx="8229600" cy="868680"/>
          </a:xfrm>
        </p:spPr>
        <p:txBody>
          <a:bodyPr/>
          <a:lstStyle>
            <a:lvl1pPr>
              <a:defRPr b="0" i="0" baseline="0">
                <a:solidFill>
                  <a:srgbClr val="344C5E"/>
                </a:solidFill>
                <a:latin typeface="Intel Clear Pro" panose="020B0804020202060201" pitchFamily="34" charset="0"/>
                <a:ea typeface="Intel Clear Pro" panose="020B0804020202060201" pitchFamily="34" charset="0"/>
                <a:cs typeface="Intel Clear Pro" panose="020B0804020202060201" pitchFamily="34" charset="0"/>
              </a:defRPr>
            </a:lvl1pPr>
          </a:lstStyle>
          <a:p>
            <a:r>
              <a:rPr lang="en-US" dirty="0"/>
              <a:t>32pt Intel Clear pro</a:t>
            </a:r>
          </a:p>
        </p:txBody>
      </p:sp>
      <p:sp>
        <p:nvSpPr>
          <p:cNvPr id="8"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Intel Confidential</a:t>
            </a:r>
            <a:endParaRPr lang="en-US" dirty="0"/>
          </a:p>
        </p:txBody>
      </p:sp>
    </p:spTree>
    <p:extLst>
      <p:ext uri="{BB962C8B-B14F-4D97-AF65-F5344CB8AC3E}">
        <p14:creationId xmlns:p14="http://schemas.microsoft.com/office/powerpoint/2010/main" val="23926894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 Id="rId23"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87" y="4759452"/>
            <a:ext cx="9144000" cy="384048"/>
          </a:xfrm>
          <a:prstGeom prst="rect">
            <a:avLst/>
          </a:prstGeom>
          <a:gradFill flip="none" rotWithShape="1">
            <a:gsLst>
              <a:gs pos="0">
                <a:schemeClr val="tx2"/>
              </a:gs>
              <a:gs pos="50000">
                <a:schemeClr val="accent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a:off x="8718551" y="4824510"/>
            <a:ext cx="2381" cy="237744"/>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455613" y="310130"/>
            <a:ext cx="8229600" cy="868680"/>
          </a:xfrm>
          <a:prstGeom prst="rect">
            <a:avLst/>
          </a:prstGeom>
        </p:spPr>
        <p:txBody>
          <a:bodyPr vert="horz" lIns="0" tIns="0" rIns="0" bIns="0" rtlCol="0" anchor="t" anchorCtr="0">
            <a:noAutofit/>
          </a:bodyPr>
          <a:lstStyle/>
          <a:p>
            <a:r>
              <a:rPr lang="en-US" dirty="0"/>
              <a:t>32pt Intel Clear pro</a:t>
            </a:r>
          </a:p>
        </p:txBody>
      </p:sp>
      <p:sp>
        <p:nvSpPr>
          <p:cNvPr id="3" name="Text Placeholder 2"/>
          <p:cNvSpPr>
            <a:spLocks noGrp="1"/>
          </p:cNvSpPr>
          <p:nvPr>
            <p:ph type="body" idx="1"/>
          </p:nvPr>
        </p:nvSpPr>
        <p:spPr>
          <a:xfrm>
            <a:off x="455613" y="1203325"/>
            <a:ext cx="8228012" cy="3425825"/>
          </a:xfrm>
          <a:prstGeom prst="rect">
            <a:avLst/>
          </a:prstGeom>
        </p:spPr>
        <p:txBody>
          <a:bodyPr vert="horz" lIns="0" tIns="0" rIns="0" bIns="0" rtlCol="0">
            <a:noAutofit/>
          </a:bodyPr>
          <a:lstStyle/>
          <a:p>
            <a:pPr lvl="0"/>
            <a:r>
              <a:rPr lang="en-US" dirty="0"/>
              <a:t>18pt Intel Clear body text</a:t>
            </a:r>
          </a:p>
          <a:p>
            <a:pPr lvl="1"/>
            <a:r>
              <a:rPr lang="en-US" dirty="0"/>
              <a:t>16pt Intel Clear bullet one</a:t>
            </a:r>
          </a:p>
          <a:p>
            <a:pPr lvl="2"/>
            <a:r>
              <a:rPr lang="en-US" dirty="0"/>
              <a:t>16pt Intel Clear sub-bullet</a:t>
            </a:r>
          </a:p>
          <a:p>
            <a:pPr lvl="3"/>
            <a:r>
              <a:rPr lang="en-US" dirty="0" err="1"/>
              <a:t>14pt</a:t>
            </a:r>
            <a:r>
              <a:rPr lang="en-US" dirty="0"/>
              <a:t> Intel Clear fourth level</a:t>
            </a:r>
          </a:p>
          <a:p>
            <a:pPr lvl="4"/>
            <a:r>
              <a:rPr lang="en-US" dirty="0" err="1"/>
              <a:t>14pt</a:t>
            </a:r>
            <a:r>
              <a:rPr lang="en-US" dirty="0"/>
              <a:t> Intel Clear fifth level</a:t>
            </a:r>
          </a:p>
        </p:txBody>
      </p:sp>
      <p:sp>
        <p:nvSpPr>
          <p:cNvPr id="6" name="Slide Number Placeholder 5"/>
          <p:cNvSpPr>
            <a:spLocks noGrp="1"/>
          </p:cNvSpPr>
          <p:nvPr>
            <p:ph type="sldNum" sz="quarter" idx="4"/>
          </p:nvPr>
        </p:nvSpPr>
        <p:spPr>
          <a:xfrm>
            <a:off x="6872352" y="4824387"/>
            <a:ext cx="2133600" cy="273844"/>
          </a:xfrm>
          <a:prstGeom prst="rect">
            <a:avLst/>
          </a:prstGeom>
        </p:spPr>
        <p:txBody>
          <a:bodyPr vert="horz" lIns="0" tIns="0" rIns="0" bIns="0" rtlCol="0" anchor="ctr"/>
          <a:lstStyle>
            <a:lvl1pPr algn="r">
              <a:defRPr sz="800">
                <a:solidFill>
                  <a:schemeClr val="bg1"/>
                </a:solidFill>
                <a:latin typeface="+mn-lt"/>
                <a:cs typeface="Intel Clear"/>
              </a:defRPr>
            </a:lvl1pPr>
          </a:lstStyle>
          <a:p>
            <a:fld id="{EE2556C5-CE8C-6547-B838-EA80C61A4AF7}" type="slidenum">
              <a:rPr lang="en-US" smtClean="0"/>
              <a:pPr/>
              <a:t>‹#›</a:t>
            </a:fld>
            <a:endParaRPr lang="en-US" dirty="0"/>
          </a:p>
        </p:txBody>
      </p:sp>
      <p:pic>
        <p:nvPicPr>
          <p:cNvPr id="4" name="Grafik 3"/>
          <p:cNvPicPr>
            <a:picLocks noChangeAspect="1"/>
          </p:cNvPicPr>
          <p:nvPr userDrawn="1"/>
        </p:nvPicPr>
        <p:blipFill>
          <a:blip r:embed="rId23"/>
          <a:stretch>
            <a:fillRect/>
          </a:stretch>
        </p:blipFill>
        <p:spPr>
          <a:xfrm>
            <a:off x="7647723" y="4836952"/>
            <a:ext cx="836483" cy="248714"/>
          </a:xfrm>
          <a:prstGeom prst="rect">
            <a:avLst/>
          </a:prstGeom>
        </p:spPr>
      </p:pic>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Intel Confidential</a:t>
            </a:r>
            <a:endParaRPr lang="en-US" dirty="0"/>
          </a:p>
        </p:txBody>
      </p:sp>
    </p:spTree>
    <p:extLst>
      <p:ext uri="{BB962C8B-B14F-4D97-AF65-F5344CB8AC3E}">
        <p14:creationId xmlns:p14="http://schemas.microsoft.com/office/powerpoint/2010/main" val="3786227823"/>
      </p:ext>
    </p:extLst>
  </p:cSld>
  <p:clrMap bg1="lt1" tx1="dk1" bg2="lt2" tx2="dk2" accent1="accent1" accent2="accent2" accent3="accent3" accent4="accent4" accent5="accent5" accent6="accent6" hlink="hlink" folHlink="folHlink"/>
  <p:sldLayoutIdLst>
    <p:sldLayoutId id="2147483673" r:id="rId1"/>
    <p:sldLayoutId id="2147483685" r:id="rId2"/>
    <p:sldLayoutId id="2147483674" r:id="rId3"/>
    <p:sldLayoutId id="2147483650" r:id="rId4"/>
    <p:sldLayoutId id="2147483684" r:id="rId5"/>
    <p:sldLayoutId id="2147483652" r:id="rId6"/>
    <p:sldLayoutId id="2147483660" r:id="rId7"/>
    <p:sldLayoutId id="2147483668" r:id="rId8"/>
    <p:sldLayoutId id="2147483669" r:id="rId9"/>
    <p:sldLayoutId id="2147483670" r:id="rId10"/>
    <p:sldLayoutId id="2147483672" r:id="rId11"/>
    <p:sldLayoutId id="2147483651" r:id="rId12"/>
    <p:sldLayoutId id="2147483690" r:id="rId13"/>
    <p:sldLayoutId id="2147483686" r:id="rId14"/>
    <p:sldLayoutId id="2147483677" r:id="rId15"/>
    <p:sldLayoutId id="2147483665" r:id="rId16"/>
    <p:sldLayoutId id="2147483654" r:id="rId17"/>
    <p:sldLayoutId id="2147483655" r:id="rId18"/>
    <p:sldLayoutId id="2147483687" r:id="rId19"/>
    <p:sldLayoutId id="2147483676" r:id="rId20"/>
    <p:sldLayoutId id="2147483692" r:id="rId21"/>
  </p:sldLayoutIdLst>
  <p:timing>
    <p:tnLst>
      <p:par>
        <p:cTn id="1" dur="indefinite" restart="never" nodeType="tmRoot"/>
      </p:par>
    </p:tnLst>
  </p:timing>
  <p:hf hdr="0" dt="0"/>
  <p:txStyles>
    <p:titleStyle>
      <a:lvl1pPr algn="l" defTabSz="457200" rtl="0" eaLnBrk="1" latinLnBrk="0" hangingPunct="1">
        <a:lnSpc>
          <a:spcPct val="100000"/>
        </a:lnSpc>
        <a:spcBef>
          <a:spcPct val="0"/>
        </a:spcBef>
        <a:buNone/>
        <a:defRPr sz="3200" b="0" i="0" kern="1200" spc="0" baseline="0">
          <a:solidFill>
            <a:srgbClr val="344C5E"/>
          </a:solidFill>
          <a:latin typeface="Intel Clear Pro" panose="020B0804020202060201" pitchFamily="34" charset="0"/>
          <a:ea typeface="Intel Clear Pro" panose="020B0804020202060201" pitchFamily="34" charset="0"/>
          <a:cs typeface="Intel Clear Pro" panose="020B0804020202060201" pitchFamily="34" charset="0"/>
        </a:defRPr>
      </a:lvl1pPr>
    </p:titleStyle>
    <p:body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84AEB0"/>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rgbClr val="84AEB0"/>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600" kern="1200">
          <a:solidFill>
            <a:srgbClr val="84AEB0"/>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rgbClr val="84AEB0"/>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rgbClr val="84AEB0"/>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5.png"/><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hyperlink" Target="https://github.com/NervanaSystems/ngraph" TargetMode="External"/><Relationship Id="rId4" Type="http://schemas.openxmlformats.org/officeDocument/2006/relationships/hyperlink" Target="https://ngraph.nervanasys.com/docs/latest/" TargetMode="External"/><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www.intel.com/performanc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effectLst/>
              </a:rPr>
              <a:t>Intel Nervana Graph</a:t>
            </a:r>
            <a:endParaRPr lang="de-DE" dirty="0">
              <a:effectLst/>
            </a:endParaRPr>
          </a:p>
        </p:txBody>
      </p:sp>
      <p:sp>
        <p:nvSpPr>
          <p:cNvPr id="3" name="Textplatzhalter 2"/>
          <p:cNvSpPr>
            <a:spLocks noGrp="1"/>
          </p:cNvSpPr>
          <p:nvPr>
            <p:ph type="body" sz="quarter" idx="10"/>
          </p:nvPr>
        </p:nvSpPr>
        <p:spPr>
          <a:xfrm>
            <a:off x="1665514" y="1432043"/>
            <a:ext cx="5780315" cy="705604"/>
          </a:xfrm>
        </p:spPr>
        <p:txBody>
          <a:bodyPr/>
          <a:lstStyle/>
          <a:p>
            <a:r>
              <a:rPr lang="de-DE" dirty="0" smtClean="0"/>
              <a:t>A Universal </a:t>
            </a:r>
            <a:r>
              <a:rPr lang="de-DE" dirty="0" err="1" smtClean="0"/>
              <a:t>Deep</a:t>
            </a:r>
            <a:r>
              <a:rPr lang="de-DE" dirty="0" smtClean="0"/>
              <a:t> </a:t>
            </a:r>
            <a:r>
              <a:rPr lang="de-DE" dirty="0" err="1" smtClean="0"/>
              <a:t>learning</a:t>
            </a:r>
            <a:r>
              <a:rPr lang="de-DE" dirty="0" smtClean="0"/>
              <a:t> </a:t>
            </a:r>
            <a:r>
              <a:rPr lang="de-DE" dirty="0" err="1" smtClean="0"/>
              <a:t>compiler</a:t>
            </a:r>
            <a:endParaRPr lang="de-DE" dirty="0"/>
          </a:p>
        </p:txBody>
      </p:sp>
      <p:sp>
        <p:nvSpPr>
          <p:cNvPr id="5" name="Textplatzhalter 3"/>
          <p:cNvSpPr>
            <a:spLocks noGrp="1"/>
          </p:cNvSpPr>
          <p:nvPr>
            <p:ph type="body" sz="quarter" idx="11"/>
          </p:nvPr>
        </p:nvSpPr>
        <p:spPr/>
        <p:txBody>
          <a:bodyPr/>
          <a:lstStyle/>
          <a:p>
            <a:r>
              <a:rPr lang="en-US" dirty="0" smtClean="0"/>
              <a:t>Jason knight</a:t>
            </a:r>
            <a:endParaRPr lang="en-US" dirty="0"/>
          </a:p>
        </p:txBody>
      </p:sp>
      <p:sp>
        <p:nvSpPr>
          <p:cNvPr id="6" name="Textplatzhalter 3"/>
          <p:cNvSpPr>
            <a:spLocks noGrp="1"/>
          </p:cNvSpPr>
          <p:nvPr>
            <p:ph type="body" sz="quarter" idx="11"/>
          </p:nvPr>
        </p:nvSpPr>
        <p:spPr>
          <a:xfrm>
            <a:off x="5947141" y="4311918"/>
            <a:ext cx="2932112" cy="615689"/>
          </a:xfrm>
        </p:spPr>
        <p:txBody>
          <a:bodyPr/>
          <a:lstStyle/>
          <a:p>
            <a:r>
              <a:rPr lang="en-US" sz="3200" dirty="0" smtClean="0"/>
              <a:t>Platform Architect</a:t>
            </a:r>
            <a:endParaRPr lang="en-US" sz="3200" dirty="0"/>
          </a:p>
        </p:txBody>
      </p:sp>
    </p:spTree>
    <p:extLst>
      <p:ext uri="{BB962C8B-B14F-4D97-AF65-F5344CB8AC3E}">
        <p14:creationId xmlns:p14="http://schemas.microsoft.com/office/powerpoint/2010/main" val="203422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5613" y="2238860"/>
            <a:ext cx="8212886" cy="1002290"/>
          </a:xfrm>
        </p:spPr>
        <p:txBody>
          <a:bodyPr/>
          <a:lstStyle/>
          <a:p>
            <a:r>
              <a:rPr lang="en-US" dirty="0" smtClean="0"/>
              <a:t>Nervana </a:t>
            </a:r>
            <a:r>
              <a:rPr lang="en-US" dirty="0" smtClean="0"/>
              <a:t>Graph – IR </a:t>
            </a:r>
            <a:r>
              <a:rPr lang="en-US" dirty="0" smtClean="0"/>
              <a:t>and </a:t>
            </a:r>
            <a:r>
              <a:rPr lang="en-US" dirty="0" smtClean="0"/>
              <a:t>Frontends</a:t>
            </a:r>
            <a:endParaRPr lang="en-US" dirty="0"/>
          </a:p>
        </p:txBody>
      </p:sp>
      <p:sp>
        <p:nvSpPr>
          <p:cNvPr id="7" name="Text Placeholder 6"/>
          <p:cNvSpPr>
            <a:spLocks noGrp="1"/>
          </p:cNvSpPr>
          <p:nvPr>
            <p:ph type="body" idx="4294967295"/>
          </p:nvPr>
        </p:nvSpPr>
        <p:spPr>
          <a:xfrm>
            <a:off x="455613" y="3241150"/>
            <a:ext cx="7772400" cy="1125140"/>
          </a:xfrm>
          <a:prstGeom prst="rect">
            <a:avLst/>
          </a:prstGeom>
        </p:spPr>
        <p:txBody>
          <a:bodyPr/>
          <a:lstStyle/>
          <a:p>
            <a:r>
              <a:rPr lang="en-US" dirty="0" smtClean="0">
                <a:solidFill>
                  <a:schemeClr val="bg1"/>
                </a:solidFill>
              </a:rPr>
              <a:t>Intermediate representation and deep learning library “connectors”</a:t>
            </a:r>
            <a:endParaRPr lang="en-US" dirty="0">
              <a:solidFill>
                <a:schemeClr val="bg1"/>
              </a:solidFill>
            </a:endParaRPr>
          </a:p>
        </p:txBody>
      </p:sp>
    </p:spTree>
    <p:extLst>
      <p:ext uri="{BB962C8B-B14F-4D97-AF65-F5344CB8AC3E}">
        <p14:creationId xmlns:p14="http://schemas.microsoft.com/office/powerpoint/2010/main" val="413167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Nervana Graph IR</a:t>
            </a:r>
            <a:endParaRPr lang="en-US" dirty="0"/>
          </a:p>
        </p:txBody>
      </p:sp>
      <p:sp>
        <p:nvSpPr>
          <p:cNvPr id="5" name="Slide Number Placeholder 4"/>
          <p:cNvSpPr>
            <a:spLocks noGrp="1"/>
          </p:cNvSpPr>
          <p:nvPr>
            <p:ph type="sldNum" sz="quarter" idx="12"/>
          </p:nvPr>
        </p:nvSpPr>
        <p:spPr/>
        <p:txBody>
          <a:bodyPr/>
          <a:lstStyle/>
          <a:p>
            <a:fld id="{8AB0954B-190F-114F-B7ED-754590328019}" type="slidenum">
              <a:rPr lang="en-US" smtClean="0"/>
              <a:t>11</a:t>
            </a:fld>
            <a:endParaRPr lang="en-US"/>
          </a:p>
        </p:txBody>
      </p:sp>
      <p:sp>
        <p:nvSpPr>
          <p:cNvPr id="7" name="Rectangle 6"/>
          <p:cNvSpPr/>
          <p:nvPr/>
        </p:nvSpPr>
        <p:spPr>
          <a:xfrm>
            <a:off x="1981182" y="890018"/>
            <a:ext cx="548640" cy="27432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X</a:t>
            </a:r>
            <a:endParaRPr lang="en-US" sz="1350" dirty="0"/>
          </a:p>
        </p:txBody>
      </p:sp>
      <mc:AlternateContent xmlns:mc="http://schemas.openxmlformats.org/markup-compatibility/2006">
        <mc:Choice xmlns:a14="http://schemas.microsoft.com/office/drawing/2010/main" Requires="a14">
          <p:sp>
            <p:nvSpPr>
              <p:cNvPr id="8" name="Rectangle 7"/>
              <p:cNvSpPr/>
              <p:nvPr/>
            </p:nvSpPr>
            <p:spPr>
              <a:xfrm>
                <a:off x="1209031" y="904490"/>
                <a:ext cx="548640" cy="274320"/>
              </a:xfrm>
              <a:prstGeom prst="rect">
                <a:avLst/>
              </a:prstGeom>
              <a:solidFill>
                <a:schemeClr val="accent3">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350" i="1">
                              <a:latin typeface="Cambria Math" charset="0"/>
                            </a:rPr>
                          </m:ctrlPr>
                        </m:sSubPr>
                        <m:e>
                          <m:r>
                            <a:rPr lang="en-US" sz="1350" i="1">
                              <a:latin typeface="Cambria Math" charset="0"/>
                            </a:rPr>
                            <m:t>𝑊</m:t>
                          </m:r>
                        </m:e>
                        <m:sub>
                          <m:r>
                            <a:rPr lang="en-US" sz="1350" i="1">
                              <a:latin typeface="Cambria Math" charset="0"/>
                            </a:rPr>
                            <m:t>0</m:t>
                          </m:r>
                        </m:sub>
                      </m:sSub>
                    </m:oMath>
                  </m:oMathPara>
                </a14:m>
                <a:endParaRPr lang="en-US" sz="1350" dirty="0"/>
              </a:p>
            </p:txBody>
          </p:sp>
        </mc:Choice>
        <mc:Fallback>
          <p:sp>
            <p:nvSpPr>
              <p:cNvPr id="8" name="Rectangle 7"/>
              <p:cNvSpPr>
                <a:spLocks noRot="1" noChangeAspect="1" noMove="1" noResize="1" noEditPoints="1" noAdjustHandles="1" noChangeArrowheads="1" noChangeShapeType="1" noTextEdit="1"/>
              </p:cNvSpPr>
              <p:nvPr/>
            </p:nvSpPr>
            <p:spPr>
              <a:xfrm>
                <a:off x="1209031" y="904490"/>
                <a:ext cx="548640" cy="274320"/>
              </a:xfrm>
              <a:prstGeom prst="rect">
                <a:avLst/>
              </a:prstGeom>
              <a:blipFill rotWithShape="0">
                <a:blip r:embed="rId2"/>
                <a:stretch>
                  <a:fillRect/>
                </a:stretch>
              </a:blipFill>
              <a:ln>
                <a:noFill/>
              </a:ln>
              <a:effectLst/>
            </p:spPr>
            <p:txBody>
              <a:bodyPr/>
              <a:lstStyle/>
              <a:p>
                <a:r>
                  <a:rPr lang="en-US">
                    <a:noFill/>
                  </a:rPr>
                  <a:t> </a:t>
                </a:r>
              </a:p>
            </p:txBody>
          </p:sp>
        </mc:Fallback>
      </mc:AlternateContent>
      <p:sp>
        <p:nvSpPr>
          <p:cNvPr id="9" name="Oval 8"/>
          <p:cNvSpPr/>
          <p:nvPr/>
        </p:nvSpPr>
        <p:spPr>
          <a:xfrm>
            <a:off x="1441998" y="1401325"/>
            <a:ext cx="857250" cy="3429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dot</a:t>
            </a:r>
            <a:endParaRPr lang="en-US" sz="1350" dirty="0"/>
          </a:p>
        </p:txBody>
      </p:sp>
      <mc:AlternateContent xmlns:mc="http://schemas.openxmlformats.org/markup-compatibility/2006">
        <mc:Choice xmlns:a14="http://schemas.microsoft.com/office/drawing/2010/main" Requires="a14">
          <p:sp>
            <p:nvSpPr>
              <p:cNvPr id="10" name="Rectangle 9"/>
              <p:cNvSpPr/>
              <p:nvPr/>
            </p:nvSpPr>
            <p:spPr>
              <a:xfrm>
                <a:off x="455613" y="890018"/>
                <a:ext cx="548640" cy="274320"/>
              </a:xfrm>
              <a:prstGeom prst="rect">
                <a:avLst/>
              </a:prstGeom>
              <a:solidFill>
                <a:schemeClr val="accent3">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350" i="1">
                              <a:latin typeface="Cambria Math" charset="0"/>
                            </a:rPr>
                          </m:ctrlPr>
                        </m:sSubPr>
                        <m:e>
                          <m:r>
                            <a:rPr lang="en-US" sz="1350" i="1">
                              <a:latin typeface="Cambria Math" charset="0"/>
                            </a:rPr>
                            <m:t>𝑏</m:t>
                          </m:r>
                        </m:e>
                        <m:sub>
                          <m:r>
                            <a:rPr lang="en-US" sz="1350" i="1">
                              <a:latin typeface="Cambria Math" charset="0"/>
                            </a:rPr>
                            <m:t>0</m:t>
                          </m:r>
                        </m:sub>
                      </m:sSub>
                    </m:oMath>
                  </m:oMathPara>
                </a14:m>
                <a:endParaRPr lang="en-US" sz="1350" dirty="0"/>
              </a:p>
            </p:txBody>
          </p:sp>
        </mc:Choice>
        <mc:Fallback>
          <p:sp>
            <p:nvSpPr>
              <p:cNvPr id="10" name="Rectangle 9"/>
              <p:cNvSpPr>
                <a:spLocks noRot="1" noChangeAspect="1" noMove="1" noResize="1" noEditPoints="1" noAdjustHandles="1" noChangeArrowheads="1" noChangeShapeType="1" noTextEdit="1"/>
              </p:cNvSpPr>
              <p:nvPr/>
            </p:nvSpPr>
            <p:spPr>
              <a:xfrm>
                <a:off x="455613" y="890018"/>
                <a:ext cx="548640" cy="274320"/>
              </a:xfrm>
              <a:prstGeom prst="rect">
                <a:avLst/>
              </a:prstGeom>
              <a:blipFill rotWithShape="0">
                <a:blip r:embed="rId3"/>
                <a:stretch>
                  <a:fillRect/>
                </a:stretch>
              </a:blipFill>
              <a:ln>
                <a:noFill/>
              </a:ln>
              <a:effectLst/>
            </p:spPr>
            <p:txBody>
              <a:bodyPr/>
              <a:lstStyle/>
              <a:p>
                <a:r>
                  <a:rPr lang="en-US">
                    <a:noFill/>
                  </a:rPr>
                  <a:t> </a:t>
                </a:r>
              </a:p>
            </p:txBody>
          </p:sp>
        </mc:Fallback>
      </mc:AlternateContent>
      <p:sp>
        <p:nvSpPr>
          <p:cNvPr id="11" name="Oval 10"/>
          <p:cNvSpPr/>
          <p:nvPr/>
        </p:nvSpPr>
        <p:spPr>
          <a:xfrm>
            <a:off x="855704" y="1921490"/>
            <a:ext cx="857250" cy="3429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add</a:t>
            </a:r>
            <a:endParaRPr lang="en-US" sz="1350" dirty="0"/>
          </a:p>
        </p:txBody>
      </p:sp>
      <p:cxnSp>
        <p:nvCxnSpPr>
          <p:cNvPr id="13" name="Straight Arrow Connector 12"/>
          <p:cNvCxnSpPr>
            <a:stCxn id="8" idx="2"/>
            <a:endCxn id="9" idx="1"/>
          </p:cNvCxnSpPr>
          <p:nvPr/>
        </p:nvCxnSpPr>
        <p:spPr>
          <a:xfrm>
            <a:off x="1483351" y="1178811"/>
            <a:ext cx="84188" cy="272731"/>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7" idx="2"/>
            <a:endCxn id="9" idx="7"/>
          </p:cNvCxnSpPr>
          <p:nvPr/>
        </p:nvCxnSpPr>
        <p:spPr>
          <a:xfrm flipH="1">
            <a:off x="2173707" y="1164337"/>
            <a:ext cx="81795" cy="287204"/>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9" idx="4"/>
            <a:endCxn id="11" idx="7"/>
          </p:cNvCxnSpPr>
          <p:nvPr/>
        </p:nvCxnSpPr>
        <p:spPr>
          <a:xfrm flipH="1">
            <a:off x="1587412" y="1744225"/>
            <a:ext cx="283211" cy="227481"/>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0" idx="2"/>
            <a:endCxn id="11" idx="1"/>
          </p:cNvCxnSpPr>
          <p:nvPr/>
        </p:nvCxnSpPr>
        <p:spPr>
          <a:xfrm>
            <a:off x="729933" y="1164338"/>
            <a:ext cx="251312" cy="807368"/>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51" name="Oval 50"/>
          <p:cNvSpPr/>
          <p:nvPr/>
        </p:nvSpPr>
        <p:spPr>
          <a:xfrm>
            <a:off x="855704" y="2487248"/>
            <a:ext cx="857250" cy="3429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err="1"/>
              <a:t>neg</a:t>
            </a:r>
            <a:endParaRPr lang="en-US" sz="1350" dirty="0"/>
          </a:p>
        </p:txBody>
      </p:sp>
      <p:sp>
        <p:nvSpPr>
          <p:cNvPr id="52" name="Oval 51"/>
          <p:cNvSpPr/>
          <p:nvPr/>
        </p:nvSpPr>
        <p:spPr>
          <a:xfrm>
            <a:off x="855704" y="3053007"/>
            <a:ext cx="857250" cy="3429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err="1"/>
              <a:t>exp</a:t>
            </a:r>
            <a:endParaRPr lang="en-US" sz="1350" dirty="0"/>
          </a:p>
        </p:txBody>
      </p:sp>
      <p:sp>
        <p:nvSpPr>
          <p:cNvPr id="53" name="Oval 52"/>
          <p:cNvSpPr/>
          <p:nvPr/>
        </p:nvSpPr>
        <p:spPr>
          <a:xfrm>
            <a:off x="1367074" y="3668524"/>
            <a:ext cx="857250" cy="3429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add</a:t>
            </a:r>
            <a:endParaRPr lang="en-US" sz="1350" dirty="0"/>
          </a:p>
        </p:txBody>
      </p:sp>
      <p:sp>
        <p:nvSpPr>
          <p:cNvPr id="54" name="Oval 53"/>
          <p:cNvSpPr/>
          <p:nvPr/>
        </p:nvSpPr>
        <p:spPr>
          <a:xfrm>
            <a:off x="1367074" y="4238905"/>
            <a:ext cx="857250" cy="3429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err="1"/>
              <a:t>recip</a:t>
            </a:r>
            <a:endParaRPr lang="en-US" sz="1350" dirty="0"/>
          </a:p>
        </p:txBody>
      </p:sp>
      <p:cxnSp>
        <p:nvCxnSpPr>
          <p:cNvPr id="56" name="Straight Arrow Connector 55"/>
          <p:cNvCxnSpPr>
            <a:stCxn id="11" idx="4"/>
            <a:endCxn id="51" idx="0"/>
          </p:cNvCxnSpPr>
          <p:nvPr/>
        </p:nvCxnSpPr>
        <p:spPr>
          <a:xfrm>
            <a:off x="1284329" y="2264390"/>
            <a:ext cx="0" cy="22285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51" idx="4"/>
            <a:endCxn id="52" idx="0"/>
          </p:cNvCxnSpPr>
          <p:nvPr/>
        </p:nvCxnSpPr>
        <p:spPr>
          <a:xfrm>
            <a:off x="1284329" y="2830149"/>
            <a:ext cx="0" cy="22285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52" idx="4"/>
            <a:endCxn id="53" idx="1"/>
          </p:cNvCxnSpPr>
          <p:nvPr/>
        </p:nvCxnSpPr>
        <p:spPr>
          <a:xfrm>
            <a:off x="1284329" y="3395907"/>
            <a:ext cx="208286" cy="322833"/>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53" idx="4"/>
            <a:endCxn id="54" idx="0"/>
          </p:cNvCxnSpPr>
          <p:nvPr/>
        </p:nvCxnSpPr>
        <p:spPr>
          <a:xfrm>
            <a:off x="1795699" y="4011424"/>
            <a:ext cx="0" cy="227481"/>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63" name="Oval 62"/>
          <p:cNvSpPr/>
          <p:nvPr/>
        </p:nvSpPr>
        <p:spPr>
          <a:xfrm>
            <a:off x="885411" y="1936565"/>
            <a:ext cx="740308" cy="3429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add</a:t>
            </a:r>
            <a:endParaRPr lang="en-US" sz="1350" dirty="0"/>
          </a:p>
        </p:txBody>
      </p:sp>
      <p:sp>
        <p:nvSpPr>
          <p:cNvPr id="65" name="Rectangle 64"/>
          <p:cNvSpPr/>
          <p:nvPr/>
        </p:nvSpPr>
        <p:spPr>
          <a:xfrm>
            <a:off x="2029574" y="3101520"/>
            <a:ext cx="548640" cy="274320"/>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1</a:t>
            </a:r>
            <a:endParaRPr lang="en-US" sz="1350" dirty="0"/>
          </a:p>
        </p:txBody>
      </p:sp>
      <p:cxnSp>
        <p:nvCxnSpPr>
          <p:cNvPr id="67" name="Straight Arrow Connector 66"/>
          <p:cNvCxnSpPr>
            <a:stCxn id="65" idx="2"/>
            <a:endCxn id="53" idx="7"/>
          </p:cNvCxnSpPr>
          <p:nvPr/>
        </p:nvCxnSpPr>
        <p:spPr>
          <a:xfrm flipH="1">
            <a:off x="2098783" y="3375840"/>
            <a:ext cx="205111" cy="34290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72" name="Content Placeholder 71"/>
          <p:cNvSpPr>
            <a:spLocks noGrp="1"/>
          </p:cNvSpPr>
          <p:nvPr>
            <p:ph idx="1"/>
          </p:nvPr>
        </p:nvSpPr>
        <p:spPr>
          <a:xfrm>
            <a:off x="3124201" y="904491"/>
            <a:ext cx="5559425" cy="3724661"/>
          </a:xfrm>
        </p:spPr>
        <p:txBody>
          <a:bodyPr/>
          <a:lstStyle/>
          <a:p>
            <a:pPr marL="257175" indent="-257175">
              <a:buFont typeface="Arial" charset="0"/>
              <a:buChar char="•"/>
            </a:pPr>
            <a:r>
              <a:rPr lang="en-US" dirty="0" smtClean="0">
                <a:solidFill>
                  <a:schemeClr val="bg2">
                    <a:lumMod val="50000"/>
                  </a:schemeClr>
                </a:solidFill>
              </a:rPr>
              <a:t>Dataflow graph</a:t>
            </a:r>
          </a:p>
          <a:p>
            <a:pPr marL="482594" lvl="1" indent="-257175">
              <a:buFont typeface="Arial" charset="0"/>
              <a:buChar char="•"/>
            </a:pPr>
            <a:r>
              <a:rPr lang="en-US" dirty="0" smtClean="0">
                <a:solidFill>
                  <a:schemeClr val="bg2">
                    <a:lumMod val="50000"/>
                  </a:schemeClr>
                </a:solidFill>
              </a:rPr>
              <a:t>With support for </a:t>
            </a:r>
            <a:r>
              <a:rPr lang="en-US" dirty="0">
                <a:solidFill>
                  <a:schemeClr val="bg2">
                    <a:lumMod val="50000"/>
                  </a:schemeClr>
                </a:solidFill>
              </a:rPr>
              <a:t>c</a:t>
            </a:r>
            <a:r>
              <a:rPr lang="en-US" dirty="0" smtClean="0">
                <a:solidFill>
                  <a:schemeClr val="bg2">
                    <a:lumMod val="50000"/>
                  </a:schemeClr>
                </a:solidFill>
              </a:rPr>
              <a:t>ontrol dependencies for side-effecting operations</a:t>
            </a:r>
          </a:p>
          <a:p>
            <a:pPr marL="257175" indent="-257175">
              <a:buFont typeface="Arial" charset="0"/>
              <a:buChar char="•"/>
            </a:pPr>
            <a:r>
              <a:rPr lang="en-US" dirty="0" smtClean="0">
                <a:solidFill>
                  <a:schemeClr val="bg2">
                    <a:lumMod val="50000"/>
                  </a:schemeClr>
                </a:solidFill>
              </a:rPr>
              <a:t>Rectangles are sources</a:t>
            </a:r>
          </a:p>
          <a:p>
            <a:pPr marL="482594" lvl="1" indent="-257175">
              <a:buFont typeface="Arial" charset="0"/>
              <a:buChar char="•"/>
            </a:pPr>
            <a:r>
              <a:rPr lang="en-US" dirty="0" smtClean="0">
                <a:solidFill>
                  <a:schemeClr val="bg2">
                    <a:lumMod val="50000"/>
                  </a:schemeClr>
                </a:solidFill>
              </a:rPr>
              <a:t>Trainable (variable)</a:t>
            </a:r>
          </a:p>
          <a:p>
            <a:pPr marL="482594" lvl="1" indent="-257175">
              <a:buFont typeface="Arial" charset="0"/>
              <a:buChar char="•"/>
            </a:pPr>
            <a:r>
              <a:rPr lang="en-US" dirty="0" smtClean="0">
                <a:solidFill>
                  <a:srgbClr val="FFC000"/>
                </a:solidFill>
              </a:rPr>
              <a:t>External (placeholder)</a:t>
            </a:r>
          </a:p>
          <a:p>
            <a:pPr marL="482594" lvl="1" indent="-257175">
              <a:buFont typeface="Arial" charset="0"/>
              <a:buChar char="•"/>
            </a:pPr>
            <a:r>
              <a:rPr lang="en-US" dirty="0" smtClean="0">
                <a:solidFill>
                  <a:srgbClr val="00B0F0"/>
                </a:solidFill>
              </a:rPr>
              <a:t>Constant</a:t>
            </a:r>
          </a:p>
          <a:p>
            <a:pPr marL="257175" indent="-257175">
              <a:buFont typeface="Arial" charset="0"/>
              <a:buChar char="•"/>
            </a:pPr>
            <a:r>
              <a:rPr lang="en-US" dirty="0" smtClean="0">
                <a:solidFill>
                  <a:schemeClr val="bg2">
                    <a:lumMod val="50000"/>
                  </a:schemeClr>
                </a:solidFill>
              </a:rPr>
              <a:t>Ellipses are operations</a:t>
            </a:r>
          </a:p>
          <a:p>
            <a:pPr marL="257175" indent="-257175">
              <a:buFont typeface="Arial" charset="0"/>
              <a:buChar char="•"/>
            </a:pPr>
            <a:r>
              <a:rPr lang="en-US" dirty="0" smtClean="0">
                <a:solidFill>
                  <a:schemeClr val="bg2">
                    <a:lumMod val="50000"/>
                  </a:schemeClr>
                </a:solidFill>
              </a:rPr>
              <a:t>Arrows show data inputs</a:t>
            </a:r>
          </a:p>
          <a:p>
            <a:pPr marL="257175" indent="-257175">
              <a:buFont typeface="Arial" charset="0"/>
              <a:buChar char="•"/>
            </a:pPr>
            <a:endParaRPr lang="en-US" dirty="0"/>
          </a:p>
        </p:txBody>
      </p:sp>
    </p:spTree>
    <p:extLst>
      <p:ext uri="{BB962C8B-B14F-4D97-AF65-F5344CB8AC3E}">
        <p14:creationId xmlns:p14="http://schemas.microsoft.com/office/powerpoint/2010/main" val="337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Nervana Graph IR - Currently</a:t>
            </a:r>
            <a:endParaRPr lang="en-US" dirty="0"/>
          </a:p>
        </p:txBody>
      </p:sp>
      <p:sp>
        <p:nvSpPr>
          <p:cNvPr id="3" name="Content Placeholder 2"/>
          <p:cNvSpPr>
            <a:spLocks noGrp="1"/>
          </p:cNvSpPr>
          <p:nvPr>
            <p:ph idx="1"/>
          </p:nvPr>
        </p:nvSpPr>
        <p:spPr/>
        <p:txBody>
          <a:bodyPr/>
          <a:lstStyle/>
          <a:p>
            <a:pPr marL="257175" indent="-257175">
              <a:buFont typeface="Arial" charset="0"/>
              <a:buChar char="•"/>
            </a:pPr>
            <a:r>
              <a:rPr lang="en-US" dirty="0" smtClean="0">
                <a:solidFill>
                  <a:schemeClr val="bg2">
                    <a:lumMod val="50000"/>
                  </a:schemeClr>
                </a:solidFill>
              </a:rPr>
              <a:t>Try to strike a balance</a:t>
            </a:r>
          </a:p>
          <a:p>
            <a:pPr marL="482594" lvl="1" indent="-257175">
              <a:buFont typeface="Arial" charset="0"/>
              <a:buChar char="•"/>
            </a:pPr>
            <a:r>
              <a:rPr lang="en-US" dirty="0" smtClean="0">
                <a:solidFill>
                  <a:schemeClr val="bg2">
                    <a:lumMod val="50000"/>
                  </a:schemeClr>
                </a:solidFill>
              </a:rPr>
              <a:t>Small enough to avoid ‘op creep’</a:t>
            </a:r>
          </a:p>
          <a:p>
            <a:pPr marL="482594" lvl="1" indent="-257175">
              <a:buFont typeface="Arial" charset="0"/>
              <a:buChar char="•"/>
            </a:pPr>
            <a:r>
              <a:rPr lang="en-US" dirty="0" smtClean="0">
                <a:solidFill>
                  <a:schemeClr val="bg2">
                    <a:lumMod val="50000"/>
                  </a:schemeClr>
                </a:solidFill>
              </a:rPr>
              <a:t>Large enough to maintain performance</a:t>
            </a:r>
          </a:p>
          <a:p>
            <a:pPr marL="257175" indent="-257175">
              <a:buFont typeface="Arial" charset="0"/>
              <a:buChar char="•"/>
            </a:pPr>
            <a:r>
              <a:rPr lang="en-US" dirty="0" smtClean="0">
                <a:solidFill>
                  <a:schemeClr val="bg2">
                    <a:lumMod val="50000"/>
                  </a:schemeClr>
                </a:solidFill>
              </a:rPr>
              <a:t>Tensor math</a:t>
            </a:r>
          </a:p>
          <a:p>
            <a:pPr marL="482594" lvl="1" indent="-257175">
              <a:buFont typeface="Arial" charset="0"/>
              <a:buChar char="•"/>
            </a:pPr>
            <a:r>
              <a:rPr lang="en-US" dirty="0" smtClean="0">
                <a:solidFill>
                  <a:schemeClr val="bg2">
                    <a:lumMod val="50000"/>
                  </a:schemeClr>
                </a:solidFill>
              </a:rPr>
              <a:t>Unary/binary element wise, Reductions</a:t>
            </a:r>
          </a:p>
          <a:p>
            <a:pPr marL="257175" indent="-257175">
              <a:buFont typeface="Arial" charset="0"/>
              <a:buChar char="•"/>
            </a:pPr>
            <a:r>
              <a:rPr lang="en-US" dirty="0" smtClean="0">
                <a:solidFill>
                  <a:schemeClr val="bg2">
                    <a:lumMod val="50000"/>
                  </a:schemeClr>
                </a:solidFill>
              </a:rPr>
              <a:t>Tensor manipulation (slicing, broadcasting)</a:t>
            </a:r>
          </a:p>
          <a:p>
            <a:pPr marL="257175" indent="-257175">
              <a:buFont typeface="Arial" charset="0"/>
              <a:buChar char="•"/>
            </a:pPr>
            <a:r>
              <a:rPr lang="en-US" dirty="0" smtClean="0">
                <a:solidFill>
                  <a:schemeClr val="bg2">
                    <a:lumMod val="50000"/>
                  </a:schemeClr>
                </a:solidFill>
              </a:rPr>
              <a:t>Control flow (parallel, sequential)</a:t>
            </a:r>
          </a:p>
          <a:p>
            <a:pPr marL="257175" indent="-257175">
              <a:buFont typeface="Arial" charset="0"/>
              <a:buChar char="•"/>
            </a:pPr>
            <a:r>
              <a:rPr lang="en-US" dirty="0" smtClean="0">
                <a:solidFill>
                  <a:schemeClr val="bg2">
                    <a:lumMod val="50000"/>
                  </a:schemeClr>
                </a:solidFill>
              </a:rPr>
              <a:t>Data mutation (Assignment)</a:t>
            </a:r>
            <a:endParaRPr lang="en-US" dirty="0">
              <a:solidFill>
                <a:schemeClr val="bg2">
                  <a:lumMod val="50000"/>
                </a:schemeClr>
              </a:solidFill>
            </a:endParaRPr>
          </a:p>
        </p:txBody>
      </p:sp>
      <p:sp>
        <p:nvSpPr>
          <p:cNvPr id="4" name="Slide Number Placeholder 3"/>
          <p:cNvSpPr>
            <a:spLocks noGrp="1"/>
          </p:cNvSpPr>
          <p:nvPr>
            <p:ph type="sldNum" sz="quarter" idx="12"/>
          </p:nvPr>
        </p:nvSpPr>
        <p:spPr/>
        <p:txBody>
          <a:bodyPr/>
          <a:lstStyle/>
          <a:p>
            <a:fld id="{8AB0954B-190F-114F-B7ED-754590328019}" type="slidenum">
              <a:rPr lang="en-US" smtClean="0"/>
              <a:t>12</a:t>
            </a:fld>
            <a:endParaRPr lang="en-US"/>
          </a:p>
        </p:txBody>
      </p:sp>
    </p:spTree>
    <p:extLst>
      <p:ext uri="{BB962C8B-B14F-4D97-AF65-F5344CB8AC3E}">
        <p14:creationId xmlns:p14="http://schemas.microsoft.com/office/powerpoint/2010/main" val="1376689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Nervana Graph IR – Where we’re going</a:t>
            </a:r>
            <a:endParaRPr lang="en-US" dirty="0"/>
          </a:p>
        </p:txBody>
      </p:sp>
      <p:sp>
        <p:nvSpPr>
          <p:cNvPr id="3" name="Content Placeholder 2"/>
          <p:cNvSpPr>
            <a:spLocks noGrp="1"/>
          </p:cNvSpPr>
          <p:nvPr>
            <p:ph idx="1"/>
          </p:nvPr>
        </p:nvSpPr>
        <p:spPr/>
        <p:txBody>
          <a:bodyPr/>
          <a:lstStyle/>
          <a:p>
            <a:pPr marL="257175" indent="-257175">
              <a:buFont typeface="Arial" charset="0"/>
              <a:buChar char="•"/>
            </a:pPr>
            <a:r>
              <a:rPr lang="en-US" dirty="0" smtClean="0">
                <a:solidFill>
                  <a:schemeClr val="bg2">
                    <a:lumMod val="50000"/>
                  </a:schemeClr>
                </a:solidFill>
              </a:rPr>
              <a:t>More control flow</a:t>
            </a:r>
          </a:p>
          <a:p>
            <a:pPr marL="482594" lvl="1" indent="-257175">
              <a:buFont typeface="Arial" charset="0"/>
              <a:buChar char="•"/>
            </a:pPr>
            <a:r>
              <a:rPr lang="en-US" dirty="0" smtClean="0">
                <a:solidFill>
                  <a:schemeClr val="bg2">
                    <a:lumMod val="50000"/>
                  </a:schemeClr>
                </a:solidFill>
              </a:rPr>
              <a:t>Limited looping (while)</a:t>
            </a:r>
          </a:p>
          <a:p>
            <a:pPr marL="482594" lvl="1" indent="-257175">
              <a:buFont typeface="Arial" charset="0"/>
              <a:buChar char="•"/>
            </a:pPr>
            <a:r>
              <a:rPr lang="en-US" dirty="0" smtClean="0">
                <a:solidFill>
                  <a:schemeClr val="bg2">
                    <a:lumMod val="50000"/>
                  </a:schemeClr>
                </a:solidFill>
              </a:rPr>
              <a:t>Iterate over selectable axes</a:t>
            </a:r>
          </a:p>
          <a:p>
            <a:pPr marL="257175" indent="-257175">
              <a:buFont typeface="Arial" charset="0"/>
              <a:buChar char="•"/>
            </a:pPr>
            <a:r>
              <a:rPr lang="en-US" dirty="0" smtClean="0">
                <a:solidFill>
                  <a:schemeClr val="bg2">
                    <a:lumMod val="50000"/>
                  </a:schemeClr>
                </a:solidFill>
              </a:rPr>
              <a:t>Reductions </a:t>
            </a:r>
            <a:r>
              <a:rPr lang="en-US" dirty="0" smtClean="0">
                <a:solidFill>
                  <a:schemeClr val="bg2">
                    <a:lumMod val="50000"/>
                  </a:schemeClr>
                </a:solidFill>
              </a:rPr>
              <a:t>and maps</a:t>
            </a:r>
          </a:p>
          <a:p>
            <a:pPr marL="482594" lvl="1" indent="-257175">
              <a:buFont typeface="Arial" charset="0"/>
              <a:buChar char="•"/>
            </a:pPr>
            <a:r>
              <a:rPr lang="en-US" dirty="0">
                <a:solidFill>
                  <a:schemeClr val="bg2">
                    <a:lumMod val="50000"/>
                  </a:schemeClr>
                </a:solidFill>
              </a:rPr>
              <a:t>W</a:t>
            </a:r>
            <a:r>
              <a:rPr lang="en-US" dirty="0" smtClean="0">
                <a:solidFill>
                  <a:schemeClr val="bg2">
                    <a:lumMod val="50000"/>
                  </a:schemeClr>
                </a:solidFill>
              </a:rPr>
              <a:t>ith </a:t>
            </a:r>
            <a:r>
              <a:rPr lang="en-US" dirty="0">
                <a:solidFill>
                  <a:schemeClr val="bg2">
                    <a:lumMod val="50000"/>
                  </a:schemeClr>
                </a:solidFill>
              </a:rPr>
              <a:t>user specified sub </a:t>
            </a:r>
            <a:r>
              <a:rPr lang="en-US" dirty="0" smtClean="0">
                <a:solidFill>
                  <a:schemeClr val="bg2">
                    <a:lumMod val="50000"/>
                  </a:schemeClr>
                </a:solidFill>
              </a:rPr>
              <a:t>computations</a:t>
            </a:r>
          </a:p>
          <a:p>
            <a:pPr marL="257175" indent="-257175">
              <a:buFont typeface="Arial" charset="0"/>
              <a:buChar char="•"/>
            </a:pPr>
            <a:r>
              <a:rPr lang="en-US" dirty="0" smtClean="0">
                <a:solidFill>
                  <a:schemeClr val="bg2">
                    <a:lumMod val="50000"/>
                  </a:schemeClr>
                </a:solidFill>
              </a:rPr>
              <a:t>With the goal of:</a:t>
            </a:r>
          </a:p>
          <a:p>
            <a:pPr marL="482594" lvl="1" indent="-257175">
              <a:buFont typeface="Arial" charset="0"/>
              <a:buChar char="•"/>
            </a:pPr>
            <a:r>
              <a:rPr lang="en-US" dirty="0" smtClean="0">
                <a:solidFill>
                  <a:schemeClr val="bg2">
                    <a:lumMod val="50000"/>
                  </a:schemeClr>
                </a:solidFill>
              </a:rPr>
              <a:t>Enable people to avoid writing x86 assembly, CUDA, </a:t>
            </a:r>
            <a:r>
              <a:rPr lang="en-US" dirty="0" err="1" smtClean="0">
                <a:solidFill>
                  <a:schemeClr val="bg2">
                    <a:lumMod val="50000"/>
                  </a:schemeClr>
                </a:solidFill>
              </a:rPr>
              <a:t>etc</a:t>
            </a:r>
            <a:r>
              <a:rPr lang="en-US" dirty="0" smtClean="0">
                <a:solidFill>
                  <a:schemeClr val="bg2">
                    <a:lumMod val="50000"/>
                  </a:schemeClr>
                </a:solidFill>
              </a:rPr>
              <a:t> and still get robust performance for new recurrent kernels and layer types </a:t>
            </a:r>
          </a:p>
          <a:p>
            <a:pPr marL="482594" lvl="1" indent="-257175">
              <a:buFont typeface="Arial" charset="0"/>
              <a:buChar char="•"/>
            </a:pPr>
            <a:endParaRPr lang="en-US" dirty="0">
              <a:solidFill>
                <a:schemeClr val="bg2">
                  <a:lumMod val="50000"/>
                </a:schemeClr>
              </a:solidFill>
            </a:endParaRPr>
          </a:p>
          <a:p>
            <a:pPr marL="482594" lvl="1" indent="-257175">
              <a:buFont typeface="Arial" charset="0"/>
              <a:buChar char="•"/>
            </a:pPr>
            <a:endParaRPr lang="en-US" dirty="0" smtClean="0">
              <a:solidFill>
                <a:schemeClr val="bg2">
                  <a:lumMod val="50000"/>
                </a:schemeClr>
              </a:solidFill>
            </a:endParaRPr>
          </a:p>
        </p:txBody>
      </p:sp>
      <p:sp>
        <p:nvSpPr>
          <p:cNvPr id="4" name="Slide Number Placeholder 3"/>
          <p:cNvSpPr>
            <a:spLocks noGrp="1"/>
          </p:cNvSpPr>
          <p:nvPr>
            <p:ph type="sldNum" sz="quarter" idx="12"/>
          </p:nvPr>
        </p:nvSpPr>
        <p:spPr/>
        <p:txBody>
          <a:bodyPr/>
          <a:lstStyle/>
          <a:p>
            <a:fld id="{8AB0954B-190F-114F-B7ED-754590328019}" type="slidenum">
              <a:rPr lang="en-US" smtClean="0"/>
              <a:t>13</a:t>
            </a:fld>
            <a:endParaRPr lang="en-US"/>
          </a:p>
        </p:txBody>
      </p:sp>
    </p:spTree>
    <p:extLst>
      <p:ext uri="{BB962C8B-B14F-4D97-AF65-F5344CB8AC3E}">
        <p14:creationId xmlns:p14="http://schemas.microsoft.com/office/powerpoint/2010/main" val="10284540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Nervana Graph Axes</a:t>
            </a:r>
            <a:endParaRPr lang="en-US" dirty="0"/>
          </a:p>
        </p:txBody>
      </p:sp>
      <p:sp>
        <p:nvSpPr>
          <p:cNvPr id="3" name="Content Placeholder 2"/>
          <p:cNvSpPr>
            <a:spLocks noGrp="1"/>
          </p:cNvSpPr>
          <p:nvPr>
            <p:ph idx="1"/>
          </p:nvPr>
        </p:nvSpPr>
        <p:spPr/>
        <p:txBody>
          <a:bodyPr/>
          <a:lstStyle/>
          <a:p>
            <a:pPr marL="257175" indent="-257175">
              <a:buFont typeface="Arial" charset="0"/>
              <a:buChar char="•"/>
            </a:pPr>
            <a:r>
              <a:rPr lang="en-US" dirty="0" smtClean="0">
                <a:solidFill>
                  <a:schemeClr val="bg2">
                    <a:lumMod val="50000"/>
                  </a:schemeClr>
                </a:solidFill>
              </a:rPr>
              <a:t>Tensor dimension management (</a:t>
            </a:r>
            <a:r>
              <a:rPr lang="en-US" dirty="0" err="1" smtClean="0">
                <a:solidFill>
                  <a:schemeClr val="bg2">
                    <a:lumMod val="50000"/>
                  </a:schemeClr>
                </a:solidFill>
              </a:rPr>
              <a:t>dimshuffles</a:t>
            </a:r>
            <a:r>
              <a:rPr lang="en-US" dirty="0" smtClean="0">
                <a:solidFill>
                  <a:schemeClr val="bg2">
                    <a:lumMod val="50000"/>
                  </a:schemeClr>
                </a:solidFill>
              </a:rPr>
              <a:t>, axis ordering, ...)</a:t>
            </a:r>
          </a:p>
          <a:p>
            <a:pPr marL="482594" lvl="1" indent="-257175">
              <a:buFont typeface="Arial" charset="0"/>
              <a:buChar char="•"/>
            </a:pPr>
            <a:r>
              <a:rPr lang="en-US" dirty="0" smtClean="0">
                <a:solidFill>
                  <a:schemeClr val="bg2">
                    <a:lumMod val="50000"/>
                  </a:schemeClr>
                </a:solidFill>
              </a:rPr>
              <a:t>Pain point for end users</a:t>
            </a:r>
          </a:p>
          <a:p>
            <a:pPr marL="482594" lvl="1" indent="-257175">
              <a:buFont typeface="Arial" charset="0"/>
              <a:buChar char="•"/>
            </a:pPr>
            <a:r>
              <a:rPr lang="en-US" dirty="0" smtClean="0">
                <a:solidFill>
                  <a:schemeClr val="bg2">
                    <a:lumMod val="50000"/>
                  </a:schemeClr>
                </a:solidFill>
              </a:rPr>
              <a:t>Difficult for device specific layout optimizations</a:t>
            </a:r>
          </a:p>
          <a:p>
            <a:pPr marL="257175" indent="-257175">
              <a:buFont typeface="Arial" charset="0"/>
              <a:buChar char="•"/>
            </a:pPr>
            <a:r>
              <a:rPr lang="en-US" dirty="0" smtClean="0">
                <a:solidFill>
                  <a:schemeClr val="bg2">
                    <a:lumMod val="50000"/>
                  </a:schemeClr>
                </a:solidFill>
              </a:rPr>
              <a:t>Nervana Graph introduces named Axes</a:t>
            </a:r>
          </a:p>
          <a:p>
            <a:pPr marL="482594" lvl="1" indent="-257175">
              <a:buFont typeface="Arial" charset="0"/>
              <a:buChar char="•"/>
            </a:pPr>
            <a:r>
              <a:rPr lang="en-US" dirty="0" smtClean="0">
                <a:solidFill>
                  <a:schemeClr val="bg2">
                    <a:lumMod val="50000"/>
                  </a:schemeClr>
                </a:solidFill>
              </a:rPr>
              <a:t>Give meaningful names to axes for more meaning</a:t>
            </a:r>
          </a:p>
          <a:p>
            <a:pPr marL="482594" lvl="1" indent="-257175">
              <a:buFont typeface="Arial" charset="0"/>
              <a:buChar char="•"/>
            </a:pPr>
            <a:r>
              <a:rPr lang="en-US" dirty="0" smtClean="0">
                <a:solidFill>
                  <a:schemeClr val="bg2">
                    <a:lumMod val="50000"/>
                  </a:schemeClr>
                </a:solidFill>
              </a:rPr>
              <a:t>Optional for frontends without support</a:t>
            </a:r>
          </a:p>
          <a:p>
            <a:pPr marL="482594" lvl="1" indent="-257175">
              <a:buFont typeface="Arial" charset="0"/>
              <a:buChar char="•"/>
            </a:pPr>
            <a:r>
              <a:rPr lang="en-US" dirty="0" smtClean="0">
                <a:solidFill>
                  <a:schemeClr val="bg2">
                    <a:lumMod val="50000"/>
                  </a:schemeClr>
                </a:solidFill>
              </a:rPr>
              <a:t>Enables compiler </a:t>
            </a:r>
            <a:r>
              <a:rPr lang="en-US" dirty="0" smtClean="0">
                <a:solidFill>
                  <a:schemeClr val="bg2">
                    <a:lumMod val="50000"/>
                  </a:schemeClr>
                </a:solidFill>
              </a:rPr>
              <a:t>to perform </a:t>
            </a:r>
            <a:r>
              <a:rPr lang="en-US" dirty="0" smtClean="0">
                <a:solidFill>
                  <a:schemeClr val="bg2">
                    <a:lumMod val="50000"/>
                  </a:schemeClr>
                </a:solidFill>
              </a:rPr>
              <a:t>more static verification/analysis for the user</a:t>
            </a:r>
          </a:p>
        </p:txBody>
      </p:sp>
      <p:sp>
        <p:nvSpPr>
          <p:cNvPr id="5" name="Slide Number Placeholder 4"/>
          <p:cNvSpPr>
            <a:spLocks noGrp="1"/>
          </p:cNvSpPr>
          <p:nvPr>
            <p:ph type="sldNum" sz="quarter" idx="12"/>
          </p:nvPr>
        </p:nvSpPr>
        <p:spPr/>
        <p:txBody>
          <a:bodyPr/>
          <a:lstStyle/>
          <a:p>
            <a:fld id="{8AB0954B-190F-114F-B7ED-754590328019}" type="slidenum">
              <a:rPr lang="en-US" smtClean="0"/>
              <a:t>14</a:t>
            </a:fld>
            <a:endParaRPr lang="en-US"/>
          </a:p>
        </p:txBody>
      </p:sp>
    </p:spTree>
    <p:extLst>
      <p:ext uri="{BB962C8B-B14F-4D97-AF65-F5344CB8AC3E}">
        <p14:creationId xmlns:p14="http://schemas.microsoft.com/office/powerpoint/2010/main" val="7078641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 construction </a:t>
            </a:r>
            <a:r>
              <a:rPr lang="en-US" dirty="0"/>
              <a:t>e</a:t>
            </a:r>
            <a:r>
              <a:rPr lang="en-US" dirty="0" smtClean="0"/>
              <a:t>xample</a:t>
            </a:r>
            <a:endParaRPr lang="en-US" dirty="0"/>
          </a:p>
        </p:txBody>
      </p:sp>
      <p:sp>
        <p:nvSpPr>
          <p:cNvPr id="3" name="Content Placeholder 2"/>
          <p:cNvSpPr>
            <a:spLocks noGrp="1"/>
          </p:cNvSpPr>
          <p:nvPr>
            <p:ph idx="1"/>
          </p:nvPr>
        </p:nvSpPr>
        <p:spPr/>
        <p:txBody>
          <a:bodyPr/>
          <a:lstStyle/>
          <a:p>
            <a:r>
              <a:rPr lang="mr-IN" sz="1500" dirty="0" err="1">
                <a:solidFill>
                  <a:schemeClr val="bg2">
                    <a:lumMod val="50000"/>
                  </a:schemeClr>
                </a:solidFill>
                <a:latin typeface="Courier" charset="0"/>
                <a:ea typeface="Courier" charset="0"/>
                <a:cs typeface="Courier" charset="0"/>
              </a:rPr>
              <a:t>def</a:t>
            </a:r>
            <a:r>
              <a:rPr lang="mr-IN" sz="1500" dirty="0">
                <a:solidFill>
                  <a:schemeClr val="bg2">
                    <a:lumMod val="50000"/>
                  </a:schemeClr>
                </a:solidFill>
                <a:latin typeface="Courier" charset="0"/>
                <a:ea typeface="Courier" charset="0"/>
                <a:cs typeface="Courier" charset="0"/>
              </a:rPr>
              <a:t> </a:t>
            </a:r>
            <a:r>
              <a:rPr lang="mr-IN" sz="1500" dirty="0" err="1">
                <a:solidFill>
                  <a:schemeClr val="bg2">
                    <a:lumMod val="50000"/>
                  </a:schemeClr>
                </a:solidFill>
                <a:latin typeface="Courier" charset="0"/>
                <a:ea typeface="Courier" charset="0"/>
                <a:cs typeface="Courier" charset="0"/>
              </a:rPr>
              <a:t>sigmoid</a:t>
            </a:r>
            <a:r>
              <a:rPr lang="mr-IN" sz="1500" dirty="0">
                <a:solidFill>
                  <a:schemeClr val="bg2">
                    <a:lumMod val="50000"/>
                  </a:schemeClr>
                </a:solidFill>
                <a:latin typeface="Courier" charset="0"/>
                <a:ea typeface="Courier" charset="0"/>
                <a:cs typeface="Courier" charset="0"/>
              </a:rPr>
              <a:t>(</a:t>
            </a:r>
            <a:r>
              <a:rPr lang="mr-IN" sz="1500" dirty="0" err="1">
                <a:solidFill>
                  <a:schemeClr val="bg2">
                    <a:lumMod val="50000"/>
                  </a:schemeClr>
                </a:solidFill>
                <a:latin typeface="Courier" charset="0"/>
                <a:ea typeface="Courier" charset="0"/>
                <a:cs typeface="Courier" charset="0"/>
              </a:rPr>
              <a:t>x</a:t>
            </a:r>
            <a:r>
              <a:rPr lang="mr-IN" sz="1500" dirty="0">
                <a:solidFill>
                  <a:schemeClr val="bg2">
                    <a:lumMod val="50000"/>
                  </a:schemeClr>
                </a:solidFill>
                <a:latin typeface="Courier" charset="0"/>
                <a:ea typeface="Courier" charset="0"/>
                <a:cs typeface="Courier" charset="0"/>
              </a:rPr>
              <a:t>):</a:t>
            </a:r>
            <a:br>
              <a:rPr lang="mr-IN" sz="1500" dirty="0">
                <a:solidFill>
                  <a:schemeClr val="bg2">
                    <a:lumMod val="50000"/>
                  </a:schemeClr>
                </a:solidFill>
                <a:latin typeface="Courier" charset="0"/>
                <a:ea typeface="Courier" charset="0"/>
                <a:cs typeface="Courier" charset="0"/>
              </a:rPr>
            </a:br>
            <a:r>
              <a:rPr lang="mr-IN" sz="1500" i="1" dirty="0">
                <a:solidFill>
                  <a:schemeClr val="bg2">
                    <a:lumMod val="50000"/>
                  </a:schemeClr>
                </a:solidFill>
                <a:latin typeface="Courier" charset="0"/>
                <a:ea typeface="Courier" charset="0"/>
                <a:cs typeface="Courier" charset="0"/>
              </a:rPr>
              <a:t>    </a:t>
            </a:r>
            <a:r>
              <a:rPr lang="en-US" sz="1500" dirty="0">
                <a:solidFill>
                  <a:schemeClr val="bg2">
                    <a:lumMod val="50000"/>
                  </a:schemeClr>
                </a:solidFill>
                <a:latin typeface="Courier" charset="0"/>
                <a:ea typeface="Courier" charset="0"/>
                <a:cs typeface="Courier" charset="0"/>
              </a:rPr>
              <a:t>return</a:t>
            </a:r>
            <a:r>
              <a:rPr lang="mr-IN" sz="1500" dirty="0">
                <a:solidFill>
                  <a:schemeClr val="bg2">
                    <a:lumMod val="50000"/>
                  </a:schemeClr>
                </a:solidFill>
                <a:latin typeface="Courier" charset="0"/>
                <a:ea typeface="Courier" charset="0"/>
                <a:cs typeface="Courier" charset="0"/>
              </a:rPr>
              <a:t> </a:t>
            </a:r>
            <a:r>
              <a:rPr lang="en-US" sz="1500" dirty="0">
                <a:solidFill>
                  <a:schemeClr val="bg2">
                    <a:lumMod val="50000"/>
                  </a:schemeClr>
                </a:solidFill>
                <a:latin typeface="Courier" charset="0"/>
                <a:ea typeface="Courier" charset="0"/>
                <a:cs typeface="Courier" charset="0"/>
              </a:rPr>
              <a:t>ng.</a:t>
            </a:r>
            <a:r>
              <a:rPr lang="mr-IN" sz="1500" dirty="0" err="1">
                <a:solidFill>
                  <a:schemeClr val="bg2">
                    <a:lumMod val="50000"/>
                  </a:schemeClr>
                </a:solidFill>
                <a:latin typeface="Courier" charset="0"/>
                <a:ea typeface="Courier" charset="0"/>
                <a:cs typeface="Courier" charset="0"/>
              </a:rPr>
              <a:t>reciprocal</a:t>
            </a:r>
            <a:r>
              <a:rPr lang="mr-IN" sz="1500" dirty="0">
                <a:solidFill>
                  <a:schemeClr val="bg2">
                    <a:lumMod val="50000"/>
                  </a:schemeClr>
                </a:solidFill>
                <a:latin typeface="Courier" charset="0"/>
                <a:ea typeface="Courier" charset="0"/>
                <a:cs typeface="Courier" charset="0"/>
              </a:rPr>
              <a:t>(</a:t>
            </a:r>
            <a:r>
              <a:rPr lang="en-US" sz="1500" dirty="0">
                <a:solidFill>
                  <a:schemeClr val="bg2">
                    <a:lumMod val="50000"/>
                  </a:schemeClr>
                </a:solidFill>
                <a:latin typeface="Courier" charset="0"/>
                <a:ea typeface="Courier" charset="0"/>
                <a:cs typeface="Courier" charset="0"/>
              </a:rPr>
              <a:t>ng.</a:t>
            </a:r>
            <a:r>
              <a:rPr lang="mr-IN" sz="1500" dirty="0" err="1">
                <a:solidFill>
                  <a:schemeClr val="bg2">
                    <a:lumMod val="50000"/>
                  </a:schemeClr>
                </a:solidFill>
                <a:latin typeface="Courier" charset="0"/>
                <a:ea typeface="Courier" charset="0"/>
                <a:cs typeface="Courier" charset="0"/>
              </a:rPr>
              <a:t>exp</a:t>
            </a:r>
            <a:r>
              <a:rPr lang="mr-IN" sz="1500" dirty="0">
                <a:solidFill>
                  <a:schemeClr val="bg2">
                    <a:lumMod val="50000"/>
                  </a:schemeClr>
                </a:solidFill>
                <a:latin typeface="Courier" charset="0"/>
                <a:ea typeface="Courier" charset="0"/>
                <a:cs typeface="Courier" charset="0"/>
              </a:rPr>
              <a:t>(-</a:t>
            </a:r>
            <a:r>
              <a:rPr lang="mr-IN" sz="1500" dirty="0" err="1">
                <a:solidFill>
                  <a:schemeClr val="bg2">
                    <a:lumMod val="50000"/>
                  </a:schemeClr>
                </a:solidFill>
                <a:latin typeface="Courier" charset="0"/>
                <a:ea typeface="Courier" charset="0"/>
                <a:cs typeface="Courier" charset="0"/>
              </a:rPr>
              <a:t>x</a:t>
            </a:r>
            <a:r>
              <a:rPr lang="mr-IN" sz="1500" dirty="0">
                <a:solidFill>
                  <a:schemeClr val="bg2">
                    <a:lumMod val="50000"/>
                  </a:schemeClr>
                </a:solidFill>
                <a:latin typeface="Courier" charset="0"/>
                <a:ea typeface="Courier" charset="0"/>
                <a:cs typeface="Courier" charset="0"/>
              </a:rPr>
              <a:t>) + 1)</a:t>
            </a:r>
            <a:br>
              <a:rPr lang="mr-IN" sz="1500" dirty="0">
                <a:solidFill>
                  <a:schemeClr val="bg2">
                    <a:lumMod val="50000"/>
                  </a:schemeClr>
                </a:solidFill>
                <a:latin typeface="Courier" charset="0"/>
                <a:ea typeface="Courier" charset="0"/>
                <a:cs typeface="Courier" charset="0"/>
              </a:rPr>
            </a:br>
            <a:endParaRPr lang="en-US" sz="1500" dirty="0">
              <a:solidFill>
                <a:schemeClr val="bg2">
                  <a:lumMod val="50000"/>
                </a:schemeClr>
              </a:solidFill>
              <a:latin typeface="Courier" charset="0"/>
              <a:ea typeface="Courier" charset="0"/>
              <a:cs typeface="Courier" charset="0"/>
            </a:endParaRPr>
          </a:p>
          <a:p>
            <a:r>
              <a:rPr lang="en-US" sz="1500" dirty="0">
                <a:solidFill>
                  <a:schemeClr val="bg2">
                    <a:lumMod val="50000"/>
                  </a:schemeClr>
                </a:solidFill>
                <a:latin typeface="Courier" charset="0"/>
                <a:ea typeface="Courier" charset="0"/>
                <a:cs typeface="Courier" charset="0"/>
              </a:rPr>
              <a:t>X </a:t>
            </a:r>
            <a:r>
              <a:rPr lang="en-US" sz="1500" dirty="0">
                <a:solidFill>
                  <a:schemeClr val="bg2">
                    <a:lumMod val="50000"/>
                  </a:schemeClr>
                </a:solidFill>
                <a:latin typeface="Courier" charset="0"/>
                <a:ea typeface="Courier" charset="0"/>
                <a:cs typeface="Courier" charset="0"/>
              </a:rPr>
              <a:t>= </a:t>
            </a:r>
            <a:r>
              <a:rPr lang="en-US" sz="1500" dirty="0" err="1">
                <a:solidFill>
                  <a:schemeClr val="bg2">
                    <a:lumMod val="50000"/>
                  </a:schemeClr>
                </a:solidFill>
                <a:latin typeface="Courier" charset="0"/>
                <a:ea typeface="Courier" charset="0"/>
                <a:cs typeface="Courier" charset="0"/>
              </a:rPr>
              <a:t>ng.placeholder</a:t>
            </a:r>
            <a:r>
              <a:rPr lang="en-US" sz="1500" dirty="0">
                <a:solidFill>
                  <a:schemeClr val="bg2">
                    <a:lumMod val="50000"/>
                  </a:schemeClr>
                </a:solidFill>
                <a:latin typeface="Courier" charset="0"/>
                <a:ea typeface="Courier" charset="0"/>
                <a:cs typeface="Courier" charset="0"/>
              </a:rPr>
              <a:t>(axes=[</a:t>
            </a:r>
            <a:r>
              <a:rPr lang="en-US" sz="1500" dirty="0" err="1">
                <a:solidFill>
                  <a:schemeClr val="bg2">
                    <a:lumMod val="50000"/>
                  </a:schemeClr>
                </a:solidFill>
                <a:latin typeface="Courier" charset="0"/>
                <a:ea typeface="Courier" charset="0"/>
                <a:cs typeface="Courier" charset="0"/>
              </a:rPr>
              <a:t>ax.C</a:t>
            </a:r>
            <a:r>
              <a:rPr lang="en-US" sz="1500" dirty="0">
                <a:solidFill>
                  <a:schemeClr val="bg2">
                    <a:lumMod val="50000"/>
                  </a:schemeClr>
                </a:solidFill>
                <a:latin typeface="Courier" charset="0"/>
                <a:ea typeface="Courier" charset="0"/>
                <a:cs typeface="Courier" charset="0"/>
              </a:rPr>
              <a:t>, </a:t>
            </a:r>
            <a:r>
              <a:rPr lang="en-US" sz="1500" dirty="0" err="1">
                <a:solidFill>
                  <a:schemeClr val="bg2">
                    <a:lumMod val="50000"/>
                  </a:schemeClr>
                </a:solidFill>
                <a:latin typeface="Courier" charset="0"/>
                <a:ea typeface="Courier" charset="0"/>
                <a:cs typeface="Courier" charset="0"/>
              </a:rPr>
              <a:t>ax.N</a:t>
            </a:r>
            <a:r>
              <a:rPr lang="en-US" sz="1500" dirty="0">
                <a:solidFill>
                  <a:schemeClr val="bg2">
                    <a:lumMod val="50000"/>
                  </a:schemeClr>
                </a:solidFill>
                <a:latin typeface="Courier" charset="0"/>
                <a:ea typeface="Courier" charset="0"/>
                <a:cs typeface="Courier" charset="0"/>
              </a:rPr>
              <a:t>])</a:t>
            </a:r>
          </a:p>
          <a:p>
            <a:r>
              <a:rPr lang="en-US" sz="1500" dirty="0">
                <a:solidFill>
                  <a:schemeClr val="bg2">
                    <a:lumMod val="50000"/>
                  </a:schemeClr>
                </a:solidFill>
                <a:latin typeface="Courier" charset="0"/>
                <a:ea typeface="Courier" charset="0"/>
                <a:cs typeface="Courier" charset="0"/>
              </a:rPr>
              <a:t>Y </a:t>
            </a:r>
            <a:r>
              <a:rPr lang="en-US" sz="1500" dirty="0">
                <a:solidFill>
                  <a:schemeClr val="bg2">
                    <a:lumMod val="50000"/>
                  </a:schemeClr>
                </a:solidFill>
                <a:latin typeface="Courier" charset="0"/>
                <a:ea typeface="Courier" charset="0"/>
                <a:cs typeface="Courier" charset="0"/>
              </a:rPr>
              <a:t>= </a:t>
            </a:r>
            <a:r>
              <a:rPr lang="en-US" sz="1500" dirty="0" err="1">
                <a:solidFill>
                  <a:schemeClr val="bg2">
                    <a:lumMod val="50000"/>
                  </a:schemeClr>
                </a:solidFill>
                <a:latin typeface="Courier" charset="0"/>
                <a:ea typeface="Courier" charset="0"/>
                <a:cs typeface="Courier" charset="0"/>
              </a:rPr>
              <a:t>ng.placeholder</a:t>
            </a:r>
            <a:r>
              <a:rPr lang="en-US" sz="1500" dirty="0">
                <a:solidFill>
                  <a:schemeClr val="bg2">
                    <a:lumMod val="50000"/>
                  </a:schemeClr>
                </a:solidFill>
                <a:latin typeface="Courier" charset="0"/>
                <a:ea typeface="Courier" charset="0"/>
                <a:cs typeface="Courier" charset="0"/>
              </a:rPr>
              <a:t>(axes</a:t>
            </a:r>
            <a:r>
              <a:rPr lang="en-US" sz="1500" dirty="0">
                <a:solidFill>
                  <a:schemeClr val="bg2">
                    <a:lumMod val="50000"/>
                  </a:schemeClr>
                </a:solidFill>
                <a:latin typeface="Courier" charset="0"/>
                <a:ea typeface="Courier" charset="0"/>
                <a:cs typeface="Courier" charset="0"/>
              </a:rPr>
              <a:t>=[</a:t>
            </a:r>
            <a:r>
              <a:rPr lang="en-US" sz="1500" dirty="0" err="1">
                <a:solidFill>
                  <a:schemeClr val="bg2">
                    <a:lumMod val="50000"/>
                  </a:schemeClr>
                </a:solidFill>
                <a:latin typeface="Courier" charset="0"/>
                <a:ea typeface="Courier" charset="0"/>
                <a:cs typeface="Courier" charset="0"/>
              </a:rPr>
              <a:t>ax.N</a:t>
            </a:r>
            <a:r>
              <a:rPr lang="en-US" sz="1500" dirty="0">
                <a:solidFill>
                  <a:schemeClr val="bg2">
                    <a:lumMod val="50000"/>
                  </a:schemeClr>
                </a:solidFill>
                <a:latin typeface="Courier" charset="0"/>
                <a:ea typeface="Courier" charset="0"/>
                <a:cs typeface="Courier" charset="0"/>
              </a:rPr>
              <a:t>])</a:t>
            </a:r>
          </a:p>
          <a:p>
            <a:r>
              <a:rPr lang="en-US" sz="1500" dirty="0">
                <a:solidFill>
                  <a:schemeClr val="bg2">
                    <a:lumMod val="50000"/>
                  </a:schemeClr>
                </a:solidFill>
                <a:latin typeface="Courier" charset="0"/>
                <a:ea typeface="Courier" charset="0"/>
                <a:cs typeface="Courier" charset="0"/>
              </a:rPr>
              <a:t>W </a:t>
            </a:r>
            <a:r>
              <a:rPr lang="en-US" sz="1500" dirty="0">
                <a:solidFill>
                  <a:schemeClr val="bg2">
                    <a:lumMod val="50000"/>
                  </a:schemeClr>
                </a:solidFill>
                <a:latin typeface="Courier" charset="0"/>
                <a:ea typeface="Courier" charset="0"/>
                <a:cs typeface="Courier" charset="0"/>
              </a:rPr>
              <a:t>= </a:t>
            </a:r>
            <a:r>
              <a:rPr lang="en-US" sz="1500" dirty="0" err="1">
                <a:solidFill>
                  <a:schemeClr val="bg2">
                    <a:lumMod val="50000"/>
                  </a:schemeClr>
                </a:solidFill>
                <a:latin typeface="Courier" charset="0"/>
                <a:ea typeface="Courier" charset="0"/>
                <a:cs typeface="Courier" charset="0"/>
              </a:rPr>
              <a:t>ng.variable</a:t>
            </a:r>
            <a:r>
              <a:rPr lang="en-US" sz="1500" dirty="0">
                <a:solidFill>
                  <a:schemeClr val="bg2">
                    <a:lumMod val="50000"/>
                  </a:schemeClr>
                </a:solidFill>
                <a:latin typeface="Courier" charset="0"/>
                <a:ea typeface="Courier" charset="0"/>
                <a:cs typeface="Courier" charset="0"/>
              </a:rPr>
              <a:t>(axes=[</a:t>
            </a:r>
            <a:r>
              <a:rPr lang="en-US" sz="1500" dirty="0" err="1">
                <a:solidFill>
                  <a:schemeClr val="bg2">
                    <a:lumMod val="50000"/>
                  </a:schemeClr>
                </a:solidFill>
                <a:latin typeface="Courier" charset="0"/>
                <a:ea typeface="Courier" charset="0"/>
                <a:cs typeface="Courier" charset="0"/>
              </a:rPr>
              <a:t>ax.C</a:t>
            </a:r>
            <a:r>
              <a:rPr lang="en-US" sz="1500" dirty="0">
                <a:solidFill>
                  <a:schemeClr val="bg2">
                    <a:lumMod val="50000"/>
                  </a:schemeClr>
                </a:solidFill>
                <a:latin typeface="Courier" charset="0"/>
                <a:ea typeface="Courier" charset="0"/>
                <a:cs typeface="Courier" charset="0"/>
              </a:rPr>
              <a:t>], </a:t>
            </a:r>
            <a:r>
              <a:rPr lang="en-US" sz="1500" dirty="0" err="1">
                <a:solidFill>
                  <a:schemeClr val="bg2">
                    <a:lumMod val="50000"/>
                  </a:schemeClr>
                </a:solidFill>
                <a:latin typeface="Courier" charset="0"/>
                <a:ea typeface="Courier" charset="0"/>
                <a:cs typeface="Courier" charset="0"/>
              </a:rPr>
              <a:t>initial_value</a:t>
            </a:r>
            <a:r>
              <a:rPr lang="en-US" sz="1500" dirty="0">
                <a:solidFill>
                  <a:schemeClr val="bg2">
                    <a:lumMod val="50000"/>
                  </a:schemeClr>
                </a:solidFill>
                <a:latin typeface="Courier" charset="0"/>
                <a:ea typeface="Courier" charset="0"/>
                <a:cs typeface="Courier" charset="0"/>
              </a:rPr>
              <a:t>=0</a:t>
            </a:r>
            <a:r>
              <a:rPr lang="en-US" sz="1500" dirty="0">
                <a:solidFill>
                  <a:schemeClr val="bg2">
                    <a:lumMod val="50000"/>
                  </a:schemeClr>
                </a:solidFill>
                <a:latin typeface="Courier" charset="0"/>
                <a:ea typeface="Courier" charset="0"/>
                <a:cs typeface="Courier" charset="0"/>
              </a:rPr>
              <a:t>)</a:t>
            </a:r>
          </a:p>
          <a:p>
            <a:r>
              <a:rPr lang="en-US" sz="1500" dirty="0">
                <a:solidFill>
                  <a:schemeClr val="bg2">
                    <a:lumMod val="50000"/>
                  </a:schemeClr>
                </a:solidFill>
                <a:latin typeface="Courier" charset="0"/>
                <a:ea typeface="Courier" charset="0"/>
                <a:cs typeface="Courier" charset="0"/>
              </a:rPr>
              <a:t>b</a:t>
            </a:r>
            <a:r>
              <a:rPr lang="en-US" sz="1500" dirty="0">
                <a:solidFill>
                  <a:schemeClr val="bg2">
                    <a:lumMod val="50000"/>
                  </a:schemeClr>
                </a:solidFill>
                <a:latin typeface="Courier" charset="0"/>
                <a:ea typeface="Courier" charset="0"/>
                <a:cs typeface="Courier" charset="0"/>
              </a:rPr>
              <a:t> = </a:t>
            </a:r>
            <a:r>
              <a:rPr lang="en-US" sz="1500" dirty="0" err="1">
                <a:solidFill>
                  <a:schemeClr val="bg2">
                    <a:lumMod val="50000"/>
                  </a:schemeClr>
                </a:solidFill>
                <a:latin typeface="Courier" charset="0"/>
                <a:ea typeface="Courier" charset="0"/>
                <a:cs typeface="Courier" charset="0"/>
              </a:rPr>
              <a:t>ng.variable</a:t>
            </a:r>
            <a:r>
              <a:rPr lang="en-US" sz="1500" dirty="0">
                <a:solidFill>
                  <a:schemeClr val="bg2">
                    <a:lumMod val="50000"/>
                  </a:schemeClr>
                </a:solidFill>
                <a:latin typeface="Courier" charset="0"/>
                <a:ea typeface="Courier" charset="0"/>
                <a:cs typeface="Courier" charset="0"/>
              </a:rPr>
              <a:t>(axes=</a:t>
            </a:r>
            <a:r>
              <a:rPr lang="en-US" sz="1500" dirty="0" err="1">
                <a:solidFill>
                  <a:schemeClr val="bg2">
                    <a:lumMod val="50000"/>
                  </a:schemeClr>
                </a:solidFill>
                <a:latin typeface="Courier" charset="0"/>
                <a:ea typeface="Courier" charset="0"/>
                <a:cs typeface="Courier" charset="0"/>
              </a:rPr>
              <a:t>ax.C</a:t>
            </a:r>
            <a:r>
              <a:rPr lang="en-US" sz="1500" dirty="0">
                <a:solidFill>
                  <a:schemeClr val="bg2">
                    <a:lumMod val="50000"/>
                  </a:schemeClr>
                </a:solidFill>
                <a:latin typeface="Courier" charset="0"/>
                <a:ea typeface="Courier" charset="0"/>
                <a:cs typeface="Courier" charset="0"/>
              </a:rPr>
              <a:t>, </a:t>
            </a:r>
            <a:r>
              <a:rPr lang="en-US" sz="1500" dirty="0" err="1">
                <a:solidFill>
                  <a:schemeClr val="bg2">
                    <a:lumMod val="50000"/>
                  </a:schemeClr>
                </a:solidFill>
                <a:latin typeface="Courier" charset="0"/>
                <a:ea typeface="Courier" charset="0"/>
                <a:cs typeface="Courier" charset="0"/>
              </a:rPr>
              <a:t>initial_value</a:t>
            </a:r>
            <a:r>
              <a:rPr lang="en-US" sz="1500" dirty="0">
                <a:solidFill>
                  <a:schemeClr val="bg2">
                    <a:lumMod val="50000"/>
                  </a:schemeClr>
                </a:solidFill>
                <a:latin typeface="Courier" charset="0"/>
                <a:ea typeface="Courier" charset="0"/>
                <a:cs typeface="Courier" charset="0"/>
              </a:rPr>
              <a:t>=0)</a:t>
            </a:r>
          </a:p>
          <a:p>
            <a:r>
              <a:rPr lang="en-US" sz="1500" dirty="0" err="1">
                <a:solidFill>
                  <a:schemeClr val="bg2">
                    <a:lumMod val="50000"/>
                  </a:schemeClr>
                </a:solidFill>
                <a:latin typeface="Courier" charset="0"/>
                <a:ea typeface="Courier" charset="0"/>
                <a:cs typeface="Courier" charset="0"/>
              </a:rPr>
              <a:t>Y_hat</a:t>
            </a:r>
            <a:r>
              <a:rPr lang="en-US" sz="1500" dirty="0">
                <a:solidFill>
                  <a:schemeClr val="bg2">
                    <a:lumMod val="50000"/>
                  </a:schemeClr>
                </a:solidFill>
                <a:latin typeface="Courier" charset="0"/>
                <a:ea typeface="Courier" charset="0"/>
                <a:cs typeface="Courier" charset="0"/>
              </a:rPr>
              <a:t> </a:t>
            </a:r>
            <a:r>
              <a:rPr lang="en-US" sz="1500" dirty="0">
                <a:solidFill>
                  <a:schemeClr val="bg2">
                    <a:lumMod val="50000"/>
                  </a:schemeClr>
                </a:solidFill>
                <a:latin typeface="Courier" charset="0"/>
                <a:ea typeface="Courier" charset="0"/>
                <a:cs typeface="Courier" charset="0"/>
              </a:rPr>
              <a:t>= </a:t>
            </a:r>
            <a:r>
              <a:rPr lang="en-US" sz="1500" dirty="0" err="1">
                <a:solidFill>
                  <a:schemeClr val="bg2">
                    <a:lumMod val="50000"/>
                  </a:schemeClr>
                </a:solidFill>
                <a:latin typeface="Courier" charset="0"/>
                <a:ea typeface="Courier" charset="0"/>
                <a:cs typeface="Courier" charset="0"/>
              </a:rPr>
              <a:t>ng.sigmoid</a:t>
            </a:r>
            <a:r>
              <a:rPr lang="en-US" sz="1500" dirty="0">
                <a:solidFill>
                  <a:schemeClr val="bg2">
                    <a:lumMod val="50000"/>
                  </a:schemeClr>
                </a:solidFill>
                <a:latin typeface="Courier" charset="0"/>
                <a:ea typeface="Courier" charset="0"/>
                <a:cs typeface="Courier" charset="0"/>
              </a:rPr>
              <a:t>(</a:t>
            </a:r>
            <a:r>
              <a:rPr lang="en-US" sz="1500" dirty="0" err="1">
                <a:solidFill>
                  <a:schemeClr val="bg2">
                    <a:lumMod val="50000"/>
                  </a:schemeClr>
                </a:solidFill>
                <a:latin typeface="Courier" charset="0"/>
                <a:ea typeface="Courier" charset="0"/>
                <a:cs typeface="Courier" charset="0"/>
              </a:rPr>
              <a:t>ng.dot</a:t>
            </a:r>
            <a:r>
              <a:rPr lang="en-US" sz="1500" dirty="0">
                <a:solidFill>
                  <a:schemeClr val="bg2">
                    <a:lumMod val="50000"/>
                  </a:schemeClr>
                </a:solidFill>
                <a:latin typeface="Courier" charset="0"/>
                <a:ea typeface="Courier" charset="0"/>
                <a:cs typeface="Courier" charset="0"/>
              </a:rPr>
              <a:t>(W, </a:t>
            </a:r>
            <a:r>
              <a:rPr lang="en-US" sz="1500" dirty="0">
                <a:solidFill>
                  <a:schemeClr val="bg2">
                    <a:lumMod val="50000"/>
                  </a:schemeClr>
                </a:solidFill>
                <a:latin typeface="Courier" charset="0"/>
                <a:ea typeface="Courier" charset="0"/>
                <a:cs typeface="Courier" charset="0"/>
              </a:rPr>
              <a:t>X</a:t>
            </a:r>
            <a:r>
              <a:rPr lang="en-US" sz="1500" dirty="0">
                <a:solidFill>
                  <a:schemeClr val="bg2">
                    <a:lumMod val="50000"/>
                  </a:schemeClr>
                </a:solidFill>
                <a:latin typeface="Courier" charset="0"/>
                <a:ea typeface="Courier" charset="0"/>
                <a:cs typeface="Courier" charset="0"/>
              </a:rPr>
              <a:t>) + b)</a:t>
            </a:r>
          </a:p>
          <a:p>
            <a:r>
              <a:rPr lang="en-US" sz="1500" dirty="0">
                <a:solidFill>
                  <a:schemeClr val="bg2">
                    <a:lumMod val="50000"/>
                  </a:schemeClr>
                </a:solidFill>
                <a:latin typeface="Courier" charset="0"/>
                <a:ea typeface="Courier" charset="0"/>
                <a:cs typeface="Courier" charset="0"/>
              </a:rPr>
              <a:t>L </a:t>
            </a:r>
            <a:r>
              <a:rPr lang="en-US" sz="1500" b="1" dirty="0">
                <a:solidFill>
                  <a:schemeClr val="bg2">
                    <a:lumMod val="50000"/>
                  </a:schemeClr>
                </a:solidFill>
                <a:latin typeface="Courier" charset="0"/>
                <a:ea typeface="Courier" charset="0"/>
                <a:cs typeface="Courier" charset="0"/>
              </a:rPr>
              <a:t>=</a:t>
            </a:r>
            <a:r>
              <a:rPr lang="en-US" sz="1500" dirty="0">
                <a:solidFill>
                  <a:schemeClr val="bg2">
                    <a:lumMod val="50000"/>
                  </a:schemeClr>
                </a:solidFill>
                <a:latin typeface="Courier" charset="0"/>
                <a:ea typeface="Courier" charset="0"/>
                <a:cs typeface="Courier" charset="0"/>
              </a:rPr>
              <a:t> </a:t>
            </a:r>
            <a:r>
              <a:rPr lang="en-US" sz="1500" dirty="0" err="1">
                <a:solidFill>
                  <a:schemeClr val="bg2">
                    <a:lumMod val="50000"/>
                  </a:schemeClr>
                </a:solidFill>
                <a:latin typeface="Courier" charset="0"/>
                <a:ea typeface="Courier" charset="0"/>
                <a:cs typeface="Courier" charset="0"/>
              </a:rPr>
              <a:t>ng</a:t>
            </a:r>
            <a:r>
              <a:rPr lang="en-US" sz="1500" b="1" dirty="0" err="1">
                <a:solidFill>
                  <a:schemeClr val="bg2">
                    <a:lumMod val="50000"/>
                  </a:schemeClr>
                </a:solidFill>
                <a:latin typeface="Courier" charset="0"/>
                <a:ea typeface="Courier" charset="0"/>
                <a:cs typeface="Courier" charset="0"/>
              </a:rPr>
              <a:t>.</a:t>
            </a:r>
            <a:r>
              <a:rPr lang="en-US" sz="1500" dirty="0" err="1">
                <a:solidFill>
                  <a:schemeClr val="bg2">
                    <a:lumMod val="50000"/>
                  </a:schemeClr>
                </a:solidFill>
                <a:latin typeface="Courier" charset="0"/>
                <a:ea typeface="Courier" charset="0"/>
                <a:cs typeface="Courier" charset="0"/>
              </a:rPr>
              <a:t>cross_entropy</a:t>
            </a:r>
            <a:r>
              <a:rPr lang="en-US" sz="1500" dirty="0">
                <a:solidFill>
                  <a:schemeClr val="bg2">
                    <a:lumMod val="50000"/>
                  </a:schemeClr>
                </a:solidFill>
                <a:latin typeface="Courier" charset="0"/>
                <a:ea typeface="Courier" charset="0"/>
                <a:cs typeface="Courier" charset="0"/>
              </a:rPr>
              <a:t>(</a:t>
            </a:r>
            <a:r>
              <a:rPr lang="en-US" sz="1500" dirty="0" err="1">
                <a:solidFill>
                  <a:schemeClr val="bg2">
                    <a:lumMod val="50000"/>
                  </a:schemeClr>
                </a:solidFill>
                <a:latin typeface="Courier" charset="0"/>
                <a:ea typeface="Courier" charset="0"/>
                <a:cs typeface="Courier" charset="0"/>
              </a:rPr>
              <a:t>Y_hat</a:t>
            </a:r>
            <a:r>
              <a:rPr lang="en-US" sz="1500" dirty="0">
                <a:solidFill>
                  <a:schemeClr val="bg2">
                    <a:lumMod val="50000"/>
                  </a:schemeClr>
                </a:solidFill>
                <a:latin typeface="Courier" charset="0"/>
                <a:ea typeface="Courier" charset="0"/>
                <a:cs typeface="Courier" charset="0"/>
              </a:rPr>
              <a:t>, </a:t>
            </a:r>
            <a:r>
              <a:rPr lang="en-US" sz="1500" dirty="0">
                <a:solidFill>
                  <a:schemeClr val="bg2">
                    <a:lumMod val="50000"/>
                  </a:schemeClr>
                </a:solidFill>
                <a:latin typeface="Courier" charset="0"/>
                <a:ea typeface="Courier" charset="0"/>
                <a:cs typeface="Courier" charset="0"/>
              </a:rPr>
              <a:t>Y) </a:t>
            </a:r>
            <a:r>
              <a:rPr lang="en-US" sz="1500" b="1" dirty="0">
                <a:solidFill>
                  <a:schemeClr val="bg2">
                    <a:lumMod val="50000"/>
                  </a:schemeClr>
                </a:solidFill>
                <a:latin typeface="Courier" charset="0"/>
                <a:ea typeface="Courier" charset="0"/>
                <a:cs typeface="Courier" charset="0"/>
              </a:rPr>
              <a:t>/</a:t>
            </a:r>
            <a:r>
              <a:rPr lang="en-US" sz="1500" dirty="0">
                <a:solidFill>
                  <a:schemeClr val="bg2">
                    <a:lumMod val="50000"/>
                  </a:schemeClr>
                </a:solidFill>
                <a:latin typeface="Courier" charset="0"/>
                <a:ea typeface="Courier" charset="0"/>
                <a:cs typeface="Courier" charset="0"/>
              </a:rPr>
              <a:t> </a:t>
            </a:r>
            <a:r>
              <a:rPr lang="en-US" sz="1500" dirty="0" err="1">
                <a:solidFill>
                  <a:schemeClr val="bg2">
                    <a:lumMod val="50000"/>
                  </a:schemeClr>
                </a:solidFill>
                <a:latin typeface="Courier" charset="0"/>
                <a:ea typeface="Courier" charset="0"/>
                <a:cs typeface="Courier" charset="0"/>
              </a:rPr>
              <a:t>ng</a:t>
            </a:r>
            <a:r>
              <a:rPr lang="en-US" sz="1500" b="1" dirty="0" err="1">
                <a:solidFill>
                  <a:schemeClr val="bg2">
                    <a:lumMod val="50000"/>
                  </a:schemeClr>
                </a:solidFill>
                <a:latin typeface="Courier" charset="0"/>
                <a:ea typeface="Courier" charset="0"/>
                <a:cs typeface="Courier" charset="0"/>
              </a:rPr>
              <a:t>.</a:t>
            </a:r>
            <a:r>
              <a:rPr lang="en-US" sz="1500" dirty="0" err="1">
                <a:solidFill>
                  <a:schemeClr val="bg2">
                    <a:lumMod val="50000"/>
                  </a:schemeClr>
                </a:solidFill>
                <a:latin typeface="Courier" charset="0"/>
                <a:ea typeface="Courier" charset="0"/>
                <a:cs typeface="Courier" charset="0"/>
              </a:rPr>
              <a:t>batch_size</a:t>
            </a:r>
            <a:r>
              <a:rPr lang="en-US" sz="1500" dirty="0">
                <a:solidFill>
                  <a:schemeClr val="bg2">
                    <a:lumMod val="50000"/>
                  </a:schemeClr>
                </a:solidFill>
                <a:latin typeface="Courier" charset="0"/>
                <a:ea typeface="Courier" charset="0"/>
                <a:cs typeface="Courier" charset="0"/>
              </a:rPr>
              <a:t>(</a:t>
            </a:r>
            <a:r>
              <a:rPr lang="en-US" sz="1500" dirty="0" err="1">
                <a:solidFill>
                  <a:schemeClr val="bg2">
                    <a:lumMod val="50000"/>
                  </a:schemeClr>
                </a:solidFill>
                <a:latin typeface="Courier" charset="0"/>
                <a:ea typeface="Courier" charset="0"/>
                <a:cs typeface="Courier" charset="0"/>
              </a:rPr>
              <a:t>Y_hat</a:t>
            </a:r>
            <a:r>
              <a:rPr lang="en-US" sz="1500" dirty="0">
                <a:solidFill>
                  <a:schemeClr val="bg2">
                    <a:lumMod val="50000"/>
                  </a:schemeClr>
                </a:solidFill>
                <a:latin typeface="Courier" charset="0"/>
                <a:ea typeface="Courier" charset="0"/>
                <a:cs typeface="Courier" charset="0"/>
              </a:rPr>
              <a:t>) </a:t>
            </a:r>
          </a:p>
          <a:p>
            <a:r>
              <a:rPr lang="en-US" dirty="0">
                <a:solidFill>
                  <a:schemeClr val="bg2">
                    <a:lumMod val="50000"/>
                  </a:schemeClr>
                </a:solidFill>
              </a:rPr>
              <a:t/>
            </a:r>
            <a:br>
              <a:rPr lang="en-US" dirty="0">
                <a:solidFill>
                  <a:schemeClr val="bg2">
                    <a:lumMod val="50000"/>
                  </a:schemeClr>
                </a:solidFill>
              </a:rPr>
            </a:br>
            <a:endParaRPr lang="en-US" dirty="0" smtClean="0">
              <a:solidFill>
                <a:schemeClr val="bg2">
                  <a:lumMod val="50000"/>
                </a:schemeClr>
              </a:solidFill>
              <a:latin typeface="Courier" charset="0"/>
              <a:ea typeface="Courier" charset="0"/>
              <a:cs typeface="Courier" charset="0"/>
            </a:endParaRPr>
          </a:p>
        </p:txBody>
      </p:sp>
      <p:sp>
        <p:nvSpPr>
          <p:cNvPr id="5" name="Slide Number Placeholder 4"/>
          <p:cNvSpPr>
            <a:spLocks noGrp="1"/>
          </p:cNvSpPr>
          <p:nvPr>
            <p:ph type="sldNum" sz="quarter" idx="12"/>
          </p:nvPr>
        </p:nvSpPr>
        <p:spPr/>
        <p:txBody>
          <a:bodyPr/>
          <a:lstStyle/>
          <a:p>
            <a:fld id="{8AB0954B-190F-114F-B7ED-754590328019}" type="slidenum">
              <a:rPr lang="en-US" smtClean="0"/>
              <a:t>15</a:t>
            </a:fld>
            <a:endParaRPr lang="en-US"/>
          </a:p>
        </p:txBody>
      </p:sp>
    </p:spTree>
    <p:extLst>
      <p:ext uri="{BB962C8B-B14F-4D97-AF65-F5344CB8AC3E}">
        <p14:creationId xmlns:p14="http://schemas.microsoft.com/office/powerpoint/2010/main" val="1216340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the graph</a:t>
            </a:r>
            <a:endParaRPr lang="en-US" dirty="0"/>
          </a:p>
        </p:txBody>
      </p:sp>
      <p:sp>
        <p:nvSpPr>
          <p:cNvPr id="3" name="Content Placeholder 2"/>
          <p:cNvSpPr>
            <a:spLocks noGrp="1"/>
          </p:cNvSpPr>
          <p:nvPr>
            <p:ph idx="1"/>
          </p:nvPr>
        </p:nvSpPr>
        <p:spPr/>
        <p:txBody>
          <a:bodyPr/>
          <a:lstStyle/>
          <a:p>
            <a:pPr marL="257175" indent="-257175">
              <a:buFont typeface="Arial" charset="0"/>
              <a:buChar char="•"/>
            </a:pPr>
            <a:r>
              <a:rPr lang="en-US" dirty="0" smtClean="0">
                <a:solidFill>
                  <a:schemeClr val="bg2">
                    <a:lumMod val="50000"/>
                  </a:schemeClr>
                </a:solidFill>
              </a:rPr>
              <a:t>Find </a:t>
            </a:r>
            <a:r>
              <a:rPr lang="en-US" dirty="0">
                <a:solidFill>
                  <a:schemeClr val="bg2">
                    <a:lumMod val="50000"/>
                  </a:schemeClr>
                </a:solidFill>
              </a:rPr>
              <a:t>all </a:t>
            </a:r>
            <a:r>
              <a:rPr lang="en-US" dirty="0" smtClean="0">
                <a:solidFill>
                  <a:schemeClr val="bg2">
                    <a:lumMod val="50000"/>
                  </a:schemeClr>
                </a:solidFill>
              </a:rPr>
              <a:t>variables that contribute to an Op</a:t>
            </a:r>
          </a:p>
          <a:p>
            <a:pPr marL="482594" lvl="1" indent="-257175">
              <a:buFont typeface="Arial" charset="0"/>
              <a:buChar char="•"/>
            </a:pPr>
            <a:r>
              <a:rPr lang="en-US" dirty="0" err="1" smtClean="0">
                <a:solidFill>
                  <a:schemeClr val="bg2">
                    <a:lumMod val="50000"/>
                  </a:schemeClr>
                </a:solidFill>
                <a:latin typeface="Courier" charset="0"/>
                <a:ea typeface="Courier" charset="0"/>
                <a:cs typeface="Courier" charset="0"/>
              </a:rPr>
              <a:t>Y_hat.variables</a:t>
            </a:r>
            <a:r>
              <a:rPr lang="en-US" dirty="0" smtClean="0">
                <a:solidFill>
                  <a:schemeClr val="bg2">
                    <a:lumMod val="50000"/>
                  </a:schemeClr>
                </a:solidFill>
                <a:latin typeface="Courier" charset="0"/>
                <a:ea typeface="Courier" charset="0"/>
                <a:cs typeface="Courier" charset="0"/>
              </a:rPr>
              <a:t>()</a:t>
            </a:r>
          </a:p>
          <a:p>
            <a:pPr marL="257175" indent="-257175">
              <a:buFont typeface="Arial" charset="0"/>
              <a:buChar char="•"/>
            </a:pPr>
            <a:r>
              <a:rPr lang="en-US" dirty="0" smtClean="0">
                <a:solidFill>
                  <a:schemeClr val="bg2">
                    <a:lumMod val="50000"/>
                  </a:schemeClr>
                </a:solidFill>
                <a:ea typeface="Courier" charset="0"/>
                <a:cs typeface="Courier" charset="0"/>
              </a:rPr>
              <a:t>Graph traversal and mutation</a:t>
            </a:r>
          </a:p>
          <a:p>
            <a:pPr marL="482594" lvl="1" indent="-257175">
              <a:buFont typeface="Arial" charset="0"/>
              <a:buChar char="•"/>
            </a:pPr>
            <a:r>
              <a:rPr lang="en-US" dirty="0" err="1">
                <a:solidFill>
                  <a:schemeClr val="bg2">
                    <a:lumMod val="50000"/>
                  </a:schemeClr>
                </a:solidFill>
                <a:latin typeface="Courier" charset="0"/>
                <a:ea typeface="Courier" charset="0"/>
                <a:cs typeface="Courier" charset="0"/>
              </a:rPr>
              <a:t>o</a:t>
            </a:r>
            <a:r>
              <a:rPr lang="en-US" dirty="0" err="1" smtClean="0">
                <a:solidFill>
                  <a:schemeClr val="bg2">
                    <a:lumMod val="50000"/>
                  </a:schemeClr>
                </a:solidFill>
                <a:latin typeface="Courier" charset="0"/>
                <a:ea typeface="Courier" charset="0"/>
                <a:cs typeface="Courier" charset="0"/>
              </a:rPr>
              <a:t>p_list</a:t>
            </a:r>
            <a:r>
              <a:rPr lang="en-US" dirty="0" smtClean="0">
                <a:solidFill>
                  <a:schemeClr val="bg2">
                    <a:lumMod val="50000"/>
                  </a:schemeClr>
                </a:solidFill>
                <a:latin typeface="Courier" charset="0"/>
                <a:ea typeface="Courier" charset="0"/>
                <a:cs typeface="Courier" charset="0"/>
              </a:rPr>
              <a:t> = </a:t>
            </a:r>
            <a:r>
              <a:rPr lang="en-US" dirty="0" err="1" smtClean="0">
                <a:solidFill>
                  <a:schemeClr val="bg2">
                    <a:lumMod val="50000"/>
                  </a:schemeClr>
                </a:solidFill>
                <a:latin typeface="Courier" charset="0"/>
                <a:ea typeface="Courier" charset="0"/>
                <a:cs typeface="Courier" charset="0"/>
              </a:rPr>
              <a:t>ng.ordered_ops</a:t>
            </a:r>
            <a:r>
              <a:rPr lang="en-US" dirty="0" smtClean="0">
                <a:solidFill>
                  <a:schemeClr val="bg2">
                    <a:lumMod val="50000"/>
                  </a:schemeClr>
                </a:solidFill>
                <a:latin typeface="Courier" charset="0"/>
                <a:ea typeface="Courier" charset="0"/>
                <a:cs typeface="Courier" charset="0"/>
              </a:rPr>
              <a:t>(cost)</a:t>
            </a:r>
          </a:p>
          <a:p>
            <a:pPr marL="257175" indent="-257175">
              <a:buFont typeface="Arial" charset="0"/>
              <a:buChar char="•"/>
            </a:pPr>
            <a:r>
              <a:rPr lang="en-US" dirty="0" smtClean="0">
                <a:solidFill>
                  <a:schemeClr val="bg2">
                    <a:lumMod val="50000"/>
                  </a:schemeClr>
                </a:solidFill>
              </a:rPr>
              <a:t>Generate graph for the derivative of one Op with respect to another</a:t>
            </a:r>
          </a:p>
          <a:p>
            <a:pPr marL="482594" lvl="1" indent="-257175">
              <a:buFont typeface="Arial" charset="0"/>
              <a:buChar char="•"/>
            </a:pPr>
            <a:r>
              <a:rPr lang="en-US" dirty="0">
                <a:solidFill>
                  <a:schemeClr val="bg2">
                    <a:lumMod val="50000"/>
                  </a:schemeClr>
                </a:solidFill>
                <a:latin typeface="Courier" charset="0"/>
                <a:ea typeface="Courier" charset="0"/>
                <a:cs typeface="Courier" charset="0"/>
              </a:rPr>
              <a:t>grad </a:t>
            </a:r>
            <a:r>
              <a:rPr lang="en-US" b="1" dirty="0">
                <a:solidFill>
                  <a:schemeClr val="bg2">
                    <a:lumMod val="50000"/>
                  </a:schemeClr>
                </a:solidFill>
                <a:latin typeface="Courier" charset="0"/>
                <a:ea typeface="Courier" charset="0"/>
                <a:cs typeface="Courier" charset="0"/>
              </a:rPr>
              <a:t>=</a:t>
            </a:r>
            <a:r>
              <a:rPr lang="en-US" dirty="0">
                <a:solidFill>
                  <a:schemeClr val="bg2">
                    <a:lumMod val="50000"/>
                  </a:schemeClr>
                </a:solidFill>
                <a:latin typeface="Courier" charset="0"/>
                <a:ea typeface="Courier" charset="0"/>
                <a:cs typeface="Courier" charset="0"/>
              </a:rPr>
              <a:t> </a:t>
            </a:r>
            <a:r>
              <a:rPr lang="en-US" dirty="0" err="1">
                <a:solidFill>
                  <a:schemeClr val="bg2">
                    <a:lumMod val="50000"/>
                  </a:schemeClr>
                </a:solidFill>
                <a:latin typeface="Courier" charset="0"/>
                <a:ea typeface="Courier" charset="0"/>
                <a:cs typeface="Courier" charset="0"/>
              </a:rPr>
              <a:t>ng</a:t>
            </a:r>
            <a:r>
              <a:rPr lang="en-US" b="1" dirty="0" err="1">
                <a:solidFill>
                  <a:schemeClr val="bg2">
                    <a:lumMod val="50000"/>
                  </a:schemeClr>
                </a:solidFill>
                <a:latin typeface="Courier" charset="0"/>
                <a:ea typeface="Courier" charset="0"/>
                <a:cs typeface="Courier" charset="0"/>
              </a:rPr>
              <a:t>.</a:t>
            </a:r>
            <a:r>
              <a:rPr lang="en-US" dirty="0" err="1">
                <a:solidFill>
                  <a:schemeClr val="bg2">
                    <a:lumMod val="50000"/>
                  </a:schemeClr>
                </a:solidFill>
                <a:latin typeface="Courier" charset="0"/>
                <a:ea typeface="Courier" charset="0"/>
                <a:cs typeface="Courier" charset="0"/>
              </a:rPr>
              <a:t>deriv</a:t>
            </a:r>
            <a:r>
              <a:rPr lang="en-US" dirty="0">
                <a:solidFill>
                  <a:schemeClr val="bg2">
                    <a:lumMod val="50000"/>
                  </a:schemeClr>
                </a:solidFill>
                <a:latin typeface="Courier" charset="0"/>
                <a:ea typeface="Courier" charset="0"/>
                <a:cs typeface="Courier" charset="0"/>
              </a:rPr>
              <a:t>(L, W)</a:t>
            </a:r>
            <a:endParaRPr lang="en-US" dirty="0" smtClean="0">
              <a:solidFill>
                <a:schemeClr val="bg2">
                  <a:lumMod val="50000"/>
                </a:schemeClr>
              </a:solidFill>
              <a:latin typeface="Courier" charset="0"/>
              <a:ea typeface="Courier" charset="0"/>
              <a:cs typeface="Courier" charset="0"/>
            </a:endParaRPr>
          </a:p>
          <a:p>
            <a:pPr marL="482594" lvl="1" indent="-257175">
              <a:buFont typeface="Arial" charset="0"/>
              <a:buChar char="•"/>
            </a:pPr>
            <a:r>
              <a:rPr lang="en-US" dirty="0" smtClean="0">
                <a:solidFill>
                  <a:schemeClr val="bg2">
                    <a:lumMod val="50000"/>
                  </a:schemeClr>
                </a:solidFill>
              </a:rPr>
              <a:t>Uses reverse-mode </a:t>
            </a:r>
            <a:r>
              <a:rPr lang="en-US" dirty="0" err="1" smtClean="0">
                <a:solidFill>
                  <a:schemeClr val="bg2">
                    <a:lumMod val="50000"/>
                  </a:schemeClr>
                </a:solidFill>
              </a:rPr>
              <a:t>autodiff</a:t>
            </a:r>
            <a:r>
              <a:rPr lang="en-US" dirty="0" smtClean="0">
                <a:solidFill>
                  <a:schemeClr val="bg2">
                    <a:lumMod val="50000"/>
                  </a:schemeClr>
                </a:solidFill>
              </a:rPr>
              <a:t> </a:t>
            </a:r>
            <a:r>
              <a:rPr lang="en-US" dirty="0" err="1" smtClean="0">
                <a:solidFill>
                  <a:schemeClr val="bg2">
                    <a:lumMod val="50000"/>
                  </a:schemeClr>
                </a:solidFill>
              </a:rPr>
              <a:t>backprop</a:t>
            </a:r>
            <a:endParaRPr lang="en-US" dirty="0">
              <a:solidFill>
                <a:schemeClr val="bg2">
                  <a:lumMod val="50000"/>
                </a:schemeClr>
              </a:solidFill>
            </a:endParaRPr>
          </a:p>
          <a:p>
            <a:endParaRPr lang="en-US" dirty="0">
              <a:solidFill>
                <a:schemeClr val="bg2">
                  <a:lumMod val="50000"/>
                </a:schemeClr>
              </a:solidFill>
            </a:endParaRPr>
          </a:p>
        </p:txBody>
      </p:sp>
      <p:sp>
        <p:nvSpPr>
          <p:cNvPr id="5" name="Slide Number Placeholder 4"/>
          <p:cNvSpPr>
            <a:spLocks noGrp="1"/>
          </p:cNvSpPr>
          <p:nvPr>
            <p:ph type="sldNum" sz="quarter" idx="12"/>
          </p:nvPr>
        </p:nvSpPr>
        <p:spPr/>
        <p:txBody>
          <a:bodyPr/>
          <a:lstStyle/>
          <a:p>
            <a:fld id="{8AB0954B-190F-114F-B7ED-754590328019}" type="slidenum">
              <a:rPr lang="en-US" smtClean="0"/>
              <a:t>16</a:t>
            </a:fld>
            <a:endParaRPr lang="en-US"/>
          </a:p>
        </p:txBody>
      </p:sp>
    </p:spTree>
    <p:extLst>
      <p:ext uri="{BB962C8B-B14F-4D97-AF65-F5344CB8AC3E}">
        <p14:creationId xmlns:p14="http://schemas.microsoft.com/office/powerpoint/2010/main" val="1136233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Nervana Graph Connectors</a:t>
            </a:r>
            <a:endParaRPr lang="en-US" dirty="0"/>
          </a:p>
        </p:txBody>
      </p:sp>
      <p:sp>
        <p:nvSpPr>
          <p:cNvPr id="3" name="Content Placeholder 2"/>
          <p:cNvSpPr>
            <a:spLocks noGrp="1"/>
          </p:cNvSpPr>
          <p:nvPr>
            <p:ph idx="1"/>
          </p:nvPr>
        </p:nvSpPr>
        <p:spPr>
          <a:xfrm>
            <a:off x="457201" y="961319"/>
            <a:ext cx="8228012" cy="3425825"/>
          </a:xfrm>
        </p:spPr>
        <p:txBody>
          <a:bodyPr/>
          <a:lstStyle/>
          <a:p>
            <a:pPr marL="257175" indent="-257175">
              <a:buFont typeface="Arial" charset="0"/>
              <a:buChar char="•"/>
            </a:pPr>
            <a:r>
              <a:rPr lang="en-US" dirty="0" smtClean="0">
                <a:solidFill>
                  <a:schemeClr val="bg2">
                    <a:lumMod val="50000"/>
                  </a:schemeClr>
                </a:solidFill>
              </a:rPr>
              <a:t>Originally: Converters</a:t>
            </a:r>
            <a:endParaRPr lang="en-US" dirty="0" smtClean="0">
              <a:solidFill>
                <a:schemeClr val="bg2">
                  <a:lumMod val="50000"/>
                </a:schemeClr>
              </a:solidFill>
            </a:endParaRPr>
          </a:p>
          <a:p>
            <a:pPr marL="482594" lvl="1" indent="-257175">
              <a:buFont typeface="Arial" charset="0"/>
              <a:buChar char="•"/>
            </a:pPr>
            <a:r>
              <a:rPr lang="en-US" dirty="0" smtClean="0">
                <a:solidFill>
                  <a:schemeClr val="bg2">
                    <a:lumMod val="50000"/>
                  </a:schemeClr>
                </a:solidFill>
              </a:rPr>
              <a:t>Start with graph or layer representation of source framework</a:t>
            </a:r>
          </a:p>
          <a:p>
            <a:pPr marL="828661" lvl="2" indent="-257175">
              <a:buFont typeface="Arial" charset="0"/>
              <a:buChar char="•"/>
            </a:pPr>
            <a:r>
              <a:rPr lang="en-US" dirty="0" err="1" smtClean="0">
                <a:solidFill>
                  <a:schemeClr val="bg2">
                    <a:lumMod val="50000"/>
                  </a:schemeClr>
                </a:solidFill>
              </a:rPr>
              <a:t>Protobuf</a:t>
            </a:r>
            <a:r>
              <a:rPr lang="en-US" dirty="0" smtClean="0">
                <a:solidFill>
                  <a:schemeClr val="bg2">
                    <a:lumMod val="50000"/>
                  </a:schemeClr>
                </a:solidFill>
              </a:rPr>
              <a:t> output of TensorFlow</a:t>
            </a:r>
          </a:p>
          <a:p>
            <a:pPr marL="828661" lvl="2" indent="-257175">
              <a:buFont typeface="Arial" charset="0"/>
              <a:buChar char="•"/>
            </a:pPr>
            <a:r>
              <a:rPr lang="en-US" dirty="0" err="1" smtClean="0">
                <a:solidFill>
                  <a:schemeClr val="bg2">
                    <a:lumMod val="50000"/>
                  </a:schemeClr>
                </a:solidFill>
              </a:rPr>
              <a:t>Prototxt</a:t>
            </a:r>
            <a:r>
              <a:rPr lang="en-US" dirty="0" smtClean="0">
                <a:solidFill>
                  <a:schemeClr val="bg2">
                    <a:lumMod val="50000"/>
                  </a:schemeClr>
                </a:solidFill>
              </a:rPr>
              <a:t> of </a:t>
            </a:r>
            <a:r>
              <a:rPr lang="en-US" dirty="0" err="1" smtClean="0">
                <a:solidFill>
                  <a:schemeClr val="bg2">
                    <a:lumMod val="50000"/>
                  </a:schemeClr>
                </a:solidFill>
              </a:rPr>
              <a:t>Caffe</a:t>
            </a:r>
            <a:endParaRPr lang="en-US" dirty="0" smtClean="0">
              <a:solidFill>
                <a:schemeClr val="bg2">
                  <a:lumMod val="50000"/>
                </a:schemeClr>
              </a:solidFill>
            </a:endParaRPr>
          </a:p>
          <a:p>
            <a:pPr marL="482594" lvl="1" indent="-257175">
              <a:buFont typeface="Arial" charset="0"/>
              <a:buChar char="•"/>
            </a:pPr>
            <a:r>
              <a:rPr lang="en-US" dirty="0" smtClean="0">
                <a:solidFill>
                  <a:schemeClr val="bg2">
                    <a:lumMod val="50000"/>
                  </a:schemeClr>
                </a:solidFill>
              </a:rPr>
              <a:t>Pattern match operations to one or more </a:t>
            </a:r>
            <a:r>
              <a:rPr lang="en-US" dirty="0" err="1" smtClean="0">
                <a:solidFill>
                  <a:schemeClr val="bg2">
                    <a:lumMod val="50000"/>
                  </a:schemeClr>
                </a:solidFill>
              </a:rPr>
              <a:t>ngraph</a:t>
            </a:r>
            <a:r>
              <a:rPr lang="en-US" dirty="0" smtClean="0">
                <a:solidFill>
                  <a:schemeClr val="bg2">
                    <a:lumMod val="50000"/>
                  </a:schemeClr>
                </a:solidFill>
              </a:rPr>
              <a:t> </a:t>
            </a:r>
            <a:r>
              <a:rPr lang="en-US" i="1" dirty="0" smtClean="0">
                <a:solidFill>
                  <a:schemeClr val="bg2">
                    <a:lumMod val="50000"/>
                  </a:schemeClr>
                </a:solidFill>
              </a:rPr>
              <a:t>Op</a:t>
            </a:r>
            <a:r>
              <a:rPr lang="en-US" dirty="0" smtClean="0">
                <a:solidFill>
                  <a:schemeClr val="bg2">
                    <a:lumMod val="50000"/>
                  </a:schemeClr>
                </a:solidFill>
              </a:rPr>
              <a:t>s</a:t>
            </a:r>
          </a:p>
          <a:p>
            <a:pPr marL="257175" indent="-257175">
              <a:buFont typeface="Arial" charset="0"/>
              <a:buChar char="•"/>
            </a:pPr>
            <a:r>
              <a:rPr lang="en-US" dirty="0" smtClean="0">
                <a:solidFill>
                  <a:schemeClr val="bg2">
                    <a:lumMod val="50000"/>
                  </a:schemeClr>
                </a:solidFill>
              </a:rPr>
              <a:t>Now: </a:t>
            </a:r>
            <a:r>
              <a:rPr lang="en-US" dirty="0" smtClean="0">
                <a:solidFill>
                  <a:schemeClr val="bg2">
                    <a:lumMod val="50000"/>
                  </a:schemeClr>
                </a:solidFill>
              </a:rPr>
              <a:t>seamless interop with TensorFlow and </a:t>
            </a:r>
            <a:r>
              <a:rPr lang="en-US" dirty="0" err="1" smtClean="0">
                <a:solidFill>
                  <a:schemeClr val="bg2">
                    <a:lumMod val="50000"/>
                  </a:schemeClr>
                </a:solidFill>
              </a:rPr>
              <a:t>MXNet</a:t>
            </a:r>
            <a:endParaRPr lang="en-US" dirty="0" smtClean="0">
              <a:solidFill>
                <a:schemeClr val="bg2">
                  <a:lumMod val="50000"/>
                </a:schemeClr>
              </a:solidFill>
            </a:endParaRPr>
          </a:p>
          <a:p>
            <a:pPr marL="482594" lvl="1" indent="-257175">
              <a:buFont typeface="Arial" charset="0"/>
              <a:buChar char="•"/>
            </a:pPr>
            <a:r>
              <a:rPr lang="en-US" dirty="0" smtClean="0">
                <a:solidFill>
                  <a:schemeClr val="bg2">
                    <a:lumMod val="50000"/>
                  </a:schemeClr>
                </a:solidFill>
              </a:rPr>
              <a:t>By obtaining graph internally to the framework allows for reuse of host framework’s API’s, serialization, etc.</a:t>
            </a:r>
            <a:endParaRPr lang="en-US" dirty="0">
              <a:solidFill>
                <a:schemeClr val="bg2">
                  <a:lumMod val="50000"/>
                </a:schemeClr>
              </a:solidFill>
            </a:endParaRPr>
          </a:p>
        </p:txBody>
      </p:sp>
      <p:sp>
        <p:nvSpPr>
          <p:cNvPr id="5" name="Slide Number Placeholder 4"/>
          <p:cNvSpPr>
            <a:spLocks noGrp="1"/>
          </p:cNvSpPr>
          <p:nvPr>
            <p:ph type="sldNum" sz="quarter" idx="12"/>
          </p:nvPr>
        </p:nvSpPr>
        <p:spPr/>
        <p:txBody>
          <a:bodyPr/>
          <a:lstStyle/>
          <a:p>
            <a:fld id="{8AB0954B-190F-114F-B7ED-754590328019}" type="slidenum">
              <a:rPr lang="en-US" smtClean="0"/>
              <a:t>17</a:t>
            </a:fld>
            <a:endParaRPr lang="en-US"/>
          </a:p>
        </p:txBody>
      </p:sp>
    </p:spTree>
    <p:extLst>
      <p:ext uri="{BB962C8B-B14F-4D97-AF65-F5344CB8AC3E}">
        <p14:creationId xmlns:p14="http://schemas.microsoft.com/office/powerpoint/2010/main" val="14003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B0954B-190F-114F-B7ED-754590328019}" type="slidenum">
              <a:rPr lang="en-US" smtClean="0"/>
              <a:t>18</a:t>
            </a:fld>
            <a:endParaRPr lang="en-US"/>
          </a:p>
        </p:txBody>
      </p:sp>
      <p:sp>
        <p:nvSpPr>
          <p:cNvPr id="3" name="Title 2"/>
          <p:cNvSpPr>
            <a:spLocks noGrp="1"/>
          </p:cNvSpPr>
          <p:nvPr>
            <p:ph type="title"/>
          </p:nvPr>
        </p:nvSpPr>
        <p:spPr/>
        <p:txBody>
          <a:bodyPr/>
          <a:lstStyle/>
          <a:p>
            <a:r>
              <a:rPr lang="en-US" dirty="0" smtClean="0"/>
              <a:t>ONNX – Open Neural network exchange</a:t>
            </a:r>
            <a:endParaRPr lang="en-US" dirty="0"/>
          </a:p>
        </p:txBody>
      </p:sp>
      <p:sp>
        <p:nvSpPr>
          <p:cNvPr id="4" name="Content Placeholder 3"/>
          <p:cNvSpPr>
            <a:spLocks noGrp="1"/>
          </p:cNvSpPr>
          <p:nvPr>
            <p:ph sz="quarter" idx="13"/>
          </p:nvPr>
        </p:nvSpPr>
        <p:spPr/>
        <p:txBody>
          <a:bodyPr/>
          <a:lstStyle/>
          <a:p>
            <a:pPr marL="285750" indent="-285750">
              <a:buFont typeface="Arial" charset="0"/>
              <a:buChar char="•"/>
            </a:pPr>
            <a:r>
              <a:rPr lang="en-US" dirty="0"/>
              <a:t>Designed as </a:t>
            </a:r>
            <a:r>
              <a:rPr lang="en-US" dirty="0" smtClean="0"/>
              <a:t>an  interchange </a:t>
            </a:r>
            <a:r>
              <a:rPr lang="en-US" dirty="0"/>
              <a:t>format between frameworks </a:t>
            </a:r>
            <a:endParaRPr lang="en-US" dirty="0" smtClean="0"/>
          </a:p>
          <a:p>
            <a:pPr marL="285750" indent="-285750">
              <a:buFont typeface="Arial" charset="0"/>
              <a:buChar char="•"/>
            </a:pPr>
            <a:r>
              <a:rPr lang="en-US" dirty="0" smtClean="0"/>
              <a:t>Initial release from Microsoft and Facebook:</a:t>
            </a:r>
          </a:p>
          <a:p>
            <a:pPr marL="511175" lvl="1" indent="-285750">
              <a:buFont typeface="Arial" charset="0"/>
              <a:buChar char="•"/>
            </a:pPr>
            <a:r>
              <a:rPr lang="en-US" dirty="0" smtClean="0"/>
              <a:t>Protocol buffer based definition of dataflow graph</a:t>
            </a:r>
          </a:p>
          <a:p>
            <a:pPr marL="511175" lvl="1" indent="-285750">
              <a:buFont typeface="Arial" charset="0"/>
              <a:buChar char="•"/>
            </a:pPr>
            <a:r>
              <a:rPr lang="en-US" dirty="0" smtClean="0"/>
              <a:t>Initial set of deep learning operators</a:t>
            </a:r>
          </a:p>
          <a:p>
            <a:pPr marL="285750" indent="-285750">
              <a:buFont typeface="Arial" charset="0"/>
              <a:buChar char="•"/>
            </a:pPr>
            <a:r>
              <a:rPr lang="en-US" dirty="0" smtClean="0"/>
              <a:t>Inference only for now</a:t>
            </a:r>
          </a:p>
          <a:p>
            <a:pPr marL="285750" indent="-285750">
              <a:buFont typeface="Arial" charset="0"/>
              <a:buChar char="•"/>
            </a:pPr>
            <a:r>
              <a:rPr lang="en-US" dirty="0" smtClean="0"/>
              <a:t>No optimizers or compiler ecosystem</a:t>
            </a:r>
          </a:p>
          <a:p>
            <a:pPr marL="285750" indent="-285750">
              <a:buFont typeface="Arial" charset="0"/>
              <a:buChar char="•"/>
            </a:pPr>
            <a:r>
              <a:rPr lang="en-US" dirty="0" smtClean="0"/>
              <a:t>Intel is participating in open design process</a:t>
            </a:r>
            <a:endParaRPr lang="en-US" dirty="0"/>
          </a:p>
        </p:txBody>
      </p:sp>
    </p:spTree>
    <p:extLst>
      <p:ext uri="{BB962C8B-B14F-4D97-AF65-F5344CB8AC3E}">
        <p14:creationId xmlns:p14="http://schemas.microsoft.com/office/powerpoint/2010/main" val="17491736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Nervana Graph Status – Frontend and IR</a:t>
            </a:r>
            <a:endParaRPr lang="en-US" dirty="0"/>
          </a:p>
        </p:txBody>
      </p:sp>
      <p:sp>
        <p:nvSpPr>
          <p:cNvPr id="3" name="Content Placeholder 2"/>
          <p:cNvSpPr>
            <a:spLocks noGrp="1"/>
          </p:cNvSpPr>
          <p:nvPr>
            <p:ph idx="1"/>
          </p:nvPr>
        </p:nvSpPr>
        <p:spPr/>
        <p:txBody>
          <a:bodyPr/>
          <a:lstStyle/>
          <a:p>
            <a:pPr marL="257175" indent="-257175">
              <a:buFont typeface="Arial" charset="0"/>
              <a:buChar char="•"/>
            </a:pPr>
            <a:r>
              <a:rPr lang="en-US" dirty="0" smtClean="0">
                <a:solidFill>
                  <a:schemeClr val="bg2">
                    <a:lumMod val="50000"/>
                  </a:schemeClr>
                </a:solidFill>
              </a:rPr>
              <a:t>Currently</a:t>
            </a:r>
          </a:p>
          <a:p>
            <a:pPr marL="828661" lvl="2" indent="-257175">
              <a:buFont typeface="Arial" charset="0"/>
              <a:buChar char="•"/>
            </a:pPr>
            <a:r>
              <a:rPr lang="en-US" dirty="0">
                <a:solidFill>
                  <a:schemeClr val="bg2">
                    <a:lumMod val="50000"/>
                  </a:schemeClr>
                </a:solidFill>
              </a:rPr>
              <a:t>Python API </a:t>
            </a:r>
            <a:r>
              <a:rPr lang="en-US" dirty="0" smtClean="0">
                <a:solidFill>
                  <a:schemeClr val="bg2">
                    <a:lumMod val="50000"/>
                  </a:schemeClr>
                </a:solidFill>
              </a:rPr>
              <a:t>and </a:t>
            </a:r>
            <a:r>
              <a:rPr lang="en-US" dirty="0" smtClean="0">
                <a:solidFill>
                  <a:schemeClr val="bg2">
                    <a:lumMod val="50000"/>
                  </a:schemeClr>
                </a:solidFill>
              </a:rPr>
              <a:t>implementation</a:t>
            </a:r>
            <a:endParaRPr lang="en-US" dirty="0">
              <a:solidFill>
                <a:schemeClr val="bg2">
                  <a:lumMod val="50000"/>
                </a:schemeClr>
              </a:solidFill>
            </a:endParaRPr>
          </a:p>
          <a:p>
            <a:pPr marL="828661" lvl="2" indent="-257175">
              <a:buFont typeface="Arial" charset="0"/>
              <a:buChar char="•"/>
            </a:pPr>
            <a:r>
              <a:rPr lang="en-US" dirty="0" smtClean="0">
                <a:solidFill>
                  <a:schemeClr val="bg2">
                    <a:lumMod val="50000"/>
                  </a:schemeClr>
                </a:solidFill>
              </a:rPr>
              <a:t>neon on </a:t>
            </a:r>
            <a:r>
              <a:rPr lang="en-US" dirty="0" err="1" smtClean="0">
                <a:solidFill>
                  <a:schemeClr val="bg2">
                    <a:lumMod val="50000"/>
                  </a:schemeClr>
                </a:solidFill>
              </a:rPr>
              <a:t>ngraph</a:t>
            </a:r>
            <a:r>
              <a:rPr lang="en-US" dirty="0" smtClean="0">
                <a:solidFill>
                  <a:schemeClr val="bg2">
                    <a:lumMod val="50000"/>
                  </a:schemeClr>
                </a:solidFill>
              </a:rPr>
              <a:t> running with </a:t>
            </a:r>
            <a:r>
              <a:rPr lang="en-US" dirty="0" smtClean="0">
                <a:solidFill>
                  <a:schemeClr val="bg2">
                    <a:lumMod val="50000"/>
                  </a:schemeClr>
                </a:solidFill>
              </a:rPr>
              <a:t>MLP</a:t>
            </a:r>
            <a:r>
              <a:rPr lang="en-US" dirty="0" smtClean="0">
                <a:solidFill>
                  <a:schemeClr val="bg2">
                    <a:lumMod val="50000"/>
                  </a:schemeClr>
                </a:solidFill>
              </a:rPr>
              <a:t>, Convolutional, </a:t>
            </a:r>
            <a:r>
              <a:rPr lang="en-US" dirty="0" smtClean="0">
                <a:solidFill>
                  <a:schemeClr val="bg2">
                    <a:lumMod val="50000"/>
                  </a:schemeClr>
                </a:solidFill>
              </a:rPr>
              <a:t>RNN, GANs, </a:t>
            </a:r>
            <a:r>
              <a:rPr lang="is-IS" dirty="0" smtClean="0">
                <a:solidFill>
                  <a:schemeClr val="bg2">
                    <a:lumMod val="50000"/>
                  </a:schemeClr>
                </a:solidFill>
              </a:rPr>
              <a:t>…</a:t>
            </a:r>
            <a:endParaRPr lang="en-US" dirty="0" smtClean="0">
              <a:solidFill>
                <a:schemeClr val="bg2">
                  <a:lumMod val="50000"/>
                </a:schemeClr>
              </a:solidFill>
            </a:endParaRPr>
          </a:p>
          <a:p>
            <a:pPr marL="828661" lvl="2" indent="-257175">
              <a:buFont typeface="Arial" charset="0"/>
              <a:buChar char="•"/>
            </a:pPr>
            <a:r>
              <a:rPr lang="en-US" dirty="0" smtClean="0">
                <a:solidFill>
                  <a:schemeClr val="bg2">
                    <a:lumMod val="50000"/>
                  </a:schemeClr>
                </a:solidFill>
              </a:rPr>
              <a:t>Serialization, visualization (including </a:t>
            </a:r>
            <a:r>
              <a:rPr lang="en-US" dirty="0" err="1" smtClean="0">
                <a:solidFill>
                  <a:schemeClr val="bg2">
                    <a:lumMod val="50000"/>
                  </a:schemeClr>
                </a:solidFill>
              </a:rPr>
              <a:t>T</a:t>
            </a:r>
            <a:r>
              <a:rPr lang="en-US" dirty="0" err="1" smtClean="0">
                <a:solidFill>
                  <a:schemeClr val="bg2">
                    <a:lumMod val="50000"/>
                  </a:schemeClr>
                </a:solidFill>
              </a:rPr>
              <a:t>ensorboard</a:t>
            </a:r>
            <a:r>
              <a:rPr lang="en-US" dirty="0" smtClean="0">
                <a:solidFill>
                  <a:schemeClr val="bg2">
                    <a:lumMod val="50000"/>
                  </a:schemeClr>
                </a:solidFill>
              </a:rPr>
              <a:t> support), </a:t>
            </a:r>
            <a:r>
              <a:rPr lang="en-US" dirty="0" smtClean="0">
                <a:solidFill>
                  <a:schemeClr val="bg2">
                    <a:lumMod val="50000"/>
                  </a:schemeClr>
                </a:solidFill>
              </a:rPr>
              <a:t>CSS style </a:t>
            </a:r>
            <a:r>
              <a:rPr lang="en-US" dirty="0" smtClean="0">
                <a:solidFill>
                  <a:schemeClr val="bg2">
                    <a:lumMod val="50000"/>
                  </a:schemeClr>
                </a:solidFill>
              </a:rPr>
              <a:t>selectors</a:t>
            </a:r>
          </a:p>
          <a:p>
            <a:pPr marL="828661" lvl="2" indent="-257175">
              <a:buFont typeface="Arial" charset="0"/>
              <a:buChar char="•"/>
            </a:pPr>
            <a:r>
              <a:rPr lang="en-US" dirty="0" err="1" smtClean="0">
                <a:solidFill>
                  <a:schemeClr val="bg2">
                    <a:lumMod val="50000"/>
                  </a:schemeClr>
                </a:solidFill>
              </a:rPr>
              <a:t>Tensorflow</a:t>
            </a:r>
            <a:r>
              <a:rPr lang="en-US" dirty="0" smtClean="0">
                <a:solidFill>
                  <a:schemeClr val="bg2">
                    <a:lumMod val="50000"/>
                  </a:schemeClr>
                </a:solidFill>
              </a:rPr>
              <a:t> XLA connector POC</a:t>
            </a:r>
            <a:endParaRPr lang="en-US" dirty="0" smtClean="0">
              <a:solidFill>
                <a:schemeClr val="bg2">
                  <a:lumMod val="50000"/>
                </a:schemeClr>
              </a:solidFill>
            </a:endParaRPr>
          </a:p>
          <a:p>
            <a:pPr marL="257175" indent="-257175">
              <a:buFont typeface="Arial" charset="0"/>
              <a:buChar char="•"/>
            </a:pPr>
            <a:r>
              <a:rPr lang="en-US" dirty="0" smtClean="0">
                <a:solidFill>
                  <a:schemeClr val="bg2">
                    <a:lumMod val="50000"/>
                  </a:schemeClr>
                </a:solidFill>
              </a:rPr>
              <a:t>In Progress</a:t>
            </a:r>
          </a:p>
          <a:p>
            <a:pPr marL="828661" lvl="2" indent="-257175">
              <a:buFont typeface="Arial" charset="0"/>
              <a:buChar char="•"/>
            </a:pPr>
            <a:r>
              <a:rPr lang="en-US" dirty="0" smtClean="0">
                <a:solidFill>
                  <a:schemeClr val="bg2">
                    <a:lumMod val="50000"/>
                  </a:schemeClr>
                </a:solidFill>
              </a:rPr>
              <a:t>C/C++ API and port</a:t>
            </a:r>
          </a:p>
          <a:p>
            <a:pPr marL="828661" lvl="2" indent="-257175">
              <a:buFont typeface="Arial" charset="0"/>
              <a:buChar char="•"/>
            </a:pPr>
            <a:r>
              <a:rPr lang="en-US" dirty="0" smtClean="0">
                <a:solidFill>
                  <a:schemeClr val="bg2">
                    <a:lumMod val="50000"/>
                  </a:schemeClr>
                </a:solidFill>
              </a:rPr>
              <a:t>Full TensorFlow </a:t>
            </a:r>
            <a:r>
              <a:rPr lang="en-US" dirty="0" smtClean="0">
                <a:solidFill>
                  <a:schemeClr val="bg2">
                    <a:lumMod val="50000"/>
                  </a:schemeClr>
                </a:solidFill>
              </a:rPr>
              <a:t>XLA backend and </a:t>
            </a:r>
            <a:r>
              <a:rPr lang="en-US" dirty="0" err="1" smtClean="0">
                <a:solidFill>
                  <a:schemeClr val="bg2">
                    <a:lumMod val="50000"/>
                  </a:schemeClr>
                </a:solidFill>
              </a:rPr>
              <a:t>MXNet</a:t>
            </a:r>
            <a:r>
              <a:rPr lang="en-US" dirty="0" smtClean="0">
                <a:solidFill>
                  <a:schemeClr val="bg2">
                    <a:lumMod val="50000"/>
                  </a:schemeClr>
                </a:solidFill>
              </a:rPr>
              <a:t> integration</a:t>
            </a:r>
          </a:p>
          <a:p>
            <a:pPr marL="828661" lvl="2" indent="-257175">
              <a:buFont typeface="Arial" charset="0"/>
              <a:buChar char="•"/>
            </a:pPr>
            <a:r>
              <a:rPr lang="en-US" dirty="0" smtClean="0">
                <a:solidFill>
                  <a:schemeClr val="bg2">
                    <a:lumMod val="50000"/>
                  </a:schemeClr>
                </a:solidFill>
              </a:rPr>
              <a:t>External Op (FFI) support (support custom user kernels analogous to inline assembly in C/C++)</a:t>
            </a:r>
            <a:endParaRPr lang="en-US" dirty="0">
              <a:solidFill>
                <a:schemeClr val="bg2">
                  <a:lumMod val="50000"/>
                </a:schemeClr>
              </a:solidFill>
            </a:endParaRPr>
          </a:p>
        </p:txBody>
      </p:sp>
      <p:sp>
        <p:nvSpPr>
          <p:cNvPr id="5" name="Slide Number Placeholder 4"/>
          <p:cNvSpPr>
            <a:spLocks noGrp="1"/>
          </p:cNvSpPr>
          <p:nvPr>
            <p:ph type="sldNum" sz="quarter" idx="12"/>
          </p:nvPr>
        </p:nvSpPr>
        <p:spPr/>
        <p:txBody>
          <a:bodyPr/>
          <a:lstStyle/>
          <a:p>
            <a:fld id="{8AB0954B-190F-114F-B7ED-754590328019}" type="slidenum">
              <a:rPr lang="en-US" smtClean="0"/>
              <a:t>19</a:t>
            </a:fld>
            <a:endParaRPr lang="en-US"/>
          </a:p>
        </p:txBody>
      </p:sp>
    </p:spTree>
    <p:extLst>
      <p:ext uri="{BB962C8B-B14F-4D97-AF65-F5344CB8AC3E}">
        <p14:creationId xmlns:p14="http://schemas.microsoft.com/office/powerpoint/2010/main" val="1278350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5613" y="2238860"/>
            <a:ext cx="8212886" cy="1002290"/>
          </a:xfrm>
        </p:spPr>
        <p:txBody>
          <a:bodyPr/>
          <a:lstStyle/>
          <a:p>
            <a:r>
              <a:rPr lang="en-US" dirty="0" smtClean="0"/>
              <a:t>Motivation</a:t>
            </a:r>
            <a:endParaRPr lang="en-US" dirty="0"/>
          </a:p>
        </p:txBody>
      </p:sp>
      <p:sp>
        <p:nvSpPr>
          <p:cNvPr id="7" name="Text Placeholder 6"/>
          <p:cNvSpPr>
            <a:spLocks noGrp="1"/>
          </p:cNvSpPr>
          <p:nvPr>
            <p:ph type="body" idx="4294967295"/>
          </p:nvPr>
        </p:nvSpPr>
        <p:spPr>
          <a:xfrm>
            <a:off x="455613" y="3241150"/>
            <a:ext cx="7772400" cy="1125140"/>
          </a:xfrm>
          <a:prstGeom prst="rect">
            <a:avLst/>
          </a:prstGeom>
        </p:spPr>
        <p:txBody>
          <a:bodyPr/>
          <a:lstStyle/>
          <a:p>
            <a:endParaRPr lang="en-US" dirty="0"/>
          </a:p>
        </p:txBody>
      </p:sp>
    </p:spTree>
    <p:extLst>
      <p:ext uri="{BB962C8B-B14F-4D97-AF65-F5344CB8AC3E}">
        <p14:creationId xmlns:p14="http://schemas.microsoft.com/office/powerpoint/2010/main" val="11939897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5613" y="2238860"/>
            <a:ext cx="8212886" cy="1002290"/>
          </a:xfrm>
        </p:spPr>
        <p:txBody>
          <a:bodyPr/>
          <a:lstStyle/>
          <a:p>
            <a:r>
              <a:rPr lang="en-US" dirty="0" smtClean="0"/>
              <a:t>Nervana </a:t>
            </a:r>
            <a:r>
              <a:rPr lang="en-US" dirty="0" smtClean="0"/>
              <a:t>Graph – Backends</a:t>
            </a:r>
            <a:endParaRPr lang="en-US" dirty="0"/>
          </a:p>
        </p:txBody>
      </p:sp>
      <p:sp>
        <p:nvSpPr>
          <p:cNvPr id="7" name="Text Placeholder 6"/>
          <p:cNvSpPr>
            <a:spLocks noGrp="1"/>
          </p:cNvSpPr>
          <p:nvPr>
            <p:ph type="body" idx="4294967295"/>
          </p:nvPr>
        </p:nvSpPr>
        <p:spPr>
          <a:xfrm>
            <a:off x="455613" y="3241150"/>
            <a:ext cx="7772400" cy="1125140"/>
          </a:xfrm>
          <a:prstGeom prst="rect">
            <a:avLst/>
          </a:prstGeom>
        </p:spPr>
        <p:txBody>
          <a:bodyPr/>
          <a:lstStyle/>
          <a:p>
            <a:r>
              <a:rPr lang="en-US" dirty="0" smtClean="0">
                <a:solidFill>
                  <a:schemeClr val="bg1"/>
                </a:solidFill>
              </a:rPr>
              <a:t>Graph compilation</a:t>
            </a:r>
            <a:endParaRPr lang="en-US" dirty="0">
              <a:solidFill>
                <a:schemeClr val="bg1"/>
              </a:solidFill>
            </a:endParaRPr>
          </a:p>
        </p:txBody>
      </p:sp>
    </p:spTree>
    <p:extLst>
      <p:ext uri="{BB962C8B-B14F-4D97-AF65-F5344CB8AC3E}">
        <p14:creationId xmlns:p14="http://schemas.microsoft.com/office/powerpoint/2010/main" val="9864232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AB0954B-190F-114F-B7ED-754590328019}" type="slidenum">
              <a:rPr lang="en-US" smtClean="0"/>
              <a:t>21</a:t>
            </a:fld>
            <a:endParaRPr lang="en-US"/>
          </a:p>
        </p:txBody>
      </p:sp>
      <p:sp>
        <p:nvSpPr>
          <p:cNvPr id="4" name="Title 3"/>
          <p:cNvSpPr>
            <a:spLocks noGrp="1"/>
          </p:cNvSpPr>
          <p:nvPr>
            <p:ph type="title"/>
          </p:nvPr>
        </p:nvSpPr>
        <p:spPr/>
        <p:txBody>
          <a:bodyPr/>
          <a:lstStyle/>
          <a:p>
            <a:r>
              <a:rPr lang="en-US" dirty="0" smtClean="0"/>
              <a:t>Graph Transformation/Compilation</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sz="quarter" idx="13"/>
              </p:nvPr>
            </p:nvSpPr>
            <p:spPr/>
            <p:txBody>
              <a:bodyPr/>
              <a:lstStyle/>
              <a:p>
                <a:pPr marL="257175" indent="-257175">
                  <a:buFont typeface="Arial" charset="0"/>
                  <a:buChar char="•"/>
                </a:pPr>
                <a:r>
                  <a:rPr lang="en-US" dirty="0" smtClean="0"/>
                  <a:t>Design inspired by the LLVM project</a:t>
                </a:r>
              </a:p>
              <a:p>
                <a:pPr marL="257175" indent="-257175">
                  <a:buFont typeface="Arial" charset="0"/>
                  <a:buChar char="•"/>
                </a:pPr>
                <a:r>
                  <a:rPr lang="en-US" dirty="0" smtClean="0"/>
                  <a:t>Uses a series of passes to transform the graph from abstract tensor operations into an executable primitive</a:t>
                </a:r>
              </a:p>
              <a:p>
                <a:pPr marL="257175" indent="-257175">
                  <a:buFont typeface="Arial" charset="0"/>
                  <a:buChar char="•"/>
                </a:pPr>
                <a:r>
                  <a:rPr lang="en-US" dirty="0" smtClean="0"/>
                  <a:t>Example Passes:</a:t>
                </a:r>
              </a:p>
              <a:p>
                <a:pPr marL="482594" lvl="1" indent="-257175">
                  <a:buFont typeface="Arial" charset="0"/>
                  <a:buChar char="•"/>
                </a:pPr>
                <a:r>
                  <a:rPr lang="en-US" dirty="0" smtClean="0"/>
                  <a:t>Arithmetic simplifications, </a:t>
                </a:r>
                <a:r>
                  <a:rPr lang="en-US" dirty="0" err="1" smtClean="0"/>
                  <a:t>eg</a:t>
                </a:r>
                <a:r>
                  <a:rPr lang="en-US" dirty="0" smtClean="0"/>
                  <a:t>: </a:t>
                </a:r>
                <a14:m>
                  <m:oMath xmlns:m="http://schemas.openxmlformats.org/officeDocument/2006/math">
                    <m:func>
                      <m:funcPr>
                        <m:ctrlPr>
                          <a:rPr lang="en-US" b="0" i="1" smtClean="0">
                            <a:latin typeface="Cambria Math" charset="0"/>
                          </a:rPr>
                        </m:ctrlPr>
                      </m:funcPr>
                      <m:fName>
                        <m:r>
                          <m:rPr>
                            <m:sty m:val="p"/>
                          </m:rPr>
                          <a:rPr lang="en-US" b="0" i="0" smtClean="0">
                            <a:latin typeface="Cambria Math" charset="0"/>
                          </a:rPr>
                          <m:t>log</m:t>
                        </m:r>
                      </m:fName>
                      <m:e>
                        <m:d>
                          <m:dPr>
                            <m:ctrlPr>
                              <a:rPr lang="en-US" b="0" i="1" smtClean="0">
                                <a:latin typeface="Cambria Math" charset="0"/>
                              </a:rPr>
                            </m:ctrlPr>
                          </m:dPr>
                          <m:e>
                            <m:func>
                              <m:funcPr>
                                <m:ctrlPr>
                                  <a:rPr lang="en-US" b="0" i="1" smtClean="0">
                                    <a:latin typeface="Cambria Math" charset="0"/>
                                  </a:rPr>
                                </m:ctrlPr>
                              </m:funcPr>
                              <m:fName>
                                <m:r>
                                  <m:rPr>
                                    <m:sty m:val="p"/>
                                  </m:rPr>
                                  <a:rPr lang="en-US" b="0" i="0" smtClean="0">
                                    <a:latin typeface="Cambria Math" charset="0"/>
                                  </a:rPr>
                                  <m:t>exp</m:t>
                                </m:r>
                              </m:fName>
                              <m:e>
                                <m:d>
                                  <m:dPr>
                                    <m:ctrlPr>
                                      <a:rPr lang="en-US" b="0" i="1" smtClean="0">
                                        <a:latin typeface="Cambria Math" charset="0"/>
                                      </a:rPr>
                                    </m:ctrlPr>
                                  </m:dPr>
                                  <m:e>
                                    <m:r>
                                      <a:rPr lang="en-US" b="0" i="1" smtClean="0">
                                        <a:latin typeface="Cambria Math" charset="0"/>
                                      </a:rPr>
                                      <m:t>𝑥</m:t>
                                    </m:r>
                                  </m:e>
                                </m:d>
                              </m:e>
                            </m:func>
                          </m:e>
                        </m:d>
                      </m:e>
                    </m:func>
                    <m:r>
                      <a:rPr lang="en-US" b="0" i="1" smtClean="0">
                        <a:latin typeface="Cambria Math" charset="0"/>
                      </a:rPr>
                      <m:t>→</m:t>
                    </m:r>
                    <m:r>
                      <a:rPr lang="en-US" b="0" i="1" smtClean="0">
                        <a:latin typeface="Cambria Math" charset="0"/>
                      </a:rPr>
                      <m:t>𝑥</m:t>
                    </m:r>
                  </m:oMath>
                </a14:m>
                <a:endParaRPr lang="en-US" dirty="0" smtClean="0"/>
              </a:p>
              <a:p>
                <a:pPr marL="482594" lvl="1" indent="-257175">
                  <a:buFont typeface="Arial" charset="0"/>
                  <a:buChar char="•"/>
                </a:pPr>
                <a:r>
                  <a:rPr lang="en-US" dirty="0" smtClean="0"/>
                  <a:t>Dimension reduction and element layout</a:t>
                </a:r>
              </a:p>
              <a:p>
                <a:pPr marL="482594" lvl="1" indent="-257175">
                  <a:buFont typeface="Arial" charset="0"/>
                  <a:buChar char="•"/>
                </a:pPr>
                <a:r>
                  <a:rPr lang="en-US" dirty="0" smtClean="0"/>
                  <a:t>Storage planning</a:t>
                </a:r>
              </a:p>
              <a:p>
                <a:pPr marL="482594" lvl="1" indent="-257175">
                  <a:buFont typeface="Arial" charset="0"/>
                  <a:buChar char="•"/>
                </a:pPr>
                <a:r>
                  <a:rPr lang="en-US" dirty="0"/>
                  <a:t>Maintain/exploit parallelism opportunities</a:t>
                </a:r>
              </a:p>
            </p:txBody>
          </p:sp>
        </mc:Choice>
        <mc:Fallback xmlns="">
          <p:sp>
            <p:nvSpPr>
              <p:cNvPr id="5" name="Content Placeholder 4"/>
              <p:cNvSpPr>
                <a:spLocks noGrp="1" noRot="1" noChangeAspect="1" noMove="1" noResize="1" noEditPoints="1" noAdjustHandles="1" noChangeArrowheads="1" noChangeShapeType="1" noTextEdit="1"/>
              </p:cNvSpPr>
              <p:nvPr>
                <p:ph sz="quarter" idx="13"/>
              </p:nvPr>
            </p:nvSpPr>
            <p:spPr>
              <a:blipFill rotWithShape="0">
                <a:blip r:embed="rId2"/>
                <a:stretch>
                  <a:fillRect l="-1612" t="-2000"/>
                </a:stretch>
              </a:blipFill>
            </p:spPr>
            <p:txBody>
              <a:bodyPr/>
              <a:lstStyle/>
              <a:p>
                <a:r>
                  <a:rPr lang="en-US">
                    <a:noFill/>
                  </a:rPr>
                  <a:t> </a:t>
                </a:r>
              </a:p>
            </p:txBody>
          </p:sp>
        </mc:Fallback>
      </mc:AlternateContent>
    </p:spTree>
    <p:extLst>
      <p:ext uri="{BB962C8B-B14F-4D97-AF65-F5344CB8AC3E}">
        <p14:creationId xmlns:p14="http://schemas.microsoft.com/office/powerpoint/2010/main" val="4511547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AB0954B-190F-114F-B7ED-754590328019}" type="slidenum">
              <a:rPr lang="en-US" smtClean="0"/>
              <a:t>22</a:t>
            </a:fld>
            <a:endParaRPr lang="en-US"/>
          </a:p>
        </p:txBody>
      </p:sp>
      <p:sp>
        <p:nvSpPr>
          <p:cNvPr id="4" name="Title 3"/>
          <p:cNvSpPr>
            <a:spLocks noGrp="1"/>
          </p:cNvSpPr>
          <p:nvPr>
            <p:ph type="title"/>
          </p:nvPr>
        </p:nvSpPr>
        <p:spPr/>
        <p:txBody>
          <a:bodyPr/>
          <a:lstStyle/>
          <a:p>
            <a:r>
              <a:rPr lang="en-US" dirty="0" smtClean="0"/>
              <a:t>Why not use existing compilers? (LLVM, ICC)</a:t>
            </a:r>
            <a:endParaRPr lang="en-US" dirty="0"/>
          </a:p>
        </p:txBody>
      </p:sp>
      <p:sp>
        <p:nvSpPr>
          <p:cNvPr id="5" name="Content Placeholder 4"/>
          <p:cNvSpPr>
            <a:spLocks noGrp="1"/>
          </p:cNvSpPr>
          <p:nvPr>
            <p:ph sz="quarter" idx="13"/>
          </p:nvPr>
        </p:nvSpPr>
        <p:spPr/>
        <p:txBody>
          <a:bodyPr/>
          <a:lstStyle/>
          <a:p>
            <a:pPr marL="257175" indent="-257175">
              <a:buFont typeface="Arial" charset="0"/>
              <a:buChar char="•"/>
            </a:pPr>
            <a:r>
              <a:rPr lang="en-US" dirty="0"/>
              <a:t>O</a:t>
            </a:r>
            <a:r>
              <a:rPr lang="en-US" dirty="0" smtClean="0"/>
              <a:t>perations are primarily </a:t>
            </a:r>
            <a:r>
              <a:rPr lang="en-US" i="1" dirty="0" smtClean="0"/>
              <a:t>tensor</a:t>
            </a:r>
            <a:r>
              <a:rPr lang="en-US" dirty="0" smtClean="0"/>
              <a:t> operations</a:t>
            </a:r>
          </a:p>
          <a:p>
            <a:pPr marL="482594" lvl="1" indent="-257175">
              <a:buFont typeface="Arial" charset="0"/>
              <a:buChar char="•"/>
            </a:pPr>
            <a:r>
              <a:rPr lang="en-US" dirty="0"/>
              <a:t>T</a:t>
            </a:r>
            <a:r>
              <a:rPr lang="en-US" dirty="0" smtClean="0"/>
              <a:t>ensor == Large multidimensional (often aliased) array</a:t>
            </a:r>
          </a:p>
          <a:p>
            <a:pPr marL="482594" lvl="1" indent="-257175">
              <a:buFont typeface="Arial" charset="0"/>
              <a:buChar char="•"/>
            </a:pPr>
            <a:r>
              <a:rPr lang="en-US" dirty="0" smtClean="0"/>
              <a:t>Fairly regular structure at this level</a:t>
            </a:r>
          </a:p>
          <a:p>
            <a:pPr marL="257175" indent="-257175">
              <a:buFont typeface="Arial" charset="0"/>
              <a:buChar char="•"/>
            </a:pPr>
            <a:r>
              <a:rPr lang="en-US" dirty="0" smtClean="0"/>
              <a:t>Many optimizations at the tensor level</a:t>
            </a:r>
          </a:p>
          <a:p>
            <a:pPr marL="482594" lvl="1" indent="-257175">
              <a:buFont typeface="Arial" charset="0"/>
              <a:buChar char="•"/>
            </a:pPr>
            <a:r>
              <a:rPr lang="en-US" dirty="0" smtClean="0"/>
              <a:t>Horizontal fusion</a:t>
            </a:r>
          </a:p>
          <a:p>
            <a:pPr marL="482594" lvl="1" indent="-257175">
              <a:buFont typeface="Arial" charset="0"/>
              <a:buChar char="•"/>
            </a:pPr>
            <a:r>
              <a:rPr lang="en-US" dirty="0" smtClean="0"/>
              <a:t>Memory liveness for large tensors (rather than registers)</a:t>
            </a:r>
          </a:p>
          <a:p>
            <a:pPr marL="257175" indent="-257175">
              <a:buFont typeface="Arial" charset="0"/>
              <a:buChar char="•"/>
            </a:pPr>
            <a:r>
              <a:rPr lang="en-US" dirty="0" smtClean="0"/>
              <a:t>Can still leverage these compilers within </a:t>
            </a:r>
            <a:r>
              <a:rPr lang="en-US" dirty="0" err="1" smtClean="0"/>
              <a:t>codegen</a:t>
            </a:r>
            <a:r>
              <a:rPr lang="en-US" dirty="0" smtClean="0"/>
              <a:t> of transformers</a:t>
            </a:r>
          </a:p>
          <a:p>
            <a:pPr marL="482594" lvl="1" indent="-257175">
              <a:buFont typeface="Arial" charset="0"/>
              <a:buChar char="•"/>
            </a:pPr>
            <a:r>
              <a:rPr lang="en-US" dirty="0" smtClean="0"/>
              <a:t>POC for C++ code gen and JIT using LLVM</a:t>
            </a:r>
          </a:p>
        </p:txBody>
      </p:sp>
    </p:spTree>
    <p:extLst>
      <p:ext uri="{BB962C8B-B14F-4D97-AF65-F5344CB8AC3E}">
        <p14:creationId xmlns:p14="http://schemas.microsoft.com/office/powerpoint/2010/main" val="19408278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AB0954B-190F-114F-B7ED-754590328019}" type="slidenum">
              <a:rPr lang="en-US" smtClean="0"/>
              <a:t>23</a:t>
            </a:fld>
            <a:endParaRPr lang="en-US"/>
          </a:p>
        </p:txBody>
      </p:sp>
      <p:sp>
        <p:nvSpPr>
          <p:cNvPr id="4" name="Title 3"/>
          <p:cNvSpPr>
            <a:spLocks noGrp="1"/>
          </p:cNvSpPr>
          <p:nvPr>
            <p:ph type="title"/>
          </p:nvPr>
        </p:nvSpPr>
        <p:spPr/>
        <p:txBody>
          <a:bodyPr/>
          <a:lstStyle/>
          <a:p>
            <a:r>
              <a:rPr lang="en-US" dirty="0" smtClean="0"/>
              <a:t>How does this compare to CUDA, </a:t>
            </a:r>
            <a:r>
              <a:rPr lang="en-US" dirty="0" err="1" smtClean="0"/>
              <a:t>cuDNN</a:t>
            </a:r>
            <a:r>
              <a:rPr lang="en-US" dirty="0" smtClean="0"/>
              <a:t>, MKL-DNN</a:t>
            </a:r>
            <a:r>
              <a:rPr lang="en-US" dirty="0"/>
              <a:t>?</a:t>
            </a:r>
          </a:p>
        </p:txBody>
      </p:sp>
      <p:sp>
        <p:nvSpPr>
          <p:cNvPr id="5" name="Content Placeholder 4"/>
          <p:cNvSpPr>
            <a:spLocks noGrp="1"/>
          </p:cNvSpPr>
          <p:nvPr>
            <p:ph sz="quarter" idx="13"/>
          </p:nvPr>
        </p:nvSpPr>
        <p:spPr/>
        <p:txBody>
          <a:bodyPr/>
          <a:lstStyle/>
          <a:p>
            <a:pPr marL="257175" indent="-257175">
              <a:buFont typeface="Arial" charset="0"/>
              <a:buChar char="•"/>
            </a:pPr>
            <a:r>
              <a:rPr lang="en-US" dirty="0" smtClean="0"/>
              <a:t>CUDA, </a:t>
            </a:r>
            <a:r>
              <a:rPr lang="en-US" dirty="0" err="1" smtClean="0"/>
              <a:t>cuDNN</a:t>
            </a:r>
            <a:r>
              <a:rPr lang="en-US" dirty="0" smtClean="0"/>
              <a:t>, and MKL-DNN </a:t>
            </a:r>
            <a:r>
              <a:rPr lang="en-US" dirty="0" smtClean="0"/>
              <a:t>offer low </a:t>
            </a:r>
            <a:r>
              <a:rPr lang="en-US" dirty="0" smtClean="0"/>
              <a:t>levels of abstraction</a:t>
            </a:r>
          </a:p>
          <a:p>
            <a:pPr marL="482594" lvl="1" indent="-257175">
              <a:buFont typeface="Arial" charset="0"/>
              <a:buChar char="•"/>
            </a:pPr>
            <a:r>
              <a:rPr lang="en-US" dirty="0" smtClean="0"/>
              <a:t>‘Raw’ </a:t>
            </a:r>
            <a:r>
              <a:rPr lang="en-US" dirty="0" smtClean="0"/>
              <a:t>matrix multiplies and convolutions</a:t>
            </a:r>
          </a:p>
          <a:p>
            <a:pPr marL="257175" indent="-257175">
              <a:buFont typeface="Arial" charset="0"/>
              <a:buChar char="•"/>
            </a:pPr>
            <a:r>
              <a:rPr lang="en-US" dirty="0" smtClean="0"/>
              <a:t>Deep learning practitioners usually don’t need this amount of control</a:t>
            </a:r>
          </a:p>
          <a:p>
            <a:pPr marL="257175" indent="-257175">
              <a:buFont typeface="Arial" charset="0"/>
              <a:buChar char="•"/>
            </a:pPr>
            <a:r>
              <a:rPr lang="en-US" dirty="0" smtClean="0"/>
              <a:t>Many ways to hurt performance when working at this level</a:t>
            </a:r>
          </a:p>
          <a:p>
            <a:pPr marL="482594" lvl="1" indent="-257175">
              <a:buFont typeface="Arial" charset="0"/>
              <a:buChar char="•"/>
            </a:pPr>
            <a:r>
              <a:rPr lang="en-US" dirty="0" smtClean="0"/>
              <a:t>Memory layout/allocation strategies</a:t>
            </a:r>
          </a:p>
          <a:p>
            <a:pPr marL="482594" lvl="1" indent="-257175">
              <a:buFont typeface="Arial" charset="0"/>
              <a:buChar char="•"/>
            </a:pPr>
            <a:r>
              <a:rPr lang="en-US" dirty="0" smtClean="0"/>
              <a:t>Operation fusion</a:t>
            </a:r>
          </a:p>
          <a:p>
            <a:pPr marL="257175" indent="-257175">
              <a:buFont typeface="Arial" charset="0"/>
              <a:buChar char="•"/>
            </a:pPr>
            <a:endParaRPr lang="en-US" dirty="0" smtClean="0"/>
          </a:p>
        </p:txBody>
      </p:sp>
    </p:spTree>
    <p:extLst>
      <p:ext uri="{BB962C8B-B14F-4D97-AF65-F5344CB8AC3E}">
        <p14:creationId xmlns:p14="http://schemas.microsoft.com/office/powerpoint/2010/main" val="1212015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B0954B-190F-114F-B7ED-754590328019}" type="slidenum">
              <a:rPr lang="en-US" smtClean="0"/>
              <a:t>24</a:t>
            </a:fld>
            <a:endParaRPr lang="en-US"/>
          </a:p>
        </p:txBody>
      </p:sp>
      <p:sp>
        <p:nvSpPr>
          <p:cNvPr id="3" name="Title 2"/>
          <p:cNvSpPr>
            <a:spLocks noGrp="1"/>
          </p:cNvSpPr>
          <p:nvPr>
            <p:ph type="title"/>
          </p:nvPr>
        </p:nvSpPr>
        <p:spPr/>
        <p:txBody>
          <a:bodyPr/>
          <a:lstStyle/>
          <a:p>
            <a:r>
              <a:rPr lang="en-US" dirty="0" smtClean="0"/>
              <a:t>Why neon vs TensorFlow, </a:t>
            </a:r>
            <a:r>
              <a:rPr lang="en-US" dirty="0" err="1" smtClean="0"/>
              <a:t>Caffe</a:t>
            </a:r>
            <a:r>
              <a:rPr lang="en-US" dirty="0" smtClean="0"/>
              <a:t>, </a:t>
            </a:r>
            <a:r>
              <a:rPr lang="en-US" dirty="0" err="1" smtClean="0"/>
              <a:t>etc</a:t>
            </a:r>
            <a:r>
              <a:rPr lang="en-US" dirty="0" smtClean="0"/>
              <a:t>?</a:t>
            </a:r>
            <a:endParaRPr lang="en-US" dirty="0"/>
          </a:p>
        </p:txBody>
      </p:sp>
      <p:sp>
        <p:nvSpPr>
          <p:cNvPr id="4" name="Content Placeholder 3"/>
          <p:cNvSpPr>
            <a:spLocks noGrp="1"/>
          </p:cNvSpPr>
          <p:nvPr>
            <p:ph sz="quarter" idx="13"/>
          </p:nvPr>
        </p:nvSpPr>
        <p:spPr/>
        <p:txBody>
          <a:bodyPr/>
          <a:lstStyle/>
          <a:p>
            <a:pPr marL="257175" indent="-257175">
              <a:buFont typeface="Arial" charset="0"/>
              <a:buChar char="•"/>
            </a:pPr>
            <a:r>
              <a:rPr lang="en-US" dirty="0" smtClean="0"/>
              <a:t>We plan for neon to set the bar for performance in the industry</a:t>
            </a:r>
          </a:p>
          <a:p>
            <a:pPr marL="257175" indent="-257175">
              <a:buFont typeface="Arial" charset="0"/>
              <a:buChar char="•"/>
            </a:pPr>
            <a:r>
              <a:rPr lang="en-US" dirty="0" smtClean="0"/>
              <a:t>Innovation laboratory for deep learning infrastructure</a:t>
            </a:r>
          </a:p>
          <a:p>
            <a:pPr marL="482594" lvl="1" indent="-257175">
              <a:buFont typeface="Arial" charset="0"/>
              <a:buChar char="•"/>
            </a:pPr>
            <a:r>
              <a:rPr lang="en-US" dirty="0" smtClean="0"/>
              <a:t>Axes</a:t>
            </a:r>
          </a:p>
          <a:p>
            <a:pPr marL="482594" lvl="1" indent="-257175">
              <a:buFont typeface="Arial" charset="0"/>
              <a:buChar char="•"/>
            </a:pPr>
            <a:r>
              <a:rPr lang="en-US" dirty="0" smtClean="0"/>
              <a:t>Containers</a:t>
            </a:r>
          </a:p>
          <a:p>
            <a:pPr marL="482594" lvl="1" indent="-257175">
              <a:buFont typeface="Arial" charset="0"/>
              <a:buChar char="•"/>
            </a:pPr>
            <a:r>
              <a:rPr lang="en-US" dirty="0" smtClean="0"/>
              <a:t>Dynamic networks</a:t>
            </a:r>
          </a:p>
        </p:txBody>
      </p:sp>
    </p:spTree>
    <p:extLst>
      <p:ext uri="{BB962C8B-B14F-4D97-AF65-F5344CB8AC3E}">
        <p14:creationId xmlns:p14="http://schemas.microsoft.com/office/powerpoint/2010/main" val="15651976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Nervana Graph Status – Transformers/Compilation</a:t>
            </a:r>
            <a:endParaRPr lang="en-US" dirty="0"/>
          </a:p>
        </p:txBody>
      </p:sp>
      <p:sp>
        <p:nvSpPr>
          <p:cNvPr id="3" name="Content Placeholder 2"/>
          <p:cNvSpPr>
            <a:spLocks noGrp="1"/>
          </p:cNvSpPr>
          <p:nvPr>
            <p:ph idx="1"/>
          </p:nvPr>
        </p:nvSpPr>
        <p:spPr/>
        <p:txBody>
          <a:bodyPr/>
          <a:lstStyle/>
          <a:p>
            <a:pPr marL="257175" indent="-257175">
              <a:buFont typeface="Arial" charset="0"/>
              <a:buChar char="•"/>
            </a:pPr>
            <a:r>
              <a:rPr lang="en-US" dirty="0">
                <a:solidFill>
                  <a:schemeClr val="bg2">
                    <a:lumMod val="50000"/>
                  </a:schemeClr>
                </a:solidFill>
              </a:rPr>
              <a:t>Transformers</a:t>
            </a:r>
          </a:p>
          <a:p>
            <a:pPr marL="482594" lvl="1" indent="-257175">
              <a:buFont typeface="Arial" charset="0"/>
              <a:buChar char="•"/>
            </a:pPr>
            <a:r>
              <a:rPr lang="en-US" sz="1200" dirty="0">
                <a:solidFill>
                  <a:schemeClr val="bg2">
                    <a:lumMod val="50000"/>
                  </a:schemeClr>
                </a:solidFill>
              </a:rPr>
              <a:t>GPU transformer using Nervana GPU Kernels on CUDA</a:t>
            </a:r>
          </a:p>
          <a:p>
            <a:pPr marL="482594" lvl="1" indent="-257175">
              <a:buFont typeface="Arial" charset="0"/>
              <a:buChar char="•"/>
            </a:pPr>
            <a:r>
              <a:rPr lang="en-US" sz="1200" dirty="0">
                <a:solidFill>
                  <a:schemeClr val="bg2">
                    <a:lumMod val="50000"/>
                  </a:schemeClr>
                </a:solidFill>
              </a:rPr>
              <a:t>CPU transformer using MKL-DNN and </a:t>
            </a:r>
            <a:r>
              <a:rPr lang="en-US" sz="1200" dirty="0" err="1">
                <a:solidFill>
                  <a:schemeClr val="bg2">
                    <a:lumMod val="50000"/>
                  </a:schemeClr>
                </a:solidFill>
              </a:rPr>
              <a:t>Numpy</a:t>
            </a:r>
            <a:endParaRPr lang="en-US" sz="1200" dirty="0">
              <a:solidFill>
                <a:schemeClr val="bg2">
                  <a:lumMod val="50000"/>
                </a:schemeClr>
              </a:solidFill>
            </a:endParaRPr>
          </a:p>
          <a:p>
            <a:pPr marL="482594" lvl="1" indent="-257175">
              <a:buFont typeface="Arial" charset="0"/>
              <a:buChar char="•"/>
            </a:pPr>
            <a:r>
              <a:rPr lang="en-US" sz="1200" dirty="0">
                <a:solidFill>
                  <a:schemeClr val="bg2">
                    <a:lumMod val="50000"/>
                  </a:schemeClr>
                </a:solidFill>
              </a:rPr>
              <a:t>Heterogeneous </a:t>
            </a:r>
            <a:r>
              <a:rPr lang="en-US" sz="1200" dirty="0">
                <a:solidFill>
                  <a:schemeClr val="bg2">
                    <a:lumMod val="50000"/>
                  </a:schemeClr>
                </a:solidFill>
              </a:rPr>
              <a:t>distributed </a:t>
            </a:r>
            <a:r>
              <a:rPr lang="en-US" sz="1200" dirty="0">
                <a:solidFill>
                  <a:schemeClr val="bg2">
                    <a:lumMod val="50000"/>
                  </a:schemeClr>
                </a:solidFill>
              </a:rPr>
              <a:t>training</a:t>
            </a:r>
          </a:p>
          <a:p>
            <a:pPr marL="482594" lvl="1" indent="-257175">
              <a:buFont typeface="Arial" charset="0"/>
              <a:buChar char="•"/>
            </a:pPr>
            <a:r>
              <a:rPr lang="en-US" sz="1200" dirty="0" smtClean="0">
                <a:solidFill>
                  <a:schemeClr val="bg2">
                    <a:lumMod val="50000"/>
                  </a:schemeClr>
                </a:solidFill>
              </a:rPr>
              <a:t>Crest</a:t>
            </a:r>
            <a:endParaRPr lang="en-US" sz="1200" dirty="0">
              <a:solidFill>
                <a:schemeClr val="bg2">
                  <a:lumMod val="50000"/>
                </a:schemeClr>
              </a:solidFill>
            </a:endParaRPr>
          </a:p>
          <a:p>
            <a:pPr marL="257175" indent="-257175">
              <a:buFont typeface="Arial" charset="0"/>
              <a:buChar char="•"/>
            </a:pPr>
            <a:r>
              <a:rPr lang="en-US" dirty="0" smtClean="0">
                <a:solidFill>
                  <a:schemeClr val="bg2">
                    <a:lumMod val="50000"/>
                  </a:schemeClr>
                </a:solidFill>
              </a:rPr>
              <a:t>Common optimization pass API</a:t>
            </a:r>
          </a:p>
          <a:p>
            <a:pPr marL="482594" lvl="1" indent="-257175">
              <a:buFont typeface="Arial" charset="0"/>
              <a:buChar char="•"/>
            </a:pPr>
            <a:r>
              <a:rPr lang="en-US" sz="1200" dirty="0">
                <a:solidFill>
                  <a:schemeClr val="bg2">
                    <a:lumMod val="50000"/>
                  </a:schemeClr>
                </a:solidFill>
              </a:rPr>
              <a:t>Operator fusion</a:t>
            </a:r>
          </a:p>
          <a:p>
            <a:pPr marL="482594" lvl="1" indent="-257175">
              <a:buFont typeface="Arial" charset="0"/>
              <a:buChar char="•"/>
            </a:pPr>
            <a:r>
              <a:rPr lang="en-US" sz="1200" dirty="0">
                <a:solidFill>
                  <a:schemeClr val="bg2">
                    <a:lumMod val="50000"/>
                  </a:schemeClr>
                </a:solidFill>
              </a:rPr>
              <a:t>Pattern matching utilities</a:t>
            </a:r>
          </a:p>
          <a:p>
            <a:pPr marL="482594" lvl="1" indent="-257175">
              <a:buFont typeface="Arial" charset="0"/>
              <a:buChar char="•"/>
            </a:pPr>
            <a:r>
              <a:rPr lang="en-US" sz="1200" dirty="0">
                <a:solidFill>
                  <a:schemeClr val="bg2">
                    <a:lumMod val="50000"/>
                  </a:schemeClr>
                </a:solidFill>
              </a:rPr>
              <a:t>Memory sharing</a:t>
            </a:r>
          </a:p>
          <a:p>
            <a:pPr marL="482594" lvl="1" indent="-257175">
              <a:buFont typeface="Arial" charset="0"/>
              <a:buChar char="•"/>
            </a:pPr>
            <a:r>
              <a:rPr lang="en-US" sz="1200" dirty="0">
                <a:solidFill>
                  <a:schemeClr val="bg2">
                    <a:lumMod val="50000"/>
                  </a:schemeClr>
                </a:solidFill>
              </a:rPr>
              <a:t>Layout</a:t>
            </a:r>
          </a:p>
        </p:txBody>
      </p:sp>
      <p:sp>
        <p:nvSpPr>
          <p:cNvPr id="5" name="Slide Number Placeholder 4"/>
          <p:cNvSpPr>
            <a:spLocks noGrp="1"/>
          </p:cNvSpPr>
          <p:nvPr>
            <p:ph type="sldNum" sz="quarter" idx="12"/>
          </p:nvPr>
        </p:nvSpPr>
        <p:spPr/>
        <p:txBody>
          <a:bodyPr/>
          <a:lstStyle/>
          <a:p>
            <a:fld id="{8AB0954B-190F-114F-B7ED-754590328019}" type="slidenum">
              <a:rPr lang="en-US" smtClean="0"/>
              <a:t>25</a:t>
            </a:fld>
            <a:endParaRPr lang="en-US"/>
          </a:p>
        </p:txBody>
      </p:sp>
    </p:spTree>
    <p:extLst>
      <p:ext uri="{BB962C8B-B14F-4D97-AF65-F5344CB8AC3E}">
        <p14:creationId xmlns:p14="http://schemas.microsoft.com/office/powerpoint/2010/main" val="14574379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Nervana Graph roadmap - highlights</a:t>
            </a:r>
            <a:endParaRPr lang="en-US" dirty="0"/>
          </a:p>
        </p:txBody>
      </p:sp>
      <p:sp>
        <p:nvSpPr>
          <p:cNvPr id="3" name="Content Placeholder 2"/>
          <p:cNvSpPr>
            <a:spLocks noGrp="1"/>
          </p:cNvSpPr>
          <p:nvPr>
            <p:ph idx="1"/>
          </p:nvPr>
        </p:nvSpPr>
        <p:spPr/>
        <p:txBody>
          <a:bodyPr/>
          <a:lstStyle/>
          <a:p>
            <a:pPr marL="128588" indent="-128588" fontAlgn="base">
              <a:buFont typeface="Arial" charset="0"/>
              <a:buChar char="•"/>
            </a:pPr>
            <a:r>
              <a:rPr lang="en-US" sz="1500" dirty="0">
                <a:solidFill>
                  <a:schemeClr val="bg2">
                    <a:lumMod val="50000"/>
                  </a:schemeClr>
                </a:solidFill>
              </a:rPr>
              <a:t>2017Q4</a:t>
            </a:r>
          </a:p>
          <a:p>
            <a:pPr marL="354007" lvl="1" indent="-128588" fontAlgn="base">
              <a:buFont typeface="Arial" charset="0"/>
              <a:buChar char="•"/>
            </a:pPr>
            <a:r>
              <a:rPr lang="en-US" sz="1350" dirty="0">
                <a:solidFill>
                  <a:schemeClr val="bg2">
                    <a:lumMod val="50000"/>
                  </a:schemeClr>
                </a:solidFill>
              </a:rPr>
              <a:t>Seamless interop with TensorFlow through XLA backend</a:t>
            </a:r>
          </a:p>
          <a:p>
            <a:pPr marL="354007" lvl="1" indent="-128588" fontAlgn="base">
              <a:buFont typeface="Arial" charset="0"/>
              <a:buChar char="•"/>
            </a:pPr>
            <a:r>
              <a:rPr lang="en-US" sz="1350" dirty="0">
                <a:solidFill>
                  <a:schemeClr val="bg2">
                    <a:lumMod val="50000"/>
                  </a:schemeClr>
                </a:solidFill>
              </a:rPr>
              <a:t>Multi-device training support via </a:t>
            </a:r>
            <a:r>
              <a:rPr lang="en-US" sz="1350" dirty="0">
                <a:solidFill>
                  <a:schemeClr val="bg2">
                    <a:lumMod val="50000"/>
                  </a:schemeClr>
                </a:solidFill>
              </a:rPr>
              <a:t>Heterogeneous Transformer</a:t>
            </a:r>
          </a:p>
          <a:p>
            <a:pPr marL="354007" lvl="1" indent="-128588" fontAlgn="base">
              <a:buFont typeface="Arial" charset="0"/>
              <a:buChar char="•"/>
            </a:pPr>
            <a:r>
              <a:rPr lang="en-US" sz="1350" dirty="0" smtClean="0">
                <a:solidFill>
                  <a:schemeClr val="bg2">
                    <a:lumMod val="50000"/>
                  </a:schemeClr>
                </a:solidFill>
              </a:rPr>
              <a:t>Multi-node training </a:t>
            </a:r>
            <a:r>
              <a:rPr lang="en-US" sz="1350" dirty="0">
                <a:solidFill>
                  <a:schemeClr val="bg2">
                    <a:lumMod val="50000"/>
                  </a:schemeClr>
                </a:solidFill>
              </a:rPr>
              <a:t>for small (~8) number of nodes</a:t>
            </a:r>
          </a:p>
          <a:p>
            <a:pPr marL="354007" lvl="1" indent="-128588" fontAlgn="base">
              <a:buFont typeface="Arial" charset="0"/>
              <a:buChar char="•"/>
            </a:pPr>
            <a:r>
              <a:rPr lang="en-US" sz="1350" dirty="0">
                <a:solidFill>
                  <a:schemeClr val="bg2">
                    <a:lumMod val="50000"/>
                  </a:schemeClr>
                </a:solidFill>
              </a:rPr>
              <a:t>Performance </a:t>
            </a:r>
            <a:r>
              <a:rPr lang="en-US" sz="1350" dirty="0" smtClean="0">
                <a:solidFill>
                  <a:schemeClr val="bg2">
                    <a:lumMod val="50000"/>
                  </a:schemeClr>
                </a:solidFill>
              </a:rPr>
              <a:t>milestones</a:t>
            </a:r>
            <a:endParaRPr lang="en-US" sz="1350" dirty="0">
              <a:solidFill>
                <a:schemeClr val="bg2">
                  <a:lumMod val="50000"/>
                </a:schemeClr>
              </a:solidFill>
            </a:endParaRPr>
          </a:p>
          <a:p>
            <a:pPr marL="128588" indent="-128588" fontAlgn="base">
              <a:buFont typeface="Arial" charset="0"/>
              <a:buChar char="•"/>
            </a:pPr>
            <a:r>
              <a:rPr lang="en-US" sz="1500" dirty="0">
                <a:solidFill>
                  <a:schemeClr val="bg2">
                    <a:lumMod val="50000"/>
                  </a:schemeClr>
                </a:solidFill>
              </a:rPr>
              <a:t>And Beyond</a:t>
            </a:r>
          </a:p>
          <a:p>
            <a:pPr marL="354007" lvl="1" indent="-128588" fontAlgn="base">
              <a:buFont typeface="Arial" charset="0"/>
              <a:buChar char="•"/>
            </a:pPr>
            <a:r>
              <a:rPr lang="en-US" sz="1350" dirty="0">
                <a:solidFill>
                  <a:schemeClr val="bg2">
                    <a:lumMod val="50000"/>
                  </a:schemeClr>
                </a:solidFill>
              </a:rPr>
              <a:t>More frontends: </a:t>
            </a:r>
            <a:r>
              <a:rPr lang="en-US" sz="1350" dirty="0" err="1">
                <a:solidFill>
                  <a:schemeClr val="bg2">
                    <a:lumMod val="50000"/>
                  </a:schemeClr>
                </a:solidFill>
              </a:rPr>
              <a:t>MXNet</a:t>
            </a:r>
            <a:r>
              <a:rPr lang="en-US" sz="1350" dirty="0">
                <a:solidFill>
                  <a:schemeClr val="bg2">
                    <a:lumMod val="50000"/>
                  </a:schemeClr>
                </a:solidFill>
              </a:rPr>
              <a:t>, CNTK, </a:t>
            </a:r>
            <a:r>
              <a:rPr lang="en-US" sz="1350" dirty="0" err="1">
                <a:solidFill>
                  <a:schemeClr val="bg2">
                    <a:lumMod val="50000"/>
                  </a:schemeClr>
                </a:solidFill>
              </a:rPr>
              <a:t>Pytorch</a:t>
            </a:r>
            <a:endParaRPr lang="en-US" sz="1350" dirty="0">
              <a:solidFill>
                <a:schemeClr val="bg2">
                  <a:lumMod val="50000"/>
                </a:schemeClr>
              </a:solidFill>
            </a:endParaRPr>
          </a:p>
          <a:p>
            <a:pPr marL="354007" lvl="1" indent="-128588" fontAlgn="base">
              <a:buFont typeface="Arial" charset="0"/>
              <a:buChar char="•"/>
            </a:pPr>
            <a:r>
              <a:rPr lang="en-US" sz="1350" dirty="0">
                <a:solidFill>
                  <a:schemeClr val="bg2">
                    <a:lumMod val="50000"/>
                  </a:schemeClr>
                </a:solidFill>
              </a:rPr>
              <a:t>More </a:t>
            </a:r>
            <a:r>
              <a:rPr lang="en-US" sz="1350" dirty="0" smtClean="0">
                <a:solidFill>
                  <a:schemeClr val="bg2">
                    <a:lumMod val="50000"/>
                  </a:schemeClr>
                </a:solidFill>
              </a:rPr>
              <a:t>backends</a:t>
            </a:r>
          </a:p>
          <a:p>
            <a:pPr marL="354007" lvl="1" indent="-128588" fontAlgn="base">
              <a:buFont typeface="Arial" charset="0"/>
              <a:buChar char="•"/>
            </a:pPr>
            <a:r>
              <a:rPr lang="en-US" sz="1350" dirty="0" smtClean="0">
                <a:solidFill>
                  <a:schemeClr val="bg2">
                    <a:lumMod val="50000"/>
                  </a:schemeClr>
                </a:solidFill>
              </a:rPr>
              <a:t>Deployment </a:t>
            </a:r>
            <a:r>
              <a:rPr lang="en-US" sz="1350" dirty="0">
                <a:solidFill>
                  <a:schemeClr val="bg2">
                    <a:lumMod val="50000"/>
                  </a:schemeClr>
                </a:solidFill>
              </a:rPr>
              <a:t>optimizations: quantization and pruning</a:t>
            </a:r>
            <a:r>
              <a:rPr lang="en-US" sz="1350" dirty="0">
                <a:solidFill>
                  <a:schemeClr val="bg2">
                    <a:lumMod val="50000"/>
                  </a:schemeClr>
                </a:solidFill>
              </a:rPr>
              <a:t/>
            </a:r>
            <a:br>
              <a:rPr lang="en-US" sz="1350" dirty="0">
                <a:solidFill>
                  <a:schemeClr val="bg2">
                    <a:lumMod val="50000"/>
                  </a:schemeClr>
                </a:solidFill>
              </a:rPr>
            </a:br>
            <a:r>
              <a:rPr lang="en-US" sz="1350" dirty="0">
                <a:solidFill>
                  <a:schemeClr val="bg2">
                    <a:lumMod val="50000"/>
                  </a:schemeClr>
                </a:solidFill>
              </a:rPr>
              <a:t/>
            </a:r>
            <a:br>
              <a:rPr lang="en-US" sz="1350" dirty="0">
                <a:solidFill>
                  <a:schemeClr val="bg2">
                    <a:lumMod val="50000"/>
                  </a:schemeClr>
                </a:solidFill>
              </a:rPr>
            </a:br>
            <a:endParaRPr lang="en-US" sz="1350" dirty="0">
              <a:solidFill>
                <a:schemeClr val="bg2">
                  <a:lumMod val="50000"/>
                </a:schemeClr>
              </a:solidFill>
            </a:endParaRPr>
          </a:p>
        </p:txBody>
      </p:sp>
      <p:sp>
        <p:nvSpPr>
          <p:cNvPr id="4" name="Slide Number Placeholder 3"/>
          <p:cNvSpPr>
            <a:spLocks noGrp="1"/>
          </p:cNvSpPr>
          <p:nvPr>
            <p:ph type="sldNum" sz="quarter" idx="12"/>
          </p:nvPr>
        </p:nvSpPr>
        <p:spPr/>
        <p:txBody>
          <a:bodyPr/>
          <a:lstStyle/>
          <a:p>
            <a:fld id="{8AB0954B-190F-114F-B7ED-754590328019}" type="slidenum">
              <a:rPr lang="en-US" smtClean="0"/>
              <a:t>26</a:t>
            </a:fld>
            <a:endParaRPr lang="en-US"/>
          </a:p>
        </p:txBody>
      </p:sp>
    </p:spTree>
    <p:extLst>
      <p:ext uri="{BB962C8B-B14F-4D97-AF65-F5344CB8AC3E}">
        <p14:creationId xmlns:p14="http://schemas.microsoft.com/office/powerpoint/2010/main" val="9616185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AB0954B-190F-114F-B7ED-754590328019}" type="slidenum">
              <a:rPr lang="en-US" smtClean="0"/>
              <a:t>27</a:t>
            </a:fld>
            <a:endParaRPr lang="en-US"/>
          </a:p>
        </p:txBody>
      </p:sp>
      <p:sp>
        <p:nvSpPr>
          <p:cNvPr id="4" name="Title 3"/>
          <p:cNvSpPr>
            <a:spLocks noGrp="1"/>
          </p:cNvSpPr>
          <p:nvPr>
            <p:ph type="title"/>
          </p:nvPr>
        </p:nvSpPr>
        <p:spPr/>
        <p:txBody>
          <a:bodyPr/>
          <a:lstStyle/>
          <a:p>
            <a:r>
              <a:rPr lang="en-US" dirty="0" smtClean="0"/>
              <a:t>More information</a:t>
            </a:r>
            <a:endParaRPr lang="en-US" dirty="0"/>
          </a:p>
        </p:txBody>
      </p:sp>
      <p:sp>
        <p:nvSpPr>
          <p:cNvPr id="5" name="Content Placeholder 4"/>
          <p:cNvSpPr>
            <a:spLocks noGrp="1"/>
          </p:cNvSpPr>
          <p:nvPr>
            <p:ph sz="quarter" idx="13"/>
          </p:nvPr>
        </p:nvSpPr>
        <p:spPr/>
        <p:txBody>
          <a:bodyPr anchor="ctr"/>
          <a:lstStyle/>
          <a:p>
            <a:pPr algn="ctr"/>
            <a:r>
              <a:rPr lang="en-US" sz="2100" dirty="0">
                <a:solidFill>
                  <a:schemeClr val="accent3">
                    <a:lumMod val="75000"/>
                  </a:schemeClr>
                </a:solidFill>
              </a:rPr>
              <a:t>Github Repository</a:t>
            </a:r>
            <a:endParaRPr lang="en-US" sz="2100" dirty="0">
              <a:solidFill>
                <a:schemeClr val="accent3">
                  <a:lumMod val="75000"/>
                </a:schemeClr>
              </a:solidFill>
              <a:hlinkClick r:id=""/>
            </a:endParaRPr>
          </a:p>
          <a:p>
            <a:pPr algn="ctr"/>
            <a:r>
              <a:rPr lang="en-US" sz="2100" dirty="0">
                <a:solidFill>
                  <a:schemeClr val="accent3">
                    <a:lumMod val="75000"/>
                  </a:schemeClr>
                </a:solidFill>
                <a:hlinkClick r:id=""/>
              </a:rPr>
              <a:t>https</a:t>
            </a:r>
            <a:r>
              <a:rPr lang="en-US" sz="2100" dirty="0">
                <a:solidFill>
                  <a:schemeClr val="accent3">
                    <a:lumMod val="75000"/>
                  </a:schemeClr>
                </a:solidFill>
                <a:hlinkClick r:id="rId3"/>
              </a:rPr>
              <a:t>://</a:t>
            </a:r>
            <a:r>
              <a:rPr lang="en-US" sz="2100" dirty="0">
                <a:solidFill>
                  <a:schemeClr val="accent3">
                    <a:lumMod val="75000"/>
                  </a:schemeClr>
                </a:solidFill>
                <a:hlinkClick r:id="rId3"/>
              </a:rPr>
              <a:t>github.com/NervanaSystems/ngraph</a:t>
            </a:r>
            <a:endParaRPr lang="en-US" sz="2100" dirty="0">
              <a:solidFill>
                <a:schemeClr val="accent3">
                  <a:lumMod val="75000"/>
                </a:schemeClr>
              </a:solidFill>
            </a:endParaRPr>
          </a:p>
          <a:p>
            <a:pPr algn="ctr"/>
            <a:endParaRPr lang="en-US" sz="2100" dirty="0">
              <a:solidFill>
                <a:schemeClr val="accent3">
                  <a:lumMod val="75000"/>
                </a:schemeClr>
              </a:solidFill>
            </a:endParaRPr>
          </a:p>
          <a:p>
            <a:pPr algn="ctr"/>
            <a:r>
              <a:rPr lang="en-US" sz="2100" dirty="0">
                <a:solidFill>
                  <a:schemeClr val="accent3">
                    <a:lumMod val="75000"/>
                  </a:schemeClr>
                </a:solidFill>
              </a:rPr>
              <a:t>Documentation</a:t>
            </a:r>
            <a:endParaRPr lang="en-US" sz="2100" dirty="0">
              <a:solidFill>
                <a:schemeClr val="accent3">
                  <a:lumMod val="75000"/>
                </a:schemeClr>
              </a:solidFill>
            </a:endParaRPr>
          </a:p>
          <a:p>
            <a:pPr algn="ctr"/>
            <a:r>
              <a:rPr lang="en-US" sz="2100" dirty="0">
                <a:solidFill>
                  <a:schemeClr val="accent3">
                    <a:lumMod val="75000"/>
                  </a:schemeClr>
                </a:solidFill>
                <a:hlinkClick r:id="rId4"/>
              </a:rPr>
              <a:t>https://ngraph.nervanasys.com/docs/latest</a:t>
            </a:r>
            <a:r>
              <a:rPr lang="en-US" sz="2100" dirty="0">
                <a:solidFill>
                  <a:schemeClr val="accent3">
                    <a:lumMod val="75000"/>
                  </a:schemeClr>
                </a:solidFill>
                <a:hlinkClick r:id="rId4"/>
              </a:rPr>
              <a:t>/</a:t>
            </a:r>
            <a:endParaRPr lang="en-US" sz="2100" dirty="0">
              <a:solidFill>
                <a:schemeClr val="accent3">
                  <a:lumMod val="75000"/>
                </a:schemeClr>
              </a:solidFill>
            </a:endParaRPr>
          </a:p>
          <a:p>
            <a:pPr algn="ctr"/>
            <a:endParaRPr lang="en-US" sz="2100" dirty="0">
              <a:solidFill>
                <a:schemeClr val="accent3">
                  <a:lumMod val="75000"/>
                </a:schemeClr>
              </a:solidFill>
            </a:endParaRPr>
          </a:p>
        </p:txBody>
      </p:sp>
    </p:spTree>
    <p:extLst>
      <p:ext uri="{BB962C8B-B14F-4D97-AF65-F5344CB8AC3E}">
        <p14:creationId xmlns:p14="http://schemas.microsoft.com/office/powerpoint/2010/main" val="21087614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415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EE2556C5-CE8C-6547-B838-EA80C61A4AF7}" type="slidenum">
              <a:rPr lang="en-US" smtClean="0"/>
              <a:pPr/>
              <a:t>29</a:t>
            </a:fld>
            <a:endParaRPr lang="en-US" dirty="0"/>
          </a:p>
        </p:txBody>
      </p:sp>
      <p:sp>
        <p:nvSpPr>
          <p:cNvPr id="3" name="Titel 2"/>
          <p:cNvSpPr>
            <a:spLocks noGrp="1"/>
          </p:cNvSpPr>
          <p:nvPr>
            <p:ph type="title"/>
          </p:nvPr>
        </p:nvSpPr>
        <p:spPr/>
        <p:txBody>
          <a:bodyPr/>
          <a:lstStyle/>
          <a:p>
            <a:r>
              <a:rPr lang="en-US" dirty="0">
                <a:effectLst>
                  <a:glow rad="127000">
                    <a:srgbClr val="0071C5">
                      <a:alpha val="2000"/>
                    </a:srgbClr>
                  </a:glow>
                </a:effectLst>
                <a:latin typeface="Intel Clear Pro"/>
                <a:ea typeface="Calibri" panose="020F0502020204030204" pitchFamily="34" charset="0"/>
                <a:cs typeface="Times New Roman" panose="02020603050405020304" pitchFamily="18" charset="0"/>
              </a:rPr>
              <a:t>Legal Notices &amp; disclaimers</a:t>
            </a:r>
            <a:r>
              <a:rPr lang="en-US" dirty="0">
                <a:solidFill>
                  <a:srgbClr val="344C5E">
                    <a:lumMod val="75000"/>
                  </a:srgbClr>
                </a:solidFill>
                <a:effectLst>
                  <a:glow rad="127000">
                    <a:srgbClr val="0071C5">
                      <a:alpha val="2000"/>
                    </a:srgbClr>
                  </a:glow>
                </a:effectLst>
                <a:latin typeface="Intel Clear Pro"/>
                <a:ea typeface="Calibri" panose="020F0502020204030204" pitchFamily="34" charset="0"/>
                <a:cs typeface="Times New Roman" panose="02020603050405020304" pitchFamily="18" charset="0"/>
              </a:rPr>
              <a:t/>
            </a:r>
            <a:br>
              <a:rPr lang="en-US" dirty="0">
                <a:solidFill>
                  <a:srgbClr val="344C5E">
                    <a:lumMod val="75000"/>
                  </a:srgbClr>
                </a:solidFill>
                <a:effectLst>
                  <a:glow rad="127000">
                    <a:srgbClr val="0071C5">
                      <a:alpha val="2000"/>
                    </a:srgbClr>
                  </a:glow>
                </a:effectLst>
                <a:latin typeface="Intel Clear Pro"/>
                <a:ea typeface="Calibri" panose="020F0502020204030204" pitchFamily="34" charset="0"/>
                <a:cs typeface="Times New Roman" panose="02020603050405020304" pitchFamily="18" charset="0"/>
              </a:rPr>
            </a:br>
            <a:endParaRPr lang="de-DE" dirty="0"/>
          </a:p>
        </p:txBody>
      </p:sp>
      <p:sp>
        <p:nvSpPr>
          <p:cNvPr id="4" name="Inhaltsplatzhalter 3"/>
          <p:cNvSpPr>
            <a:spLocks noGrp="1"/>
          </p:cNvSpPr>
          <p:nvPr>
            <p:ph sz="quarter" idx="13"/>
          </p:nvPr>
        </p:nvSpPr>
        <p:spPr/>
        <p:txBody>
          <a:bodyPr/>
          <a:lstStyle/>
          <a:p>
            <a:pPr lvl="0" defTabSz="685800" fontAlgn="base">
              <a:lnSpc>
                <a:spcPct val="95000"/>
              </a:lnSpc>
              <a:spcBef>
                <a:spcPts val="800"/>
              </a:spcBef>
              <a:spcAft>
                <a:spcPct val="0"/>
              </a:spcAft>
              <a:buClr>
                <a:prstClr val="white"/>
              </a:buClr>
              <a:defRPr/>
            </a:pPr>
            <a:r>
              <a:rPr lang="en-US" sz="800" kern="0" dirty="0">
                <a:solidFill>
                  <a:srgbClr val="B1BABF">
                    <a:lumMod val="50000"/>
                  </a:srgbClr>
                </a:solidFill>
              </a:rPr>
              <a:t>This document contains information on products, services and/or processes in development.  All information provided here is subject to change without notice. Contact your Intel representative to obtain the latest forecast, schedule, specifications and roadmaps.</a:t>
            </a:r>
          </a:p>
          <a:p>
            <a:pPr lvl="0" defTabSz="685800" fontAlgn="base">
              <a:lnSpc>
                <a:spcPct val="95000"/>
              </a:lnSpc>
              <a:spcBef>
                <a:spcPts val="800"/>
              </a:spcBef>
              <a:spcAft>
                <a:spcPct val="0"/>
              </a:spcAft>
              <a:buClr>
                <a:prstClr val="white"/>
              </a:buClr>
              <a:defRPr/>
            </a:pPr>
            <a:r>
              <a:rPr lang="en-US" sz="800" kern="0" dirty="0">
                <a:solidFill>
                  <a:srgbClr val="B1BABF">
                    <a:lumMod val="50000"/>
                  </a:srgbClr>
                </a:solidFill>
              </a:rPr>
              <a:t>Intel technologies’ features and benefits depend on system configuration and may require enabled hardware, software or service activation. Learn more at intel.com, or from the OEM or retailer. No computer system can be absolutely secure. </a:t>
            </a:r>
          </a:p>
          <a:p>
            <a:pPr lvl="0" defTabSz="685800" fontAlgn="base">
              <a:lnSpc>
                <a:spcPct val="95000"/>
              </a:lnSpc>
              <a:spcBef>
                <a:spcPts val="800"/>
              </a:spcBef>
              <a:spcAft>
                <a:spcPct val="0"/>
              </a:spcAft>
              <a:buClr>
                <a:prstClr val="white"/>
              </a:buClr>
              <a:defRPr/>
            </a:pPr>
            <a:r>
              <a:rPr lang="en-US" sz="800" kern="0" dirty="0">
                <a:solidFill>
                  <a:srgbClr val="B1BABF">
                    <a:lumMod val="50000"/>
                  </a:srgbClr>
                </a:solidFill>
              </a:rPr>
              <a:t>Tests document performance of components on a particular test, in specific systems. Differences in hardware, software, or configuration will affect actual performance. Consult other sources of information to evaluate performance as you consider your purchase. For more complete information about performance and benchmark results, visit </a:t>
            </a:r>
            <a:r>
              <a:rPr lang="en-US" sz="800" kern="0" dirty="0">
                <a:solidFill>
                  <a:srgbClr val="B1BABF">
                    <a:lumMod val="50000"/>
                  </a:srgbClr>
                </a:solidFill>
                <a:hlinkClick r:id="rId3"/>
              </a:rPr>
              <a:t>http://www.intel.com/performance</a:t>
            </a:r>
            <a:r>
              <a:rPr lang="en-US" sz="800" kern="0" dirty="0">
                <a:solidFill>
                  <a:srgbClr val="B1BABF">
                    <a:lumMod val="50000"/>
                  </a:srgbClr>
                </a:solidFill>
              </a:rPr>
              <a:t>.  </a:t>
            </a:r>
          </a:p>
          <a:p>
            <a:pPr lvl="0" defTabSz="685800" fontAlgn="base">
              <a:lnSpc>
                <a:spcPct val="95000"/>
              </a:lnSpc>
              <a:spcBef>
                <a:spcPts val="800"/>
              </a:spcBef>
              <a:spcAft>
                <a:spcPct val="0"/>
              </a:spcAft>
              <a:buClr>
                <a:prstClr val="white"/>
              </a:buClr>
              <a:defRPr/>
            </a:pPr>
            <a:r>
              <a:rPr lang="en-US" sz="800" kern="0" dirty="0">
                <a:solidFill>
                  <a:srgbClr val="B1BABF">
                    <a:lumMod val="50000"/>
                  </a:srgbClr>
                </a:solidFill>
              </a:rPr>
              <a:t>Cost reduction scenarios described are intended as examples of how a given Intel-based product, in the specified circumstances and configurations, may affect future costs and provide cost savings.  Circumstances will vary.  Intel does not guarantee any costs or cost reduction.</a:t>
            </a:r>
          </a:p>
          <a:p>
            <a:pPr lvl="0" defTabSz="685800" fontAlgn="base">
              <a:lnSpc>
                <a:spcPct val="95000"/>
              </a:lnSpc>
              <a:spcBef>
                <a:spcPts val="800"/>
              </a:spcBef>
              <a:spcAft>
                <a:spcPct val="0"/>
              </a:spcAft>
              <a:buClr>
                <a:prstClr val="white"/>
              </a:buClr>
              <a:defRPr/>
            </a:pPr>
            <a:r>
              <a:rPr lang="en-US" sz="800" kern="0" dirty="0">
                <a:solidFill>
                  <a:srgbClr val="B1BABF">
                    <a:lumMod val="50000"/>
                  </a:srgbClr>
                </a:solidFill>
              </a:rPr>
              <a:t>Statements in this document that refer to Intel’s plans and expectations for the quarter, the year, and the future, are forward-looking statements that involve a number of risks and uncertainties. A detailed discussion of the factors that could affect Intel’s results and plans is included in Intel’s SEC filings, including the annual report on Form 10-K.</a:t>
            </a:r>
          </a:p>
          <a:p>
            <a:pPr lvl="0" defTabSz="685800" fontAlgn="base">
              <a:lnSpc>
                <a:spcPct val="95000"/>
              </a:lnSpc>
              <a:spcBef>
                <a:spcPts val="800"/>
              </a:spcBef>
              <a:spcAft>
                <a:spcPct val="0"/>
              </a:spcAft>
              <a:buClr>
                <a:prstClr val="white"/>
              </a:buClr>
              <a:defRPr/>
            </a:pPr>
            <a:r>
              <a:rPr lang="en-US" sz="800" kern="0" dirty="0">
                <a:solidFill>
                  <a:srgbClr val="B1BABF">
                    <a:lumMod val="50000"/>
                  </a:srgbClr>
                </a:solidFill>
              </a:rPr>
              <a:t>The products described may contain design defects or errors known as errata which may cause the product to deviate from published specifications. Current characterized errata are available on request.  </a:t>
            </a:r>
          </a:p>
          <a:p>
            <a:pPr lvl="0" defTabSz="685800" fontAlgn="base">
              <a:lnSpc>
                <a:spcPct val="95000"/>
              </a:lnSpc>
              <a:spcBef>
                <a:spcPts val="800"/>
              </a:spcBef>
              <a:spcAft>
                <a:spcPct val="0"/>
              </a:spcAft>
              <a:buClr>
                <a:prstClr val="white"/>
              </a:buClr>
              <a:defRPr/>
            </a:pPr>
            <a:r>
              <a:rPr lang="en-US" sz="800" kern="0" dirty="0">
                <a:solidFill>
                  <a:srgbClr val="B1BABF">
                    <a:lumMod val="50000"/>
                  </a:srgbClr>
                </a:solidFill>
              </a:rPr>
              <a:t>No license (express or implied, by estoppel or otherwise) to any intellectual property rights is granted by this document.</a:t>
            </a:r>
          </a:p>
          <a:p>
            <a:pPr lvl="0" defTabSz="685800" fontAlgn="base">
              <a:lnSpc>
                <a:spcPct val="95000"/>
              </a:lnSpc>
              <a:spcBef>
                <a:spcPts val="800"/>
              </a:spcBef>
              <a:spcAft>
                <a:spcPct val="0"/>
              </a:spcAft>
              <a:buClr>
                <a:prstClr val="white"/>
              </a:buClr>
              <a:defRPr/>
            </a:pPr>
            <a:r>
              <a:rPr lang="en-US" sz="800" kern="0" dirty="0">
                <a:solidFill>
                  <a:srgbClr val="B1BABF">
                    <a:lumMod val="50000"/>
                  </a:srgbClr>
                </a:solidFill>
              </a:rPr>
              <a:t>Intel does not control or audit third-party benchmark data or the web sites referenced in this document. You should visit the referenced web site and confirm whether referenced data are accurate. </a:t>
            </a:r>
          </a:p>
          <a:p>
            <a:pPr lvl="0" defTabSz="685800" fontAlgn="base">
              <a:lnSpc>
                <a:spcPct val="95000"/>
              </a:lnSpc>
              <a:spcBef>
                <a:spcPts val="800"/>
              </a:spcBef>
              <a:spcAft>
                <a:spcPct val="0"/>
              </a:spcAft>
              <a:buClr>
                <a:prstClr val="white"/>
              </a:buClr>
              <a:defRPr/>
            </a:pPr>
            <a:r>
              <a:rPr lang="en-US" sz="800" kern="0" dirty="0">
                <a:solidFill>
                  <a:srgbClr val="B1BABF">
                    <a:lumMod val="50000"/>
                  </a:srgbClr>
                </a:solidFill>
              </a:rPr>
              <a:t>Intel, the Intel logo, Pentium, Celeron, Atom, Core, Xeon and others are trademarks of Intel Corporation in the U.S. and/or other countries. </a:t>
            </a:r>
            <a:br>
              <a:rPr lang="en-US" sz="800" kern="0" dirty="0">
                <a:solidFill>
                  <a:srgbClr val="B1BABF">
                    <a:lumMod val="50000"/>
                  </a:srgbClr>
                </a:solidFill>
              </a:rPr>
            </a:br>
            <a:r>
              <a:rPr lang="en-US" sz="800" kern="0" dirty="0">
                <a:solidFill>
                  <a:srgbClr val="B1BABF">
                    <a:lumMod val="50000"/>
                  </a:srgbClr>
                </a:solidFill>
              </a:rPr>
              <a:t>*Other names and brands may be claimed as the property of others. </a:t>
            </a:r>
          </a:p>
          <a:p>
            <a:pPr lvl="0" defTabSz="685800" fontAlgn="base">
              <a:lnSpc>
                <a:spcPct val="95000"/>
              </a:lnSpc>
              <a:spcBef>
                <a:spcPts val="800"/>
              </a:spcBef>
              <a:spcAft>
                <a:spcPct val="0"/>
              </a:spcAft>
              <a:buClr>
                <a:prstClr val="white"/>
              </a:buClr>
              <a:defRPr/>
            </a:pPr>
            <a:r>
              <a:rPr lang="en-US" sz="800" kern="0" dirty="0">
                <a:solidFill>
                  <a:srgbClr val="B1BABF">
                    <a:lumMod val="50000"/>
                  </a:srgbClr>
                </a:solidFill>
              </a:rPr>
              <a:t>© </a:t>
            </a:r>
            <a:r>
              <a:rPr lang="en-US" sz="800" kern="0" dirty="0" smtClean="0">
                <a:solidFill>
                  <a:srgbClr val="B1BABF">
                    <a:lumMod val="50000"/>
                  </a:srgbClr>
                </a:solidFill>
              </a:rPr>
              <a:t>2017 </a:t>
            </a:r>
            <a:r>
              <a:rPr lang="en-US" sz="800" kern="0" dirty="0">
                <a:solidFill>
                  <a:srgbClr val="B1BABF">
                    <a:lumMod val="50000"/>
                  </a:srgbClr>
                </a:solidFill>
              </a:rPr>
              <a:t>Intel Corporation. </a:t>
            </a:r>
          </a:p>
          <a:p>
            <a:endParaRPr lang="de-DE" sz="500" dirty="0"/>
          </a:p>
        </p:txBody>
      </p:sp>
    </p:spTree>
    <p:extLst>
      <p:ext uri="{BB962C8B-B14F-4D97-AF65-F5344CB8AC3E}">
        <p14:creationId xmlns:p14="http://schemas.microsoft.com/office/powerpoint/2010/main" val="272634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AB0954B-190F-114F-B7ED-754590328019}" type="slidenum">
              <a:rPr lang="en-US" smtClean="0"/>
              <a:t>3</a:t>
            </a:fld>
            <a:endParaRPr lang="en-US"/>
          </a:p>
        </p:txBody>
      </p:sp>
      <p:sp>
        <p:nvSpPr>
          <p:cNvPr id="4" name="Title 3"/>
          <p:cNvSpPr>
            <a:spLocks noGrp="1"/>
          </p:cNvSpPr>
          <p:nvPr>
            <p:ph type="title"/>
          </p:nvPr>
        </p:nvSpPr>
        <p:spPr/>
        <p:txBody>
          <a:bodyPr/>
          <a:lstStyle/>
          <a:p>
            <a:r>
              <a:rPr lang="en-US" dirty="0" smtClean="0"/>
              <a:t>Deep learning </a:t>
            </a:r>
            <a:r>
              <a:rPr lang="en-US" dirty="0" smtClean="0"/>
              <a:t>ecosystem - </a:t>
            </a:r>
            <a:r>
              <a:rPr lang="en-US" dirty="0" smtClean="0"/>
              <a:t>a many to many problem</a:t>
            </a:r>
            <a:endParaRPr lang="en-US" dirty="0"/>
          </a:p>
        </p:txBody>
      </p:sp>
      <p:sp>
        <p:nvSpPr>
          <p:cNvPr id="6" name="TextBox 5"/>
          <p:cNvSpPr txBox="1"/>
          <p:nvPr/>
        </p:nvSpPr>
        <p:spPr>
          <a:xfrm>
            <a:off x="1026431" y="1208497"/>
            <a:ext cx="685800" cy="685800"/>
          </a:xfrm>
          <a:prstGeom prst="rect">
            <a:avLst/>
          </a:prstGeom>
          <a:noFill/>
        </p:spPr>
        <p:txBody>
          <a:bodyPr vert="horz" wrap="none" lIns="0" tIns="0" rIns="0" bIns="0" rtlCol="0">
            <a:noAutofit/>
          </a:bodyPr>
          <a:lstStyle/>
          <a:p>
            <a:pPr algn="ctr"/>
            <a:r>
              <a:rPr lang="en-US" sz="2100" dirty="0"/>
              <a:t>Users</a:t>
            </a:r>
          </a:p>
        </p:txBody>
      </p:sp>
      <p:sp>
        <p:nvSpPr>
          <p:cNvPr id="7" name="TextBox 6"/>
          <p:cNvSpPr txBox="1"/>
          <p:nvPr/>
        </p:nvSpPr>
        <p:spPr>
          <a:xfrm>
            <a:off x="593875" y="3965244"/>
            <a:ext cx="1509938" cy="685800"/>
          </a:xfrm>
          <a:prstGeom prst="rect">
            <a:avLst/>
          </a:prstGeom>
          <a:noFill/>
        </p:spPr>
        <p:txBody>
          <a:bodyPr vert="horz" wrap="none" lIns="0" tIns="0" rIns="0" bIns="0" rtlCol="0">
            <a:noAutofit/>
          </a:bodyPr>
          <a:lstStyle/>
          <a:p>
            <a:pPr algn="ctr"/>
            <a:r>
              <a:rPr lang="en-US" sz="2100" dirty="0"/>
              <a:t>Hardware</a:t>
            </a:r>
          </a:p>
        </p:txBody>
      </p:sp>
      <p:sp>
        <p:nvSpPr>
          <p:cNvPr id="8" name="TextBox 7"/>
          <p:cNvSpPr txBox="1"/>
          <p:nvPr/>
        </p:nvSpPr>
        <p:spPr>
          <a:xfrm>
            <a:off x="396988" y="2408647"/>
            <a:ext cx="1944687" cy="685800"/>
          </a:xfrm>
          <a:prstGeom prst="rect">
            <a:avLst/>
          </a:prstGeom>
          <a:noFill/>
        </p:spPr>
        <p:txBody>
          <a:bodyPr vert="horz" wrap="none" lIns="0" tIns="0" rIns="0" bIns="0" rtlCol="0">
            <a:noAutofit/>
          </a:bodyPr>
          <a:lstStyle/>
          <a:p>
            <a:pPr algn="ctr"/>
            <a:r>
              <a:rPr lang="en-US" sz="2100" dirty="0"/>
              <a:t>Frameworks</a:t>
            </a:r>
          </a:p>
        </p:txBody>
      </p:sp>
      <p:sp>
        <p:nvSpPr>
          <p:cNvPr id="10" name="Oval 9"/>
          <p:cNvSpPr/>
          <p:nvPr/>
        </p:nvSpPr>
        <p:spPr>
          <a:xfrm>
            <a:off x="3271373" y="1325417"/>
            <a:ext cx="225980" cy="22598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Oval 10"/>
          <p:cNvSpPr/>
          <p:nvPr/>
        </p:nvSpPr>
        <p:spPr>
          <a:xfrm>
            <a:off x="5499982" y="1325417"/>
            <a:ext cx="225980" cy="22598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Oval 11"/>
          <p:cNvSpPr/>
          <p:nvPr/>
        </p:nvSpPr>
        <p:spPr>
          <a:xfrm>
            <a:off x="4942831" y="1325417"/>
            <a:ext cx="225980" cy="22598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Oval 12"/>
          <p:cNvSpPr/>
          <p:nvPr/>
        </p:nvSpPr>
        <p:spPr>
          <a:xfrm>
            <a:off x="3828526" y="1325417"/>
            <a:ext cx="225980" cy="22598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Oval 13"/>
          <p:cNvSpPr/>
          <p:nvPr/>
        </p:nvSpPr>
        <p:spPr>
          <a:xfrm>
            <a:off x="4385678" y="1325417"/>
            <a:ext cx="225980" cy="22598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 name="Rectangle 14"/>
          <p:cNvSpPr/>
          <p:nvPr/>
        </p:nvSpPr>
        <p:spPr>
          <a:xfrm>
            <a:off x="5966885" y="2408647"/>
            <a:ext cx="1165175" cy="365522"/>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TensorFlow</a:t>
            </a:r>
            <a:endParaRPr lang="en-US" sz="1350" dirty="0"/>
          </a:p>
        </p:txBody>
      </p:sp>
      <p:sp>
        <p:nvSpPr>
          <p:cNvPr id="16" name="Rectangle 15"/>
          <p:cNvSpPr/>
          <p:nvPr/>
        </p:nvSpPr>
        <p:spPr>
          <a:xfrm>
            <a:off x="3832434" y="2408647"/>
            <a:ext cx="836949" cy="365522"/>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err="1"/>
              <a:t>Caffe</a:t>
            </a:r>
            <a:r>
              <a:rPr lang="en-US" sz="1350" dirty="0"/>
              <a:t>{2}</a:t>
            </a:r>
            <a:endParaRPr lang="en-US" sz="1350" dirty="0"/>
          </a:p>
        </p:txBody>
      </p:sp>
      <p:sp>
        <p:nvSpPr>
          <p:cNvPr id="17" name="Rectangle 16"/>
          <p:cNvSpPr/>
          <p:nvPr/>
        </p:nvSpPr>
        <p:spPr>
          <a:xfrm>
            <a:off x="4899659" y="2408647"/>
            <a:ext cx="836949" cy="365522"/>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err="1" smtClean="0"/>
              <a:t>MXNet</a:t>
            </a:r>
            <a:endParaRPr lang="en-US" sz="1350" dirty="0"/>
          </a:p>
        </p:txBody>
      </p:sp>
      <p:sp>
        <p:nvSpPr>
          <p:cNvPr id="18" name="Oval 17"/>
          <p:cNvSpPr/>
          <p:nvPr/>
        </p:nvSpPr>
        <p:spPr>
          <a:xfrm>
            <a:off x="2629983" y="3930955"/>
            <a:ext cx="1424522" cy="43719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smtClean="0"/>
              <a:t>Crest</a:t>
            </a:r>
            <a:endParaRPr lang="en-US" sz="1350" dirty="0"/>
          </a:p>
        </p:txBody>
      </p:sp>
      <p:sp>
        <p:nvSpPr>
          <p:cNvPr id="19" name="Rectangle 18"/>
          <p:cNvSpPr/>
          <p:nvPr/>
        </p:nvSpPr>
        <p:spPr>
          <a:xfrm>
            <a:off x="2765209" y="2408647"/>
            <a:ext cx="836949" cy="365522"/>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Neon</a:t>
            </a:r>
            <a:endParaRPr lang="en-US" sz="1350" dirty="0"/>
          </a:p>
        </p:txBody>
      </p:sp>
      <p:sp>
        <p:nvSpPr>
          <p:cNvPr id="20" name="Rectangle 19"/>
          <p:cNvSpPr/>
          <p:nvPr/>
        </p:nvSpPr>
        <p:spPr>
          <a:xfrm>
            <a:off x="7260092" y="2408647"/>
            <a:ext cx="836949" cy="365522"/>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1350" dirty="0"/>
              <a:t>…</a:t>
            </a:r>
            <a:endParaRPr lang="en-US" sz="1350" dirty="0"/>
          </a:p>
        </p:txBody>
      </p:sp>
      <p:sp>
        <p:nvSpPr>
          <p:cNvPr id="21" name="Oval 20"/>
          <p:cNvSpPr/>
          <p:nvPr/>
        </p:nvSpPr>
        <p:spPr>
          <a:xfrm>
            <a:off x="7728591" y="1325417"/>
            <a:ext cx="225980" cy="22598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2" name="Oval 21"/>
          <p:cNvSpPr/>
          <p:nvPr/>
        </p:nvSpPr>
        <p:spPr>
          <a:xfrm>
            <a:off x="7171439" y="1325417"/>
            <a:ext cx="225980" cy="22598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3" name="Oval 22"/>
          <p:cNvSpPr/>
          <p:nvPr/>
        </p:nvSpPr>
        <p:spPr>
          <a:xfrm>
            <a:off x="6057134" y="1325417"/>
            <a:ext cx="225980" cy="22598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4" name="Oval 23"/>
          <p:cNvSpPr/>
          <p:nvPr/>
        </p:nvSpPr>
        <p:spPr>
          <a:xfrm>
            <a:off x="6614287" y="1325417"/>
            <a:ext cx="225980" cy="22598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5" name="Oval 24"/>
          <p:cNvSpPr/>
          <p:nvPr/>
        </p:nvSpPr>
        <p:spPr>
          <a:xfrm>
            <a:off x="4188450" y="3930955"/>
            <a:ext cx="1424522" cy="43719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Xeon</a:t>
            </a:r>
            <a:endParaRPr lang="en-US" sz="1350" dirty="0"/>
          </a:p>
        </p:txBody>
      </p:sp>
      <p:sp>
        <p:nvSpPr>
          <p:cNvPr id="26" name="Oval 25"/>
          <p:cNvSpPr/>
          <p:nvPr/>
        </p:nvSpPr>
        <p:spPr>
          <a:xfrm>
            <a:off x="5746917" y="3930955"/>
            <a:ext cx="1424522" cy="43719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GPU</a:t>
            </a:r>
            <a:endParaRPr lang="en-US" sz="1350" dirty="0"/>
          </a:p>
        </p:txBody>
      </p:sp>
      <p:sp>
        <p:nvSpPr>
          <p:cNvPr id="27" name="Oval 26"/>
          <p:cNvSpPr/>
          <p:nvPr/>
        </p:nvSpPr>
        <p:spPr>
          <a:xfrm>
            <a:off x="7305384" y="3914312"/>
            <a:ext cx="1424522" cy="43719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1350" dirty="0"/>
              <a:t>…</a:t>
            </a:r>
            <a:endParaRPr lang="en-US" sz="1350" dirty="0"/>
          </a:p>
        </p:txBody>
      </p:sp>
      <p:cxnSp>
        <p:nvCxnSpPr>
          <p:cNvPr id="29" name="Straight Arrow Connector 28"/>
          <p:cNvCxnSpPr>
            <a:stCxn id="10" idx="4"/>
            <a:endCxn id="19" idx="0"/>
          </p:cNvCxnSpPr>
          <p:nvPr/>
        </p:nvCxnSpPr>
        <p:spPr>
          <a:xfrm flipH="1">
            <a:off x="3183684" y="1551397"/>
            <a:ext cx="200680" cy="85725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13" idx="4"/>
            <a:endCxn id="19" idx="0"/>
          </p:cNvCxnSpPr>
          <p:nvPr/>
        </p:nvCxnSpPr>
        <p:spPr>
          <a:xfrm flipH="1">
            <a:off x="3183684" y="1551397"/>
            <a:ext cx="757832" cy="85725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14" idx="4"/>
            <a:endCxn id="16" idx="0"/>
          </p:cNvCxnSpPr>
          <p:nvPr/>
        </p:nvCxnSpPr>
        <p:spPr>
          <a:xfrm flipH="1">
            <a:off x="4250908" y="1551397"/>
            <a:ext cx="247760" cy="85725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12" idx="4"/>
            <a:endCxn id="17" idx="0"/>
          </p:cNvCxnSpPr>
          <p:nvPr/>
        </p:nvCxnSpPr>
        <p:spPr>
          <a:xfrm>
            <a:off x="5055821" y="1551397"/>
            <a:ext cx="262313" cy="85725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11" idx="4"/>
            <a:endCxn id="15" idx="0"/>
          </p:cNvCxnSpPr>
          <p:nvPr/>
        </p:nvCxnSpPr>
        <p:spPr>
          <a:xfrm>
            <a:off x="5612972" y="1551397"/>
            <a:ext cx="936501" cy="85725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23" idx="4"/>
            <a:endCxn id="15" idx="0"/>
          </p:cNvCxnSpPr>
          <p:nvPr/>
        </p:nvCxnSpPr>
        <p:spPr>
          <a:xfrm>
            <a:off x="6170124" y="1551397"/>
            <a:ext cx="379349" cy="85725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24" idx="4"/>
            <a:endCxn id="15" idx="0"/>
          </p:cNvCxnSpPr>
          <p:nvPr/>
        </p:nvCxnSpPr>
        <p:spPr>
          <a:xfrm flipH="1">
            <a:off x="6549473" y="1551397"/>
            <a:ext cx="177804" cy="85725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22" idx="4"/>
            <a:endCxn id="15" idx="0"/>
          </p:cNvCxnSpPr>
          <p:nvPr/>
        </p:nvCxnSpPr>
        <p:spPr>
          <a:xfrm flipH="1">
            <a:off x="6549473" y="1551397"/>
            <a:ext cx="734956" cy="85725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19" idx="2"/>
            <a:endCxn id="18" idx="0"/>
          </p:cNvCxnSpPr>
          <p:nvPr/>
        </p:nvCxnSpPr>
        <p:spPr>
          <a:xfrm>
            <a:off x="3183683" y="2774169"/>
            <a:ext cx="158561" cy="1156787"/>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1" idx="4"/>
            <a:endCxn id="20" idx="0"/>
          </p:cNvCxnSpPr>
          <p:nvPr/>
        </p:nvCxnSpPr>
        <p:spPr>
          <a:xfrm flipH="1">
            <a:off x="7678566" y="1551397"/>
            <a:ext cx="163015" cy="85725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16" idx="2"/>
            <a:endCxn id="18" idx="0"/>
          </p:cNvCxnSpPr>
          <p:nvPr/>
        </p:nvCxnSpPr>
        <p:spPr>
          <a:xfrm flipH="1">
            <a:off x="3342244" y="2774169"/>
            <a:ext cx="908665" cy="1156787"/>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17" idx="2"/>
            <a:endCxn id="18" idx="0"/>
          </p:cNvCxnSpPr>
          <p:nvPr/>
        </p:nvCxnSpPr>
        <p:spPr>
          <a:xfrm flipH="1">
            <a:off x="3342244" y="2774169"/>
            <a:ext cx="1975890" cy="1156787"/>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19" idx="2"/>
            <a:endCxn id="25" idx="0"/>
          </p:cNvCxnSpPr>
          <p:nvPr/>
        </p:nvCxnSpPr>
        <p:spPr>
          <a:xfrm>
            <a:off x="3183683" y="2774169"/>
            <a:ext cx="1717028" cy="1156787"/>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19" idx="2"/>
            <a:endCxn id="26" idx="0"/>
          </p:cNvCxnSpPr>
          <p:nvPr/>
        </p:nvCxnSpPr>
        <p:spPr>
          <a:xfrm>
            <a:off x="3183683" y="2774169"/>
            <a:ext cx="3275495" cy="1156787"/>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stCxn id="16" idx="2"/>
            <a:endCxn id="25" idx="0"/>
          </p:cNvCxnSpPr>
          <p:nvPr/>
        </p:nvCxnSpPr>
        <p:spPr>
          <a:xfrm>
            <a:off x="4250909" y="2774169"/>
            <a:ext cx="649802" cy="1156787"/>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16" idx="2"/>
            <a:endCxn id="26" idx="0"/>
          </p:cNvCxnSpPr>
          <p:nvPr/>
        </p:nvCxnSpPr>
        <p:spPr>
          <a:xfrm>
            <a:off x="4250909" y="2774169"/>
            <a:ext cx="2208269" cy="1156787"/>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16" idx="2"/>
            <a:endCxn id="27" idx="0"/>
          </p:cNvCxnSpPr>
          <p:nvPr/>
        </p:nvCxnSpPr>
        <p:spPr>
          <a:xfrm>
            <a:off x="4250909" y="2774170"/>
            <a:ext cx="3766736" cy="1140143"/>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stCxn id="19" idx="2"/>
            <a:endCxn id="27" idx="0"/>
          </p:cNvCxnSpPr>
          <p:nvPr/>
        </p:nvCxnSpPr>
        <p:spPr>
          <a:xfrm>
            <a:off x="3183683" y="2774170"/>
            <a:ext cx="4833962" cy="1140143"/>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15" idx="2"/>
            <a:endCxn id="18" idx="0"/>
          </p:cNvCxnSpPr>
          <p:nvPr/>
        </p:nvCxnSpPr>
        <p:spPr>
          <a:xfrm flipH="1">
            <a:off x="3342244" y="2774169"/>
            <a:ext cx="3207229" cy="1156786"/>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a:stCxn id="17" idx="2"/>
            <a:endCxn id="25" idx="0"/>
          </p:cNvCxnSpPr>
          <p:nvPr/>
        </p:nvCxnSpPr>
        <p:spPr>
          <a:xfrm flipH="1">
            <a:off x="4900711" y="2774169"/>
            <a:ext cx="417423" cy="1156787"/>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a:stCxn id="17" idx="2"/>
            <a:endCxn id="26" idx="0"/>
          </p:cNvCxnSpPr>
          <p:nvPr/>
        </p:nvCxnSpPr>
        <p:spPr>
          <a:xfrm>
            <a:off x="5318134" y="2774169"/>
            <a:ext cx="1141044" cy="1156787"/>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a:stCxn id="17" idx="2"/>
            <a:endCxn id="27" idx="0"/>
          </p:cNvCxnSpPr>
          <p:nvPr/>
        </p:nvCxnSpPr>
        <p:spPr>
          <a:xfrm>
            <a:off x="5318134" y="2774170"/>
            <a:ext cx="2699511" cy="1140143"/>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a:stCxn id="15" idx="2"/>
            <a:endCxn id="25" idx="0"/>
          </p:cNvCxnSpPr>
          <p:nvPr/>
        </p:nvCxnSpPr>
        <p:spPr>
          <a:xfrm flipH="1">
            <a:off x="4900711" y="2774169"/>
            <a:ext cx="1648762" cy="1156786"/>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a:stCxn id="15" idx="2"/>
            <a:endCxn id="26" idx="0"/>
          </p:cNvCxnSpPr>
          <p:nvPr/>
        </p:nvCxnSpPr>
        <p:spPr>
          <a:xfrm flipH="1">
            <a:off x="6459178" y="2774169"/>
            <a:ext cx="90295" cy="1156786"/>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a:stCxn id="15" idx="2"/>
            <a:endCxn id="27" idx="0"/>
          </p:cNvCxnSpPr>
          <p:nvPr/>
        </p:nvCxnSpPr>
        <p:spPr>
          <a:xfrm>
            <a:off x="6549473" y="2774169"/>
            <a:ext cx="1468172" cy="1140143"/>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a:stCxn id="20" idx="2"/>
            <a:endCxn id="27" idx="0"/>
          </p:cNvCxnSpPr>
          <p:nvPr/>
        </p:nvCxnSpPr>
        <p:spPr>
          <a:xfrm>
            <a:off x="7678566" y="2774170"/>
            <a:ext cx="339079" cy="1140143"/>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a:stCxn id="20" idx="2"/>
            <a:endCxn id="25" idx="0"/>
          </p:cNvCxnSpPr>
          <p:nvPr/>
        </p:nvCxnSpPr>
        <p:spPr>
          <a:xfrm flipH="1">
            <a:off x="4900711" y="2774169"/>
            <a:ext cx="2777855" cy="1156787"/>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a:stCxn id="20" idx="2"/>
            <a:endCxn id="26" idx="0"/>
          </p:cNvCxnSpPr>
          <p:nvPr/>
        </p:nvCxnSpPr>
        <p:spPr>
          <a:xfrm flipH="1">
            <a:off x="6459178" y="2774169"/>
            <a:ext cx="1219388" cy="1156787"/>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a:stCxn id="20" idx="2"/>
            <a:endCxn id="18" idx="0"/>
          </p:cNvCxnSpPr>
          <p:nvPr/>
        </p:nvCxnSpPr>
        <p:spPr>
          <a:xfrm flipH="1">
            <a:off x="3342244" y="2774169"/>
            <a:ext cx="4336322" cy="1156787"/>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43" name="Left Brace 42"/>
          <p:cNvSpPr/>
          <p:nvPr/>
        </p:nvSpPr>
        <p:spPr>
          <a:xfrm>
            <a:off x="2413411" y="2825101"/>
            <a:ext cx="323959" cy="1140143"/>
          </a:xfrm>
          <a:prstGeom prst="leftBrace">
            <a:avLst>
              <a:gd name="adj1" fmla="val 63926"/>
              <a:gd name="adj2" fmla="val 50000"/>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accent3">
                  <a:lumMod val="50000"/>
                </a:schemeClr>
              </a:solidFill>
            </a:endParaRPr>
          </a:p>
        </p:txBody>
      </p:sp>
      <p:sp>
        <p:nvSpPr>
          <p:cNvPr id="44" name="TextBox 43"/>
          <p:cNvSpPr txBox="1"/>
          <p:nvPr/>
        </p:nvSpPr>
        <p:spPr>
          <a:xfrm>
            <a:off x="433323" y="3055163"/>
            <a:ext cx="1799789" cy="594797"/>
          </a:xfrm>
          <a:prstGeom prst="rect">
            <a:avLst/>
          </a:prstGeom>
          <a:ln>
            <a:noFill/>
          </a:ln>
          <a:effectLst>
            <a:glow>
              <a:schemeClr val="accent6"/>
            </a:glow>
          </a:effectLst>
        </p:spPr>
        <p:txBody>
          <a:bodyPr vert="horz" wrap="none" lIns="0" tIns="0" rIns="0" bIns="0" rtlCol="0" anchor="t" anchorCtr="0">
            <a:noAutofit/>
          </a:bodyPr>
          <a:lstStyle/>
          <a:p>
            <a:pPr marL="0" marR="0" indent="0" algn="l" defTabSz="457200" rtl="0" eaLnBrk="1" fontAlgn="auto" latinLnBrk="0" hangingPunct="1">
              <a:lnSpc>
                <a:spcPct val="100000"/>
              </a:lnSpc>
              <a:spcBef>
                <a:spcPct val="0"/>
              </a:spcBef>
              <a:spcAft>
                <a:spcPts val="0"/>
              </a:spcAft>
              <a:buClrTx/>
              <a:buSzTx/>
              <a:buFontTx/>
              <a:buNone/>
              <a:tabLst/>
            </a:pPr>
            <a:r>
              <a:rPr lang="en-US" dirty="0" smtClean="0">
                <a:solidFill>
                  <a:schemeClr val="accent3">
                    <a:lumMod val="50000"/>
                  </a:schemeClr>
                </a:solidFill>
                <a:effectLst/>
              </a:rPr>
              <a:t>O(</a:t>
            </a:r>
            <a:r>
              <a:rPr lang="en-US" dirty="0" err="1" smtClean="0">
                <a:solidFill>
                  <a:schemeClr val="accent3">
                    <a:lumMod val="50000"/>
                  </a:schemeClr>
                </a:solidFill>
                <a:effectLst/>
              </a:rPr>
              <a:t>mn</a:t>
            </a:r>
            <a:r>
              <a:rPr lang="en-US" dirty="0" smtClean="0">
                <a:solidFill>
                  <a:schemeClr val="accent3">
                    <a:lumMod val="50000"/>
                  </a:schemeClr>
                </a:solidFill>
                <a:effectLst/>
              </a:rPr>
              <a:t>)</a:t>
            </a:r>
          </a:p>
          <a:p>
            <a:pPr>
              <a:spcBef>
                <a:spcPct val="0"/>
              </a:spcBef>
            </a:pPr>
            <a:r>
              <a:rPr lang="en-US" dirty="0" smtClean="0">
                <a:solidFill>
                  <a:schemeClr val="accent3">
                    <a:lumMod val="50000"/>
                  </a:schemeClr>
                </a:solidFill>
              </a:rPr>
              <a:t>engineering effort</a:t>
            </a:r>
            <a:endParaRPr lang="en-US" dirty="0">
              <a:solidFill>
                <a:schemeClr val="accent3">
                  <a:lumMod val="50000"/>
                </a:schemeClr>
              </a:solidFill>
            </a:endParaRPr>
          </a:p>
        </p:txBody>
      </p:sp>
    </p:spTree>
    <p:extLst>
      <p:ext uri="{BB962C8B-B14F-4D97-AF65-F5344CB8AC3E}">
        <p14:creationId xmlns:p14="http://schemas.microsoft.com/office/powerpoint/2010/main" val="198308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30</a:t>
            </a:fld>
            <a:endParaRPr lang="en-US" dirty="0"/>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794025827"/>
              </p:ext>
            </p:extLst>
          </p:nvPr>
        </p:nvGraphicFramePr>
        <p:xfrm>
          <a:off x="457995" y="234496"/>
          <a:ext cx="8228010" cy="4236720"/>
        </p:xfrm>
        <a:graphic>
          <a:graphicData uri="http://schemas.openxmlformats.org/drawingml/2006/table">
            <a:tbl>
              <a:tblPr firstRow="1" bandRow="1">
                <a:tableStyleId>{073A0DAA-6AF3-43AB-8588-CEC1D06C72B9}</a:tableStyleId>
              </a:tblPr>
              <a:tblGrid>
                <a:gridCol w="1371335"/>
                <a:gridCol w="1371335"/>
                <a:gridCol w="1371335"/>
                <a:gridCol w="1371335"/>
                <a:gridCol w="1371335"/>
                <a:gridCol w="1371335"/>
              </a:tblGrid>
              <a:tr h="370840">
                <a:tc>
                  <a:txBody>
                    <a:bodyPr/>
                    <a:lstStyle/>
                    <a:p>
                      <a:endParaRPr lang="en-US" sz="1400" dirty="0"/>
                    </a:p>
                  </a:txBody>
                  <a:tcPr/>
                </a:tc>
                <a:tc>
                  <a:txBody>
                    <a:bodyPr/>
                    <a:lstStyle/>
                    <a:p>
                      <a:r>
                        <a:rPr lang="en-US" dirty="0" smtClean="0"/>
                        <a:t>Intel Nervana Graph</a:t>
                      </a:r>
                      <a:endParaRPr lang="en-US" dirty="0"/>
                    </a:p>
                  </a:txBody>
                  <a:tcPr anchor="ctr"/>
                </a:tc>
                <a:tc>
                  <a:txBody>
                    <a:bodyPr/>
                    <a:lstStyle/>
                    <a:p>
                      <a:r>
                        <a:rPr lang="en-US" dirty="0" smtClean="0"/>
                        <a:t>XLA</a:t>
                      </a:r>
                      <a:endParaRPr lang="en-US" dirty="0"/>
                    </a:p>
                  </a:txBody>
                  <a:tcPr anchor="ctr"/>
                </a:tc>
                <a:tc>
                  <a:txBody>
                    <a:bodyPr/>
                    <a:lstStyle/>
                    <a:p>
                      <a:r>
                        <a:rPr lang="en-US" dirty="0" smtClean="0"/>
                        <a:t>TVM</a:t>
                      </a:r>
                      <a:endParaRPr lang="en-US" dirty="0"/>
                    </a:p>
                  </a:txBody>
                  <a:tcPr anchor="ctr"/>
                </a:tc>
                <a:tc>
                  <a:txBody>
                    <a:bodyPr/>
                    <a:lstStyle/>
                    <a:p>
                      <a:r>
                        <a:rPr lang="en-US" dirty="0" smtClean="0"/>
                        <a:t>Halide</a:t>
                      </a:r>
                      <a:endParaRPr lang="en-US" dirty="0"/>
                    </a:p>
                  </a:txBody>
                  <a:tcPr anchor="ctr"/>
                </a:tc>
                <a:tc>
                  <a:txBody>
                    <a:bodyPr/>
                    <a:lstStyle/>
                    <a:p>
                      <a:r>
                        <a:rPr lang="en-US" dirty="0" smtClean="0"/>
                        <a:t>Tensor RT</a:t>
                      </a:r>
                      <a:endParaRPr lang="en-US" dirty="0"/>
                    </a:p>
                  </a:txBody>
                  <a:tcPr anchor="ctr"/>
                </a:tc>
              </a:tr>
              <a:tr h="370840">
                <a:tc>
                  <a:txBody>
                    <a:bodyPr/>
                    <a:lstStyle/>
                    <a:p>
                      <a:r>
                        <a:rPr lang="en-US" sz="1400" dirty="0" smtClean="0"/>
                        <a:t>Framework</a:t>
                      </a:r>
                      <a:r>
                        <a:rPr lang="en-US" sz="1400" baseline="0" dirty="0" smtClean="0"/>
                        <a:t> independence</a:t>
                      </a:r>
                      <a:endParaRPr lang="en-US" sz="1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accent1">
                              <a:lumMod val="75000"/>
                            </a:schemeClr>
                          </a:solidFill>
                          <a:effectLst/>
                          <a:latin typeface="+mn-lt"/>
                          <a:ea typeface="+mn-ea"/>
                          <a:cs typeface="+mn-cs"/>
                        </a:rPr>
                        <a:t>✓</a:t>
                      </a:r>
                    </a:p>
                  </a:txBody>
                  <a:tcPr anchor="ctr"/>
                </a:tc>
                <a:tc>
                  <a:txBody>
                    <a:bodyPr/>
                    <a:lstStyle/>
                    <a:p>
                      <a:pPr algn="ctr"/>
                      <a:endParaRPr lang="en-US"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accent1">
                              <a:lumMod val="75000"/>
                            </a:schemeClr>
                          </a:solidFill>
                          <a:effectLst/>
                          <a:latin typeface="+mn-lt"/>
                          <a:ea typeface="+mn-ea"/>
                          <a:cs typeface="+mn-cs"/>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accent1">
                              <a:lumMod val="75000"/>
                            </a:schemeClr>
                          </a:solidFill>
                          <a:effectLst/>
                          <a:latin typeface="+mn-lt"/>
                          <a:ea typeface="+mn-ea"/>
                          <a:cs typeface="+mn-cs"/>
                        </a:rPr>
                        <a:t>✓</a:t>
                      </a:r>
                      <a:endParaRPr lang="en-US" sz="1800" b="0" i="0" kern="1200" dirty="0" smtClean="0">
                        <a:solidFill>
                          <a:schemeClr val="accent1">
                            <a:lumMod val="75000"/>
                          </a:schemeClr>
                        </a:solidFill>
                        <a:effectLst/>
                        <a:latin typeface="+mn-lt"/>
                        <a:ea typeface="+mn-ea"/>
                        <a:cs typeface="+mn-cs"/>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accent1">
                              <a:lumMod val="75000"/>
                            </a:schemeClr>
                          </a:solidFill>
                          <a:effectLst/>
                          <a:latin typeface="+mn-lt"/>
                          <a:ea typeface="+mn-ea"/>
                          <a:cs typeface="+mn-cs"/>
                        </a:rPr>
                        <a:t>✓</a:t>
                      </a:r>
                    </a:p>
                  </a:txBody>
                  <a:tcPr anchor="ct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Framework</a:t>
                      </a:r>
                      <a:r>
                        <a:rPr lang="en-US" sz="1400" baseline="0" dirty="0" smtClean="0"/>
                        <a:t> connectors</a:t>
                      </a:r>
                      <a:endParaRPr lang="en-US" sz="14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accent1">
                              <a:lumMod val="75000"/>
                            </a:schemeClr>
                          </a:solidFill>
                          <a:effectLst/>
                          <a:latin typeface="+mn-lt"/>
                          <a:ea typeface="+mn-ea"/>
                          <a:cs typeface="+mn-cs"/>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accent1">
                              <a:lumMod val="75000"/>
                            </a:schemeClr>
                          </a:solidFill>
                          <a:effectLst/>
                          <a:latin typeface="+mn-lt"/>
                          <a:ea typeface="+mn-ea"/>
                          <a:cs typeface="+mn-cs"/>
                        </a:rPr>
                        <a:t>✓</a:t>
                      </a:r>
                      <a:r>
                        <a:rPr lang="en-US" sz="1800" b="0" i="0" kern="1200" baseline="0" dirty="0" smtClean="0">
                          <a:solidFill>
                            <a:schemeClr val="dk1"/>
                          </a:solidFill>
                          <a:effectLst/>
                          <a:latin typeface="+mn-lt"/>
                          <a:ea typeface="+mn-ea"/>
                          <a:cs typeface="+mn-cs"/>
                        </a:rPr>
                        <a:t> (only 1)</a:t>
                      </a:r>
                      <a:endParaRPr lang="en-US" sz="1800" b="0" i="0" kern="1200" dirty="0" smtClean="0">
                        <a:solidFill>
                          <a:schemeClr val="accent1">
                            <a:lumMod val="75000"/>
                          </a:schemeClr>
                        </a:solidFill>
                        <a:effectLst/>
                        <a:latin typeface="+mn-lt"/>
                        <a:ea typeface="+mn-ea"/>
                        <a:cs typeface="+mn-cs"/>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effectLst/>
                          <a:latin typeface="+mn-lt"/>
                          <a:ea typeface="+mn-ea"/>
                          <a:cs typeface="+mn-cs"/>
                        </a:rPr>
                        <a:t>~</a:t>
                      </a:r>
                    </a:p>
                  </a:txBody>
                  <a:tcPr anchor="ctr"/>
                </a:tc>
                <a:tc>
                  <a:txBody>
                    <a:bodyPr/>
                    <a:lstStyle/>
                    <a:p>
                      <a:pPr algn="ctr"/>
                      <a:r>
                        <a:rPr lang="en-US" dirty="0" smtClean="0"/>
                        <a:t>~</a:t>
                      </a:r>
                      <a:endParaRPr lang="en-US"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accent1">
                              <a:lumMod val="75000"/>
                            </a:schemeClr>
                          </a:solidFill>
                          <a:effectLst/>
                          <a:latin typeface="+mn-lt"/>
                          <a:ea typeface="+mn-ea"/>
                          <a:cs typeface="+mn-cs"/>
                        </a:rPr>
                        <a:t>✓</a:t>
                      </a:r>
                    </a:p>
                  </a:txBody>
                  <a:tcPr anchor="ctr"/>
                </a:tc>
              </a:tr>
              <a:tr h="370840">
                <a:tc>
                  <a:txBody>
                    <a:bodyPr/>
                    <a:lstStyle/>
                    <a:p>
                      <a:r>
                        <a:rPr lang="en-US" sz="1400" dirty="0" smtClean="0"/>
                        <a:t>Hardware independence</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accent1">
                              <a:lumMod val="75000"/>
                            </a:schemeClr>
                          </a:solidFill>
                          <a:effectLst/>
                          <a:latin typeface="+mn-lt"/>
                          <a:ea typeface="+mn-ea"/>
                          <a:cs typeface="+mn-cs"/>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accent1">
                              <a:lumMod val="75000"/>
                            </a:schemeClr>
                          </a:solidFill>
                          <a:effectLst/>
                          <a:latin typeface="+mn-lt"/>
                          <a:ea typeface="+mn-ea"/>
                          <a:cs typeface="+mn-cs"/>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accent1">
                              <a:lumMod val="75000"/>
                            </a:schemeClr>
                          </a:solidFill>
                          <a:effectLst/>
                          <a:latin typeface="+mn-lt"/>
                          <a:ea typeface="+mn-ea"/>
                          <a:cs typeface="+mn-cs"/>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accent1">
                              <a:lumMod val="75000"/>
                            </a:schemeClr>
                          </a:solidFill>
                          <a:effectLst/>
                          <a:latin typeface="+mn-lt"/>
                          <a:ea typeface="+mn-ea"/>
                          <a:cs typeface="+mn-cs"/>
                        </a:rPr>
                        <a:t>✓</a:t>
                      </a:r>
                    </a:p>
                  </a:txBody>
                  <a:tcPr anchor="ctr"/>
                </a:tc>
                <a:tc>
                  <a:txBody>
                    <a:bodyPr/>
                    <a:lstStyle/>
                    <a:p>
                      <a:pPr algn="ctr"/>
                      <a:endParaRPr lang="en-US" dirty="0"/>
                    </a:p>
                  </a:txBody>
                  <a:tcPr anchor="ctr"/>
                </a:tc>
              </a:tr>
              <a:tr h="370840">
                <a:tc>
                  <a:txBody>
                    <a:bodyPr/>
                    <a:lstStyle/>
                    <a:p>
                      <a:r>
                        <a:rPr lang="en-US" sz="1400" dirty="0" smtClean="0"/>
                        <a:t>Leverage existing</a:t>
                      </a:r>
                      <a:r>
                        <a:rPr lang="en-US" sz="1400" baseline="0" dirty="0" smtClean="0"/>
                        <a:t> tensor libraries</a:t>
                      </a:r>
                      <a:endParaRPr lang="en-US" sz="1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accent1">
                              <a:lumMod val="75000"/>
                            </a:schemeClr>
                          </a:solidFill>
                          <a:effectLst/>
                          <a:latin typeface="+mn-lt"/>
                          <a:ea typeface="+mn-ea"/>
                          <a:cs typeface="+mn-cs"/>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accent1">
                              <a:lumMod val="75000"/>
                            </a:schemeClr>
                          </a:solidFill>
                          <a:effectLst/>
                          <a:latin typeface="+mn-lt"/>
                          <a:ea typeface="+mn-ea"/>
                          <a:cs typeface="+mn-cs"/>
                        </a:rPr>
                        <a:t>✓</a:t>
                      </a: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r>
                        <a:rPr lang="en-US" dirty="0" smtClean="0"/>
                        <a:t>~</a:t>
                      </a:r>
                      <a:endParaRPr lang="en-US" dirty="0"/>
                    </a:p>
                  </a:txBody>
                  <a:tcPr anchor="ctr"/>
                </a:tc>
              </a:tr>
              <a:tr h="370840">
                <a:tc>
                  <a:txBody>
                    <a:bodyPr/>
                    <a:lstStyle/>
                    <a:p>
                      <a:r>
                        <a:rPr lang="en-US" sz="1400" dirty="0" smtClean="0"/>
                        <a:t>Inference</a:t>
                      </a:r>
                      <a:r>
                        <a:rPr lang="en-US" sz="1400" baseline="0" dirty="0" smtClean="0"/>
                        <a:t> and training</a:t>
                      </a:r>
                      <a:endParaRPr lang="en-US" sz="1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accent1">
                              <a:lumMod val="75000"/>
                            </a:schemeClr>
                          </a:solidFill>
                          <a:effectLst/>
                          <a:latin typeface="+mn-lt"/>
                          <a:ea typeface="+mn-ea"/>
                          <a:cs typeface="+mn-cs"/>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accent1">
                              <a:lumMod val="75000"/>
                            </a:schemeClr>
                          </a:solidFill>
                          <a:effectLst/>
                          <a:latin typeface="+mn-lt"/>
                          <a:ea typeface="+mn-ea"/>
                          <a:cs typeface="+mn-cs"/>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accent1">
                              <a:lumMod val="75000"/>
                            </a:schemeClr>
                          </a:solidFill>
                          <a:effectLst/>
                          <a:latin typeface="+mn-lt"/>
                          <a:ea typeface="+mn-ea"/>
                          <a:cs typeface="+mn-cs"/>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accent1">
                              <a:lumMod val="75000"/>
                            </a:schemeClr>
                          </a:solidFill>
                          <a:effectLst/>
                          <a:latin typeface="+mn-lt"/>
                          <a:ea typeface="+mn-ea"/>
                          <a:cs typeface="+mn-cs"/>
                        </a:rPr>
                        <a:t>✓</a:t>
                      </a:r>
                    </a:p>
                  </a:txBody>
                  <a:tcPr anchor="ctr"/>
                </a:tc>
                <a:tc>
                  <a:txBody>
                    <a:bodyPr/>
                    <a:lstStyle/>
                    <a:p>
                      <a:pPr algn="ctr"/>
                      <a:endParaRPr lang="en-US" dirty="0"/>
                    </a:p>
                  </a:txBody>
                  <a:tcPr anchor="ctr"/>
                </a:tc>
              </a:tr>
              <a:tr h="370840">
                <a:tc>
                  <a:txBody>
                    <a:bodyPr/>
                    <a:lstStyle/>
                    <a:p>
                      <a:r>
                        <a:rPr lang="en-US" sz="1400" dirty="0" smtClean="0"/>
                        <a:t>Production ready</a:t>
                      </a:r>
                      <a:endParaRPr lang="en-US" sz="1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b="0" i="0" kern="1200" dirty="0" smtClean="0">
                        <a:solidFill>
                          <a:schemeClr val="accent1">
                            <a:lumMod val="75000"/>
                          </a:schemeClr>
                        </a:solidFill>
                        <a:effectLst/>
                        <a:latin typeface="+mn-lt"/>
                        <a:ea typeface="+mn-ea"/>
                        <a:cs typeface="+mn-cs"/>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b="0" i="0" kern="1200" dirty="0" smtClean="0">
                        <a:solidFill>
                          <a:schemeClr val="accent1">
                            <a:lumMod val="75000"/>
                          </a:schemeClr>
                        </a:solidFill>
                        <a:effectLst/>
                        <a:latin typeface="+mn-lt"/>
                        <a:ea typeface="+mn-ea"/>
                        <a:cs typeface="+mn-cs"/>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b="0" i="0" kern="1200" dirty="0" smtClean="0">
                        <a:solidFill>
                          <a:schemeClr val="accent1">
                            <a:lumMod val="75000"/>
                          </a:schemeClr>
                        </a:solidFill>
                        <a:effectLst/>
                        <a:latin typeface="+mn-lt"/>
                        <a:ea typeface="+mn-ea"/>
                        <a:cs typeface="+mn-cs"/>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accent1">
                              <a:lumMod val="75000"/>
                            </a:schemeClr>
                          </a:solidFill>
                          <a:effectLst/>
                          <a:latin typeface="+mn-lt"/>
                          <a:ea typeface="+mn-ea"/>
                          <a:cs typeface="+mn-cs"/>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accent1">
                              <a:lumMod val="75000"/>
                            </a:schemeClr>
                          </a:solidFill>
                          <a:effectLst/>
                          <a:latin typeface="+mn-lt"/>
                          <a:ea typeface="+mn-ea"/>
                          <a:cs typeface="+mn-cs"/>
                        </a:rPr>
                        <a:t>✓</a:t>
                      </a:r>
                    </a:p>
                  </a:txBody>
                  <a:tcPr anchor="ctr"/>
                </a:tc>
              </a:tr>
            </a:tbl>
          </a:graphicData>
        </a:graphic>
      </p:graphicFrame>
    </p:spTree>
    <p:extLst>
      <p:ext uri="{BB962C8B-B14F-4D97-AF65-F5344CB8AC3E}">
        <p14:creationId xmlns:p14="http://schemas.microsoft.com/office/powerpoint/2010/main" val="1768883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AB0954B-190F-114F-B7ED-754590328019}" type="slidenum">
              <a:rPr lang="en-US" smtClean="0"/>
              <a:t>4</a:t>
            </a:fld>
            <a:endParaRPr lang="en-US"/>
          </a:p>
        </p:txBody>
      </p:sp>
      <p:sp>
        <p:nvSpPr>
          <p:cNvPr id="4" name="Title 3"/>
          <p:cNvSpPr>
            <a:spLocks noGrp="1"/>
          </p:cNvSpPr>
          <p:nvPr>
            <p:ph type="title"/>
          </p:nvPr>
        </p:nvSpPr>
        <p:spPr/>
        <p:txBody>
          <a:bodyPr/>
          <a:lstStyle/>
          <a:p>
            <a:r>
              <a:rPr lang="en-US" dirty="0" smtClean="0"/>
              <a:t>Deep learning hardware - a many to many problem</a:t>
            </a:r>
            <a:endParaRPr lang="en-US" dirty="0"/>
          </a:p>
        </p:txBody>
      </p:sp>
      <p:sp>
        <p:nvSpPr>
          <p:cNvPr id="6" name="TextBox 5"/>
          <p:cNvSpPr txBox="1"/>
          <p:nvPr/>
        </p:nvSpPr>
        <p:spPr>
          <a:xfrm>
            <a:off x="867682" y="1183852"/>
            <a:ext cx="685800" cy="685800"/>
          </a:xfrm>
          <a:prstGeom prst="rect">
            <a:avLst/>
          </a:prstGeom>
          <a:noFill/>
        </p:spPr>
        <p:txBody>
          <a:bodyPr vert="horz" wrap="none" lIns="0" tIns="0" rIns="0" bIns="0" rtlCol="0">
            <a:noAutofit/>
          </a:bodyPr>
          <a:lstStyle/>
          <a:p>
            <a:pPr algn="ctr"/>
            <a:r>
              <a:rPr lang="en-US" sz="2100" dirty="0"/>
              <a:t>Users</a:t>
            </a:r>
          </a:p>
        </p:txBody>
      </p:sp>
      <p:sp>
        <p:nvSpPr>
          <p:cNvPr id="7" name="TextBox 6"/>
          <p:cNvSpPr txBox="1"/>
          <p:nvPr/>
        </p:nvSpPr>
        <p:spPr>
          <a:xfrm>
            <a:off x="455613" y="3782009"/>
            <a:ext cx="1509938" cy="685800"/>
          </a:xfrm>
          <a:prstGeom prst="rect">
            <a:avLst/>
          </a:prstGeom>
          <a:noFill/>
        </p:spPr>
        <p:txBody>
          <a:bodyPr vert="horz" wrap="none" lIns="0" tIns="0" rIns="0" bIns="0" rtlCol="0">
            <a:noAutofit/>
          </a:bodyPr>
          <a:lstStyle/>
          <a:p>
            <a:pPr algn="ctr"/>
            <a:r>
              <a:rPr lang="en-US" sz="2100" dirty="0"/>
              <a:t>Hardware</a:t>
            </a:r>
          </a:p>
        </p:txBody>
      </p:sp>
      <p:sp>
        <p:nvSpPr>
          <p:cNvPr id="8" name="TextBox 7"/>
          <p:cNvSpPr txBox="1"/>
          <p:nvPr/>
        </p:nvSpPr>
        <p:spPr>
          <a:xfrm>
            <a:off x="240041" y="2404085"/>
            <a:ext cx="1944687" cy="685800"/>
          </a:xfrm>
          <a:prstGeom prst="rect">
            <a:avLst/>
          </a:prstGeom>
          <a:noFill/>
        </p:spPr>
        <p:txBody>
          <a:bodyPr vert="horz" wrap="none" lIns="0" tIns="0" rIns="0" bIns="0" rtlCol="0">
            <a:noAutofit/>
          </a:bodyPr>
          <a:lstStyle/>
          <a:p>
            <a:pPr algn="ctr"/>
            <a:r>
              <a:rPr lang="en-US" sz="2100" dirty="0"/>
              <a:t>Frameworks</a:t>
            </a:r>
          </a:p>
        </p:txBody>
      </p:sp>
      <p:sp>
        <p:nvSpPr>
          <p:cNvPr id="54" name="Oval 53"/>
          <p:cNvSpPr/>
          <p:nvPr/>
        </p:nvSpPr>
        <p:spPr>
          <a:xfrm>
            <a:off x="3328964" y="1236736"/>
            <a:ext cx="225980" cy="22598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5" name="Oval 54"/>
          <p:cNvSpPr/>
          <p:nvPr/>
        </p:nvSpPr>
        <p:spPr>
          <a:xfrm>
            <a:off x="5557573" y="1236736"/>
            <a:ext cx="225980" cy="22598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6" name="Oval 55"/>
          <p:cNvSpPr/>
          <p:nvPr/>
        </p:nvSpPr>
        <p:spPr>
          <a:xfrm>
            <a:off x="5000422" y="1236736"/>
            <a:ext cx="225980" cy="22598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7" name="Oval 56"/>
          <p:cNvSpPr/>
          <p:nvPr/>
        </p:nvSpPr>
        <p:spPr>
          <a:xfrm>
            <a:off x="3886117" y="1236736"/>
            <a:ext cx="225980" cy="22598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2" name="Oval 61"/>
          <p:cNvSpPr/>
          <p:nvPr/>
        </p:nvSpPr>
        <p:spPr>
          <a:xfrm>
            <a:off x="4443269" y="1236736"/>
            <a:ext cx="225980" cy="22598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3" name="Rectangle 62"/>
          <p:cNvSpPr/>
          <p:nvPr/>
        </p:nvSpPr>
        <p:spPr>
          <a:xfrm>
            <a:off x="5916209" y="2319966"/>
            <a:ext cx="1180214" cy="365522"/>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TensorFlow</a:t>
            </a:r>
            <a:endParaRPr lang="en-US" sz="1350" dirty="0"/>
          </a:p>
        </p:txBody>
      </p:sp>
      <p:sp>
        <p:nvSpPr>
          <p:cNvPr id="64" name="Rectangle 63"/>
          <p:cNvSpPr/>
          <p:nvPr/>
        </p:nvSpPr>
        <p:spPr>
          <a:xfrm>
            <a:off x="3890025" y="2319966"/>
            <a:ext cx="836949" cy="365522"/>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err="1"/>
              <a:t>Caffe</a:t>
            </a:r>
            <a:r>
              <a:rPr lang="en-US" sz="1350" dirty="0"/>
              <a:t>{2}</a:t>
            </a:r>
            <a:endParaRPr lang="en-US" sz="1350" dirty="0"/>
          </a:p>
        </p:txBody>
      </p:sp>
      <p:sp>
        <p:nvSpPr>
          <p:cNvPr id="65" name="Rectangle 64"/>
          <p:cNvSpPr/>
          <p:nvPr/>
        </p:nvSpPr>
        <p:spPr>
          <a:xfrm>
            <a:off x="4957250" y="2319966"/>
            <a:ext cx="836949" cy="365522"/>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err="1" smtClean="0"/>
              <a:t>MXNet</a:t>
            </a:r>
            <a:endParaRPr lang="en-US" sz="1350" dirty="0"/>
          </a:p>
        </p:txBody>
      </p:sp>
      <p:sp>
        <p:nvSpPr>
          <p:cNvPr id="66" name="Oval 65"/>
          <p:cNvSpPr/>
          <p:nvPr/>
        </p:nvSpPr>
        <p:spPr>
          <a:xfrm>
            <a:off x="2276413" y="3839395"/>
            <a:ext cx="1424522" cy="43719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smtClean="0"/>
              <a:t>Crest</a:t>
            </a:r>
            <a:endParaRPr lang="en-US" sz="1350" dirty="0"/>
          </a:p>
        </p:txBody>
      </p:sp>
      <p:sp>
        <p:nvSpPr>
          <p:cNvPr id="67" name="Rectangle 66"/>
          <p:cNvSpPr/>
          <p:nvPr/>
        </p:nvSpPr>
        <p:spPr>
          <a:xfrm>
            <a:off x="2822800" y="2319966"/>
            <a:ext cx="836949" cy="365522"/>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Neon</a:t>
            </a:r>
            <a:endParaRPr lang="en-US" sz="1350" dirty="0"/>
          </a:p>
        </p:txBody>
      </p:sp>
      <p:sp>
        <p:nvSpPr>
          <p:cNvPr id="68" name="Oval 67"/>
          <p:cNvSpPr/>
          <p:nvPr/>
        </p:nvSpPr>
        <p:spPr>
          <a:xfrm>
            <a:off x="6114725" y="1236736"/>
            <a:ext cx="225980" cy="22598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9" name="Oval 68"/>
          <p:cNvSpPr/>
          <p:nvPr/>
        </p:nvSpPr>
        <p:spPr>
          <a:xfrm>
            <a:off x="6671878" y="1236736"/>
            <a:ext cx="225980" cy="22598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3" name="Oval 72"/>
          <p:cNvSpPr/>
          <p:nvPr/>
        </p:nvSpPr>
        <p:spPr>
          <a:xfrm>
            <a:off x="3834880" y="3839395"/>
            <a:ext cx="1424522" cy="43719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Xeon</a:t>
            </a:r>
            <a:endParaRPr lang="en-US" sz="1350" dirty="0"/>
          </a:p>
        </p:txBody>
      </p:sp>
      <p:sp>
        <p:nvSpPr>
          <p:cNvPr id="74" name="Oval 73"/>
          <p:cNvSpPr/>
          <p:nvPr/>
        </p:nvSpPr>
        <p:spPr>
          <a:xfrm>
            <a:off x="5393347" y="3839395"/>
            <a:ext cx="1424522" cy="43719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GPU</a:t>
            </a:r>
            <a:endParaRPr lang="en-US" sz="1350" dirty="0"/>
          </a:p>
        </p:txBody>
      </p:sp>
      <p:cxnSp>
        <p:nvCxnSpPr>
          <p:cNvPr id="75" name="Straight Arrow Connector 74"/>
          <p:cNvCxnSpPr>
            <a:endCxn id="78" idx="0"/>
          </p:cNvCxnSpPr>
          <p:nvPr/>
        </p:nvCxnSpPr>
        <p:spPr>
          <a:xfrm flipH="1">
            <a:off x="3241275" y="1462715"/>
            <a:ext cx="200680" cy="85725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stCxn id="69" idx="4"/>
            <a:endCxn id="78" idx="0"/>
          </p:cNvCxnSpPr>
          <p:nvPr/>
        </p:nvCxnSpPr>
        <p:spPr>
          <a:xfrm flipH="1">
            <a:off x="3241275" y="1462715"/>
            <a:ext cx="757832" cy="85725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endCxn id="75" idx="0"/>
          </p:cNvCxnSpPr>
          <p:nvPr/>
        </p:nvCxnSpPr>
        <p:spPr>
          <a:xfrm flipH="1">
            <a:off x="4308499" y="1462715"/>
            <a:ext cx="247760" cy="85725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stCxn id="68" idx="4"/>
            <a:endCxn id="76" idx="0"/>
          </p:cNvCxnSpPr>
          <p:nvPr/>
        </p:nvCxnSpPr>
        <p:spPr>
          <a:xfrm>
            <a:off x="5113412" y="1462715"/>
            <a:ext cx="262313" cy="85725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a:stCxn id="68" idx="4"/>
            <a:endCxn id="63" idx="0"/>
          </p:cNvCxnSpPr>
          <p:nvPr/>
        </p:nvCxnSpPr>
        <p:spPr>
          <a:xfrm>
            <a:off x="6227715" y="1462716"/>
            <a:ext cx="278601" cy="85725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a:stCxn id="69" idx="4"/>
            <a:endCxn id="63" idx="0"/>
          </p:cNvCxnSpPr>
          <p:nvPr/>
        </p:nvCxnSpPr>
        <p:spPr>
          <a:xfrm flipH="1">
            <a:off x="6506316" y="1462716"/>
            <a:ext cx="278552" cy="85725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02" name="Rectangle 101"/>
          <p:cNvSpPr/>
          <p:nvPr/>
        </p:nvSpPr>
        <p:spPr>
          <a:xfrm>
            <a:off x="4357964" y="3031141"/>
            <a:ext cx="1576896" cy="365522"/>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a:t>Nervana Graph</a:t>
            </a:r>
            <a:endParaRPr lang="en-US" sz="1350" dirty="0"/>
          </a:p>
        </p:txBody>
      </p:sp>
      <p:cxnSp>
        <p:nvCxnSpPr>
          <p:cNvPr id="412" name="Straight Arrow Connector 411"/>
          <p:cNvCxnSpPr>
            <a:stCxn id="64" idx="2"/>
            <a:endCxn id="102" idx="0"/>
          </p:cNvCxnSpPr>
          <p:nvPr/>
        </p:nvCxnSpPr>
        <p:spPr>
          <a:xfrm>
            <a:off x="4308500" y="2685488"/>
            <a:ext cx="837912" cy="345653"/>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5" name="Straight Arrow Connector 414"/>
          <p:cNvCxnSpPr>
            <a:stCxn id="67" idx="2"/>
            <a:endCxn id="102" idx="0"/>
          </p:cNvCxnSpPr>
          <p:nvPr/>
        </p:nvCxnSpPr>
        <p:spPr>
          <a:xfrm>
            <a:off x="3241275" y="2685488"/>
            <a:ext cx="1905137" cy="345653"/>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8" name="Straight Arrow Connector 417"/>
          <p:cNvCxnSpPr>
            <a:stCxn id="102" idx="2"/>
            <a:endCxn id="66" idx="0"/>
          </p:cNvCxnSpPr>
          <p:nvPr/>
        </p:nvCxnSpPr>
        <p:spPr>
          <a:xfrm flipH="1">
            <a:off x="2988674" y="3396663"/>
            <a:ext cx="2157738" cy="442733"/>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9" name="Straight Arrow Connector 418"/>
          <p:cNvCxnSpPr>
            <a:stCxn id="63" idx="2"/>
            <a:endCxn id="102" idx="0"/>
          </p:cNvCxnSpPr>
          <p:nvPr/>
        </p:nvCxnSpPr>
        <p:spPr>
          <a:xfrm flipH="1">
            <a:off x="5146412" y="2685488"/>
            <a:ext cx="1359904" cy="345653"/>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20" name="Straight Arrow Connector 419"/>
          <p:cNvCxnSpPr>
            <a:stCxn id="65" idx="2"/>
            <a:endCxn id="102" idx="0"/>
          </p:cNvCxnSpPr>
          <p:nvPr/>
        </p:nvCxnSpPr>
        <p:spPr>
          <a:xfrm flipH="1">
            <a:off x="5146412" y="2685488"/>
            <a:ext cx="229313" cy="345653"/>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26" name="Straight Arrow Connector 425"/>
          <p:cNvCxnSpPr>
            <a:stCxn id="102" idx="2"/>
            <a:endCxn id="74" idx="0"/>
          </p:cNvCxnSpPr>
          <p:nvPr/>
        </p:nvCxnSpPr>
        <p:spPr>
          <a:xfrm>
            <a:off x="5146412" y="3396663"/>
            <a:ext cx="959196" cy="442733"/>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27" name="Straight Arrow Connector 426"/>
          <p:cNvCxnSpPr>
            <a:stCxn id="102" idx="2"/>
            <a:endCxn id="73" idx="0"/>
          </p:cNvCxnSpPr>
          <p:nvPr/>
        </p:nvCxnSpPr>
        <p:spPr>
          <a:xfrm flipH="1">
            <a:off x="4547141" y="3396663"/>
            <a:ext cx="599271" cy="442733"/>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432" name="Oval 431"/>
          <p:cNvSpPr/>
          <p:nvPr/>
        </p:nvSpPr>
        <p:spPr>
          <a:xfrm>
            <a:off x="6951814" y="3828133"/>
            <a:ext cx="1424522" cy="43719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1350" dirty="0"/>
              <a:t>…</a:t>
            </a:r>
            <a:endParaRPr lang="en-US" sz="1350" dirty="0"/>
          </a:p>
        </p:txBody>
      </p:sp>
      <p:cxnSp>
        <p:nvCxnSpPr>
          <p:cNvPr id="434" name="Straight Arrow Connector 433"/>
          <p:cNvCxnSpPr>
            <a:stCxn id="102" idx="2"/>
            <a:endCxn id="432" idx="0"/>
          </p:cNvCxnSpPr>
          <p:nvPr/>
        </p:nvCxnSpPr>
        <p:spPr>
          <a:xfrm>
            <a:off x="5146412" y="3396663"/>
            <a:ext cx="2517663" cy="43147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449" name="Rectangle 448"/>
          <p:cNvSpPr/>
          <p:nvPr/>
        </p:nvSpPr>
        <p:spPr>
          <a:xfrm>
            <a:off x="7235100" y="2330933"/>
            <a:ext cx="836949" cy="342011"/>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1350" dirty="0"/>
              <a:t>…</a:t>
            </a:r>
            <a:endParaRPr lang="en-US" sz="1350" dirty="0"/>
          </a:p>
        </p:txBody>
      </p:sp>
      <p:sp>
        <p:nvSpPr>
          <p:cNvPr id="450" name="Oval 449"/>
          <p:cNvSpPr/>
          <p:nvPr/>
        </p:nvSpPr>
        <p:spPr>
          <a:xfrm>
            <a:off x="7714099" y="1211865"/>
            <a:ext cx="225980" cy="22598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451" name="Straight Arrow Connector 450"/>
          <p:cNvCxnSpPr>
            <a:endCxn id="449" idx="0"/>
          </p:cNvCxnSpPr>
          <p:nvPr/>
        </p:nvCxnSpPr>
        <p:spPr>
          <a:xfrm flipH="1">
            <a:off x="7653575" y="1437845"/>
            <a:ext cx="173516" cy="893088"/>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52" name="Straight Arrow Connector 451"/>
          <p:cNvCxnSpPr>
            <a:stCxn id="449" idx="2"/>
            <a:endCxn id="102" idx="0"/>
          </p:cNvCxnSpPr>
          <p:nvPr/>
        </p:nvCxnSpPr>
        <p:spPr>
          <a:xfrm flipH="1">
            <a:off x="5146412" y="2672944"/>
            <a:ext cx="2507163" cy="358197"/>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55" idx="4"/>
            <a:endCxn id="63" idx="0"/>
          </p:cNvCxnSpPr>
          <p:nvPr/>
        </p:nvCxnSpPr>
        <p:spPr>
          <a:xfrm>
            <a:off x="5670563" y="1462716"/>
            <a:ext cx="835753" cy="85725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58" name="Left Brace 57"/>
          <p:cNvSpPr/>
          <p:nvPr/>
        </p:nvSpPr>
        <p:spPr>
          <a:xfrm>
            <a:off x="2318568" y="2672944"/>
            <a:ext cx="323959" cy="1140143"/>
          </a:xfrm>
          <a:prstGeom prst="leftBrace">
            <a:avLst>
              <a:gd name="adj1" fmla="val 63926"/>
              <a:gd name="adj2" fmla="val 50000"/>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TextBox 58"/>
          <p:cNvSpPr txBox="1"/>
          <p:nvPr/>
        </p:nvSpPr>
        <p:spPr>
          <a:xfrm>
            <a:off x="331166" y="2981349"/>
            <a:ext cx="1799789" cy="594797"/>
          </a:xfrm>
          <a:prstGeom prst="rect">
            <a:avLst/>
          </a:prstGeom>
          <a:effectLst>
            <a:glow>
              <a:schemeClr val="accent6"/>
            </a:glow>
          </a:effectLst>
        </p:spPr>
        <p:txBody>
          <a:bodyPr vert="horz" wrap="none" lIns="0" tIns="0" rIns="0" bIns="0" rtlCol="0" anchor="t" anchorCtr="0">
            <a:noAutofit/>
          </a:bodyPr>
          <a:lstStyle/>
          <a:p>
            <a:pPr>
              <a:spcBef>
                <a:spcPct val="0"/>
              </a:spcBef>
            </a:pPr>
            <a:r>
              <a:rPr lang="en-US" dirty="0" smtClean="0">
                <a:solidFill>
                  <a:schemeClr val="accent3">
                    <a:lumMod val="50000"/>
                  </a:schemeClr>
                </a:solidFill>
                <a:effectLst/>
              </a:rPr>
              <a:t>O(</a:t>
            </a:r>
            <a:r>
              <a:rPr lang="en-US" dirty="0" err="1" smtClean="0">
                <a:solidFill>
                  <a:schemeClr val="accent3">
                    <a:lumMod val="50000"/>
                  </a:schemeClr>
                </a:solidFill>
                <a:effectLst/>
              </a:rPr>
              <a:t>m+n</a:t>
            </a:r>
            <a:r>
              <a:rPr lang="en-US" dirty="0">
                <a:solidFill>
                  <a:schemeClr val="accent3">
                    <a:lumMod val="50000"/>
                  </a:schemeClr>
                </a:solidFill>
              </a:rPr>
              <a:t>) </a:t>
            </a:r>
            <a:endParaRPr lang="en-US" dirty="0" smtClean="0">
              <a:solidFill>
                <a:schemeClr val="accent3">
                  <a:lumMod val="50000"/>
                </a:schemeClr>
              </a:solidFill>
            </a:endParaRPr>
          </a:p>
          <a:p>
            <a:pPr>
              <a:spcBef>
                <a:spcPct val="0"/>
              </a:spcBef>
            </a:pPr>
            <a:r>
              <a:rPr lang="en-US" dirty="0" smtClean="0">
                <a:solidFill>
                  <a:schemeClr val="accent3">
                    <a:lumMod val="50000"/>
                  </a:schemeClr>
                </a:solidFill>
              </a:rPr>
              <a:t>engineering </a:t>
            </a:r>
            <a:r>
              <a:rPr lang="en-US" dirty="0">
                <a:solidFill>
                  <a:schemeClr val="accent3">
                    <a:lumMod val="50000"/>
                  </a:schemeClr>
                </a:solidFill>
              </a:rPr>
              <a:t>effort</a:t>
            </a:r>
            <a:endParaRPr lang="en-US" dirty="0" smtClean="0">
              <a:solidFill>
                <a:schemeClr val="accent3">
                  <a:lumMod val="50000"/>
                </a:schemeClr>
              </a:solidFill>
              <a:effectLst/>
            </a:endParaRPr>
          </a:p>
        </p:txBody>
      </p:sp>
    </p:spTree>
    <p:extLst>
      <p:ext uri="{BB962C8B-B14F-4D97-AF65-F5344CB8AC3E}">
        <p14:creationId xmlns:p14="http://schemas.microsoft.com/office/powerpoint/2010/main" val="85995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AB0954B-190F-114F-B7ED-754590328019}" type="slidenum">
              <a:rPr lang="en-US" smtClean="0"/>
              <a:t>5</a:t>
            </a:fld>
            <a:endParaRPr lang="en-US"/>
          </a:p>
        </p:txBody>
      </p:sp>
      <p:sp>
        <p:nvSpPr>
          <p:cNvPr id="4" name="Title 3"/>
          <p:cNvSpPr>
            <a:spLocks noGrp="1"/>
          </p:cNvSpPr>
          <p:nvPr>
            <p:ph type="title"/>
          </p:nvPr>
        </p:nvSpPr>
        <p:spPr/>
        <p:txBody>
          <a:bodyPr/>
          <a:lstStyle/>
          <a:p>
            <a:r>
              <a:rPr lang="en-US" dirty="0" smtClean="0"/>
              <a:t>The Nervana Graph Project</a:t>
            </a:r>
            <a:endParaRPr lang="en-US" dirty="0"/>
          </a:p>
        </p:txBody>
      </p:sp>
      <p:sp>
        <p:nvSpPr>
          <p:cNvPr id="5" name="Content Placeholder 4"/>
          <p:cNvSpPr>
            <a:spLocks noGrp="1"/>
          </p:cNvSpPr>
          <p:nvPr>
            <p:ph sz="quarter" idx="13"/>
          </p:nvPr>
        </p:nvSpPr>
        <p:spPr>
          <a:xfrm>
            <a:off x="309559" y="1177528"/>
            <a:ext cx="7344854" cy="3425825"/>
          </a:xfrm>
        </p:spPr>
        <p:txBody>
          <a:bodyPr/>
          <a:lstStyle/>
          <a:p>
            <a:pPr marL="257175" indent="-257175">
              <a:buFont typeface="Arial" charset="0"/>
              <a:buChar char="•"/>
            </a:pPr>
            <a:r>
              <a:rPr lang="en-US" dirty="0" smtClean="0"/>
              <a:t>An intermediate representation (IR) for deep learning</a:t>
            </a:r>
          </a:p>
          <a:p>
            <a:pPr marL="257175" indent="-257175">
              <a:buFont typeface="Arial" charset="0"/>
              <a:buChar char="•"/>
            </a:pPr>
            <a:r>
              <a:rPr lang="en-US" dirty="0" smtClean="0"/>
              <a:t>Compiler </a:t>
            </a:r>
            <a:r>
              <a:rPr lang="en-US" dirty="0" err="1" smtClean="0"/>
              <a:t>backends</a:t>
            </a:r>
            <a:r>
              <a:rPr lang="en-US" dirty="0" smtClean="0"/>
              <a:t> (transformers)</a:t>
            </a:r>
            <a:endParaRPr lang="en-US" dirty="0"/>
          </a:p>
          <a:p>
            <a:pPr marL="257175" indent="-257175">
              <a:buFont typeface="Arial" charset="0"/>
              <a:buChar char="•"/>
            </a:pPr>
            <a:r>
              <a:rPr lang="en-US" dirty="0" smtClean="0"/>
              <a:t>Frontend “connectors”</a:t>
            </a:r>
          </a:p>
          <a:p>
            <a:pPr marL="257175" indent="-257175">
              <a:buFont typeface="Arial" charset="0"/>
              <a:buChar char="•"/>
            </a:pPr>
            <a:r>
              <a:rPr lang="en-US" dirty="0" smtClean="0"/>
              <a:t>A reference frontend (neon)</a:t>
            </a:r>
          </a:p>
        </p:txBody>
      </p:sp>
    </p:spTree>
    <p:extLst>
      <p:ext uri="{BB962C8B-B14F-4D97-AF65-F5344CB8AC3E}">
        <p14:creationId xmlns:p14="http://schemas.microsoft.com/office/powerpoint/2010/main" val="639113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AB0954B-190F-114F-B7ED-754590328019}" type="slidenum">
              <a:rPr lang="en-US" smtClean="0"/>
              <a:t>6</a:t>
            </a:fld>
            <a:endParaRPr lang="en-US"/>
          </a:p>
        </p:txBody>
      </p:sp>
      <p:sp>
        <p:nvSpPr>
          <p:cNvPr id="4" name="Title 3"/>
          <p:cNvSpPr>
            <a:spLocks noGrp="1"/>
          </p:cNvSpPr>
          <p:nvPr>
            <p:ph type="title"/>
          </p:nvPr>
        </p:nvSpPr>
        <p:spPr/>
        <p:txBody>
          <a:bodyPr/>
          <a:lstStyle/>
          <a:p>
            <a:r>
              <a:rPr lang="en-US" dirty="0" smtClean="0"/>
              <a:t>The Nervana Graph Project</a:t>
            </a:r>
            <a:endParaRPr lang="en-US" dirty="0"/>
          </a:p>
        </p:txBody>
      </p:sp>
      <p:sp>
        <p:nvSpPr>
          <p:cNvPr id="5" name="Content Placeholder 4"/>
          <p:cNvSpPr>
            <a:spLocks noGrp="1"/>
          </p:cNvSpPr>
          <p:nvPr>
            <p:ph sz="quarter" idx="13"/>
          </p:nvPr>
        </p:nvSpPr>
        <p:spPr>
          <a:xfrm>
            <a:off x="309559" y="1177528"/>
            <a:ext cx="7344854" cy="3425825"/>
          </a:xfrm>
        </p:spPr>
        <p:txBody>
          <a:bodyPr/>
          <a:lstStyle/>
          <a:p>
            <a:pPr marL="257175" indent="-257175">
              <a:buFont typeface="Arial" charset="0"/>
              <a:buChar char="•"/>
            </a:pPr>
            <a:r>
              <a:rPr lang="en-US" dirty="0" smtClean="0"/>
              <a:t>An intermediate representation (IR) for deep learning</a:t>
            </a:r>
          </a:p>
          <a:p>
            <a:pPr marL="257175" indent="-257175">
              <a:buFont typeface="Arial" charset="0"/>
              <a:buChar char="•"/>
            </a:pPr>
            <a:r>
              <a:rPr lang="en-US" dirty="0" smtClean="0"/>
              <a:t>Compiler </a:t>
            </a:r>
            <a:r>
              <a:rPr lang="en-US" dirty="0" err="1" smtClean="0"/>
              <a:t>backends</a:t>
            </a:r>
            <a:r>
              <a:rPr lang="en-US" dirty="0" smtClean="0"/>
              <a:t> (transformers)</a:t>
            </a:r>
            <a:endParaRPr lang="en-US" dirty="0"/>
          </a:p>
          <a:p>
            <a:pPr marL="257175" indent="-257175">
              <a:buFont typeface="Arial" charset="0"/>
              <a:buChar char="•"/>
            </a:pPr>
            <a:r>
              <a:rPr lang="en-US" dirty="0" smtClean="0"/>
              <a:t>Frontend “connectors</a:t>
            </a:r>
            <a:r>
              <a:rPr lang="en-US" dirty="0" smtClean="0"/>
              <a:t>”</a:t>
            </a:r>
          </a:p>
          <a:p>
            <a:pPr marL="257175" indent="-257175">
              <a:buFont typeface="Arial" charset="0"/>
              <a:buChar char="•"/>
            </a:pPr>
            <a:r>
              <a:rPr lang="en-US" dirty="0" smtClean="0">
                <a:solidFill>
                  <a:schemeClr val="bg1">
                    <a:lumMod val="85000"/>
                  </a:schemeClr>
                </a:solidFill>
              </a:rPr>
              <a:t>A reference frontend (neon)</a:t>
            </a:r>
            <a:endParaRPr lang="en-US" dirty="0" smtClean="0">
              <a:solidFill>
                <a:schemeClr val="bg1">
                  <a:lumMod val="85000"/>
                </a:schemeClr>
              </a:solidFill>
            </a:endParaRPr>
          </a:p>
        </p:txBody>
      </p:sp>
    </p:spTree>
    <p:extLst>
      <p:ext uri="{BB962C8B-B14F-4D97-AF65-F5344CB8AC3E}">
        <p14:creationId xmlns:p14="http://schemas.microsoft.com/office/powerpoint/2010/main" val="1615934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AB0954B-190F-114F-B7ED-754590328019}" type="slidenum">
              <a:rPr lang="en-US" smtClean="0"/>
              <a:t>7</a:t>
            </a:fld>
            <a:endParaRPr lang="en-US"/>
          </a:p>
        </p:txBody>
      </p:sp>
      <p:sp>
        <p:nvSpPr>
          <p:cNvPr id="4" name="Title 3"/>
          <p:cNvSpPr>
            <a:spLocks noGrp="1"/>
          </p:cNvSpPr>
          <p:nvPr>
            <p:ph type="title"/>
          </p:nvPr>
        </p:nvSpPr>
        <p:spPr/>
        <p:txBody>
          <a:bodyPr/>
          <a:lstStyle/>
          <a:p>
            <a:r>
              <a:rPr lang="en-US" dirty="0" smtClean="0"/>
              <a:t>Nervana Graph – Just one more layer</a:t>
            </a:r>
            <a:endParaRPr lang="en-US" dirty="0"/>
          </a:p>
        </p:txBody>
      </p:sp>
      <p:sp>
        <p:nvSpPr>
          <p:cNvPr id="63" name="Rectangle 62"/>
          <p:cNvSpPr/>
          <p:nvPr/>
        </p:nvSpPr>
        <p:spPr>
          <a:xfrm>
            <a:off x="5303279" y="1319792"/>
            <a:ext cx="1180214" cy="365522"/>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TensorFlow</a:t>
            </a:r>
            <a:endParaRPr lang="en-US" sz="1350" dirty="0"/>
          </a:p>
        </p:txBody>
      </p:sp>
      <p:sp>
        <p:nvSpPr>
          <p:cNvPr id="67" name="Rectangle 66"/>
          <p:cNvSpPr/>
          <p:nvPr/>
        </p:nvSpPr>
        <p:spPr>
          <a:xfrm>
            <a:off x="2457101" y="1313312"/>
            <a:ext cx="836949" cy="365522"/>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Neon</a:t>
            </a:r>
            <a:endParaRPr lang="en-US" sz="1350" dirty="0"/>
          </a:p>
        </p:txBody>
      </p:sp>
      <p:sp>
        <p:nvSpPr>
          <p:cNvPr id="73" name="Oval 72"/>
          <p:cNvSpPr/>
          <p:nvPr/>
        </p:nvSpPr>
        <p:spPr>
          <a:xfrm>
            <a:off x="3942361" y="3659497"/>
            <a:ext cx="1424522" cy="43719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Xeon</a:t>
            </a:r>
            <a:endParaRPr lang="en-US" sz="1350" dirty="0"/>
          </a:p>
        </p:txBody>
      </p:sp>
      <p:sp>
        <p:nvSpPr>
          <p:cNvPr id="102" name="Rectangle 101"/>
          <p:cNvSpPr/>
          <p:nvPr/>
        </p:nvSpPr>
        <p:spPr>
          <a:xfrm>
            <a:off x="3694695" y="2317862"/>
            <a:ext cx="1923093" cy="365522"/>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Nervana </a:t>
            </a:r>
            <a:r>
              <a:rPr lang="en-US" sz="1350" dirty="0" smtClean="0"/>
              <a:t>Graph</a:t>
            </a:r>
            <a:endParaRPr lang="en-US" sz="1350" dirty="0"/>
          </a:p>
        </p:txBody>
      </p:sp>
      <p:cxnSp>
        <p:nvCxnSpPr>
          <p:cNvPr id="415" name="Straight Arrow Connector 414"/>
          <p:cNvCxnSpPr>
            <a:stCxn id="67" idx="2"/>
            <a:endCxn id="102" idx="0"/>
          </p:cNvCxnSpPr>
          <p:nvPr/>
        </p:nvCxnSpPr>
        <p:spPr>
          <a:xfrm>
            <a:off x="2875576" y="1678834"/>
            <a:ext cx="1780666" cy="639028"/>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9" name="Straight Arrow Connector 418"/>
          <p:cNvCxnSpPr>
            <a:stCxn id="63" idx="2"/>
            <a:endCxn id="102" idx="0"/>
          </p:cNvCxnSpPr>
          <p:nvPr/>
        </p:nvCxnSpPr>
        <p:spPr>
          <a:xfrm flipH="1">
            <a:off x="4656242" y="1685314"/>
            <a:ext cx="1237144" cy="632548"/>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366" name="Rectangle 365"/>
          <p:cNvSpPr/>
          <p:nvPr/>
        </p:nvSpPr>
        <p:spPr>
          <a:xfrm>
            <a:off x="3691456" y="2717237"/>
            <a:ext cx="1926332" cy="43421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smtClean="0"/>
              <a:t>MKL-DNN</a:t>
            </a:r>
            <a:endParaRPr lang="en-US" sz="1350" dirty="0"/>
          </a:p>
        </p:txBody>
      </p:sp>
      <p:sp>
        <p:nvSpPr>
          <p:cNvPr id="593" name="TextBox 592"/>
          <p:cNvSpPr txBox="1"/>
          <p:nvPr/>
        </p:nvSpPr>
        <p:spPr>
          <a:xfrm>
            <a:off x="4522561" y="1228112"/>
            <a:ext cx="914400" cy="914400"/>
          </a:xfrm>
          <a:prstGeom prst="rect">
            <a:avLst/>
          </a:prstGeom>
          <a:effectLst>
            <a:glow>
              <a:schemeClr val="accent6"/>
            </a:glow>
          </a:effectLst>
        </p:spPr>
        <p:txBody>
          <a:bodyPr vert="horz" wrap="none" lIns="0" tIns="0" rIns="0" bIns="0" rtlCol="0" anchor="t" anchorCtr="0">
            <a:noAutofit/>
          </a:bodyPr>
          <a:lstStyle/>
          <a:p>
            <a:pPr marL="0" marR="0" indent="0" algn="l" defTabSz="457200" rtl="0" eaLnBrk="1" fontAlgn="auto" latinLnBrk="0" hangingPunct="1">
              <a:lnSpc>
                <a:spcPct val="100000"/>
              </a:lnSpc>
              <a:spcBef>
                <a:spcPct val="0"/>
              </a:spcBef>
              <a:spcAft>
                <a:spcPts val="0"/>
              </a:spcAft>
              <a:buClrTx/>
              <a:buSzTx/>
              <a:buFontTx/>
              <a:buNone/>
              <a:tabLst/>
            </a:pPr>
            <a:r>
              <a:rPr lang="is-IS" sz="3600" dirty="0" smtClean="0">
                <a:effectLst/>
              </a:rPr>
              <a:t>…</a:t>
            </a:r>
            <a:endParaRPr lang="en-US" sz="3600" dirty="0" smtClean="0">
              <a:effectLst/>
            </a:endParaRPr>
          </a:p>
        </p:txBody>
      </p:sp>
      <p:sp>
        <p:nvSpPr>
          <p:cNvPr id="598" name="Rectangle 597"/>
          <p:cNvSpPr/>
          <p:nvPr/>
        </p:nvSpPr>
        <p:spPr>
          <a:xfrm>
            <a:off x="3380699" y="1315484"/>
            <a:ext cx="836949" cy="365522"/>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err="1" smtClean="0"/>
              <a:t>MXNet</a:t>
            </a:r>
            <a:endParaRPr lang="en-US" sz="1350" dirty="0"/>
          </a:p>
        </p:txBody>
      </p:sp>
      <p:cxnSp>
        <p:nvCxnSpPr>
          <p:cNvPr id="600" name="Straight Arrow Connector 599"/>
          <p:cNvCxnSpPr>
            <a:stCxn id="598" idx="2"/>
            <a:endCxn id="102" idx="0"/>
          </p:cNvCxnSpPr>
          <p:nvPr/>
        </p:nvCxnSpPr>
        <p:spPr>
          <a:xfrm>
            <a:off x="3799174" y="1681006"/>
            <a:ext cx="857068" cy="636856"/>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622" name="Rectangle 621"/>
          <p:cNvSpPr/>
          <p:nvPr/>
        </p:nvSpPr>
        <p:spPr>
          <a:xfrm>
            <a:off x="3691456" y="3188367"/>
            <a:ext cx="1926332" cy="43421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smtClean="0"/>
              <a:t>MKL</a:t>
            </a:r>
            <a:endParaRPr lang="en-US" sz="1350" dirty="0"/>
          </a:p>
        </p:txBody>
      </p:sp>
    </p:spTree>
    <p:extLst>
      <p:ext uri="{BB962C8B-B14F-4D97-AF65-F5344CB8AC3E}">
        <p14:creationId xmlns:p14="http://schemas.microsoft.com/office/powerpoint/2010/main" val="1628566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AB0954B-190F-114F-B7ED-754590328019}" type="slidenum">
              <a:rPr lang="en-US" smtClean="0"/>
              <a:t>8</a:t>
            </a:fld>
            <a:endParaRPr lang="en-US"/>
          </a:p>
        </p:txBody>
      </p:sp>
      <p:sp>
        <p:nvSpPr>
          <p:cNvPr id="4" name="Title 3"/>
          <p:cNvSpPr>
            <a:spLocks noGrp="1"/>
          </p:cNvSpPr>
          <p:nvPr>
            <p:ph type="title"/>
          </p:nvPr>
        </p:nvSpPr>
        <p:spPr/>
        <p:txBody>
          <a:bodyPr/>
          <a:lstStyle/>
          <a:p>
            <a:r>
              <a:rPr lang="en-US" dirty="0" smtClean="0"/>
              <a:t>Nervana Graph – The Ecosystem</a:t>
            </a:r>
            <a:endParaRPr lang="en-US" dirty="0"/>
          </a:p>
        </p:txBody>
      </p:sp>
      <p:sp>
        <p:nvSpPr>
          <p:cNvPr id="63" name="Rectangle 62"/>
          <p:cNvSpPr/>
          <p:nvPr/>
        </p:nvSpPr>
        <p:spPr>
          <a:xfrm>
            <a:off x="5303279" y="1319792"/>
            <a:ext cx="1180214" cy="365522"/>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TensorFlow</a:t>
            </a:r>
            <a:endParaRPr lang="en-US" sz="1350" dirty="0"/>
          </a:p>
        </p:txBody>
      </p:sp>
      <p:sp>
        <p:nvSpPr>
          <p:cNvPr id="66" name="Oval 65"/>
          <p:cNvSpPr/>
          <p:nvPr/>
        </p:nvSpPr>
        <p:spPr>
          <a:xfrm>
            <a:off x="162930" y="4287707"/>
            <a:ext cx="1424522" cy="43719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smtClean="0"/>
              <a:t>Crest</a:t>
            </a:r>
            <a:endParaRPr lang="en-US" sz="1350" dirty="0"/>
          </a:p>
        </p:txBody>
      </p:sp>
      <p:sp>
        <p:nvSpPr>
          <p:cNvPr id="67" name="Rectangle 66"/>
          <p:cNvSpPr/>
          <p:nvPr/>
        </p:nvSpPr>
        <p:spPr>
          <a:xfrm>
            <a:off x="2457101" y="1313312"/>
            <a:ext cx="836949" cy="365522"/>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Neon</a:t>
            </a:r>
            <a:endParaRPr lang="en-US" sz="1350" dirty="0"/>
          </a:p>
        </p:txBody>
      </p:sp>
      <p:sp>
        <p:nvSpPr>
          <p:cNvPr id="73" name="Oval 72"/>
          <p:cNvSpPr/>
          <p:nvPr/>
        </p:nvSpPr>
        <p:spPr>
          <a:xfrm>
            <a:off x="1754757" y="4287707"/>
            <a:ext cx="1424522" cy="43719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Xeon</a:t>
            </a:r>
            <a:endParaRPr lang="en-US" sz="1350" dirty="0"/>
          </a:p>
        </p:txBody>
      </p:sp>
      <p:sp>
        <p:nvSpPr>
          <p:cNvPr id="74" name="Oval 73"/>
          <p:cNvSpPr/>
          <p:nvPr/>
        </p:nvSpPr>
        <p:spPr>
          <a:xfrm>
            <a:off x="3263709" y="4291732"/>
            <a:ext cx="1424522" cy="43719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GPU</a:t>
            </a:r>
            <a:endParaRPr lang="en-US" sz="1350" dirty="0"/>
          </a:p>
        </p:txBody>
      </p:sp>
      <p:sp>
        <p:nvSpPr>
          <p:cNvPr id="102" name="Rectangle 101"/>
          <p:cNvSpPr/>
          <p:nvPr/>
        </p:nvSpPr>
        <p:spPr>
          <a:xfrm>
            <a:off x="3694695" y="2317862"/>
            <a:ext cx="1923093" cy="365522"/>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a:t>Nervana </a:t>
            </a:r>
            <a:r>
              <a:rPr lang="en-US" sz="1350" smtClean="0"/>
              <a:t>Graph API</a:t>
            </a:r>
            <a:endParaRPr lang="en-US" sz="1350" dirty="0"/>
          </a:p>
        </p:txBody>
      </p:sp>
      <p:cxnSp>
        <p:nvCxnSpPr>
          <p:cNvPr id="415" name="Straight Arrow Connector 414"/>
          <p:cNvCxnSpPr>
            <a:stCxn id="67" idx="2"/>
            <a:endCxn id="102" idx="0"/>
          </p:cNvCxnSpPr>
          <p:nvPr/>
        </p:nvCxnSpPr>
        <p:spPr>
          <a:xfrm>
            <a:off x="2875576" y="1678834"/>
            <a:ext cx="1780666" cy="639028"/>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8" name="Straight Arrow Connector 417"/>
          <p:cNvCxnSpPr>
            <a:stCxn id="102" idx="2"/>
            <a:endCxn id="372" idx="0"/>
          </p:cNvCxnSpPr>
          <p:nvPr/>
        </p:nvCxnSpPr>
        <p:spPr>
          <a:xfrm flipH="1">
            <a:off x="876660" y="2683384"/>
            <a:ext cx="3779582" cy="702003"/>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9" name="Straight Arrow Connector 418"/>
          <p:cNvCxnSpPr>
            <a:stCxn id="329" idx="2"/>
            <a:endCxn id="102" idx="0"/>
          </p:cNvCxnSpPr>
          <p:nvPr/>
        </p:nvCxnSpPr>
        <p:spPr>
          <a:xfrm flipH="1">
            <a:off x="4656242" y="1970501"/>
            <a:ext cx="1237144" cy="347361"/>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26" name="Straight Arrow Connector 425"/>
          <p:cNvCxnSpPr>
            <a:stCxn id="102" idx="2"/>
            <a:endCxn id="380" idx="0"/>
          </p:cNvCxnSpPr>
          <p:nvPr/>
        </p:nvCxnSpPr>
        <p:spPr>
          <a:xfrm flipH="1">
            <a:off x="3975970" y="2683384"/>
            <a:ext cx="680272" cy="713481"/>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27" name="Straight Arrow Connector 426"/>
          <p:cNvCxnSpPr>
            <a:stCxn id="102" idx="2"/>
            <a:endCxn id="367" idx="0"/>
          </p:cNvCxnSpPr>
          <p:nvPr/>
        </p:nvCxnSpPr>
        <p:spPr>
          <a:xfrm flipH="1">
            <a:off x="2467018" y="2683384"/>
            <a:ext cx="2189224" cy="707481"/>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34" name="Straight Arrow Connector 433"/>
          <p:cNvCxnSpPr>
            <a:stCxn id="102" idx="2"/>
            <a:endCxn id="373" idx="0"/>
          </p:cNvCxnSpPr>
          <p:nvPr/>
        </p:nvCxnSpPr>
        <p:spPr>
          <a:xfrm>
            <a:off x="4656242" y="2683384"/>
            <a:ext cx="2658560" cy="904571"/>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329" name="Rectangle 328"/>
          <p:cNvSpPr/>
          <p:nvPr/>
        </p:nvSpPr>
        <p:spPr>
          <a:xfrm>
            <a:off x="5303279" y="1685312"/>
            <a:ext cx="1180214" cy="285189"/>
          </a:xfrm>
          <a:prstGeom prst="rect">
            <a:avLst/>
          </a:prstGeom>
          <a:solidFill>
            <a:schemeClr val="accent3">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smtClean="0"/>
              <a:t>XLA (API)</a:t>
            </a:r>
            <a:endParaRPr lang="en-US" sz="1350" dirty="0"/>
          </a:p>
        </p:txBody>
      </p:sp>
      <p:sp>
        <p:nvSpPr>
          <p:cNvPr id="366" name="Rectangle 365"/>
          <p:cNvSpPr/>
          <p:nvPr/>
        </p:nvSpPr>
        <p:spPr>
          <a:xfrm>
            <a:off x="1776800" y="3832390"/>
            <a:ext cx="1380436" cy="43421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smtClean="0"/>
              <a:t>MKL-DNN</a:t>
            </a:r>
            <a:endParaRPr lang="en-US" sz="1350" dirty="0"/>
          </a:p>
        </p:txBody>
      </p:sp>
      <p:sp>
        <p:nvSpPr>
          <p:cNvPr id="367" name="Rectangle 366"/>
          <p:cNvSpPr/>
          <p:nvPr/>
        </p:nvSpPr>
        <p:spPr>
          <a:xfrm>
            <a:off x="1776800" y="3390865"/>
            <a:ext cx="1380436" cy="434213"/>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smtClean="0"/>
              <a:t>CPU Backend</a:t>
            </a:r>
            <a:endParaRPr lang="en-US" sz="1350" dirty="0"/>
          </a:p>
        </p:txBody>
      </p:sp>
      <p:sp>
        <p:nvSpPr>
          <p:cNvPr id="372" name="Rectangle 371"/>
          <p:cNvSpPr/>
          <p:nvPr/>
        </p:nvSpPr>
        <p:spPr>
          <a:xfrm>
            <a:off x="186442" y="3385387"/>
            <a:ext cx="1380436" cy="869738"/>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smtClean="0"/>
              <a:t>Crest Backend</a:t>
            </a:r>
            <a:endParaRPr lang="en-US" sz="1350" dirty="0"/>
          </a:p>
        </p:txBody>
      </p:sp>
      <p:sp>
        <p:nvSpPr>
          <p:cNvPr id="373" name="Rectangle 372"/>
          <p:cNvSpPr/>
          <p:nvPr/>
        </p:nvSpPr>
        <p:spPr>
          <a:xfrm>
            <a:off x="6832722" y="3587955"/>
            <a:ext cx="964160" cy="42755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smtClean="0"/>
              <a:t>TVM</a:t>
            </a:r>
            <a:endParaRPr lang="en-US" sz="1350" dirty="0"/>
          </a:p>
        </p:txBody>
      </p:sp>
      <p:sp>
        <p:nvSpPr>
          <p:cNvPr id="376" name="Rectangle 375"/>
          <p:cNvSpPr/>
          <p:nvPr/>
        </p:nvSpPr>
        <p:spPr>
          <a:xfrm>
            <a:off x="7942110" y="3587955"/>
            <a:ext cx="964160" cy="42755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smtClean="0"/>
              <a:t>Weld</a:t>
            </a:r>
            <a:endParaRPr lang="en-US" sz="1350" dirty="0"/>
          </a:p>
        </p:txBody>
      </p:sp>
      <p:sp>
        <p:nvSpPr>
          <p:cNvPr id="379" name="Rectangle 378"/>
          <p:cNvSpPr/>
          <p:nvPr/>
        </p:nvSpPr>
        <p:spPr>
          <a:xfrm>
            <a:off x="3285752" y="3843867"/>
            <a:ext cx="1380436" cy="427557"/>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smtClean="0"/>
              <a:t>OpenCL/CUDA/</a:t>
            </a:r>
            <a:r>
              <a:rPr lang="en-US" sz="1350" dirty="0" err="1" smtClean="0"/>
              <a:t>cuDNN</a:t>
            </a:r>
            <a:endParaRPr lang="en-US" sz="1350" dirty="0"/>
          </a:p>
        </p:txBody>
      </p:sp>
      <p:sp>
        <p:nvSpPr>
          <p:cNvPr id="380" name="Rectangle 379"/>
          <p:cNvSpPr/>
          <p:nvPr/>
        </p:nvSpPr>
        <p:spPr>
          <a:xfrm>
            <a:off x="3285752" y="3396865"/>
            <a:ext cx="1380436" cy="427557"/>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smtClean="0"/>
              <a:t>GPU Backend</a:t>
            </a:r>
            <a:endParaRPr lang="en-US" sz="1350" dirty="0"/>
          </a:p>
        </p:txBody>
      </p:sp>
      <p:sp>
        <p:nvSpPr>
          <p:cNvPr id="306" name="TextBox 305"/>
          <p:cNvSpPr txBox="1"/>
          <p:nvPr/>
        </p:nvSpPr>
        <p:spPr>
          <a:xfrm>
            <a:off x="4890946" y="3473677"/>
            <a:ext cx="914400" cy="914400"/>
          </a:xfrm>
          <a:prstGeom prst="rect">
            <a:avLst/>
          </a:prstGeom>
          <a:effectLst>
            <a:glow>
              <a:schemeClr val="accent6"/>
            </a:glow>
          </a:effectLst>
        </p:spPr>
        <p:txBody>
          <a:bodyPr vert="horz" wrap="none" lIns="0" tIns="0" rIns="0" bIns="0" rtlCol="0" anchor="t" anchorCtr="0">
            <a:noAutofit/>
          </a:bodyPr>
          <a:lstStyle/>
          <a:p>
            <a:pPr marL="0" marR="0" indent="0" algn="l" defTabSz="457200" rtl="0" eaLnBrk="1" fontAlgn="auto" latinLnBrk="0" hangingPunct="1">
              <a:lnSpc>
                <a:spcPct val="100000"/>
              </a:lnSpc>
              <a:spcBef>
                <a:spcPct val="0"/>
              </a:spcBef>
              <a:spcAft>
                <a:spcPts val="0"/>
              </a:spcAft>
              <a:buClrTx/>
              <a:buSzTx/>
              <a:buFontTx/>
              <a:buNone/>
              <a:tabLst/>
            </a:pPr>
            <a:r>
              <a:rPr lang="is-IS" sz="3600" dirty="0" smtClean="0">
                <a:effectLst/>
              </a:rPr>
              <a:t>…</a:t>
            </a:r>
            <a:endParaRPr lang="en-US" sz="3600" dirty="0" smtClean="0">
              <a:effectLst/>
            </a:endParaRPr>
          </a:p>
        </p:txBody>
      </p:sp>
      <p:cxnSp>
        <p:nvCxnSpPr>
          <p:cNvPr id="576" name="Straight Arrow Connector 575"/>
          <p:cNvCxnSpPr>
            <a:stCxn id="102" idx="2"/>
            <a:endCxn id="376" idx="0"/>
          </p:cNvCxnSpPr>
          <p:nvPr/>
        </p:nvCxnSpPr>
        <p:spPr>
          <a:xfrm>
            <a:off x="4656242" y="2683384"/>
            <a:ext cx="3767948" cy="904571"/>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313" name="Rectangle 312"/>
          <p:cNvSpPr/>
          <p:nvPr/>
        </p:nvSpPr>
        <p:spPr>
          <a:xfrm>
            <a:off x="5556382" y="2903983"/>
            <a:ext cx="3513787" cy="1744217"/>
          </a:xfrm>
          <a:prstGeom prst="rect">
            <a:avLst/>
          </a:prstGeom>
          <a:noFill/>
          <a:ln w="38100">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7" name="TextBox 576"/>
          <p:cNvSpPr txBox="1"/>
          <p:nvPr/>
        </p:nvSpPr>
        <p:spPr>
          <a:xfrm>
            <a:off x="7219262" y="3015391"/>
            <a:ext cx="2493540" cy="396377"/>
          </a:xfrm>
          <a:prstGeom prst="rect">
            <a:avLst/>
          </a:prstGeom>
          <a:effectLst>
            <a:glow>
              <a:schemeClr val="accent6"/>
            </a:glow>
          </a:effectLst>
        </p:spPr>
        <p:txBody>
          <a:bodyPr vert="horz" wrap="none" lIns="0" tIns="0" rIns="0" bIns="0" rtlCol="0" anchor="t" anchorCtr="0">
            <a:noAutofit/>
          </a:bodyPr>
          <a:lstStyle/>
          <a:p>
            <a:pPr marL="0" marR="0" indent="0" algn="l" defTabSz="457200" rtl="0" eaLnBrk="1" fontAlgn="auto" latinLnBrk="0" hangingPunct="1">
              <a:lnSpc>
                <a:spcPct val="100000"/>
              </a:lnSpc>
              <a:spcBef>
                <a:spcPct val="0"/>
              </a:spcBef>
              <a:spcAft>
                <a:spcPts val="0"/>
              </a:spcAft>
              <a:buClrTx/>
              <a:buSzTx/>
              <a:buFontTx/>
              <a:buNone/>
              <a:tabLst/>
            </a:pPr>
            <a:r>
              <a:rPr lang="en-US" sz="1600" dirty="0" smtClean="0">
                <a:effectLst/>
              </a:rPr>
              <a:t>Investigation stage</a:t>
            </a:r>
            <a:endParaRPr lang="en-US" sz="1600" dirty="0" smtClean="0">
              <a:effectLst/>
            </a:endParaRPr>
          </a:p>
        </p:txBody>
      </p:sp>
      <p:cxnSp>
        <p:nvCxnSpPr>
          <p:cNvPr id="578" name="Straight Arrow Connector 577"/>
          <p:cNvCxnSpPr>
            <a:stCxn id="102" idx="1"/>
            <a:endCxn id="588" idx="3"/>
          </p:cNvCxnSpPr>
          <p:nvPr/>
        </p:nvCxnSpPr>
        <p:spPr>
          <a:xfrm flipH="1">
            <a:off x="2221667" y="2500623"/>
            <a:ext cx="1473028" cy="0"/>
          </a:xfrm>
          <a:prstGeom prst="straightConnector1">
            <a:avLst/>
          </a:prstGeom>
          <a:ln w="63500">
            <a:solidFill>
              <a:schemeClr val="tx2"/>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588" name="Rectangle 587"/>
          <p:cNvSpPr/>
          <p:nvPr/>
        </p:nvSpPr>
        <p:spPr>
          <a:xfrm>
            <a:off x="1186543" y="2317862"/>
            <a:ext cx="1035124" cy="365522"/>
          </a:xfrm>
          <a:prstGeom prst="rect">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smtClean="0"/>
              <a:t>ONNX</a:t>
            </a:r>
            <a:endParaRPr lang="en-US" sz="1350" dirty="0"/>
          </a:p>
        </p:txBody>
      </p:sp>
      <p:sp>
        <p:nvSpPr>
          <p:cNvPr id="593" name="TextBox 592"/>
          <p:cNvSpPr txBox="1"/>
          <p:nvPr/>
        </p:nvSpPr>
        <p:spPr>
          <a:xfrm>
            <a:off x="4522561" y="1228112"/>
            <a:ext cx="914400" cy="914400"/>
          </a:xfrm>
          <a:prstGeom prst="rect">
            <a:avLst/>
          </a:prstGeom>
          <a:effectLst>
            <a:glow>
              <a:schemeClr val="accent6"/>
            </a:glow>
          </a:effectLst>
        </p:spPr>
        <p:txBody>
          <a:bodyPr vert="horz" wrap="none" lIns="0" tIns="0" rIns="0" bIns="0" rtlCol="0" anchor="t" anchorCtr="0">
            <a:noAutofit/>
          </a:bodyPr>
          <a:lstStyle/>
          <a:p>
            <a:pPr marL="0" marR="0" indent="0" algn="l" defTabSz="457200" rtl="0" eaLnBrk="1" fontAlgn="auto" latinLnBrk="0" hangingPunct="1">
              <a:lnSpc>
                <a:spcPct val="100000"/>
              </a:lnSpc>
              <a:spcBef>
                <a:spcPct val="0"/>
              </a:spcBef>
              <a:spcAft>
                <a:spcPts val="0"/>
              </a:spcAft>
              <a:buClrTx/>
              <a:buSzTx/>
              <a:buFontTx/>
              <a:buNone/>
              <a:tabLst/>
            </a:pPr>
            <a:r>
              <a:rPr lang="is-IS" sz="3600" dirty="0" smtClean="0">
                <a:effectLst/>
              </a:rPr>
              <a:t>…</a:t>
            </a:r>
            <a:endParaRPr lang="en-US" sz="3600" dirty="0" smtClean="0">
              <a:effectLst/>
            </a:endParaRPr>
          </a:p>
        </p:txBody>
      </p:sp>
      <p:sp>
        <p:nvSpPr>
          <p:cNvPr id="598" name="Rectangle 597"/>
          <p:cNvSpPr/>
          <p:nvPr/>
        </p:nvSpPr>
        <p:spPr>
          <a:xfrm>
            <a:off x="3380699" y="1315484"/>
            <a:ext cx="836949" cy="365522"/>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err="1" smtClean="0"/>
              <a:t>MXNet</a:t>
            </a:r>
            <a:endParaRPr lang="en-US" sz="1350" dirty="0"/>
          </a:p>
        </p:txBody>
      </p:sp>
      <p:cxnSp>
        <p:nvCxnSpPr>
          <p:cNvPr id="600" name="Straight Arrow Connector 599"/>
          <p:cNvCxnSpPr>
            <a:stCxn id="598" idx="2"/>
            <a:endCxn id="102" idx="0"/>
          </p:cNvCxnSpPr>
          <p:nvPr/>
        </p:nvCxnSpPr>
        <p:spPr>
          <a:xfrm>
            <a:off x="3799174" y="1681006"/>
            <a:ext cx="857068" cy="636856"/>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615" name="Rectangle 614"/>
          <p:cNvSpPr/>
          <p:nvPr/>
        </p:nvSpPr>
        <p:spPr>
          <a:xfrm>
            <a:off x="5709337" y="3587955"/>
            <a:ext cx="964160" cy="42755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smtClean="0"/>
              <a:t>Halid</a:t>
            </a:r>
            <a:r>
              <a:rPr lang="en-US" sz="1350" dirty="0"/>
              <a:t>e</a:t>
            </a:r>
            <a:endParaRPr lang="en-US" sz="1350" smtClean="0"/>
          </a:p>
        </p:txBody>
      </p:sp>
      <p:cxnSp>
        <p:nvCxnSpPr>
          <p:cNvPr id="618" name="Straight Arrow Connector 617"/>
          <p:cNvCxnSpPr>
            <a:stCxn id="102" idx="2"/>
            <a:endCxn id="615" idx="0"/>
          </p:cNvCxnSpPr>
          <p:nvPr/>
        </p:nvCxnSpPr>
        <p:spPr>
          <a:xfrm>
            <a:off x="4656242" y="2683384"/>
            <a:ext cx="1535175" cy="904571"/>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102" idx="3"/>
            <a:endCxn id="52" idx="1"/>
          </p:cNvCxnSpPr>
          <p:nvPr/>
        </p:nvCxnSpPr>
        <p:spPr>
          <a:xfrm flipV="1">
            <a:off x="5617788" y="2494375"/>
            <a:ext cx="1344731" cy="6248"/>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52" name="Rectangle 51"/>
          <p:cNvSpPr/>
          <p:nvPr/>
        </p:nvSpPr>
        <p:spPr>
          <a:xfrm>
            <a:off x="6962519" y="2311614"/>
            <a:ext cx="2065109" cy="365522"/>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smtClean="0"/>
              <a:t>DL </a:t>
            </a:r>
            <a:r>
              <a:rPr lang="en-US" sz="1350" smtClean="0"/>
              <a:t>Deployment Toolkit</a:t>
            </a:r>
            <a:endParaRPr lang="en-US" sz="1350" dirty="0"/>
          </a:p>
        </p:txBody>
      </p:sp>
    </p:spTree>
    <p:extLst>
      <p:ext uri="{BB962C8B-B14F-4D97-AF65-F5344CB8AC3E}">
        <p14:creationId xmlns:p14="http://schemas.microsoft.com/office/powerpoint/2010/main" val="206477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7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 grpId="0" animBg="1"/>
      <p:bldP spid="376" grpId="0" animBg="1"/>
      <p:bldP spid="306" grpId="0"/>
      <p:bldP spid="313" grpId="0" animBg="1"/>
      <p:bldP spid="577" grpId="0"/>
      <p:bldP spid="588" grpId="0" animBg="1"/>
      <p:bldP spid="615"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B0954B-190F-114F-B7ED-754590328019}" type="slidenum">
              <a:rPr lang="en-US" smtClean="0"/>
              <a:t>9</a:t>
            </a:fld>
            <a:endParaRPr lang="en-US"/>
          </a:p>
        </p:txBody>
      </p:sp>
      <p:sp>
        <p:nvSpPr>
          <p:cNvPr id="3" name="Title 2"/>
          <p:cNvSpPr>
            <a:spLocks noGrp="1"/>
          </p:cNvSpPr>
          <p:nvPr>
            <p:ph type="title"/>
          </p:nvPr>
        </p:nvSpPr>
        <p:spPr/>
        <p:txBody>
          <a:bodyPr/>
          <a:lstStyle/>
          <a:p>
            <a:r>
              <a:rPr lang="en-US" dirty="0" smtClean="0"/>
              <a:t>Nervana Graph Users</a:t>
            </a:r>
            <a:endParaRPr lang="en-US" dirty="0"/>
          </a:p>
        </p:txBody>
      </p:sp>
      <p:sp>
        <p:nvSpPr>
          <p:cNvPr id="4" name="Content Placeholder 3"/>
          <p:cNvSpPr>
            <a:spLocks noGrp="1"/>
          </p:cNvSpPr>
          <p:nvPr>
            <p:ph sz="quarter" idx="13"/>
          </p:nvPr>
        </p:nvSpPr>
        <p:spPr>
          <a:xfrm>
            <a:off x="455614" y="1048468"/>
            <a:ext cx="8228012" cy="3425825"/>
          </a:xfrm>
        </p:spPr>
        <p:txBody>
          <a:bodyPr/>
          <a:lstStyle/>
          <a:p>
            <a:pPr marL="257175" indent="-257175">
              <a:spcBef>
                <a:spcPts val="0"/>
              </a:spcBef>
              <a:spcAft>
                <a:spcPts val="450"/>
              </a:spcAft>
              <a:buFont typeface="Arial" charset="0"/>
              <a:buChar char="•"/>
            </a:pPr>
            <a:r>
              <a:rPr lang="en-US" dirty="0" smtClean="0"/>
              <a:t>Framework developers</a:t>
            </a:r>
          </a:p>
          <a:p>
            <a:pPr marL="482594" lvl="1" indent="-257175">
              <a:spcBef>
                <a:spcPts val="0"/>
              </a:spcBef>
              <a:spcAft>
                <a:spcPts val="450"/>
              </a:spcAft>
              <a:buFont typeface="Arial" charset="0"/>
              <a:buChar char="•"/>
            </a:pPr>
            <a:r>
              <a:rPr lang="en-US" dirty="0"/>
              <a:t>C</a:t>
            </a:r>
            <a:r>
              <a:rPr lang="en-US" dirty="0" smtClean="0"/>
              <a:t>reate special purpose or new frameworks with high performance across many platforms easily</a:t>
            </a:r>
            <a:endParaRPr lang="en-US" dirty="0"/>
          </a:p>
          <a:p>
            <a:pPr marL="257175" indent="-257175">
              <a:spcBef>
                <a:spcPts val="0"/>
              </a:spcBef>
              <a:spcAft>
                <a:spcPts val="450"/>
              </a:spcAft>
              <a:buFont typeface="Arial" charset="0"/>
              <a:buChar char="•"/>
            </a:pPr>
            <a:r>
              <a:rPr lang="en-US" dirty="0" smtClean="0"/>
              <a:t>Hardware and </a:t>
            </a:r>
            <a:r>
              <a:rPr lang="en-US" dirty="0"/>
              <a:t>System Software </a:t>
            </a:r>
            <a:r>
              <a:rPr lang="en-US" dirty="0" smtClean="0"/>
              <a:t>developers</a:t>
            </a:r>
          </a:p>
          <a:p>
            <a:pPr marL="482594" lvl="1" indent="-257175">
              <a:spcBef>
                <a:spcPts val="0"/>
              </a:spcBef>
              <a:spcAft>
                <a:spcPts val="450"/>
              </a:spcAft>
              <a:buFont typeface="Arial" charset="0"/>
              <a:buChar char="•"/>
            </a:pPr>
            <a:r>
              <a:rPr lang="en-US" dirty="0" smtClean="0"/>
              <a:t>Commit </a:t>
            </a:r>
            <a:r>
              <a:rPr lang="en-US" dirty="0"/>
              <a:t>once </a:t>
            </a:r>
            <a:r>
              <a:rPr lang="en-US" dirty="0" smtClean="0"/>
              <a:t>and </a:t>
            </a:r>
            <a:r>
              <a:rPr lang="en-US" dirty="0"/>
              <a:t>plug into the </a:t>
            </a:r>
            <a:r>
              <a:rPr lang="en-US" dirty="0" smtClean="0"/>
              <a:t>ecosystem</a:t>
            </a:r>
          </a:p>
          <a:p>
            <a:pPr marL="257175" indent="-257175">
              <a:spcBef>
                <a:spcPts val="0"/>
              </a:spcBef>
              <a:spcAft>
                <a:spcPts val="450"/>
              </a:spcAft>
              <a:buFont typeface="Arial" charset="0"/>
              <a:buChar char="•"/>
            </a:pPr>
            <a:r>
              <a:rPr lang="en-US" dirty="0" smtClean="0"/>
              <a:t>Optimization experts</a:t>
            </a:r>
          </a:p>
          <a:p>
            <a:pPr marL="482594" lvl="1" indent="-257175">
              <a:spcBef>
                <a:spcPts val="0"/>
              </a:spcBef>
              <a:spcAft>
                <a:spcPts val="450"/>
              </a:spcAft>
              <a:buFont typeface="Arial" charset="0"/>
              <a:buChar char="•"/>
            </a:pPr>
            <a:r>
              <a:rPr lang="en-US" dirty="0" smtClean="0"/>
              <a:t>Implement/leverage </a:t>
            </a:r>
            <a:r>
              <a:rPr lang="en-US" dirty="0"/>
              <a:t>this optimization technique once and propagate across other platforms</a:t>
            </a:r>
          </a:p>
          <a:p>
            <a:pPr marL="257175" indent="-257175">
              <a:spcBef>
                <a:spcPts val="0"/>
              </a:spcBef>
              <a:spcAft>
                <a:spcPts val="450"/>
              </a:spcAft>
              <a:buFont typeface="Arial" charset="0"/>
              <a:buChar char="•"/>
            </a:pPr>
            <a:r>
              <a:rPr lang="en-US" dirty="0" smtClean="0"/>
              <a:t>Deployment/Operations</a:t>
            </a:r>
          </a:p>
          <a:p>
            <a:pPr marL="482594" lvl="1" indent="-257175">
              <a:spcBef>
                <a:spcPts val="0"/>
              </a:spcBef>
              <a:spcAft>
                <a:spcPts val="450"/>
              </a:spcAft>
              <a:buFont typeface="Arial" charset="0"/>
              <a:buChar char="•"/>
            </a:pPr>
            <a:r>
              <a:rPr lang="en-US" dirty="0" smtClean="0"/>
              <a:t>Take </a:t>
            </a:r>
            <a:r>
              <a:rPr lang="en-US" dirty="0"/>
              <a:t>a model and </a:t>
            </a:r>
            <a:r>
              <a:rPr lang="en-US" dirty="0" smtClean="0"/>
              <a:t>deploy </a:t>
            </a:r>
            <a:r>
              <a:rPr lang="en-US" dirty="0"/>
              <a:t>it somewhere; now people can export models from other frameworks</a:t>
            </a:r>
          </a:p>
          <a:p>
            <a:pPr marL="257175" indent="-257175">
              <a:spcBef>
                <a:spcPts val="0"/>
              </a:spcBef>
              <a:spcAft>
                <a:spcPts val="450"/>
              </a:spcAft>
              <a:buFont typeface="Arial" charset="0"/>
              <a:buChar char="•"/>
            </a:pPr>
            <a:endParaRPr lang="en-US" dirty="0"/>
          </a:p>
        </p:txBody>
      </p:sp>
    </p:spTree>
    <p:extLst>
      <p:ext uri="{BB962C8B-B14F-4D97-AF65-F5344CB8AC3E}">
        <p14:creationId xmlns:p14="http://schemas.microsoft.com/office/powerpoint/2010/main" val="161530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Int_PPT Template_Clear_16x9">
  <a:themeElements>
    <a:clrScheme name="Intel NERVANA AI Text">
      <a:dk1>
        <a:srgbClr val="344C5E"/>
      </a:dk1>
      <a:lt1>
        <a:sysClr val="window" lastClr="FFFFFF"/>
      </a:lt1>
      <a:dk2>
        <a:srgbClr val="84AEAD"/>
      </a:dk2>
      <a:lt2>
        <a:srgbClr val="CDE0DF"/>
      </a:lt2>
      <a:accent1>
        <a:srgbClr val="9BB808"/>
      </a:accent1>
      <a:accent2>
        <a:srgbClr val="84AEAD"/>
      </a:accent2>
      <a:accent3>
        <a:srgbClr val="CDE0DF"/>
      </a:accent3>
      <a:accent4>
        <a:srgbClr val="FFFFFF"/>
      </a:accent4>
      <a:accent5>
        <a:srgbClr val="344C5E"/>
      </a:accent5>
      <a:accent6>
        <a:srgbClr val="B0B0B0"/>
      </a:accent6>
      <a:hlink>
        <a:srgbClr val="D06930"/>
      </a:hlink>
      <a:folHlink>
        <a:srgbClr val="E19E79"/>
      </a:folHlink>
    </a:clrScheme>
    <a:fontScheme name="Intel Clear">
      <a:majorFont>
        <a:latin typeface="Intel Clear"/>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effectLst>
          <a:glow>
            <a:schemeClr val="accent6"/>
          </a:glow>
        </a:effectLst>
      </a:spPr>
      <a:bodyPr vert="horz" lIns="0" tIns="0" rIns="0" bIns="0" rtlCol="0" anchor="t" anchorCtr="0">
        <a:noAutofit/>
      </a:bodyPr>
      <a:lstStyle>
        <a:defPPr marL="0" marR="0" indent="0" algn="l" defTabSz="457200" rtl="0" eaLnBrk="1" fontAlgn="auto" latinLnBrk="0" hangingPunct="1">
          <a:lnSpc>
            <a:spcPct val="100000"/>
          </a:lnSpc>
          <a:spcBef>
            <a:spcPct val="0"/>
          </a:spcBef>
          <a:spcAft>
            <a:spcPts val="0"/>
          </a:spcAft>
          <a:buClrTx/>
          <a:buSzTx/>
          <a:buFontTx/>
          <a:buNone/>
          <a:tabLst/>
          <a:defRPr sz="3600" dirty="0" smtClean="0">
            <a:solidFill>
              <a:schemeClr val="bg1"/>
            </a:solidFill>
            <a:effectLs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1098</Words>
  <Application>Microsoft Macintosh PowerPoint</Application>
  <PresentationFormat>On-screen Show (16:9)</PresentationFormat>
  <Paragraphs>314</Paragraphs>
  <Slides>30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Calibri</vt:lpstr>
      <vt:lpstr>Cambria Math</vt:lpstr>
      <vt:lpstr>Courier</vt:lpstr>
      <vt:lpstr>Intel Clear</vt:lpstr>
      <vt:lpstr>Intel Clear Pro</vt:lpstr>
      <vt:lpstr>Times New Roman</vt:lpstr>
      <vt:lpstr>Wingdings</vt:lpstr>
      <vt:lpstr>Arial</vt:lpstr>
      <vt:lpstr>Int_PPT Template_Clear_16x9</vt:lpstr>
      <vt:lpstr>Intel Nervana Graph</vt:lpstr>
      <vt:lpstr>Motivation</vt:lpstr>
      <vt:lpstr>Deep learning ecosystem - a many to many problem</vt:lpstr>
      <vt:lpstr>Deep learning hardware - a many to many problem</vt:lpstr>
      <vt:lpstr>The Nervana Graph Project</vt:lpstr>
      <vt:lpstr>The Nervana Graph Project</vt:lpstr>
      <vt:lpstr>Nervana Graph – Just one more layer</vt:lpstr>
      <vt:lpstr>Nervana Graph – The Ecosystem</vt:lpstr>
      <vt:lpstr>Nervana Graph Users</vt:lpstr>
      <vt:lpstr>Nervana Graph – IR and Frontends</vt:lpstr>
      <vt:lpstr>Nervana Graph IR</vt:lpstr>
      <vt:lpstr>Nervana Graph IR - Currently</vt:lpstr>
      <vt:lpstr>Nervana Graph IR – Where we’re going</vt:lpstr>
      <vt:lpstr>Nervana Graph Axes</vt:lpstr>
      <vt:lpstr>Graph construction example</vt:lpstr>
      <vt:lpstr>Working with the graph</vt:lpstr>
      <vt:lpstr>Nervana Graph Connectors</vt:lpstr>
      <vt:lpstr>ONNX – Open Neural network exchange</vt:lpstr>
      <vt:lpstr>Nervana Graph Status – Frontend and IR</vt:lpstr>
      <vt:lpstr>Nervana Graph – Backends</vt:lpstr>
      <vt:lpstr>Graph Transformation/Compilation</vt:lpstr>
      <vt:lpstr>Why not use existing compilers? (LLVM, ICC)</vt:lpstr>
      <vt:lpstr>How does this compare to CUDA, cuDNN, MKL-DNN?</vt:lpstr>
      <vt:lpstr>Why neon vs TensorFlow, Caffe, etc?</vt:lpstr>
      <vt:lpstr>Nervana Graph Status – Transformers/Compilation</vt:lpstr>
      <vt:lpstr>Nervana Graph roadmap - highlights</vt:lpstr>
      <vt:lpstr>More information</vt:lpstr>
      <vt:lpstr>PowerPoint Presentation</vt:lpstr>
      <vt:lpstr>Legal Notices &amp; disclaimers </vt:lpstr>
      <vt:lpstr>PowerPoint Presentation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2017-09-21T16:02:07Z</cp:lastPrinted>
  <dcterms:created xsi:type="dcterms:W3CDTF">2015-05-06T16:35:10Z</dcterms:created>
  <dcterms:modified xsi:type="dcterms:W3CDTF">2017-09-21T17:39:07Z</dcterms:modified>
</cp:coreProperties>
</file>