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sldIdLst>
    <p:sldId id="256" r:id="rId2"/>
    <p:sldId id="258" r:id="rId3"/>
    <p:sldId id="257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343" r:id="rId20"/>
    <p:sldId id="344" r:id="rId21"/>
    <p:sldId id="345" r:id="rId22"/>
    <p:sldId id="346" r:id="rId23"/>
    <p:sldId id="347" r:id="rId24"/>
    <p:sldId id="348" r:id="rId25"/>
    <p:sldId id="349" r:id="rId26"/>
    <p:sldId id="350" r:id="rId27"/>
    <p:sldId id="351" r:id="rId28"/>
    <p:sldId id="352" r:id="rId29"/>
    <p:sldId id="363" r:id="rId30"/>
    <p:sldId id="364" r:id="rId31"/>
    <p:sldId id="365" r:id="rId32"/>
    <p:sldId id="360" r:id="rId33"/>
    <p:sldId id="361" r:id="rId34"/>
    <p:sldId id="362" r:id="rId35"/>
    <p:sldId id="276" r:id="rId36"/>
    <p:sldId id="277" r:id="rId37"/>
    <p:sldId id="278" r:id="rId38"/>
    <p:sldId id="279" r:id="rId39"/>
    <p:sldId id="280" r:id="rId40"/>
    <p:sldId id="281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282" r:id="rId65"/>
    <p:sldId id="283" r:id="rId66"/>
    <p:sldId id="284" r:id="rId67"/>
    <p:sldId id="285" r:id="rId68"/>
    <p:sldId id="286" r:id="rId69"/>
    <p:sldId id="287" r:id="rId70"/>
    <p:sldId id="288" r:id="rId71"/>
    <p:sldId id="366" r:id="rId72"/>
    <p:sldId id="367" r:id="rId73"/>
    <p:sldId id="289" r:id="rId74"/>
    <p:sldId id="341" r:id="rId75"/>
    <p:sldId id="342" r:id="rId76"/>
    <p:sldId id="291" r:id="rId77"/>
    <p:sldId id="292" r:id="rId78"/>
    <p:sldId id="293" r:id="rId79"/>
    <p:sldId id="294" r:id="rId80"/>
    <p:sldId id="295" r:id="rId81"/>
    <p:sldId id="296" r:id="rId82"/>
    <p:sldId id="328" r:id="rId83"/>
    <p:sldId id="329" r:id="rId84"/>
    <p:sldId id="330" r:id="rId85"/>
    <p:sldId id="331" r:id="rId86"/>
    <p:sldId id="332" r:id="rId87"/>
    <p:sldId id="333" r:id="rId88"/>
    <p:sldId id="334" r:id="rId89"/>
    <p:sldId id="335" r:id="rId90"/>
    <p:sldId id="336" r:id="rId91"/>
    <p:sldId id="298" r:id="rId92"/>
    <p:sldId id="299" r:id="rId93"/>
    <p:sldId id="300" r:id="rId94"/>
    <p:sldId id="301" r:id="rId95"/>
    <p:sldId id="302" r:id="rId96"/>
    <p:sldId id="303" r:id="rId97"/>
    <p:sldId id="304" r:id="rId98"/>
  </p:sldIdLst>
  <p:sldSz cx="12188825" cy="6858000"/>
  <p:notesSz cx="6858000" cy="9144000"/>
  <p:defaultTextStyle>
    <a:defPPr>
      <a:defRPr lang="en-US"/>
    </a:defPPr>
    <a:lvl1pPr marL="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683EB7B-6A2A-FD4A-9270-254626D48F17}">
          <p14:sldIdLst>
            <p14:sldId id="256"/>
            <p14:sldId id="258"/>
            <p14:sldId id="257"/>
            <p14:sldId id="259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</p14:sldIdLst>
        </p14:section>
        <p14:section name="rendezvous" id="{36711E8E-BEF9-7242-925A-DE6C06C305D3}">
          <p14:sldIdLst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63"/>
            <p14:sldId id="364"/>
            <p14:sldId id="365"/>
            <p14:sldId id="360"/>
            <p14:sldId id="361"/>
            <p14:sldId id="362"/>
          </p14:sldIdLst>
        </p14:section>
        <p14:section name="review" id="{6B0101FC-BE3E-044F-963E-A3CC9BF6AC5E}">
          <p14:sldIdLst>
            <p14:sldId id="276"/>
            <p14:sldId id="277"/>
            <p14:sldId id="278"/>
            <p14:sldId id="279"/>
            <p14:sldId id="280"/>
            <p14:sldId id="281"/>
          </p14:sldIdLst>
        </p14:section>
        <p14:section name="evaluation" id="{DC9C0DD8-F5CF-1F40-AB3B-7BACC42A5E96}">
          <p14:sldIdLst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</p14:sldIdLst>
        </p14:section>
        <p14:section name="scaling" id="{5C0BDBD7-E14C-304B-BBC7-303911832610}">
          <p14:sldIdLst>
            <p14:sldId id="282"/>
            <p14:sldId id="283"/>
            <p14:sldId id="284"/>
            <p14:sldId id="285"/>
            <p14:sldId id="286"/>
            <p14:sldId id="287"/>
            <p14:sldId id="288"/>
            <p14:sldId id="366"/>
            <p14:sldId id="367"/>
            <p14:sldId id="289"/>
            <p14:sldId id="341"/>
            <p14:sldId id="342"/>
            <p14:sldId id="291"/>
            <p14:sldId id="292"/>
            <p14:sldId id="293"/>
            <p14:sldId id="294"/>
            <p14:sldId id="295"/>
            <p14:sldId id="296"/>
          </p14:sldIdLst>
        </p14:section>
        <p14:section name="review" id="{BC7E5217-D364-1F41-8CA6-DD3FE1D3FBA4}">
          <p14:sldIdLst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</p14:sldIdLst>
        </p14:section>
        <p14:section name="final" id="{CC0DC84B-B9FA-A943-B9CF-43DCDC663E71}">
          <p14:sldIdLst>
            <p14:sldId id="298"/>
            <p14:sldId id="299"/>
            <p14:sldId id="300"/>
            <p14:sldId id="301"/>
            <p14:sldId id="302"/>
            <p14:sldId id="303"/>
            <p14:sldId id="30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-472" y="-120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6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viewProps" Target="viewProps.xml"/><Relationship Id="rId102" Type="http://schemas.openxmlformats.org/officeDocument/2006/relationships/theme" Target="theme/theme1.xml"/><Relationship Id="rId10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presProps" Target="presProp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emf"/><Relationship Id="rId7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uilding-1132207_filter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1" y="0"/>
            <a:ext cx="12188825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-1" y="2085"/>
            <a:ext cx="12188824" cy="6858001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 eaLnBrk="0" hangingPunct="0"/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8627905" y="1692340"/>
            <a:ext cx="3560810" cy="1235809"/>
          </a:xfrm>
          <a:prstGeom prst="rect">
            <a:avLst/>
          </a:prstGeom>
          <a:solidFill>
            <a:srgbClr val="BA0C28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 eaLnBrk="0" hangingPunct="0"/>
            <a:endParaRPr lang="en-US" dirty="0" smtClean="0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8627905" y="0"/>
            <a:ext cx="0" cy="6858000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</p:spPr>
      </p:cxnSp>
      <p:pic>
        <p:nvPicPr>
          <p:cNvPr id="16" name="Picture 15" descr="MapR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6594" y="2006755"/>
            <a:ext cx="2649062" cy="57547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 bwMode="auto">
          <a:xfrm>
            <a:off x="-110" y="4945468"/>
            <a:ext cx="8628015" cy="40870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8" name="Straight Connector 17"/>
          <p:cNvCxnSpPr/>
          <p:nvPr/>
        </p:nvCxnSpPr>
        <p:spPr bwMode="auto">
          <a:xfrm>
            <a:off x="8627905" y="1671634"/>
            <a:ext cx="3560810" cy="6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9" name="Straight Connector 18"/>
          <p:cNvCxnSpPr/>
          <p:nvPr/>
        </p:nvCxnSpPr>
        <p:spPr bwMode="auto">
          <a:xfrm>
            <a:off x="8627905" y="2928143"/>
            <a:ext cx="3560810" cy="6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20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52744" y="5253741"/>
            <a:ext cx="6425841" cy="943232"/>
          </a:xfrm>
          <a:ln>
            <a:noFill/>
          </a:ln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1" baseline="0">
                <a:solidFill>
                  <a:schemeClr val="bg1">
                    <a:alpha val="90000"/>
                  </a:schemeClr>
                </a:solidFill>
                <a:latin typeface="Arial"/>
                <a:cs typeface="Arial"/>
              </a:defRPr>
            </a:lvl1pPr>
            <a:lvl2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>
              <a:buNone/>
              <a:defRPr>
                <a:solidFill>
                  <a:schemeClr val="bg1"/>
                </a:solidFill>
              </a:defRPr>
            </a:lvl3pPr>
            <a:lvl4pPr marL="228591" indent="0"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Speaker Name</a:t>
            </a:r>
          </a:p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0" hasCustomPrompt="1"/>
          </p:nvPr>
        </p:nvSpPr>
        <p:spPr bwMode="black">
          <a:xfrm>
            <a:off x="552744" y="1936980"/>
            <a:ext cx="6425841" cy="2225798"/>
          </a:xfrm>
          <a:ln>
            <a:noFill/>
          </a:ln>
        </p:spPr>
        <p:txBody>
          <a:bodyPr anchor="t" anchorCtr="0">
            <a:normAutofit/>
          </a:bodyPr>
          <a:lstStyle>
            <a:lvl1pPr marL="0" indent="0" algn="l">
              <a:buNone/>
              <a:tabLst>
                <a:tab pos="2916116" algn="l"/>
              </a:tabLst>
              <a:defRPr sz="36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buNone/>
              <a:defRPr sz="24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  <a:latin typeface="+mj-lt"/>
              </a:defRPr>
            </a:lvl3pPr>
            <a:lvl4pPr>
              <a:defRPr>
                <a:solidFill>
                  <a:schemeClr val="accent2"/>
                </a:solidFill>
                <a:latin typeface="+mj-lt"/>
              </a:defRPr>
            </a:lvl4pPr>
            <a:lvl5pPr>
              <a:defRPr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97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ettyImages-164456141_Red-0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88825" cy="6499387"/>
          </a:xfrm>
          <a:prstGeom prst="rect">
            <a:avLst/>
          </a:prstGeom>
        </p:spPr>
      </p:pic>
      <p:sp>
        <p:nvSpPr>
          <p:cNvPr id="84" name="TextBox 83" hidden="1"/>
          <p:cNvSpPr txBox="1"/>
          <p:nvPr/>
        </p:nvSpPr>
        <p:spPr>
          <a:xfrm>
            <a:off x="11621914" y="6639465"/>
            <a:ext cx="109712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fld id="{342FB9F6-3526-4818-B864-6624DDD159B3}" type="slidenum">
              <a:rPr lang="en-US" sz="700" smtClean="0">
                <a:solidFill>
                  <a:schemeClr val="bg1"/>
                </a:solidFill>
                <a:latin typeface="+mn-lt"/>
              </a:rPr>
              <a:t>‹#›</a:t>
            </a:fld>
            <a:endParaRPr lang="en-US" sz="7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16096" y="2909235"/>
            <a:ext cx="9763031" cy="643253"/>
          </a:xfrm>
        </p:spPr>
        <p:txBody>
          <a:bodyPr anchor="ctr">
            <a:noAutofit/>
          </a:bodyPr>
          <a:lstStyle>
            <a:lvl1pPr marL="0" indent="0" algn="l" defTabSz="914361" rtl="0" eaLnBrk="1" latinLnBrk="0" hangingPunct="1">
              <a:lnSpc>
                <a:spcPct val="95000"/>
              </a:lnSpc>
              <a:spcBef>
                <a:spcPts val="0"/>
              </a:spcBef>
              <a:buNone/>
              <a:defRPr lang="en-US" sz="3800" b="1" kern="1200" baseline="0" dirty="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TRANSITION SLIDE OPTION 1</a:t>
            </a:r>
            <a:endParaRPr lang="en-US" dirty="0"/>
          </a:p>
        </p:txBody>
      </p:sp>
      <p:sp>
        <p:nvSpPr>
          <p:cNvPr id="12" name="TextBox 11" hidden="1"/>
          <p:cNvSpPr txBox="1"/>
          <p:nvPr/>
        </p:nvSpPr>
        <p:spPr>
          <a:xfrm>
            <a:off x="11621914" y="6639465"/>
            <a:ext cx="109712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fld id="{342FB9F6-3526-4818-B864-6624DDD159B3}" type="slidenum">
              <a:rPr lang="en-US" sz="700" smtClean="0">
                <a:solidFill>
                  <a:schemeClr val="bg1"/>
                </a:solidFill>
                <a:latin typeface="+mn-lt"/>
              </a:rPr>
              <a:t>‹#›</a:t>
            </a:fld>
            <a:endParaRPr lang="en-US" sz="7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8326219" y="0"/>
            <a:ext cx="0" cy="6499386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6" name="Straight Connector 5"/>
          <p:cNvCxnSpPr/>
          <p:nvPr/>
        </p:nvCxnSpPr>
        <p:spPr bwMode="auto">
          <a:xfrm>
            <a:off x="8326219" y="1931243"/>
            <a:ext cx="3862606" cy="0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7" name="Straight Connector 6"/>
          <p:cNvCxnSpPr/>
          <p:nvPr/>
        </p:nvCxnSpPr>
        <p:spPr bwMode="auto">
          <a:xfrm>
            <a:off x="0" y="4984497"/>
            <a:ext cx="8326219" cy="0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9" name="Straight Connector 8"/>
          <p:cNvCxnSpPr/>
          <p:nvPr/>
        </p:nvCxnSpPr>
        <p:spPr bwMode="auto">
          <a:xfrm>
            <a:off x="8326219" y="3812951"/>
            <a:ext cx="3862606" cy="0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3" name="Straight Connector 12"/>
          <p:cNvCxnSpPr/>
          <p:nvPr/>
        </p:nvCxnSpPr>
        <p:spPr bwMode="auto">
          <a:xfrm>
            <a:off x="0" y="6499386"/>
            <a:ext cx="12188825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</p:spPr>
      </p:cxnSp>
      <p:pic>
        <p:nvPicPr>
          <p:cNvPr id="19" name="Picture 18" descr="DifferentThanOthers-0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5986" y="5553111"/>
            <a:ext cx="1367763" cy="573054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 bwMode="auto">
          <a:xfrm>
            <a:off x="11188757" y="1931243"/>
            <a:ext cx="0" cy="1881708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14" name="Rectangle 13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gradFill flip="none" rotWithShape="1">
            <a:gsLst>
              <a:gs pos="100000">
                <a:srgbClr val="34617C"/>
              </a:gs>
              <a:gs pos="1250">
                <a:srgbClr val="4887AE"/>
              </a:gs>
              <a:gs pos="32000">
                <a:schemeClr val="accent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 b="1" dirty="0" smtClean="0"/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6" t="-14605" r="6836" b="66033"/>
          <a:stretch/>
        </p:blipFill>
        <p:spPr bwMode="auto">
          <a:xfrm>
            <a:off x="-1197" y="1"/>
            <a:ext cx="12188825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 hidden="1"/>
          <p:cNvSpPr txBox="1"/>
          <p:nvPr userDrawn="1"/>
        </p:nvSpPr>
        <p:spPr>
          <a:xfrm>
            <a:off x="11621914" y="6639465"/>
            <a:ext cx="109712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fld id="{342FB9F6-3526-4818-B864-6624DDD159B3}" type="slidenum">
              <a:rPr lang="en-US" sz="700" smtClean="0">
                <a:solidFill>
                  <a:schemeClr val="bg1"/>
                </a:solidFill>
                <a:latin typeface="+mn-lt"/>
              </a:rPr>
              <a:t>‹#›</a:t>
            </a:fld>
            <a:endParaRPr lang="en-US" sz="7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7" name="Picture 2" descr="C:\Users\Annette.DUARTE\Desktop\MapR\PNG\white_lines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57291" y="757857"/>
            <a:ext cx="2230338" cy="223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MapR006_DphIV_app_ppt_elephant_rgb128-161-182.eps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3B6E8E">
                <a:tint val="45000"/>
                <a:satMod val="400000"/>
              </a:srgbClr>
            </a:duoton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1" y="6445252"/>
            <a:ext cx="424174" cy="277641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8462963" y="6540138"/>
            <a:ext cx="2360059" cy="1436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solidFill>
                  <a:schemeClr val="bg1"/>
                </a:solidFill>
                <a:latin typeface="+mn-lt"/>
              </a:rPr>
              <a:t>© 2014 MapR Technologies</a:t>
            </a:r>
            <a:endParaRPr lang="en-US" sz="9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1" name="Picture 20" descr="MapR006_DphIV_app_ppt_logotype_rgbRED_noBox.eps"/>
          <p:cNvPicPr>
            <a:picLocks noChangeAspect="1"/>
          </p:cNvPicPr>
          <p:nvPr userDrawn="1"/>
        </p:nvPicPr>
        <p:blipFill>
          <a:blip r:embed="rId7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516370"/>
            <a:ext cx="831850" cy="21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3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de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2121" y="1198166"/>
            <a:ext cx="11010998" cy="4927999"/>
          </a:xfrm>
          <a:solidFill>
            <a:srgbClr val="CCCCCC"/>
          </a:solidFill>
          <a:ln w="28575" cmpd="sng">
            <a:noFill/>
          </a:ln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tx2"/>
                </a:solidFill>
                <a:latin typeface="Georgia"/>
                <a:cs typeface="Georgia"/>
              </a:defRPr>
            </a:lvl2pPr>
            <a:lvl3pPr>
              <a:defRPr>
                <a:solidFill>
                  <a:schemeClr val="tx2"/>
                </a:solidFill>
                <a:latin typeface="Georgia"/>
                <a:cs typeface="Georgia"/>
              </a:defRPr>
            </a:lvl3pPr>
            <a:lvl4pPr>
              <a:defRPr>
                <a:solidFill>
                  <a:schemeClr val="tx2"/>
                </a:solidFill>
                <a:latin typeface="Georgia"/>
                <a:cs typeface="Georgia"/>
              </a:defRPr>
            </a:lvl4pPr>
            <a:lvl5pPr>
              <a:defRPr>
                <a:solidFill>
                  <a:schemeClr val="tx2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0359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Example with By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772121" y="1109962"/>
            <a:ext cx="11010997" cy="44181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latin typeface="Arial"/>
                <a:cs typeface="Arial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2120" y="1639982"/>
            <a:ext cx="11010997" cy="4486183"/>
          </a:xfrm>
          <a:solidFill>
            <a:srgbClr val="CCCCCC"/>
          </a:solidFill>
          <a:ln w="28575" cmpd="sng">
            <a:noFill/>
          </a:ln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tx2"/>
                </a:solidFill>
                <a:latin typeface="Georgia"/>
                <a:cs typeface="Georgia"/>
              </a:defRPr>
            </a:lvl2pPr>
            <a:lvl3pPr>
              <a:defRPr>
                <a:solidFill>
                  <a:schemeClr val="tx2"/>
                </a:solidFill>
                <a:latin typeface="Georgia"/>
                <a:cs typeface="Georgia"/>
              </a:defRPr>
            </a:lvl3pPr>
            <a:lvl4pPr>
              <a:defRPr>
                <a:solidFill>
                  <a:schemeClr val="tx2"/>
                </a:solidFill>
                <a:latin typeface="Georgia"/>
                <a:cs typeface="Georgia"/>
              </a:defRPr>
            </a:lvl4pPr>
            <a:lvl5pPr>
              <a:defRPr>
                <a:solidFill>
                  <a:schemeClr val="tx2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2765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3" name="Picture 2" descr="Stocksy_comp_828280_filter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5109" y="1358832"/>
            <a:ext cx="3633716" cy="513311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>
            <a:off x="3544510" y="1358833"/>
            <a:ext cx="0" cy="3261421"/>
          </a:xfrm>
          <a:prstGeom prst="line">
            <a:avLst/>
          </a:prstGeom>
          <a:noFill/>
          <a:ln w="25400" algn="ctr">
            <a:solidFill>
              <a:srgbClr val="A7A8AA"/>
            </a:solidFill>
            <a:round/>
            <a:headEnd/>
            <a:tailEnd/>
          </a:ln>
        </p:spPr>
      </p:cxnSp>
      <p:cxnSp>
        <p:nvCxnSpPr>
          <p:cNvPr id="7" name="Straight Connector 6"/>
          <p:cNvCxnSpPr/>
          <p:nvPr/>
        </p:nvCxnSpPr>
        <p:spPr bwMode="auto">
          <a:xfrm>
            <a:off x="0" y="1358369"/>
            <a:ext cx="12188825" cy="0"/>
          </a:xfrm>
          <a:prstGeom prst="line">
            <a:avLst/>
          </a:prstGeom>
          <a:noFill/>
          <a:ln w="25400" algn="ctr">
            <a:solidFill>
              <a:srgbClr val="A7A8AA"/>
            </a:solidFill>
            <a:round/>
            <a:headEnd/>
            <a:tailEnd/>
          </a:ln>
        </p:spPr>
      </p:cxnSp>
      <p:cxnSp>
        <p:nvCxnSpPr>
          <p:cNvPr id="8" name="Straight Connector 7"/>
          <p:cNvCxnSpPr/>
          <p:nvPr/>
        </p:nvCxnSpPr>
        <p:spPr bwMode="auto">
          <a:xfrm>
            <a:off x="0" y="4620254"/>
            <a:ext cx="8555109" cy="0"/>
          </a:xfrm>
          <a:prstGeom prst="line">
            <a:avLst/>
          </a:prstGeom>
          <a:noFill/>
          <a:ln w="25400" algn="ctr">
            <a:solidFill>
              <a:srgbClr val="A7A8AA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389332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xels-photo-24495_filter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7" y="11758"/>
            <a:ext cx="12188825" cy="64919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2467857" y="1512068"/>
            <a:ext cx="3745382" cy="1178671"/>
          </a:xfrm>
          <a:prstGeom prst="rect">
            <a:avLst/>
          </a:prstGeom>
          <a:solidFill>
            <a:srgbClr val="BA0C28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 eaLnBrk="0" hangingPunct="0"/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451830" y="2909235"/>
            <a:ext cx="10027298" cy="643253"/>
          </a:xfrm>
          <a:prstGeom prst="rect">
            <a:avLst/>
          </a:prstGeom>
        </p:spPr>
        <p:txBody>
          <a:bodyPr/>
          <a:lstStyle>
            <a:lvl1pPr marL="344488" indent="-344488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801688" indent="-379413" algn="l" defTabSz="609493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1138238" indent="-303213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1490663" indent="-303213" algn="l" defTabSz="609493" rtl="0" eaLnBrk="1" latinLnBrk="0" hangingPunct="1">
              <a:spcBef>
                <a:spcPct val="20000"/>
              </a:spcBef>
              <a:buFont typeface="Arial"/>
              <a:buChar char="–"/>
              <a:tabLst>
                <a:tab pos="1604963" algn="l"/>
              </a:tabLst>
              <a:defRPr sz="18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1835150" indent="-303213" algn="l" defTabSz="609493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5pPr>
            <a:lvl6pPr marL="335221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FFFFFF"/>
                </a:solidFill>
              </a:rPr>
              <a:t>Q&amp;A</a:t>
            </a:r>
            <a:endParaRPr lang="en-US" b="1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467857" y="0"/>
            <a:ext cx="0" cy="6491946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7" name="Straight Connector 6"/>
          <p:cNvCxnSpPr/>
          <p:nvPr/>
        </p:nvCxnSpPr>
        <p:spPr bwMode="auto">
          <a:xfrm>
            <a:off x="2467857" y="1512068"/>
            <a:ext cx="3725845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8" name="Straight Connector 7"/>
          <p:cNvCxnSpPr/>
          <p:nvPr/>
        </p:nvCxnSpPr>
        <p:spPr bwMode="auto">
          <a:xfrm>
            <a:off x="6213239" y="0"/>
            <a:ext cx="0" cy="6491946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9" name="Straight Connector 8"/>
          <p:cNvCxnSpPr/>
          <p:nvPr/>
        </p:nvCxnSpPr>
        <p:spPr bwMode="auto">
          <a:xfrm>
            <a:off x="6213239" y="4650155"/>
            <a:ext cx="5983363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</p:spPr>
      </p:cxnSp>
      <p:pic>
        <p:nvPicPr>
          <p:cNvPr id="10" name="Picture 9" descr="Twitter_Logo_White_On_Bl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484" y="4026270"/>
            <a:ext cx="487435" cy="48743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951297" y="4026270"/>
            <a:ext cx="537329" cy="487434"/>
            <a:chOff x="6833697" y="4026270"/>
            <a:chExt cx="537329" cy="487434"/>
          </a:xfrm>
        </p:grpSpPr>
        <p:sp>
          <p:nvSpPr>
            <p:cNvPr id="12" name="Rectangle 11"/>
            <p:cNvSpPr/>
            <p:nvPr/>
          </p:nvSpPr>
          <p:spPr bwMode="auto">
            <a:xfrm>
              <a:off x="6833697" y="4026270"/>
              <a:ext cx="494203" cy="487434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 eaLnBrk="0" hangingPunct="0"/>
              <a:endParaRPr lang="en-US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6868252" y="4060825"/>
              <a:ext cx="418326" cy="41832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 eaLnBrk="0" hangingPunct="0"/>
              <a:endParaRPr lang="en-US" dirty="0" smtClean="0">
                <a:solidFill>
                  <a:srgbClr val="FFFFFF"/>
                </a:solidFill>
              </a:endParaRPr>
            </a:p>
          </p:txBody>
        </p:sp>
        <p:pic>
          <p:nvPicPr>
            <p:cNvPr id="14" name="Picture 13" descr="In-Black-128px-T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3697" y="4026270"/>
              <a:ext cx="537329" cy="487434"/>
            </a:xfrm>
            <a:prstGeom prst="rect">
              <a:avLst/>
            </a:prstGeom>
          </p:spPr>
        </p:pic>
      </p:grpSp>
      <p:sp>
        <p:nvSpPr>
          <p:cNvPr id="15" name="Text Placeholder 2"/>
          <p:cNvSpPr txBox="1">
            <a:spLocks/>
          </p:cNvSpPr>
          <p:nvPr/>
        </p:nvSpPr>
        <p:spPr>
          <a:xfrm>
            <a:off x="6267283" y="4789611"/>
            <a:ext cx="4383489" cy="499566"/>
          </a:xfrm>
          <a:prstGeom prst="rect">
            <a:avLst/>
          </a:prstGeom>
        </p:spPr>
        <p:txBody>
          <a:bodyPr/>
          <a:lstStyle>
            <a:lvl1pPr marL="344488" indent="-344488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1pPr>
            <a:lvl2pPr marL="801688" indent="-379413" algn="l" defTabSz="609493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2pPr>
            <a:lvl3pPr marL="1138238" indent="-303213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3pPr>
            <a:lvl4pPr marL="1490663" indent="-303213" algn="l" defTabSz="609493" rtl="0" eaLnBrk="1" latinLnBrk="0" hangingPunct="1">
              <a:spcBef>
                <a:spcPct val="20000"/>
              </a:spcBef>
              <a:buFont typeface="Arial"/>
              <a:buChar char="–"/>
              <a:tabLst>
                <a:tab pos="1604963" algn="l"/>
              </a:tabLst>
              <a:defRPr sz="18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4pPr>
            <a:lvl5pPr marL="1835150" indent="-303213" algn="l" defTabSz="609493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5pPr>
            <a:lvl6pPr marL="335221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@mapr</a:t>
            </a:r>
          </a:p>
          <a:p>
            <a:pPr marL="0" indent="0">
              <a:buNone/>
            </a:pPr>
            <a:endParaRPr lang="en-US" sz="2000" dirty="0" smtClean="0">
              <a:solidFill>
                <a:srgbClr val="FFFFFF"/>
              </a:solidFill>
            </a:endParaRP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2710367" y="1843191"/>
            <a:ext cx="3330637" cy="520219"/>
          </a:xfrm>
          <a:prstGeom prst="rect">
            <a:avLst/>
          </a:prstGeom>
        </p:spPr>
        <p:txBody>
          <a:bodyPr/>
          <a:lstStyle>
            <a:lvl1pPr marL="344488" indent="-344488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1pPr>
            <a:lvl2pPr marL="801688" indent="-379413" algn="l" defTabSz="609493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2pPr>
            <a:lvl3pPr marL="1138238" indent="-303213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3pPr>
            <a:lvl4pPr marL="1490663" indent="-303213" algn="l" defTabSz="609493" rtl="0" eaLnBrk="1" latinLnBrk="0" hangingPunct="1">
              <a:spcBef>
                <a:spcPct val="20000"/>
              </a:spcBef>
              <a:buFont typeface="Arial"/>
              <a:buChar char="–"/>
              <a:tabLst>
                <a:tab pos="1604963" algn="l"/>
              </a:tabLst>
              <a:defRPr sz="18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4pPr>
            <a:lvl5pPr marL="1835150" indent="-303213" algn="l" defTabSz="609493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5pPr>
            <a:lvl6pPr marL="335221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ENGAGE WITH US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2479617" y="2697749"/>
            <a:ext cx="3725845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18" name="Straight Connector 17"/>
          <p:cNvCxnSpPr/>
          <p:nvPr/>
        </p:nvCxnSpPr>
        <p:spPr bwMode="auto">
          <a:xfrm>
            <a:off x="0" y="6499386"/>
            <a:ext cx="12188825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</p:spPr>
      </p:cxnSp>
      <p:sp>
        <p:nvSpPr>
          <p:cNvPr id="19" name="Text Placeholder 2"/>
          <p:cNvSpPr txBox="1">
            <a:spLocks/>
          </p:cNvSpPr>
          <p:nvPr/>
        </p:nvSpPr>
        <p:spPr>
          <a:xfrm>
            <a:off x="6267283" y="5441577"/>
            <a:ext cx="4383489" cy="499566"/>
          </a:xfrm>
          <a:prstGeom prst="rect">
            <a:avLst/>
          </a:prstGeom>
        </p:spPr>
        <p:txBody>
          <a:bodyPr/>
          <a:lstStyle>
            <a:lvl1pPr marL="344488" indent="-344488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1pPr>
            <a:lvl2pPr marL="801688" indent="-379413" algn="l" defTabSz="609493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2pPr>
            <a:lvl3pPr marL="1138238" indent="-303213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3pPr>
            <a:lvl4pPr marL="1490663" indent="-303213" algn="l" defTabSz="609493" rtl="0" eaLnBrk="1" latinLnBrk="0" hangingPunct="1">
              <a:spcBef>
                <a:spcPct val="20000"/>
              </a:spcBef>
              <a:buFont typeface="Arial"/>
              <a:buChar char="–"/>
              <a:tabLst>
                <a:tab pos="1604963" algn="l"/>
              </a:tabLst>
              <a:defRPr sz="18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4pPr>
            <a:lvl5pPr marL="1835150" indent="-303213" algn="l" defTabSz="609493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5pPr>
            <a:lvl6pPr marL="335221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 smtClean="0">
              <a:solidFill>
                <a:srgbClr val="FFFFFF"/>
              </a:solidFill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6288645" y="5289550"/>
            <a:ext cx="4648200" cy="46355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Your email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530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20" y="6356380"/>
            <a:ext cx="2843213" cy="365125"/>
          </a:xfrm>
          <a:prstGeom prst="rect">
            <a:avLst/>
          </a:prstGeom>
        </p:spPr>
        <p:txBody>
          <a:bodyPr/>
          <a:lstStyle/>
          <a:p>
            <a:fld id="{460C6C65-0FED-E148-9261-82064700D8DD}" type="datetimeFigureOut">
              <a:rPr lang="en-US" smtClean="0"/>
              <a:t>5/24/18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4013" y="635638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6014" y="6356380"/>
            <a:ext cx="2843211" cy="365125"/>
          </a:xfrm>
          <a:prstGeom prst="rect">
            <a:avLst/>
          </a:prstGeom>
        </p:spPr>
        <p:txBody>
          <a:bodyPr/>
          <a:lstStyle/>
          <a:p>
            <a:fld id="{7F6070E9-ABBF-DD4D-816A-715C71F5D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56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0141" y="274639"/>
            <a:ext cx="10622196" cy="92352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0141" y="1198166"/>
            <a:ext cx="10622196" cy="4927999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257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ith By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2121" y="1622986"/>
            <a:ext cx="10637880" cy="4503179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772121" y="1100750"/>
            <a:ext cx="10637880" cy="4424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000000"/>
                </a:solidFill>
                <a:latin typeface="Arial"/>
                <a:cs typeface="Arial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0181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145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ough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195349" y="1778000"/>
            <a:ext cx="9831746" cy="2584450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C90605"/>
                </a:solidFill>
                <a:latin typeface="Consolas"/>
              </a:defRPr>
            </a:lvl1pPr>
          </a:lstStyle>
          <a:p>
            <a:pPr lvl="0"/>
            <a:r>
              <a:rPr lang="en-US" dirty="0" smtClean="0"/>
              <a:t>Click to edit trenchant thought</a:t>
            </a:r>
          </a:p>
        </p:txBody>
      </p:sp>
    </p:spTree>
    <p:extLst>
      <p:ext uri="{BB962C8B-B14F-4D97-AF65-F5344CB8AC3E}">
        <p14:creationId xmlns:p14="http://schemas.microsoft.com/office/powerpoint/2010/main" val="908399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2121" y="1198166"/>
            <a:ext cx="5069920" cy="4927999"/>
          </a:xfrm>
        </p:spPr>
        <p:txBody>
          <a:bodyPr/>
          <a:lstStyle>
            <a:lvl1pPr marL="227013" indent="-227013">
              <a:defRPr sz="2800">
                <a:solidFill>
                  <a:srgbClr val="000000"/>
                </a:solidFill>
              </a:defRPr>
            </a:lvl1pPr>
            <a:lvl2pPr marL="511175" indent="-265113">
              <a:defRPr sz="2400">
                <a:solidFill>
                  <a:srgbClr val="000000"/>
                </a:solidFill>
              </a:defRPr>
            </a:lvl2pPr>
            <a:lvl3pPr marL="738188" indent="-246063">
              <a:defRPr sz="2000">
                <a:solidFill>
                  <a:srgbClr val="000000"/>
                </a:solidFill>
              </a:defRPr>
            </a:lvl3pPr>
            <a:lvl4pPr marL="1087438" indent="-303213">
              <a:defRPr sz="1800">
                <a:solidFill>
                  <a:srgbClr val="000000"/>
                </a:solidFill>
              </a:defRPr>
            </a:lvl4pPr>
            <a:lvl5pPr marL="1373188" indent="-303213">
              <a:defRPr sz="1600">
                <a:solidFill>
                  <a:srgbClr val="00000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8666" y="1198166"/>
            <a:ext cx="5069920" cy="4927999"/>
          </a:xfrm>
        </p:spPr>
        <p:txBody>
          <a:bodyPr>
            <a:normAutofit/>
          </a:bodyPr>
          <a:lstStyle>
            <a:lvl1pPr marL="230188" indent="-228600">
              <a:defRPr sz="2800">
                <a:solidFill>
                  <a:srgbClr val="000000"/>
                </a:solidFill>
              </a:defRPr>
            </a:lvl1pPr>
            <a:lvl2pPr marL="625475" indent="-379413">
              <a:defRPr lang="en-US" sz="2400" kern="1200" dirty="0" smtClean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971550" indent="-303213">
              <a:defRPr sz="2000">
                <a:solidFill>
                  <a:srgbClr val="000000"/>
                </a:solidFill>
              </a:defRPr>
            </a:lvl3pPr>
            <a:lvl4pPr marL="1363663" indent="-303213">
              <a:defRPr sz="1800">
                <a:solidFill>
                  <a:srgbClr val="000000"/>
                </a:solidFill>
              </a:defRPr>
            </a:lvl4pPr>
            <a:lvl5pPr marL="1649413" indent="-303213">
              <a:defRPr sz="1600">
                <a:solidFill>
                  <a:srgbClr val="00000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925391" y="3160119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925391" y="3160119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2895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4265" y="1085343"/>
            <a:ext cx="5061308" cy="442157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000000"/>
                </a:solidFill>
                <a:latin typeface="Arial"/>
                <a:cs typeface="Arial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516088" y="1085343"/>
            <a:ext cx="5063297" cy="442157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000000"/>
                </a:solidFill>
                <a:latin typeface="Arial"/>
                <a:cs typeface="Arial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6088" y="1731737"/>
            <a:ext cx="5063297" cy="4389745"/>
          </a:xfrm>
        </p:spPr>
        <p:txBody>
          <a:bodyPr/>
          <a:lstStyle>
            <a:lvl1pPr marL="227013" indent="-227013">
              <a:defRPr sz="2800"/>
            </a:lvl1pPr>
            <a:lvl2pPr marL="514350" indent="-288925">
              <a:defRPr sz="2400"/>
            </a:lvl2pPr>
            <a:lvl3pPr marL="854075" indent="-303213">
              <a:defRPr sz="2000"/>
            </a:lvl3pPr>
            <a:lvl4pPr marL="1196975" indent="-303213">
              <a:defRPr sz="1800"/>
            </a:lvl4pPr>
            <a:lvl5pPr marL="1541463" indent="-303213"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0"/>
          </p:nvPr>
        </p:nvSpPr>
        <p:spPr>
          <a:xfrm>
            <a:off x="772120" y="1731737"/>
            <a:ext cx="5063297" cy="4389745"/>
          </a:xfrm>
        </p:spPr>
        <p:txBody>
          <a:bodyPr/>
          <a:lstStyle>
            <a:lvl1pPr marL="227013" indent="-227013">
              <a:defRPr sz="2800"/>
            </a:lvl1pPr>
            <a:lvl2pPr marL="514350" indent="-288925">
              <a:defRPr sz="2400"/>
            </a:lvl2pPr>
            <a:lvl3pPr marL="854075" indent="-303213">
              <a:defRPr sz="2000"/>
            </a:lvl3pPr>
            <a:lvl4pPr marL="1196975" indent="-303213">
              <a:defRPr sz="1800"/>
            </a:lvl4pPr>
            <a:lvl5pPr marL="1541463" indent="-303213"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6516088" y="1615705"/>
            <a:ext cx="5063298" cy="0"/>
          </a:xfrm>
          <a:prstGeom prst="line">
            <a:avLst/>
          </a:prstGeom>
          <a:noFill/>
          <a:ln w="25400" algn="ctr">
            <a:solidFill>
              <a:srgbClr val="A7A8AA"/>
            </a:solidFill>
            <a:round/>
            <a:headEnd/>
            <a:tailEnd/>
          </a:ln>
        </p:spPr>
      </p:cxnSp>
      <p:cxnSp>
        <p:nvCxnSpPr>
          <p:cNvPr id="8" name="Straight Connector 7"/>
          <p:cNvCxnSpPr/>
          <p:nvPr/>
        </p:nvCxnSpPr>
        <p:spPr bwMode="auto">
          <a:xfrm>
            <a:off x="772121" y="1615705"/>
            <a:ext cx="5037929" cy="0"/>
          </a:xfrm>
          <a:prstGeom prst="line">
            <a:avLst/>
          </a:prstGeom>
          <a:noFill/>
          <a:ln w="25400" algn="ctr">
            <a:solidFill>
              <a:srgbClr val="A7A8AA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1959407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no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61336" y="5751428"/>
            <a:ext cx="12066154" cy="1069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70270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 bwMode="auto">
          <a:xfrm>
            <a:off x="0" y="1358833"/>
            <a:ext cx="12188825" cy="0"/>
          </a:xfrm>
          <a:prstGeom prst="line">
            <a:avLst/>
          </a:prstGeom>
          <a:noFill/>
          <a:ln w="25400" algn="ctr">
            <a:solidFill>
              <a:srgbClr val="A7A8AA"/>
            </a:solidFill>
            <a:round/>
            <a:headEnd/>
            <a:tailEnd/>
          </a:ln>
        </p:spPr>
      </p:cxnSp>
      <p:cxnSp>
        <p:nvCxnSpPr>
          <p:cNvPr id="11" name="Straight Connector 10"/>
          <p:cNvCxnSpPr/>
          <p:nvPr/>
        </p:nvCxnSpPr>
        <p:spPr bwMode="auto">
          <a:xfrm>
            <a:off x="6079713" y="1358369"/>
            <a:ext cx="0" cy="5133577"/>
          </a:xfrm>
          <a:prstGeom prst="line">
            <a:avLst/>
          </a:prstGeom>
          <a:noFill/>
          <a:ln w="25400" algn="ctr">
            <a:solidFill>
              <a:srgbClr val="A7A8AA"/>
            </a:solidFill>
            <a:round/>
            <a:headEnd/>
            <a:tailEnd/>
          </a:ln>
        </p:spPr>
      </p:cxnSp>
      <p:cxnSp>
        <p:nvCxnSpPr>
          <p:cNvPr id="12" name="Straight Connector 11"/>
          <p:cNvCxnSpPr/>
          <p:nvPr/>
        </p:nvCxnSpPr>
        <p:spPr bwMode="auto">
          <a:xfrm>
            <a:off x="8921225" y="1358833"/>
            <a:ext cx="0" cy="5133577"/>
          </a:xfrm>
          <a:prstGeom prst="line">
            <a:avLst/>
          </a:prstGeom>
          <a:noFill/>
          <a:ln w="25400" algn="ctr">
            <a:solidFill>
              <a:srgbClr val="A7A8AA"/>
            </a:solidFill>
            <a:round/>
            <a:headEnd/>
            <a:tailEnd/>
          </a:ln>
        </p:spPr>
      </p:cxnSp>
      <p:cxnSp>
        <p:nvCxnSpPr>
          <p:cNvPr id="13" name="Straight Connector 12"/>
          <p:cNvCxnSpPr/>
          <p:nvPr/>
        </p:nvCxnSpPr>
        <p:spPr bwMode="auto">
          <a:xfrm>
            <a:off x="3309642" y="1358369"/>
            <a:ext cx="0" cy="5133577"/>
          </a:xfrm>
          <a:prstGeom prst="line">
            <a:avLst/>
          </a:prstGeom>
          <a:noFill/>
          <a:ln w="25400" algn="ctr">
            <a:solidFill>
              <a:srgbClr val="A7A8AA"/>
            </a:solidFill>
            <a:round/>
            <a:headEnd/>
            <a:tailEnd/>
          </a:ln>
        </p:spPr>
      </p:cxn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772121" y="274639"/>
            <a:ext cx="11010998" cy="923528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463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 bwMode="auto">
          <a:xfrm>
            <a:off x="0" y="6507319"/>
            <a:ext cx="12188825" cy="350681"/>
          </a:xfrm>
          <a:prstGeom prst="rect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 eaLnBrk="0" hangingPunct="0"/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2121" y="274639"/>
            <a:ext cx="11010998" cy="923528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2121" y="1198166"/>
            <a:ext cx="11010998" cy="4927999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33" name="Picture 32" descr="MapR_GoBig.png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001" y="6495395"/>
            <a:ext cx="2561280" cy="40144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373608" y="6614246"/>
            <a:ext cx="203639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solidFill>
                  <a:srgbClr val="FFFFFF"/>
                </a:solidFill>
                <a:latin typeface="DIN-RegularAlternate"/>
                <a:cs typeface="DIN-RegularAlternate"/>
              </a:rPr>
              <a:t>© </a:t>
            </a:r>
            <a:r>
              <a:rPr lang="en-US" sz="900" dirty="0" smtClean="0">
                <a:solidFill>
                  <a:srgbClr val="FFFFFF"/>
                </a:solidFill>
                <a:latin typeface="DIN-RegularAlternate"/>
                <a:cs typeface="DIN-RegularAlternate"/>
              </a:rPr>
              <a:t>2017 </a:t>
            </a:r>
            <a:r>
              <a:rPr lang="en-US" sz="900" dirty="0">
                <a:solidFill>
                  <a:srgbClr val="FFFFFF"/>
                </a:solidFill>
                <a:latin typeface="DIN-RegularAlternate"/>
                <a:cs typeface="DIN-RegularAlternate"/>
              </a:rPr>
              <a:t>MapR Technologies</a:t>
            </a:r>
          </a:p>
        </p:txBody>
      </p:sp>
      <p:sp>
        <p:nvSpPr>
          <p:cNvPr id="37" name="Slide Number Placeholder 5"/>
          <p:cNvSpPr txBox="1">
            <a:spLocks/>
          </p:cNvSpPr>
          <p:nvPr/>
        </p:nvSpPr>
        <p:spPr>
          <a:xfrm>
            <a:off x="11612103" y="6527544"/>
            <a:ext cx="8636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C6DA7C-23A0-49B4-BC54-16041AFD646B}" type="slidenum">
              <a:rPr lang="en-US" sz="1200" smtClean="0">
                <a:solidFill>
                  <a:srgbClr val="FFFFFF"/>
                </a:solidFill>
                <a:latin typeface="DIN-RegularAlternate"/>
                <a:cs typeface="DIN-RegularAlternate"/>
              </a:rPr>
              <a:pPr/>
              <a:t>‹#›</a:t>
            </a:fld>
            <a:endParaRPr lang="en-US" sz="1200" dirty="0">
              <a:solidFill>
                <a:srgbClr val="FFFFFF"/>
              </a:solidFill>
              <a:latin typeface="DIN-RegularAlternate"/>
              <a:cs typeface="DIN-RegularAlternate"/>
            </a:endParaRPr>
          </a:p>
        </p:txBody>
      </p:sp>
      <p:cxnSp>
        <p:nvCxnSpPr>
          <p:cNvPr id="38" name="Straight Connector 37"/>
          <p:cNvCxnSpPr/>
          <p:nvPr/>
        </p:nvCxnSpPr>
        <p:spPr bwMode="auto">
          <a:xfrm>
            <a:off x="9373608" y="6499386"/>
            <a:ext cx="0" cy="358614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39" name="Straight Connector 38"/>
          <p:cNvCxnSpPr/>
          <p:nvPr/>
        </p:nvCxnSpPr>
        <p:spPr bwMode="auto">
          <a:xfrm>
            <a:off x="11410002" y="6499386"/>
            <a:ext cx="0" cy="358614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0" name="Straight Connector 39"/>
          <p:cNvCxnSpPr/>
          <p:nvPr/>
        </p:nvCxnSpPr>
        <p:spPr bwMode="auto">
          <a:xfrm>
            <a:off x="0" y="6499386"/>
            <a:ext cx="12188825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42" name="Straight Connector 41"/>
          <p:cNvCxnSpPr/>
          <p:nvPr/>
        </p:nvCxnSpPr>
        <p:spPr bwMode="auto">
          <a:xfrm>
            <a:off x="1729869" y="6499386"/>
            <a:ext cx="0" cy="358614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4" name="Rectangle 3"/>
          <p:cNvSpPr/>
          <p:nvPr/>
        </p:nvSpPr>
        <p:spPr bwMode="auto">
          <a:xfrm>
            <a:off x="1742921" y="6523275"/>
            <a:ext cx="1449360" cy="294128"/>
          </a:xfrm>
          <a:prstGeom prst="rect">
            <a:avLst/>
          </a:prstGeom>
          <a:solidFill>
            <a:srgbClr val="000000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 eaLnBrk="0" hangingPunct="0"/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33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p:txStyles>
    <p:titleStyle>
      <a:lvl1pPr algn="l" defTabSz="609493" rtl="0" eaLnBrk="1" latinLnBrk="0" hangingPunct="1">
        <a:spcBef>
          <a:spcPct val="0"/>
        </a:spcBef>
        <a:buNone/>
        <a:defRPr sz="3200" b="1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344488" indent="-344488" algn="l" defTabSz="609493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801688" indent="-379413" algn="l" defTabSz="609493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38238" indent="-303213" algn="l" defTabSz="60949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490663" indent="-303213" algn="l" defTabSz="609493" rtl="0" eaLnBrk="1" latinLnBrk="0" hangingPunct="1">
        <a:spcBef>
          <a:spcPct val="20000"/>
        </a:spcBef>
        <a:buFont typeface="Arial"/>
        <a:buChar char="–"/>
        <a:tabLst>
          <a:tab pos="1604963" algn="l"/>
        </a:tabLst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1835150" indent="-303213" algn="l" defTabSz="609493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3352213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mailto:efriedman@mapr.com" TargetMode="External"/><Relationship Id="rId3" Type="http://schemas.openxmlformats.org/officeDocument/2006/relationships/hyperlink" Target="mailto:ellenf@apache.or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emf"/><Relationship Id="rId3" Type="http://schemas.openxmlformats.org/officeDocument/2006/relationships/image" Target="../media/image4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emf"/><Relationship Id="rId3" Type="http://schemas.openxmlformats.org/officeDocument/2006/relationships/image" Target="../media/image51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emf"/><Relationship Id="rId3" Type="http://schemas.openxmlformats.org/officeDocument/2006/relationships/image" Target="../media/image49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emf"/><Relationship Id="rId3" Type="http://schemas.openxmlformats.org/officeDocument/2006/relationships/image" Target="../media/image51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e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5" Type="http://schemas.openxmlformats.org/officeDocument/2006/relationships/image" Target="../media/image56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5" Type="http://schemas.openxmlformats.org/officeDocument/2006/relationships/image" Target="../media/image56.emf"/><Relationship Id="rId6" Type="http://schemas.openxmlformats.org/officeDocument/2006/relationships/image" Target="../media/image57.emf"/><Relationship Id="rId7" Type="http://schemas.openxmlformats.org/officeDocument/2006/relationships/image" Target="../media/image58.emf"/><Relationship Id="rId8" Type="http://schemas.openxmlformats.org/officeDocument/2006/relationships/image" Target="../media/image59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5" Type="http://schemas.openxmlformats.org/officeDocument/2006/relationships/image" Target="../media/image62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5" Type="http://schemas.openxmlformats.org/officeDocument/2006/relationships/image" Target="../media/image65.emf"/><Relationship Id="rId6" Type="http://schemas.openxmlformats.org/officeDocument/2006/relationships/image" Target="../media/image60.emf"/><Relationship Id="rId7" Type="http://schemas.openxmlformats.org/officeDocument/2006/relationships/image" Target="../media/image61.emf"/><Relationship Id="rId8" Type="http://schemas.openxmlformats.org/officeDocument/2006/relationships/image" Target="../media/image62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e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em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em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em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emf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mapr.com/ebook/machine-learning-logistics/" TargetMode="External"/><Relationship Id="rId3" Type="http://schemas.openxmlformats.org/officeDocument/2006/relationships/image" Target="../media/image72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3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Rendezvous with AI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184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Rendezvous to the Rescue: Better ML Logistics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Stream-1</a:t>
            </a:r>
            <a:r>
              <a:rPr lang="en-US" baseline="30000" dirty="0"/>
              <a:t>st</a:t>
            </a:r>
            <a:r>
              <a:rPr lang="en-US" dirty="0"/>
              <a:t> architecture is a powerful approach with surprisingly widespread advantages</a:t>
            </a:r>
          </a:p>
          <a:p>
            <a:pPr lvl="1"/>
            <a:r>
              <a:rPr lang="en-US" dirty="0" smtClean="0"/>
              <a:t>Innovative technologies emerging to for streaming data</a:t>
            </a:r>
          </a:p>
          <a:p>
            <a:endParaRPr lang="en-US" dirty="0"/>
          </a:p>
          <a:p>
            <a:r>
              <a:rPr lang="en-US" dirty="0" err="1" smtClean="0"/>
              <a:t>Microservices</a:t>
            </a:r>
            <a:r>
              <a:rPr lang="en-US" dirty="0" smtClean="0"/>
              <a:t> approach provides flexibility</a:t>
            </a:r>
          </a:p>
          <a:p>
            <a:pPr lvl="1"/>
            <a:r>
              <a:rPr lang="en-US" dirty="0" smtClean="0"/>
              <a:t>Streaming supports </a:t>
            </a:r>
            <a:r>
              <a:rPr lang="en-US" dirty="0" err="1" smtClean="0"/>
              <a:t>microservices</a:t>
            </a:r>
            <a:r>
              <a:rPr lang="en-US" dirty="0" smtClean="0"/>
              <a:t> (if done right)</a:t>
            </a:r>
          </a:p>
          <a:p>
            <a:endParaRPr lang="en-US" dirty="0"/>
          </a:p>
          <a:p>
            <a:r>
              <a:rPr lang="en-US" dirty="0" smtClean="0"/>
              <a:t>Containers remove surprises</a:t>
            </a:r>
          </a:p>
          <a:p>
            <a:pPr lvl="1"/>
            <a:r>
              <a:rPr lang="en-US" dirty="0" smtClean="0"/>
              <a:t>Predictable environment for running models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05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Rendezvous: Mainly for </a:t>
            </a:r>
            <a:r>
              <a:rPr lang="en-US" dirty="0" err="1" smtClean="0"/>
              <a:t>Decisioning</a:t>
            </a:r>
            <a:r>
              <a:rPr lang="en-US" dirty="0"/>
              <a:t> </a:t>
            </a:r>
            <a:r>
              <a:rPr lang="en-US" dirty="0" smtClean="0"/>
              <a:t>Engines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Decisioning</a:t>
            </a:r>
            <a:r>
              <a:rPr lang="en-US" dirty="0" smtClean="0"/>
              <a:t> models</a:t>
            </a:r>
          </a:p>
          <a:p>
            <a:pPr lvl="1"/>
            <a:r>
              <a:rPr lang="en-US" dirty="0" smtClean="0"/>
              <a:t>Looking for a “right answer”</a:t>
            </a:r>
          </a:p>
          <a:p>
            <a:pPr lvl="1"/>
            <a:r>
              <a:rPr lang="en-US" dirty="0" smtClean="0"/>
              <a:t>Simpler than reinforcement learning</a:t>
            </a:r>
          </a:p>
          <a:p>
            <a:pPr lvl="1"/>
            <a:endParaRPr lang="en-US" dirty="0"/>
          </a:p>
          <a:p>
            <a:r>
              <a:rPr lang="en-US" dirty="0" smtClean="0"/>
              <a:t>Examples include:</a:t>
            </a:r>
          </a:p>
          <a:p>
            <a:pPr lvl="1"/>
            <a:r>
              <a:rPr lang="en-US" dirty="0" smtClean="0"/>
              <a:t>Fraud detection </a:t>
            </a:r>
          </a:p>
          <a:p>
            <a:pPr lvl="1"/>
            <a:r>
              <a:rPr lang="en-US" dirty="0" smtClean="0"/>
              <a:t>Predictive analytics / market prediction</a:t>
            </a:r>
          </a:p>
          <a:p>
            <a:pPr lvl="1"/>
            <a:r>
              <a:rPr lang="en-US" dirty="0" smtClean="0"/>
              <a:t>Churn prediction (as in telecommunications)</a:t>
            </a:r>
          </a:p>
          <a:p>
            <a:pPr lvl="1"/>
            <a:r>
              <a:rPr lang="en-US" dirty="0" smtClean="0"/>
              <a:t>Yield optimization </a:t>
            </a:r>
          </a:p>
          <a:p>
            <a:pPr lvl="1"/>
            <a:r>
              <a:rPr lang="en-US" dirty="0" smtClean="0"/>
              <a:t>Deep learning in form of speech or image recognition, in some cases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05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Stream-1st Architecture: Basis for </a:t>
            </a:r>
            <a:r>
              <a:rPr lang="en-US" dirty="0" err="1" smtClean="0"/>
              <a:t>MicroServices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9579" y="5383311"/>
            <a:ext cx="8570822" cy="8556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Stream instead of database as the shared “truth”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200376" y="1459257"/>
            <a:ext cx="4713611" cy="3928745"/>
            <a:chOff x="3629642" y="1883164"/>
            <a:chExt cx="4713611" cy="3928745"/>
          </a:xfrm>
        </p:grpSpPr>
        <p:pic>
          <p:nvPicPr>
            <p:cNvPr id="4" name="Picture 3" descr="Macintosh HD:Users:efriedman:Dropbox:A - O'Reilly Projects:Flink Short Book:Pdf-figures-flink:Figure-2-5.pdf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9642" y="1883164"/>
              <a:ext cx="4589145" cy="39287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Oval 4"/>
            <p:cNvSpPr/>
            <p:nvPr/>
          </p:nvSpPr>
          <p:spPr bwMode="auto">
            <a:xfrm>
              <a:off x="6615084" y="2081557"/>
              <a:ext cx="1728169" cy="811830"/>
            </a:xfrm>
            <a:prstGeom prst="ellipse">
              <a:avLst/>
            </a:prstGeom>
            <a:noFill/>
            <a:ln w="38100" cmpd="sng" algn="ctr">
              <a:solidFill>
                <a:srgbClr val="C60C30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ctr" eaLnBrk="0" hangingPunct="0"/>
              <a:endParaRPr lang="en-US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29310" y="6108171"/>
            <a:ext cx="9513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Image © 2016 Ted Dunning &amp; Ellen Friedman from Chap 6 of O’Reilly book </a:t>
            </a:r>
            <a:r>
              <a:rPr lang="en-US" sz="11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Streaming Architecture 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used with permission</a:t>
            </a:r>
          </a:p>
        </p:txBody>
      </p:sp>
    </p:spTree>
    <p:extLst>
      <p:ext uri="{BB962C8B-B14F-4D97-AF65-F5344CB8AC3E}">
        <p14:creationId xmlns:p14="http://schemas.microsoft.com/office/powerpoint/2010/main" val="217900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C8102E"/>
                </a:solidFill>
              </a:rPr>
              <a:t>Streaming Isolates Services</a:t>
            </a:r>
            <a:endParaRPr lang="en-US" dirty="0">
              <a:solidFill>
                <a:srgbClr val="C8102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192" y="2567169"/>
            <a:ext cx="57721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2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8102E"/>
                </a:solidFill>
              </a:rPr>
              <a:t>With MapR, Geo</a:t>
            </a:r>
            <a:r>
              <a:rPr lang="en-US" dirty="0" smtClean="0">
                <a:solidFill>
                  <a:srgbClr val="C8102E"/>
                </a:solidFill>
              </a:rPr>
              <a:t>-Distributed </a:t>
            </a:r>
            <a:r>
              <a:rPr lang="en-US" dirty="0">
                <a:solidFill>
                  <a:srgbClr val="C8102E"/>
                </a:solidFill>
              </a:rPr>
              <a:t>Data Appears Local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229" y="2565400"/>
            <a:ext cx="60579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1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MapR, Geo-distributed Data Appears Local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229" y="2565400"/>
            <a:ext cx="6057900" cy="25717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62537" y="4376791"/>
            <a:ext cx="2819251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Global Data Center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5140" y="2811009"/>
            <a:ext cx="3147015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Regional Data Center</a:t>
            </a:r>
          </a:p>
        </p:txBody>
      </p:sp>
    </p:spTree>
    <p:extLst>
      <p:ext uri="{BB962C8B-B14F-4D97-AF65-F5344CB8AC3E}">
        <p14:creationId xmlns:p14="http://schemas.microsoft.com/office/powerpoint/2010/main" val="3213011708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of Good Streaming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It is Persistent</a:t>
            </a:r>
          </a:p>
          <a:p>
            <a:pPr lvl="1"/>
            <a:r>
              <a:rPr lang="en-US" dirty="0" smtClean="0"/>
              <a:t>Messages stick around for other consumers</a:t>
            </a:r>
          </a:p>
          <a:p>
            <a:pPr lvl="1"/>
            <a:r>
              <a:rPr lang="en-US" dirty="0" smtClean="0"/>
              <a:t>Consumers don’t affect producers</a:t>
            </a:r>
          </a:p>
          <a:p>
            <a:pPr lvl="1"/>
            <a:r>
              <a:rPr lang="en-US" dirty="0" smtClean="0"/>
              <a:t>Consumer doesn’t have to be online when </a:t>
            </a:r>
            <a:r>
              <a:rPr lang="en-US" smtClean="0"/>
              <a:t>message arrives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It is Performant</a:t>
            </a:r>
          </a:p>
          <a:p>
            <a:pPr lvl="1"/>
            <a:r>
              <a:rPr lang="en-US" dirty="0" smtClean="0"/>
              <a:t>You don’t have to worry if a stream can keep up</a:t>
            </a:r>
          </a:p>
          <a:p>
            <a:endParaRPr lang="en-US" dirty="0" smtClean="0"/>
          </a:p>
          <a:p>
            <a:r>
              <a:rPr lang="en-US" dirty="0" smtClean="0"/>
              <a:t>It is Pervasive</a:t>
            </a:r>
          </a:p>
          <a:p>
            <a:pPr lvl="1"/>
            <a:r>
              <a:rPr lang="en-US" dirty="0" smtClean="0"/>
              <a:t>It is there whenever you need it, no need to deploy anything</a:t>
            </a:r>
          </a:p>
          <a:p>
            <a:pPr lvl="1"/>
            <a:r>
              <a:rPr lang="en-US" dirty="0" smtClean="0"/>
              <a:t>How much work is it to create a new file? Why harder for a stream?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09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48747" y="2852873"/>
            <a:ext cx="6588953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C8102E"/>
                </a:solidFill>
                <a:latin typeface="Consolas"/>
                <a:cs typeface="Consolas"/>
              </a:rPr>
              <a:t>Stream transport supports </a:t>
            </a:r>
            <a:r>
              <a:rPr lang="en-US" sz="3200" dirty="0" err="1" smtClean="0">
                <a:solidFill>
                  <a:srgbClr val="C8102E"/>
                </a:solidFill>
                <a:latin typeface="Consolas"/>
                <a:cs typeface="Consolas"/>
              </a:rPr>
              <a:t>microservices</a:t>
            </a:r>
            <a:r>
              <a:rPr lang="en-US" sz="3200" dirty="0" smtClean="0">
                <a:solidFill>
                  <a:srgbClr val="C8102E"/>
                </a:solidFill>
                <a:latin typeface="Consolas"/>
                <a:cs typeface="Consolas"/>
              </a:rPr>
              <a:t>  </a:t>
            </a:r>
            <a:endParaRPr lang="en-US" sz="3200" dirty="0">
              <a:solidFill>
                <a:srgbClr val="C8102E"/>
              </a:solidFill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82528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48747" y="2852873"/>
            <a:ext cx="65889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C8102E"/>
                </a:solidFill>
                <a:latin typeface="Consolas"/>
                <a:cs typeface="Consolas"/>
              </a:rPr>
              <a:t>But we talked about decision engines?!?</a:t>
            </a:r>
            <a:endParaRPr lang="en-US" sz="3200" dirty="0">
              <a:solidFill>
                <a:srgbClr val="C8102E"/>
              </a:solidFill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15890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Ultimately Want</a:t>
            </a:r>
            <a:endParaRPr lang="en-US" dirty="0"/>
          </a:p>
        </p:txBody>
      </p:sp>
      <p:pic>
        <p:nvPicPr>
          <p:cNvPr id="3" name="Picture 2" descr="3-1-naive-discret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9" y="2917717"/>
            <a:ext cx="6801491" cy="113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83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1017213"/>
            <a:ext cx="10969943" cy="92352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Contact Information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609441" y="1615263"/>
            <a:ext cx="10969943" cy="46711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Ted Dunning, PhD  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Chief Application Architect, MapR Technologies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Committer, PMC member, board member, ASF</a:t>
            </a:r>
          </a:p>
          <a:p>
            <a:pPr marL="0" indent="0">
              <a:buNone/>
            </a:pPr>
            <a:r>
              <a:rPr lang="en-US" dirty="0"/>
              <a:t>	O’Reilly author</a:t>
            </a:r>
          </a:p>
          <a:p>
            <a:pPr marL="0" indent="0">
              <a:buNone/>
            </a:pPr>
            <a:r>
              <a:rPr lang="en-US" dirty="0" smtClean="0"/>
              <a:t>	</a:t>
            </a:r>
          </a:p>
          <a:p>
            <a:pPr marL="0" indent="0">
              <a:buNone/>
            </a:pPr>
            <a:r>
              <a:rPr lang="en-US" dirty="0" smtClean="0"/>
              <a:t>Email  	</a:t>
            </a:r>
            <a:r>
              <a:rPr lang="en-US" dirty="0" smtClean="0">
                <a:hlinkClick r:id="rId2"/>
              </a:rPr>
              <a:t>tdunning@mapr.com</a:t>
            </a:r>
            <a:r>
              <a:rPr lang="en-US" dirty="0" smtClean="0"/>
              <a:t>			</a:t>
            </a:r>
            <a:r>
              <a:rPr lang="en-US" dirty="0" smtClean="0">
                <a:hlinkClick r:id="rId3"/>
              </a:rPr>
              <a:t>tdunning@</a:t>
            </a:r>
            <a:r>
              <a:rPr lang="en-US" dirty="0">
                <a:hlinkClick r:id="rId3"/>
              </a:rPr>
              <a:t>apache.org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 smtClean="0"/>
              <a:t>Twitter @</a:t>
            </a:r>
            <a:r>
              <a:rPr lang="en-US" dirty="0" err="1" smtClean="0"/>
              <a:t>Ted_Dunning</a:t>
            </a:r>
            <a:r>
              <a:rPr lang="en-US" dirty="0" smtClean="0"/>
              <a:t>	</a:t>
            </a:r>
            <a:r>
              <a:rPr lang="en-US" dirty="0"/>
              <a:t>	</a:t>
            </a:r>
            <a:r>
              <a:rPr lang="en-US" dirty="0" smtClean="0"/>
              <a:t>	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						</a:t>
            </a:r>
          </a:p>
          <a:p>
            <a:pPr marL="0" indent="0">
              <a:buNone/>
            </a:pPr>
            <a:r>
              <a:rPr lang="en-US" sz="2000" dirty="0" smtClean="0"/>
              <a:t>				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67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This Isn’t The Answer</a:t>
            </a:r>
            <a:endParaRPr lang="en-US" dirty="0"/>
          </a:p>
        </p:txBody>
      </p:sp>
      <p:pic>
        <p:nvPicPr>
          <p:cNvPr id="3" name="Picture 2" descr="3-2-load-balanc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55" y="2180872"/>
            <a:ext cx="5594942" cy="312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45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Try with Streams</a:t>
            </a:r>
            <a:endParaRPr lang="en-US" dirty="0"/>
          </a:p>
        </p:txBody>
      </p:sp>
      <p:pic>
        <p:nvPicPr>
          <p:cNvPr id="3" name="Picture 2" descr="3-3-stream-no-retur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300" y="1999517"/>
            <a:ext cx="7093599" cy="270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24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Rendezvous</a:t>
            </a:r>
            <a:endParaRPr lang="en-US" dirty="0"/>
          </a:p>
        </p:txBody>
      </p:sp>
      <p:pic>
        <p:nvPicPr>
          <p:cNvPr id="3" name="Picture 2" descr="3-4-basic-rendezvou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712" y="1948743"/>
            <a:ext cx="5443988" cy="340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53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Key Points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Note that </a:t>
            </a:r>
            <a:r>
              <a:rPr lang="en-US" i="1" dirty="0" smtClean="0"/>
              <a:t>all </a:t>
            </a:r>
            <a:r>
              <a:rPr lang="en-US" dirty="0" smtClean="0"/>
              <a:t>models see identical inputs</a:t>
            </a:r>
          </a:p>
          <a:p>
            <a:r>
              <a:rPr lang="en-US" i="1" dirty="0" smtClean="0"/>
              <a:t>All</a:t>
            </a:r>
            <a:r>
              <a:rPr lang="en-US" dirty="0" smtClean="0"/>
              <a:t> models run in production setting</a:t>
            </a:r>
          </a:p>
          <a:p>
            <a:r>
              <a:rPr lang="en-US" i="1" dirty="0" smtClean="0"/>
              <a:t>All</a:t>
            </a:r>
            <a:r>
              <a:rPr lang="en-US" dirty="0" smtClean="0"/>
              <a:t> models send scores to same stream</a:t>
            </a:r>
          </a:p>
          <a:p>
            <a:endParaRPr lang="en-US" i="1" dirty="0"/>
          </a:p>
          <a:p>
            <a:r>
              <a:rPr lang="en-US" dirty="0" smtClean="0"/>
              <a:t>The rendezvous server decides which scores to ignore</a:t>
            </a:r>
          </a:p>
          <a:p>
            <a:endParaRPr lang="en-US" dirty="0"/>
          </a:p>
          <a:p>
            <a:r>
              <a:rPr lang="en-US" dirty="0" smtClean="0"/>
              <a:t>Roll forward, roll back, correlated comparison are all now trivial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798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Reality Check, Injecting External State</a:t>
            </a:r>
            <a:endParaRPr lang="en-US" dirty="0"/>
          </a:p>
        </p:txBody>
      </p:sp>
      <p:pic>
        <p:nvPicPr>
          <p:cNvPr id="3" name="Picture 2" descr="3-5-stateful-model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941" y="2029882"/>
            <a:ext cx="6921241" cy="353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74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Recording Raw Data (as it really was)</a:t>
            </a:r>
            <a:endParaRPr lang="en-US" dirty="0"/>
          </a:p>
        </p:txBody>
      </p:sp>
      <p:pic>
        <p:nvPicPr>
          <p:cNvPr id="3" name="Picture 2" descr="3-6-decoy-mode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884" y="2040466"/>
            <a:ext cx="7937499" cy="264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9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&amp; Reproducibility of Input Data is Important!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Recording raw-</a:t>
            </a:r>
            <a:r>
              <a:rPr lang="en-US" dirty="0" err="1" smtClean="0"/>
              <a:t>ish</a:t>
            </a:r>
            <a:r>
              <a:rPr lang="en-US" dirty="0" smtClean="0"/>
              <a:t> data is really a </a:t>
            </a:r>
            <a:r>
              <a:rPr lang="en-US" b="1" i="1" dirty="0" smtClean="0"/>
              <a:t>big</a:t>
            </a:r>
            <a:r>
              <a:rPr lang="en-US" dirty="0" smtClean="0"/>
              <a:t> deal</a:t>
            </a:r>
          </a:p>
          <a:p>
            <a:pPr lvl="1"/>
            <a:r>
              <a:rPr lang="en-US" dirty="0" smtClean="0"/>
              <a:t>Data as seen by a model is worth gold</a:t>
            </a:r>
          </a:p>
          <a:p>
            <a:pPr lvl="1"/>
            <a:r>
              <a:rPr lang="en-US" dirty="0" smtClean="0"/>
              <a:t>Data reconstructed later often has time-machine leaks</a:t>
            </a:r>
          </a:p>
          <a:p>
            <a:pPr lvl="1"/>
            <a:r>
              <a:rPr lang="en-US" dirty="0" smtClean="0"/>
              <a:t>Databases were made for updates, streams are safer</a:t>
            </a:r>
          </a:p>
          <a:p>
            <a:endParaRPr lang="en-US" dirty="0"/>
          </a:p>
          <a:p>
            <a:r>
              <a:rPr lang="en-US" dirty="0" smtClean="0"/>
              <a:t>Raw data is useful for non-ML cases as well (think flexibility)</a:t>
            </a:r>
          </a:p>
          <a:p>
            <a:endParaRPr lang="en-US" dirty="0"/>
          </a:p>
          <a:p>
            <a:r>
              <a:rPr lang="en-US" dirty="0" smtClean="0"/>
              <a:t>Decoy model records training data as seen by models under development &amp; evaluation</a:t>
            </a:r>
          </a:p>
          <a:p>
            <a:pPr marL="422275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9994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Canary for Comparison</a:t>
            </a:r>
            <a:endParaRPr lang="en-US" dirty="0"/>
          </a:p>
        </p:txBody>
      </p:sp>
      <p:pic>
        <p:nvPicPr>
          <p:cNvPr id="3" name="Picture 2" descr="3-7-canary-and-deco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85" y="1933928"/>
            <a:ext cx="6686247" cy="341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61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the Canary Do?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canary is a real model, but is very rarely updated</a:t>
            </a:r>
          </a:p>
          <a:p>
            <a:r>
              <a:rPr lang="en-US" dirty="0" smtClean="0"/>
              <a:t>The canary results are almost never used for </a:t>
            </a:r>
            <a:r>
              <a:rPr lang="en-US" dirty="0" err="1" smtClean="0"/>
              <a:t>decisioning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virtue of the canary is stability</a:t>
            </a:r>
          </a:p>
          <a:p>
            <a:endParaRPr lang="en-US" dirty="0"/>
          </a:p>
          <a:p>
            <a:r>
              <a:rPr lang="en-US" dirty="0" smtClean="0"/>
              <a:t>Comparing to the canary results gives insight into new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678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409" y="2316259"/>
            <a:ext cx="3721100" cy="977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437" y="3236499"/>
            <a:ext cx="35941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1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95349" y="1684535"/>
            <a:ext cx="9831746" cy="3705976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No matter how clever </a:t>
            </a:r>
            <a:r>
              <a:rPr lang="en-US" dirty="0" smtClean="0"/>
              <a:t>you are, </a:t>
            </a:r>
            <a:r>
              <a:rPr lang="en-US" dirty="0"/>
              <a:t>two </a:t>
            </a:r>
            <a:r>
              <a:rPr lang="en-US" dirty="0" smtClean="0"/>
              <a:t>    </a:t>
            </a:r>
          </a:p>
          <a:p>
            <a:pPr algn="l"/>
            <a:r>
              <a:rPr lang="en-US" dirty="0"/>
              <a:t> </a:t>
            </a:r>
            <a:r>
              <a:rPr lang="en-US" dirty="0" smtClean="0"/>
              <a:t>  things </a:t>
            </a:r>
            <a:r>
              <a:rPr lang="en-US" dirty="0"/>
              <a:t>will </a:t>
            </a:r>
            <a:r>
              <a:rPr lang="en-US" dirty="0" smtClean="0"/>
              <a:t>always hold: 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457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409" y="2316259"/>
            <a:ext cx="3721100" cy="977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0" y="2930773"/>
            <a:ext cx="2019300" cy="1308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437" y="3236499"/>
            <a:ext cx="35941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47819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409" y="2316259"/>
            <a:ext cx="3721100" cy="97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409" y="2930985"/>
            <a:ext cx="3340100" cy="1460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437" y="3236499"/>
            <a:ext cx="35941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71633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9143" y="2400460"/>
            <a:ext cx="88571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1"/>
                </a:solidFill>
                <a:latin typeface="Consolas"/>
                <a:cs typeface="Consolas"/>
              </a:rPr>
              <a:t>Models in production live in the real world:</a:t>
            </a:r>
          </a:p>
          <a:p>
            <a:pPr algn="ctr"/>
            <a:r>
              <a:rPr lang="en-US" sz="3200" dirty="0" smtClean="0">
                <a:solidFill>
                  <a:schemeClr val="accent1"/>
                </a:solidFill>
                <a:latin typeface="Consolas"/>
                <a:cs typeface="Consolas"/>
              </a:rPr>
              <a:t> </a:t>
            </a:r>
          </a:p>
          <a:p>
            <a:pPr algn="ctr"/>
            <a:r>
              <a:rPr lang="en-US" sz="3200" dirty="0" smtClean="0">
                <a:solidFill>
                  <a:schemeClr val="accent1"/>
                </a:solidFill>
                <a:latin typeface="Consolas"/>
                <a:cs typeface="Consolas"/>
              </a:rPr>
              <a:t>Conditions may (will) change</a:t>
            </a:r>
          </a:p>
        </p:txBody>
      </p:sp>
    </p:spTree>
    <p:extLst>
      <p:ext uri="{BB962C8B-B14F-4D97-AF65-F5344CB8AC3E}">
        <p14:creationId xmlns:p14="http://schemas.microsoft.com/office/powerpoint/2010/main" val="384993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Rendezvous Schedules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key idea of rendezvous schedules is to define the trade-off of latency versus model priority</a:t>
            </a:r>
          </a:p>
          <a:p>
            <a:pPr lvl="1"/>
            <a:r>
              <a:rPr lang="en-US" dirty="0" smtClean="0"/>
              <a:t>At short delays, we want the best</a:t>
            </a:r>
          </a:p>
          <a:p>
            <a:pPr lvl="1"/>
            <a:r>
              <a:rPr lang="en-US" dirty="0" smtClean="0"/>
              <a:t>At moderate delays we will compromise a bit</a:t>
            </a:r>
          </a:p>
          <a:p>
            <a:pPr lvl="1"/>
            <a:r>
              <a:rPr lang="en-US" dirty="0" smtClean="0"/>
              <a:t>Near the deadline, we will take any answer at all</a:t>
            </a:r>
          </a:p>
          <a:p>
            <a:r>
              <a:rPr lang="en-US" dirty="0" smtClean="0"/>
              <a:t>Normally the same rendezvous schedules apply to all transactions</a:t>
            </a:r>
          </a:p>
          <a:p>
            <a:pPr lvl="1"/>
            <a:r>
              <a:rPr lang="en-US" dirty="0" smtClean="0"/>
              <a:t>Overriding default schedule has bona fide uses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635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Rendezvous Overrides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Incoming transaction can carry an overriding schedule</a:t>
            </a:r>
          </a:p>
          <a:p>
            <a:pPr lvl="1"/>
            <a:r>
              <a:rPr lang="en-US" dirty="0" smtClean="0"/>
              <a:t>This is </a:t>
            </a:r>
            <a:r>
              <a:rPr lang="en-US" dirty="0"/>
              <a:t>great for </a:t>
            </a:r>
            <a:r>
              <a:rPr lang="en-US" dirty="0" smtClean="0"/>
              <a:t>QA, to see output from a specific model</a:t>
            </a:r>
            <a:endParaRPr lang="en-US" dirty="0"/>
          </a:p>
          <a:p>
            <a:pPr lvl="1"/>
            <a:r>
              <a:rPr lang="en-US" dirty="0"/>
              <a:t>Overriding </a:t>
            </a:r>
            <a:r>
              <a:rPr lang="en-US" dirty="0" smtClean="0"/>
              <a:t>the default </a:t>
            </a:r>
            <a:r>
              <a:rPr lang="en-US" dirty="0"/>
              <a:t>schedule is also good for systemic A</a:t>
            </a:r>
            <a:r>
              <a:rPr lang="en-US" dirty="0" smtClean="0"/>
              <a:t>/B tests</a:t>
            </a:r>
          </a:p>
          <a:p>
            <a:endParaRPr lang="en-US" dirty="0"/>
          </a:p>
          <a:p>
            <a:r>
              <a:rPr lang="en-US" dirty="0" smtClean="0"/>
              <a:t>Overrides should be unusual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878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Quick Review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516" y="1542801"/>
            <a:ext cx="71628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73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Proxy Talks to the Outside World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516" y="1542801"/>
            <a:ext cx="7162800" cy="3302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2914409" y="2767621"/>
            <a:ext cx="1579317" cy="1383810"/>
          </a:xfrm>
          <a:prstGeom prst="ellipse">
            <a:avLst/>
          </a:prstGeom>
          <a:noFill/>
          <a:ln w="57150" cmpd="sng" algn="ctr">
            <a:solidFill>
              <a:srgbClr val="C8102E"/>
            </a:solidFill>
            <a:round/>
            <a:headEnd/>
            <a:tailEnd/>
          </a:ln>
        </p:spPr>
        <p:txBody>
          <a:bodyPr rtlCol="0" anchor="ctr"/>
          <a:lstStyle/>
          <a:p>
            <a:pPr algn="ctr" eaLnBrk="0" hangingPunct="0"/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509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Input Stream Feeds All Models Identically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516" y="1542801"/>
            <a:ext cx="7162800" cy="3302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4314628" y="2555979"/>
            <a:ext cx="1579317" cy="1383810"/>
          </a:xfrm>
          <a:prstGeom prst="ellipse">
            <a:avLst/>
          </a:prstGeom>
          <a:noFill/>
          <a:ln w="57150" cmpd="sng" algn="ctr">
            <a:solidFill>
              <a:srgbClr val="C8102E"/>
            </a:solidFill>
            <a:round/>
            <a:headEnd/>
            <a:tailEnd/>
          </a:ln>
        </p:spPr>
        <p:txBody>
          <a:bodyPr rtlCol="0" anchor="ctr"/>
          <a:lstStyle/>
          <a:p>
            <a:pPr algn="ctr" eaLnBrk="0" hangingPunct="0"/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04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Scores Stream Contains All Results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516" y="1542801"/>
            <a:ext cx="7162800" cy="3302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6821997" y="2572260"/>
            <a:ext cx="1579317" cy="1383810"/>
          </a:xfrm>
          <a:prstGeom prst="ellipse">
            <a:avLst/>
          </a:prstGeom>
          <a:noFill/>
          <a:ln w="57150" cmpd="sng" algn="ctr">
            <a:solidFill>
              <a:srgbClr val="C8102E"/>
            </a:solidFill>
            <a:round/>
            <a:headEnd/>
            <a:tailEnd/>
          </a:ln>
        </p:spPr>
        <p:txBody>
          <a:bodyPr rtlCol="0" anchor="ctr"/>
          <a:lstStyle/>
          <a:p>
            <a:pPr algn="ctr" eaLnBrk="0" hangingPunct="0"/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222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Rendezvous Picks A Result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516" y="1542801"/>
            <a:ext cx="7162800" cy="3302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7343009" y="1774534"/>
            <a:ext cx="1579317" cy="1383810"/>
          </a:xfrm>
          <a:prstGeom prst="ellipse">
            <a:avLst/>
          </a:prstGeom>
          <a:noFill/>
          <a:ln w="57150" cmpd="sng" algn="ctr">
            <a:solidFill>
              <a:srgbClr val="C8102E"/>
            </a:solidFill>
            <a:round/>
            <a:headEnd/>
            <a:tailEnd/>
          </a:ln>
        </p:spPr>
        <p:txBody>
          <a:bodyPr rtlCol="0" anchor="ctr"/>
          <a:lstStyle/>
          <a:p>
            <a:pPr algn="ctr" eaLnBrk="0" hangingPunct="0"/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952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95349" y="1580871"/>
            <a:ext cx="9831746" cy="3809640"/>
          </a:xfrm>
        </p:spPr>
        <p:txBody>
          <a:bodyPr>
            <a:normAutofit/>
          </a:bodyPr>
          <a:lstStyle/>
          <a:p>
            <a:pPr marL="742950" indent="-742950" algn="l">
              <a:buAutoNum type="arabicParenR"/>
            </a:pPr>
            <a:endParaRPr lang="en-US" dirty="0" smtClean="0"/>
          </a:p>
          <a:p>
            <a:pPr marL="742950" indent="-742950" algn="l">
              <a:buAutoNum type="arabicParenR"/>
            </a:pPr>
            <a:r>
              <a:rPr lang="en-US" dirty="0" smtClean="0"/>
              <a:t>data </a:t>
            </a:r>
            <a:r>
              <a:rPr lang="en-US" dirty="0"/>
              <a:t>and deployment logistics will </a:t>
            </a:r>
            <a:r>
              <a:rPr lang="en-US" dirty="0" smtClean="0"/>
              <a:t>dominate your work</a:t>
            </a:r>
          </a:p>
        </p:txBody>
      </p:sp>
    </p:spTree>
    <p:extLst>
      <p:ext uri="{BB962C8B-B14F-4D97-AF65-F5344CB8AC3E}">
        <p14:creationId xmlns:p14="http://schemas.microsoft.com/office/powerpoint/2010/main" val="2842625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Return Via A Stream and Return Address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516" y="1542801"/>
            <a:ext cx="7162800" cy="3302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6121887" y="3874669"/>
            <a:ext cx="1579317" cy="1383810"/>
          </a:xfrm>
          <a:prstGeom prst="ellipse">
            <a:avLst/>
          </a:prstGeom>
          <a:noFill/>
          <a:ln w="57150" cmpd="sng" algn="ctr">
            <a:solidFill>
              <a:srgbClr val="C8102E"/>
            </a:solidFill>
            <a:round/>
            <a:headEnd/>
            <a:tailEnd/>
          </a:ln>
        </p:spPr>
        <p:txBody>
          <a:bodyPr rtlCol="0" anchor="ctr"/>
          <a:lstStyle/>
          <a:p>
            <a:pPr algn="ctr" eaLnBrk="0" hangingPunct="0"/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213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Let’s </a:t>
            </a:r>
            <a:r>
              <a:rPr lang="en-US" dirty="0"/>
              <a:t>talk about how the rendezvous architecture makes evaluation </a:t>
            </a:r>
            <a:r>
              <a:rPr lang="en-US" dirty="0" smtClean="0"/>
              <a:t>easier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105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Decoy Model in the Rendezvous Architecture</a:t>
            </a:r>
            <a:endParaRPr lang="en-US" dirty="0"/>
          </a:p>
        </p:txBody>
      </p:sp>
      <p:pic>
        <p:nvPicPr>
          <p:cNvPr id="3" name="Picture 2" descr="3-6-decoy-mode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685" y="3437530"/>
            <a:ext cx="6217920" cy="20726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1439271"/>
            <a:ext cx="10350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Looks </a:t>
            </a:r>
            <a:r>
              <a:rPr lang="en-US" dirty="0"/>
              <a:t>like a server, but it just archives </a:t>
            </a:r>
            <a:r>
              <a:rPr lang="en-US" dirty="0" smtClean="0"/>
              <a:t>inputs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/>
              <a:t>Safe in a good streaming environment, less safe without good isolation</a:t>
            </a:r>
          </a:p>
          <a:p>
            <a:endParaRPr lang="en-US" dirty="0" smtClean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775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Data Collected in Rendezvous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Request ID + Input data</a:t>
            </a:r>
          </a:p>
          <a:p>
            <a:r>
              <a:rPr lang="en-US" dirty="0" smtClean="0"/>
              <a:t>All output scores</a:t>
            </a:r>
          </a:p>
          <a:p>
            <a:endParaRPr lang="en-US" dirty="0" smtClean="0"/>
          </a:p>
          <a:p>
            <a:r>
              <a:rPr lang="en-US" dirty="0" smtClean="0"/>
              <a:t>Evaluation latency</a:t>
            </a:r>
          </a:p>
          <a:p>
            <a:r>
              <a:rPr lang="en-US" dirty="0" smtClean="0"/>
              <a:t>Round trip latency</a:t>
            </a:r>
          </a:p>
          <a:p>
            <a:endParaRPr lang="en-US" dirty="0" smtClean="0"/>
          </a:p>
          <a:p>
            <a:r>
              <a:rPr lang="en-US" dirty="0" smtClean="0"/>
              <a:t>Rendezvous choices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29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Model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Don’t need ground truth to compare models at a gross level</a:t>
            </a:r>
          </a:p>
          <a:p>
            <a:r>
              <a:rPr lang="en-US" dirty="0" smtClean="0"/>
              <a:t>For </a:t>
            </a:r>
            <a:r>
              <a:rPr lang="en-US" dirty="0" err="1" smtClean="0"/>
              <a:t>uncalibrated</a:t>
            </a:r>
            <a:r>
              <a:rPr lang="en-US" dirty="0" smtClean="0"/>
              <a:t> models, score quantiles are useful</a:t>
            </a:r>
          </a:p>
          <a:p>
            <a:r>
              <a:rPr lang="en-US" dirty="0" smtClean="0"/>
              <a:t>For mature models, most results will be very similar</a:t>
            </a:r>
          </a:p>
          <a:p>
            <a:pPr lvl="1"/>
            <a:r>
              <a:rPr lang="en-US" dirty="0" smtClean="0"/>
              <a:t>Large differences from known good models cannot be good</a:t>
            </a:r>
          </a:p>
          <a:p>
            <a:endParaRPr lang="en-US" dirty="0" smtClean="0"/>
          </a:p>
          <a:p>
            <a:r>
              <a:rPr lang="en-US" dirty="0" smtClean="0"/>
              <a:t>Ultimately, ground truth is important</a:t>
            </a:r>
          </a:p>
          <a:p>
            <a:pPr lvl="1"/>
            <a:r>
              <a:rPr lang="en-US" dirty="0" smtClean="0"/>
              <a:t>But only for cases where scores differ significantly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369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Model Differencing</a:t>
            </a:r>
            <a:endParaRPr lang="en-US" dirty="0"/>
          </a:p>
        </p:txBody>
      </p:sp>
      <p:pic>
        <p:nvPicPr>
          <p:cNvPr id="5" name="Picture 4" descr="q-q-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017" y="1198167"/>
            <a:ext cx="9520228" cy="47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21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Model Differencing</a:t>
            </a:r>
            <a:endParaRPr lang="en-US" dirty="0"/>
          </a:p>
        </p:txBody>
      </p:sp>
      <p:pic>
        <p:nvPicPr>
          <p:cNvPr id="5" name="Picture 4" descr="q-q-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017" y="1198167"/>
            <a:ext cx="9520228" cy="47601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66221" y="2885869"/>
            <a:ext cx="206992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Scales may differ radically</a:t>
            </a:r>
          </a:p>
        </p:txBody>
      </p:sp>
    </p:spTree>
    <p:extLst>
      <p:ext uri="{BB962C8B-B14F-4D97-AF65-F5344CB8AC3E}">
        <p14:creationId xmlns:p14="http://schemas.microsoft.com/office/powerpoint/2010/main" val="653331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Model Differencing</a:t>
            </a:r>
            <a:endParaRPr lang="en-US" dirty="0"/>
          </a:p>
        </p:txBody>
      </p:sp>
      <p:pic>
        <p:nvPicPr>
          <p:cNvPr id="5" name="Picture 4" descr="q-q-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017" y="1198167"/>
            <a:ext cx="9520228" cy="47601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66221" y="2885869"/>
            <a:ext cx="206992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Scales may differ radically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14317" y="3708399"/>
            <a:ext cx="222207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Quantiles correct scaling</a:t>
            </a:r>
          </a:p>
        </p:txBody>
      </p:sp>
    </p:spTree>
    <p:extLst>
      <p:ext uri="{BB962C8B-B14F-4D97-AF65-F5344CB8AC3E}">
        <p14:creationId xmlns:p14="http://schemas.microsoft.com/office/powerpoint/2010/main" val="1649322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Model Differencing</a:t>
            </a:r>
            <a:endParaRPr lang="en-US" dirty="0"/>
          </a:p>
        </p:txBody>
      </p:sp>
      <p:pic>
        <p:nvPicPr>
          <p:cNvPr id="5" name="Picture 4" descr="q-q-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017" y="1198167"/>
            <a:ext cx="9520228" cy="47601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66221" y="2885869"/>
            <a:ext cx="206992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Scales may differ radically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14317" y="3708399"/>
            <a:ext cx="222207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Quantiles correct scaling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03279" y="967416"/>
            <a:ext cx="222207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Perfect match on high scores</a:t>
            </a:r>
          </a:p>
        </p:txBody>
      </p:sp>
    </p:spTree>
    <p:extLst>
      <p:ext uri="{BB962C8B-B14F-4D97-AF65-F5344CB8AC3E}">
        <p14:creationId xmlns:p14="http://schemas.microsoft.com/office/powerpoint/2010/main" val="495616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Reject </a:t>
            </a:r>
            <a:r>
              <a:rPr lang="en-US" dirty="0" err="1" smtClean="0"/>
              <a:t>Inferencing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Today’s model selects tomorrows training data</a:t>
            </a:r>
          </a:p>
          <a:p>
            <a:endParaRPr lang="en-US" dirty="0"/>
          </a:p>
          <a:p>
            <a:r>
              <a:rPr lang="en-US" dirty="0" smtClean="0"/>
              <a:t>Safe decisions often prevent data collection</a:t>
            </a:r>
          </a:p>
          <a:p>
            <a:pPr lvl="1"/>
            <a:r>
              <a:rPr lang="en-US" dirty="0" smtClean="0"/>
              <a:t>Fraud flag prevents the transaction</a:t>
            </a:r>
          </a:p>
          <a:p>
            <a:pPr lvl="1"/>
            <a:r>
              <a:rPr lang="en-US" dirty="0" smtClean="0"/>
              <a:t>Recommendation ranking has the same effect</a:t>
            </a:r>
            <a:endParaRPr lang="en-US" dirty="0"/>
          </a:p>
          <a:p>
            <a:r>
              <a:rPr lang="en-US" dirty="0" smtClean="0"/>
              <a:t>The model winds up confirming what it already knows</a:t>
            </a:r>
          </a:p>
          <a:p>
            <a:endParaRPr lang="en-US" dirty="0"/>
          </a:p>
          <a:p>
            <a:r>
              <a:rPr lang="en-US" dirty="0" smtClean="0"/>
              <a:t>Model comparison has same problem</a:t>
            </a:r>
          </a:p>
          <a:p>
            <a:pPr lvl="1"/>
            <a:r>
              <a:rPr lang="en-US" dirty="0" smtClean="0"/>
              <a:t>Champion says reject, challenger says retain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410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95349" y="1580871"/>
            <a:ext cx="9831746" cy="3809640"/>
          </a:xfrm>
        </p:spPr>
        <p:txBody>
          <a:bodyPr>
            <a:normAutofit/>
          </a:bodyPr>
          <a:lstStyle/>
          <a:p>
            <a:pPr marL="742950" indent="-742950" algn="l">
              <a:buAutoNum type="arabicParenR"/>
            </a:pPr>
            <a:endParaRPr lang="en-US" dirty="0" smtClean="0"/>
          </a:p>
          <a:p>
            <a:pPr marL="742950" indent="-742950" algn="l">
              <a:buAutoNum type="arabicParenR"/>
            </a:pPr>
            <a:endParaRPr lang="en-US" dirty="0" smtClean="0"/>
          </a:p>
          <a:p>
            <a:pPr marL="742950" indent="-742950" algn="l">
              <a:buFont typeface="+mj-lt"/>
              <a:buAutoNum type="arabicParenR" startAt="2"/>
            </a:pPr>
            <a:r>
              <a:rPr lang="en-US" dirty="0" smtClean="0"/>
              <a:t>you </a:t>
            </a:r>
            <a:r>
              <a:rPr lang="en-US" dirty="0"/>
              <a:t>will need more than two  versions of your model</a:t>
            </a:r>
            <a:endParaRPr lang="en-US" dirty="0" smtClean="0"/>
          </a:p>
          <a:p>
            <a:pPr marL="5923643" lvl="8" indent="-742950">
              <a:buAutoNum type="arabicParenR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78088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Reject </a:t>
            </a:r>
            <a:r>
              <a:rPr lang="en-US" dirty="0" err="1" smtClean="0"/>
              <a:t>Inferencing</a:t>
            </a:r>
            <a:r>
              <a:rPr lang="en-US" dirty="0" smtClean="0"/>
              <a:t> Solution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must balance EXPLORATION </a:t>
            </a:r>
          </a:p>
          <a:p>
            <a:pPr lvl="1"/>
            <a:r>
              <a:rPr lang="en-US" dirty="0" smtClean="0"/>
              <a:t>Calling a bluff to look at ground truth</a:t>
            </a:r>
          </a:p>
          <a:p>
            <a:pPr lvl="1"/>
            <a:endParaRPr lang="en-US" dirty="0"/>
          </a:p>
          <a:p>
            <a:r>
              <a:rPr lang="en-US" dirty="0" smtClean="0"/>
              <a:t>Versus EXPLOITATION</a:t>
            </a:r>
          </a:p>
          <a:p>
            <a:pPr lvl="1"/>
            <a:r>
              <a:rPr lang="en-US" dirty="0" smtClean="0"/>
              <a:t>Doing what we think is right</a:t>
            </a:r>
          </a:p>
          <a:p>
            <a:endParaRPr lang="en-US" dirty="0"/>
          </a:p>
          <a:p>
            <a:r>
              <a:rPr lang="en-US" dirty="0" smtClean="0"/>
              <a:t>Exploration costs us because we make worse decisions</a:t>
            </a:r>
          </a:p>
          <a:p>
            <a:pPr lvl="1"/>
            <a:r>
              <a:rPr lang="en-US" dirty="0" smtClean="0"/>
              <a:t>But it can help make better decisions later</a:t>
            </a:r>
          </a:p>
          <a:p>
            <a:r>
              <a:rPr lang="en-US" dirty="0" smtClean="0"/>
              <a:t>Exploitation costs us because we don’t learn better answers</a:t>
            </a:r>
          </a:p>
          <a:p>
            <a:pPr lvl="1"/>
            <a:r>
              <a:rPr lang="en-US" dirty="0" smtClean="0"/>
              <a:t>But it is the best we know now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8305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Multi-Armed Bandits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Classic formulation for explore/exploit trade-offs</a:t>
            </a:r>
          </a:p>
          <a:p>
            <a:r>
              <a:rPr lang="en-US" dirty="0" smtClean="0"/>
              <a:t>Thompson sampling is very good option</a:t>
            </a:r>
          </a:p>
          <a:p>
            <a:r>
              <a:rPr lang="en-US" dirty="0" smtClean="0"/>
              <a:t>Simple dithering may be good enough</a:t>
            </a:r>
          </a:p>
          <a:p>
            <a:endParaRPr lang="en-US" dirty="0"/>
          </a:p>
          <a:p>
            <a:r>
              <a:rPr lang="en-US" dirty="0" smtClean="0"/>
              <a:t>Key intuition is that we don’t need to perfectly characterize losers </a:t>
            </a:r>
            <a:r>
              <a:rPr lang="mr-IN" dirty="0" smtClean="0"/>
              <a:t>…</a:t>
            </a:r>
            <a:r>
              <a:rPr lang="en-US" dirty="0" smtClean="0"/>
              <a:t> once we know they are losers, we don’t care</a:t>
            </a:r>
          </a:p>
          <a:p>
            <a:endParaRPr lang="en-US" dirty="0"/>
          </a:p>
          <a:p>
            <a:r>
              <a:rPr lang="en-US" dirty="0" smtClean="0"/>
              <a:t>Variant for ranking also good for model evaluation</a:t>
            </a:r>
          </a:p>
          <a:p>
            <a:pPr lvl="1"/>
            <a:r>
              <a:rPr lang="en-US" dirty="0" smtClean="0"/>
              <a:t>Also used to rank </a:t>
            </a:r>
            <a:r>
              <a:rPr lang="en-US" dirty="0" err="1" smtClean="0"/>
              <a:t>reddit</a:t>
            </a:r>
            <a:r>
              <a:rPr lang="en-US" dirty="0" smtClean="0"/>
              <a:t> comments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494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 descr="frame-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21" y="274639"/>
            <a:ext cx="108204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565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frame-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21" y="274639"/>
            <a:ext cx="108204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803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 descr="frame-1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21" y="274639"/>
            <a:ext cx="108204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771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 descr="frame-2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21" y="274639"/>
            <a:ext cx="108204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379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 descr="frame-5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21" y="274639"/>
            <a:ext cx="108204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206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 descr="frame-1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21" y="274639"/>
            <a:ext cx="108204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830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frame-15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21" y="274639"/>
            <a:ext cx="108204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994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frame-2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21" y="274639"/>
            <a:ext cx="108204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6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View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212" y="1987815"/>
            <a:ext cx="47625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58116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Warnings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Bad models can be good explorers</a:t>
            </a:r>
          </a:p>
          <a:p>
            <a:r>
              <a:rPr lang="en-US" dirty="0" smtClean="0"/>
              <a:t>That can make other models look better</a:t>
            </a:r>
          </a:p>
          <a:p>
            <a:endParaRPr lang="en-US" dirty="0"/>
          </a:p>
          <a:p>
            <a:r>
              <a:rPr lang="en-US" dirty="0" smtClean="0"/>
              <a:t>Offline evaluation is fine, but you don’t know what would have happened </a:t>
            </a:r>
            <a:r>
              <a:rPr lang="mr-IN" dirty="0" smtClean="0"/>
              <a:t>…</a:t>
            </a:r>
            <a:r>
              <a:rPr lang="en-US" dirty="0" smtClean="0"/>
              <a:t> real innovation has high error bars</a:t>
            </a:r>
          </a:p>
          <a:p>
            <a:endParaRPr lang="en-US" dirty="0"/>
          </a:p>
          <a:p>
            <a:r>
              <a:rPr lang="en-US" dirty="0" smtClean="0"/>
              <a:t>Where models all agree, we learning nothing</a:t>
            </a:r>
          </a:p>
          <a:p>
            <a:r>
              <a:rPr lang="en-US" dirty="0" smtClean="0"/>
              <a:t>In the end, it is differences that matter the most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0473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Having complete and precise history is golden for </a:t>
            </a:r>
          </a:p>
          <a:p>
            <a:r>
              <a:rPr lang="en-US" dirty="0" smtClean="0"/>
              <a:t>offline comparisons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5403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Allowing the rendezvous server </a:t>
            </a:r>
          </a:p>
          <a:p>
            <a:r>
              <a:rPr lang="en-US" dirty="0" smtClean="0"/>
              <a:t>to do Thompson sampling is </a:t>
            </a:r>
          </a:p>
          <a:p>
            <a:r>
              <a:rPr lang="en-US" dirty="0" smtClean="0"/>
              <a:t>even better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7469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Detection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 comparison is all fine and good until the world changes</a:t>
            </a:r>
          </a:p>
          <a:p>
            <a:endParaRPr lang="en-US" dirty="0"/>
          </a:p>
          <a:p>
            <a:r>
              <a:rPr lang="en-US" dirty="0" smtClean="0"/>
              <a:t>And the world will change</a:t>
            </a:r>
          </a:p>
          <a:p>
            <a:endParaRPr lang="en-US" dirty="0"/>
          </a:p>
          <a:p>
            <a:r>
              <a:rPr lang="en-US" dirty="0" smtClean="0"/>
              <a:t>One of the most sensitive indicators is score distribution for a good model</a:t>
            </a:r>
          </a:p>
          <a:p>
            <a:pPr lvl="1"/>
            <a:r>
              <a:rPr lang="en-US" dirty="0" smtClean="0"/>
              <a:t>T-digest is very effective for sketching distributions, especially in tails</a:t>
            </a:r>
          </a:p>
          <a:p>
            <a:pPr lvl="1"/>
            <a:r>
              <a:rPr lang="en-US" dirty="0" smtClean="0"/>
              <a:t>Compare current </a:t>
            </a:r>
            <a:r>
              <a:rPr lang="en-US" dirty="0" err="1" smtClean="0"/>
              <a:t>vs</a:t>
            </a:r>
            <a:r>
              <a:rPr lang="en-US" dirty="0" smtClean="0"/>
              <a:t> historical distribution using q-q or KS</a:t>
            </a:r>
          </a:p>
        </p:txBody>
      </p:sp>
    </p:spTree>
    <p:extLst>
      <p:ext uri="{BB962C8B-B14F-4D97-AF65-F5344CB8AC3E}">
        <p14:creationId xmlns:p14="http://schemas.microsoft.com/office/powerpoint/2010/main" val="14943971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Rendezvous Schedules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key idea of rendezvous schedules is to define the trade-off of latency versus model priority</a:t>
            </a:r>
          </a:p>
          <a:p>
            <a:pPr lvl="1"/>
            <a:r>
              <a:rPr lang="en-US" dirty="0" smtClean="0"/>
              <a:t>At short delays, we want the best</a:t>
            </a:r>
          </a:p>
          <a:p>
            <a:pPr lvl="1"/>
            <a:r>
              <a:rPr lang="en-US" dirty="0" smtClean="0"/>
              <a:t>At moderate delays we will compromise a bit</a:t>
            </a:r>
          </a:p>
          <a:p>
            <a:pPr lvl="1"/>
            <a:r>
              <a:rPr lang="en-US" dirty="0" smtClean="0"/>
              <a:t>Near the deadline, we will take any answer at all</a:t>
            </a:r>
          </a:p>
          <a:p>
            <a:r>
              <a:rPr lang="en-US" dirty="0" smtClean="0"/>
              <a:t>Normally the same rendezvous schedules apply to all transactions</a:t>
            </a:r>
          </a:p>
          <a:p>
            <a:pPr lvl="1"/>
            <a:r>
              <a:rPr lang="en-US" dirty="0" smtClean="0"/>
              <a:t>Overriding default schedule has bona fide uses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690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Rendezvous Overrides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Incoming transaction can carry an overriding schedule</a:t>
            </a:r>
          </a:p>
          <a:p>
            <a:pPr lvl="1"/>
            <a:r>
              <a:rPr lang="en-US" dirty="0" smtClean="0"/>
              <a:t>This is </a:t>
            </a:r>
            <a:r>
              <a:rPr lang="en-US" dirty="0"/>
              <a:t>great for </a:t>
            </a:r>
            <a:r>
              <a:rPr lang="en-US" dirty="0" smtClean="0"/>
              <a:t>QA, to see output from a specific model</a:t>
            </a:r>
            <a:endParaRPr lang="en-US" dirty="0"/>
          </a:p>
          <a:p>
            <a:pPr lvl="1"/>
            <a:r>
              <a:rPr lang="en-US" dirty="0"/>
              <a:t>Overriding </a:t>
            </a:r>
            <a:r>
              <a:rPr lang="en-US" dirty="0" smtClean="0"/>
              <a:t>the default </a:t>
            </a:r>
            <a:r>
              <a:rPr lang="en-US" dirty="0"/>
              <a:t>schedule is also good for systemic A</a:t>
            </a:r>
            <a:r>
              <a:rPr lang="en-US" dirty="0" smtClean="0"/>
              <a:t>/B tests</a:t>
            </a:r>
          </a:p>
          <a:p>
            <a:endParaRPr lang="en-US" dirty="0"/>
          </a:p>
          <a:p>
            <a:r>
              <a:rPr lang="en-US" dirty="0" smtClean="0"/>
              <a:t>Overrides should be unusual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599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kinds of model</a:t>
            </a:r>
          </a:p>
          <a:p>
            <a:pPr lvl="1"/>
            <a:r>
              <a:rPr lang="en-US" dirty="0" smtClean="0"/>
              <a:t>multiple rendezvous frameworks for different tasks</a:t>
            </a:r>
          </a:p>
          <a:p>
            <a:r>
              <a:rPr lang="en-US" dirty="0" smtClean="0"/>
              <a:t>More throughput</a:t>
            </a:r>
          </a:p>
          <a:p>
            <a:pPr lvl="1"/>
            <a:r>
              <a:rPr lang="en-US" dirty="0" smtClean="0"/>
              <a:t>Fast default models</a:t>
            </a:r>
          </a:p>
          <a:p>
            <a:pPr lvl="1"/>
            <a:r>
              <a:rPr lang="en-US" dirty="0" smtClean="0"/>
              <a:t>Partition input stream to allow parallel model evaluation</a:t>
            </a:r>
          </a:p>
          <a:p>
            <a:pPr lvl="1"/>
            <a:r>
              <a:rPr lang="en-US" dirty="0" smtClean="0"/>
              <a:t>Input batching</a:t>
            </a:r>
          </a:p>
          <a:p>
            <a:r>
              <a:rPr lang="en-US" dirty="0" smtClean="0"/>
              <a:t>Extreme volumes require extreme measures</a:t>
            </a:r>
          </a:p>
          <a:p>
            <a:pPr lvl="1"/>
            <a:r>
              <a:rPr lang="en-US" dirty="0" smtClean="0"/>
              <a:t>Cannibalize fancy models to run more fast/simple models</a:t>
            </a:r>
          </a:p>
          <a:p>
            <a:pPr lvl="1"/>
            <a:r>
              <a:rPr lang="en-US" dirty="0" smtClean="0"/>
              <a:t>Speed before beauty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182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Faster Throughput Through Failure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Suppose we have one model that can handle 10,000 t/s @ 2ms</a:t>
            </a:r>
          </a:p>
          <a:p>
            <a:pPr lvl="1"/>
            <a:r>
              <a:rPr lang="en-US" dirty="0" smtClean="0"/>
              <a:t>But this isn’t the most accurate model. Not bad, but not best</a:t>
            </a:r>
          </a:p>
          <a:p>
            <a:r>
              <a:rPr lang="en-US" dirty="0" smtClean="0"/>
              <a:t>And our champion model can handle 1000 t/s @ 10ms</a:t>
            </a:r>
            <a:endParaRPr lang="en-US" dirty="0"/>
          </a:p>
          <a:p>
            <a:r>
              <a:rPr lang="en-US" dirty="0" smtClean="0"/>
              <a:t>Then imagine a burst of 2000 t/s for several minutes</a:t>
            </a:r>
          </a:p>
          <a:p>
            <a:endParaRPr lang="en-US" dirty="0"/>
          </a:p>
          <a:p>
            <a:r>
              <a:rPr lang="en-US" dirty="0" smtClean="0"/>
              <a:t>Champion can only evaluate half of all requests</a:t>
            </a:r>
          </a:p>
          <a:p>
            <a:pPr lvl="1"/>
            <a:r>
              <a:rPr lang="en-US" dirty="0" smtClean="0"/>
              <a:t>Should skip to keep up</a:t>
            </a:r>
          </a:p>
          <a:p>
            <a:pPr lvl="1"/>
            <a:r>
              <a:rPr lang="en-US" dirty="0" smtClean="0"/>
              <a:t>Fast model will cover for champion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481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391" y="2148147"/>
            <a:ext cx="5694470" cy="278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29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391" y="2148147"/>
            <a:ext cx="5694470" cy="27859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212" y="3374363"/>
            <a:ext cx="4159184" cy="155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91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View: This isn’t the whole story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212" y="1987815"/>
            <a:ext cx="47625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129" y="2699758"/>
            <a:ext cx="548640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98825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391" y="2148147"/>
            <a:ext cx="5694470" cy="27859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5236941" y="4139494"/>
            <a:ext cx="1364113" cy="642877"/>
          </a:xfrm>
          <a:prstGeom prst="rect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 eaLnBrk="0" hangingPunct="0"/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114" y="3148179"/>
            <a:ext cx="3615808" cy="39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22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391" y="2148147"/>
            <a:ext cx="5694470" cy="27859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212" y="3374363"/>
            <a:ext cx="4159184" cy="155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29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391" y="2148147"/>
            <a:ext cx="5694470" cy="27859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5236941" y="4139494"/>
            <a:ext cx="1364113" cy="642877"/>
          </a:xfrm>
          <a:prstGeom prst="rect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 eaLnBrk="0" hangingPunct="0"/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114" y="3148179"/>
            <a:ext cx="3615808" cy="39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54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95349" y="1777999"/>
            <a:ext cx="9831746" cy="316117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Always have a default or </a:t>
            </a:r>
          </a:p>
          <a:p>
            <a:r>
              <a:rPr lang="en-US" dirty="0" smtClean="0"/>
              <a:t>fallback model</a:t>
            </a:r>
          </a:p>
          <a:p>
            <a:endParaRPr lang="en-US" dirty="0"/>
          </a:p>
          <a:p>
            <a:r>
              <a:rPr lang="en-US" dirty="0" smtClean="0"/>
              <a:t>Models that fall behind should discard requests to catch 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94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 of Rendezvous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100% speculative execution can be expensive</a:t>
            </a:r>
          </a:p>
          <a:p>
            <a:pPr lvl="1"/>
            <a:r>
              <a:rPr lang="en-US" dirty="0" smtClean="0"/>
              <a:t>Can be mitigated by partial speculation</a:t>
            </a:r>
          </a:p>
          <a:p>
            <a:pPr lvl="1"/>
            <a:r>
              <a:rPr lang="en-US" dirty="0" smtClean="0"/>
              <a:t>Or it may just be too expensive</a:t>
            </a:r>
          </a:p>
          <a:p>
            <a:pPr lvl="1"/>
            <a:endParaRPr lang="en-US" dirty="0"/>
          </a:p>
          <a:p>
            <a:r>
              <a:rPr lang="en-US" dirty="0" smtClean="0"/>
              <a:t>Minimum Viable Products should be minimal</a:t>
            </a:r>
          </a:p>
          <a:p>
            <a:pPr lvl="1"/>
            <a:r>
              <a:rPr lang="en-US" dirty="0" smtClean="0"/>
              <a:t>You may not require zero downtime </a:t>
            </a:r>
            <a:r>
              <a:rPr lang="mr-IN" dirty="0" smtClean="0"/>
              <a:t>…</a:t>
            </a:r>
            <a:r>
              <a:rPr lang="en-US" dirty="0" smtClean="0"/>
              <a:t> be realistic</a:t>
            </a:r>
          </a:p>
          <a:p>
            <a:pPr lvl="1"/>
            <a:endParaRPr lang="en-US" dirty="0"/>
          </a:p>
          <a:p>
            <a:r>
              <a:rPr lang="en-US" dirty="0" smtClean="0"/>
              <a:t>Context may be too large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Latency limits may be too stringent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544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 Targeting Example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167" y="1219200"/>
            <a:ext cx="4978400" cy="4406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07673" y="1503906"/>
            <a:ext cx="41880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User profile and context used</a:t>
            </a:r>
          </a:p>
          <a:p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for rough-cut selection of ads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24464" y="3800086"/>
            <a:ext cx="45305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Roughly 1000 ads are scored in </a:t>
            </a:r>
          </a:p>
          <a:p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detail for p(click)</a:t>
            </a:r>
          </a:p>
        </p:txBody>
      </p:sp>
    </p:spTree>
    <p:extLst>
      <p:ext uri="{BB962C8B-B14F-4D97-AF65-F5344CB8AC3E}">
        <p14:creationId xmlns:p14="http://schemas.microsoft.com/office/powerpoint/2010/main" val="3152666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</a:t>
            </a:r>
            <a:r>
              <a:rPr lang="en-US" dirty="0" smtClean="0"/>
              <a:t>Batching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1414099"/>
            <a:ext cx="33909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23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Batching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1414099"/>
            <a:ext cx="3390900" cy="43434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430" y="4651222"/>
            <a:ext cx="419100" cy="4191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430" y="3020121"/>
            <a:ext cx="3467100" cy="4826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430" y="1912949"/>
            <a:ext cx="33401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5018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Batching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1414099"/>
            <a:ext cx="3390900" cy="43434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430" y="4651222"/>
            <a:ext cx="419100" cy="4191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430" y="3020121"/>
            <a:ext cx="3467100" cy="4826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430" y="1912949"/>
            <a:ext cx="33401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8987" y="1862149"/>
            <a:ext cx="1397000" cy="55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8987" y="2964280"/>
            <a:ext cx="1397000" cy="55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8987" y="4511522"/>
            <a:ext cx="1016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08168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Batching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1414099"/>
            <a:ext cx="3390900" cy="434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987" y="1862149"/>
            <a:ext cx="1397000" cy="55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8987" y="2964280"/>
            <a:ext cx="1397000" cy="55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8987" y="4511522"/>
            <a:ext cx="1016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5875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1897174"/>
            <a:ext cx="10236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1"/>
                </a:solidFill>
                <a:latin typeface="Consolas"/>
                <a:cs typeface="Consolas"/>
              </a:rPr>
              <a:t>90% of the effort in successful machine learning isn’t in the training or model </a:t>
            </a:r>
            <a:r>
              <a:rPr lang="en-US" sz="3200" dirty="0" err="1" smtClean="0">
                <a:solidFill>
                  <a:schemeClr val="accent1"/>
                </a:solidFill>
                <a:latin typeface="Consolas"/>
                <a:cs typeface="Consolas"/>
              </a:rPr>
              <a:t>dev</a:t>
            </a:r>
            <a:r>
              <a:rPr lang="en-US" sz="3200" dirty="0" smtClean="0">
                <a:solidFill>
                  <a:schemeClr val="accent1"/>
                </a:solidFill>
                <a:latin typeface="Consolas"/>
                <a:cs typeface="Consolas"/>
              </a:rPr>
              <a:t>…</a:t>
            </a:r>
          </a:p>
          <a:p>
            <a:pPr algn="ctr"/>
            <a:endParaRPr lang="en-US" sz="3200" dirty="0" smtClean="0">
              <a:solidFill>
                <a:schemeClr val="accent1"/>
              </a:solidFill>
              <a:latin typeface="Consolas"/>
              <a:cs typeface="Consolas"/>
            </a:endParaRPr>
          </a:p>
          <a:p>
            <a:pPr algn="ctr"/>
            <a:r>
              <a:rPr lang="en-US" sz="3200" dirty="0" smtClean="0">
                <a:solidFill>
                  <a:schemeClr val="accent1"/>
                </a:solidFill>
                <a:latin typeface="Consolas"/>
                <a:cs typeface="Consolas"/>
              </a:rPr>
              <a:t>It’s the logistics</a:t>
            </a:r>
          </a:p>
        </p:txBody>
      </p:sp>
    </p:spTree>
    <p:extLst>
      <p:ext uri="{BB962C8B-B14F-4D97-AF65-F5344CB8AC3E}">
        <p14:creationId xmlns:p14="http://schemas.microsoft.com/office/powerpoint/2010/main" val="339293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Batching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1414099"/>
            <a:ext cx="3390900" cy="434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4956" y="1912949"/>
            <a:ext cx="2273300" cy="571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4956" y="2953002"/>
            <a:ext cx="2273300" cy="571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4956" y="4507512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3507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Batching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1414099"/>
            <a:ext cx="3390900" cy="43434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107" y="1909829"/>
            <a:ext cx="3365500" cy="5080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107" y="3041902"/>
            <a:ext cx="3733800" cy="4826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703" y="4672612"/>
            <a:ext cx="558800" cy="40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4956" y="1912949"/>
            <a:ext cx="2273300" cy="571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4956" y="2953002"/>
            <a:ext cx="2273300" cy="571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4956" y="4507512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0325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Not Full Rendezvous?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1000’s of ads / second x 1000 candidates = 1M scores / second</a:t>
            </a:r>
          </a:p>
          <a:p>
            <a:pPr lvl="1"/>
            <a:r>
              <a:rPr lang="en-US" dirty="0" smtClean="0"/>
              <a:t>AKA “a lot”</a:t>
            </a:r>
          </a:p>
          <a:p>
            <a:endParaRPr lang="en-US" dirty="0"/>
          </a:p>
          <a:p>
            <a:r>
              <a:rPr lang="en-US" dirty="0" smtClean="0"/>
              <a:t>Scoring a single model is expensive</a:t>
            </a:r>
          </a:p>
          <a:p>
            <a:r>
              <a:rPr lang="en-US" dirty="0" err="1" smtClean="0"/>
              <a:t>Sharding</a:t>
            </a:r>
            <a:r>
              <a:rPr lang="en-US" dirty="0" smtClean="0"/>
              <a:t> and replication provides a form of failure tolerance</a:t>
            </a:r>
          </a:p>
          <a:p>
            <a:endParaRPr lang="en-US" dirty="0" smtClean="0"/>
          </a:p>
          <a:p>
            <a:r>
              <a:rPr lang="en-US" dirty="0" smtClean="0"/>
              <a:t>Full speculative execution across several options is prohibitive</a:t>
            </a:r>
          </a:p>
          <a:p>
            <a:endParaRPr lang="en-US" dirty="0"/>
          </a:p>
          <a:p>
            <a:r>
              <a:rPr lang="en-US" dirty="0" smtClean="0"/>
              <a:t>Latency guarantees can be very short (10 </a:t>
            </a:r>
            <a:r>
              <a:rPr lang="en-US" dirty="0" err="1" smtClean="0"/>
              <a:t>ms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009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Rendezvous-lite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have some options</a:t>
            </a:r>
          </a:p>
          <a:p>
            <a:endParaRPr lang="en-US" dirty="0"/>
          </a:p>
          <a:p>
            <a:r>
              <a:rPr lang="en-US" dirty="0" smtClean="0"/>
              <a:t>We can allow selective speculation on marked requests</a:t>
            </a:r>
          </a:p>
          <a:p>
            <a:pPr lvl="1"/>
            <a:r>
              <a:rPr lang="en-US" dirty="0" smtClean="0"/>
              <a:t>If only 1% of ads run speculative execution, we can pack 10x more shards per node and use 10x fewer nodes</a:t>
            </a:r>
          </a:p>
          <a:p>
            <a:pPr lvl="1"/>
            <a:r>
              <a:rPr lang="en-US" dirty="0" smtClean="0"/>
              <a:t>Selective speculation doesn’t give redundancy</a:t>
            </a:r>
          </a:p>
          <a:p>
            <a:endParaRPr lang="en-US" dirty="0"/>
          </a:p>
          <a:p>
            <a:r>
              <a:rPr lang="en-US" dirty="0" smtClean="0"/>
              <a:t>We can release results if &gt;80% of shards reply </a:t>
            </a:r>
          </a:p>
          <a:p>
            <a:endParaRPr lang="en-US" dirty="0"/>
          </a:p>
          <a:p>
            <a:r>
              <a:rPr lang="en-US" dirty="0" smtClean="0"/>
              <a:t>Temporary speculation during hand-offs is useful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41527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9143" y="2400460"/>
            <a:ext cx="885715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1"/>
                </a:solidFill>
                <a:latin typeface="Consolas"/>
                <a:cs typeface="Consolas"/>
              </a:rPr>
              <a:t>Let’s Review</a:t>
            </a:r>
          </a:p>
        </p:txBody>
      </p:sp>
    </p:spTree>
    <p:extLst>
      <p:ext uri="{BB962C8B-B14F-4D97-AF65-F5344CB8AC3E}">
        <p14:creationId xmlns:p14="http://schemas.microsoft.com/office/powerpoint/2010/main" val="117776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Quick Review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516" y="1542801"/>
            <a:ext cx="71628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98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Proxy Talks to the Outside World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516" y="1542801"/>
            <a:ext cx="7162800" cy="3302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2914409" y="2767621"/>
            <a:ext cx="1579317" cy="1383810"/>
          </a:xfrm>
          <a:prstGeom prst="ellipse">
            <a:avLst/>
          </a:prstGeom>
          <a:noFill/>
          <a:ln w="57150" cmpd="sng" algn="ctr">
            <a:solidFill>
              <a:srgbClr val="C8102E"/>
            </a:solidFill>
            <a:round/>
            <a:headEnd/>
            <a:tailEnd/>
          </a:ln>
        </p:spPr>
        <p:txBody>
          <a:bodyPr rtlCol="0" anchor="ctr"/>
          <a:lstStyle/>
          <a:p>
            <a:pPr algn="ctr" eaLnBrk="0" hangingPunct="0"/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42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Input Stream Feeds All Models Identically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516" y="1542801"/>
            <a:ext cx="7162800" cy="3302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4314628" y="2555979"/>
            <a:ext cx="1579317" cy="1383810"/>
          </a:xfrm>
          <a:prstGeom prst="ellipse">
            <a:avLst/>
          </a:prstGeom>
          <a:noFill/>
          <a:ln w="57150" cmpd="sng" algn="ctr">
            <a:solidFill>
              <a:srgbClr val="C8102E"/>
            </a:solidFill>
            <a:round/>
            <a:headEnd/>
            <a:tailEnd/>
          </a:ln>
        </p:spPr>
        <p:txBody>
          <a:bodyPr rtlCol="0" anchor="ctr"/>
          <a:lstStyle/>
          <a:p>
            <a:pPr algn="ctr" eaLnBrk="0" hangingPunct="0"/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498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Scores Stream Contains All Results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516" y="1542801"/>
            <a:ext cx="7162800" cy="3302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6821997" y="2572260"/>
            <a:ext cx="1579317" cy="1383810"/>
          </a:xfrm>
          <a:prstGeom prst="ellipse">
            <a:avLst/>
          </a:prstGeom>
          <a:noFill/>
          <a:ln w="57150" cmpd="sng" algn="ctr">
            <a:solidFill>
              <a:srgbClr val="C8102E"/>
            </a:solidFill>
            <a:round/>
            <a:headEnd/>
            <a:tailEnd/>
          </a:ln>
        </p:spPr>
        <p:txBody>
          <a:bodyPr rtlCol="0" anchor="ctr"/>
          <a:lstStyle/>
          <a:p>
            <a:pPr algn="ctr" eaLnBrk="0" hangingPunct="0"/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280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Rendezvous Picks A Result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516" y="1542801"/>
            <a:ext cx="7162800" cy="3302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7343009" y="1774534"/>
            <a:ext cx="1579317" cy="1383810"/>
          </a:xfrm>
          <a:prstGeom prst="ellipse">
            <a:avLst/>
          </a:prstGeom>
          <a:noFill/>
          <a:ln w="57150" cmpd="sng" algn="ctr">
            <a:solidFill>
              <a:srgbClr val="C8102E"/>
            </a:solidFill>
            <a:round/>
            <a:headEnd/>
            <a:tailEnd/>
          </a:ln>
        </p:spPr>
        <p:txBody>
          <a:bodyPr rtlCol="0" anchor="ctr"/>
          <a:lstStyle/>
          <a:p>
            <a:pPr algn="ctr" eaLnBrk="0" hangingPunct="0"/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814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Decision models with limited context</a:t>
            </a:r>
          </a:p>
          <a:p>
            <a:r>
              <a:rPr lang="en-US" dirty="0" smtClean="0"/>
              <a:t>Hard real-time response (10’s of </a:t>
            </a:r>
            <a:r>
              <a:rPr lang="en-US" dirty="0" err="1" smtClean="0"/>
              <a:t>ms</a:t>
            </a:r>
            <a:r>
              <a:rPr lang="en-US" dirty="0" smtClean="0"/>
              <a:t>)</a:t>
            </a:r>
          </a:p>
          <a:p>
            <a:r>
              <a:rPr lang="en-US" dirty="0" smtClean="0"/>
              <a:t>Provide realistic </a:t>
            </a:r>
            <a:r>
              <a:rPr lang="en-US" dirty="0" err="1" smtClean="0"/>
              <a:t>warmup</a:t>
            </a:r>
            <a:r>
              <a:rPr lang="en-US" dirty="0" smtClean="0"/>
              <a:t> and QA environment</a:t>
            </a:r>
          </a:p>
          <a:p>
            <a:r>
              <a:rPr lang="en-US" dirty="0" smtClean="0"/>
              <a:t>Roll (back) new models safely and quietly</a:t>
            </a:r>
          </a:p>
          <a:p>
            <a:r>
              <a:rPr lang="en-US" dirty="0" smtClean="0"/>
              <a:t>Monitor champion and challengers</a:t>
            </a:r>
          </a:p>
          <a:p>
            <a:r>
              <a:rPr lang="en-US" dirty="0" smtClean="0"/>
              <a:t>Detect changes in input data distribution</a:t>
            </a:r>
          </a:p>
          <a:p>
            <a:r>
              <a:rPr lang="en-US" dirty="0" smtClean="0"/>
              <a:t>Collect real data for next round of model upgrades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741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Return Via A Stream and Return Address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516" y="1542801"/>
            <a:ext cx="7162800" cy="3302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6121887" y="3874669"/>
            <a:ext cx="1579317" cy="1383810"/>
          </a:xfrm>
          <a:prstGeom prst="ellipse">
            <a:avLst/>
          </a:prstGeom>
          <a:noFill/>
          <a:ln w="57150" cmpd="sng" algn="ctr">
            <a:solidFill>
              <a:srgbClr val="C8102E"/>
            </a:solidFill>
            <a:round/>
            <a:headEnd/>
            <a:tailEnd/>
          </a:ln>
        </p:spPr>
        <p:txBody>
          <a:bodyPr rtlCol="0" anchor="ctr"/>
          <a:lstStyle/>
          <a:p>
            <a:pPr algn="ctr" eaLnBrk="0" hangingPunct="0"/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009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Computers are </a:t>
            </a:r>
            <a:r>
              <a:rPr lang="en-US" i="1" dirty="0" smtClean="0"/>
              <a:t>much</a:t>
            </a:r>
            <a:r>
              <a:rPr lang="en-US" dirty="0" smtClean="0"/>
              <a:t> faster than before</a:t>
            </a:r>
          </a:p>
          <a:p>
            <a:endParaRPr lang="en-US" dirty="0"/>
          </a:p>
          <a:p>
            <a:r>
              <a:rPr lang="en-US" dirty="0" smtClean="0"/>
              <a:t>Previously crazy ideas can now be valuable</a:t>
            </a:r>
          </a:p>
          <a:p>
            <a:endParaRPr lang="en-US" dirty="0"/>
          </a:p>
          <a:p>
            <a:r>
              <a:rPr lang="en-US" dirty="0" smtClean="0"/>
              <a:t>But, you can’t have it all</a:t>
            </a:r>
          </a:p>
          <a:p>
            <a:pPr lvl="1"/>
            <a:r>
              <a:rPr lang="en-US" dirty="0" smtClean="0"/>
              <a:t>Your mother already told you that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47271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C8102E"/>
                </a:solidFill>
                <a:latin typeface="Arial"/>
                <a:cs typeface="Arial"/>
              </a:rPr>
              <a:t>Additional Resources</a:t>
            </a:r>
            <a:endParaRPr lang="en-US" sz="3600" dirty="0">
              <a:solidFill>
                <a:srgbClr val="C8102E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9245" y="1377718"/>
            <a:ext cx="53914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tx2"/>
              </a:solidFill>
              <a:latin typeface="Arial"/>
              <a:cs typeface="Arial"/>
            </a:endParaRPr>
          </a:p>
          <a:p>
            <a:endParaRPr lang="en-US" sz="3200" dirty="0">
              <a:solidFill>
                <a:schemeClr val="tx2"/>
              </a:solidFill>
              <a:latin typeface="Arial"/>
              <a:cs typeface="Arial"/>
            </a:endParaRPr>
          </a:p>
          <a:p>
            <a:endParaRPr lang="en-US" sz="3200" dirty="0" smtClean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2910" y="1360843"/>
            <a:ext cx="661859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O’Reilly report by Ted Dunning &amp; Ellen Friedman © March 2017</a:t>
            </a:r>
          </a:p>
          <a:p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Read free courtesy of </a:t>
            </a:r>
            <a:r>
              <a:rPr 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MapR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:</a:t>
            </a:r>
          </a:p>
          <a:p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https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://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mapr.com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/geo-distribution-big-data-and-analytics/</a:t>
            </a: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645" y="3340697"/>
            <a:ext cx="1778000" cy="26492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86211" y="3298368"/>
            <a:ext cx="500569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O’Reilly book by Ted Dunning &amp; Ellen Friedman © March 2016</a:t>
            </a:r>
          </a:p>
          <a:p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Read free courtesy of </a:t>
            </a:r>
            <a:r>
              <a:rPr 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MapR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:</a:t>
            </a:r>
          </a:p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https://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mapr.com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/streaming-architecture-using-apache-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kafka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-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mapr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-streams/</a:t>
            </a: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0" y="1360843"/>
            <a:ext cx="1675229" cy="249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0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C8102E"/>
                </a:solidFill>
                <a:latin typeface="Arial"/>
                <a:cs typeface="Arial"/>
              </a:rPr>
              <a:t>Additional Resources</a:t>
            </a:r>
            <a:endParaRPr lang="en-US" sz="3600" dirty="0">
              <a:solidFill>
                <a:srgbClr val="C8102E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9245" y="1377718"/>
            <a:ext cx="53914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tx2"/>
              </a:solidFill>
              <a:latin typeface="Arial"/>
              <a:cs typeface="Arial"/>
            </a:endParaRPr>
          </a:p>
          <a:p>
            <a:endParaRPr lang="en-US" sz="3200" dirty="0">
              <a:solidFill>
                <a:schemeClr val="tx2"/>
              </a:solidFill>
              <a:latin typeface="Arial"/>
              <a:cs typeface="Arial"/>
            </a:endParaRPr>
          </a:p>
          <a:p>
            <a:endParaRPr lang="en-US" sz="3200" dirty="0" smtClean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2910" y="1297343"/>
            <a:ext cx="51453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O’Reilly book by Ted Dunning &amp; Ellen Friedman © June 2014</a:t>
            </a:r>
          </a:p>
          <a:p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Read free courtesy of </a:t>
            </a:r>
            <a:r>
              <a:rPr 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MapR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:</a:t>
            </a:r>
          </a:p>
          <a:p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https://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mapr.com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/practical-machine-learning-new-look-anomaly-detection/</a:t>
            </a: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6211" y="3552368"/>
            <a:ext cx="50056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O’Reilly book by Ellen Friedman &amp; Ted Dunning © February 2014</a:t>
            </a:r>
          </a:p>
          <a:p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Read free courtesy of </a:t>
            </a:r>
            <a:r>
              <a:rPr 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MapR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:</a:t>
            </a:r>
          </a:p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https://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mapr.com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/practical-machine-learning/</a:t>
            </a: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30" y="1357630"/>
            <a:ext cx="1668780" cy="2503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584" y="3552368"/>
            <a:ext cx="1687322" cy="249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6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C8102E"/>
                </a:solidFill>
                <a:latin typeface="Arial"/>
                <a:cs typeface="Arial"/>
              </a:rPr>
              <a:t>Additional Resources</a:t>
            </a:r>
            <a:endParaRPr lang="en-US" sz="3600" dirty="0">
              <a:solidFill>
                <a:srgbClr val="C8102E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9245" y="1377718"/>
            <a:ext cx="53914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tx2"/>
              </a:solidFill>
              <a:latin typeface="Arial"/>
              <a:cs typeface="Arial"/>
            </a:endParaRPr>
          </a:p>
          <a:p>
            <a:endParaRPr lang="en-US" sz="3200" dirty="0">
              <a:solidFill>
                <a:schemeClr val="tx2"/>
              </a:solidFill>
              <a:latin typeface="Arial"/>
              <a:cs typeface="Arial"/>
            </a:endParaRPr>
          </a:p>
          <a:p>
            <a:endParaRPr lang="en-US" sz="3200" dirty="0" smtClean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0900" y="2240407"/>
            <a:ext cx="9766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by Ellen Friedman 8 Aug 2017 on </a:t>
            </a:r>
            <a:r>
              <a:rPr 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MapR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 blog:</a:t>
            </a:r>
          </a:p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https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://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mapr.com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/blog/tensorflow-mxnet-caffe-h2o-which-ml-best/</a:t>
            </a: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38118" y="3354005"/>
            <a:ext cx="41783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by Ted Dunning 13 Sept 2017 in InfoWorld:</a:t>
            </a:r>
          </a:p>
          <a:p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https://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www.infoworld.com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/article/3223688/machine-learning/machine-learning-skills-for-software-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engineers.html</a:t>
            </a: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98167"/>
            <a:ext cx="5557520" cy="1275080"/>
          </a:xfrm>
          <a:prstGeom prst="rect">
            <a:avLst/>
          </a:prstGeom>
        </p:spPr>
      </p:pic>
      <p:pic>
        <p:nvPicPr>
          <p:cNvPr id="2" name="Picture 1" descr="Screen Shot 2017-09-18 at 11.20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3744987"/>
            <a:ext cx="6242050" cy="169545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39636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dirty="0" smtClean="0">
                <a:solidFill>
                  <a:srgbClr val="C8102E"/>
                </a:solidFill>
                <a:latin typeface="Arial"/>
                <a:cs typeface="Arial"/>
              </a:rPr>
              <a:t>This book: Machine Learning Logistics</a:t>
            </a:r>
            <a:br>
              <a:rPr lang="en-US" sz="3600" dirty="0" smtClean="0">
                <a:solidFill>
                  <a:srgbClr val="C8102E"/>
                </a:solidFill>
                <a:latin typeface="Arial"/>
                <a:cs typeface="Arial"/>
              </a:rPr>
            </a:br>
            <a:r>
              <a:rPr lang="en-US" sz="3600" dirty="0">
                <a:solidFill>
                  <a:srgbClr val="C8102E"/>
                </a:solidFill>
              </a:rPr>
              <a:t>	</a:t>
            </a:r>
            <a:r>
              <a:rPr lang="en-US" sz="3600" dirty="0" smtClean="0">
                <a:solidFill>
                  <a:srgbClr val="C8102E"/>
                </a:solidFill>
              </a:rPr>
              <a:t>				Model Management in the Real World</a:t>
            </a:r>
            <a:r>
              <a:rPr lang="en-US" sz="3600" dirty="0" smtClean="0">
                <a:solidFill>
                  <a:srgbClr val="C8102E"/>
                </a:solidFill>
                <a:latin typeface="Arial"/>
                <a:cs typeface="Arial"/>
              </a:rPr>
              <a:t> </a:t>
            </a:r>
            <a:endParaRPr lang="en-US" sz="3600" dirty="0">
              <a:solidFill>
                <a:srgbClr val="C8102E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9245" y="1377718"/>
            <a:ext cx="53914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tx2"/>
              </a:solidFill>
              <a:latin typeface="Arial"/>
              <a:cs typeface="Arial"/>
            </a:endParaRPr>
          </a:p>
          <a:p>
            <a:endParaRPr lang="en-US" sz="3200" dirty="0">
              <a:solidFill>
                <a:schemeClr val="tx2"/>
              </a:solidFill>
              <a:latin typeface="Arial"/>
              <a:cs typeface="Arial"/>
            </a:endParaRPr>
          </a:p>
          <a:p>
            <a:endParaRPr lang="en-US" sz="3200" dirty="0" smtClean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37249" y="1647114"/>
            <a:ext cx="80505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O’Reilly book by Ellen Friedman &amp; Ted Dunning</a:t>
            </a: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  Download free from MapR</a:t>
            </a:r>
          </a:p>
          <a:p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  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hlinkClick r:id="rId2"/>
              </a:rPr>
              <a:t>https://mapr.com/ebook/machine-learning-logistics/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00000">
            <a:off x="1522445" y="1728890"/>
            <a:ext cx="2432445" cy="365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1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00" y="-749305"/>
            <a:ext cx="12358116" cy="85382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93741" y="4864100"/>
            <a:ext cx="76582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Please support women in tech – help build girls’ dreams of what they can accomplish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16925" y="6455777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  <a:latin typeface="Arial"/>
                <a:cs typeface="Arial"/>
              </a:rPr>
              <a:t>© Ellen Friedman 2015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200" y="6364307"/>
            <a:ext cx="452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04040"/>
                </a:solidFill>
                <a:latin typeface="Arial"/>
                <a:cs typeface="Arial"/>
              </a:rPr>
              <a:t>#</a:t>
            </a:r>
            <a:r>
              <a:rPr lang="en-US" dirty="0" err="1" smtClean="0">
                <a:solidFill>
                  <a:srgbClr val="404040"/>
                </a:solidFill>
                <a:latin typeface="Arial"/>
                <a:cs typeface="Arial"/>
              </a:rPr>
              <a:t>womenintech</a:t>
            </a:r>
            <a:r>
              <a:rPr lang="en-US" dirty="0" smtClean="0">
                <a:solidFill>
                  <a:srgbClr val="404040"/>
                </a:solidFill>
                <a:latin typeface="Arial"/>
                <a:cs typeface="Arial"/>
              </a:rPr>
              <a:t>  #</a:t>
            </a:r>
            <a:r>
              <a:rPr lang="en-US" dirty="0" err="1" smtClean="0">
                <a:solidFill>
                  <a:srgbClr val="404040"/>
                </a:solidFill>
                <a:latin typeface="Arial"/>
                <a:cs typeface="Arial"/>
              </a:rPr>
              <a:t>datawomen</a:t>
            </a:r>
            <a:endParaRPr lang="en-US" dirty="0" smtClean="0">
              <a:solidFill>
                <a:srgbClr val="40404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217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pexels-photo-24495_filter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7" y="11758"/>
            <a:ext cx="12188825" cy="649194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 bwMode="auto">
          <a:xfrm>
            <a:off x="2467857" y="1512068"/>
            <a:ext cx="3745382" cy="1178671"/>
          </a:xfrm>
          <a:prstGeom prst="rect">
            <a:avLst/>
          </a:prstGeom>
          <a:solidFill>
            <a:srgbClr val="BA0C28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 eaLnBrk="0" hangingPunct="0"/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451830" y="2909235"/>
            <a:ext cx="10027298" cy="643253"/>
          </a:xfrm>
          <a:prstGeom prst="rect">
            <a:avLst/>
          </a:prstGeom>
        </p:spPr>
        <p:txBody>
          <a:bodyPr/>
          <a:lstStyle>
            <a:lvl1pPr marL="344488" indent="-344488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801688" indent="-379413" algn="l" defTabSz="609493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1138238" indent="-303213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1490663" indent="-303213" algn="l" defTabSz="609493" rtl="0" eaLnBrk="1" latinLnBrk="0" hangingPunct="1">
              <a:spcBef>
                <a:spcPct val="20000"/>
              </a:spcBef>
              <a:buFont typeface="Arial"/>
              <a:buChar char="–"/>
              <a:tabLst>
                <a:tab pos="1604963" algn="l"/>
              </a:tabLst>
              <a:defRPr sz="18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1835150" indent="-303213" algn="l" defTabSz="609493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5pPr>
            <a:lvl6pPr marL="335221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FFFFFF"/>
                </a:solidFill>
              </a:rPr>
              <a:t>Q&amp;A</a:t>
            </a:r>
            <a:endParaRPr lang="en-US" b="1" dirty="0">
              <a:solidFill>
                <a:srgbClr val="FFFFFF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2467857" y="0"/>
            <a:ext cx="0" cy="6491946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27" name="Straight Connector 26"/>
          <p:cNvCxnSpPr/>
          <p:nvPr/>
        </p:nvCxnSpPr>
        <p:spPr bwMode="auto">
          <a:xfrm>
            <a:off x="2467857" y="1512068"/>
            <a:ext cx="3725845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28" name="Straight Connector 27"/>
          <p:cNvCxnSpPr/>
          <p:nvPr/>
        </p:nvCxnSpPr>
        <p:spPr bwMode="auto">
          <a:xfrm>
            <a:off x="6213239" y="0"/>
            <a:ext cx="0" cy="6491946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31" name="Straight Connector 30"/>
          <p:cNvCxnSpPr/>
          <p:nvPr/>
        </p:nvCxnSpPr>
        <p:spPr bwMode="auto">
          <a:xfrm>
            <a:off x="6213239" y="4650155"/>
            <a:ext cx="5983363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</p:spPr>
      </p:cxnSp>
      <p:pic>
        <p:nvPicPr>
          <p:cNvPr id="32" name="Picture 31" descr="Twitter_Logo_White_On_Bl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484" y="4026270"/>
            <a:ext cx="487435" cy="487435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</p:pic>
      <p:sp>
        <p:nvSpPr>
          <p:cNvPr id="40" name="Text Placeholder 2"/>
          <p:cNvSpPr txBox="1">
            <a:spLocks/>
          </p:cNvSpPr>
          <p:nvPr/>
        </p:nvSpPr>
        <p:spPr>
          <a:xfrm>
            <a:off x="6267283" y="4789610"/>
            <a:ext cx="4383489" cy="1276367"/>
          </a:xfrm>
          <a:prstGeom prst="rect">
            <a:avLst/>
          </a:prstGeom>
        </p:spPr>
        <p:txBody>
          <a:bodyPr/>
          <a:lstStyle>
            <a:lvl1pPr marL="344488" indent="-344488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1pPr>
            <a:lvl2pPr marL="801688" indent="-379413" algn="l" defTabSz="609493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2pPr>
            <a:lvl3pPr marL="1138238" indent="-303213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3pPr>
            <a:lvl4pPr marL="1490663" indent="-303213" algn="l" defTabSz="609493" rtl="0" eaLnBrk="1" latinLnBrk="0" hangingPunct="1">
              <a:spcBef>
                <a:spcPct val="20000"/>
              </a:spcBef>
              <a:buFont typeface="Arial"/>
              <a:buChar char="–"/>
              <a:tabLst>
                <a:tab pos="1604963" algn="l"/>
              </a:tabLst>
              <a:defRPr sz="18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4pPr>
            <a:lvl5pPr marL="1835150" indent="-303213" algn="l" defTabSz="609493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5pPr>
            <a:lvl6pPr marL="335221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@</a:t>
            </a:r>
            <a:r>
              <a:rPr lang="en-US" sz="2000" dirty="0" err="1" smtClean="0">
                <a:solidFill>
                  <a:srgbClr val="FFFFFF"/>
                </a:solidFill>
              </a:rPr>
              <a:t>mapr</a:t>
            </a:r>
            <a:endParaRPr lang="en-US" sz="200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000" dirty="0" err="1" smtClean="0">
                <a:solidFill>
                  <a:srgbClr val="FFFFFF"/>
                </a:solidFill>
              </a:rPr>
              <a:t>tdunning@mapr.com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41" name="Text Placeholder 2"/>
          <p:cNvSpPr txBox="1">
            <a:spLocks/>
          </p:cNvSpPr>
          <p:nvPr/>
        </p:nvSpPr>
        <p:spPr>
          <a:xfrm>
            <a:off x="2710367" y="1843191"/>
            <a:ext cx="3330637" cy="520219"/>
          </a:xfrm>
          <a:prstGeom prst="rect">
            <a:avLst/>
          </a:prstGeom>
        </p:spPr>
        <p:txBody>
          <a:bodyPr/>
          <a:lstStyle>
            <a:lvl1pPr marL="344488" indent="-344488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1pPr>
            <a:lvl2pPr marL="801688" indent="-379413" algn="l" defTabSz="609493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2pPr>
            <a:lvl3pPr marL="1138238" indent="-303213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3pPr>
            <a:lvl4pPr marL="1490663" indent="-303213" algn="l" defTabSz="609493" rtl="0" eaLnBrk="1" latinLnBrk="0" hangingPunct="1">
              <a:spcBef>
                <a:spcPct val="20000"/>
              </a:spcBef>
              <a:buFont typeface="Arial"/>
              <a:buChar char="–"/>
              <a:tabLst>
                <a:tab pos="1604963" algn="l"/>
              </a:tabLst>
              <a:defRPr sz="18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4pPr>
            <a:lvl5pPr marL="1835150" indent="-303213" algn="l" defTabSz="609493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5pPr>
            <a:lvl6pPr marL="335221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ENGAGE WITH US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43" name="Straight Connector 42"/>
          <p:cNvCxnSpPr/>
          <p:nvPr/>
        </p:nvCxnSpPr>
        <p:spPr bwMode="auto">
          <a:xfrm>
            <a:off x="2479617" y="2697749"/>
            <a:ext cx="3725845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17" name="Straight Connector 16"/>
          <p:cNvCxnSpPr/>
          <p:nvPr/>
        </p:nvCxnSpPr>
        <p:spPr bwMode="auto">
          <a:xfrm>
            <a:off x="0" y="6499386"/>
            <a:ext cx="12188825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</p:spPr>
      </p:cxnSp>
      <p:sp>
        <p:nvSpPr>
          <p:cNvPr id="20" name="Text Placeholder 2"/>
          <p:cNvSpPr txBox="1">
            <a:spLocks/>
          </p:cNvSpPr>
          <p:nvPr/>
        </p:nvSpPr>
        <p:spPr>
          <a:xfrm>
            <a:off x="6920591" y="4037845"/>
            <a:ext cx="4383489" cy="498986"/>
          </a:xfrm>
          <a:prstGeom prst="rect">
            <a:avLst/>
          </a:prstGeom>
        </p:spPr>
        <p:txBody>
          <a:bodyPr/>
          <a:lstStyle>
            <a:lvl1pPr marL="344488" indent="-344488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1pPr>
            <a:lvl2pPr marL="801688" indent="-379413" algn="l" defTabSz="609493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2pPr>
            <a:lvl3pPr marL="1138238" indent="-303213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3pPr>
            <a:lvl4pPr marL="1490663" indent="-303213" algn="l" defTabSz="609493" rtl="0" eaLnBrk="1" latinLnBrk="0" hangingPunct="1">
              <a:spcBef>
                <a:spcPct val="20000"/>
              </a:spcBef>
              <a:buFont typeface="Arial"/>
              <a:buChar char="–"/>
              <a:tabLst>
                <a:tab pos="1604963" algn="l"/>
              </a:tabLst>
              <a:defRPr sz="18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4pPr>
            <a:lvl5pPr marL="1835150" indent="-303213" algn="l" defTabSz="609493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5pPr>
            <a:lvl6pPr marL="335221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smtClean="0">
                <a:solidFill>
                  <a:srgbClr val="FFFFFF"/>
                </a:solidFill>
              </a:rPr>
              <a:t>@ </a:t>
            </a:r>
            <a:r>
              <a:rPr lang="en-US" sz="2400" dirty="0" err="1" smtClean="0">
                <a:solidFill>
                  <a:srgbClr val="FFFFFF"/>
                </a:solidFill>
              </a:rPr>
              <a:t>Ted_Dunning</a:t>
            </a:r>
            <a:endParaRPr lang="en-US" sz="20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42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Custom 1">
      <a:dk1>
        <a:sysClr val="windowText" lastClr="000000"/>
      </a:dk1>
      <a:lt1>
        <a:sysClr val="window" lastClr="FFFFFF"/>
      </a:lt1>
      <a:dk2>
        <a:srgbClr val="4D4F53"/>
      </a:dk2>
      <a:lt2>
        <a:srgbClr val="00274C"/>
      </a:lt2>
      <a:accent1>
        <a:srgbClr val="C8102E"/>
      </a:accent1>
      <a:accent2>
        <a:srgbClr val="3B6E8E"/>
      </a:accent2>
      <a:accent3>
        <a:srgbClr val="627D77"/>
      </a:accent3>
      <a:accent4>
        <a:srgbClr val="747678"/>
      </a:accent4>
      <a:accent5>
        <a:srgbClr val="592226"/>
      </a:accent5>
      <a:accent6>
        <a:srgbClr val="FDC82F"/>
      </a:accent6>
      <a:hlink>
        <a:srgbClr val="0098DB"/>
      </a:hlink>
      <a:folHlink>
        <a:srgbClr val="59222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 w="9525" algn="ctr">
          <a:noFill/>
          <a:round/>
          <a:headEnd/>
          <a:tailEnd/>
        </a:ln>
      </a:spPr>
      <a:bodyPr rtlCol="0" anchor="ctr"/>
      <a:lstStyle>
        <a:defPPr algn="ctr" eaLnBrk="0" hangingPunct="0">
          <a:defRPr dirty="0" smtClean="0">
            <a:solidFill>
              <a:srgbClr val="FFFFFF"/>
            </a:solidFill>
          </a:defRPr>
        </a:defPPr>
      </a:lstStyle>
    </a:spDef>
    <a:lnDef>
      <a:spPr bwMode="auto">
        <a:noFill/>
        <a:ln w="25400" algn="ctr">
          <a:solidFill>
            <a:schemeClr val="bg2"/>
          </a:solidFill>
          <a:round/>
          <a:headEnd/>
          <a:tailEnd/>
        </a:ln>
      </a:spPr>
      <a:bodyPr/>
      <a:lstStyle/>
    </a:ln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tx2"/>
            </a:solidFill>
            <a:latin typeface="Arial"/>
            <a:cs typeface="Arial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MapR Template 2016" id="{D21997B1-4E66-EB49-9893-1A5B2CD9CCDE}" vid="{682D77AB-BEF6-2A49-8128-39DB4C79A48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38</TotalTime>
  <Words>1960</Words>
  <Application>Microsoft Macintosh PowerPoint</Application>
  <PresentationFormat>Custom</PresentationFormat>
  <Paragraphs>352</Paragraphs>
  <Slides>97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98" baseType="lpstr">
      <vt:lpstr>Default Theme</vt:lpstr>
      <vt:lpstr>PowerPoint Presentation</vt:lpstr>
      <vt:lpstr>Contact Information  </vt:lpstr>
      <vt:lpstr>PowerPoint Presentation</vt:lpstr>
      <vt:lpstr>PowerPoint Presentation</vt:lpstr>
      <vt:lpstr>PowerPoint Presentation</vt:lpstr>
      <vt:lpstr>Traditional View</vt:lpstr>
      <vt:lpstr>Traditional View: This isn’t the whole story</vt:lpstr>
      <vt:lpstr>PowerPoint Presentation</vt:lpstr>
      <vt:lpstr>What We Want Today</vt:lpstr>
      <vt:lpstr>Rendezvous to the Rescue: Better ML Logistics</vt:lpstr>
      <vt:lpstr>Rendezvous: Mainly for Decisioning Engines</vt:lpstr>
      <vt:lpstr>Stream-1st Architecture: Basis for MicroServices</vt:lpstr>
      <vt:lpstr>Streaming Isolates Services</vt:lpstr>
      <vt:lpstr>With MapR, Geo-Distributed Data Appears Local</vt:lpstr>
      <vt:lpstr>With MapR, Geo-distributed Data Appears Local</vt:lpstr>
      <vt:lpstr>Features of Good Streaming</vt:lpstr>
      <vt:lpstr>PowerPoint Presentation</vt:lpstr>
      <vt:lpstr>PowerPoint Presentation</vt:lpstr>
      <vt:lpstr>What We Ultimately Want</vt:lpstr>
      <vt:lpstr>But This Isn’t The Answer</vt:lpstr>
      <vt:lpstr>First Try with Streams</vt:lpstr>
      <vt:lpstr>First Rendezvous</vt:lpstr>
      <vt:lpstr>Some Key Points</vt:lpstr>
      <vt:lpstr>Reality Check, Injecting External State</vt:lpstr>
      <vt:lpstr>Recording Raw Data (as it really was)</vt:lpstr>
      <vt:lpstr>Quality &amp; Reproducibility of Input Data is Important!</vt:lpstr>
      <vt:lpstr>Canary for Comparison</vt:lpstr>
      <vt:lpstr>What Does the Canary Do?</vt:lpstr>
      <vt:lpstr>PowerPoint Presentation</vt:lpstr>
      <vt:lpstr>PowerPoint Presentation</vt:lpstr>
      <vt:lpstr>PowerPoint Presentation</vt:lpstr>
      <vt:lpstr>PowerPoint Presentation</vt:lpstr>
      <vt:lpstr>Rendezvous Schedules</vt:lpstr>
      <vt:lpstr>Rendezvous Overrides</vt:lpstr>
      <vt:lpstr>A Quick Review</vt:lpstr>
      <vt:lpstr>The Proxy Talks to the Outside World</vt:lpstr>
      <vt:lpstr>The Input Stream Feeds All Models Identically</vt:lpstr>
      <vt:lpstr>The Scores Stream Contains All Results</vt:lpstr>
      <vt:lpstr>The Rendezvous Picks A Result</vt:lpstr>
      <vt:lpstr>Results Return Via A Stream and Return Address</vt:lpstr>
      <vt:lpstr>PowerPoint Presentation</vt:lpstr>
      <vt:lpstr>Decoy Model in the Rendezvous Architecture</vt:lpstr>
      <vt:lpstr>Other Data Collected in Rendezvous</vt:lpstr>
      <vt:lpstr>Direct Model Comparison</vt:lpstr>
      <vt:lpstr>Direct Model Differencing</vt:lpstr>
      <vt:lpstr>Direct Model Differencing</vt:lpstr>
      <vt:lpstr>Direct Model Differencing</vt:lpstr>
      <vt:lpstr>Direct Model Differencing</vt:lpstr>
      <vt:lpstr>Reject Inferencing</vt:lpstr>
      <vt:lpstr>Reject Inferencing Solution</vt:lpstr>
      <vt:lpstr>Multi-Armed Bandits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Warnings</vt:lpstr>
      <vt:lpstr>PowerPoint Presentation</vt:lpstr>
      <vt:lpstr>PowerPoint Presentation</vt:lpstr>
      <vt:lpstr>Change Detection</vt:lpstr>
      <vt:lpstr>Rendezvous Schedules</vt:lpstr>
      <vt:lpstr>Rendezvous Overrides</vt:lpstr>
      <vt:lpstr>Scaling Up</vt:lpstr>
      <vt:lpstr>Faster Throughput Through Failure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Limitations of Rendezvous</vt:lpstr>
      <vt:lpstr>Ad Targeting Example</vt:lpstr>
      <vt:lpstr>Model Batching</vt:lpstr>
      <vt:lpstr>Model Batching</vt:lpstr>
      <vt:lpstr>Model Batching</vt:lpstr>
      <vt:lpstr>Model Batching</vt:lpstr>
      <vt:lpstr>Model Batching</vt:lpstr>
      <vt:lpstr>Model Batching</vt:lpstr>
      <vt:lpstr>Why Not Full Rendezvous?</vt:lpstr>
      <vt:lpstr>Rendezvous-lite Options</vt:lpstr>
      <vt:lpstr>PowerPoint Presentation</vt:lpstr>
      <vt:lpstr>A Quick Review</vt:lpstr>
      <vt:lpstr>The Proxy Talks to the Outside World</vt:lpstr>
      <vt:lpstr>The Input Stream Feeds All Models Identically</vt:lpstr>
      <vt:lpstr>The Scores Stream Contains All Results</vt:lpstr>
      <vt:lpstr>The Rendezvous Picks A Result</vt:lpstr>
      <vt:lpstr>Results Return Via A Stream and Return Address</vt:lpstr>
      <vt:lpstr>Conclusions</vt:lpstr>
      <vt:lpstr>Additional Resources</vt:lpstr>
      <vt:lpstr>Additional Resources</vt:lpstr>
      <vt:lpstr>Additional Resources</vt:lpstr>
      <vt:lpstr>This book: Machine Learning Logistics      Model Management in the Real World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Ted Dunning</dc:creator>
  <cp:lastModifiedBy>Ted Dunning</cp:lastModifiedBy>
  <cp:revision>4</cp:revision>
  <dcterms:created xsi:type="dcterms:W3CDTF">2018-05-24T09:30:42Z</dcterms:created>
  <dcterms:modified xsi:type="dcterms:W3CDTF">2018-05-24T10:09:27Z</dcterms:modified>
</cp:coreProperties>
</file>