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</p:sldMasterIdLst>
  <p:notesMasterIdLst>
    <p:notesMasterId r:id="rId26"/>
  </p:notesMasterIdLst>
  <p:handoutMasterIdLst>
    <p:handoutMasterId r:id="rId27"/>
  </p:handoutMasterIdLst>
  <p:sldIdLst>
    <p:sldId id="666" r:id="rId2"/>
    <p:sldId id="713" r:id="rId3"/>
    <p:sldId id="674" r:id="rId4"/>
    <p:sldId id="693" r:id="rId5"/>
    <p:sldId id="690" r:id="rId6"/>
    <p:sldId id="694" r:id="rId7"/>
    <p:sldId id="678" r:id="rId8"/>
    <p:sldId id="695" r:id="rId9"/>
    <p:sldId id="684" r:id="rId10"/>
    <p:sldId id="723" r:id="rId11"/>
    <p:sldId id="717" r:id="rId12"/>
    <p:sldId id="718" r:id="rId13"/>
    <p:sldId id="696" r:id="rId14"/>
    <p:sldId id="716" r:id="rId15"/>
    <p:sldId id="715" r:id="rId16"/>
    <p:sldId id="729" r:id="rId17"/>
    <p:sldId id="727" r:id="rId18"/>
    <p:sldId id="705" r:id="rId19"/>
    <p:sldId id="706" r:id="rId20"/>
    <p:sldId id="707" r:id="rId21"/>
    <p:sldId id="725" r:id="rId22"/>
    <p:sldId id="724" r:id="rId23"/>
    <p:sldId id="686" r:id="rId24"/>
    <p:sldId id="691" r:id="rId25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26AC4"/>
    <a:srgbClr val="FF0000"/>
    <a:srgbClr val="650101"/>
    <a:srgbClr val="326A9C"/>
    <a:srgbClr val="B2B2B2"/>
    <a:srgbClr val="FF9900"/>
    <a:srgbClr val="FFCB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408" autoAdjust="0"/>
  </p:normalViewPr>
  <p:slideViewPr>
    <p:cSldViewPr>
      <p:cViewPr varScale="1">
        <p:scale>
          <a:sx n="68" d="100"/>
          <a:sy n="68" d="100"/>
        </p:scale>
        <p:origin x="126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1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8220"/>
    </p:cViewPr>
  </p:sorterViewPr>
  <p:notesViewPr>
    <p:cSldViewPr>
      <p:cViewPr varScale="1">
        <p:scale>
          <a:sx n="82" d="100"/>
          <a:sy n="82" d="100"/>
        </p:scale>
        <p:origin x="397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DFAEC7-90E3-4298-BD8C-D306BA4564D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D132E3-2E82-4AF5-AAB3-4F16DD78ECB5}">
      <dgm:prSet/>
      <dgm:spPr>
        <a:noFill/>
      </dgm:spPr>
      <dgm:t>
        <a:bodyPr/>
        <a:lstStyle/>
        <a:p>
          <a:endParaRPr lang="de-DE" dirty="0"/>
        </a:p>
      </dgm:t>
    </dgm:pt>
    <dgm:pt modelId="{4E529BAF-FA19-44B9-A4F1-59422FCDA999}" type="parTrans" cxnId="{E8942646-4C12-4EAE-88F4-9CC7084861FC}">
      <dgm:prSet/>
      <dgm:spPr/>
      <dgm:t>
        <a:bodyPr/>
        <a:lstStyle/>
        <a:p>
          <a:endParaRPr lang="en-US"/>
        </a:p>
      </dgm:t>
    </dgm:pt>
    <dgm:pt modelId="{761A5251-652D-4385-93F1-D115A77DC909}" type="sibTrans" cxnId="{E8942646-4C12-4EAE-88F4-9CC7084861FC}">
      <dgm:prSet/>
      <dgm:spPr/>
      <dgm:t>
        <a:bodyPr/>
        <a:lstStyle/>
        <a:p>
          <a:endParaRPr lang="en-US"/>
        </a:p>
      </dgm:t>
    </dgm:pt>
    <dgm:pt modelId="{F09C6203-A41A-482B-A5E9-E8209C889618}">
      <dgm:prSet/>
      <dgm:spPr>
        <a:noFill/>
      </dgm:spPr>
      <dgm:t>
        <a:bodyPr/>
        <a:lstStyle/>
        <a:p>
          <a:endParaRPr lang="de-DE" dirty="0"/>
        </a:p>
      </dgm:t>
    </dgm:pt>
    <dgm:pt modelId="{6061DCBA-58FF-4049-856D-A5A72DAFF236}" type="parTrans" cxnId="{3D96173B-1158-4046-AED6-FCB8EFA414AD}">
      <dgm:prSet/>
      <dgm:spPr/>
      <dgm:t>
        <a:bodyPr/>
        <a:lstStyle/>
        <a:p>
          <a:endParaRPr lang="en-US"/>
        </a:p>
      </dgm:t>
    </dgm:pt>
    <dgm:pt modelId="{3DC07309-E24E-4A99-AE4E-DF5279BFB913}" type="sibTrans" cxnId="{3D96173B-1158-4046-AED6-FCB8EFA414AD}">
      <dgm:prSet/>
      <dgm:spPr/>
      <dgm:t>
        <a:bodyPr/>
        <a:lstStyle/>
        <a:p>
          <a:endParaRPr lang="en-US"/>
        </a:p>
      </dgm:t>
    </dgm:pt>
    <dgm:pt modelId="{8FD5AD9D-9EB5-47F8-AF3B-3F0BEC6893B1}">
      <dgm:prSet/>
      <dgm:spPr>
        <a:noFill/>
      </dgm:spPr>
      <dgm:t>
        <a:bodyPr/>
        <a:lstStyle/>
        <a:p>
          <a:endParaRPr lang="de-DE" dirty="0"/>
        </a:p>
      </dgm:t>
    </dgm:pt>
    <dgm:pt modelId="{469E4DDC-98C2-4DA8-A790-E315683E8147}" type="parTrans" cxnId="{DB3B4C90-AC67-42D6-8104-E30858BE9EE6}">
      <dgm:prSet/>
      <dgm:spPr/>
      <dgm:t>
        <a:bodyPr/>
        <a:lstStyle/>
        <a:p>
          <a:endParaRPr lang="en-US"/>
        </a:p>
      </dgm:t>
    </dgm:pt>
    <dgm:pt modelId="{A9B060F4-9089-450B-8E8A-337B8E18408D}" type="sibTrans" cxnId="{DB3B4C90-AC67-42D6-8104-E30858BE9EE6}">
      <dgm:prSet/>
      <dgm:spPr/>
      <dgm:t>
        <a:bodyPr/>
        <a:lstStyle/>
        <a:p>
          <a:endParaRPr lang="en-US"/>
        </a:p>
      </dgm:t>
    </dgm:pt>
    <dgm:pt modelId="{F3EF03E3-B161-43B5-9D9F-8074C2B0845C}">
      <dgm:prSet/>
      <dgm:spPr>
        <a:noFill/>
      </dgm:spPr>
      <dgm:t>
        <a:bodyPr/>
        <a:lstStyle/>
        <a:p>
          <a:endParaRPr lang="de-DE" dirty="0"/>
        </a:p>
      </dgm:t>
    </dgm:pt>
    <dgm:pt modelId="{3E01BA94-D62D-4EF2-881D-2A0589110992}" type="parTrans" cxnId="{B1E8A81D-418F-4151-B138-0FD9DB0AF634}">
      <dgm:prSet/>
      <dgm:spPr/>
      <dgm:t>
        <a:bodyPr/>
        <a:lstStyle/>
        <a:p>
          <a:endParaRPr lang="en-US"/>
        </a:p>
      </dgm:t>
    </dgm:pt>
    <dgm:pt modelId="{817D8810-16A2-44A3-9556-B0A857B2AB4B}" type="sibTrans" cxnId="{B1E8A81D-418F-4151-B138-0FD9DB0AF634}">
      <dgm:prSet/>
      <dgm:spPr/>
      <dgm:t>
        <a:bodyPr/>
        <a:lstStyle/>
        <a:p>
          <a:endParaRPr lang="en-US"/>
        </a:p>
      </dgm:t>
    </dgm:pt>
    <dgm:pt modelId="{FA3CF16D-C36A-4046-89B2-0BD686630070}" type="pres">
      <dgm:prSet presAssocID="{43DFAEC7-90E3-4298-BD8C-D306BA4564D9}" presName="cycle" presStyleCnt="0">
        <dgm:presLayoutVars>
          <dgm:dir/>
          <dgm:resizeHandles val="exact"/>
        </dgm:presLayoutVars>
      </dgm:prSet>
      <dgm:spPr/>
    </dgm:pt>
    <dgm:pt modelId="{D25F4B70-2C88-4A16-92C5-F082E251266D}" type="pres">
      <dgm:prSet presAssocID="{1BD132E3-2E82-4AF5-AAB3-4F16DD78ECB5}" presName="node" presStyleLbl="node1" presStyleIdx="0" presStyleCnt="4" custScaleX="76308" custScaleY="68203" custRadScaleRad="199238" custRadScaleInc="-124295">
        <dgm:presLayoutVars>
          <dgm:bulletEnabled val="1"/>
        </dgm:presLayoutVars>
      </dgm:prSet>
      <dgm:spPr/>
    </dgm:pt>
    <dgm:pt modelId="{84FA8C73-773B-4A96-9B16-4D4232161DD6}" type="pres">
      <dgm:prSet presAssocID="{761A5251-652D-4385-93F1-D115A77DC909}" presName="sibTrans" presStyleLbl="sibTrans2D1" presStyleIdx="0" presStyleCnt="4" custScaleX="103956" custScaleY="134747"/>
      <dgm:spPr>
        <a:prstGeom prst="blockArc">
          <a:avLst/>
        </a:prstGeom>
      </dgm:spPr>
    </dgm:pt>
    <dgm:pt modelId="{9328E897-5898-409C-A02C-81B3B6623795}" type="pres">
      <dgm:prSet presAssocID="{761A5251-652D-4385-93F1-D115A77DC909}" presName="connectorText" presStyleLbl="sibTrans2D1" presStyleIdx="0" presStyleCnt="4"/>
      <dgm:spPr/>
    </dgm:pt>
    <dgm:pt modelId="{21E01C4A-809B-4D0F-B5A8-1D3F7B1506A0}" type="pres">
      <dgm:prSet presAssocID="{8FD5AD9D-9EB5-47F8-AF3B-3F0BEC6893B1}" presName="node" presStyleLbl="node1" presStyleIdx="1" presStyleCnt="4" custScaleX="73133" custScaleY="63657" custRadScaleRad="127306" custRadScaleInc="-126917">
        <dgm:presLayoutVars>
          <dgm:bulletEnabled val="1"/>
        </dgm:presLayoutVars>
      </dgm:prSet>
      <dgm:spPr/>
    </dgm:pt>
    <dgm:pt modelId="{0BB5379D-BF54-4DC5-AD9D-50AD73B790F5}" type="pres">
      <dgm:prSet presAssocID="{A9B060F4-9089-450B-8E8A-337B8E18408D}" presName="sibTrans" presStyleLbl="sibTrans2D1" presStyleIdx="1" presStyleCnt="4" custScaleX="127057" custScaleY="163017" custLinFactNeighborX="-11490" custLinFactNeighborY="-874"/>
      <dgm:spPr>
        <a:prstGeom prst="blockArc">
          <a:avLst/>
        </a:prstGeom>
      </dgm:spPr>
    </dgm:pt>
    <dgm:pt modelId="{81E2342C-4744-404F-ABCB-74F713089D3B}" type="pres">
      <dgm:prSet presAssocID="{A9B060F4-9089-450B-8E8A-337B8E18408D}" presName="connectorText" presStyleLbl="sibTrans2D1" presStyleIdx="1" presStyleCnt="4"/>
      <dgm:spPr/>
    </dgm:pt>
    <dgm:pt modelId="{9C52ECF1-27AF-46C3-BF23-13D5B9C6DBDC}" type="pres">
      <dgm:prSet presAssocID="{F3EF03E3-B161-43B5-9D9F-8074C2B0845C}" presName="node" presStyleLbl="node1" presStyleIdx="2" presStyleCnt="4" custScaleX="55483" custScaleY="56278" custRadScaleRad="95723" custRadScaleInc="-119107">
        <dgm:presLayoutVars>
          <dgm:bulletEnabled val="1"/>
        </dgm:presLayoutVars>
      </dgm:prSet>
      <dgm:spPr/>
    </dgm:pt>
    <dgm:pt modelId="{916DABAF-D7AD-4980-A42B-7F03BE99FA58}" type="pres">
      <dgm:prSet presAssocID="{817D8810-16A2-44A3-9556-B0A857B2AB4B}" presName="sibTrans" presStyleLbl="sibTrans2D1" presStyleIdx="2" presStyleCnt="4" custScaleX="97032" custScaleY="141632" custLinFactNeighborX="-11091" custLinFactNeighborY="5376"/>
      <dgm:spPr>
        <a:prstGeom prst="blockArc">
          <a:avLst/>
        </a:prstGeom>
      </dgm:spPr>
    </dgm:pt>
    <dgm:pt modelId="{0971A570-6380-4124-AB69-E6C9C5B25ABE}" type="pres">
      <dgm:prSet presAssocID="{817D8810-16A2-44A3-9556-B0A857B2AB4B}" presName="connectorText" presStyleLbl="sibTrans2D1" presStyleIdx="2" presStyleCnt="4"/>
      <dgm:spPr/>
    </dgm:pt>
    <dgm:pt modelId="{B4C7E3BF-3A8D-4C71-AB90-6A818ADF250C}" type="pres">
      <dgm:prSet presAssocID="{F09C6203-A41A-482B-A5E9-E8209C889618}" presName="node" presStyleLbl="node1" presStyleIdx="3" presStyleCnt="4" custScaleX="70749" custScaleY="66116" custRadScaleRad="172337" custRadScaleInc="-38716">
        <dgm:presLayoutVars>
          <dgm:bulletEnabled val="1"/>
        </dgm:presLayoutVars>
      </dgm:prSet>
      <dgm:spPr/>
    </dgm:pt>
    <dgm:pt modelId="{B2365D30-81B4-474B-A664-A0594E36C1FF}" type="pres">
      <dgm:prSet presAssocID="{3DC07309-E24E-4A99-AE4E-DF5279BFB913}" presName="sibTrans" presStyleLbl="sibTrans2D1" presStyleIdx="3" presStyleCnt="4" custScaleX="133851" custScaleY="152885" custLinFactNeighborX="9325" custLinFactNeighborY="19218"/>
      <dgm:spPr>
        <a:prstGeom prst="blockArc">
          <a:avLst/>
        </a:prstGeom>
      </dgm:spPr>
    </dgm:pt>
    <dgm:pt modelId="{99BCF9F5-BE90-4AF7-83D5-EF306E854A40}" type="pres">
      <dgm:prSet presAssocID="{3DC07309-E24E-4A99-AE4E-DF5279BFB913}" presName="connectorText" presStyleLbl="sibTrans2D1" presStyleIdx="3" presStyleCnt="4"/>
      <dgm:spPr/>
    </dgm:pt>
  </dgm:ptLst>
  <dgm:cxnLst>
    <dgm:cxn modelId="{A1A3FB0F-E649-4FCA-8849-68AAA9717160}" type="presOf" srcId="{3DC07309-E24E-4A99-AE4E-DF5279BFB913}" destId="{99BCF9F5-BE90-4AF7-83D5-EF306E854A40}" srcOrd="1" destOrd="0" presId="urn:microsoft.com/office/officeart/2005/8/layout/cycle2"/>
    <dgm:cxn modelId="{BE59081A-5E65-4E48-9303-5E6986639A5E}" type="presOf" srcId="{817D8810-16A2-44A3-9556-B0A857B2AB4B}" destId="{0971A570-6380-4124-AB69-E6C9C5B25ABE}" srcOrd="1" destOrd="0" presId="urn:microsoft.com/office/officeart/2005/8/layout/cycle2"/>
    <dgm:cxn modelId="{B1E8A81D-418F-4151-B138-0FD9DB0AF634}" srcId="{43DFAEC7-90E3-4298-BD8C-D306BA4564D9}" destId="{F3EF03E3-B161-43B5-9D9F-8074C2B0845C}" srcOrd="2" destOrd="0" parTransId="{3E01BA94-D62D-4EF2-881D-2A0589110992}" sibTransId="{817D8810-16A2-44A3-9556-B0A857B2AB4B}"/>
    <dgm:cxn modelId="{83E34E22-FFC4-45FF-825E-59A6F2224582}" type="presOf" srcId="{F3EF03E3-B161-43B5-9D9F-8074C2B0845C}" destId="{9C52ECF1-27AF-46C3-BF23-13D5B9C6DBDC}" srcOrd="0" destOrd="0" presId="urn:microsoft.com/office/officeart/2005/8/layout/cycle2"/>
    <dgm:cxn modelId="{6F009827-7971-4C64-9BEF-CADAF64E8893}" type="presOf" srcId="{43DFAEC7-90E3-4298-BD8C-D306BA4564D9}" destId="{FA3CF16D-C36A-4046-89B2-0BD686630070}" srcOrd="0" destOrd="0" presId="urn:microsoft.com/office/officeart/2005/8/layout/cycle2"/>
    <dgm:cxn modelId="{44C6E536-557D-418C-ABC7-8355B22B3060}" type="presOf" srcId="{761A5251-652D-4385-93F1-D115A77DC909}" destId="{9328E897-5898-409C-A02C-81B3B6623795}" srcOrd="1" destOrd="0" presId="urn:microsoft.com/office/officeart/2005/8/layout/cycle2"/>
    <dgm:cxn modelId="{CBC65239-A220-47A9-B751-6CF80A80A6A1}" type="presOf" srcId="{1BD132E3-2E82-4AF5-AAB3-4F16DD78ECB5}" destId="{D25F4B70-2C88-4A16-92C5-F082E251266D}" srcOrd="0" destOrd="0" presId="urn:microsoft.com/office/officeart/2005/8/layout/cycle2"/>
    <dgm:cxn modelId="{3D96173B-1158-4046-AED6-FCB8EFA414AD}" srcId="{43DFAEC7-90E3-4298-BD8C-D306BA4564D9}" destId="{F09C6203-A41A-482B-A5E9-E8209C889618}" srcOrd="3" destOrd="0" parTransId="{6061DCBA-58FF-4049-856D-A5A72DAFF236}" sibTransId="{3DC07309-E24E-4A99-AE4E-DF5279BFB913}"/>
    <dgm:cxn modelId="{E8942646-4C12-4EAE-88F4-9CC7084861FC}" srcId="{43DFAEC7-90E3-4298-BD8C-D306BA4564D9}" destId="{1BD132E3-2E82-4AF5-AAB3-4F16DD78ECB5}" srcOrd="0" destOrd="0" parTransId="{4E529BAF-FA19-44B9-A4F1-59422FCDA999}" sibTransId="{761A5251-652D-4385-93F1-D115A77DC909}"/>
    <dgm:cxn modelId="{419F4967-2275-4A19-8E66-F1DE359608E8}" type="presOf" srcId="{761A5251-652D-4385-93F1-D115A77DC909}" destId="{84FA8C73-773B-4A96-9B16-4D4232161DD6}" srcOrd="0" destOrd="0" presId="urn:microsoft.com/office/officeart/2005/8/layout/cycle2"/>
    <dgm:cxn modelId="{DB3B4C90-AC67-42D6-8104-E30858BE9EE6}" srcId="{43DFAEC7-90E3-4298-BD8C-D306BA4564D9}" destId="{8FD5AD9D-9EB5-47F8-AF3B-3F0BEC6893B1}" srcOrd="1" destOrd="0" parTransId="{469E4DDC-98C2-4DA8-A790-E315683E8147}" sibTransId="{A9B060F4-9089-450B-8E8A-337B8E18408D}"/>
    <dgm:cxn modelId="{11446FA5-8C55-4039-9A28-75988EA0750B}" type="presOf" srcId="{817D8810-16A2-44A3-9556-B0A857B2AB4B}" destId="{916DABAF-D7AD-4980-A42B-7F03BE99FA58}" srcOrd="0" destOrd="0" presId="urn:microsoft.com/office/officeart/2005/8/layout/cycle2"/>
    <dgm:cxn modelId="{CADE01BE-475E-4072-9D26-1F89DC912896}" type="presOf" srcId="{3DC07309-E24E-4A99-AE4E-DF5279BFB913}" destId="{B2365D30-81B4-474B-A664-A0594E36C1FF}" srcOrd="0" destOrd="0" presId="urn:microsoft.com/office/officeart/2005/8/layout/cycle2"/>
    <dgm:cxn modelId="{40EEB6BF-9636-4326-ADC3-F60415AFA6CF}" type="presOf" srcId="{F09C6203-A41A-482B-A5E9-E8209C889618}" destId="{B4C7E3BF-3A8D-4C71-AB90-6A818ADF250C}" srcOrd="0" destOrd="0" presId="urn:microsoft.com/office/officeart/2005/8/layout/cycle2"/>
    <dgm:cxn modelId="{44BF14DA-0EA6-4299-B094-7F3679D4B71E}" type="presOf" srcId="{8FD5AD9D-9EB5-47F8-AF3B-3F0BEC6893B1}" destId="{21E01C4A-809B-4D0F-B5A8-1D3F7B1506A0}" srcOrd="0" destOrd="0" presId="urn:microsoft.com/office/officeart/2005/8/layout/cycle2"/>
    <dgm:cxn modelId="{CB84CFDE-97F2-4F2C-BD7C-B465494B53F6}" type="presOf" srcId="{A9B060F4-9089-450B-8E8A-337B8E18408D}" destId="{0BB5379D-BF54-4DC5-AD9D-50AD73B790F5}" srcOrd="0" destOrd="0" presId="urn:microsoft.com/office/officeart/2005/8/layout/cycle2"/>
    <dgm:cxn modelId="{FA4BD3F4-2749-4C71-BB96-3B6DDF9821F0}" type="presOf" srcId="{A9B060F4-9089-450B-8E8A-337B8E18408D}" destId="{81E2342C-4744-404F-ABCB-74F713089D3B}" srcOrd="1" destOrd="0" presId="urn:microsoft.com/office/officeart/2005/8/layout/cycle2"/>
    <dgm:cxn modelId="{7452FF89-E3C6-4687-B619-AD63AB0623A0}" type="presParOf" srcId="{FA3CF16D-C36A-4046-89B2-0BD686630070}" destId="{D25F4B70-2C88-4A16-92C5-F082E251266D}" srcOrd="0" destOrd="0" presId="urn:microsoft.com/office/officeart/2005/8/layout/cycle2"/>
    <dgm:cxn modelId="{15490008-1A02-434F-B31D-FA169EFC4EEE}" type="presParOf" srcId="{FA3CF16D-C36A-4046-89B2-0BD686630070}" destId="{84FA8C73-773B-4A96-9B16-4D4232161DD6}" srcOrd="1" destOrd="0" presId="urn:microsoft.com/office/officeart/2005/8/layout/cycle2"/>
    <dgm:cxn modelId="{FE93A5AC-59C3-40BF-8C4A-34190FAA9EA7}" type="presParOf" srcId="{84FA8C73-773B-4A96-9B16-4D4232161DD6}" destId="{9328E897-5898-409C-A02C-81B3B6623795}" srcOrd="0" destOrd="0" presId="urn:microsoft.com/office/officeart/2005/8/layout/cycle2"/>
    <dgm:cxn modelId="{91045397-E417-4347-B068-790947CB16D0}" type="presParOf" srcId="{FA3CF16D-C36A-4046-89B2-0BD686630070}" destId="{21E01C4A-809B-4D0F-B5A8-1D3F7B1506A0}" srcOrd="2" destOrd="0" presId="urn:microsoft.com/office/officeart/2005/8/layout/cycle2"/>
    <dgm:cxn modelId="{0615FE3E-66D0-4C92-B39D-13BDCD1B5243}" type="presParOf" srcId="{FA3CF16D-C36A-4046-89B2-0BD686630070}" destId="{0BB5379D-BF54-4DC5-AD9D-50AD73B790F5}" srcOrd="3" destOrd="0" presId="urn:microsoft.com/office/officeart/2005/8/layout/cycle2"/>
    <dgm:cxn modelId="{5D70BFEA-5D71-4E29-9940-E3921492597B}" type="presParOf" srcId="{0BB5379D-BF54-4DC5-AD9D-50AD73B790F5}" destId="{81E2342C-4744-404F-ABCB-74F713089D3B}" srcOrd="0" destOrd="0" presId="urn:microsoft.com/office/officeart/2005/8/layout/cycle2"/>
    <dgm:cxn modelId="{010F722E-BCAE-4757-93F1-AFC80DE267F0}" type="presParOf" srcId="{FA3CF16D-C36A-4046-89B2-0BD686630070}" destId="{9C52ECF1-27AF-46C3-BF23-13D5B9C6DBDC}" srcOrd="4" destOrd="0" presId="urn:microsoft.com/office/officeart/2005/8/layout/cycle2"/>
    <dgm:cxn modelId="{2ACEF367-6A7D-4297-8ED9-7F8561741FC6}" type="presParOf" srcId="{FA3CF16D-C36A-4046-89B2-0BD686630070}" destId="{916DABAF-D7AD-4980-A42B-7F03BE99FA58}" srcOrd="5" destOrd="0" presId="urn:microsoft.com/office/officeart/2005/8/layout/cycle2"/>
    <dgm:cxn modelId="{CF499D41-B5AD-4997-A672-E6B5E264A2C5}" type="presParOf" srcId="{916DABAF-D7AD-4980-A42B-7F03BE99FA58}" destId="{0971A570-6380-4124-AB69-E6C9C5B25ABE}" srcOrd="0" destOrd="0" presId="urn:microsoft.com/office/officeart/2005/8/layout/cycle2"/>
    <dgm:cxn modelId="{E1EADDBA-1469-44B8-A5D6-B6FCBE3384EC}" type="presParOf" srcId="{FA3CF16D-C36A-4046-89B2-0BD686630070}" destId="{B4C7E3BF-3A8D-4C71-AB90-6A818ADF250C}" srcOrd="6" destOrd="0" presId="urn:microsoft.com/office/officeart/2005/8/layout/cycle2"/>
    <dgm:cxn modelId="{955E0434-80F7-478A-8EED-3711E850BB3D}" type="presParOf" srcId="{FA3CF16D-C36A-4046-89B2-0BD686630070}" destId="{B2365D30-81B4-474B-A664-A0594E36C1FF}" srcOrd="7" destOrd="0" presId="urn:microsoft.com/office/officeart/2005/8/layout/cycle2"/>
    <dgm:cxn modelId="{4E24ED1B-CC5B-474A-B1F4-083293D3E66C}" type="presParOf" srcId="{B2365D30-81B4-474B-A664-A0594E36C1FF}" destId="{99BCF9F5-BE90-4AF7-83D5-EF306E854A4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7C42D2-14A6-43A6-8BDA-5CA98188EDC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AB262C-AFD6-431F-955E-841848B64B38}">
      <dgm:prSet custT="1"/>
      <dgm:spPr/>
      <dgm:t>
        <a:bodyPr/>
        <a:lstStyle/>
        <a:p>
          <a:r>
            <a:rPr lang="en-GB" sz="1800" b="1" dirty="0">
              <a:solidFill>
                <a:srgbClr val="000099"/>
              </a:solidFill>
              <a:latin typeface="+mn-lt"/>
              <a:ea typeface="+mn-ea"/>
              <a:cs typeface="+mn-cs"/>
            </a:rPr>
            <a:t>Credit</a:t>
          </a:r>
          <a:r>
            <a:rPr lang="en-GB" sz="2500" dirty="0"/>
            <a:t> </a:t>
          </a:r>
          <a:r>
            <a:rPr lang="en-GB" sz="1800" b="1" dirty="0">
              <a:solidFill>
                <a:srgbClr val="000099"/>
              </a:solidFill>
              <a:latin typeface="+mn-lt"/>
              <a:ea typeface="+mn-ea"/>
              <a:cs typeface="+mn-cs"/>
            </a:rPr>
            <a:t>Risk</a:t>
          </a:r>
          <a:r>
            <a:rPr lang="en-GB" sz="2500" dirty="0"/>
            <a:t> </a:t>
          </a:r>
          <a:r>
            <a:rPr lang="en-GB" sz="1800" b="1" dirty="0">
              <a:solidFill>
                <a:srgbClr val="000099"/>
              </a:solidFill>
              <a:latin typeface="+mn-lt"/>
              <a:ea typeface="+mn-ea"/>
              <a:cs typeface="+mn-cs"/>
            </a:rPr>
            <a:t>DSS</a:t>
          </a:r>
          <a:r>
            <a:rPr lang="en-GB" sz="2500" dirty="0"/>
            <a:t> </a:t>
          </a:r>
          <a:r>
            <a:rPr lang="en-GB" sz="1800" b="1" dirty="0">
              <a:solidFill>
                <a:srgbClr val="000099"/>
              </a:solidFill>
              <a:latin typeface="+mn-lt"/>
              <a:ea typeface="+mn-ea"/>
              <a:cs typeface="+mn-cs"/>
            </a:rPr>
            <a:t>platform</a:t>
          </a:r>
          <a:r>
            <a:rPr lang="en-GB" sz="2500" dirty="0"/>
            <a:t> </a:t>
          </a:r>
          <a:endParaRPr lang="de-DE" sz="2500" dirty="0"/>
        </a:p>
      </dgm:t>
    </dgm:pt>
    <dgm:pt modelId="{3A6A21E9-97BE-430D-A299-A7BFA0B5D9BD}" type="parTrans" cxnId="{E42EAAC4-DD2D-466E-9F69-9C265DF941AE}">
      <dgm:prSet/>
      <dgm:spPr/>
      <dgm:t>
        <a:bodyPr/>
        <a:lstStyle/>
        <a:p>
          <a:endParaRPr lang="en-US"/>
        </a:p>
      </dgm:t>
    </dgm:pt>
    <dgm:pt modelId="{70F395BF-F2F3-403E-8B09-0F5A0DD6F4FE}" type="sibTrans" cxnId="{E42EAAC4-DD2D-466E-9F69-9C265DF941AE}">
      <dgm:prSet/>
      <dgm:spPr/>
      <dgm:t>
        <a:bodyPr/>
        <a:lstStyle/>
        <a:p>
          <a:endParaRPr lang="en-US"/>
        </a:p>
      </dgm:t>
    </dgm:pt>
    <dgm:pt modelId="{D6D2885D-510C-4610-9691-B34F5483F799}">
      <dgm:prSet custT="1"/>
      <dgm:spPr/>
      <dgm:t>
        <a:bodyPr/>
        <a:lstStyle/>
        <a:p>
          <a:r>
            <a:rPr lang="en-GB" sz="1800" b="1" dirty="0">
              <a:solidFill>
                <a:srgbClr val="000099"/>
              </a:solidFill>
              <a:latin typeface="+mn-lt"/>
              <a:ea typeface="+mn-ea"/>
              <a:cs typeface="+mn-cs"/>
            </a:rPr>
            <a:t>Consulting</a:t>
          </a:r>
          <a:r>
            <a:rPr lang="en-GB" sz="2500" dirty="0"/>
            <a:t> </a:t>
          </a:r>
          <a:r>
            <a:rPr lang="en-GB" sz="1800" b="1" dirty="0">
              <a:solidFill>
                <a:srgbClr val="000099"/>
              </a:solidFill>
              <a:latin typeface="+mn-lt"/>
              <a:ea typeface="+mn-ea"/>
              <a:cs typeface="+mn-cs"/>
            </a:rPr>
            <a:t>Services</a:t>
          </a:r>
          <a:r>
            <a:rPr lang="en-GB" sz="2500" dirty="0"/>
            <a:t> </a:t>
          </a:r>
          <a:endParaRPr lang="de-DE" sz="2500" dirty="0"/>
        </a:p>
      </dgm:t>
    </dgm:pt>
    <dgm:pt modelId="{EC393704-C64E-4B97-ACAD-E17FCB8BD17A}" type="parTrans" cxnId="{442E05D3-6329-4CE0-B0BF-2BA22CF4DF82}">
      <dgm:prSet/>
      <dgm:spPr/>
      <dgm:t>
        <a:bodyPr/>
        <a:lstStyle/>
        <a:p>
          <a:endParaRPr lang="en-US"/>
        </a:p>
      </dgm:t>
    </dgm:pt>
    <dgm:pt modelId="{A56F01ED-A06E-4E4A-928F-27263C4EA1A1}" type="sibTrans" cxnId="{442E05D3-6329-4CE0-B0BF-2BA22CF4DF82}">
      <dgm:prSet/>
      <dgm:spPr/>
      <dgm:t>
        <a:bodyPr/>
        <a:lstStyle/>
        <a:p>
          <a:endParaRPr lang="en-US"/>
        </a:p>
      </dgm:t>
    </dgm:pt>
    <dgm:pt modelId="{D3C223AE-9357-42C9-889A-776EA91007CB}">
      <dgm:prSet custT="1"/>
      <dgm:spPr/>
      <dgm:t>
        <a:bodyPr/>
        <a:lstStyle/>
        <a:p>
          <a:r>
            <a:rPr lang="en-GB" sz="2400" b="1" dirty="0"/>
            <a:t>Products</a:t>
          </a:r>
        </a:p>
      </dgm:t>
    </dgm:pt>
    <dgm:pt modelId="{DBE62214-16A8-4BFF-8931-035474B01616}" type="sibTrans" cxnId="{1E46E7BB-761D-4D6E-8A89-C90E546A3FF5}">
      <dgm:prSet/>
      <dgm:spPr/>
      <dgm:t>
        <a:bodyPr/>
        <a:lstStyle/>
        <a:p>
          <a:endParaRPr lang="en-US"/>
        </a:p>
      </dgm:t>
    </dgm:pt>
    <dgm:pt modelId="{C98E6500-AC53-4E65-8E03-02D116A399BB}" type="parTrans" cxnId="{1E46E7BB-761D-4D6E-8A89-C90E546A3FF5}">
      <dgm:prSet/>
      <dgm:spPr/>
      <dgm:t>
        <a:bodyPr/>
        <a:lstStyle/>
        <a:p>
          <a:endParaRPr lang="en-US"/>
        </a:p>
      </dgm:t>
    </dgm:pt>
    <dgm:pt modelId="{FDFD5861-C19E-4265-9F4C-2F6A419669B4}" type="pres">
      <dgm:prSet presAssocID="{F87C42D2-14A6-43A6-8BDA-5CA98188EDC1}" presName="Name0" presStyleCnt="0">
        <dgm:presLayoutVars>
          <dgm:dir/>
          <dgm:animLvl val="lvl"/>
          <dgm:resizeHandles val="exact"/>
        </dgm:presLayoutVars>
      </dgm:prSet>
      <dgm:spPr/>
    </dgm:pt>
    <dgm:pt modelId="{773DA2D5-3838-4046-B184-3F62FF066872}" type="pres">
      <dgm:prSet presAssocID="{D3C223AE-9357-42C9-889A-776EA91007CB}" presName="linNode" presStyleCnt="0"/>
      <dgm:spPr/>
    </dgm:pt>
    <dgm:pt modelId="{5A2BA5F2-79BE-4A07-BD37-C42999045241}" type="pres">
      <dgm:prSet presAssocID="{D3C223AE-9357-42C9-889A-776EA91007CB}" presName="parentText" presStyleLbl="node1" presStyleIdx="0" presStyleCnt="1" custScaleX="66094" custLinFactNeighborY="7199">
        <dgm:presLayoutVars>
          <dgm:chMax val="1"/>
          <dgm:bulletEnabled val="1"/>
        </dgm:presLayoutVars>
      </dgm:prSet>
      <dgm:spPr/>
    </dgm:pt>
    <dgm:pt modelId="{8BB05D2D-35CD-45E3-9368-096DE1166EE4}" type="pres">
      <dgm:prSet presAssocID="{D3C223AE-9357-42C9-889A-776EA91007CB}" presName="descendantText" presStyleLbl="alignAccFollowNode1" presStyleIdx="0" presStyleCnt="1" custLinFactNeighborX="0" custLinFactNeighborY="-3624">
        <dgm:presLayoutVars>
          <dgm:bulletEnabled val="1"/>
        </dgm:presLayoutVars>
      </dgm:prSet>
      <dgm:spPr/>
    </dgm:pt>
  </dgm:ptLst>
  <dgm:cxnLst>
    <dgm:cxn modelId="{9D8BFF29-AE7B-4D35-A81C-9174BF582C01}" type="presOf" srcId="{F87C42D2-14A6-43A6-8BDA-5CA98188EDC1}" destId="{FDFD5861-C19E-4265-9F4C-2F6A419669B4}" srcOrd="0" destOrd="0" presId="urn:microsoft.com/office/officeart/2005/8/layout/vList5"/>
    <dgm:cxn modelId="{F9B5E242-8C7D-4F84-A7BC-EC944D8888B2}" type="presOf" srcId="{40AB262C-AFD6-431F-955E-841848B64B38}" destId="{8BB05D2D-35CD-45E3-9368-096DE1166EE4}" srcOrd="0" destOrd="0" presId="urn:microsoft.com/office/officeart/2005/8/layout/vList5"/>
    <dgm:cxn modelId="{05D1349B-8543-4E8C-89E8-B4B225D93BDD}" type="presOf" srcId="{D3C223AE-9357-42C9-889A-776EA91007CB}" destId="{5A2BA5F2-79BE-4A07-BD37-C42999045241}" srcOrd="0" destOrd="0" presId="urn:microsoft.com/office/officeart/2005/8/layout/vList5"/>
    <dgm:cxn modelId="{1E46E7BB-761D-4D6E-8A89-C90E546A3FF5}" srcId="{F87C42D2-14A6-43A6-8BDA-5CA98188EDC1}" destId="{D3C223AE-9357-42C9-889A-776EA91007CB}" srcOrd="0" destOrd="0" parTransId="{C98E6500-AC53-4E65-8E03-02D116A399BB}" sibTransId="{DBE62214-16A8-4BFF-8931-035474B01616}"/>
    <dgm:cxn modelId="{E42EAAC4-DD2D-466E-9F69-9C265DF941AE}" srcId="{D3C223AE-9357-42C9-889A-776EA91007CB}" destId="{40AB262C-AFD6-431F-955E-841848B64B38}" srcOrd="0" destOrd="0" parTransId="{3A6A21E9-97BE-430D-A299-A7BFA0B5D9BD}" sibTransId="{70F395BF-F2F3-403E-8B09-0F5A0DD6F4FE}"/>
    <dgm:cxn modelId="{442E05D3-6329-4CE0-B0BF-2BA22CF4DF82}" srcId="{D3C223AE-9357-42C9-889A-776EA91007CB}" destId="{D6D2885D-510C-4610-9691-B34F5483F799}" srcOrd="1" destOrd="0" parTransId="{EC393704-C64E-4B97-ACAD-E17FCB8BD17A}" sibTransId="{A56F01ED-A06E-4E4A-928F-27263C4EA1A1}"/>
    <dgm:cxn modelId="{9691BFEA-A43C-46AA-9AD7-4ACB47767E3C}" type="presOf" srcId="{D6D2885D-510C-4610-9691-B34F5483F799}" destId="{8BB05D2D-35CD-45E3-9368-096DE1166EE4}" srcOrd="0" destOrd="1" presId="urn:microsoft.com/office/officeart/2005/8/layout/vList5"/>
    <dgm:cxn modelId="{A763BD6F-47F5-461A-9406-1AFF2961815D}" type="presParOf" srcId="{FDFD5861-C19E-4265-9F4C-2F6A419669B4}" destId="{773DA2D5-3838-4046-B184-3F62FF066872}" srcOrd="0" destOrd="0" presId="urn:microsoft.com/office/officeart/2005/8/layout/vList5"/>
    <dgm:cxn modelId="{1A110E65-BDD4-41AE-AA2E-1BEC04F03829}" type="presParOf" srcId="{773DA2D5-3838-4046-B184-3F62FF066872}" destId="{5A2BA5F2-79BE-4A07-BD37-C42999045241}" srcOrd="0" destOrd="0" presId="urn:microsoft.com/office/officeart/2005/8/layout/vList5"/>
    <dgm:cxn modelId="{9C1E57DE-D363-4C0A-A986-016CDBBA0192}" type="presParOf" srcId="{773DA2D5-3838-4046-B184-3F62FF066872}" destId="{8BB05D2D-35CD-45E3-9368-096DE1166EE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5F4B70-2C88-4A16-92C5-F082E251266D}">
      <dsp:nvSpPr>
        <dsp:cNvPr id="0" name=""/>
        <dsp:cNvSpPr/>
      </dsp:nvSpPr>
      <dsp:spPr>
        <a:xfrm>
          <a:off x="641086" y="188334"/>
          <a:ext cx="986110" cy="881371"/>
        </a:xfrm>
        <a:prstGeom prst="ellipse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700" kern="1200" dirty="0"/>
        </a:p>
      </dsp:txBody>
      <dsp:txXfrm>
        <a:off x="785498" y="317408"/>
        <a:ext cx="697286" cy="623223"/>
      </dsp:txXfrm>
    </dsp:sp>
    <dsp:sp modelId="{84FA8C73-773B-4A96-9B16-4D4232161DD6}">
      <dsp:nvSpPr>
        <dsp:cNvPr id="0" name=""/>
        <dsp:cNvSpPr/>
      </dsp:nvSpPr>
      <dsp:spPr>
        <a:xfrm rot="69024">
          <a:off x="2098012" y="366970"/>
          <a:ext cx="1239010" cy="587689"/>
        </a:xfrm>
        <a:prstGeom prst="blockArc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2098030" y="482738"/>
        <a:ext cx="1062703" cy="352613"/>
      </dsp:txXfrm>
    </dsp:sp>
    <dsp:sp modelId="{21E01C4A-809B-4D0F-B5A8-1D3F7B1506A0}">
      <dsp:nvSpPr>
        <dsp:cNvPr id="0" name=""/>
        <dsp:cNvSpPr/>
      </dsp:nvSpPr>
      <dsp:spPr>
        <a:xfrm>
          <a:off x="3875287" y="282241"/>
          <a:ext cx="945080" cy="822624"/>
        </a:xfrm>
        <a:prstGeom prst="ellipse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500" kern="1200" dirty="0"/>
        </a:p>
      </dsp:txBody>
      <dsp:txXfrm>
        <a:off x="4013691" y="402711"/>
        <a:ext cx="668272" cy="581684"/>
      </dsp:txXfrm>
    </dsp:sp>
    <dsp:sp modelId="{0BB5379D-BF54-4DC5-AD9D-50AD73B790F5}">
      <dsp:nvSpPr>
        <dsp:cNvPr id="0" name=""/>
        <dsp:cNvSpPr/>
      </dsp:nvSpPr>
      <dsp:spPr>
        <a:xfrm rot="5233833">
          <a:off x="3816081" y="1459389"/>
          <a:ext cx="992787" cy="710987"/>
        </a:xfrm>
        <a:prstGeom prst="blockArc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>
        <a:off x="3917576" y="1495063"/>
        <a:ext cx="779491" cy="426593"/>
      </dsp:txXfrm>
    </dsp:sp>
    <dsp:sp modelId="{9C52ECF1-27AF-46C3-BF23-13D5B9C6DBDC}">
      <dsp:nvSpPr>
        <dsp:cNvPr id="0" name=""/>
        <dsp:cNvSpPr/>
      </dsp:nvSpPr>
      <dsp:spPr>
        <a:xfrm>
          <a:off x="4098012" y="2576628"/>
          <a:ext cx="716993" cy="727267"/>
        </a:xfrm>
        <a:prstGeom prst="ellipse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100" kern="1200" dirty="0"/>
        </a:p>
      </dsp:txBody>
      <dsp:txXfrm>
        <a:off x="4203013" y="2683134"/>
        <a:ext cx="506991" cy="514255"/>
      </dsp:txXfrm>
    </dsp:sp>
    <dsp:sp modelId="{916DABAF-D7AD-4980-A42B-7F03BE99FA58}">
      <dsp:nvSpPr>
        <dsp:cNvPr id="0" name=""/>
        <dsp:cNvSpPr/>
      </dsp:nvSpPr>
      <dsp:spPr>
        <a:xfrm rot="10874115">
          <a:off x="2096809" y="2620992"/>
          <a:ext cx="1285206" cy="617718"/>
        </a:xfrm>
        <a:prstGeom prst="blockArc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 rot="10800000">
        <a:off x="2282102" y="2746533"/>
        <a:ext cx="1099891" cy="370630"/>
      </dsp:txXfrm>
    </dsp:sp>
    <dsp:sp modelId="{B4C7E3BF-3A8D-4C71-AB90-6A818ADF250C}">
      <dsp:nvSpPr>
        <dsp:cNvPr id="0" name=""/>
        <dsp:cNvSpPr/>
      </dsp:nvSpPr>
      <dsp:spPr>
        <a:xfrm>
          <a:off x="685431" y="2441604"/>
          <a:ext cx="914272" cy="854401"/>
        </a:xfrm>
        <a:prstGeom prst="ellipse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600" kern="1200" dirty="0"/>
        </a:p>
      </dsp:txBody>
      <dsp:txXfrm>
        <a:off x="819323" y="2566728"/>
        <a:ext cx="646488" cy="604153"/>
      </dsp:txXfrm>
    </dsp:sp>
    <dsp:sp modelId="{B2365D30-81B4-474B-A664-A0594E36C1FF}">
      <dsp:nvSpPr>
        <dsp:cNvPr id="0" name=""/>
        <dsp:cNvSpPr/>
      </dsp:nvSpPr>
      <dsp:spPr>
        <a:xfrm rot="16187067">
          <a:off x="719635" y="1526652"/>
          <a:ext cx="973249" cy="666797"/>
        </a:xfrm>
        <a:prstGeom prst="blockArc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 rot="10800000">
        <a:off x="820031" y="1760030"/>
        <a:ext cx="773210" cy="4000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05D2D-35CD-45E3-9368-096DE1166EE4}">
      <dsp:nvSpPr>
        <dsp:cNvPr id="0" name=""/>
        <dsp:cNvSpPr/>
      </dsp:nvSpPr>
      <dsp:spPr>
        <a:xfrm rot="5400000">
          <a:off x="3920510" y="-1760270"/>
          <a:ext cx="805702" cy="44702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b="1" kern="1200" dirty="0">
              <a:solidFill>
                <a:srgbClr val="000099"/>
              </a:solidFill>
              <a:latin typeface="+mn-lt"/>
              <a:ea typeface="+mn-ea"/>
              <a:cs typeface="+mn-cs"/>
            </a:rPr>
            <a:t>Credit</a:t>
          </a:r>
          <a:r>
            <a:rPr lang="en-GB" sz="2500" kern="1200" dirty="0"/>
            <a:t> </a:t>
          </a:r>
          <a:r>
            <a:rPr lang="en-GB" sz="1800" b="1" kern="1200" dirty="0">
              <a:solidFill>
                <a:srgbClr val="000099"/>
              </a:solidFill>
              <a:latin typeface="+mn-lt"/>
              <a:ea typeface="+mn-ea"/>
              <a:cs typeface="+mn-cs"/>
            </a:rPr>
            <a:t>Risk</a:t>
          </a:r>
          <a:r>
            <a:rPr lang="en-GB" sz="2500" kern="1200" dirty="0"/>
            <a:t> </a:t>
          </a:r>
          <a:r>
            <a:rPr lang="en-GB" sz="1800" b="1" kern="1200" dirty="0">
              <a:solidFill>
                <a:srgbClr val="000099"/>
              </a:solidFill>
              <a:latin typeface="+mn-lt"/>
              <a:ea typeface="+mn-ea"/>
              <a:cs typeface="+mn-cs"/>
            </a:rPr>
            <a:t>DSS</a:t>
          </a:r>
          <a:r>
            <a:rPr lang="en-GB" sz="2500" kern="1200" dirty="0"/>
            <a:t> </a:t>
          </a:r>
          <a:r>
            <a:rPr lang="en-GB" sz="1800" b="1" kern="1200" dirty="0">
              <a:solidFill>
                <a:srgbClr val="000099"/>
              </a:solidFill>
              <a:latin typeface="+mn-lt"/>
              <a:ea typeface="+mn-ea"/>
              <a:cs typeface="+mn-cs"/>
            </a:rPr>
            <a:t>platform</a:t>
          </a:r>
          <a:r>
            <a:rPr lang="en-GB" sz="2500" kern="1200" dirty="0"/>
            <a:t> </a:t>
          </a:r>
          <a:endParaRPr lang="de-DE" sz="25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b="1" kern="1200" dirty="0">
              <a:solidFill>
                <a:srgbClr val="000099"/>
              </a:solidFill>
              <a:latin typeface="+mn-lt"/>
              <a:ea typeface="+mn-ea"/>
              <a:cs typeface="+mn-cs"/>
            </a:rPr>
            <a:t>Consulting</a:t>
          </a:r>
          <a:r>
            <a:rPr lang="en-GB" sz="2500" kern="1200" dirty="0"/>
            <a:t> </a:t>
          </a:r>
          <a:r>
            <a:rPr lang="en-GB" sz="1800" b="1" kern="1200" dirty="0">
              <a:solidFill>
                <a:srgbClr val="000099"/>
              </a:solidFill>
              <a:latin typeface="+mn-lt"/>
              <a:ea typeface="+mn-ea"/>
              <a:cs typeface="+mn-cs"/>
            </a:rPr>
            <a:t>Services</a:t>
          </a:r>
          <a:r>
            <a:rPr lang="en-GB" sz="2500" kern="1200" dirty="0"/>
            <a:t> </a:t>
          </a:r>
          <a:endParaRPr lang="de-DE" sz="2500" kern="1200" dirty="0"/>
        </a:p>
      </dsp:txBody>
      <dsp:txXfrm rot="-5400000">
        <a:off x="2088234" y="111337"/>
        <a:ext cx="4430925" cy="727040"/>
      </dsp:txXfrm>
    </dsp:sp>
    <dsp:sp modelId="{5A2BA5F2-79BE-4A07-BD37-C42999045241}">
      <dsp:nvSpPr>
        <dsp:cNvPr id="0" name=""/>
        <dsp:cNvSpPr/>
      </dsp:nvSpPr>
      <dsp:spPr>
        <a:xfrm>
          <a:off x="426286" y="984"/>
          <a:ext cx="1661946" cy="10071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/>
            <a:t>Products</a:t>
          </a:r>
        </a:p>
      </dsp:txBody>
      <dsp:txXfrm>
        <a:off x="475450" y="50148"/>
        <a:ext cx="1563618" cy="908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82302-9ED4-4FD4-AE07-1A7943750E6C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CF408-3B7E-4668-93EF-4EBE1E470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065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B14137A-78A4-4043-B7E4-AA319A7CD9A5}" type="datetimeFigureOut">
              <a:rPr lang="en-US" altLang="zh-CN"/>
              <a:pPr>
                <a:defRPr/>
              </a:pPr>
              <a:t>5/18/2018</a:t>
            </a:fld>
            <a:endParaRPr lang="en-GB" alt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B1A515D-21F8-44CE-ADAA-054124EF1266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836566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GB" altLang="en-US" dirty="0"/>
              <a:t>Click to edit Master title style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spcAft>
                <a:spcPct val="0"/>
              </a:spcAft>
              <a:buFont typeface="Wingdings" pitchFamily="2" charset="2"/>
              <a:buNone/>
              <a:defRPr/>
            </a:lvl1pPr>
          </a:lstStyle>
          <a:p>
            <a:r>
              <a:rPr lang="en-GB" alt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1342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50790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4975" y="333375"/>
            <a:ext cx="2108200" cy="57975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175375" cy="579755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385195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7543800" cy="7254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268413"/>
            <a:ext cx="4141788" cy="48625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51388" y="1268413"/>
            <a:ext cx="4141787" cy="48625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082389-C38D-4FD0-9749-55218D3650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736" y="5805264"/>
            <a:ext cx="1176528" cy="87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14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975" cy="4862513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B8BFC3F-E238-4A90-A5EC-5EBB78F06A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576" y="5805264"/>
            <a:ext cx="1176528" cy="87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605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52636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141788" cy="4862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51388" y="1268413"/>
            <a:ext cx="4141787" cy="4862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78475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783536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686118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9321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877682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743484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3375"/>
            <a:ext cx="75438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241425"/>
            <a:ext cx="8435975" cy="486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grpSp>
        <p:nvGrpSpPr>
          <p:cNvPr id="1028" name="Group 8"/>
          <p:cNvGrpSpPr>
            <a:grpSpLocks/>
          </p:cNvGrpSpPr>
          <p:nvPr/>
        </p:nvGrpSpPr>
        <p:grpSpPr bwMode="auto">
          <a:xfrm>
            <a:off x="8172450" y="115888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6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6" cy="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6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6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6" cy="76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6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</p:grpSp>
      <p:pic>
        <p:nvPicPr>
          <p:cNvPr id="1029" name="Picture 41" descr="OptiRisklog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84988"/>
            <a:ext cx="19446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" descr="sentiment-analysis-logo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213" y="5796870"/>
            <a:ext cx="1090612" cy="93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  <p:sldLayoutId id="214748391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50000"/>
        </a:spcAft>
        <a:buClr>
          <a:schemeClr val="tx2"/>
        </a:buClr>
        <a:buSzPct val="70000"/>
        <a:buFont typeface="Wingdings" pitchFamily="2" charset="2"/>
        <a:buChar char="l"/>
        <a:defRPr sz="2600">
          <a:solidFill>
            <a:srgbClr val="000099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50000"/>
        </a:spcAft>
        <a:buClr>
          <a:schemeClr val="accent2"/>
        </a:buClr>
        <a:buSzPct val="70000"/>
        <a:buFont typeface="Wingdings" pitchFamily="2" charset="2"/>
        <a:buChar char="l"/>
        <a:defRPr sz="2400">
          <a:solidFill>
            <a:srgbClr val="000099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50000"/>
        </a:spcAft>
        <a:buClr>
          <a:schemeClr val="accent1"/>
        </a:buClr>
        <a:buSzPct val="70000"/>
        <a:buFont typeface="Wingdings" pitchFamily="2" charset="2"/>
        <a:buChar char="l"/>
        <a:defRPr sz="2200">
          <a:solidFill>
            <a:srgbClr val="000099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5000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rgbClr val="000099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50000"/>
        </a:spcAft>
        <a:buClr>
          <a:schemeClr val="folHlink"/>
        </a:buClr>
        <a:buSzPct val="80000"/>
        <a:buFont typeface="Wingdings" pitchFamily="2" charset="2"/>
        <a:buChar char="§"/>
        <a:defRPr>
          <a:solidFill>
            <a:srgbClr val="000099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50000"/>
        </a:spcAft>
        <a:buClr>
          <a:schemeClr val="folHlink"/>
        </a:buClr>
        <a:buSzPct val="80000"/>
        <a:buFont typeface="Wingdings" pitchFamily="2" charset="2"/>
        <a:buChar char="§"/>
        <a:defRPr>
          <a:solidFill>
            <a:srgbClr val="000099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50000"/>
        </a:spcAft>
        <a:buClr>
          <a:schemeClr val="folHlink"/>
        </a:buClr>
        <a:buSzPct val="80000"/>
        <a:buFont typeface="Wingdings" pitchFamily="2" charset="2"/>
        <a:buChar char="§"/>
        <a:defRPr>
          <a:solidFill>
            <a:srgbClr val="000099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50000"/>
        </a:spcAft>
        <a:buClr>
          <a:schemeClr val="folHlink"/>
        </a:buClr>
        <a:buSzPct val="80000"/>
        <a:buFont typeface="Wingdings" pitchFamily="2" charset="2"/>
        <a:buChar char="§"/>
        <a:defRPr>
          <a:solidFill>
            <a:srgbClr val="000099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50000"/>
        </a:spcAft>
        <a:buClr>
          <a:schemeClr val="folHlink"/>
        </a:buClr>
        <a:buSzPct val="80000"/>
        <a:buFont typeface="Wingdings" pitchFamily="2" charset="2"/>
        <a:buChar char="§"/>
        <a:defRPr>
          <a:solidFill>
            <a:srgbClr val="000099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nrisk.eu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8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945" y="1124744"/>
            <a:ext cx="7097713" cy="3480207"/>
          </a:xfrm>
        </p:spPr>
        <p:txBody>
          <a:bodyPr/>
          <a:lstStyle/>
          <a:p>
            <a:r>
              <a:rPr lang="en-GB" sz="4000" dirty="0"/>
              <a:t>Macroeconomic news sentiment: </a:t>
            </a:r>
            <a:br>
              <a:rPr lang="en-GB" sz="4000" dirty="0"/>
            </a:br>
            <a:r>
              <a:rPr lang="en-GB" sz="4000" dirty="0"/>
              <a:t>Enhanced risk assessment </a:t>
            </a:r>
            <a:br>
              <a:rPr lang="en-GB" sz="4000" dirty="0"/>
            </a:br>
            <a:r>
              <a:rPr lang="en-GB" sz="4000" dirty="0"/>
              <a:t>for </a:t>
            </a:r>
            <a:br>
              <a:rPr lang="en-GB" sz="4000" dirty="0"/>
            </a:br>
            <a:r>
              <a:rPr lang="en-GB" sz="4000" dirty="0"/>
              <a:t>sovereign bond spreads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783" y="4725144"/>
            <a:ext cx="6248400" cy="883468"/>
          </a:xfrm>
        </p:spPr>
        <p:txBody>
          <a:bodyPr/>
          <a:lstStyle/>
          <a:p>
            <a:endParaRPr lang="en-GB" sz="2000" dirty="0"/>
          </a:p>
          <a:p>
            <a:r>
              <a:rPr lang="en-GB" sz="2800" dirty="0"/>
              <a:t>Christina Erlwein-Sayer</a:t>
            </a:r>
          </a:p>
        </p:txBody>
      </p:sp>
    </p:spTree>
    <p:extLst>
      <p:ext uri="{BB962C8B-B14F-4D97-AF65-F5344CB8AC3E}">
        <p14:creationId xmlns:p14="http://schemas.microsoft.com/office/powerpoint/2010/main" val="1437500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022" y="332657"/>
            <a:ext cx="7543800" cy="648071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2800" dirty="0"/>
              <a:t>News and sentiment evaluation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79054" y="2708920"/>
                <a:ext cx="7261298" cy="2198057"/>
              </a:xfrm>
            </p:spPr>
            <p:txBody>
              <a:bodyPr/>
              <a:lstStyle/>
              <a:p>
                <a:pPr marL="344487" lvl="1" indent="0">
                  <a:buNone/>
                </a:pPr>
                <a:r>
                  <a:rPr lang="en-GB" sz="1800" dirty="0"/>
                  <a:t>Daily </a:t>
                </a:r>
                <a:r>
                  <a:rPr lang="en-GB" sz="1800" b="1" dirty="0"/>
                  <a:t>Volume of News </a:t>
                </a:r>
                <a:r>
                  <a:rPr lang="en-GB" sz="1800" dirty="0"/>
                  <a:t>time series:   </a:t>
                </a:r>
                <a14:m>
                  <m:oMath xmlns:m="http://schemas.openxmlformats.org/officeDocument/2006/math">
                    <m:r>
                      <a:rPr lang="en-GB" sz="1800" i="1" dirty="0" smtClean="0">
                        <a:latin typeface="Cambria Math" panose="02040503050406030204" pitchFamily="18" charset="0"/>
                      </a:rPr>
                      <m:t>𝑉</m:t>
                    </m:r>
                    <m:d>
                      <m:dPr>
                        <m:begChr m:val=""/>
                        <m:ctrlPr>
                          <a:rPr lang="en-GB" sz="1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endChr m:val=""/>
                            <m:ctrlPr>
                              <a:rPr lang="en-GB" sz="18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80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GB" sz="1800" i="1" dirty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GB" sz="180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sz="18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800" b="0" i="1" dirty="0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GB" sz="18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GB" sz="18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800" b="0" i="1" dirty="0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GB" sz="1800" b="0" i="1" dirty="0" smtClean="0">
                                <a:latin typeface="Cambria Math" panose="02040503050406030204" pitchFamily="18" charset="0"/>
                              </a:rPr>
                              <m:t>{</m:t>
                            </m:r>
                            <m:r>
                              <a:rPr lang="en-GB" sz="1800" b="0" i="1" dirty="0" smtClean="0">
                                <a:latin typeface="Cambria Math" panose="02040503050406030204" pitchFamily="18" charset="0"/>
                              </a:rPr>
                              <m:t>𝑇𝐷</m:t>
                            </m:r>
                            <m:d>
                              <m:dPr>
                                <m:ctrlPr>
                                  <a:rPr lang="en-GB" sz="18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GB" sz="18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b="0" i="1" dirty="0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GB" sz="1800" b="0" i="1" dirty="0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GB" sz="1800" b="0" i="1" dirty="0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GB" sz="1800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sz="1800" b="0" i="1" dirty="0" smtClean="0">
                                <a:latin typeface="Cambria Math" panose="02040503050406030204" pitchFamily="18" charset="0"/>
                              </a:rPr>
                              <m:t>}</m:t>
                            </m:r>
                          </m:sub>
                        </m:sSub>
                      </m:e>
                    </m:nary>
                  </m:oMath>
                </a14:m>
                <a:endParaRPr lang="en-GB" sz="1800" dirty="0"/>
              </a:p>
              <a:p>
                <a:pPr marL="344487" lvl="1" indent="0">
                  <a:buNone/>
                </a:pPr>
                <a:r>
                  <a:rPr lang="en-GB" sz="1800" dirty="0"/>
                  <a:t>Daily </a:t>
                </a:r>
                <a:r>
                  <a:rPr lang="en-GB" sz="1800" b="1" dirty="0"/>
                  <a:t>Mean News Sentiment </a:t>
                </a:r>
                <a:r>
                  <a:rPr lang="en-GB" sz="1800" dirty="0"/>
                  <a:t>value time series: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"/>
                        <m:ctrlPr>
                          <a:rPr lang="en-GB" sz="1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b="0" i="1" dirty="0" smtClean="0">
                            <a:latin typeface="Cambria Math" panose="02040503050406030204" pitchFamily="18" charset="0"/>
                          </a:rPr>
                          <m:t>𝑀𝑆</m:t>
                        </m:r>
                        <m:d>
                          <m:dPr>
                            <m:endChr m:val=""/>
                            <m:ctrlPr>
                              <a:rPr lang="en-GB" sz="18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800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GB" sz="18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800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GB" sz="18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18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18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GB" sz="18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GB" sz="1800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GB" sz="1800" i="1" dirty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GB" sz="1800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GB" sz="18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18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18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sSub>
                          <m:sSubPr>
                            <m:ctrlPr>
                              <a:rPr lang="en-GB" sz="18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800" b="0" i="1" dirty="0" smtClean="0">
                                <a:latin typeface="Cambria Math" panose="02040503050406030204" pitchFamily="18" charset="0"/>
                              </a:rPr>
                              <m:t>𝐸𝑆𝑆</m:t>
                            </m:r>
                            <m:r>
                              <a:rPr lang="en-GB" sz="1800" b="0" i="1" dirty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GB" sz="18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1800" b="0" i="1" dirty="0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GB" sz="1800" b="0" i="1" dirty="0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GB" sz="1800" b="0" i="1" dirty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en-GB" sz="1800" b="0" i="1" dirty="0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GB" sz="1800" b="0" i="1" dirty="0" smtClean="0">
                                <a:latin typeface="Cambria Math" panose="02040503050406030204" pitchFamily="18" charset="0"/>
                              </a:rPr>
                              <m:t>{</m:t>
                            </m:r>
                            <m:r>
                              <a:rPr lang="en-GB" sz="1800" i="1" dirty="0">
                                <a:latin typeface="Cambria Math" panose="02040503050406030204" pitchFamily="18" charset="0"/>
                              </a:rPr>
                              <m:t>𝑇𝐷</m:t>
                            </m:r>
                            <m:d>
                              <m:dPr>
                                <m:ctrlPr>
                                  <a:rPr lang="en-GB" sz="1800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GB" sz="18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i="1" dirty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GB" sz="1800" i="1" dirty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GB" sz="1800" i="1" dirty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GB" sz="1800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sz="1800" b="0" i="1" dirty="0" smtClean="0">
                                <a:latin typeface="Cambria Math" panose="02040503050406030204" pitchFamily="18" charset="0"/>
                              </a:rPr>
                              <m:t>}</m:t>
                            </m:r>
                          </m:sub>
                        </m:sSub>
                      </m:e>
                    </m:nary>
                  </m:oMath>
                </a14:m>
                <a:endParaRPr lang="en-GB" sz="1800" dirty="0"/>
              </a:p>
              <a:p>
                <a:pPr marL="344487" lvl="1" indent="0">
                  <a:buNone/>
                </a:pPr>
                <a:r>
                  <a:rPr lang="en-GB" sz="1800" dirty="0"/>
                  <a:t>Daily </a:t>
                </a:r>
                <a:r>
                  <a:rPr lang="en-GB" sz="1800" b="1" dirty="0"/>
                  <a:t>News Impact </a:t>
                </a:r>
                <a:r>
                  <a:rPr lang="en-GB" sz="1800" dirty="0"/>
                  <a:t>time series: 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"/>
                        <m:ctrlPr>
                          <a:rPr lang="en-GB" sz="18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b="0" i="1" dirty="0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GB" sz="1800" i="1" dirty="0">
                            <a:latin typeface="Cambria Math" panose="02040503050406030204" pitchFamily="18" charset="0"/>
                          </a:rPr>
                          <m:t>𝑆</m:t>
                        </m:r>
                        <m:d>
                          <m:dPr>
                            <m:endChr m:val=""/>
                            <m:ctrlPr>
                              <a:rPr lang="en-GB" sz="18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800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GB" sz="18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800" i="1" dirty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GB" sz="18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1800" i="1" dirty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1800" i="1" dirty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GB" sz="18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GB" sz="1800" i="1" dirty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GB" sz="1800" i="1" dirty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GB" sz="1800" i="1" dirty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GB" sz="18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1800" i="1" dirty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1800" i="1" dirty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sSub>
                          <m:sSubPr>
                            <m:ctrlPr>
                              <a:rPr lang="en-GB" sz="18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800" i="1" dirty="0">
                                <a:latin typeface="Cambria Math" panose="02040503050406030204" pitchFamily="18" charset="0"/>
                              </a:rPr>
                              <m:t>𝐸𝑆𝑆</m:t>
                            </m:r>
                            <m:r>
                              <a:rPr lang="en-GB" sz="1800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GB" sz="18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1800" i="1" dirty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GB" sz="1800" i="1" dirty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GB" sz="1800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  <m:sSup>
                              <m:sSupPr>
                                <m:ctrlPr>
                                  <a:rPr lang="en-GB" sz="18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80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a:rPr lang="en-GB" sz="1800" i="1" dirty="0">
                                    <a:latin typeface="Cambria Math" panose="02040503050406030204" pitchFamily="18" charset="0"/>
                                  </a:rPr>
                                  <m:t>λ</m:t>
                                </m:r>
                                <m:r>
                                  <a:rPr lang="en-GB" sz="1800" b="0" i="1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8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8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b="0" i="1" dirty="0" smtClean="0">
                                    <a:latin typeface="Cambria Math" panose="02040503050406030204" pitchFamily="18" charset="0"/>
                                  </a:rPr>
                                  <m:t>𝑡𝑖𝑚𝑒</m:t>
                                </m:r>
                                <m:d>
                                  <m:dPr>
                                    <m:ctrlPr>
                                      <a:rPr lang="en-GB" sz="18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800" b="0" i="1" dirty="0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en-GB" sz="18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1800" b="0" i="1" dirty="0" smtClean="0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GB" sz="1800" b="0" i="1" dirty="0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GB" sz="1800" b="0" i="1" dirty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p>
                            <m:r>
                              <a:rPr lang="en-GB" sz="1800" i="1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sz="1800" i="1" dirty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GB" sz="1800" i="1" dirty="0">
                                <a:latin typeface="Cambria Math" panose="02040503050406030204" pitchFamily="18" charset="0"/>
                              </a:rPr>
                              <m:t>{</m:t>
                            </m:r>
                            <m:r>
                              <a:rPr lang="en-GB" sz="1800" i="1" dirty="0">
                                <a:latin typeface="Cambria Math" panose="02040503050406030204" pitchFamily="18" charset="0"/>
                              </a:rPr>
                              <m:t>𝑇𝐷</m:t>
                            </m:r>
                            <m:d>
                              <m:dPr>
                                <m:ctrlPr>
                                  <a:rPr lang="en-GB" sz="1800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GB" sz="18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i="1" dirty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GB" sz="1800" i="1" dirty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GB" sz="1800" i="1" dirty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GB" sz="1800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sz="1800" i="1" dirty="0">
                                <a:latin typeface="Cambria Math" panose="02040503050406030204" pitchFamily="18" charset="0"/>
                              </a:rPr>
                              <m:t>}</m:t>
                            </m:r>
                          </m:sub>
                        </m:sSub>
                      </m:e>
                    </m:nary>
                  </m:oMath>
                </a14:m>
                <a:endParaRPr lang="en-GB" sz="1800" dirty="0"/>
              </a:p>
              <a:p>
                <a:pPr marL="0" indent="0">
                  <a:buNone/>
                </a:pPr>
                <a:endParaRPr lang="en-GB" sz="2800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9054" y="2708920"/>
                <a:ext cx="7261298" cy="2198057"/>
              </a:xfrm>
              <a:blipFill>
                <a:blip r:embed="rId2"/>
                <a:stretch>
                  <a:fillRect t="-19945" b="-504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106366D9-83AF-4151-91CC-CB22C346BCBF}"/>
              </a:ext>
            </a:extLst>
          </p:cNvPr>
          <p:cNvSpPr/>
          <p:nvPr/>
        </p:nvSpPr>
        <p:spPr>
          <a:xfrm>
            <a:off x="479054" y="1052736"/>
            <a:ext cx="76813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99"/>
                </a:solidFill>
                <a:latin typeface="+mn-lt"/>
              </a:rPr>
              <a:t>Aggregation of intra-day sentiment to daily sentiment and impact values</a:t>
            </a:r>
          </a:p>
          <a:p>
            <a:endParaRPr lang="en-GB" sz="1800" dirty="0">
              <a:solidFill>
                <a:srgbClr val="000099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99"/>
                </a:solidFill>
                <a:latin typeface="+mn-lt"/>
              </a:rPr>
              <a:t>Distinguish between positive and negative news, daily impact scores with decay, volume of news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00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8229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022" y="332657"/>
            <a:ext cx="7543800" cy="700118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2800" dirty="0"/>
              <a:t>News and sentiment evaluation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BC2F0A-2F2B-444F-8A71-D1C28C0168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312914"/>
            <a:ext cx="5472608" cy="3618982"/>
          </a:xfrm>
          <a:prstGeom prst="rect">
            <a:avLst/>
          </a:prstGeom>
        </p:spPr>
      </p:pic>
      <p:sp>
        <p:nvSpPr>
          <p:cNvPr id="6" name="Arrow: Left 5">
            <a:extLst>
              <a:ext uri="{FF2B5EF4-FFF2-40B4-BE49-F238E27FC236}">
                <a16:creationId xmlns:a16="http://schemas.microsoft.com/office/drawing/2014/main" id="{08BEDF67-F0FE-4504-99B4-92CB1874A259}"/>
              </a:ext>
            </a:extLst>
          </p:cNvPr>
          <p:cNvSpPr/>
          <p:nvPr/>
        </p:nvSpPr>
        <p:spPr>
          <a:xfrm>
            <a:off x="4901382" y="1659923"/>
            <a:ext cx="1686842" cy="760965"/>
          </a:xfrm>
          <a:prstGeom prst="lef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Train collision</a:t>
            </a:r>
            <a:endParaRPr lang="en-GB" sz="1600" dirty="0"/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4C58367C-55B8-49A6-A287-283D611AC23C}"/>
              </a:ext>
            </a:extLst>
          </p:cNvPr>
          <p:cNvSpPr/>
          <p:nvPr/>
        </p:nvSpPr>
        <p:spPr>
          <a:xfrm>
            <a:off x="3851920" y="2811343"/>
            <a:ext cx="2160240" cy="766960"/>
          </a:xfrm>
          <a:prstGeom prst="lef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Slowdown in German economy</a:t>
            </a:r>
            <a:endParaRPr lang="en-GB" sz="1400" dirty="0"/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110DF22E-5A82-41F2-8614-78D391C55543}"/>
              </a:ext>
            </a:extLst>
          </p:cNvPr>
          <p:cNvSpPr/>
          <p:nvPr/>
        </p:nvSpPr>
        <p:spPr>
          <a:xfrm flipH="1">
            <a:off x="971599" y="3071247"/>
            <a:ext cx="1656184" cy="537303"/>
          </a:xfrm>
          <a:prstGeom prst="lef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Decline in GDP </a:t>
            </a:r>
            <a:endParaRPr lang="en-GB" sz="1400" dirty="0"/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id="{D73F7ECE-2101-4F10-85C0-C74BBC59A551}"/>
              </a:ext>
            </a:extLst>
          </p:cNvPr>
          <p:cNvSpPr/>
          <p:nvPr/>
        </p:nvSpPr>
        <p:spPr>
          <a:xfrm rot="5400000" flipH="1">
            <a:off x="2716285" y="1756323"/>
            <a:ext cx="1074347" cy="1971429"/>
          </a:xfrm>
          <a:prstGeom prst="leftArrow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de-DE" sz="1400" dirty="0"/>
              <a:t>Unemployment on record low</a:t>
            </a:r>
            <a:endParaRPr lang="en-GB" sz="1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1BD937-F03D-4A9C-B0A1-5EEF7AD235E6}"/>
              </a:ext>
            </a:extLst>
          </p:cNvPr>
          <p:cNvSpPr/>
          <p:nvPr/>
        </p:nvSpPr>
        <p:spPr>
          <a:xfrm>
            <a:off x="611560" y="4981202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99"/>
                </a:solidFill>
                <a:latin typeface="+mn-lt"/>
              </a:rPr>
              <a:t>Daily news volume of entity “Germany” between 2014 and 2017</a:t>
            </a:r>
          </a:p>
        </p:txBody>
      </p:sp>
    </p:spTree>
    <p:extLst>
      <p:ext uri="{BB962C8B-B14F-4D97-AF65-F5344CB8AC3E}">
        <p14:creationId xmlns:p14="http://schemas.microsoft.com/office/powerpoint/2010/main" val="188786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08A3E19-698A-49D9-973B-7618BC335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5240"/>
            <a:ext cx="7543800" cy="725488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2800" dirty="0"/>
              <a:t>News and sentiment evaluation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BADD2C-73CF-4D23-825D-A3915DDB2E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205" y="1085523"/>
            <a:ext cx="7087589" cy="468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356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18" y="404664"/>
            <a:ext cx="7543800" cy="1080120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2800" dirty="0"/>
              <a:t>Modelling bond closing yields: adding social sentiment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618" y="1628800"/>
            <a:ext cx="8435975" cy="3744416"/>
          </a:xfrm>
        </p:spPr>
        <p:txBody>
          <a:bodyPr/>
          <a:lstStyle/>
          <a:p>
            <a:r>
              <a:rPr lang="en-GB" sz="2000" dirty="0"/>
              <a:t>Sentiment classification, trustworthiness and relevance analysis for </a:t>
            </a:r>
            <a:r>
              <a:rPr lang="en-GB" sz="2000" b="1" dirty="0"/>
              <a:t>social media sentiment</a:t>
            </a:r>
          </a:p>
          <a:p>
            <a:r>
              <a:rPr lang="en-GB" sz="2000" dirty="0"/>
              <a:t>Daily social sentiment (buzz and impact) is analysed and a relationship to bonds investigated</a:t>
            </a:r>
          </a:p>
          <a:p>
            <a:r>
              <a:rPr lang="en-GB" sz="2000" b="1" dirty="0"/>
              <a:t>Machine Learning</a:t>
            </a:r>
            <a:r>
              <a:rPr lang="en-GB" sz="2000" dirty="0"/>
              <a:t>: LSTM method is applied to find impact of social media buzz and sentiment</a:t>
            </a:r>
          </a:p>
          <a:p>
            <a:r>
              <a:rPr lang="en-GB" sz="2000" b="1" dirty="0"/>
              <a:t>Hit rate </a:t>
            </a:r>
            <a:r>
              <a:rPr lang="en-GB" sz="2000" dirty="0"/>
              <a:t>can be improved when social sentiment is included into analysis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7202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08A3E19-698A-49D9-973B-7618BC335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04664"/>
            <a:ext cx="7543800" cy="725488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2800" dirty="0"/>
              <a:t>Modelling bond closing yield: adding macro sentiment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E43257A-CFC6-477D-83AC-7E4CD7098B0D}"/>
                  </a:ext>
                </a:extLst>
              </p:cNvPr>
              <p:cNvSpPr/>
              <p:nvPr/>
            </p:nvSpPr>
            <p:spPr>
              <a:xfrm>
                <a:off x="611560" y="1268760"/>
                <a:ext cx="7776864" cy="47038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b="1" dirty="0">
                    <a:solidFill>
                      <a:srgbClr val="000099"/>
                    </a:solidFill>
                    <a:latin typeface="+mn-lt"/>
                  </a:rPr>
                  <a:t>Correlation analysis</a:t>
                </a:r>
                <a:r>
                  <a:rPr lang="en-GB" sz="2000" dirty="0">
                    <a:solidFill>
                      <a:srgbClr val="000099"/>
                    </a:solidFill>
                    <a:latin typeface="+mn-lt"/>
                  </a:rPr>
                  <a:t>: correlation between spread series and daily news series.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solidFill>
                      <a:srgbClr val="000099"/>
                    </a:solidFill>
                    <a:latin typeface="+mn-lt"/>
                  </a:rPr>
                  <a:t>Correlation is calculated over the whole time horizon as well as in </a:t>
                </a:r>
                <a:r>
                  <a:rPr lang="en-GB" sz="2000" b="1" dirty="0">
                    <a:solidFill>
                      <a:srgbClr val="000099"/>
                    </a:solidFill>
                    <a:latin typeface="+mn-lt"/>
                  </a:rPr>
                  <a:t>rolling windows </a:t>
                </a:r>
                <a:r>
                  <a:rPr lang="en-GB" sz="2000" dirty="0">
                    <a:solidFill>
                      <a:srgbClr val="000099"/>
                    </a:solidFill>
                    <a:latin typeface="+mn-lt"/>
                  </a:rPr>
                  <a:t>with length of 250 days.</a:t>
                </a:r>
              </a:p>
              <a:p>
                <a:endParaRPr lang="en-GB" sz="2000" dirty="0">
                  <a:solidFill>
                    <a:srgbClr val="000099"/>
                  </a:solidFill>
                  <a:latin typeface="+mn-lt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b="1" dirty="0">
                    <a:solidFill>
                      <a:srgbClr val="000099"/>
                    </a:solidFill>
                    <a:latin typeface="+mn-lt"/>
                  </a:rPr>
                  <a:t>Linear regression</a:t>
                </a:r>
              </a:p>
              <a:p>
                <a:endParaRPr lang="en-GB" sz="2000" b="1" dirty="0">
                  <a:solidFill>
                    <a:srgbClr val="000099"/>
                  </a:solidFill>
                  <a:latin typeface="+mn-lt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b="1" dirty="0">
                    <a:solidFill>
                      <a:srgbClr val="000099"/>
                    </a:solidFill>
                    <a:latin typeface="+mn-lt"/>
                  </a:rPr>
                  <a:t>ARIMAX(</a:t>
                </a:r>
                <a:r>
                  <a:rPr lang="en-GB" sz="2000" b="1" dirty="0" err="1">
                    <a:solidFill>
                      <a:srgbClr val="000099"/>
                    </a:solidFill>
                    <a:latin typeface="+mn-lt"/>
                  </a:rPr>
                  <a:t>p,i,q</a:t>
                </a:r>
                <a:r>
                  <a:rPr lang="en-GB" sz="2000" b="1" dirty="0">
                    <a:solidFill>
                      <a:srgbClr val="000099"/>
                    </a:solidFill>
                    <a:latin typeface="+mn-lt"/>
                  </a:rPr>
                  <a:t>) Model </a:t>
                </a:r>
                <a:r>
                  <a:rPr lang="en-GB" sz="2000" dirty="0">
                    <a:solidFill>
                      <a:srgbClr val="000099"/>
                    </a:solidFill>
                    <a:latin typeface="+mn-lt"/>
                  </a:rPr>
                  <a:t>is given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dirty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 dirty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GB" sz="2000" i="1" dirty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GB" sz="2000" i="1" dirty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GB" sz="2000" i="1" dirty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 dirty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GB" sz="2000" i="1" dirty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2000" i="1" dirty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nary>
                        <m:naryPr>
                          <m:chr m:val="∑"/>
                          <m:ctrlPr>
                            <a:rPr lang="en-GB" sz="2000" i="1" dirty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d>
                            <m:dPr>
                              <m:begChr m:val="{"/>
                              <m:endChr m:val="}"/>
                              <m:ctrlPr>
                                <a:rPr lang="en-GB" sz="2000" i="1" dirty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 dirty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sz="2000" i="1" dirty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</m:d>
                        </m:sub>
                        <m:sup>
                          <m:r>
                            <a:rPr lang="en-GB" sz="2000" i="1" dirty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b>
                            <m:sSubPr>
                              <m:ctrlPr>
                                <a:rPr lang="en-GB" sz="2000" b="0" i="1" dirty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0" i="1" dirty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GB" sz="2000" b="0" i="1" dirty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  <m:sSub>
                        <m:sSubPr>
                          <m:ctrlPr>
                            <a:rPr lang="en-GB" sz="2000" i="1" dirty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 dirty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d>
                            <m:dPr>
                              <m:begChr m:val="{"/>
                              <m:endChr m:val="}"/>
                              <m:ctrlPr>
                                <a:rPr lang="en-GB" sz="2000" i="1" dirty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 dirty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sz="2000" i="1" dirty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i="1" dirty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sub>
                      </m:sSub>
                      <m:r>
                        <a:rPr lang="en-GB" sz="2000" i="1" dirty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GB" sz="2000" i="1" dirty="0" err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 dirty="0" err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GB" sz="2000" i="1" dirty="0" err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GB" sz="2000" i="1" dirty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GB" sz="2000" i="1" dirty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d>
                            <m:dPr>
                              <m:begChr m:val="{"/>
                              <m:endChr m:val="}"/>
                              <m:ctrlPr>
                                <a:rPr lang="en-GB" sz="2000" i="1" dirty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 dirty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sz="2000" i="1" dirty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</m:d>
                        </m:sub>
                        <m:sup>
                          <m:r>
                            <a:rPr lang="en-GB" sz="2000" i="1" dirty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p>
                        <m:e>
                          <m:sSub>
                            <m:sSubPr>
                              <m:ctrlPr>
                                <a:rPr lang="en-GB" sz="2000" b="0" i="1" dirty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0" i="1" dirty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GB" sz="2000" b="0" i="1" dirty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  <m:sSub>
                        <m:sSubPr>
                          <m:ctrlPr>
                            <a:rPr lang="en-GB" sz="2000" i="1" dirty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 dirty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d>
                            <m:dPr>
                              <m:begChr m:val="{"/>
                              <m:endChr m:val="}"/>
                              <m:ctrlPr>
                                <a:rPr lang="en-GB" sz="2000" i="1" dirty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 dirty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sz="2000" i="1" dirty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i="1" dirty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sub>
                      </m:sSub>
                      <m:r>
                        <a:rPr lang="en-GB" sz="2000" i="1" dirty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nary>
                        <m:naryPr>
                          <m:chr m:val="∑"/>
                          <m:ctrlPr>
                            <a:rPr lang="en-GB" sz="2000" i="1" dirty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d>
                            <m:dPr>
                              <m:begChr m:val="{"/>
                              <m:endChr m:val="}"/>
                              <m:ctrlPr>
                                <a:rPr lang="en-GB" sz="2000" i="1" dirty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 dirty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n-GB" sz="2000" i="1" dirty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</m:d>
                        </m:sub>
                        <m:sup>
                          <m:r>
                            <a:rPr lang="en-GB" sz="2000" i="1" dirty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GB" sz="2000" b="0" i="1" dirty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0" i="1" dirty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en-GB" sz="2000" b="0" i="1" dirty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e>
                      </m:nary>
                      <m:sSub>
                        <m:sSubPr>
                          <m:ctrlPr>
                            <a:rPr lang="en-GB" sz="2000" i="1" dirty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 dirty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d>
                            <m:dPr>
                              <m:begChr m:val="{"/>
                              <m:endChr m:val="}"/>
                              <m:ctrlPr>
                                <a:rPr lang="en-GB" sz="2000" i="1" dirty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 dirty="0" err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𝑙𝑡</m:t>
                              </m:r>
                            </m:e>
                          </m:d>
                        </m:sub>
                      </m:sSub>
                    </m:oMath>
                  </m:oMathPara>
                </a14:m>
                <a:endParaRPr lang="en-GB" sz="2000" dirty="0">
                  <a:solidFill>
                    <a:srgbClr val="000099"/>
                  </a:solidFill>
                  <a:latin typeface="+mn-lt"/>
                </a:endParaRPr>
              </a:p>
              <a:p>
                <a:endParaRPr lang="en-GB" sz="2000" dirty="0">
                  <a:solidFill>
                    <a:srgbClr val="000099"/>
                  </a:solidFill>
                  <a:latin typeface="+mn-lt"/>
                </a:endParaRPr>
              </a:p>
              <a:p>
                <a:r>
                  <a:rPr lang="en-GB" sz="2000" dirty="0">
                    <a:solidFill>
                      <a:srgbClr val="000099"/>
                    </a:solidFill>
                    <a:latin typeface="+mn-lt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dirty="0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 dirty="0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d>
                          <m:dPr>
                            <m:begChr m:val="{"/>
                            <m:endChr m:val="}"/>
                            <m:ctrlPr>
                              <a:rPr lang="en-GB" sz="2000" i="1" dirty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 dirty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sub>
                    </m:sSub>
                  </m:oMath>
                </a14:m>
                <a:r>
                  <a:rPr lang="en-GB" sz="2000" dirty="0">
                    <a:solidFill>
                      <a:srgbClr val="000099"/>
                    </a:solidFill>
                    <a:latin typeface="+mn-lt"/>
                  </a:rPr>
                  <a:t>is the </a:t>
                </a:r>
                <a:r>
                  <a:rPr lang="en-GB" sz="2000" dirty="0" err="1">
                    <a:solidFill>
                      <a:srgbClr val="000099"/>
                    </a:solidFill>
                    <a:latin typeface="+mn-lt"/>
                  </a:rPr>
                  <a:t>i-th</a:t>
                </a:r>
                <a:r>
                  <a:rPr lang="en-GB" sz="2000" dirty="0">
                    <a:solidFill>
                      <a:srgbClr val="000099"/>
                    </a:solidFill>
                    <a:latin typeface="+mn-lt"/>
                  </a:rPr>
                  <a:t> difference of a time series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{"/>
                        <m:endChr m:val="}"/>
                        <m:ctrlPr>
                          <a:rPr lang="en-GB" sz="2000" i="1" dirty="0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000" i="1" dirty="0" err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 dirty="0" err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GB" sz="2000" i="1" dirty="0" err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2000" dirty="0">
                    <a:solidFill>
                      <a:srgbClr val="000099"/>
                    </a:solidFill>
                    <a:latin typeface="+mn-lt"/>
                  </a:rPr>
                  <a:t> is white noise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dirty="0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 dirty="0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d>
                          <m:dPr>
                            <m:begChr m:val="{"/>
                            <m:endChr m:val="}"/>
                            <m:ctrlPr>
                              <a:rPr lang="en-GB" sz="2000" i="1" dirty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 dirty="0" err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𝑙𝑡</m:t>
                            </m:r>
                          </m:e>
                        </m:d>
                      </m:sub>
                    </m:sSub>
                  </m:oMath>
                </a14:m>
                <a:r>
                  <a:rPr lang="en-GB" sz="2000" dirty="0">
                    <a:solidFill>
                      <a:srgbClr val="000099"/>
                    </a:solidFill>
                    <a:latin typeface="+mn-lt"/>
                  </a:rPr>
                  <a:t> is the l-</a:t>
                </a:r>
                <a:r>
                  <a:rPr lang="en-GB" sz="2000" dirty="0" err="1">
                    <a:solidFill>
                      <a:srgbClr val="000099"/>
                    </a:solidFill>
                    <a:latin typeface="+mn-lt"/>
                  </a:rPr>
                  <a:t>th</a:t>
                </a:r>
                <a:r>
                  <a:rPr lang="en-GB" sz="2000" dirty="0">
                    <a:solidFill>
                      <a:srgbClr val="000099"/>
                    </a:solidFill>
                    <a:latin typeface="+mn-lt"/>
                  </a:rPr>
                  <a:t> external variable, l=1,...,m. The external variable is </a:t>
                </a:r>
                <a:r>
                  <a:rPr lang="en-GB" sz="2000" dirty="0" err="1">
                    <a:solidFill>
                      <a:srgbClr val="000099"/>
                    </a:solidFill>
                    <a:latin typeface="+mn-lt"/>
                  </a:rPr>
                  <a:t>uni</a:t>
                </a:r>
                <a:r>
                  <a:rPr lang="en-GB" sz="2000" dirty="0">
                    <a:solidFill>
                      <a:srgbClr val="000099"/>
                    </a:solidFill>
                    <a:latin typeface="+mn-lt"/>
                  </a:rPr>
                  <a:t>- or multivariate.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E43257A-CFC6-477D-83AC-7E4CD7098B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268760"/>
                <a:ext cx="7776864" cy="4703852"/>
              </a:xfrm>
              <a:prstGeom prst="rect">
                <a:avLst/>
              </a:prstGeom>
              <a:blipFill>
                <a:blip r:embed="rId2"/>
                <a:stretch>
                  <a:fillRect l="-784" t="-648" b="-12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5220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022" y="332657"/>
            <a:ext cx="7543800" cy="576063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2800" dirty="0"/>
              <a:t>Correlation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DAE75D0-FEE0-44E0-9C85-5767D7808328}"/>
                  </a:ext>
                </a:extLst>
              </p:cNvPr>
              <p:cNvSpPr/>
              <p:nvPr/>
            </p:nvSpPr>
            <p:spPr>
              <a:xfrm>
                <a:off x="611560" y="1052736"/>
                <a:ext cx="7639286" cy="44846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b="1" dirty="0">
                    <a:solidFill>
                      <a:srgbClr val="000099"/>
                    </a:solidFill>
                    <a:latin typeface="+mn-lt"/>
                  </a:rPr>
                  <a:t>Time series of spreads: </a:t>
                </a:r>
                <a:r>
                  <a:rPr lang="en-GB" sz="2000" dirty="0">
                    <a:solidFill>
                      <a:srgbClr val="000099"/>
                    </a:solidFill>
                    <a:latin typeface="+mn-lt"/>
                  </a:rPr>
                  <a:t>Spread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dirty="0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 dirty="0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sz="2000" i="1" dirty="0" err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sz="2000" i="1" dirty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i="1" dirty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2000" i="1" dirty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=1,…,</m:t>
                    </m:r>
                    <m:r>
                      <a:rPr lang="en-GB" sz="2000" i="1" dirty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GB" sz="2000" i="1" dirty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2000" dirty="0">
                    <a:solidFill>
                      <a:srgbClr val="000099"/>
                    </a:solidFill>
                    <a:latin typeface="+mn-lt"/>
                  </a:rPr>
                  <a:t>of bond yield, the difference process of spreads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dirty="0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 dirty="0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sz="2000" i="1" dirty="0" err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sz="2000" i="1" dirty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sz="2000" i="1" dirty="0" err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 dirty="0" err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sz="2000" i="1" dirty="0" err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sz="2000" i="1" dirty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GB" sz="2000" i="1" dirty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 dirty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d>
                          <m:dPr>
                            <m:begChr m:val="{"/>
                            <m:endChr m:val="}"/>
                            <m:ctrlPr>
                              <a:rPr lang="en-GB" sz="2000" i="1" dirty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 dirty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sz="2000" i="1" dirty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sub>
                    </m:sSub>
                    <m:r>
                      <a:rPr lang="en-GB" sz="2000" i="1" dirty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i="1" dirty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2000" i="1" dirty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=2,…,</m:t>
                    </m:r>
                    <m:r>
                      <a:rPr lang="en-GB" sz="2000" i="1" dirty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GB" sz="2000" i="1" dirty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2000" dirty="0">
                    <a:solidFill>
                      <a:srgbClr val="000099"/>
                    </a:solidFill>
                    <a:latin typeface="+mn-lt"/>
                  </a:rPr>
                  <a:t>and a volatility proxy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dirty="0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 dirty="0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sz="2000" i="1" dirty="0" err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sz="2000" i="1" dirty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|"/>
                        <m:endChr m:val="|"/>
                        <m:ctrlPr>
                          <a:rPr lang="en-GB" sz="2000" i="1" dirty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000" i="1" dirty="0" err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 dirty="0" err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sz="2000" i="1" dirty="0" err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GB" sz="2000" i="1" dirty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i="1" dirty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2000" i="1" dirty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=2,…,</m:t>
                    </m:r>
                    <m:r>
                      <a:rPr lang="en-GB" sz="2000" i="1" dirty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GB" sz="2000" i="1" dirty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2000" dirty="0">
                  <a:solidFill>
                    <a:srgbClr val="000099"/>
                  </a:solidFill>
                  <a:latin typeface="+mn-lt"/>
                </a:endParaRPr>
              </a:p>
              <a:p>
                <a:endParaRPr lang="en-GB" sz="2000" dirty="0">
                  <a:solidFill>
                    <a:srgbClr val="000099"/>
                  </a:solidFill>
                  <a:latin typeface="+mn-lt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b="1" dirty="0">
                    <a:solidFill>
                      <a:srgbClr val="000099"/>
                    </a:solidFill>
                    <a:latin typeface="+mn-lt"/>
                  </a:rPr>
                  <a:t>Correlation </a:t>
                </a:r>
                <a:r>
                  <a:rPr lang="en-GB" sz="2000" dirty="0">
                    <a:solidFill>
                      <a:srgbClr val="000099"/>
                    </a:solidFill>
                    <a:latin typeface="+mn-lt"/>
                  </a:rPr>
                  <a:t>between daily news and </a:t>
                </a:r>
                <a:r>
                  <a:rPr lang="en-GB" sz="2000" b="1" dirty="0">
                    <a:solidFill>
                      <a:srgbClr val="000099"/>
                    </a:solidFill>
                    <a:latin typeface="+mn-lt"/>
                  </a:rPr>
                  <a:t>sentiment signals and </a:t>
                </a:r>
                <a:r>
                  <a:rPr lang="en-GB" sz="2000" dirty="0">
                    <a:solidFill>
                      <a:srgbClr val="000099"/>
                    </a:solidFill>
                    <a:latin typeface="+mn-lt"/>
                  </a:rPr>
                  <a:t>single </a:t>
                </a:r>
                <a:r>
                  <a:rPr lang="en-GB" sz="2000" b="1" dirty="0">
                    <a:solidFill>
                      <a:srgbClr val="000099"/>
                    </a:solidFill>
                    <a:latin typeface="+mn-lt"/>
                  </a:rPr>
                  <a:t>bond spread series </a:t>
                </a:r>
                <a:r>
                  <a:rPr lang="en-GB" sz="2000" dirty="0">
                    <a:solidFill>
                      <a:srgbClr val="000099"/>
                    </a:solidFill>
                    <a:latin typeface="+mn-lt"/>
                  </a:rPr>
                  <a:t>as well as with mean bond spread for each investigated issuing country.</a:t>
                </a:r>
              </a:p>
              <a:p>
                <a:endParaRPr lang="en-GB" sz="2000" dirty="0">
                  <a:solidFill>
                    <a:srgbClr val="000099"/>
                  </a:solidFill>
                  <a:latin typeface="+mn-lt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b="1" dirty="0">
                    <a:solidFill>
                      <a:srgbClr val="000099"/>
                    </a:solidFill>
                    <a:latin typeface="+mn-lt"/>
                  </a:rPr>
                  <a:t>Rolling correlation </a:t>
                </a:r>
                <a:r>
                  <a:rPr lang="en-GB" sz="2000" dirty="0">
                    <a:solidFill>
                      <a:srgbClr val="000099"/>
                    </a:solidFill>
                    <a:latin typeface="+mn-lt"/>
                  </a:rPr>
                  <a:t>of news volume and mean country spread is indication of changing market regimes: we can fit a </a:t>
                </a:r>
                <a:r>
                  <a:rPr lang="en-GB" sz="2000" b="1" dirty="0">
                    <a:solidFill>
                      <a:srgbClr val="000099"/>
                    </a:solidFill>
                    <a:latin typeface="+mn-lt"/>
                  </a:rPr>
                  <a:t>regime-switching model </a:t>
                </a:r>
                <a:r>
                  <a:rPr lang="en-GB" sz="2000" dirty="0">
                    <a:solidFill>
                      <a:srgbClr val="000099"/>
                    </a:solidFill>
                    <a:latin typeface="+mn-lt"/>
                  </a:rPr>
                  <a:t>here.</a:t>
                </a:r>
              </a:p>
              <a:p>
                <a:pPr marL="342900" lvl="0" indent="-342900" eaLnBrk="0" hangingPunct="0">
                  <a:spcBef>
                    <a:spcPct val="20000"/>
                  </a:spcBef>
                  <a:spcAft>
                    <a:spcPct val="50000"/>
                  </a:spcAft>
                  <a:buClr>
                    <a:srgbClr val="330066"/>
                  </a:buClr>
                  <a:buSzPct val="70000"/>
                  <a:buFont typeface="Wingdings" pitchFamily="2" charset="2"/>
                  <a:buChar char="l"/>
                </a:pPr>
                <a:r>
                  <a:rPr lang="en-GB" sz="2000" kern="0" dirty="0">
                    <a:solidFill>
                      <a:srgbClr val="000099"/>
                    </a:solidFill>
                    <a:latin typeface="Century Gothic"/>
                    <a:cs typeface="+mn-cs"/>
                  </a:rPr>
                  <a:t>Correlation: 87% of analysed spread time series, at least one news sentiment series showed significant correlation with the spread series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DAE75D0-FEE0-44E0-9C85-5767D78083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052736"/>
                <a:ext cx="7639286" cy="4484689"/>
              </a:xfrm>
              <a:prstGeom prst="rect">
                <a:avLst/>
              </a:prstGeom>
              <a:blipFill>
                <a:blip r:embed="rId2"/>
                <a:stretch>
                  <a:fillRect l="-718" t="-816" r="-1437" b="-14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2900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96644"/>
            <a:ext cx="7543800" cy="576064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br>
              <a:rPr lang="en-GB" sz="2800" dirty="0"/>
            </a:br>
            <a:r>
              <a:rPr lang="en-GB" sz="2800" dirty="0"/>
              <a:t>Correlation analysis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BAFB99E-66BA-4C6F-BC98-BED2B4AB00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417517"/>
              </p:ext>
            </p:extLst>
          </p:nvPr>
        </p:nvGraphicFramePr>
        <p:xfrm>
          <a:off x="611560" y="982469"/>
          <a:ext cx="7416824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7692">
                  <a:extLst>
                    <a:ext uri="{9D8B030D-6E8A-4147-A177-3AD203B41FA5}">
                      <a16:colId xmlns:a16="http://schemas.microsoft.com/office/drawing/2014/main" val="221848887"/>
                    </a:ext>
                  </a:extLst>
                </a:gridCol>
                <a:gridCol w="1167463">
                  <a:extLst>
                    <a:ext uri="{9D8B030D-6E8A-4147-A177-3AD203B41FA5}">
                      <a16:colId xmlns:a16="http://schemas.microsoft.com/office/drawing/2014/main" val="1603538886"/>
                    </a:ext>
                  </a:extLst>
                </a:gridCol>
                <a:gridCol w="1442160">
                  <a:extLst>
                    <a:ext uri="{9D8B030D-6E8A-4147-A177-3AD203B41FA5}">
                      <a16:colId xmlns:a16="http://schemas.microsoft.com/office/drawing/2014/main" val="1611030284"/>
                    </a:ext>
                  </a:extLst>
                </a:gridCol>
                <a:gridCol w="1579509">
                  <a:extLst>
                    <a:ext uri="{9D8B030D-6E8A-4147-A177-3AD203B41FA5}">
                      <a16:colId xmlns:a16="http://schemas.microsoft.com/office/drawing/2014/main" val="386414852"/>
                    </a:ext>
                  </a:extLst>
                </a:gridCol>
              </a:tblGrid>
              <a:tr h="612865">
                <a:tc>
                  <a:txBody>
                    <a:bodyPr/>
                    <a:lstStyle/>
                    <a:p>
                      <a:r>
                        <a:rPr lang="de-DE" dirty="0"/>
                        <a:t>        Spain bond timeseries</a:t>
                      </a:r>
                    </a:p>
                    <a:p>
                      <a:r>
                        <a:rPr lang="de-DE" dirty="0"/>
                        <a:t>Daily news series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Spreads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First spread difference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Volatility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888516"/>
                  </a:ext>
                </a:extLst>
              </a:tr>
              <a:tr h="350209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 Sentiment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75%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47%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613452"/>
                  </a:ext>
                </a:extLst>
              </a:tr>
              <a:tr h="350209"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Volume All </a:t>
                      </a:r>
                      <a:r>
                        <a:rPr lang="de-DE" dirty="0"/>
                        <a:t>News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97%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88%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241870"/>
                  </a:ext>
                </a:extLst>
              </a:tr>
              <a:tr h="350209">
                <a:tc>
                  <a:txBody>
                    <a:bodyPr/>
                    <a:lstStyle/>
                    <a:p>
                      <a:r>
                        <a:rPr lang="de-DE" dirty="0"/>
                        <a:t>All Impact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78%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28%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10707"/>
                  </a:ext>
                </a:extLst>
              </a:tr>
              <a:tr h="350209">
                <a:tc>
                  <a:txBody>
                    <a:bodyPr/>
                    <a:lstStyle/>
                    <a:p>
                      <a:r>
                        <a:rPr lang="de-DE" dirty="0"/>
                        <a:t>Positive Sentiment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56%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754691"/>
                  </a:ext>
                </a:extLst>
              </a:tr>
              <a:tr h="350209">
                <a:tc>
                  <a:txBody>
                    <a:bodyPr/>
                    <a:lstStyle/>
                    <a:p>
                      <a:r>
                        <a:rPr lang="de-DE" dirty="0"/>
                        <a:t>Volume Positive News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37%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91%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396937"/>
                  </a:ext>
                </a:extLst>
              </a:tr>
              <a:tr h="350209">
                <a:tc>
                  <a:txBody>
                    <a:bodyPr/>
                    <a:lstStyle/>
                    <a:p>
                      <a:r>
                        <a:rPr lang="de-DE" dirty="0"/>
                        <a:t>Positive Impact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59%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314639"/>
                  </a:ext>
                </a:extLst>
              </a:tr>
              <a:tr h="350209">
                <a:tc>
                  <a:txBody>
                    <a:bodyPr/>
                    <a:lstStyle/>
                    <a:p>
                      <a:r>
                        <a:rPr lang="de-DE" dirty="0"/>
                        <a:t>Negative Sentiment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78%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291801"/>
                  </a:ext>
                </a:extLst>
              </a:tr>
              <a:tr h="345890">
                <a:tc>
                  <a:txBody>
                    <a:bodyPr/>
                    <a:lstStyle/>
                    <a:p>
                      <a:r>
                        <a:rPr lang="de-DE" dirty="0"/>
                        <a:t>Volume Negative News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97%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59%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84%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935581"/>
                  </a:ext>
                </a:extLst>
              </a:tr>
              <a:tr h="350209">
                <a:tc>
                  <a:txBody>
                    <a:bodyPr/>
                    <a:lstStyle/>
                    <a:p>
                      <a:r>
                        <a:rPr lang="de-DE" dirty="0"/>
                        <a:t>Negative impact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78%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8713067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D61D618-52C4-4C26-91D7-3FB7CDC32F98}"/>
              </a:ext>
            </a:extLst>
          </p:cNvPr>
          <p:cNvSpPr/>
          <p:nvPr/>
        </p:nvSpPr>
        <p:spPr>
          <a:xfrm>
            <a:off x="251520" y="5229200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/>
              <a:t>Percentage of significant correlations between news time series and long-term bonds issued by Spain between 2007 and 2017.</a:t>
            </a:r>
          </a:p>
        </p:txBody>
      </p:sp>
    </p:spTree>
    <p:extLst>
      <p:ext uri="{BB962C8B-B14F-4D97-AF65-F5344CB8AC3E}">
        <p14:creationId xmlns:p14="http://schemas.microsoft.com/office/powerpoint/2010/main" val="4273076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543800" cy="648072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2800" dirty="0"/>
              <a:t>Rolling correlation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AABACD-220C-43A5-8FE2-225A1AE411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0768"/>
            <a:ext cx="3952869" cy="325372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E871B94-0B54-46CE-8CE3-53DE5C6708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340768"/>
            <a:ext cx="4145492" cy="319121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66B900A-063A-49B3-832F-EADAA5090AF3}"/>
              </a:ext>
            </a:extLst>
          </p:cNvPr>
          <p:cNvSpPr/>
          <p:nvPr/>
        </p:nvSpPr>
        <p:spPr>
          <a:xfrm>
            <a:off x="531980" y="4531985"/>
            <a:ext cx="83295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99"/>
                </a:solidFill>
                <a:latin typeface="+mn-lt"/>
                <a:cs typeface="+mn-cs"/>
              </a:rPr>
              <a:t>Correlation between volume of positive news and mean spread of long-term bonds changes its sign -&gt; point to a </a:t>
            </a:r>
            <a:r>
              <a:rPr lang="en-GB" sz="2000" b="1" dirty="0">
                <a:solidFill>
                  <a:srgbClr val="000099"/>
                </a:solidFill>
                <a:latin typeface="+mn-lt"/>
                <a:cs typeface="+mn-cs"/>
              </a:rPr>
              <a:t>change in market regimes</a:t>
            </a:r>
          </a:p>
        </p:txBody>
      </p:sp>
    </p:spTree>
    <p:extLst>
      <p:ext uri="{BB962C8B-B14F-4D97-AF65-F5344CB8AC3E}">
        <p14:creationId xmlns:p14="http://schemas.microsoft.com/office/powerpoint/2010/main" val="146674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543800" cy="648072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2800" dirty="0"/>
              <a:t>Correlation analysis - regime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435975" cy="3888432"/>
          </a:xfrm>
        </p:spPr>
        <p:txBody>
          <a:bodyPr/>
          <a:lstStyle/>
          <a:p>
            <a:r>
              <a:rPr lang="en-GB" sz="2000" dirty="0"/>
              <a:t>Analysis of correlation series in Hidden </a:t>
            </a:r>
            <a:r>
              <a:rPr lang="en-GB" sz="2000" dirty="0" err="1"/>
              <a:t>markov</a:t>
            </a:r>
            <a:r>
              <a:rPr lang="en-GB" sz="2000" dirty="0"/>
              <a:t> Model (HMM)</a:t>
            </a:r>
          </a:p>
          <a:p>
            <a:r>
              <a:rPr lang="en-GB" sz="2000" dirty="0"/>
              <a:t>We fit an HMM with three states to the time series, hidden regimes are filtered out through the Forward-Backward and the Viterbi algorithm.</a:t>
            </a:r>
          </a:p>
          <a:p>
            <a:r>
              <a:rPr lang="en-GB" sz="2000" dirty="0"/>
              <a:t>The estimates market regime is in line with the actual observed regime.</a:t>
            </a:r>
          </a:p>
          <a:p>
            <a:r>
              <a:rPr lang="en-GB" sz="2000" dirty="0"/>
              <a:t>Spain: Bond spreads widen between 2011 and 2014, the market is estimated as bullish or neutral before and after this period.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318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543800" cy="576064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2800" dirty="0"/>
              <a:t>Correlation analysis - regime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97152"/>
            <a:ext cx="8435975" cy="936104"/>
          </a:xfrm>
        </p:spPr>
        <p:txBody>
          <a:bodyPr/>
          <a:lstStyle/>
          <a:p>
            <a:r>
              <a:rPr lang="en-GB" sz="2000" dirty="0"/>
              <a:t>Regime estimation for Spain and Germany based on rolling correlation between news volume and bond spreads</a:t>
            </a:r>
          </a:p>
          <a:p>
            <a:pPr marL="0" indent="0">
              <a:buNone/>
            </a:pPr>
            <a:endParaRPr lang="en-GB" sz="2000" dirty="0"/>
          </a:p>
          <a:p>
            <a:endParaRPr lang="en-GB" sz="2800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A86FCD-FECD-4085-999B-36C064EA22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313" y="1382482"/>
            <a:ext cx="4320175" cy="325695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1B02A58-6132-44A3-A1B2-D09B56F2FA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41896"/>
            <a:ext cx="4392182" cy="331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470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B900492-6A59-4FBB-80B3-CCD7EE333F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255" y="1628800"/>
            <a:ext cx="4821226" cy="8097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842" y="221940"/>
            <a:ext cx="7543800" cy="725488"/>
          </a:xfrm>
        </p:spPr>
        <p:txBody>
          <a:bodyPr/>
          <a:lstStyle/>
          <a:p>
            <a:pPr algn="ctr"/>
            <a:r>
              <a:rPr lang="de-DE" dirty="0"/>
              <a:t>O</a:t>
            </a:r>
            <a:r>
              <a:rPr lang="en-GB" dirty="0" err="1"/>
              <a:t>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025" y="1232756"/>
            <a:ext cx="8256463" cy="4392488"/>
          </a:xfrm>
        </p:spPr>
        <p:txBody>
          <a:bodyPr/>
          <a:lstStyle/>
          <a:p>
            <a:r>
              <a:rPr lang="en-GB" sz="2000" dirty="0"/>
              <a:t>Eurostars project SENRISK</a:t>
            </a:r>
          </a:p>
          <a:p>
            <a:pPr lvl="1"/>
            <a:r>
              <a:rPr lang="en-GB" sz="1800" dirty="0"/>
              <a:t>Aim and Purpose</a:t>
            </a:r>
          </a:p>
          <a:p>
            <a:pPr lvl="1"/>
            <a:r>
              <a:rPr lang="en-GB" sz="1800" dirty="0"/>
              <a:t>Partners and Product</a:t>
            </a:r>
            <a:endParaRPr lang="en-GB" sz="2000" dirty="0"/>
          </a:p>
          <a:p>
            <a:r>
              <a:rPr lang="en-GB" sz="2000" dirty="0"/>
              <a:t>Macroeconomic news sentiment</a:t>
            </a:r>
          </a:p>
          <a:p>
            <a:pPr lvl="1"/>
            <a:r>
              <a:rPr lang="en-GB" sz="1800" dirty="0"/>
              <a:t>News and sentiment evaluation</a:t>
            </a:r>
          </a:p>
          <a:p>
            <a:r>
              <a:rPr lang="en-GB" sz="2000" dirty="0"/>
              <a:t>Sentiment-enhanced bond modelling</a:t>
            </a:r>
          </a:p>
          <a:p>
            <a:pPr lvl="1"/>
            <a:r>
              <a:rPr lang="en-GB" sz="1800" dirty="0"/>
              <a:t>Detecting regime shifts in news </a:t>
            </a:r>
          </a:p>
          <a:p>
            <a:pPr lvl="1"/>
            <a:r>
              <a:rPr lang="en-GB" sz="1800" dirty="0"/>
              <a:t>ARIMAX and LSTM</a:t>
            </a:r>
          </a:p>
          <a:p>
            <a:pPr marL="344487" lvl="1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631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543800" cy="576064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2800" dirty="0"/>
              <a:t>Correlation analysis - volatility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945" y="1329170"/>
            <a:ext cx="8395751" cy="4548102"/>
          </a:xfrm>
        </p:spPr>
        <p:txBody>
          <a:bodyPr/>
          <a:lstStyle/>
          <a:p>
            <a:r>
              <a:rPr lang="en-GB" sz="2000" dirty="0"/>
              <a:t>Mean volatility of daily spread change and its correlation with daily news impact series for five European countries.</a:t>
            </a:r>
          </a:p>
          <a:p>
            <a:r>
              <a:rPr lang="en-GB" sz="2000" dirty="0"/>
              <a:t>Correlation decreases, when markets are calm, the correlation fluctuates around 0.2 in turbulent market times.</a:t>
            </a:r>
          </a:p>
          <a:p>
            <a:r>
              <a:rPr lang="en-GB" sz="2000" dirty="0"/>
              <a:t>Significant correlation between sentiment time series of all news and mean spread series.</a:t>
            </a:r>
          </a:p>
          <a:p>
            <a:r>
              <a:rPr lang="en-GB" sz="2000" dirty="0"/>
              <a:t>France:                                               UK: 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800" dirty="0"/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AF39C1-0C9A-448D-8634-4454A90EE5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692806"/>
            <a:ext cx="2798725" cy="21844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23DDEA9-B31D-4F8F-860B-53C8679DA3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693898"/>
            <a:ext cx="2880320" cy="225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921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543800" cy="1080120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2800" dirty="0"/>
              <a:t>ARIMAX modelling and prediction of spreads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60260"/>
            <a:ext cx="8435975" cy="4661028"/>
          </a:xfrm>
        </p:spPr>
        <p:txBody>
          <a:bodyPr/>
          <a:lstStyle/>
          <a:p>
            <a:pPr lvl="1"/>
            <a:r>
              <a:rPr lang="en-GB" sz="2000" dirty="0"/>
              <a:t>Results: Best one-step ahead prediction is gained when external variables are included.</a:t>
            </a:r>
          </a:p>
          <a:p>
            <a:pPr lvl="1"/>
            <a:r>
              <a:rPr lang="en-GB" sz="2000" dirty="0"/>
              <a:t>Time series “</a:t>
            </a:r>
            <a:r>
              <a:rPr lang="en-GB" sz="2000" b="1" dirty="0"/>
              <a:t>Positive Impact</a:t>
            </a:r>
            <a:r>
              <a:rPr lang="en-GB" sz="2000" dirty="0"/>
              <a:t>” and “</a:t>
            </a:r>
            <a:r>
              <a:rPr lang="en-GB" sz="2000" b="1" dirty="0"/>
              <a:t>Negative Impact</a:t>
            </a:r>
            <a:r>
              <a:rPr lang="en-GB" sz="2000" dirty="0"/>
              <a:t>” as well as “</a:t>
            </a:r>
            <a:r>
              <a:rPr lang="en-GB" sz="2000" b="1" dirty="0"/>
              <a:t>Volume of all news</a:t>
            </a:r>
            <a:r>
              <a:rPr lang="en-GB" sz="2000" dirty="0"/>
              <a:t>” and “</a:t>
            </a:r>
            <a:r>
              <a:rPr lang="en-GB" sz="2000" b="1" dirty="0"/>
              <a:t>All News Impact</a:t>
            </a:r>
            <a:r>
              <a:rPr lang="en-GB" sz="2000" dirty="0"/>
              <a:t>” reduces the error (RMSE) for single bonds.</a:t>
            </a:r>
          </a:p>
          <a:p>
            <a:pPr lvl="1"/>
            <a:r>
              <a:rPr lang="en-GB" sz="2000" dirty="0"/>
              <a:t>Mean spread of countries Germany, Spain, France, Italy and Great Britain is also predicted through an ARIMAX (1,1,1) model. </a:t>
            </a:r>
          </a:p>
          <a:p>
            <a:pPr lvl="1"/>
            <a:r>
              <a:rPr lang="en-GB" sz="2000" dirty="0"/>
              <a:t>Smallest error measures are attained when external variables “</a:t>
            </a:r>
            <a:r>
              <a:rPr lang="en-GB" sz="2000" b="1" dirty="0"/>
              <a:t>Volume of all news</a:t>
            </a:r>
            <a:r>
              <a:rPr lang="en-GB" sz="2000" dirty="0"/>
              <a:t>”, “</a:t>
            </a:r>
            <a:r>
              <a:rPr lang="en-GB" sz="2000" b="1" dirty="0"/>
              <a:t>All News Impact</a:t>
            </a:r>
            <a:r>
              <a:rPr lang="en-GB" sz="2000" dirty="0"/>
              <a:t>”, “</a:t>
            </a:r>
            <a:r>
              <a:rPr lang="en-GB" sz="2000" b="1" dirty="0"/>
              <a:t>Volume of negative news</a:t>
            </a:r>
            <a:r>
              <a:rPr lang="en-GB" sz="2000" dirty="0"/>
              <a:t>” and “</a:t>
            </a:r>
            <a:r>
              <a:rPr lang="en-GB" sz="2000" b="1" dirty="0"/>
              <a:t>Negative Impact</a:t>
            </a:r>
            <a:r>
              <a:rPr lang="en-GB" sz="2000" dirty="0"/>
              <a:t>” are combined.</a:t>
            </a:r>
          </a:p>
          <a:p>
            <a:pPr marL="0" indent="0">
              <a:buNone/>
            </a:pPr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381241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543800" cy="576064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2800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012" y="1484784"/>
            <a:ext cx="8435975" cy="4104456"/>
          </a:xfrm>
        </p:spPr>
        <p:txBody>
          <a:bodyPr/>
          <a:lstStyle/>
          <a:p>
            <a:r>
              <a:rPr lang="en-GB" sz="2000" dirty="0"/>
              <a:t>Bonds and macroeconomic news series are matched, daily news time series created and their influence on bond spreads  analysed.</a:t>
            </a:r>
          </a:p>
          <a:p>
            <a:r>
              <a:rPr lang="en-GB" sz="2000" dirty="0"/>
              <a:t>Correlation analysis highlights impulse from positive and negative impact time series to spreads and volatility of bond spreads.</a:t>
            </a:r>
          </a:p>
          <a:p>
            <a:r>
              <a:rPr lang="en-GB" sz="2000" dirty="0"/>
              <a:t>Prediction of spread changes within the ARIMAX model is improved when news series are chosen as external variables.</a:t>
            </a:r>
          </a:p>
          <a:p>
            <a:r>
              <a:rPr lang="en-GB" sz="2000" dirty="0"/>
              <a:t>Analysis of mean bond spreads and news for European countries facilitates calculation of country risks and estimation of market regimes.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0381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4"/>
            <a:ext cx="7543800" cy="1223418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2800" dirty="0"/>
              <a:t>News-enhanced risk control decision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75600"/>
            <a:ext cx="8435975" cy="1036024"/>
          </a:xfrm>
        </p:spPr>
        <p:txBody>
          <a:bodyPr/>
          <a:lstStyle/>
          <a:p>
            <a:r>
              <a:rPr lang="en-GB" sz="2000" dirty="0"/>
              <a:t>Beta-version: release in July</a:t>
            </a:r>
          </a:p>
          <a:p>
            <a:r>
              <a:rPr lang="en-GB" sz="2000" dirty="0"/>
              <a:t>Let us have your comments!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055D35FF-6322-4F5C-9322-2E269E99205C}"/>
              </a:ext>
            </a:extLst>
          </p:cNvPr>
          <p:cNvSpPr/>
          <p:nvPr/>
        </p:nvSpPr>
        <p:spPr>
          <a:xfrm>
            <a:off x="539552" y="2852936"/>
            <a:ext cx="4481042" cy="1584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/>
              <a:t>News Filtering, Monitoring, Screening</a:t>
            </a:r>
            <a:endParaRPr lang="en-GB" sz="20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E26AE44-BDF4-4140-B2D8-B60232D5B2AE}"/>
              </a:ext>
            </a:extLst>
          </p:cNvPr>
          <p:cNvSpPr txBox="1">
            <a:spLocks/>
          </p:cNvSpPr>
          <p:nvPr/>
        </p:nvSpPr>
        <p:spPr bwMode="auto">
          <a:xfrm>
            <a:off x="4427984" y="3212976"/>
            <a:ext cx="4481042" cy="722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9pPr>
          </a:lstStyle>
          <a:p>
            <a:pPr algn="ctr"/>
            <a:r>
              <a:rPr lang="en-GB" kern="0" dirty="0"/>
              <a:t>SENRISK DSS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65DB1BE-51C6-4C51-A723-75ED9C5218FA}"/>
              </a:ext>
            </a:extLst>
          </p:cNvPr>
          <p:cNvSpPr txBox="1">
            <a:spLocks/>
          </p:cNvSpPr>
          <p:nvPr/>
        </p:nvSpPr>
        <p:spPr bwMode="auto">
          <a:xfrm>
            <a:off x="556280" y="4855727"/>
            <a:ext cx="8219951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5000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rgbClr val="000099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200">
                <a:solidFill>
                  <a:srgbClr val="000099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5000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99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5000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rgbClr val="000099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5000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rgbClr val="000099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5000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rgbClr val="000099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5000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rgbClr val="000099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5000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rgbClr val="000099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2000" kern="0" dirty="0"/>
              <a:t>Please visit our project page </a:t>
            </a:r>
            <a:r>
              <a:rPr lang="de-DE" sz="2000" kern="0" dirty="0">
                <a:hlinkClick r:id="rId2"/>
              </a:rPr>
              <a:t>www.senrisk.eu</a:t>
            </a:r>
            <a:r>
              <a:rPr lang="de-DE" sz="2000" kern="0" dirty="0"/>
              <a:t> for more information </a:t>
            </a:r>
            <a:endParaRPr lang="en-GB" sz="2000" kern="0" dirty="0"/>
          </a:p>
        </p:txBody>
      </p:sp>
    </p:spTree>
    <p:extLst>
      <p:ext uri="{BB962C8B-B14F-4D97-AF65-F5344CB8AC3E}">
        <p14:creationId xmlns:p14="http://schemas.microsoft.com/office/powerpoint/2010/main" val="32144090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564904"/>
            <a:ext cx="7543800" cy="2087514"/>
          </a:xfrm>
        </p:spPr>
        <p:txBody>
          <a:bodyPr/>
          <a:lstStyle/>
          <a:p>
            <a:r>
              <a:rPr lang="en-US" sz="2800" dirty="0"/>
              <a:t>Thank you very much for your attention!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Any questions?</a:t>
            </a: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Christina@optirisk-systems.com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912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543800" cy="725488"/>
          </a:xfrm>
        </p:spPr>
        <p:txBody>
          <a:bodyPr/>
          <a:lstStyle/>
          <a:p>
            <a:pPr algn="ctr"/>
            <a:r>
              <a:rPr lang="en-GB" sz="2800" dirty="0"/>
              <a:t>SENRISK - Aim and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012" y="1196752"/>
            <a:ext cx="8435975" cy="4320480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/>
              <a:t>Project aim</a:t>
            </a:r>
            <a:r>
              <a:rPr lang="en-GB" sz="1800" b="1" dirty="0"/>
              <a:t>: </a:t>
            </a:r>
          </a:p>
          <a:p>
            <a:pPr lvl="1"/>
            <a:r>
              <a:rPr lang="en-GB" sz="1800" dirty="0"/>
              <a:t>Development of an automated </a:t>
            </a:r>
            <a:r>
              <a:rPr lang="en-GB" sz="1800" b="1" dirty="0"/>
              <a:t>credit risk assessment tool</a:t>
            </a:r>
          </a:p>
          <a:p>
            <a:pPr lvl="1"/>
            <a:r>
              <a:rPr lang="en-GB" sz="1800" dirty="0"/>
              <a:t>Innovative </a:t>
            </a:r>
            <a:r>
              <a:rPr lang="en-GB" sz="1800" b="1" dirty="0"/>
              <a:t>Decision Support System </a:t>
            </a:r>
            <a:r>
              <a:rPr lang="en-GB" sz="1800" dirty="0"/>
              <a:t>for risk assessment of </a:t>
            </a:r>
            <a:r>
              <a:rPr lang="en-GB" sz="1800" b="1" dirty="0"/>
              <a:t>Fixed Income products </a:t>
            </a:r>
            <a:r>
              <a:rPr lang="en-GB" sz="1800" dirty="0"/>
              <a:t>incorporating </a:t>
            </a:r>
            <a:r>
              <a:rPr lang="en-GB" sz="1800" b="1" dirty="0"/>
              <a:t>news sentiments</a:t>
            </a:r>
          </a:p>
          <a:p>
            <a:pPr marL="0" indent="0">
              <a:buNone/>
            </a:pPr>
            <a:r>
              <a:rPr lang="en-GB" sz="2000" b="1" dirty="0"/>
              <a:t>Purpose</a:t>
            </a:r>
            <a:r>
              <a:rPr lang="en-GB" sz="1800" b="1" dirty="0"/>
              <a:t>:</a:t>
            </a:r>
          </a:p>
          <a:p>
            <a:pPr lvl="1"/>
            <a:r>
              <a:rPr lang="en-GB" sz="1800" dirty="0"/>
              <a:t>Valuation of </a:t>
            </a:r>
            <a:r>
              <a:rPr lang="en-GB" sz="1800" b="1" dirty="0"/>
              <a:t>sovereign and corporate bonds</a:t>
            </a:r>
            <a:r>
              <a:rPr lang="en-GB" sz="1800" dirty="0"/>
              <a:t> incorporating </a:t>
            </a:r>
            <a:r>
              <a:rPr lang="en-GB" sz="1800" b="1" dirty="0"/>
              <a:t>news-based information</a:t>
            </a:r>
            <a:r>
              <a:rPr lang="en-GB" sz="1800" dirty="0"/>
              <a:t> from the market.</a:t>
            </a:r>
          </a:p>
          <a:p>
            <a:pPr lvl="1"/>
            <a:r>
              <a:rPr lang="en-GB" sz="1800" dirty="0"/>
              <a:t>Predictive risk models shall be enhanced through </a:t>
            </a:r>
          </a:p>
          <a:p>
            <a:pPr lvl="2"/>
            <a:r>
              <a:rPr lang="en-GB" sz="1800" b="1" dirty="0"/>
              <a:t>sentiments from firm-specific or macroeconomic news </a:t>
            </a:r>
          </a:p>
          <a:p>
            <a:pPr lvl="2"/>
            <a:r>
              <a:rPr lang="en-GB" sz="1800" b="1" dirty="0"/>
              <a:t>social media sentiment</a:t>
            </a:r>
          </a:p>
        </p:txBody>
      </p:sp>
    </p:spTree>
    <p:extLst>
      <p:ext uri="{BB962C8B-B14F-4D97-AF65-F5344CB8AC3E}">
        <p14:creationId xmlns:p14="http://schemas.microsoft.com/office/powerpoint/2010/main" val="2371881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dirty="0"/>
              <a:t>SENRISK - Consortium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AC6D6F2-C7F0-4B02-9B57-1AA94B490998}"/>
              </a:ext>
            </a:extLst>
          </p:cNvPr>
          <p:cNvGrpSpPr/>
          <p:nvPr/>
        </p:nvGrpSpPr>
        <p:grpSpPr>
          <a:xfrm>
            <a:off x="1475656" y="1409582"/>
            <a:ext cx="6624736" cy="4038835"/>
            <a:chOff x="2123728" y="2852936"/>
            <a:chExt cx="5472608" cy="2808312"/>
          </a:xfrm>
        </p:grpSpPr>
        <p:graphicFrame>
          <p:nvGraphicFramePr>
            <p:cNvPr id="16" name="Diagram 15">
              <a:extLst>
                <a:ext uri="{FF2B5EF4-FFF2-40B4-BE49-F238E27FC236}">
                  <a16:creationId xmlns:a16="http://schemas.microsoft.com/office/drawing/2014/main" id="{56954648-D512-4A89-A91D-3BE8C2C5A8E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623716029"/>
                </p:ext>
              </p:extLst>
            </p:nvPr>
          </p:nvGraphicFramePr>
          <p:xfrm>
            <a:off x="2123728" y="2852936"/>
            <a:ext cx="5472608" cy="280831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DE33EF2-945B-4C8E-BC5E-040D0AE095E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7784" y="3302786"/>
              <a:ext cx="1184670" cy="3422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A48428E-63D5-47DE-B86E-4BD9B8865FE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2080" y="3283468"/>
              <a:ext cx="1584176" cy="433564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953C260-54D1-48FB-BF92-2D5978F5EF3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03181" y="4749332"/>
              <a:ext cx="945966" cy="494564"/>
            </a:xfrm>
            <a:prstGeom prst="rect">
              <a:avLst/>
            </a:prstGeom>
          </p:spPr>
        </p:pic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595BBBD1-D66D-40D2-9C7F-64ADBDEE3935}"/>
              </a:ext>
            </a:extLst>
          </p:cNvPr>
          <p:cNvSpPr txBox="1"/>
          <p:nvPr/>
        </p:nvSpPr>
        <p:spPr>
          <a:xfrm>
            <a:off x="3508934" y="2924944"/>
            <a:ext cx="136608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000099"/>
                </a:solidFill>
              </a:rPr>
              <a:t>Partners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271512-844B-44FD-8211-826276C9964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936" y="3861048"/>
            <a:ext cx="1081272" cy="1086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74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922" y="120069"/>
            <a:ext cx="7543800" cy="725488"/>
          </a:xfrm>
        </p:spPr>
        <p:txBody>
          <a:bodyPr/>
          <a:lstStyle/>
          <a:p>
            <a:pPr algn="ctr"/>
            <a:r>
              <a:rPr lang="en-GB" sz="2800" dirty="0"/>
              <a:t>SENRISK -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975" cy="3246487"/>
          </a:xfrm>
        </p:spPr>
        <p:txBody>
          <a:bodyPr/>
          <a:lstStyle/>
          <a:p>
            <a:r>
              <a:rPr lang="en-US" sz="2000" dirty="0"/>
              <a:t>Components of </a:t>
            </a:r>
            <a:r>
              <a:rPr lang="en-US" sz="2000" b="1" dirty="0"/>
              <a:t>Fixed Income Risk Assessment</a:t>
            </a:r>
            <a:r>
              <a:rPr lang="en-US" sz="2000" dirty="0"/>
              <a:t> tool:</a:t>
            </a:r>
          </a:p>
          <a:p>
            <a:pPr lvl="1"/>
            <a:r>
              <a:rPr lang="en-US" sz="2000" b="1" dirty="0"/>
              <a:t>News Filters - </a:t>
            </a:r>
            <a:r>
              <a:rPr lang="en-GB" sz="2000" dirty="0"/>
              <a:t>Detection of important news items relevant for specific region or company, building of daily news figures.</a:t>
            </a:r>
          </a:p>
          <a:p>
            <a:pPr lvl="1"/>
            <a:r>
              <a:rPr lang="en-US" sz="2000" b="1" dirty="0"/>
              <a:t>Monitoring – </a:t>
            </a:r>
            <a:r>
              <a:rPr lang="en-US" sz="2000" dirty="0"/>
              <a:t>Informative and efficient </a:t>
            </a:r>
            <a:r>
              <a:rPr lang="en-GB" sz="2000" dirty="0"/>
              <a:t>monitoring of single bonds as well as country- and sector-risks. </a:t>
            </a:r>
          </a:p>
          <a:p>
            <a:pPr lvl="1"/>
            <a:r>
              <a:rPr lang="en-US" sz="2000" b="1" dirty="0"/>
              <a:t>Screening – </a:t>
            </a:r>
            <a:r>
              <a:rPr lang="en-US" sz="2000" dirty="0"/>
              <a:t>Spotting investment opportunities and risks.</a:t>
            </a:r>
          </a:p>
        </p:txBody>
      </p:sp>
      <p:graphicFrame>
        <p:nvGraphicFramePr>
          <p:cNvPr id="4" name="Content Placeholder 12">
            <a:extLst>
              <a:ext uri="{FF2B5EF4-FFF2-40B4-BE49-F238E27FC236}">
                <a16:creationId xmlns:a16="http://schemas.microsoft.com/office/drawing/2014/main" id="{B6D7A99C-41F9-4C63-BE69-530D773246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2536788"/>
              </p:ext>
            </p:extLst>
          </p:nvPr>
        </p:nvGraphicFramePr>
        <p:xfrm>
          <a:off x="1085313" y="4448857"/>
          <a:ext cx="6984776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7320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7F99C-C375-47EB-9808-84FA41092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675" y="380896"/>
            <a:ext cx="3178696" cy="503337"/>
          </a:xfrm>
        </p:spPr>
        <p:txBody>
          <a:bodyPr/>
          <a:lstStyle/>
          <a:p>
            <a:r>
              <a:rPr lang="de-DE" sz="2800" dirty="0"/>
              <a:t>DSS Platform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D24C7516-ABF5-4258-B5E1-CE203E6478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778930"/>
              </p:ext>
            </p:extLst>
          </p:nvPr>
        </p:nvGraphicFramePr>
        <p:xfrm>
          <a:off x="107504" y="908720"/>
          <a:ext cx="3312369" cy="4392488"/>
        </p:xfrm>
        <a:graphic>
          <a:graphicData uri="http://schemas.openxmlformats.org/drawingml/2006/table">
            <a:tbl>
              <a:tblPr/>
              <a:tblGrid>
                <a:gridCol w="200750">
                  <a:extLst>
                    <a:ext uri="{9D8B030D-6E8A-4147-A177-3AD203B41FA5}">
                      <a16:colId xmlns:a16="http://schemas.microsoft.com/office/drawing/2014/main" val="1529919890"/>
                    </a:ext>
                  </a:extLst>
                </a:gridCol>
                <a:gridCol w="200750">
                  <a:extLst>
                    <a:ext uri="{9D8B030D-6E8A-4147-A177-3AD203B41FA5}">
                      <a16:colId xmlns:a16="http://schemas.microsoft.com/office/drawing/2014/main" val="2524501429"/>
                    </a:ext>
                  </a:extLst>
                </a:gridCol>
                <a:gridCol w="316567">
                  <a:extLst>
                    <a:ext uri="{9D8B030D-6E8A-4147-A177-3AD203B41FA5}">
                      <a16:colId xmlns:a16="http://schemas.microsoft.com/office/drawing/2014/main" val="3085319942"/>
                    </a:ext>
                  </a:extLst>
                </a:gridCol>
                <a:gridCol w="329974">
                  <a:extLst>
                    <a:ext uri="{9D8B030D-6E8A-4147-A177-3AD203B41FA5}">
                      <a16:colId xmlns:a16="http://schemas.microsoft.com/office/drawing/2014/main" val="1305693946"/>
                    </a:ext>
                  </a:extLst>
                </a:gridCol>
                <a:gridCol w="40640">
                  <a:extLst>
                    <a:ext uri="{9D8B030D-6E8A-4147-A177-3AD203B41FA5}">
                      <a16:colId xmlns:a16="http://schemas.microsoft.com/office/drawing/2014/main" val="1651004496"/>
                    </a:ext>
                  </a:extLst>
                </a:gridCol>
                <a:gridCol w="316567">
                  <a:extLst>
                    <a:ext uri="{9D8B030D-6E8A-4147-A177-3AD203B41FA5}">
                      <a16:colId xmlns:a16="http://schemas.microsoft.com/office/drawing/2014/main" val="3637392409"/>
                    </a:ext>
                  </a:extLst>
                </a:gridCol>
                <a:gridCol w="316567">
                  <a:extLst>
                    <a:ext uri="{9D8B030D-6E8A-4147-A177-3AD203B41FA5}">
                      <a16:colId xmlns:a16="http://schemas.microsoft.com/office/drawing/2014/main" val="918185378"/>
                    </a:ext>
                  </a:extLst>
                </a:gridCol>
                <a:gridCol w="54047">
                  <a:extLst>
                    <a:ext uri="{9D8B030D-6E8A-4147-A177-3AD203B41FA5}">
                      <a16:colId xmlns:a16="http://schemas.microsoft.com/office/drawing/2014/main" val="3125599530"/>
                    </a:ext>
                  </a:extLst>
                </a:gridCol>
                <a:gridCol w="316567">
                  <a:extLst>
                    <a:ext uri="{9D8B030D-6E8A-4147-A177-3AD203B41FA5}">
                      <a16:colId xmlns:a16="http://schemas.microsoft.com/office/drawing/2014/main" val="4188801585"/>
                    </a:ext>
                  </a:extLst>
                </a:gridCol>
                <a:gridCol w="316567">
                  <a:extLst>
                    <a:ext uri="{9D8B030D-6E8A-4147-A177-3AD203B41FA5}">
                      <a16:colId xmlns:a16="http://schemas.microsoft.com/office/drawing/2014/main" val="4009461275"/>
                    </a:ext>
                  </a:extLst>
                </a:gridCol>
                <a:gridCol w="54047">
                  <a:extLst>
                    <a:ext uri="{9D8B030D-6E8A-4147-A177-3AD203B41FA5}">
                      <a16:colId xmlns:a16="http://schemas.microsoft.com/office/drawing/2014/main" val="1167668100"/>
                    </a:ext>
                  </a:extLst>
                </a:gridCol>
                <a:gridCol w="316567">
                  <a:extLst>
                    <a:ext uri="{9D8B030D-6E8A-4147-A177-3AD203B41FA5}">
                      <a16:colId xmlns:a16="http://schemas.microsoft.com/office/drawing/2014/main" val="1382466939"/>
                    </a:ext>
                  </a:extLst>
                </a:gridCol>
                <a:gridCol w="316567">
                  <a:extLst>
                    <a:ext uri="{9D8B030D-6E8A-4147-A177-3AD203B41FA5}">
                      <a16:colId xmlns:a16="http://schemas.microsoft.com/office/drawing/2014/main" val="3655063992"/>
                    </a:ext>
                  </a:extLst>
                </a:gridCol>
                <a:gridCol w="108096">
                  <a:extLst>
                    <a:ext uri="{9D8B030D-6E8A-4147-A177-3AD203B41FA5}">
                      <a16:colId xmlns:a16="http://schemas.microsoft.com/office/drawing/2014/main" val="3376548901"/>
                    </a:ext>
                  </a:extLst>
                </a:gridCol>
                <a:gridCol w="108096">
                  <a:extLst>
                    <a:ext uri="{9D8B030D-6E8A-4147-A177-3AD203B41FA5}">
                      <a16:colId xmlns:a16="http://schemas.microsoft.com/office/drawing/2014/main" val="278840888"/>
                    </a:ext>
                  </a:extLst>
                </a:gridCol>
              </a:tblGrid>
              <a:tr h="549061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973552"/>
                  </a:ext>
                </a:extLst>
              </a:tr>
              <a:tr h="549061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Inputs</a:t>
                      </a:r>
                    </a:p>
                  </a:txBody>
                  <a:tcPr marL="7620" marR="7620" marT="762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299516"/>
                  </a:ext>
                </a:extLst>
              </a:tr>
              <a:tr h="549061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5"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Sovereign &amp; corporate bond market data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rowSpan="5" gridSpan="2"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Social media scores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rowSpan="5"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Market &amp; macro- economic news scores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rowSpan="5" gridSpan="2"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Fundamental reports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07154"/>
                  </a:ext>
                </a:extLst>
              </a:tr>
              <a:tr h="549061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269032"/>
                  </a:ext>
                </a:extLst>
              </a:tr>
              <a:tr h="549061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7138695"/>
                  </a:ext>
                </a:extLst>
              </a:tr>
              <a:tr h="549061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8261392"/>
                  </a:ext>
                </a:extLst>
              </a:tr>
              <a:tr h="549061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3537576"/>
                  </a:ext>
                </a:extLst>
              </a:tr>
              <a:tr h="549061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750880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637C6C5-5B52-4988-B236-59A1B70C66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094929"/>
              </p:ext>
            </p:extLst>
          </p:nvPr>
        </p:nvGraphicFramePr>
        <p:xfrm>
          <a:off x="3779912" y="696119"/>
          <a:ext cx="4270500" cy="4947642"/>
        </p:xfrm>
        <a:graphic>
          <a:graphicData uri="http://schemas.openxmlformats.org/drawingml/2006/table">
            <a:tbl>
              <a:tblPr/>
              <a:tblGrid>
                <a:gridCol w="189477">
                  <a:extLst>
                    <a:ext uri="{9D8B030D-6E8A-4147-A177-3AD203B41FA5}">
                      <a16:colId xmlns:a16="http://schemas.microsoft.com/office/drawing/2014/main" val="3351494547"/>
                    </a:ext>
                  </a:extLst>
                </a:gridCol>
                <a:gridCol w="189477">
                  <a:extLst>
                    <a:ext uri="{9D8B030D-6E8A-4147-A177-3AD203B41FA5}">
                      <a16:colId xmlns:a16="http://schemas.microsoft.com/office/drawing/2014/main" val="555928497"/>
                    </a:ext>
                  </a:extLst>
                </a:gridCol>
                <a:gridCol w="298789">
                  <a:extLst>
                    <a:ext uri="{9D8B030D-6E8A-4147-A177-3AD203B41FA5}">
                      <a16:colId xmlns:a16="http://schemas.microsoft.com/office/drawing/2014/main" val="2914817377"/>
                    </a:ext>
                  </a:extLst>
                </a:gridCol>
                <a:gridCol w="298789">
                  <a:extLst>
                    <a:ext uri="{9D8B030D-6E8A-4147-A177-3AD203B41FA5}">
                      <a16:colId xmlns:a16="http://schemas.microsoft.com/office/drawing/2014/main" val="1088567890"/>
                    </a:ext>
                  </a:extLst>
                </a:gridCol>
                <a:gridCol w="298789">
                  <a:extLst>
                    <a:ext uri="{9D8B030D-6E8A-4147-A177-3AD203B41FA5}">
                      <a16:colId xmlns:a16="http://schemas.microsoft.com/office/drawing/2014/main" val="1579115983"/>
                    </a:ext>
                  </a:extLst>
                </a:gridCol>
                <a:gridCol w="298789">
                  <a:extLst>
                    <a:ext uri="{9D8B030D-6E8A-4147-A177-3AD203B41FA5}">
                      <a16:colId xmlns:a16="http://schemas.microsoft.com/office/drawing/2014/main" val="3718420572"/>
                    </a:ext>
                  </a:extLst>
                </a:gridCol>
                <a:gridCol w="298789">
                  <a:extLst>
                    <a:ext uri="{9D8B030D-6E8A-4147-A177-3AD203B41FA5}">
                      <a16:colId xmlns:a16="http://schemas.microsoft.com/office/drawing/2014/main" val="3682271569"/>
                    </a:ext>
                  </a:extLst>
                </a:gridCol>
                <a:gridCol w="298789">
                  <a:extLst>
                    <a:ext uri="{9D8B030D-6E8A-4147-A177-3AD203B41FA5}">
                      <a16:colId xmlns:a16="http://schemas.microsoft.com/office/drawing/2014/main" val="1930124900"/>
                    </a:ext>
                  </a:extLst>
                </a:gridCol>
                <a:gridCol w="298789">
                  <a:extLst>
                    <a:ext uri="{9D8B030D-6E8A-4147-A177-3AD203B41FA5}">
                      <a16:colId xmlns:a16="http://schemas.microsoft.com/office/drawing/2014/main" val="237833318"/>
                    </a:ext>
                  </a:extLst>
                </a:gridCol>
                <a:gridCol w="298789">
                  <a:extLst>
                    <a:ext uri="{9D8B030D-6E8A-4147-A177-3AD203B41FA5}">
                      <a16:colId xmlns:a16="http://schemas.microsoft.com/office/drawing/2014/main" val="792419476"/>
                    </a:ext>
                  </a:extLst>
                </a:gridCol>
                <a:gridCol w="298789">
                  <a:extLst>
                    <a:ext uri="{9D8B030D-6E8A-4147-A177-3AD203B41FA5}">
                      <a16:colId xmlns:a16="http://schemas.microsoft.com/office/drawing/2014/main" val="1958178837"/>
                    </a:ext>
                  </a:extLst>
                </a:gridCol>
                <a:gridCol w="298789">
                  <a:extLst>
                    <a:ext uri="{9D8B030D-6E8A-4147-A177-3AD203B41FA5}">
                      <a16:colId xmlns:a16="http://schemas.microsoft.com/office/drawing/2014/main" val="879817534"/>
                    </a:ext>
                  </a:extLst>
                </a:gridCol>
                <a:gridCol w="298789">
                  <a:extLst>
                    <a:ext uri="{9D8B030D-6E8A-4147-A177-3AD203B41FA5}">
                      <a16:colId xmlns:a16="http://schemas.microsoft.com/office/drawing/2014/main" val="3483772877"/>
                    </a:ext>
                  </a:extLst>
                </a:gridCol>
                <a:gridCol w="298789">
                  <a:extLst>
                    <a:ext uri="{9D8B030D-6E8A-4147-A177-3AD203B41FA5}">
                      <a16:colId xmlns:a16="http://schemas.microsoft.com/office/drawing/2014/main" val="3610423586"/>
                    </a:ext>
                  </a:extLst>
                </a:gridCol>
                <a:gridCol w="102026">
                  <a:extLst>
                    <a:ext uri="{9D8B030D-6E8A-4147-A177-3AD203B41FA5}">
                      <a16:colId xmlns:a16="http://schemas.microsoft.com/office/drawing/2014/main" val="1049879344"/>
                    </a:ext>
                  </a:extLst>
                </a:gridCol>
                <a:gridCol w="102026">
                  <a:extLst>
                    <a:ext uri="{9D8B030D-6E8A-4147-A177-3AD203B41FA5}">
                      <a16:colId xmlns:a16="http://schemas.microsoft.com/office/drawing/2014/main" val="2035197508"/>
                    </a:ext>
                  </a:extLst>
                </a:gridCol>
                <a:gridCol w="102026">
                  <a:extLst>
                    <a:ext uri="{9D8B030D-6E8A-4147-A177-3AD203B41FA5}">
                      <a16:colId xmlns:a16="http://schemas.microsoft.com/office/drawing/2014/main" val="2705404445"/>
                    </a:ext>
                  </a:extLst>
                </a:gridCol>
              </a:tblGrid>
              <a:tr h="171225">
                <a:tc rowSpan="26">
                  <a:txBody>
                    <a:bodyPr/>
                    <a:lstStyle/>
                    <a:p>
                      <a:pPr algn="ctr" fontAlgn="ctr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assessment tool</a:t>
                      </a:r>
                    </a:p>
                  </a:txBody>
                  <a:tcPr marL="6449" marR="6449" marT="6449" marB="38694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346717"/>
                  </a:ext>
                </a:extLst>
              </a:tr>
              <a:tr h="171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18">
                  <a:txBody>
                    <a:bodyPr/>
                    <a:lstStyle/>
                    <a:p>
                      <a:pPr algn="ctr" fontAlgn="ctr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logic</a:t>
                      </a:r>
                    </a:p>
                  </a:txBody>
                  <a:tcPr marL="6449" marR="6449" marT="6449" marB="38694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929882"/>
                  </a:ext>
                </a:extLst>
              </a:tr>
              <a:tr h="171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management</a:t>
                      </a:r>
                    </a:p>
                  </a:txBody>
                  <a:tcPr marL="6449" marR="6449" marT="6449" marB="38694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190498"/>
                  </a:ext>
                </a:extLst>
              </a:tr>
              <a:tr h="171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gridSpan="8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Filter &amp; process data and scores</a:t>
                      </a:r>
                    </a:p>
                  </a:txBody>
                  <a:tcPr marL="6449" marR="6449" marT="6449" marB="386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Create scores</a:t>
                      </a:r>
                    </a:p>
                  </a:txBody>
                  <a:tcPr marL="6449" marR="6449" marT="6449" marB="386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835494"/>
                  </a:ext>
                </a:extLst>
              </a:tr>
              <a:tr h="171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406696"/>
                  </a:ext>
                </a:extLst>
              </a:tr>
              <a:tr h="171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128504"/>
                  </a:ext>
                </a:extLst>
              </a:tr>
              <a:tr h="171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318079"/>
                  </a:ext>
                </a:extLst>
              </a:tr>
              <a:tr h="171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154460"/>
                  </a:ext>
                </a:extLst>
              </a:tr>
              <a:tr h="171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gridSpan="11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Database (market data &amp; scores (social media, market and macro news, fundamental))</a:t>
                      </a:r>
                    </a:p>
                  </a:txBody>
                  <a:tcPr marL="6449" marR="6449" marT="6449" marB="386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786095"/>
                  </a:ext>
                </a:extLst>
              </a:tr>
              <a:tr h="171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1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168297"/>
                  </a:ext>
                </a:extLst>
              </a:tr>
              <a:tr h="171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1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479232"/>
                  </a:ext>
                </a:extLst>
              </a:tr>
              <a:tr h="171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402867"/>
                  </a:ext>
                </a:extLst>
              </a:tr>
              <a:tr h="171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387311"/>
                  </a:ext>
                </a:extLst>
              </a:tr>
              <a:tr h="171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Valuation</a:t>
                      </a:r>
                    </a:p>
                  </a:txBody>
                  <a:tcPr marL="6449" marR="6449" marT="6449" marB="38694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208819"/>
                  </a:ext>
                </a:extLst>
              </a:tr>
              <a:tr h="171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gridSpan="11"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Enhanced risk assessment model</a:t>
                      </a:r>
                    </a:p>
                  </a:txBody>
                  <a:tcPr marL="6449" marR="6449" marT="6449" marB="386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048657"/>
                  </a:ext>
                </a:extLst>
              </a:tr>
              <a:tr h="171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1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911146"/>
                  </a:ext>
                </a:extLst>
              </a:tr>
              <a:tr h="171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1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265402"/>
                  </a:ext>
                </a:extLst>
              </a:tr>
              <a:tr h="171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088303"/>
                  </a:ext>
                </a:extLst>
              </a:tr>
              <a:tr h="171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382249"/>
                  </a:ext>
                </a:extLst>
              </a:tr>
              <a:tr h="171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871610"/>
                  </a:ext>
                </a:extLst>
              </a:tr>
              <a:tr h="171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Front end</a:t>
                      </a:r>
                    </a:p>
                  </a:txBody>
                  <a:tcPr marL="6449" marR="6449" marT="6449" marB="38694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288941"/>
                  </a:ext>
                </a:extLst>
              </a:tr>
              <a:tr h="171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rowSpan="3" gridSpan="11"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Graphical user interface</a:t>
                      </a:r>
                    </a:p>
                  </a:txBody>
                  <a:tcPr marL="6449" marR="6449" marT="6449" marB="386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529081"/>
                  </a:ext>
                </a:extLst>
              </a:tr>
              <a:tr h="171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1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14170"/>
                  </a:ext>
                </a:extLst>
              </a:tr>
              <a:tr h="171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1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702203"/>
                  </a:ext>
                </a:extLst>
              </a:tr>
              <a:tr h="25175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683302"/>
                  </a:ext>
                </a:extLst>
              </a:tr>
              <a:tr h="171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" marR="6449" marT="6449" marB="386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55940"/>
                  </a:ext>
                </a:extLst>
              </a:tr>
            </a:tbl>
          </a:graphicData>
        </a:graphic>
      </p:graphicFrame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97B0C284-3207-4560-9D8A-26A930E01DDD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 rot="5400000" flipH="1" flipV="1">
            <a:off x="1536880" y="922927"/>
            <a:ext cx="4605089" cy="4151474"/>
          </a:xfrm>
          <a:prstGeom prst="bentConnector5">
            <a:avLst>
              <a:gd name="adj1" fmla="val -4964"/>
              <a:gd name="adj2" fmla="val 44230"/>
              <a:gd name="adj3" fmla="val 104964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945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Bond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975" cy="4320480"/>
          </a:xfrm>
        </p:spPr>
        <p:txBody>
          <a:bodyPr/>
          <a:lstStyle/>
          <a:p>
            <a:r>
              <a:rPr lang="en-US" sz="2000" dirty="0"/>
              <a:t>Market data</a:t>
            </a:r>
          </a:p>
          <a:p>
            <a:pPr lvl="1"/>
            <a:r>
              <a:rPr lang="en-US" sz="2000" dirty="0" err="1">
                <a:ea typeface="+mn-ea"/>
                <a:cs typeface="+mn-cs"/>
              </a:rPr>
              <a:t>Analysed</a:t>
            </a:r>
            <a:r>
              <a:rPr lang="en-US" sz="2000" dirty="0">
                <a:ea typeface="+mn-ea"/>
                <a:cs typeface="+mn-cs"/>
              </a:rPr>
              <a:t> markets in study: four European mainland countries and UK</a:t>
            </a:r>
          </a:p>
          <a:p>
            <a:pPr lvl="1"/>
            <a:r>
              <a:rPr lang="en-US" sz="2000" dirty="0">
                <a:ea typeface="+mn-ea"/>
                <a:cs typeface="+mn-cs"/>
              </a:rPr>
              <a:t>Short and long term bonds issued by sovereigns and corporates</a:t>
            </a:r>
          </a:p>
          <a:p>
            <a:pPr lvl="1"/>
            <a:r>
              <a:rPr lang="en-GB" sz="2000" dirty="0">
                <a:ea typeface="+mn-ea"/>
                <a:cs typeface="+mn-cs"/>
              </a:rPr>
              <a:t>Bonds with available prices between 2007 and 2017.</a:t>
            </a:r>
            <a:endParaRPr lang="en-US" sz="2000" dirty="0">
              <a:ea typeface="+mn-ea"/>
              <a:cs typeface="+mn-cs"/>
            </a:endParaRPr>
          </a:p>
          <a:p>
            <a:pPr lvl="1"/>
            <a:r>
              <a:rPr lang="en-US" sz="2000" dirty="0">
                <a:ea typeface="+mn-ea"/>
                <a:cs typeface="+mn-cs"/>
              </a:rPr>
              <a:t>Source: </a:t>
            </a:r>
            <a:r>
              <a:rPr lang="en-US" sz="2000" dirty="0" err="1">
                <a:ea typeface="+mn-ea"/>
                <a:cs typeface="+mn-cs"/>
              </a:rPr>
              <a:t>Datascope</a:t>
            </a:r>
            <a:r>
              <a:rPr lang="en-US" sz="2000" dirty="0">
                <a:ea typeface="+mn-ea"/>
                <a:cs typeface="+mn-cs"/>
              </a:rPr>
              <a:t> (Thomson Reuters)</a:t>
            </a:r>
          </a:p>
          <a:p>
            <a:pPr lvl="1"/>
            <a:r>
              <a:rPr lang="en-GB" sz="2000" dirty="0"/>
              <a:t>Spread calculated through the </a:t>
            </a:r>
            <a:r>
              <a:rPr lang="en-GB" sz="2000" dirty="0" err="1"/>
              <a:t>Svensson</a:t>
            </a:r>
            <a:r>
              <a:rPr lang="en-GB" sz="2000" dirty="0"/>
              <a:t> model with (AAA) Eurobond from ECB</a:t>
            </a:r>
            <a:endParaRPr lang="en-US" sz="2000" dirty="0">
              <a:ea typeface="+mn-ea"/>
              <a:cs typeface="+mn-cs"/>
            </a:endParaRPr>
          </a:p>
          <a:p>
            <a:pPr marL="0" indent="0">
              <a:buNone/>
            </a:pPr>
            <a:endParaRPr lang="en-US" sz="2000" dirty="0"/>
          </a:p>
          <a:p>
            <a:endParaRPr lang="en-GB" sz="2000" dirty="0"/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2965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News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1"/>
            <a:ext cx="8435975" cy="4320480"/>
          </a:xfrm>
        </p:spPr>
        <p:txBody>
          <a:bodyPr/>
          <a:lstStyle/>
          <a:p>
            <a:r>
              <a:rPr lang="en-US" sz="2000" dirty="0"/>
              <a:t>News and sentiment sources:</a:t>
            </a:r>
            <a:endParaRPr lang="en-US" sz="2000" dirty="0">
              <a:ea typeface="+mn-ea"/>
              <a:cs typeface="+mn-cs"/>
            </a:endParaRPr>
          </a:p>
          <a:p>
            <a:pPr lvl="1"/>
            <a:r>
              <a:rPr lang="en-US" sz="2000" dirty="0">
                <a:ea typeface="+mn-ea"/>
                <a:cs typeface="+mn-cs"/>
              </a:rPr>
              <a:t>Market and Macroeconomic news sentiment</a:t>
            </a:r>
          </a:p>
          <a:p>
            <a:pPr lvl="2"/>
            <a:r>
              <a:rPr lang="en-US" sz="2000" dirty="0">
                <a:ea typeface="+mn-ea"/>
                <a:cs typeface="+mn-cs"/>
              </a:rPr>
              <a:t>Source: </a:t>
            </a:r>
            <a:r>
              <a:rPr lang="en-US" sz="2000" dirty="0" err="1">
                <a:ea typeface="+mn-ea"/>
                <a:cs typeface="+mn-cs"/>
              </a:rPr>
              <a:t>RavenPack</a:t>
            </a:r>
            <a:endParaRPr lang="en-US" sz="2000" dirty="0">
              <a:ea typeface="+mn-ea"/>
              <a:cs typeface="+mn-cs"/>
            </a:endParaRPr>
          </a:p>
          <a:p>
            <a:pPr lvl="2"/>
            <a:r>
              <a:rPr lang="en-US" sz="2000" dirty="0">
                <a:ea typeface="+mn-ea"/>
                <a:cs typeface="+mn-cs"/>
              </a:rPr>
              <a:t>Relevance and Event Sentiment Score considered, political and business news items concerning the issuing country or company</a:t>
            </a:r>
          </a:p>
          <a:p>
            <a:pPr lvl="1"/>
            <a:r>
              <a:rPr lang="en-US" sz="2000" dirty="0">
                <a:ea typeface="+mn-ea"/>
                <a:cs typeface="+mn-cs"/>
              </a:rPr>
              <a:t>Social media sentiment</a:t>
            </a:r>
          </a:p>
          <a:p>
            <a:pPr lvl="2"/>
            <a:r>
              <a:rPr lang="en-US" sz="2000" dirty="0">
                <a:ea typeface="+mn-ea"/>
                <a:cs typeface="+mn-cs"/>
              </a:rPr>
              <a:t>Source: </a:t>
            </a:r>
            <a:r>
              <a:rPr lang="en-US" sz="2000" dirty="0" err="1">
                <a:ea typeface="+mn-ea"/>
                <a:cs typeface="+mn-cs"/>
              </a:rPr>
              <a:t>StockPulse</a:t>
            </a:r>
            <a:endParaRPr lang="en-US" sz="2000" dirty="0">
              <a:ea typeface="+mn-ea"/>
              <a:cs typeface="+mn-cs"/>
            </a:endParaRPr>
          </a:p>
          <a:p>
            <a:pPr lvl="2"/>
            <a:r>
              <a:rPr lang="en-GB" sz="2000" dirty="0"/>
              <a:t>Daily sentiment for </a:t>
            </a:r>
            <a:r>
              <a:rPr lang="en-GB" sz="2000" dirty="0" err="1"/>
              <a:t>EuroStoxx</a:t>
            </a:r>
            <a:r>
              <a:rPr lang="en-GB" sz="2000" dirty="0"/>
              <a:t> 50 companies</a:t>
            </a:r>
            <a:endParaRPr lang="en-US" sz="2000" dirty="0">
              <a:ea typeface="+mn-ea"/>
              <a:cs typeface="+mn-cs"/>
            </a:endParaRP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endParaRPr lang="en-GB" sz="2000" dirty="0"/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031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18" y="332656"/>
            <a:ext cx="7543800" cy="1080120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2800" dirty="0"/>
              <a:t>News and sentiment evaluation: news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618" y="1772816"/>
            <a:ext cx="8435975" cy="3240360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/>
              <a:t>Ontology definition and Event research: macroeconomic news </a:t>
            </a:r>
          </a:p>
          <a:p>
            <a:pPr marL="0" indent="0">
              <a:buNone/>
            </a:pPr>
            <a:r>
              <a:rPr lang="en-GB" sz="2000" dirty="0"/>
              <a:t>Example: Macro news Germany (</a:t>
            </a:r>
            <a:r>
              <a:rPr lang="en-GB" sz="2000" dirty="0" err="1"/>
              <a:t>RavenPack</a:t>
            </a:r>
            <a:r>
              <a:rPr lang="en-GB" sz="2000" dirty="0"/>
              <a:t>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AFD7A7-45E7-406D-BBD7-912BF425D0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80" y="2924944"/>
            <a:ext cx="8171413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58967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2">
  <a:themeElements>
    <a:clrScheme name="Default Design2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Default Design2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noFill/>
        </a:ln>
      </a:spPr>
      <a:bodyPr wrap="square" rtlCol="0">
        <a:sp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a:style>
    </a:txDef>
  </a:objectDefaults>
  <a:extraClrSchemeLst>
    <a:extraClrScheme>
      <a:clrScheme name="Default Design2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2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2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2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2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2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2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2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2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2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</TotalTime>
  <Words>1263</Words>
  <Application>Microsoft Office PowerPoint</Application>
  <PresentationFormat>On-screen Show (4:3)</PresentationFormat>
  <Paragraphs>189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SimSun</vt:lpstr>
      <vt:lpstr>SimSun</vt:lpstr>
      <vt:lpstr>Arial</vt:lpstr>
      <vt:lpstr>Calibri</vt:lpstr>
      <vt:lpstr>Cambria Math</vt:lpstr>
      <vt:lpstr>Century Gothic</vt:lpstr>
      <vt:lpstr>Wingdings</vt:lpstr>
      <vt:lpstr>Default Design2</vt:lpstr>
      <vt:lpstr>Macroeconomic news sentiment:  Enhanced risk assessment  for  sovereign bond spreads</vt:lpstr>
      <vt:lpstr>Overview</vt:lpstr>
      <vt:lpstr>SENRISK - Aim and purpose</vt:lpstr>
      <vt:lpstr>SENRISK - Consortium</vt:lpstr>
      <vt:lpstr>SENRISK - Products</vt:lpstr>
      <vt:lpstr>DSS Platform</vt:lpstr>
      <vt:lpstr>Bond Data</vt:lpstr>
      <vt:lpstr>News Data</vt:lpstr>
      <vt:lpstr>News and sentiment evaluation: news contents</vt:lpstr>
      <vt:lpstr>News and sentiment evaluation</vt:lpstr>
      <vt:lpstr>News and sentiment evaluation</vt:lpstr>
      <vt:lpstr>News and sentiment evaluation</vt:lpstr>
      <vt:lpstr>Modelling bond closing yields: adding social sentiment </vt:lpstr>
      <vt:lpstr>Modelling bond closing yield: adding macro sentiment</vt:lpstr>
      <vt:lpstr>Correlation analysis</vt:lpstr>
      <vt:lpstr> Correlation analysis</vt:lpstr>
      <vt:lpstr>Rolling correlation</vt:lpstr>
      <vt:lpstr>Correlation analysis - regime change</vt:lpstr>
      <vt:lpstr>Correlation analysis - regime change</vt:lpstr>
      <vt:lpstr>Correlation analysis - volatility</vt:lpstr>
      <vt:lpstr>ARIMAX modelling and prediction of spreads</vt:lpstr>
      <vt:lpstr>Conclusion</vt:lpstr>
      <vt:lpstr>News-enhanced risk control decision model</vt:lpstr>
      <vt:lpstr>Thank you very much for your attention!  Any questions?    Christina@optirisk-systems.com</vt:lpstr>
    </vt:vector>
  </TitlesOfParts>
  <Company>Brunel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MODERN PORTFOLIO THEORY: ACHIEVING SUPERIOR UPSIDE POTENTIAL AND CONTROLLING DOWNSIDE RISK</dc:title>
  <dc:creator>admxcs</dc:creator>
  <cp:lastModifiedBy>cerlwein</cp:lastModifiedBy>
  <cp:revision>1246</cp:revision>
  <cp:lastPrinted>2014-06-14T17:29:49Z</cp:lastPrinted>
  <dcterms:created xsi:type="dcterms:W3CDTF">2008-04-30T09:11:26Z</dcterms:created>
  <dcterms:modified xsi:type="dcterms:W3CDTF">2018-05-18T19:58:11Z</dcterms:modified>
</cp:coreProperties>
</file>