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256" r:id="rId2"/>
    <p:sldId id="257" r:id="rId3"/>
    <p:sldId id="258" r:id="rId4"/>
    <p:sldId id="259" r:id="rId5"/>
    <p:sldId id="269" r:id="rId6"/>
    <p:sldId id="266" r:id="rId7"/>
    <p:sldId id="260" r:id="rId8"/>
    <p:sldId id="262" r:id="rId9"/>
    <p:sldId id="279" r:id="rId10"/>
    <p:sldId id="267" r:id="rId11"/>
    <p:sldId id="264" r:id="rId12"/>
    <p:sldId id="268" r:id="rId13"/>
    <p:sldId id="261" r:id="rId14"/>
    <p:sldId id="263" r:id="rId15"/>
    <p:sldId id="272" r:id="rId16"/>
    <p:sldId id="270" r:id="rId17"/>
    <p:sldId id="271" r:id="rId18"/>
    <p:sldId id="273" r:id="rId19"/>
    <p:sldId id="275" r:id="rId20"/>
    <p:sldId id="274" r:id="rId21"/>
    <p:sldId id="278" r:id="rId22"/>
    <p:sldId id="276" r:id="rId23"/>
    <p:sldId id="277"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247"/>
    <p:restoredTop sz="94690"/>
  </p:normalViewPr>
  <p:slideViewPr>
    <p:cSldViewPr snapToGrid="0" snapToObjects="1">
      <p:cViewPr>
        <p:scale>
          <a:sx n="80" d="100"/>
          <a:sy n="80" d="100"/>
        </p:scale>
        <p:origin x="392" y="9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AE387D-DCC1-D649-A1B4-61217F19B93D}" type="datetimeFigureOut">
              <a:rPr lang="en-US" smtClean="0"/>
              <a:t>12/6/17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7A212C-B843-DF43-A5E3-826545702D18}" type="slidenum">
              <a:rPr lang="en-US" smtClean="0"/>
              <a:t>‹#›</a:t>
            </a:fld>
            <a:endParaRPr lang="en-US"/>
          </a:p>
        </p:txBody>
      </p:sp>
    </p:spTree>
    <p:extLst>
      <p:ext uri="{BB962C8B-B14F-4D97-AF65-F5344CB8AC3E}">
        <p14:creationId xmlns:p14="http://schemas.microsoft.com/office/powerpoint/2010/main" val="11281537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7A212C-B843-DF43-A5E3-826545702D18}" type="slidenum">
              <a:rPr lang="en-US" smtClean="0"/>
              <a:t>1</a:t>
            </a:fld>
            <a:endParaRPr lang="en-US"/>
          </a:p>
        </p:txBody>
      </p:sp>
    </p:spTree>
    <p:extLst>
      <p:ext uri="{BB962C8B-B14F-4D97-AF65-F5344CB8AC3E}">
        <p14:creationId xmlns:p14="http://schemas.microsoft.com/office/powerpoint/2010/main" val="18529864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Customers often explicitly express their pains</a:t>
            </a:r>
            <a:r>
              <a:rPr lang="en-US" baseline="0" dirty="0" smtClean="0"/>
              <a:t> &amp; concerns in plain texts.</a:t>
            </a:r>
          </a:p>
          <a:p>
            <a:endParaRPr lang="en-US" baseline="0" dirty="0" smtClean="0"/>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Earlier on while working with a retailer we found that </a:t>
            </a:r>
            <a:r>
              <a:rPr lang="en-US" baseline="0" dirty="0" err="1" smtClean="0"/>
              <a:t>hallowen</a:t>
            </a:r>
            <a:r>
              <a:rPr lang="en-US" baseline="0" dirty="0" smtClean="0"/>
              <a:t> items started being "trending" during August, we thought that it is an anomaly. But we found that it is indeed true that  people start shopping for </a:t>
            </a:r>
            <a:r>
              <a:rPr lang="en-US" baseline="0" dirty="0" err="1" smtClean="0"/>
              <a:t>hallowen</a:t>
            </a:r>
            <a:r>
              <a:rPr lang="en-US" baseline="0" dirty="0" smtClean="0"/>
              <a:t> by the end of summer.</a:t>
            </a:r>
          </a:p>
          <a:p>
            <a:endParaRPr lang="en-US" dirty="0" smtClean="0"/>
          </a:p>
          <a:p>
            <a:r>
              <a:rPr lang="en-US" dirty="0" smtClean="0"/>
              <a:t>Detected bug on "blank screens" for a </a:t>
            </a:r>
            <a:r>
              <a:rPr lang="en-US" baseline="0" dirty="0" smtClean="0"/>
              <a:t> customer app.</a:t>
            </a:r>
            <a:endParaRPr lang="en-US" dirty="0"/>
          </a:p>
        </p:txBody>
      </p:sp>
      <p:sp>
        <p:nvSpPr>
          <p:cNvPr id="4" name="Slide Number Placeholder 3"/>
          <p:cNvSpPr>
            <a:spLocks noGrp="1"/>
          </p:cNvSpPr>
          <p:nvPr>
            <p:ph type="sldNum" sz="quarter" idx="10"/>
          </p:nvPr>
        </p:nvSpPr>
        <p:spPr/>
        <p:txBody>
          <a:bodyPr/>
          <a:lstStyle/>
          <a:p>
            <a:fld id="{027A212C-B843-DF43-A5E3-826545702D18}" type="slidenum">
              <a:rPr lang="en-US" smtClean="0"/>
              <a:t>15</a:t>
            </a:fld>
            <a:endParaRPr lang="en-US"/>
          </a:p>
        </p:txBody>
      </p:sp>
    </p:spTree>
    <p:extLst>
      <p:ext uri="{BB962C8B-B14F-4D97-AF65-F5344CB8AC3E}">
        <p14:creationId xmlns:p14="http://schemas.microsoft.com/office/powerpoint/2010/main" val="11561368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Change in Background vs foreground distribution</a:t>
            </a:r>
            <a:r>
              <a:rPr lang="en-US" baseline="0" dirty="0" smtClean="0"/>
              <a:t> - For example milk constitutes on an average 10% of the transaction. But last week in store X, it was 3%.</a:t>
            </a:r>
          </a:p>
          <a:p>
            <a:endParaRPr lang="en-US" baseline="0" dirty="0" smtClean="0"/>
          </a:p>
          <a:p>
            <a:r>
              <a:rPr lang="en-US" baseline="0" dirty="0" smtClean="0"/>
              <a:t>Correlation between topic, sentiment and other data points -  Average sentiment score for topic "happy stay" for hotels in city x, is 0.7. Last week it was half of that for hotel </a:t>
            </a:r>
            <a:r>
              <a:rPr lang="en-US" baseline="0" dirty="0" err="1" smtClean="0"/>
              <a:t>xanadu</a:t>
            </a:r>
            <a:r>
              <a:rPr lang="en-US" baseline="0" dirty="0" smtClean="0"/>
              <a:t> in city x.</a:t>
            </a:r>
          </a:p>
          <a:p>
            <a:endParaRPr lang="en-US" baseline="0" dirty="0" smtClean="0"/>
          </a:p>
          <a:p>
            <a:r>
              <a:rPr lang="en-US" baseline="0" dirty="0" smtClean="0"/>
              <a:t>Time series expectations are often used to validate if an anomaly is true anomaly or not.</a:t>
            </a:r>
          </a:p>
          <a:p>
            <a:endParaRPr lang="en-US" baseline="0" dirty="0" smtClean="0"/>
          </a:p>
          <a:p>
            <a:r>
              <a:rPr lang="en-US" baseline="0" dirty="0" smtClean="0"/>
              <a:t>Changes in word2vec relationship - Great in use cases such as brand perception changes. For example brand x is known for product x. You observe that the word2vec strength between the brand and product has lowered and some other brand's word2vec strength is increasing for the product.</a:t>
            </a:r>
          </a:p>
          <a:p>
            <a:endParaRPr lang="en-US" baseline="0" dirty="0" smtClean="0"/>
          </a:p>
          <a:p>
            <a:r>
              <a:rPr lang="en-US" baseline="0" dirty="0" smtClean="0"/>
              <a:t>for example </a:t>
            </a:r>
            <a:r>
              <a:rPr lang="en-US" baseline="0" dirty="0" err="1" smtClean="0"/>
              <a:t>nike</a:t>
            </a:r>
            <a:r>
              <a:rPr lang="en-US" baseline="0" dirty="0" smtClean="0"/>
              <a:t> and shoe.</a:t>
            </a:r>
          </a:p>
          <a:p>
            <a:endParaRPr lang="en-US" baseline="0" dirty="0" smtClean="0"/>
          </a:p>
          <a:p>
            <a:r>
              <a:rPr lang="en-US" baseline="0" dirty="0" smtClean="0"/>
              <a:t>clustering of topic vectors and measuring anomalies when based on the cluster distances. Implemented an anomaly detection system against app reviews for a client, where by new kind of bugs are caught from the app reviews.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027A212C-B843-DF43-A5E3-826545702D18}" type="slidenum">
              <a:rPr lang="en-US" smtClean="0"/>
              <a:t>16</a:t>
            </a:fld>
            <a:endParaRPr lang="en-US"/>
          </a:p>
        </p:txBody>
      </p:sp>
    </p:spTree>
    <p:extLst>
      <p:ext uri="{BB962C8B-B14F-4D97-AF65-F5344CB8AC3E}">
        <p14:creationId xmlns:p14="http://schemas.microsoft.com/office/powerpoint/2010/main" val="9381225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Configure your anomaly detection and parameters.</a:t>
            </a:r>
          </a:p>
          <a:p>
            <a:endParaRPr lang="en-US" dirty="0" smtClean="0"/>
          </a:p>
          <a:p>
            <a:r>
              <a:rPr lang="en-US" dirty="0" smtClean="0"/>
              <a:t>For</a:t>
            </a:r>
            <a:r>
              <a:rPr lang="en-US" baseline="0" dirty="0" smtClean="0"/>
              <a:t> example configure the words you are interested in analyzing changes in word2vec relationships.</a:t>
            </a:r>
          </a:p>
          <a:p>
            <a:endParaRPr lang="en-US" baseline="0" dirty="0" smtClean="0"/>
          </a:p>
          <a:p>
            <a:r>
              <a:rPr lang="en-US" baseline="0" dirty="0" smtClean="0"/>
              <a:t>Or configure the foreground and background  queries - For example configure your background as "nation wide sales of different products" and foreground as the nationwide sales in a time/geo region".</a:t>
            </a:r>
          </a:p>
          <a:p>
            <a:endParaRPr lang="en-US" baseline="0" dirty="0" smtClean="0"/>
          </a:p>
          <a:p>
            <a:r>
              <a:rPr lang="en-US" baseline="0" dirty="0" smtClean="0"/>
              <a:t>compare the possible anomalies against a time series </a:t>
            </a:r>
            <a:r>
              <a:rPr lang="en-US" baseline="0" dirty="0" err="1" smtClean="0"/>
              <a:t>prediciton</a:t>
            </a:r>
            <a:r>
              <a:rPr lang="en-US" baseline="0" dirty="0" smtClean="0"/>
              <a:t>.</a:t>
            </a:r>
          </a:p>
          <a:p>
            <a:endParaRPr lang="en-US" baseline="0" dirty="0" smtClean="0"/>
          </a:p>
          <a:p>
            <a:r>
              <a:rPr lang="en-US" baseline="0" dirty="0" smtClean="0"/>
              <a:t>It is easier to configure if we know the business context. </a:t>
            </a:r>
          </a:p>
          <a:p>
            <a:endParaRPr lang="en-US" dirty="0" smtClean="0"/>
          </a:p>
        </p:txBody>
      </p:sp>
      <p:sp>
        <p:nvSpPr>
          <p:cNvPr id="4" name="Slide Number Placeholder 3"/>
          <p:cNvSpPr>
            <a:spLocks noGrp="1"/>
          </p:cNvSpPr>
          <p:nvPr>
            <p:ph type="sldNum" sz="quarter" idx="10"/>
          </p:nvPr>
        </p:nvSpPr>
        <p:spPr/>
        <p:txBody>
          <a:bodyPr/>
          <a:lstStyle/>
          <a:p>
            <a:fld id="{027A212C-B843-DF43-A5E3-826545702D18}" type="slidenum">
              <a:rPr lang="en-US" smtClean="0"/>
              <a:t>17</a:t>
            </a:fld>
            <a:endParaRPr lang="en-US"/>
          </a:p>
        </p:txBody>
      </p:sp>
    </p:spTree>
    <p:extLst>
      <p:ext uri="{BB962C8B-B14F-4D97-AF65-F5344CB8AC3E}">
        <p14:creationId xmlns:p14="http://schemas.microsoft.com/office/powerpoint/2010/main" val="4350734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Often there is a secondary anomaly detection process which zooms</a:t>
            </a:r>
            <a:r>
              <a:rPr lang="en-US" baseline="0" dirty="0" smtClean="0"/>
              <a:t> in the possible anomalies found by primary anomaly detection process and verifies them.</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027A212C-B843-DF43-A5E3-826545702D18}" type="slidenum">
              <a:rPr lang="en-US" smtClean="0"/>
              <a:t>18</a:t>
            </a:fld>
            <a:endParaRPr lang="en-US"/>
          </a:p>
        </p:txBody>
      </p:sp>
    </p:spTree>
    <p:extLst>
      <p:ext uri="{BB962C8B-B14F-4D97-AF65-F5344CB8AC3E}">
        <p14:creationId xmlns:p14="http://schemas.microsoft.com/office/powerpoint/2010/main" val="14875551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I get </a:t>
            </a:r>
            <a:r>
              <a:rPr lang="en-US" dirty="0" err="1" smtClean="0"/>
              <a:t>cataloge</a:t>
            </a:r>
            <a:r>
              <a:rPr lang="en-US" dirty="0" smtClean="0"/>
              <a:t> every other month and they usually ends up in the trash box near</a:t>
            </a:r>
            <a:r>
              <a:rPr lang="en-US" baseline="0" dirty="0" smtClean="0"/>
              <a:t> the letter box. I get tons of text contents like this. Can we do better?</a:t>
            </a:r>
          </a:p>
          <a:p>
            <a:endParaRPr lang="en-US" dirty="0" smtClean="0"/>
          </a:p>
          <a:p>
            <a:r>
              <a:rPr lang="en-US" dirty="0" smtClean="0"/>
              <a:t>Example use case - delivering relevant text based contents.</a:t>
            </a:r>
          </a:p>
          <a:p>
            <a:endParaRPr lang="en-US" dirty="0" smtClean="0"/>
          </a:p>
          <a:p>
            <a:r>
              <a:rPr lang="en-US" dirty="0" smtClean="0"/>
              <a:t>User activity is reflected in your POS data. There is external data like weather, events,</a:t>
            </a:r>
            <a:r>
              <a:rPr lang="en-US" baseline="0" dirty="0" smtClean="0"/>
              <a:t> etc.</a:t>
            </a:r>
          </a:p>
          <a:p>
            <a:endParaRPr lang="en-US" baseline="0" dirty="0" smtClean="0"/>
          </a:p>
          <a:p>
            <a:r>
              <a:rPr lang="en-US" baseline="0" dirty="0" smtClean="0"/>
              <a:t>send relevant contents to user based on the convergence of non text data with text data.</a:t>
            </a:r>
          </a:p>
          <a:p>
            <a:endParaRPr lang="en-US" dirty="0"/>
          </a:p>
        </p:txBody>
      </p:sp>
      <p:sp>
        <p:nvSpPr>
          <p:cNvPr id="4" name="Slide Number Placeholder 3"/>
          <p:cNvSpPr>
            <a:spLocks noGrp="1"/>
          </p:cNvSpPr>
          <p:nvPr>
            <p:ph type="sldNum" sz="quarter" idx="10"/>
          </p:nvPr>
        </p:nvSpPr>
        <p:spPr/>
        <p:txBody>
          <a:bodyPr/>
          <a:lstStyle/>
          <a:p>
            <a:fld id="{027A212C-B843-DF43-A5E3-826545702D18}" type="slidenum">
              <a:rPr lang="en-US" smtClean="0"/>
              <a:t>19</a:t>
            </a:fld>
            <a:endParaRPr lang="en-US"/>
          </a:p>
        </p:txBody>
      </p:sp>
    </p:spTree>
    <p:extLst>
      <p:ext uri="{BB962C8B-B14F-4D97-AF65-F5344CB8AC3E}">
        <p14:creationId xmlns:p14="http://schemas.microsoft.com/office/powerpoint/2010/main" val="5155936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example customer</a:t>
            </a:r>
            <a:r>
              <a:rPr lang="en-US" baseline="0" dirty="0" smtClean="0"/>
              <a:t> has high propensity around buying running shoes model x. Model x's product descriptions shows high relevancy with the word "running",  "cushion", "soft", etc.</a:t>
            </a:r>
          </a:p>
          <a:p>
            <a:endParaRPr lang="en-US" baseline="0" dirty="0" smtClean="0"/>
          </a:p>
          <a:p>
            <a:r>
              <a:rPr lang="en-US" baseline="0" dirty="0" smtClean="0"/>
              <a:t>Now you need to select the target for distributing the content x for running shoes. you match the content with the customer through the bridge phrases which are common.</a:t>
            </a:r>
            <a:endParaRPr lang="en-US" dirty="0"/>
          </a:p>
        </p:txBody>
      </p:sp>
      <p:sp>
        <p:nvSpPr>
          <p:cNvPr id="4" name="Slide Number Placeholder 3"/>
          <p:cNvSpPr>
            <a:spLocks noGrp="1"/>
          </p:cNvSpPr>
          <p:nvPr>
            <p:ph type="sldNum" sz="quarter" idx="10"/>
          </p:nvPr>
        </p:nvSpPr>
        <p:spPr/>
        <p:txBody>
          <a:bodyPr/>
          <a:lstStyle/>
          <a:p>
            <a:fld id="{027A212C-B843-DF43-A5E3-826545702D18}" type="slidenum">
              <a:rPr lang="en-US" smtClean="0"/>
              <a:t>21</a:t>
            </a:fld>
            <a:endParaRPr lang="en-US"/>
          </a:p>
        </p:txBody>
      </p:sp>
    </p:spTree>
    <p:extLst>
      <p:ext uri="{BB962C8B-B14F-4D97-AF65-F5344CB8AC3E}">
        <p14:creationId xmlns:p14="http://schemas.microsoft.com/office/powerpoint/2010/main" val="18722471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should a company want</a:t>
            </a:r>
            <a:r>
              <a:rPr lang="en-US" baseline="0" dirty="0" smtClean="0"/>
              <a:t> a customized text analytics solutions instead of buying from a vendor?</a:t>
            </a:r>
          </a:p>
          <a:p>
            <a:endParaRPr lang="en-US" baseline="0" dirty="0" smtClean="0"/>
          </a:p>
          <a:p>
            <a:r>
              <a:rPr lang="en-US" baseline="0" dirty="0" smtClean="0"/>
              <a:t>This goes not specific to text analytics, in general to AI solutions.</a:t>
            </a:r>
            <a:endParaRPr lang="en-US" dirty="0"/>
          </a:p>
        </p:txBody>
      </p:sp>
      <p:sp>
        <p:nvSpPr>
          <p:cNvPr id="4" name="Slide Number Placeholder 3"/>
          <p:cNvSpPr>
            <a:spLocks noGrp="1"/>
          </p:cNvSpPr>
          <p:nvPr>
            <p:ph type="sldNum" sz="quarter" idx="10"/>
          </p:nvPr>
        </p:nvSpPr>
        <p:spPr/>
        <p:txBody>
          <a:bodyPr/>
          <a:lstStyle/>
          <a:p>
            <a:fld id="{027A212C-B843-DF43-A5E3-826545702D18}" type="slidenum">
              <a:rPr lang="en-US" smtClean="0"/>
              <a:t>2</a:t>
            </a:fld>
            <a:endParaRPr lang="en-US"/>
          </a:p>
        </p:txBody>
      </p:sp>
    </p:spTree>
    <p:extLst>
      <p:ext uri="{BB962C8B-B14F-4D97-AF65-F5344CB8AC3E}">
        <p14:creationId xmlns:p14="http://schemas.microsoft.com/office/powerpoint/2010/main" val="3349625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has been a recurring </a:t>
            </a:r>
            <a:r>
              <a:rPr lang="en-US" dirty="0" err="1" smtClean="0"/>
              <a:t>thiem</a:t>
            </a:r>
            <a:r>
              <a:rPr lang="en-US" dirty="0" smtClean="0"/>
              <a:t> in my data career to write custom</a:t>
            </a:r>
            <a:r>
              <a:rPr lang="en-US" baseline="0" dirty="0" smtClean="0"/>
              <a:t> AI </a:t>
            </a:r>
            <a:r>
              <a:rPr lang="en-US" baseline="0" dirty="0" err="1" smtClean="0"/>
              <a:t>softwares</a:t>
            </a:r>
            <a:r>
              <a:rPr lang="en-US" baseline="0" dirty="0" smtClean="0"/>
              <a:t>.</a:t>
            </a:r>
          </a:p>
          <a:p>
            <a:r>
              <a:rPr lang="en-US" baseline="0" dirty="0" smtClean="0"/>
              <a:t> 3  times I had to develop a custom solution for the company I worked for, because the "off the shelf" solution did not fit well.  </a:t>
            </a:r>
          </a:p>
          <a:p>
            <a:r>
              <a:rPr lang="en-US" baseline="0" dirty="0" smtClean="0"/>
              <a:t>This is because "data" is harder to generalize than a process. Semantic meaning of data will change from business to business.</a:t>
            </a:r>
          </a:p>
          <a:p>
            <a:r>
              <a:rPr lang="en-US" baseline="0" dirty="0" smtClean="0"/>
              <a:t>There is no "one size fit all" solution when it comes to data. Of course, an off the shelf solution will work, but a customized solution will work better.</a:t>
            </a:r>
          </a:p>
          <a:p>
            <a:r>
              <a:rPr lang="en-US" baseline="0" dirty="0" smtClean="0"/>
              <a:t>Of course, it assumes that you have a tech infrastructure in place and you can attract AI talent.</a:t>
            </a:r>
          </a:p>
          <a:p>
            <a:endParaRPr lang="en-US" baseline="0" dirty="0" smtClean="0"/>
          </a:p>
          <a:p>
            <a:r>
              <a:rPr lang="en-US" baseline="0" dirty="0" smtClean="0"/>
              <a:t>Also long term cost is minimized</a:t>
            </a:r>
            <a:endParaRPr lang="en-US" dirty="0"/>
          </a:p>
        </p:txBody>
      </p:sp>
      <p:sp>
        <p:nvSpPr>
          <p:cNvPr id="4" name="Slide Number Placeholder 3"/>
          <p:cNvSpPr>
            <a:spLocks noGrp="1"/>
          </p:cNvSpPr>
          <p:nvPr>
            <p:ph type="sldNum" sz="quarter" idx="10"/>
          </p:nvPr>
        </p:nvSpPr>
        <p:spPr/>
        <p:txBody>
          <a:bodyPr/>
          <a:lstStyle/>
          <a:p>
            <a:fld id="{027A212C-B843-DF43-A5E3-826545702D18}" type="slidenum">
              <a:rPr lang="en-US" smtClean="0"/>
              <a:t>3</a:t>
            </a:fld>
            <a:endParaRPr lang="en-US"/>
          </a:p>
        </p:txBody>
      </p:sp>
    </p:spTree>
    <p:extLst>
      <p:ext uri="{BB962C8B-B14F-4D97-AF65-F5344CB8AC3E}">
        <p14:creationId xmlns:p14="http://schemas.microsoft.com/office/powerpoint/2010/main" val="10815870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Topic Detection </a:t>
            </a:r>
          </a:p>
          <a:p>
            <a:r>
              <a:rPr lang="en-US" dirty="0" smtClean="0"/>
              <a:t>Sentiments</a:t>
            </a:r>
          </a:p>
          <a:p>
            <a:r>
              <a:rPr lang="en-US" dirty="0" smtClean="0"/>
              <a:t>Anomaly Detection</a:t>
            </a:r>
          </a:p>
          <a:p>
            <a:r>
              <a:rPr lang="en-US" dirty="0" smtClean="0"/>
              <a:t>relationship</a:t>
            </a:r>
            <a:r>
              <a:rPr lang="en-US" baseline="0" dirty="0" smtClean="0"/>
              <a:t> between words</a:t>
            </a:r>
            <a:endParaRPr lang="en-US" dirty="0" smtClean="0"/>
          </a:p>
          <a:p>
            <a:endParaRPr lang="en-US" dirty="0"/>
          </a:p>
        </p:txBody>
      </p:sp>
      <p:sp>
        <p:nvSpPr>
          <p:cNvPr id="4" name="Slide Number Placeholder 3"/>
          <p:cNvSpPr>
            <a:spLocks noGrp="1"/>
          </p:cNvSpPr>
          <p:nvPr>
            <p:ph type="sldNum" sz="quarter" idx="10"/>
          </p:nvPr>
        </p:nvSpPr>
        <p:spPr/>
        <p:txBody>
          <a:bodyPr/>
          <a:lstStyle/>
          <a:p>
            <a:fld id="{027A212C-B843-DF43-A5E3-826545702D18}" type="slidenum">
              <a:rPr lang="en-US" smtClean="0"/>
              <a:t>4</a:t>
            </a:fld>
            <a:endParaRPr lang="en-US"/>
          </a:p>
        </p:txBody>
      </p:sp>
    </p:spTree>
    <p:extLst>
      <p:ext uri="{BB962C8B-B14F-4D97-AF65-F5344CB8AC3E}">
        <p14:creationId xmlns:p14="http://schemas.microsoft.com/office/powerpoint/2010/main" val="6124962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do rule based topic detection</a:t>
            </a:r>
            <a:r>
              <a:rPr lang="en-US" baseline="0" dirty="0" smtClean="0"/>
              <a:t> for topics you expect to exist. Like "great beaches", "clean hotels", etc.</a:t>
            </a:r>
          </a:p>
          <a:p>
            <a:endParaRPr lang="en-US" baseline="0" dirty="0" smtClean="0"/>
          </a:p>
          <a:p>
            <a:r>
              <a:rPr lang="en-US" baseline="0" dirty="0" smtClean="0"/>
              <a:t>ML based topic detection is used to uncover hidden patterns which you usually do not expect to happen.</a:t>
            </a:r>
            <a:endParaRPr lang="en-US" dirty="0"/>
          </a:p>
        </p:txBody>
      </p:sp>
      <p:sp>
        <p:nvSpPr>
          <p:cNvPr id="4" name="Slide Number Placeholder 3"/>
          <p:cNvSpPr>
            <a:spLocks noGrp="1"/>
          </p:cNvSpPr>
          <p:nvPr>
            <p:ph type="sldNum" sz="quarter" idx="10"/>
          </p:nvPr>
        </p:nvSpPr>
        <p:spPr/>
        <p:txBody>
          <a:bodyPr/>
          <a:lstStyle/>
          <a:p>
            <a:fld id="{027A212C-B843-DF43-A5E3-826545702D18}" type="slidenum">
              <a:rPr lang="en-US" smtClean="0"/>
              <a:t>6</a:t>
            </a:fld>
            <a:endParaRPr lang="en-US"/>
          </a:p>
        </p:txBody>
      </p:sp>
    </p:spTree>
    <p:extLst>
      <p:ext uri="{BB962C8B-B14F-4D97-AF65-F5344CB8AC3E}">
        <p14:creationId xmlns:p14="http://schemas.microsoft.com/office/powerpoint/2010/main" val="1074085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Model -  is a  </a:t>
            </a:r>
            <a:r>
              <a:rPr lang="en-US" baseline="0" dirty="0" err="1" smtClean="0"/>
              <a:t>iehrarchy</a:t>
            </a:r>
            <a:r>
              <a:rPr lang="en-US" baseline="0" dirty="0" smtClean="0"/>
              <a:t> of topics</a:t>
            </a:r>
          </a:p>
          <a:p>
            <a:endParaRPr lang="en-US" baseline="0" dirty="0" smtClean="0"/>
          </a:p>
          <a:p>
            <a:r>
              <a:rPr lang="en-US" baseline="0" dirty="0" smtClean="0"/>
              <a:t>Models are created in advance with associated rules.</a:t>
            </a:r>
          </a:p>
          <a:p>
            <a:endParaRPr lang="en-US" baseline="0" dirty="0" smtClean="0"/>
          </a:p>
          <a:p>
            <a:r>
              <a:rPr lang="en-US" baseline="0" dirty="0" smtClean="0"/>
              <a:t>These rules can get very complicated, some of them spanning to 3 pages in word document.</a:t>
            </a:r>
          </a:p>
          <a:p>
            <a:endParaRPr lang="en-US" baseline="0" dirty="0" smtClean="0"/>
          </a:p>
          <a:p>
            <a:r>
              <a:rPr lang="en-US" baseline="0" dirty="0" smtClean="0"/>
              <a:t>Why it happens ? because your analysts copies rule from one topic and pastes to other topics.</a:t>
            </a:r>
          </a:p>
          <a:p>
            <a:endParaRPr lang="en-US" baseline="0" dirty="0" smtClean="0"/>
          </a:p>
          <a:p>
            <a:r>
              <a:rPr lang="en-US" baseline="0" dirty="0" smtClean="0"/>
              <a:t>For example you are creating a travel topic, and then you need to include cities which has a sports stadium. More often then not, you copy and paste the sports topic rules into your travel topic.</a:t>
            </a:r>
            <a:endParaRPr lang="en-US" dirty="0"/>
          </a:p>
        </p:txBody>
      </p:sp>
      <p:sp>
        <p:nvSpPr>
          <p:cNvPr id="4" name="Slide Number Placeholder 3"/>
          <p:cNvSpPr>
            <a:spLocks noGrp="1"/>
          </p:cNvSpPr>
          <p:nvPr>
            <p:ph type="sldNum" sz="quarter" idx="10"/>
          </p:nvPr>
        </p:nvSpPr>
        <p:spPr/>
        <p:txBody>
          <a:bodyPr/>
          <a:lstStyle/>
          <a:p>
            <a:fld id="{027A212C-B843-DF43-A5E3-826545702D18}" type="slidenum">
              <a:rPr lang="en-US" smtClean="0"/>
              <a:t>7</a:t>
            </a:fld>
            <a:endParaRPr lang="en-US"/>
          </a:p>
        </p:txBody>
      </p:sp>
    </p:spTree>
    <p:extLst>
      <p:ext uri="{BB962C8B-B14F-4D97-AF65-F5344CB8AC3E}">
        <p14:creationId xmlns:p14="http://schemas.microsoft.com/office/powerpoint/2010/main" val="3693808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Preview a model -  means display sample texts which confirms to the rules in the model.</a:t>
            </a:r>
          </a:p>
          <a:p>
            <a:endParaRPr lang="en-US" dirty="0" smtClean="0"/>
          </a:p>
          <a:p>
            <a:r>
              <a:rPr lang="en-US" dirty="0" smtClean="0"/>
              <a:t>For</a:t>
            </a:r>
            <a:r>
              <a:rPr lang="en-US" baseline="0" dirty="0" smtClean="0"/>
              <a:t> example you want to preview your "sports" model by viewing sample texts which is displayed as texts belonging to "sports".  This is how analysts will fine tune the models. They keep editing the rules and then do a preview.</a:t>
            </a:r>
          </a:p>
          <a:p>
            <a:endParaRPr lang="en-US" baseline="0" dirty="0" smtClean="0"/>
          </a:p>
          <a:p>
            <a:r>
              <a:rPr lang="en-US" baseline="0" dirty="0" smtClean="0"/>
              <a:t>Delta between 2 models - Say the analyst is editing the rule, they want to see how the edits made a difference to the model. This is done by seeing the sample texts added/deleted because of the edit.</a:t>
            </a:r>
            <a:endParaRPr lang="en-US" dirty="0"/>
          </a:p>
        </p:txBody>
      </p:sp>
      <p:sp>
        <p:nvSpPr>
          <p:cNvPr id="4" name="Slide Number Placeholder 3"/>
          <p:cNvSpPr>
            <a:spLocks noGrp="1"/>
          </p:cNvSpPr>
          <p:nvPr>
            <p:ph type="sldNum" sz="quarter" idx="10"/>
          </p:nvPr>
        </p:nvSpPr>
        <p:spPr/>
        <p:txBody>
          <a:bodyPr/>
          <a:lstStyle/>
          <a:p>
            <a:fld id="{027A212C-B843-DF43-A5E3-826545702D18}" type="slidenum">
              <a:rPr lang="en-US" smtClean="0"/>
              <a:t>8</a:t>
            </a:fld>
            <a:endParaRPr lang="en-US"/>
          </a:p>
        </p:txBody>
      </p:sp>
    </p:spTree>
    <p:extLst>
      <p:ext uri="{BB962C8B-B14F-4D97-AF65-F5344CB8AC3E}">
        <p14:creationId xmlns:p14="http://schemas.microsoft.com/office/powerpoint/2010/main" val="7410661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Preview and</a:t>
            </a:r>
            <a:r>
              <a:rPr lang="en-US" baseline="0" dirty="0" smtClean="0"/>
              <a:t> delta is challenging to implement</a:t>
            </a:r>
          </a:p>
          <a:p>
            <a:endParaRPr lang="en-US" dirty="0"/>
          </a:p>
        </p:txBody>
      </p:sp>
      <p:sp>
        <p:nvSpPr>
          <p:cNvPr id="4" name="Slide Number Placeholder 3"/>
          <p:cNvSpPr>
            <a:spLocks noGrp="1"/>
          </p:cNvSpPr>
          <p:nvPr>
            <p:ph type="sldNum" sz="quarter" idx="10"/>
          </p:nvPr>
        </p:nvSpPr>
        <p:spPr/>
        <p:txBody>
          <a:bodyPr/>
          <a:lstStyle/>
          <a:p>
            <a:fld id="{027A212C-B843-DF43-A5E3-826545702D18}" type="slidenum">
              <a:rPr lang="en-US" smtClean="0"/>
              <a:t>10</a:t>
            </a:fld>
            <a:endParaRPr lang="en-US"/>
          </a:p>
        </p:txBody>
      </p:sp>
    </p:spTree>
    <p:extLst>
      <p:ext uri="{BB962C8B-B14F-4D97-AF65-F5344CB8AC3E}">
        <p14:creationId xmlns:p14="http://schemas.microsoft.com/office/powerpoint/2010/main" val="2293056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Basic architecture </a:t>
            </a:r>
            <a:r>
              <a:rPr lang="en-US" baseline="0" dirty="0" smtClean="0"/>
              <a:t> is same as in rule based topic detection. But there is usually an addition micro service for parameter estimation/inference</a:t>
            </a:r>
          </a:p>
          <a:p>
            <a:endParaRPr lang="en-US" baseline="0" dirty="0" smtClean="0"/>
          </a:p>
          <a:p>
            <a:r>
              <a:rPr lang="en-US" baseline="0" dirty="0" smtClean="0"/>
              <a:t>For example in LDA based topic detection, you will get topic vectors as your output. You will need to infer which of these vectors are "significant" and not generated as part of the "randomness" involved in the  LDA. You will do this by multiple runs of LDA over micro services and then have a micro service to detect the significant topics by clustering the generated topic vectors and then weeding out the "odd one outs".</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027A212C-B843-DF43-A5E3-826545702D18}" type="slidenum">
              <a:rPr lang="en-US" smtClean="0"/>
              <a:t>14</a:t>
            </a:fld>
            <a:endParaRPr lang="en-US"/>
          </a:p>
        </p:txBody>
      </p:sp>
    </p:spTree>
    <p:extLst>
      <p:ext uri="{BB962C8B-B14F-4D97-AF65-F5344CB8AC3E}">
        <p14:creationId xmlns:p14="http://schemas.microsoft.com/office/powerpoint/2010/main" val="15028246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FE3C79D-2200-A542-9E28-4FB1BE36F43D}" type="datetimeFigureOut">
              <a:rPr lang="en-US" smtClean="0"/>
              <a:t>12/6/17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CA0C75-E93E-AA4A-B0D9-ED890531F7D1}" type="slidenum">
              <a:rPr lang="en-US" smtClean="0"/>
              <a:t>‹#›</a:t>
            </a:fld>
            <a:endParaRPr lang="en-US"/>
          </a:p>
        </p:txBody>
      </p:sp>
    </p:spTree>
    <p:extLst>
      <p:ext uri="{BB962C8B-B14F-4D97-AF65-F5344CB8AC3E}">
        <p14:creationId xmlns:p14="http://schemas.microsoft.com/office/powerpoint/2010/main" val="18852464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E3C79D-2200-A542-9E28-4FB1BE36F43D}" type="datetimeFigureOut">
              <a:rPr lang="en-US" smtClean="0"/>
              <a:t>12/6/17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CA0C75-E93E-AA4A-B0D9-ED890531F7D1}" type="slidenum">
              <a:rPr lang="en-US" smtClean="0"/>
              <a:t>‹#›</a:t>
            </a:fld>
            <a:endParaRPr lang="en-US"/>
          </a:p>
        </p:txBody>
      </p:sp>
    </p:spTree>
    <p:extLst>
      <p:ext uri="{BB962C8B-B14F-4D97-AF65-F5344CB8AC3E}">
        <p14:creationId xmlns:p14="http://schemas.microsoft.com/office/powerpoint/2010/main" val="521064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E3C79D-2200-A542-9E28-4FB1BE36F43D}" type="datetimeFigureOut">
              <a:rPr lang="en-US" smtClean="0"/>
              <a:t>12/6/17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CA0C75-E93E-AA4A-B0D9-ED890531F7D1}" type="slidenum">
              <a:rPr lang="en-US" smtClean="0"/>
              <a:t>‹#›</a:t>
            </a:fld>
            <a:endParaRPr lang="en-US"/>
          </a:p>
        </p:txBody>
      </p:sp>
    </p:spTree>
    <p:extLst>
      <p:ext uri="{BB962C8B-B14F-4D97-AF65-F5344CB8AC3E}">
        <p14:creationId xmlns:p14="http://schemas.microsoft.com/office/powerpoint/2010/main" val="929407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E3C79D-2200-A542-9E28-4FB1BE36F43D}" type="datetimeFigureOut">
              <a:rPr lang="en-US" smtClean="0"/>
              <a:t>12/6/17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CA0C75-E93E-AA4A-B0D9-ED890531F7D1}" type="slidenum">
              <a:rPr lang="en-US" smtClean="0"/>
              <a:t>‹#›</a:t>
            </a:fld>
            <a:endParaRPr lang="en-US"/>
          </a:p>
        </p:txBody>
      </p:sp>
    </p:spTree>
    <p:extLst>
      <p:ext uri="{BB962C8B-B14F-4D97-AF65-F5344CB8AC3E}">
        <p14:creationId xmlns:p14="http://schemas.microsoft.com/office/powerpoint/2010/main" val="1363323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FE3C79D-2200-A542-9E28-4FB1BE36F43D}" type="datetimeFigureOut">
              <a:rPr lang="en-US" smtClean="0"/>
              <a:t>12/6/17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CA0C75-E93E-AA4A-B0D9-ED890531F7D1}" type="slidenum">
              <a:rPr lang="en-US" smtClean="0"/>
              <a:t>‹#›</a:t>
            </a:fld>
            <a:endParaRPr lang="en-US"/>
          </a:p>
        </p:txBody>
      </p:sp>
    </p:spTree>
    <p:extLst>
      <p:ext uri="{BB962C8B-B14F-4D97-AF65-F5344CB8AC3E}">
        <p14:creationId xmlns:p14="http://schemas.microsoft.com/office/powerpoint/2010/main" val="1878362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FE3C79D-2200-A542-9E28-4FB1BE36F43D}" type="datetimeFigureOut">
              <a:rPr lang="en-US" smtClean="0"/>
              <a:t>12/6/17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CA0C75-E93E-AA4A-B0D9-ED890531F7D1}" type="slidenum">
              <a:rPr lang="en-US" smtClean="0"/>
              <a:t>‹#›</a:t>
            </a:fld>
            <a:endParaRPr lang="en-US"/>
          </a:p>
        </p:txBody>
      </p:sp>
    </p:spTree>
    <p:extLst>
      <p:ext uri="{BB962C8B-B14F-4D97-AF65-F5344CB8AC3E}">
        <p14:creationId xmlns:p14="http://schemas.microsoft.com/office/powerpoint/2010/main" val="16279686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FE3C79D-2200-A542-9E28-4FB1BE36F43D}" type="datetimeFigureOut">
              <a:rPr lang="en-US" smtClean="0"/>
              <a:t>12/6/17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CA0C75-E93E-AA4A-B0D9-ED890531F7D1}" type="slidenum">
              <a:rPr lang="en-US" smtClean="0"/>
              <a:t>‹#›</a:t>
            </a:fld>
            <a:endParaRPr lang="en-US"/>
          </a:p>
        </p:txBody>
      </p:sp>
    </p:spTree>
    <p:extLst>
      <p:ext uri="{BB962C8B-B14F-4D97-AF65-F5344CB8AC3E}">
        <p14:creationId xmlns:p14="http://schemas.microsoft.com/office/powerpoint/2010/main" val="1791305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FE3C79D-2200-A542-9E28-4FB1BE36F43D}" type="datetimeFigureOut">
              <a:rPr lang="en-US" smtClean="0"/>
              <a:t>12/6/17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CA0C75-E93E-AA4A-B0D9-ED890531F7D1}" type="slidenum">
              <a:rPr lang="en-US" smtClean="0"/>
              <a:t>‹#›</a:t>
            </a:fld>
            <a:endParaRPr lang="en-US"/>
          </a:p>
        </p:txBody>
      </p:sp>
    </p:spTree>
    <p:extLst>
      <p:ext uri="{BB962C8B-B14F-4D97-AF65-F5344CB8AC3E}">
        <p14:creationId xmlns:p14="http://schemas.microsoft.com/office/powerpoint/2010/main" val="2023068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E3C79D-2200-A542-9E28-4FB1BE36F43D}" type="datetimeFigureOut">
              <a:rPr lang="en-US" smtClean="0"/>
              <a:t>12/6/17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CA0C75-E93E-AA4A-B0D9-ED890531F7D1}" type="slidenum">
              <a:rPr lang="en-US" smtClean="0"/>
              <a:t>‹#›</a:t>
            </a:fld>
            <a:endParaRPr lang="en-US"/>
          </a:p>
        </p:txBody>
      </p:sp>
    </p:spTree>
    <p:extLst>
      <p:ext uri="{BB962C8B-B14F-4D97-AF65-F5344CB8AC3E}">
        <p14:creationId xmlns:p14="http://schemas.microsoft.com/office/powerpoint/2010/main" val="6055957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E3C79D-2200-A542-9E28-4FB1BE36F43D}" type="datetimeFigureOut">
              <a:rPr lang="en-US" smtClean="0"/>
              <a:t>12/6/17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CA0C75-E93E-AA4A-B0D9-ED890531F7D1}" type="slidenum">
              <a:rPr lang="en-US" smtClean="0"/>
              <a:t>‹#›</a:t>
            </a:fld>
            <a:endParaRPr lang="en-US"/>
          </a:p>
        </p:txBody>
      </p:sp>
    </p:spTree>
    <p:extLst>
      <p:ext uri="{BB962C8B-B14F-4D97-AF65-F5344CB8AC3E}">
        <p14:creationId xmlns:p14="http://schemas.microsoft.com/office/powerpoint/2010/main" val="13225990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E3C79D-2200-A542-9E28-4FB1BE36F43D}" type="datetimeFigureOut">
              <a:rPr lang="en-US" smtClean="0"/>
              <a:t>12/6/17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CA0C75-E93E-AA4A-B0D9-ED890531F7D1}" type="slidenum">
              <a:rPr lang="en-US" smtClean="0"/>
              <a:t>‹#›</a:t>
            </a:fld>
            <a:endParaRPr lang="en-US"/>
          </a:p>
        </p:txBody>
      </p:sp>
    </p:spTree>
    <p:extLst>
      <p:ext uri="{BB962C8B-B14F-4D97-AF65-F5344CB8AC3E}">
        <p14:creationId xmlns:p14="http://schemas.microsoft.com/office/powerpoint/2010/main" val="31895283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E3C79D-2200-A542-9E28-4FB1BE36F43D}" type="datetimeFigureOut">
              <a:rPr lang="en-US" smtClean="0"/>
              <a:t>12/6/17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CA0C75-E93E-AA4A-B0D9-ED890531F7D1}" type="slidenum">
              <a:rPr lang="en-US" smtClean="0"/>
              <a:t>‹#›</a:t>
            </a:fld>
            <a:endParaRPr lang="en-US"/>
          </a:p>
        </p:txBody>
      </p:sp>
    </p:spTree>
    <p:extLst>
      <p:ext uri="{BB962C8B-B14F-4D97-AF65-F5344CB8AC3E}">
        <p14:creationId xmlns:p14="http://schemas.microsoft.com/office/powerpoint/2010/main" val="13371306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tiff"/><Relationship Id="rId4" Type="http://schemas.openxmlformats.org/officeDocument/2006/relationships/image" Target="../media/image8.tiff"/><Relationship Id="rId1" Type="http://schemas.openxmlformats.org/officeDocument/2006/relationships/slideLayout" Target="../slideLayouts/slideLayout2.xml"/><Relationship Id="rId2" Type="http://schemas.openxmlformats.org/officeDocument/2006/relationships/image" Target="../media/image6.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3" Type="http://schemas.openxmlformats.org/officeDocument/2006/relationships/image" Target="../media/image9.tiff"/><Relationship Id="rId4" Type="http://schemas.openxmlformats.org/officeDocument/2006/relationships/image" Target="../media/image10.tiff"/><Relationship Id="rId5" Type="http://schemas.openxmlformats.org/officeDocument/2006/relationships/image" Target="../media/image11.tiff"/><Relationship Id="rId6" Type="http://schemas.openxmlformats.org/officeDocument/2006/relationships/image" Target="../media/image12.tiff"/><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4.tiff"/><Relationship Id="rId4" Type="http://schemas.openxmlformats.org/officeDocument/2006/relationships/image" Target="../media/image15.tiff"/><Relationship Id="rId1" Type="http://schemas.openxmlformats.org/officeDocument/2006/relationships/slideLayout" Target="../slideLayouts/slideLayout2.xml"/><Relationship Id="rId2" Type="http://schemas.openxmlformats.org/officeDocument/2006/relationships/image" Target="../media/image13.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tiff"/><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4.tif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5.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solidFill>
                  <a:schemeClr val="bg1"/>
                </a:solidFill>
              </a:rPr>
              <a:t>Architecting Customized Text Analytics solution in the cloud</a:t>
            </a:r>
            <a:endParaRPr lang="en-US" dirty="0">
              <a:solidFill>
                <a:schemeClr val="bg1"/>
              </a:solidFill>
            </a:endParaRPr>
          </a:p>
        </p:txBody>
      </p:sp>
      <p:sp>
        <p:nvSpPr>
          <p:cNvPr id="3" name="Subtitle 2"/>
          <p:cNvSpPr>
            <a:spLocks noGrp="1"/>
          </p:cNvSpPr>
          <p:nvPr>
            <p:ph type="subTitle" idx="1"/>
          </p:nvPr>
        </p:nvSpPr>
        <p:spPr/>
        <p:txBody>
          <a:bodyPr/>
          <a:lstStyle/>
          <a:p>
            <a:r>
              <a:rPr lang="en-US" dirty="0" smtClean="0">
                <a:solidFill>
                  <a:schemeClr val="bg1"/>
                </a:solidFill>
              </a:rPr>
              <a:t>Arun A </a:t>
            </a:r>
            <a:r>
              <a:rPr lang="en-US" dirty="0" err="1" smtClean="0">
                <a:solidFill>
                  <a:schemeClr val="bg1"/>
                </a:solidFill>
              </a:rPr>
              <a:t>Veettil</a:t>
            </a:r>
            <a:endParaRPr lang="en-US" dirty="0" smtClean="0">
              <a:solidFill>
                <a:schemeClr val="bg1"/>
              </a:solidFill>
            </a:endParaRPr>
          </a:p>
          <a:p>
            <a:r>
              <a:rPr lang="en-US" dirty="0" smtClean="0">
                <a:solidFill>
                  <a:schemeClr val="bg1"/>
                </a:solidFill>
              </a:rPr>
              <a:t>Founder &amp; CEO</a:t>
            </a:r>
          </a:p>
          <a:p>
            <a:r>
              <a:rPr lang="en-US" dirty="0" smtClean="0">
                <a:solidFill>
                  <a:schemeClr val="bg1"/>
                </a:solidFill>
              </a:rPr>
              <a:t>SKELLAM AI</a:t>
            </a:r>
            <a:endParaRPr lang="en-US" dirty="0">
              <a:solidFill>
                <a:schemeClr val="bg1"/>
              </a:solidFill>
            </a:endParaRPr>
          </a:p>
        </p:txBody>
      </p:sp>
    </p:spTree>
    <p:extLst>
      <p:ext uri="{BB962C8B-B14F-4D97-AF65-F5344CB8AC3E}">
        <p14:creationId xmlns:p14="http://schemas.microsoft.com/office/powerpoint/2010/main" val="83403605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186089"/>
          </a:xfrm>
        </p:spPr>
        <p:txBody>
          <a:bodyPr>
            <a:normAutofit fontScale="90000"/>
          </a:bodyPr>
          <a:lstStyle/>
          <a:p>
            <a:r>
              <a:rPr lang="en-US" dirty="0" smtClean="0">
                <a:solidFill>
                  <a:schemeClr val="bg1"/>
                </a:solidFill>
              </a:rPr>
              <a:t>Model Management - Editing Rule based models</a:t>
            </a:r>
            <a:endParaRPr lang="en-US" dirty="0"/>
          </a:p>
        </p:txBody>
      </p:sp>
      <p:sp>
        <p:nvSpPr>
          <p:cNvPr id="3" name="Content Placeholder 2"/>
          <p:cNvSpPr>
            <a:spLocks noGrp="1"/>
          </p:cNvSpPr>
          <p:nvPr>
            <p:ph idx="1"/>
          </p:nvPr>
        </p:nvSpPr>
        <p:spPr>
          <a:xfrm>
            <a:off x="838200" y="4114801"/>
            <a:ext cx="10515600" cy="2062162"/>
          </a:xfrm>
        </p:spPr>
        <p:txBody>
          <a:bodyPr/>
          <a:lstStyle/>
          <a:p>
            <a:pPr marL="0" indent="0">
              <a:buNone/>
            </a:pPr>
            <a:r>
              <a:rPr lang="en-US" dirty="0" smtClean="0"/>
              <a:t> </a:t>
            </a:r>
            <a:endParaRPr lang="en-US" dirty="0"/>
          </a:p>
        </p:txBody>
      </p:sp>
      <p:sp>
        <p:nvSpPr>
          <p:cNvPr id="5" name="Rectangle 4"/>
          <p:cNvSpPr/>
          <p:nvPr/>
        </p:nvSpPr>
        <p:spPr>
          <a:xfrm>
            <a:off x="1551214" y="2204357"/>
            <a:ext cx="1469572" cy="12736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Make changes to a model</a:t>
            </a:r>
            <a:endParaRPr lang="en-US" dirty="0"/>
          </a:p>
        </p:txBody>
      </p:sp>
      <p:sp>
        <p:nvSpPr>
          <p:cNvPr id="6" name="Rectangle 5"/>
          <p:cNvSpPr/>
          <p:nvPr/>
        </p:nvSpPr>
        <p:spPr>
          <a:xfrm>
            <a:off x="3883479" y="2204357"/>
            <a:ext cx="2422070" cy="12736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Compare the results of the edit with the original model, by previewing the results</a:t>
            </a:r>
            <a:endParaRPr lang="en-US" dirty="0"/>
          </a:p>
        </p:txBody>
      </p:sp>
      <p:sp>
        <p:nvSpPr>
          <p:cNvPr id="7" name="Rectangle 6"/>
          <p:cNvSpPr/>
          <p:nvPr/>
        </p:nvSpPr>
        <p:spPr>
          <a:xfrm>
            <a:off x="7168243" y="2204357"/>
            <a:ext cx="1894114" cy="12736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Publish the changed model if the results </a:t>
            </a:r>
            <a:r>
              <a:rPr lang="en-US" smtClean="0"/>
              <a:t>are satisfactory</a:t>
            </a:r>
            <a:endParaRPr lang="en-US" dirty="0"/>
          </a:p>
        </p:txBody>
      </p:sp>
      <p:cxnSp>
        <p:nvCxnSpPr>
          <p:cNvPr id="8" name="Straight Arrow Connector 7"/>
          <p:cNvCxnSpPr>
            <a:stCxn id="5" idx="3"/>
            <a:endCxn id="6" idx="1"/>
          </p:cNvCxnSpPr>
          <p:nvPr/>
        </p:nvCxnSpPr>
        <p:spPr>
          <a:xfrm>
            <a:off x="3020786" y="2841172"/>
            <a:ext cx="862693"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6" idx="3"/>
            <a:endCxn id="7" idx="1"/>
          </p:cNvCxnSpPr>
          <p:nvPr/>
        </p:nvCxnSpPr>
        <p:spPr>
          <a:xfrm>
            <a:off x="6305549" y="2841172"/>
            <a:ext cx="862694"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524125" y="3760887"/>
            <a:ext cx="4791075" cy="2246769"/>
          </a:xfrm>
          <a:prstGeom prst="rect">
            <a:avLst/>
          </a:prstGeom>
          <a:noFill/>
        </p:spPr>
        <p:txBody>
          <a:bodyPr wrap="square" rtlCol="0">
            <a:spAutoFit/>
          </a:bodyPr>
          <a:lstStyle/>
          <a:p>
            <a:r>
              <a:rPr lang="en-US" sz="2800" dirty="0" smtClean="0">
                <a:solidFill>
                  <a:schemeClr val="bg1"/>
                </a:solidFill>
              </a:rPr>
              <a:t>Technology challenge </a:t>
            </a:r>
            <a:r>
              <a:rPr lang="mr-IN" sz="2800" dirty="0" smtClean="0">
                <a:solidFill>
                  <a:schemeClr val="bg1"/>
                </a:solidFill>
              </a:rPr>
              <a:t>–</a:t>
            </a:r>
            <a:r>
              <a:rPr lang="en-US" sz="2800" dirty="0" smtClean="0">
                <a:solidFill>
                  <a:schemeClr val="bg1"/>
                </a:solidFill>
              </a:rPr>
              <a:t> Search for texts which satisfy the given rule, from a very large amount of text corpus and get the response with in few seconds. </a:t>
            </a:r>
            <a:endParaRPr lang="en-US" sz="2800" dirty="0">
              <a:solidFill>
                <a:schemeClr val="bg1"/>
              </a:solidFill>
            </a:endParaRPr>
          </a:p>
        </p:txBody>
      </p:sp>
    </p:spTree>
    <p:extLst>
      <p:ext uri="{BB962C8B-B14F-4D97-AF65-F5344CB8AC3E}">
        <p14:creationId xmlns:p14="http://schemas.microsoft.com/office/powerpoint/2010/main" val="2214018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Model Management </a:t>
            </a:r>
            <a:r>
              <a:rPr lang="mr-IN" dirty="0" smtClean="0">
                <a:solidFill>
                  <a:schemeClr val="bg1"/>
                </a:solidFill>
              </a:rPr>
              <a:t>–</a:t>
            </a:r>
            <a:r>
              <a:rPr lang="en-US" dirty="0" smtClean="0">
                <a:solidFill>
                  <a:schemeClr val="bg1"/>
                </a:solidFill>
              </a:rPr>
              <a:t> Architecting for fast search for text</a:t>
            </a:r>
            <a:endParaRPr lang="en-US" dirty="0">
              <a:solidFill>
                <a:schemeClr val="bg1"/>
              </a:solidFill>
            </a:endParaRPr>
          </a:p>
        </p:txBody>
      </p:sp>
      <p:sp>
        <p:nvSpPr>
          <p:cNvPr id="3" name="Content Placeholder 2"/>
          <p:cNvSpPr>
            <a:spLocks noGrp="1"/>
          </p:cNvSpPr>
          <p:nvPr>
            <p:ph idx="1"/>
          </p:nvPr>
        </p:nvSpPr>
        <p:spPr>
          <a:xfrm>
            <a:off x="838201" y="1825625"/>
            <a:ext cx="4573726" cy="4351338"/>
          </a:xfrm>
        </p:spPr>
        <p:txBody>
          <a:bodyPr>
            <a:normAutofit fontScale="92500" lnSpcReduction="10000"/>
          </a:bodyPr>
          <a:lstStyle/>
          <a:p>
            <a:r>
              <a:rPr lang="en-US" dirty="0" smtClean="0">
                <a:solidFill>
                  <a:schemeClr val="bg1"/>
                </a:solidFill>
              </a:rPr>
              <a:t>Micro services is your friend when it comes to NLP (for example, AWS Lambda )</a:t>
            </a:r>
          </a:p>
          <a:p>
            <a:endParaRPr lang="en-US" dirty="0" smtClean="0">
              <a:solidFill>
                <a:schemeClr val="bg1"/>
              </a:solidFill>
            </a:endParaRPr>
          </a:p>
          <a:p>
            <a:r>
              <a:rPr lang="en-US" dirty="0" smtClean="0">
                <a:solidFill>
                  <a:schemeClr val="bg1"/>
                </a:solidFill>
              </a:rPr>
              <a:t>Enables scaling up just-in time </a:t>
            </a:r>
          </a:p>
          <a:p>
            <a:endParaRPr lang="en-US" dirty="0" smtClean="0">
              <a:solidFill>
                <a:schemeClr val="bg1"/>
              </a:solidFill>
            </a:endParaRPr>
          </a:p>
          <a:p>
            <a:r>
              <a:rPr lang="en-US" dirty="0" smtClean="0">
                <a:solidFill>
                  <a:schemeClr val="bg1"/>
                </a:solidFill>
              </a:rPr>
              <a:t>Enables parallel computation to respond to a user request</a:t>
            </a:r>
          </a:p>
          <a:p>
            <a:endParaRPr lang="en-US" dirty="0" smtClean="0">
              <a:solidFill>
                <a:schemeClr val="bg1"/>
              </a:solidFill>
            </a:endParaRPr>
          </a:p>
          <a:p>
            <a:r>
              <a:rPr lang="en-US" dirty="0" smtClean="0">
                <a:solidFill>
                  <a:schemeClr val="bg1"/>
                </a:solidFill>
              </a:rPr>
              <a:t>Micro services behind an API end point</a:t>
            </a:r>
          </a:p>
          <a:p>
            <a:endParaRPr lang="en-US" dirty="0" smtClean="0"/>
          </a:p>
          <a:p>
            <a:endParaRPr lang="en-US" dirty="0"/>
          </a:p>
        </p:txBody>
      </p:sp>
      <p:sp>
        <p:nvSpPr>
          <p:cNvPr id="4" name="Oval 3"/>
          <p:cNvSpPr/>
          <p:nvPr/>
        </p:nvSpPr>
        <p:spPr>
          <a:xfrm>
            <a:off x="9194890" y="1002816"/>
            <a:ext cx="2900362" cy="1343025"/>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Topic Detection -1</a:t>
            </a:r>
            <a:endParaRPr lang="en-US" dirty="0"/>
          </a:p>
        </p:txBody>
      </p:sp>
      <p:sp>
        <p:nvSpPr>
          <p:cNvPr id="5" name="Oval 4"/>
          <p:cNvSpPr/>
          <p:nvPr/>
        </p:nvSpPr>
        <p:spPr>
          <a:xfrm>
            <a:off x="9291638" y="3156343"/>
            <a:ext cx="2900362" cy="1343025"/>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Topic Detection -2</a:t>
            </a:r>
            <a:endParaRPr lang="en-US" dirty="0"/>
          </a:p>
        </p:txBody>
      </p:sp>
      <p:sp>
        <p:nvSpPr>
          <p:cNvPr id="6" name="Oval 5"/>
          <p:cNvSpPr/>
          <p:nvPr/>
        </p:nvSpPr>
        <p:spPr>
          <a:xfrm>
            <a:off x="9471007" y="5309870"/>
            <a:ext cx="2900362" cy="1343025"/>
          </a:xfrm>
          <a:prstGeom prst="ellipse">
            <a:avLst/>
          </a:prstGeom>
          <a:solidFill>
            <a:schemeClr val="accent2"/>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Topic Detection - N</a:t>
            </a:r>
            <a:endParaRPr lang="en-US" dirty="0"/>
          </a:p>
        </p:txBody>
      </p:sp>
      <p:sp>
        <p:nvSpPr>
          <p:cNvPr id="7" name="Content Placeholder 3"/>
          <p:cNvSpPr txBox="1">
            <a:spLocks/>
          </p:cNvSpPr>
          <p:nvPr/>
        </p:nvSpPr>
        <p:spPr>
          <a:xfrm>
            <a:off x="5976257" y="3048413"/>
            <a:ext cx="2599654" cy="1450955"/>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228600" indent="-228600" algn="l" defTabSz="914400" rtl="0" eaLnBrk="1" latinLnBrk="0" hangingPunct="1">
              <a:lnSpc>
                <a:spcPct val="90000"/>
              </a:lnSpc>
              <a:spcBef>
                <a:spcPts val="1000"/>
              </a:spcBef>
              <a:buFont typeface="Arial"/>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9pPr>
          </a:lstStyle>
          <a:p>
            <a:pPr marL="0" indent="0" algn="ctr">
              <a:lnSpc>
                <a:spcPct val="100000"/>
              </a:lnSpc>
              <a:spcBef>
                <a:spcPts val="0"/>
              </a:spcBef>
              <a:buFontTx/>
              <a:buNone/>
            </a:pPr>
            <a:r>
              <a:rPr lang="en-US" dirty="0" smtClean="0"/>
              <a:t>API</a:t>
            </a:r>
            <a:endParaRPr lang="en-US" dirty="0"/>
          </a:p>
        </p:txBody>
      </p:sp>
      <p:cxnSp>
        <p:nvCxnSpPr>
          <p:cNvPr id="9" name="Straight Arrow Connector 8"/>
          <p:cNvCxnSpPr>
            <a:stCxn id="7" idx="6"/>
          </p:cNvCxnSpPr>
          <p:nvPr/>
        </p:nvCxnSpPr>
        <p:spPr>
          <a:xfrm flipV="1">
            <a:off x="8575911" y="1690689"/>
            <a:ext cx="618979" cy="2083202"/>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7" idx="6"/>
            <a:endCxn id="5" idx="2"/>
          </p:cNvCxnSpPr>
          <p:nvPr/>
        </p:nvCxnSpPr>
        <p:spPr>
          <a:xfrm>
            <a:off x="8575911" y="3773891"/>
            <a:ext cx="715727" cy="53965"/>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7" idx="6"/>
            <a:endCxn id="6" idx="2"/>
          </p:cNvCxnSpPr>
          <p:nvPr/>
        </p:nvCxnSpPr>
        <p:spPr>
          <a:xfrm>
            <a:off x="8575911" y="3773891"/>
            <a:ext cx="895096" cy="2207492"/>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0741819" y="4499368"/>
            <a:ext cx="0" cy="691610"/>
          </a:xfrm>
          <a:prstGeom prst="line">
            <a:avLst/>
          </a:prstGeom>
          <a:ln w="41275">
            <a:solidFill>
              <a:schemeClr val="accent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74315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Model Management </a:t>
            </a:r>
            <a:r>
              <a:rPr lang="mr-IN" dirty="0" smtClean="0">
                <a:solidFill>
                  <a:schemeClr val="bg1"/>
                </a:solidFill>
              </a:rPr>
              <a:t>–</a:t>
            </a:r>
            <a:r>
              <a:rPr lang="en-US" dirty="0" smtClean="0">
                <a:solidFill>
                  <a:schemeClr val="bg1"/>
                </a:solidFill>
              </a:rPr>
              <a:t> Architecting for fast search for text</a:t>
            </a:r>
            <a:endParaRPr lang="en-US" dirty="0"/>
          </a:p>
        </p:txBody>
      </p:sp>
      <p:sp>
        <p:nvSpPr>
          <p:cNvPr id="3" name="Content Placeholder 2"/>
          <p:cNvSpPr>
            <a:spLocks noGrp="1"/>
          </p:cNvSpPr>
          <p:nvPr>
            <p:ph idx="1"/>
          </p:nvPr>
        </p:nvSpPr>
        <p:spPr>
          <a:xfrm>
            <a:off x="838200" y="1825625"/>
            <a:ext cx="6721929" cy="4351338"/>
          </a:xfrm>
        </p:spPr>
        <p:txBody>
          <a:bodyPr>
            <a:normAutofit fontScale="92500" lnSpcReduction="20000"/>
          </a:bodyPr>
          <a:lstStyle/>
          <a:p>
            <a:r>
              <a:rPr lang="en-US" dirty="0" smtClean="0">
                <a:solidFill>
                  <a:schemeClr val="bg1"/>
                </a:solidFill>
              </a:rPr>
              <a:t>Partition your text corpus </a:t>
            </a:r>
          </a:p>
          <a:p>
            <a:endParaRPr lang="en-US" dirty="0" smtClean="0">
              <a:solidFill>
                <a:schemeClr val="bg1"/>
              </a:solidFill>
            </a:endParaRPr>
          </a:p>
          <a:p>
            <a:r>
              <a:rPr lang="en-US" dirty="0" smtClean="0">
                <a:solidFill>
                  <a:schemeClr val="bg1"/>
                </a:solidFill>
              </a:rPr>
              <a:t>Each partition will be processed independently by a micro service.</a:t>
            </a:r>
          </a:p>
          <a:p>
            <a:endParaRPr lang="en-US" dirty="0">
              <a:solidFill>
                <a:schemeClr val="bg1"/>
              </a:solidFill>
            </a:endParaRPr>
          </a:p>
          <a:p>
            <a:r>
              <a:rPr lang="en-US" dirty="0" smtClean="0">
                <a:solidFill>
                  <a:schemeClr val="bg1"/>
                </a:solidFill>
              </a:rPr>
              <a:t>Co-ordination between micro service is done by message passing.</a:t>
            </a:r>
          </a:p>
          <a:p>
            <a:endParaRPr lang="en-US" dirty="0">
              <a:solidFill>
                <a:schemeClr val="bg1"/>
              </a:solidFill>
            </a:endParaRPr>
          </a:p>
          <a:p>
            <a:r>
              <a:rPr lang="en-US" dirty="0" smtClean="0">
                <a:solidFill>
                  <a:schemeClr val="bg1"/>
                </a:solidFill>
              </a:rPr>
              <a:t>If needed, have option to further parallelize the processing of further parallel processing the individual partition by having logical partitions.</a:t>
            </a:r>
          </a:p>
          <a:p>
            <a:endParaRPr lang="en-US" dirty="0">
              <a:solidFill>
                <a:schemeClr val="bg1"/>
              </a:solidFill>
            </a:endParaRPr>
          </a:p>
          <a:p>
            <a:endParaRPr lang="en-US" dirty="0" smtClean="0">
              <a:solidFill>
                <a:schemeClr val="bg1"/>
              </a:solidFill>
            </a:endParaRPr>
          </a:p>
          <a:p>
            <a:endParaRPr lang="en-US" dirty="0">
              <a:solidFill>
                <a:schemeClr val="bg1"/>
              </a:solidFill>
            </a:endParaRPr>
          </a:p>
          <a:p>
            <a:endParaRPr lang="en-US" dirty="0">
              <a:solidFill>
                <a:schemeClr val="bg1"/>
              </a:solidFill>
            </a:endParaRPr>
          </a:p>
        </p:txBody>
      </p:sp>
      <p:sp>
        <p:nvSpPr>
          <p:cNvPr id="4" name="Rectangle 3"/>
          <p:cNvSpPr/>
          <p:nvPr/>
        </p:nvSpPr>
        <p:spPr>
          <a:xfrm>
            <a:off x="7560129" y="1488735"/>
            <a:ext cx="2579915" cy="538843"/>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Partition 1</a:t>
            </a:r>
            <a:endParaRPr lang="en-US" dirty="0"/>
          </a:p>
        </p:txBody>
      </p:sp>
      <p:sp>
        <p:nvSpPr>
          <p:cNvPr id="5" name="Rectangle 4"/>
          <p:cNvSpPr/>
          <p:nvPr/>
        </p:nvSpPr>
        <p:spPr>
          <a:xfrm>
            <a:off x="7560129" y="2544876"/>
            <a:ext cx="2579915" cy="538843"/>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Partition 2</a:t>
            </a:r>
            <a:endParaRPr lang="en-US" dirty="0"/>
          </a:p>
        </p:txBody>
      </p:sp>
      <p:sp>
        <p:nvSpPr>
          <p:cNvPr id="6" name="Rectangle 5"/>
          <p:cNvSpPr/>
          <p:nvPr/>
        </p:nvSpPr>
        <p:spPr>
          <a:xfrm>
            <a:off x="7560129" y="3759993"/>
            <a:ext cx="2579915" cy="538843"/>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Partition 3</a:t>
            </a:r>
            <a:endParaRPr lang="en-US" dirty="0"/>
          </a:p>
        </p:txBody>
      </p:sp>
      <p:sp>
        <p:nvSpPr>
          <p:cNvPr id="7" name="Rectangle 6"/>
          <p:cNvSpPr/>
          <p:nvPr/>
        </p:nvSpPr>
        <p:spPr>
          <a:xfrm>
            <a:off x="7560129" y="5102793"/>
            <a:ext cx="2579915" cy="538843"/>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Partition N</a:t>
            </a:r>
            <a:endParaRPr lang="en-US" dirty="0"/>
          </a:p>
        </p:txBody>
      </p:sp>
      <p:sp>
        <p:nvSpPr>
          <p:cNvPr id="8" name="Oval 7"/>
          <p:cNvSpPr/>
          <p:nvPr/>
        </p:nvSpPr>
        <p:spPr>
          <a:xfrm>
            <a:off x="10236793" y="1260676"/>
            <a:ext cx="1955207" cy="857106"/>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Microservice</a:t>
            </a:r>
            <a:r>
              <a:rPr lang="en-US" dirty="0" smtClean="0"/>
              <a:t> 1</a:t>
            </a:r>
            <a:endParaRPr lang="en-US" dirty="0"/>
          </a:p>
        </p:txBody>
      </p:sp>
      <p:sp>
        <p:nvSpPr>
          <p:cNvPr id="9" name="Oval 8"/>
          <p:cNvSpPr/>
          <p:nvPr/>
        </p:nvSpPr>
        <p:spPr>
          <a:xfrm>
            <a:off x="10236792" y="2312637"/>
            <a:ext cx="1955207" cy="857106"/>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Microservice</a:t>
            </a:r>
            <a:r>
              <a:rPr lang="en-US" dirty="0" smtClean="0"/>
              <a:t> 2</a:t>
            </a:r>
            <a:endParaRPr lang="en-US" dirty="0"/>
          </a:p>
        </p:txBody>
      </p:sp>
      <p:sp>
        <p:nvSpPr>
          <p:cNvPr id="10" name="Oval 9"/>
          <p:cNvSpPr/>
          <p:nvPr/>
        </p:nvSpPr>
        <p:spPr>
          <a:xfrm>
            <a:off x="10236793" y="3572741"/>
            <a:ext cx="1955207" cy="857106"/>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Microservice</a:t>
            </a:r>
            <a:r>
              <a:rPr lang="en-US" dirty="0" smtClean="0"/>
              <a:t> 2</a:t>
            </a:r>
            <a:endParaRPr lang="en-US" dirty="0"/>
          </a:p>
        </p:txBody>
      </p:sp>
      <p:sp>
        <p:nvSpPr>
          <p:cNvPr id="11" name="Oval 10"/>
          <p:cNvSpPr/>
          <p:nvPr/>
        </p:nvSpPr>
        <p:spPr>
          <a:xfrm>
            <a:off x="10376196" y="4943661"/>
            <a:ext cx="1955207" cy="857106"/>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Microservice</a:t>
            </a:r>
            <a:r>
              <a:rPr lang="en-US" dirty="0" smtClean="0"/>
              <a:t> N</a:t>
            </a:r>
            <a:endParaRPr lang="en-US" dirty="0"/>
          </a:p>
        </p:txBody>
      </p:sp>
    </p:spTree>
    <p:extLst>
      <p:ext uri="{BB962C8B-B14F-4D97-AF65-F5344CB8AC3E}">
        <p14:creationId xmlns:p14="http://schemas.microsoft.com/office/powerpoint/2010/main" val="74655351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ML based theme detection</a:t>
            </a:r>
            <a:endParaRPr lang="en-US" dirty="0">
              <a:solidFill>
                <a:schemeClr val="bg1"/>
              </a:solidFill>
            </a:endParaRPr>
          </a:p>
        </p:txBody>
      </p:sp>
      <p:sp>
        <p:nvSpPr>
          <p:cNvPr id="3" name="Content Placeholder 2"/>
          <p:cNvSpPr>
            <a:spLocks noGrp="1"/>
          </p:cNvSpPr>
          <p:nvPr>
            <p:ph idx="1"/>
          </p:nvPr>
        </p:nvSpPr>
        <p:spPr/>
        <p:txBody>
          <a:bodyPr/>
          <a:lstStyle/>
          <a:p>
            <a:pPr marL="0" indent="0">
              <a:buNone/>
            </a:pPr>
            <a:r>
              <a:rPr lang="en-US" dirty="0" smtClean="0"/>
              <a:t> </a:t>
            </a:r>
            <a:endParaRPr lang="en-US" dirty="0"/>
          </a:p>
        </p:txBody>
      </p:sp>
      <p:sp>
        <p:nvSpPr>
          <p:cNvPr id="4" name="Oval 3"/>
          <p:cNvSpPr/>
          <p:nvPr/>
        </p:nvSpPr>
        <p:spPr>
          <a:xfrm>
            <a:off x="566590" y="1825625"/>
            <a:ext cx="2900362" cy="1343025"/>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Clustering of Key Phrases</a:t>
            </a:r>
            <a:endParaRPr lang="en-US" dirty="0"/>
          </a:p>
        </p:txBody>
      </p:sp>
      <p:pic>
        <p:nvPicPr>
          <p:cNvPr id="6" name="Picture 5"/>
          <p:cNvPicPr>
            <a:picLocks noChangeAspect="1"/>
          </p:cNvPicPr>
          <p:nvPr/>
        </p:nvPicPr>
        <p:blipFill>
          <a:blip r:embed="rId2"/>
          <a:stretch>
            <a:fillRect/>
          </a:stretch>
        </p:blipFill>
        <p:spPr>
          <a:xfrm>
            <a:off x="181621" y="4123864"/>
            <a:ext cx="3670300" cy="2315022"/>
          </a:xfrm>
          <a:prstGeom prst="rect">
            <a:avLst/>
          </a:prstGeom>
        </p:spPr>
      </p:pic>
      <p:sp>
        <p:nvSpPr>
          <p:cNvPr id="7" name="Striped Right Arrow 6"/>
          <p:cNvSpPr/>
          <p:nvPr/>
        </p:nvSpPr>
        <p:spPr>
          <a:xfrm rot="5400000">
            <a:off x="1349459" y="3456552"/>
            <a:ext cx="849992" cy="484632"/>
          </a:xfrm>
          <a:prstGeom prst="striped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235482" y="1763038"/>
            <a:ext cx="2900362" cy="1343025"/>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Word2Vec</a:t>
            </a:r>
            <a:endParaRPr lang="en-US" dirty="0"/>
          </a:p>
        </p:txBody>
      </p:sp>
      <p:pic>
        <p:nvPicPr>
          <p:cNvPr id="10" name="Picture 9"/>
          <p:cNvPicPr>
            <a:picLocks noChangeAspect="1"/>
          </p:cNvPicPr>
          <p:nvPr/>
        </p:nvPicPr>
        <p:blipFill>
          <a:blip r:embed="rId3"/>
          <a:stretch>
            <a:fillRect/>
          </a:stretch>
        </p:blipFill>
        <p:spPr>
          <a:xfrm>
            <a:off x="4335098" y="4066546"/>
            <a:ext cx="3238500" cy="2449348"/>
          </a:xfrm>
          <a:prstGeom prst="rect">
            <a:avLst/>
          </a:prstGeom>
        </p:spPr>
      </p:pic>
      <p:sp>
        <p:nvSpPr>
          <p:cNvPr id="11" name="Striped Right Arrow 10"/>
          <p:cNvSpPr/>
          <p:nvPr/>
        </p:nvSpPr>
        <p:spPr>
          <a:xfrm rot="5400000">
            <a:off x="5373552" y="3277717"/>
            <a:ext cx="624223" cy="484632"/>
          </a:xfrm>
          <a:prstGeom prst="striped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8338573" y="1763038"/>
            <a:ext cx="2900362" cy="1343025"/>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LDA</a:t>
            </a:r>
            <a:endParaRPr lang="en-US" dirty="0"/>
          </a:p>
        </p:txBody>
      </p:sp>
      <p:pic>
        <p:nvPicPr>
          <p:cNvPr id="13" name="Picture 12"/>
          <p:cNvPicPr>
            <a:picLocks noChangeAspect="1"/>
          </p:cNvPicPr>
          <p:nvPr/>
        </p:nvPicPr>
        <p:blipFill>
          <a:blip r:embed="rId4"/>
          <a:stretch>
            <a:fillRect/>
          </a:stretch>
        </p:blipFill>
        <p:spPr>
          <a:xfrm>
            <a:off x="8106779" y="4066546"/>
            <a:ext cx="4085221" cy="2372340"/>
          </a:xfrm>
          <a:prstGeom prst="rect">
            <a:avLst/>
          </a:prstGeom>
        </p:spPr>
      </p:pic>
      <p:sp>
        <p:nvSpPr>
          <p:cNvPr id="14" name="Striped Right Arrow 13"/>
          <p:cNvSpPr/>
          <p:nvPr/>
        </p:nvSpPr>
        <p:spPr>
          <a:xfrm rot="5400000">
            <a:off x="9476643" y="3343956"/>
            <a:ext cx="624223" cy="484632"/>
          </a:xfrm>
          <a:prstGeom prst="striped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094912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98536"/>
            <a:ext cx="10515600" cy="1325563"/>
          </a:xfrm>
        </p:spPr>
        <p:txBody>
          <a:bodyPr/>
          <a:lstStyle/>
          <a:p>
            <a:r>
              <a:rPr lang="en-US" dirty="0" smtClean="0"/>
              <a:t>Architecting for ML based topic detection</a:t>
            </a:r>
            <a:endParaRPr lang="en-US" dirty="0"/>
          </a:p>
        </p:txBody>
      </p:sp>
      <p:sp>
        <p:nvSpPr>
          <p:cNvPr id="3" name="Content Placeholder 2"/>
          <p:cNvSpPr>
            <a:spLocks noGrp="1"/>
          </p:cNvSpPr>
          <p:nvPr>
            <p:ph idx="1"/>
          </p:nvPr>
        </p:nvSpPr>
        <p:spPr>
          <a:xfrm>
            <a:off x="838200" y="1825625"/>
            <a:ext cx="1503947" cy="4351338"/>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t> </a:t>
            </a:r>
            <a:endParaRPr lang="en-US" dirty="0"/>
          </a:p>
        </p:txBody>
      </p:sp>
      <p:sp>
        <p:nvSpPr>
          <p:cNvPr id="4" name="Rectangle 3"/>
          <p:cNvSpPr/>
          <p:nvPr/>
        </p:nvSpPr>
        <p:spPr>
          <a:xfrm>
            <a:off x="2342147" y="1903282"/>
            <a:ext cx="2579915" cy="538843"/>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Partition 1</a:t>
            </a:r>
            <a:endParaRPr lang="en-US" dirty="0"/>
          </a:p>
        </p:txBody>
      </p:sp>
      <p:sp>
        <p:nvSpPr>
          <p:cNvPr id="5" name="Rectangle 4"/>
          <p:cNvSpPr/>
          <p:nvPr/>
        </p:nvSpPr>
        <p:spPr>
          <a:xfrm>
            <a:off x="2342147" y="2959423"/>
            <a:ext cx="2579915" cy="538843"/>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Partition 2</a:t>
            </a:r>
            <a:endParaRPr lang="en-US" dirty="0"/>
          </a:p>
        </p:txBody>
      </p:sp>
      <p:sp>
        <p:nvSpPr>
          <p:cNvPr id="6" name="Rectangle 5"/>
          <p:cNvSpPr/>
          <p:nvPr/>
        </p:nvSpPr>
        <p:spPr>
          <a:xfrm>
            <a:off x="2342147" y="4174540"/>
            <a:ext cx="2579915" cy="538843"/>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Partition 3</a:t>
            </a:r>
            <a:endParaRPr lang="en-US" dirty="0"/>
          </a:p>
        </p:txBody>
      </p:sp>
      <p:sp>
        <p:nvSpPr>
          <p:cNvPr id="7" name="Rectangle 6"/>
          <p:cNvSpPr/>
          <p:nvPr/>
        </p:nvSpPr>
        <p:spPr>
          <a:xfrm>
            <a:off x="2342147" y="5517340"/>
            <a:ext cx="2579915" cy="538843"/>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Partition N</a:t>
            </a:r>
            <a:endParaRPr lang="en-US" dirty="0"/>
          </a:p>
        </p:txBody>
      </p:sp>
      <p:sp>
        <p:nvSpPr>
          <p:cNvPr id="8" name="Oval 7"/>
          <p:cNvSpPr/>
          <p:nvPr/>
        </p:nvSpPr>
        <p:spPr>
          <a:xfrm>
            <a:off x="5018811" y="1675223"/>
            <a:ext cx="1955207" cy="857106"/>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Microservice</a:t>
            </a:r>
            <a:r>
              <a:rPr lang="en-US" dirty="0" smtClean="0"/>
              <a:t> 1</a:t>
            </a:r>
            <a:endParaRPr lang="en-US" dirty="0"/>
          </a:p>
        </p:txBody>
      </p:sp>
      <p:sp>
        <p:nvSpPr>
          <p:cNvPr id="9" name="Oval 8"/>
          <p:cNvSpPr/>
          <p:nvPr/>
        </p:nvSpPr>
        <p:spPr>
          <a:xfrm>
            <a:off x="5018810" y="2727184"/>
            <a:ext cx="1955207" cy="857106"/>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Microservice</a:t>
            </a:r>
            <a:r>
              <a:rPr lang="en-US" dirty="0" smtClean="0"/>
              <a:t> 2</a:t>
            </a:r>
            <a:endParaRPr lang="en-US" dirty="0"/>
          </a:p>
        </p:txBody>
      </p:sp>
      <p:sp>
        <p:nvSpPr>
          <p:cNvPr id="10" name="Oval 9"/>
          <p:cNvSpPr/>
          <p:nvPr/>
        </p:nvSpPr>
        <p:spPr>
          <a:xfrm>
            <a:off x="5018811" y="3987288"/>
            <a:ext cx="1955207" cy="857106"/>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Microservice</a:t>
            </a:r>
            <a:r>
              <a:rPr lang="en-US" dirty="0" smtClean="0"/>
              <a:t> 2</a:t>
            </a:r>
            <a:endParaRPr lang="en-US" dirty="0"/>
          </a:p>
        </p:txBody>
      </p:sp>
      <p:sp>
        <p:nvSpPr>
          <p:cNvPr id="11" name="Oval 10"/>
          <p:cNvSpPr/>
          <p:nvPr/>
        </p:nvSpPr>
        <p:spPr>
          <a:xfrm>
            <a:off x="5158214" y="5358208"/>
            <a:ext cx="1955207" cy="857106"/>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Microservice</a:t>
            </a:r>
            <a:r>
              <a:rPr lang="en-US" dirty="0" smtClean="0"/>
              <a:t> N</a:t>
            </a:r>
            <a:endParaRPr lang="en-US" dirty="0"/>
          </a:p>
        </p:txBody>
      </p:sp>
      <p:sp>
        <p:nvSpPr>
          <p:cNvPr id="20" name="Oval 19"/>
          <p:cNvSpPr/>
          <p:nvPr/>
        </p:nvSpPr>
        <p:spPr>
          <a:xfrm>
            <a:off x="7577526" y="2727184"/>
            <a:ext cx="3122557" cy="1371633"/>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Microservice</a:t>
            </a:r>
            <a:r>
              <a:rPr lang="en-US" dirty="0" smtClean="0"/>
              <a:t>  for parameter estimation/inference </a:t>
            </a:r>
            <a:endParaRPr lang="en-US" dirty="0"/>
          </a:p>
        </p:txBody>
      </p:sp>
      <p:cxnSp>
        <p:nvCxnSpPr>
          <p:cNvPr id="21" name="Straight Arrow Connector 20"/>
          <p:cNvCxnSpPr>
            <a:stCxn id="8" idx="6"/>
            <a:endCxn id="20" idx="2"/>
          </p:cNvCxnSpPr>
          <p:nvPr/>
        </p:nvCxnSpPr>
        <p:spPr>
          <a:xfrm>
            <a:off x="6974018" y="2103776"/>
            <a:ext cx="603508" cy="1309225"/>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9" idx="6"/>
            <a:endCxn id="20" idx="2"/>
          </p:cNvCxnSpPr>
          <p:nvPr/>
        </p:nvCxnSpPr>
        <p:spPr>
          <a:xfrm>
            <a:off x="6974017" y="3155737"/>
            <a:ext cx="603509" cy="257264"/>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10" idx="6"/>
            <a:endCxn id="20" idx="2"/>
          </p:cNvCxnSpPr>
          <p:nvPr/>
        </p:nvCxnSpPr>
        <p:spPr>
          <a:xfrm flipV="1">
            <a:off x="6974018" y="3413001"/>
            <a:ext cx="603508" cy="100284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11" idx="6"/>
            <a:endCxn id="20" idx="2"/>
          </p:cNvCxnSpPr>
          <p:nvPr/>
        </p:nvCxnSpPr>
        <p:spPr>
          <a:xfrm flipV="1">
            <a:off x="7113421" y="3413001"/>
            <a:ext cx="464105" cy="237376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49160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Anomaly detection for text</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dirty="0" smtClean="0">
                <a:solidFill>
                  <a:schemeClr val="bg1"/>
                </a:solidFill>
              </a:rPr>
              <a:t>Examples</a:t>
            </a:r>
          </a:p>
          <a:p>
            <a:r>
              <a:rPr lang="en-US" dirty="0" smtClean="0">
                <a:solidFill>
                  <a:schemeClr val="bg1"/>
                </a:solidFill>
              </a:rPr>
              <a:t>Identify the hotels which are preferred by pilgrims</a:t>
            </a:r>
          </a:p>
          <a:p>
            <a:r>
              <a:rPr lang="en-US" dirty="0" smtClean="0">
                <a:solidFill>
                  <a:schemeClr val="bg1"/>
                </a:solidFill>
              </a:rPr>
              <a:t>Identify the retail store (s) which has high complaints about employee attitudes.</a:t>
            </a:r>
          </a:p>
          <a:p>
            <a:r>
              <a:rPr lang="en-US" dirty="0" smtClean="0">
                <a:solidFill>
                  <a:schemeClr val="bg1"/>
                </a:solidFill>
              </a:rPr>
              <a:t>Identify when a people starts complaining about a new bug introduced in your app.</a:t>
            </a:r>
          </a:p>
          <a:p>
            <a:r>
              <a:rPr lang="en-US" dirty="0" smtClean="0">
                <a:solidFill>
                  <a:schemeClr val="bg1"/>
                </a:solidFill>
              </a:rPr>
              <a:t>Identify when your customers complain about recent changes in your reward program.</a:t>
            </a:r>
          </a:p>
          <a:p>
            <a:r>
              <a:rPr lang="en-US" dirty="0" smtClean="0">
                <a:solidFill>
                  <a:schemeClr val="bg1"/>
                </a:solidFill>
              </a:rPr>
              <a:t>Identify when complaints about food goes up in a particular location of your restaurant chain and immediately take action.</a:t>
            </a:r>
          </a:p>
          <a:p>
            <a:endParaRPr lang="en-US" dirty="0"/>
          </a:p>
        </p:txBody>
      </p:sp>
    </p:spTree>
    <p:extLst>
      <p:ext uri="{BB962C8B-B14F-4D97-AF65-F5344CB8AC3E}">
        <p14:creationId xmlns:p14="http://schemas.microsoft.com/office/powerpoint/2010/main" val="20451927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90455"/>
            <a:ext cx="10515600" cy="1325563"/>
          </a:xfrm>
        </p:spPr>
        <p:txBody>
          <a:bodyPr/>
          <a:lstStyle/>
          <a:p>
            <a:r>
              <a:rPr lang="en-US" dirty="0" smtClean="0">
                <a:solidFill>
                  <a:schemeClr val="bg1"/>
                </a:solidFill>
              </a:rPr>
              <a:t>Anomaly detection for text</a:t>
            </a:r>
            <a:endParaRPr lang="en-US" dirty="0">
              <a:solidFill>
                <a:schemeClr val="bg1"/>
              </a:solidFill>
            </a:endParaRPr>
          </a:p>
        </p:txBody>
      </p:sp>
      <p:sp>
        <p:nvSpPr>
          <p:cNvPr id="5" name="Oval 4"/>
          <p:cNvSpPr/>
          <p:nvPr/>
        </p:nvSpPr>
        <p:spPr>
          <a:xfrm>
            <a:off x="5553076" y="1536515"/>
            <a:ext cx="2900362" cy="1343025"/>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Correlation between topic, sentiment and other data points</a:t>
            </a:r>
            <a:endParaRPr lang="en-US" dirty="0"/>
          </a:p>
        </p:txBody>
      </p:sp>
      <p:sp>
        <p:nvSpPr>
          <p:cNvPr id="6" name="Oval 5"/>
          <p:cNvSpPr/>
          <p:nvPr/>
        </p:nvSpPr>
        <p:spPr>
          <a:xfrm>
            <a:off x="2037346" y="4635252"/>
            <a:ext cx="2900362" cy="1343025"/>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Changes in Word2Vec relationships</a:t>
            </a:r>
            <a:endParaRPr lang="en-US" dirty="0"/>
          </a:p>
        </p:txBody>
      </p:sp>
      <p:sp>
        <p:nvSpPr>
          <p:cNvPr id="7" name="Oval 6"/>
          <p:cNvSpPr/>
          <p:nvPr/>
        </p:nvSpPr>
        <p:spPr>
          <a:xfrm>
            <a:off x="8453438" y="3367351"/>
            <a:ext cx="2900362" cy="1343025"/>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Time series expectations</a:t>
            </a:r>
            <a:endParaRPr lang="en-US" dirty="0"/>
          </a:p>
        </p:txBody>
      </p:sp>
      <p:sp>
        <p:nvSpPr>
          <p:cNvPr id="8" name="Oval 7"/>
          <p:cNvSpPr/>
          <p:nvPr/>
        </p:nvSpPr>
        <p:spPr>
          <a:xfrm>
            <a:off x="5670884" y="5108533"/>
            <a:ext cx="2900362" cy="1343025"/>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Clustering of word/topic vectors</a:t>
            </a:r>
            <a:endParaRPr lang="en-US" dirty="0"/>
          </a:p>
        </p:txBody>
      </p:sp>
      <p:sp>
        <p:nvSpPr>
          <p:cNvPr id="9" name="Content Placeholder 8"/>
          <p:cNvSpPr>
            <a:spLocks noGrp="1"/>
          </p:cNvSpPr>
          <p:nvPr>
            <p:ph idx="1"/>
          </p:nvPr>
        </p:nvSpPr>
        <p:spPr>
          <a:xfrm>
            <a:off x="838200" y="5518483"/>
            <a:ext cx="1375611" cy="658479"/>
          </a:xfrm>
        </p:spPr>
        <p:txBody>
          <a:bodyPr/>
          <a:lstStyle/>
          <a:p>
            <a:pPr marL="0" indent="0">
              <a:buNone/>
            </a:pPr>
            <a:r>
              <a:rPr lang="en-US" dirty="0" smtClean="0"/>
              <a:t> </a:t>
            </a:r>
            <a:endParaRPr lang="en-US" dirty="0"/>
          </a:p>
        </p:txBody>
      </p:sp>
      <p:sp>
        <p:nvSpPr>
          <p:cNvPr id="10" name="Content Placeholder 8"/>
          <p:cNvSpPr txBox="1">
            <a:spLocks/>
          </p:cNvSpPr>
          <p:nvPr/>
        </p:nvSpPr>
        <p:spPr>
          <a:xfrm>
            <a:off x="413084" y="3604377"/>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mtClean="0"/>
              <a:t> </a:t>
            </a:r>
            <a:endParaRPr lang="en-US"/>
          </a:p>
        </p:txBody>
      </p:sp>
      <p:sp>
        <p:nvSpPr>
          <p:cNvPr id="11" name="Oval 10"/>
          <p:cNvSpPr/>
          <p:nvPr/>
        </p:nvSpPr>
        <p:spPr>
          <a:xfrm>
            <a:off x="2037346" y="2546893"/>
            <a:ext cx="2903622" cy="1343025"/>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Change in Background vs Foreground distribution</a:t>
            </a:r>
            <a:endParaRPr lang="en-US" dirty="0"/>
          </a:p>
        </p:txBody>
      </p:sp>
    </p:spTree>
    <p:extLst>
      <p:ext uri="{BB962C8B-B14F-4D97-AF65-F5344CB8AC3E}">
        <p14:creationId xmlns:p14="http://schemas.microsoft.com/office/powerpoint/2010/main" val="189054439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Automatically listen &amp; report anomalies</a:t>
            </a:r>
            <a:endParaRPr lang="en-US" dirty="0"/>
          </a:p>
        </p:txBody>
      </p:sp>
      <p:sp>
        <p:nvSpPr>
          <p:cNvPr id="3" name="Content Placeholder 2"/>
          <p:cNvSpPr>
            <a:spLocks noGrp="1"/>
          </p:cNvSpPr>
          <p:nvPr>
            <p:ph idx="1"/>
          </p:nvPr>
        </p:nvSpPr>
        <p:spPr>
          <a:xfrm>
            <a:off x="838200" y="1857710"/>
            <a:ext cx="214563" cy="4351338"/>
          </a:xfrm>
        </p:spPr>
        <p:txBody>
          <a:bodyPr/>
          <a:lstStyle/>
          <a:p>
            <a:pPr marL="0" indent="0">
              <a:buNone/>
            </a:pPr>
            <a:r>
              <a:rPr lang="en-US" dirty="0" smtClean="0"/>
              <a:t> </a:t>
            </a:r>
            <a:endParaRPr lang="en-US" dirty="0"/>
          </a:p>
        </p:txBody>
      </p:sp>
      <p:sp>
        <p:nvSpPr>
          <p:cNvPr id="4" name="Round Single Corner Rectangle 3"/>
          <p:cNvSpPr/>
          <p:nvPr/>
        </p:nvSpPr>
        <p:spPr>
          <a:xfrm>
            <a:off x="4977985" y="2823411"/>
            <a:ext cx="2438400" cy="1427748"/>
          </a:xfrm>
          <a:prstGeom prst="round1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Continuously listen</a:t>
            </a:r>
            <a:endParaRPr lang="en-US" sz="2800" dirty="0"/>
          </a:p>
        </p:txBody>
      </p:sp>
      <p:sp>
        <p:nvSpPr>
          <p:cNvPr id="5" name="Round Single Corner Rectangle 4"/>
          <p:cNvSpPr/>
          <p:nvPr/>
        </p:nvSpPr>
        <p:spPr>
          <a:xfrm>
            <a:off x="8688644" y="2823411"/>
            <a:ext cx="2438400" cy="1427749"/>
          </a:xfrm>
          <a:prstGeom prst="round1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Report when anomalies are found</a:t>
            </a:r>
            <a:endParaRPr lang="en-US" sz="2800" dirty="0"/>
          </a:p>
        </p:txBody>
      </p:sp>
      <p:sp>
        <p:nvSpPr>
          <p:cNvPr id="6" name="Round Single Corner Rectangle 5"/>
          <p:cNvSpPr/>
          <p:nvPr/>
        </p:nvSpPr>
        <p:spPr>
          <a:xfrm>
            <a:off x="1267326" y="2823411"/>
            <a:ext cx="2438400" cy="1427747"/>
          </a:xfrm>
          <a:prstGeom prst="round1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Configure anomaly detection </a:t>
            </a:r>
            <a:endParaRPr lang="en-US" sz="2800" dirty="0"/>
          </a:p>
        </p:txBody>
      </p:sp>
      <p:sp>
        <p:nvSpPr>
          <p:cNvPr id="7" name="Right Arrow 6"/>
          <p:cNvSpPr/>
          <p:nvPr/>
        </p:nvSpPr>
        <p:spPr>
          <a:xfrm>
            <a:off x="3785014" y="3294968"/>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7563310" y="3294968"/>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29197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Architecting for anomaly detection</a:t>
            </a:r>
            <a:endParaRPr lang="en-US" dirty="0">
              <a:solidFill>
                <a:schemeClr val="bg1"/>
              </a:solidFill>
            </a:endParaRPr>
          </a:p>
        </p:txBody>
      </p:sp>
      <p:sp>
        <p:nvSpPr>
          <p:cNvPr id="3" name="Content Placeholder 2"/>
          <p:cNvSpPr>
            <a:spLocks noGrp="1"/>
          </p:cNvSpPr>
          <p:nvPr>
            <p:ph idx="1"/>
          </p:nvPr>
        </p:nvSpPr>
        <p:spPr>
          <a:xfrm>
            <a:off x="838200" y="1427747"/>
            <a:ext cx="10515600" cy="4749216"/>
          </a:xfrm>
        </p:spPr>
        <p:txBody>
          <a:bodyPr/>
          <a:lstStyle/>
          <a:p>
            <a:pPr marL="0" indent="0">
              <a:buNone/>
            </a:pPr>
            <a:r>
              <a:rPr lang="en-US" dirty="0" smtClean="0"/>
              <a:t> </a:t>
            </a:r>
            <a:endParaRPr lang="en-US" dirty="0"/>
          </a:p>
        </p:txBody>
      </p:sp>
      <p:sp>
        <p:nvSpPr>
          <p:cNvPr id="5" name="Rectangle 4"/>
          <p:cNvSpPr/>
          <p:nvPr/>
        </p:nvSpPr>
        <p:spPr>
          <a:xfrm>
            <a:off x="1416003" y="1860003"/>
            <a:ext cx="2579915" cy="538843"/>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Partition 1</a:t>
            </a:r>
            <a:endParaRPr lang="en-US" dirty="0"/>
          </a:p>
        </p:txBody>
      </p:sp>
      <p:sp>
        <p:nvSpPr>
          <p:cNvPr id="6" name="Rectangle 5"/>
          <p:cNvSpPr/>
          <p:nvPr/>
        </p:nvSpPr>
        <p:spPr>
          <a:xfrm>
            <a:off x="1416003" y="3288939"/>
            <a:ext cx="2579915" cy="538843"/>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Partition 2</a:t>
            </a:r>
            <a:endParaRPr lang="en-US" dirty="0"/>
          </a:p>
        </p:txBody>
      </p:sp>
      <p:sp>
        <p:nvSpPr>
          <p:cNvPr id="7" name="Rectangle 6"/>
          <p:cNvSpPr/>
          <p:nvPr/>
        </p:nvSpPr>
        <p:spPr>
          <a:xfrm>
            <a:off x="1416003" y="4932071"/>
            <a:ext cx="2579915" cy="538843"/>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Partition 3</a:t>
            </a:r>
            <a:endParaRPr lang="en-US" dirty="0"/>
          </a:p>
        </p:txBody>
      </p:sp>
      <p:sp>
        <p:nvSpPr>
          <p:cNvPr id="8" name="Oval 7"/>
          <p:cNvSpPr/>
          <p:nvPr/>
        </p:nvSpPr>
        <p:spPr>
          <a:xfrm>
            <a:off x="5018811" y="1463528"/>
            <a:ext cx="1955207" cy="1344175"/>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Primary anomaly  detection process</a:t>
            </a:r>
            <a:endParaRPr lang="en-US" dirty="0"/>
          </a:p>
        </p:txBody>
      </p:sp>
      <p:sp>
        <p:nvSpPr>
          <p:cNvPr id="9" name="Oval 8"/>
          <p:cNvSpPr/>
          <p:nvPr/>
        </p:nvSpPr>
        <p:spPr>
          <a:xfrm>
            <a:off x="5018811" y="2989446"/>
            <a:ext cx="1955207" cy="1137023"/>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Primary anomaly  </a:t>
            </a:r>
            <a:r>
              <a:rPr lang="en-US" smtClean="0"/>
              <a:t>detection process</a:t>
            </a:r>
            <a:endParaRPr lang="en-US" dirty="0"/>
          </a:p>
        </p:txBody>
      </p:sp>
      <p:sp>
        <p:nvSpPr>
          <p:cNvPr id="10" name="Oval 9"/>
          <p:cNvSpPr/>
          <p:nvPr/>
        </p:nvSpPr>
        <p:spPr>
          <a:xfrm>
            <a:off x="5018811" y="4579702"/>
            <a:ext cx="1955207" cy="124358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Primary </a:t>
            </a:r>
            <a:r>
              <a:rPr lang="en-US" smtClean="0"/>
              <a:t>anomaly  detection process</a:t>
            </a:r>
            <a:endParaRPr lang="en-US" dirty="0"/>
          </a:p>
        </p:txBody>
      </p:sp>
      <p:sp>
        <p:nvSpPr>
          <p:cNvPr id="12" name="Oval 11"/>
          <p:cNvSpPr/>
          <p:nvPr/>
        </p:nvSpPr>
        <p:spPr>
          <a:xfrm>
            <a:off x="8748600" y="2824819"/>
            <a:ext cx="1955207" cy="1466276"/>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Secondary </a:t>
            </a:r>
            <a:r>
              <a:rPr lang="en-US" smtClean="0"/>
              <a:t>anomaly detection </a:t>
            </a:r>
            <a:r>
              <a:rPr lang="en-US" dirty="0" smtClean="0"/>
              <a:t>process</a:t>
            </a:r>
            <a:endParaRPr lang="en-US" dirty="0"/>
          </a:p>
        </p:txBody>
      </p:sp>
      <p:cxnSp>
        <p:nvCxnSpPr>
          <p:cNvPr id="13" name="Straight Arrow Connector 12"/>
          <p:cNvCxnSpPr>
            <a:stCxn id="5" idx="3"/>
            <a:endCxn id="8" idx="2"/>
          </p:cNvCxnSpPr>
          <p:nvPr/>
        </p:nvCxnSpPr>
        <p:spPr>
          <a:xfrm>
            <a:off x="3995918" y="2129425"/>
            <a:ext cx="1022893" cy="6191"/>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6" idx="3"/>
            <a:endCxn id="9" idx="2"/>
          </p:cNvCxnSpPr>
          <p:nvPr/>
        </p:nvCxnSpPr>
        <p:spPr>
          <a:xfrm flipV="1">
            <a:off x="3995918" y="3557958"/>
            <a:ext cx="1022893" cy="403"/>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7" idx="3"/>
            <a:endCxn id="10" idx="2"/>
          </p:cNvCxnSpPr>
          <p:nvPr/>
        </p:nvCxnSpPr>
        <p:spPr>
          <a:xfrm>
            <a:off x="3995918" y="5201493"/>
            <a:ext cx="1022893"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10" idx="6"/>
            <a:endCxn id="12" idx="2"/>
          </p:cNvCxnSpPr>
          <p:nvPr/>
        </p:nvCxnSpPr>
        <p:spPr>
          <a:xfrm flipV="1">
            <a:off x="6974018" y="3557957"/>
            <a:ext cx="1774582" cy="1643536"/>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9" idx="6"/>
            <a:endCxn id="12" idx="2"/>
          </p:cNvCxnSpPr>
          <p:nvPr/>
        </p:nvCxnSpPr>
        <p:spPr>
          <a:xfrm flipV="1">
            <a:off x="6974018" y="3557957"/>
            <a:ext cx="1774582" cy="1"/>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8" idx="6"/>
            <a:endCxn id="12" idx="2"/>
          </p:cNvCxnSpPr>
          <p:nvPr/>
        </p:nvCxnSpPr>
        <p:spPr>
          <a:xfrm>
            <a:off x="6974018" y="2135616"/>
            <a:ext cx="1774582" cy="1422341"/>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62031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bg1"/>
                </a:solidFill>
              </a:rPr>
              <a:t>Using signals from text analytics for other predictive problems</a:t>
            </a:r>
            <a:endParaRPr lang="en-US" dirty="0"/>
          </a:p>
        </p:txBody>
      </p:sp>
      <p:sp>
        <p:nvSpPr>
          <p:cNvPr id="3" name="Content Placeholder 2"/>
          <p:cNvSpPr>
            <a:spLocks noGrp="1"/>
          </p:cNvSpPr>
          <p:nvPr>
            <p:ph idx="1"/>
          </p:nvPr>
        </p:nvSpPr>
        <p:spPr>
          <a:xfrm>
            <a:off x="838200" y="1825625"/>
            <a:ext cx="3705225" cy="4351338"/>
          </a:xfrm>
        </p:spPr>
        <p:txBody>
          <a:bodyPr/>
          <a:lstStyle/>
          <a:p>
            <a:pPr marL="0" indent="0">
              <a:buNone/>
            </a:pPr>
            <a:r>
              <a:rPr lang="en-US" dirty="0" smtClean="0"/>
              <a:t> </a:t>
            </a:r>
            <a:endParaRPr lang="en-US" dirty="0"/>
          </a:p>
        </p:txBody>
      </p:sp>
      <p:pic>
        <p:nvPicPr>
          <p:cNvPr id="5" name="Picture 4"/>
          <p:cNvPicPr>
            <a:picLocks noChangeAspect="1"/>
          </p:cNvPicPr>
          <p:nvPr/>
        </p:nvPicPr>
        <p:blipFill>
          <a:blip r:embed="rId3"/>
          <a:stretch>
            <a:fillRect/>
          </a:stretch>
        </p:blipFill>
        <p:spPr>
          <a:xfrm>
            <a:off x="1538285" y="2632211"/>
            <a:ext cx="1847850" cy="1514475"/>
          </a:xfrm>
          <a:prstGeom prst="rect">
            <a:avLst/>
          </a:prstGeom>
        </p:spPr>
      </p:pic>
      <p:pic>
        <p:nvPicPr>
          <p:cNvPr id="6" name="Picture 5"/>
          <p:cNvPicPr>
            <a:picLocks noChangeAspect="1"/>
          </p:cNvPicPr>
          <p:nvPr/>
        </p:nvPicPr>
        <p:blipFill>
          <a:blip r:embed="rId4"/>
          <a:stretch>
            <a:fillRect/>
          </a:stretch>
        </p:blipFill>
        <p:spPr>
          <a:xfrm>
            <a:off x="6156952" y="2632211"/>
            <a:ext cx="2500312" cy="1554162"/>
          </a:xfrm>
          <a:prstGeom prst="rect">
            <a:avLst/>
          </a:prstGeom>
        </p:spPr>
      </p:pic>
      <p:pic>
        <p:nvPicPr>
          <p:cNvPr id="7" name="Picture 6"/>
          <p:cNvPicPr>
            <a:picLocks noChangeAspect="1"/>
          </p:cNvPicPr>
          <p:nvPr/>
        </p:nvPicPr>
        <p:blipFill>
          <a:blip r:embed="rId5"/>
          <a:stretch>
            <a:fillRect/>
          </a:stretch>
        </p:blipFill>
        <p:spPr>
          <a:xfrm>
            <a:off x="1067195" y="4451350"/>
            <a:ext cx="2790031" cy="1860550"/>
          </a:xfrm>
          <a:prstGeom prst="rect">
            <a:avLst/>
          </a:prstGeom>
        </p:spPr>
      </p:pic>
      <p:pic>
        <p:nvPicPr>
          <p:cNvPr id="8" name="Picture 7"/>
          <p:cNvPicPr>
            <a:picLocks noChangeAspect="1"/>
          </p:cNvPicPr>
          <p:nvPr/>
        </p:nvPicPr>
        <p:blipFill>
          <a:blip r:embed="rId6"/>
          <a:stretch>
            <a:fillRect/>
          </a:stretch>
        </p:blipFill>
        <p:spPr>
          <a:xfrm>
            <a:off x="6156952" y="4491121"/>
            <a:ext cx="2563812" cy="2102326"/>
          </a:xfrm>
          <a:prstGeom prst="rect">
            <a:avLst/>
          </a:prstGeom>
        </p:spPr>
      </p:pic>
      <p:sp>
        <p:nvSpPr>
          <p:cNvPr id="9" name="TextBox 8"/>
          <p:cNvSpPr txBox="1"/>
          <p:nvPr/>
        </p:nvSpPr>
        <p:spPr>
          <a:xfrm>
            <a:off x="1067195" y="1764557"/>
            <a:ext cx="9601066" cy="523220"/>
          </a:xfrm>
          <a:prstGeom prst="rect">
            <a:avLst/>
          </a:prstGeom>
          <a:noFill/>
        </p:spPr>
        <p:txBody>
          <a:bodyPr wrap="square" rtlCol="0">
            <a:spAutoFit/>
          </a:bodyPr>
          <a:lstStyle/>
          <a:p>
            <a:r>
              <a:rPr lang="en-US" sz="2800" dirty="0" smtClean="0">
                <a:solidFill>
                  <a:schemeClr val="bg1"/>
                </a:solidFill>
              </a:rPr>
              <a:t>Effect of non-personalized and non-timed contents</a:t>
            </a:r>
            <a:endParaRPr lang="en-US" sz="2800" dirty="0">
              <a:solidFill>
                <a:schemeClr val="bg1"/>
              </a:solidFill>
            </a:endParaRPr>
          </a:p>
        </p:txBody>
      </p:sp>
      <p:sp>
        <p:nvSpPr>
          <p:cNvPr id="10" name="TextBox 9"/>
          <p:cNvSpPr txBox="1"/>
          <p:nvPr/>
        </p:nvSpPr>
        <p:spPr>
          <a:xfrm>
            <a:off x="9881937" y="2287776"/>
            <a:ext cx="2053389" cy="3693319"/>
          </a:xfrm>
          <a:prstGeom prst="rect">
            <a:avLst/>
          </a:prstGeom>
          <a:noFill/>
        </p:spPr>
        <p:txBody>
          <a:bodyPr wrap="square" rtlCol="0">
            <a:spAutoFit/>
          </a:bodyPr>
          <a:lstStyle/>
          <a:p>
            <a:r>
              <a:rPr lang="en-US" dirty="0" smtClean="0">
                <a:solidFill>
                  <a:schemeClr val="bg1"/>
                </a:solidFill>
              </a:rPr>
              <a:t>Example Text based contents</a:t>
            </a:r>
          </a:p>
          <a:p>
            <a:r>
              <a:rPr lang="en-US" dirty="0" smtClean="0">
                <a:solidFill>
                  <a:schemeClr val="bg1"/>
                </a:solidFill>
              </a:rPr>
              <a:t>================</a:t>
            </a:r>
          </a:p>
          <a:p>
            <a:endParaRPr lang="en-US" dirty="0">
              <a:solidFill>
                <a:schemeClr val="bg1"/>
              </a:solidFill>
            </a:endParaRPr>
          </a:p>
          <a:p>
            <a:pPr marL="285750" indent="-285750">
              <a:buFont typeface="Arial" charset="0"/>
              <a:buChar char="•"/>
            </a:pPr>
            <a:r>
              <a:rPr lang="en-US" dirty="0" smtClean="0">
                <a:solidFill>
                  <a:schemeClr val="bg1"/>
                </a:solidFill>
              </a:rPr>
              <a:t>Product catalogues</a:t>
            </a:r>
          </a:p>
          <a:p>
            <a:pPr marL="285750" indent="-285750">
              <a:buFont typeface="Arial" charset="0"/>
              <a:buChar char="•"/>
            </a:pPr>
            <a:r>
              <a:rPr lang="en-US" dirty="0">
                <a:solidFill>
                  <a:schemeClr val="bg1"/>
                </a:solidFill>
              </a:rPr>
              <a:t>T</a:t>
            </a:r>
            <a:r>
              <a:rPr lang="en-US" dirty="0" smtClean="0">
                <a:solidFill>
                  <a:schemeClr val="bg1"/>
                </a:solidFill>
              </a:rPr>
              <a:t>ravel destination</a:t>
            </a:r>
          </a:p>
          <a:p>
            <a:pPr marL="285750" indent="-285750">
              <a:buFont typeface="Arial" charset="0"/>
              <a:buChar char="•"/>
            </a:pPr>
            <a:r>
              <a:rPr lang="en-US" dirty="0" smtClean="0">
                <a:solidFill>
                  <a:schemeClr val="bg1"/>
                </a:solidFill>
              </a:rPr>
              <a:t>Store events</a:t>
            </a:r>
          </a:p>
          <a:p>
            <a:pPr marL="285750" indent="-285750">
              <a:buFont typeface="Arial" charset="0"/>
              <a:buChar char="•"/>
            </a:pPr>
            <a:r>
              <a:rPr lang="en-US" dirty="0" smtClean="0">
                <a:solidFill>
                  <a:schemeClr val="bg1"/>
                </a:solidFill>
              </a:rPr>
              <a:t>Adventure classes</a:t>
            </a:r>
          </a:p>
          <a:p>
            <a:pPr marL="285750" indent="-285750">
              <a:buFont typeface="Arial" charset="0"/>
              <a:buChar char="•"/>
            </a:pPr>
            <a:endParaRPr lang="en-US" dirty="0" smtClean="0"/>
          </a:p>
          <a:p>
            <a:endParaRPr lang="en-US" dirty="0" smtClean="0"/>
          </a:p>
        </p:txBody>
      </p:sp>
    </p:spTree>
    <p:extLst>
      <p:ext uri="{BB962C8B-B14F-4D97-AF65-F5344CB8AC3E}">
        <p14:creationId xmlns:p14="http://schemas.microsoft.com/office/powerpoint/2010/main" val="19149968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About SKELLAM AI</a:t>
            </a:r>
            <a:endParaRPr lang="en-US" dirty="0">
              <a:solidFill>
                <a:schemeClr val="bg1"/>
              </a:solidFill>
            </a:endParaRPr>
          </a:p>
        </p:txBody>
      </p:sp>
      <p:sp>
        <p:nvSpPr>
          <p:cNvPr id="3" name="Content Placeholder 2"/>
          <p:cNvSpPr>
            <a:spLocks noGrp="1"/>
          </p:cNvSpPr>
          <p:nvPr>
            <p:ph idx="1"/>
          </p:nvPr>
        </p:nvSpPr>
        <p:spPr/>
        <p:txBody>
          <a:bodyPr/>
          <a:lstStyle/>
          <a:p>
            <a:r>
              <a:rPr lang="en-US" dirty="0" smtClean="0">
                <a:solidFill>
                  <a:schemeClr val="bg1"/>
                </a:solidFill>
              </a:rPr>
              <a:t>Provides customized </a:t>
            </a:r>
            <a:r>
              <a:rPr lang="en-US" dirty="0" smtClean="0">
                <a:solidFill>
                  <a:schemeClr val="bg1"/>
                </a:solidFill>
              </a:rPr>
              <a:t>AI </a:t>
            </a:r>
            <a:r>
              <a:rPr lang="en-US" dirty="0" smtClean="0">
                <a:solidFill>
                  <a:schemeClr val="bg1"/>
                </a:solidFill>
              </a:rPr>
              <a:t>solutions for enterprises in CRM, Customer Analytics and </a:t>
            </a:r>
            <a:r>
              <a:rPr lang="en-US" dirty="0" err="1" smtClean="0">
                <a:solidFill>
                  <a:schemeClr val="bg1"/>
                </a:solidFill>
              </a:rPr>
              <a:t>MarTech</a:t>
            </a:r>
            <a:r>
              <a:rPr lang="en-US" dirty="0" smtClean="0">
                <a:solidFill>
                  <a:schemeClr val="bg1"/>
                </a:solidFill>
              </a:rPr>
              <a:t> space.</a:t>
            </a:r>
          </a:p>
          <a:p>
            <a:endParaRPr lang="en-US" dirty="0">
              <a:solidFill>
                <a:schemeClr val="bg1"/>
              </a:solidFill>
            </a:endParaRPr>
          </a:p>
          <a:p>
            <a:r>
              <a:rPr lang="en-US" dirty="0" smtClean="0">
                <a:solidFill>
                  <a:schemeClr val="bg1"/>
                </a:solidFill>
              </a:rPr>
              <a:t>Founded in 2017</a:t>
            </a:r>
          </a:p>
          <a:p>
            <a:pPr marL="0" indent="0">
              <a:buNone/>
            </a:pPr>
            <a:endParaRPr lang="en-US" dirty="0" smtClean="0">
              <a:solidFill>
                <a:schemeClr val="bg1"/>
              </a:solidFill>
            </a:endParaRPr>
          </a:p>
          <a:p>
            <a:r>
              <a:rPr lang="en-US" dirty="0" smtClean="0">
                <a:solidFill>
                  <a:schemeClr val="bg1"/>
                </a:solidFill>
              </a:rPr>
              <a:t>Offices </a:t>
            </a:r>
            <a:r>
              <a:rPr lang="en-US" dirty="0" smtClean="0">
                <a:solidFill>
                  <a:schemeClr val="bg1"/>
                </a:solidFill>
              </a:rPr>
              <a:t>in Seattle, USA and Bangalore, India.</a:t>
            </a:r>
          </a:p>
        </p:txBody>
      </p:sp>
    </p:spTree>
    <p:extLst>
      <p:ext uri="{BB962C8B-B14F-4D97-AF65-F5344CB8AC3E}">
        <p14:creationId xmlns:p14="http://schemas.microsoft.com/office/powerpoint/2010/main" val="1428955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Using signals from text analytics for other predictive problems</a:t>
            </a:r>
            <a:endParaRPr lang="en-US" dirty="0">
              <a:solidFill>
                <a:schemeClr val="bg1"/>
              </a:solidFill>
            </a:endParaRPr>
          </a:p>
        </p:txBody>
      </p:sp>
      <p:sp>
        <p:nvSpPr>
          <p:cNvPr id="3" name="Content Placeholder 2"/>
          <p:cNvSpPr>
            <a:spLocks noGrp="1"/>
          </p:cNvSpPr>
          <p:nvPr>
            <p:ph idx="1"/>
          </p:nvPr>
        </p:nvSpPr>
        <p:spPr/>
        <p:txBody>
          <a:bodyPr/>
          <a:lstStyle/>
          <a:p>
            <a:pPr marL="0" indent="0">
              <a:buNone/>
            </a:pPr>
            <a:r>
              <a:rPr lang="en-US" dirty="0" smtClean="0"/>
              <a:t> </a:t>
            </a:r>
            <a:r>
              <a:rPr lang="en-US" dirty="0" smtClean="0">
                <a:solidFill>
                  <a:schemeClr val="bg1"/>
                </a:solidFill>
              </a:rPr>
              <a:t>Example problem </a:t>
            </a:r>
            <a:r>
              <a:rPr lang="mr-IN" dirty="0" smtClean="0">
                <a:solidFill>
                  <a:schemeClr val="bg1"/>
                </a:solidFill>
              </a:rPr>
              <a:t>–</a:t>
            </a:r>
            <a:r>
              <a:rPr lang="en-US" dirty="0" smtClean="0">
                <a:solidFill>
                  <a:schemeClr val="bg1"/>
                </a:solidFill>
              </a:rPr>
              <a:t> Identify relevant digital contents for customers</a:t>
            </a:r>
          </a:p>
          <a:p>
            <a:pPr marL="0" indent="0">
              <a:buNone/>
            </a:pPr>
            <a:endParaRPr lang="en-US" dirty="0">
              <a:solidFill>
                <a:schemeClr val="bg1"/>
              </a:solidFill>
            </a:endParaRPr>
          </a:p>
        </p:txBody>
      </p:sp>
      <p:pic>
        <p:nvPicPr>
          <p:cNvPr id="4" name="Picture 3"/>
          <p:cNvPicPr>
            <a:picLocks noChangeAspect="1"/>
          </p:cNvPicPr>
          <p:nvPr/>
        </p:nvPicPr>
        <p:blipFill>
          <a:blip r:embed="rId2"/>
          <a:stretch>
            <a:fillRect/>
          </a:stretch>
        </p:blipFill>
        <p:spPr>
          <a:xfrm>
            <a:off x="4879595" y="3662824"/>
            <a:ext cx="3190876" cy="2222500"/>
          </a:xfrm>
          <a:prstGeom prst="rect">
            <a:avLst/>
          </a:prstGeom>
        </p:spPr>
      </p:pic>
      <p:sp>
        <p:nvSpPr>
          <p:cNvPr id="5" name="TextBox 4"/>
          <p:cNvSpPr txBox="1"/>
          <p:nvPr/>
        </p:nvSpPr>
        <p:spPr>
          <a:xfrm>
            <a:off x="8503858" y="4569680"/>
            <a:ext cx="571500" cy="523220"/>
          </a:xfrm>
          <a:prstGeom prst="rect">
            <a:avLst/>
          </a:prstGeom>
          <a:noFill/>
        </p:spPr>
        <p:txBody>
          <a:bodyPr wrap="square" rtlCol="0">
            <a:spAutoFit/>
          </a:bodyPr>
          <a:lstStyle/>
          <a:p>
            <a:r>
              <a:rPr lang="en-US" sz="2800" dirty="0"/>
              <a:t>=</a:t>
            </a:r>
          </a:p>
        </p:txBody>
      </p:sp>
      <p:pic>
        <p:nvPicPr>
          <p:cNvPr id="6" name="Content Placeholder 4"/>
          <p:cNvPicPr>
            <a:picLocks noChangeAspect="1"/>
          </p:cNvPicPr>
          <p:nvPr/>
        </p:nvPicPr>
        <p:blipFill>
          <a:blip r:embed="rId3"/>
          <a:stretch>
            <a:fillRect/>
          </a:stretch>
        </p:blipFill>
        <p:spPr>
          <a:xfrm>
            <a:off x="8844792" y="3298826"/>
            <a:ext cx="2509008" cy="1669631"/>
          </a:xfrm>
          <a:prstGeom prst="rect">
            <a:avLst/>
          </a:prstGeom>
        </p:spPr>
      </p:pic>
      <p:pic>
        <p:nvPicPr>
          <p:cNvPr id="7" name="Picture 6"/>
          <p:cNvPicPr>
            <a:picLocks noChangeAspect="1"/>
          </p:cNvPicPr>
          <p:nvPr/>
        </p:nvPicPr>
        <p:blipFill>
          <a:blip r:embed="rId4"/>
          <a:stretch>
            <a:fillRect/>
          </a:stretch>
        </p:blipFill>
        <p:spPr>
          <a:xfrm>
            <a:off x="9077325" y="4949452"/>
            <a:ext cx="2276475" cy="1227511"/>
          </a:xfrm>
          <a:prstGeom prst="rect">
            <a:avLst/>
          </a:prstGeom>
        </p:spPr>
      </p:pic>
      <p:sp>
        <p:nvSpPr>
          <p:cNvPr id="8" name="Oval 7"/>
          <p:cNvSpPr/>
          <p:nvPr/>
        </p:nvSpPr>
        <p:spPr>
          <a:xfrm>
            <a:off x="838200" y="4159777"/>
            <a:ext cx="2903622" cy="1343025"/>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Relevant content &amp; promotional offers on  new travel destinations</a:t>
            </a:r>
            <a:endParaRPr lang="en-US" dirty="0"/>
          </a:p>
        </p:txBody>
      </p:sp>
      <p:sp>
        <p:nvSpPr>
          <p:cNvPr id="10" name="TextBox 9"/>
          <p:cNvSpPr txBox="1"/>
          <p:nvPr/>
        </p:nvSpPr>
        <p:spPr>
          <a:xfrm>
            <a:off x="3920935" y="4530011"/>
            <a:ext cx="571500" cy="523220"/>
          </a:xfrm>
          <a:prstGeom prst="rect">
            <a:avLst/>
          </a:prstGeom>
          <a:noFill/>
        </p:spPr>
        <p:txBody>
          <a:bodyPr wrap="square" rtlCol="0">
            <a:spAutoFit/>
          </a:bodyPr>
          <a:lstStyle/>
          <a:p>
            <a:r>
              <a:rPr lang="en-US" sz="2800" dirty="0"/>
              <a:t>+</a:t>
            </a:r>
          </a:p>
        </p:txBody>
      </p:sp>
    </p:spTree>
    <p:extLst>
      <p:ext uri="{BB962C8B-B14F-4D97-AF65-F5344CB8AC3E}">
        <p14:creationId xmlns:p14="http://schemas.microsoft.com/office/powerpoint/2010/main" val="29574378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Architecting for mixing text analytics output with other data.</a:t>
            </a:r>
            <a:endParaRPr lang="en-US" dirty="0">
              <a:solidFill>
                <a:schemeClr val="bg1"/>
              </a:solidFill>
            </a:endParaRPr>
          </a:p>
        </p:txBody>
      </p:sp>
      <p:sp>
        <p:nvSpPr>
          <p:cNvPr id="3" name="Content Placeholder 2"/>
          <p:cNvSpPr>
            <a:spLocks noGrp="1"/>
          </p:cNvSpPr>
          <p:nvPr>
            <p:ph idx="1"/>
          </p:nvPr>
        </p:nvSpPr>
        <p:spPr>
          <a:xfrm>
            <a:off x="838200" y="1825625"/>
            <a:ext cx="4904874" cy="4351338"/>
          </a:xfrm>
        </p:spPr>
        <p:txBody>
          <a:bodyPr/>
          <a:lstStyle/>
          <a:p>
            <a:r>
              <a:rPr lang="en-US" dirty="0" smtClean="0">
                <a:solidFill>
                  <a:schemeClr val="bg1"/>
                </a:solidFill>
              </a:rPr>
              <a:t>Need to have a “bridge” between the text and other data.</a:t>
            </a:r>
          </a:p>
          <a:p>
            <a:r>
              <a:rPr lang="en-US" dirty="0" smtClean="0">
                <a:solidFill>
                  <a:schemeClr val="bg1"/>
                </a:solidFill>
              </a:rPr>
              <a:t>For example the key words extracted from product description and the content data can be the bridge between the product and content.</a:t>
            </a:r>
            <a:endParaRPr lang="en-US" dirty="0">
              <a:solidFill>
                <a:schemeClr val="bg1"/>
              </a:solidFill>
            </a:endParaRPr>
          </a:p>
        </p:txBody>
      </p:sp>
      <p:sp>
        <p:nvSpPr>
          <p:cNvPr id="4" name="Rectangle 3"/>
          <p:cNvSpPr/>
          <p:nvPr/>
        </p:nvSpPr>
        <p:spPr>
          <a:xfrm>
            <a:off x="6655469" y="1531917"/>
            <a:ext cx="1892968"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NLP results</a:t>
            </a:r>
            <a:endParaRPr lang="en-US" dirty="0"/>
          </a:p>
        </p:txBody>
      </p:sp>
      <p:sp>
        <p:nvSpPr>
          <p:cNvPr id="5" name="Rectangle 4"/>
          <p:cNvSpPr/>
          <p:nvPr/>
        </p:nvSpPr>
        <p:spPr>
          <a:xfrm>
            <a:off x="6655469" y="4001294"/>
            <a:ext cx="1892968"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Non </a:t>
            </a:r>
            <a:r>
              <a:rPr lang="en-US" smtClean="0"/>
              <a:t>NLP data</a:t>
            </a:r>
            <a:endParaRPr lang="en-US"/>
          </a:p>
        </p:txBody>
      </p:sp>
      <p:sp>
        <p:nvSpPr>
          <p:cNvPr id="6" name="Rectangle 5"/>
          <p:cNvSpPr/>
          <p:nvPr/>
        </p:nvSpPr>
        <p:spPr>
          <a:xfrm>
            <a:off x="9460832" y="2812424"/>
            <a:ext cx="1892968"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Bridge data</a:t>
            </a:r>
            <a:endParaRPr lang="en-US" dirty="0"/>
          </a:p>
        </p:txBody>
      </p:sp>
      <p:cxnSp>
        <p:nvCxnSpPr>
          <p:cNvPr id="8" name="Elbow Connector 7"/>
          <p:cNvCxnSpPr>
            <a:stCxn id="5" idx="3"/>
            <a:endCxn id="6" idx="1"/>
          </p:cNvCxnSpPr>
          <p:nvPr/>
        </p:nvCxnSpPr>
        <p:spPr>
          <a:xfrm flipV="1">
            <a:off x="8548437" y="3269624"/>
            <a:ext cx="912395" cy="118887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Elbow Connector 9"/>
          <p:cNvCxnSpPr>
            <a:stCxn id="4" idx="3"/>
            <a:endCxn id="6" idx="1"/>
          </p:cNvCxnSpPr>
          <p:nvPr/>
        </p:nvCxnSpPr>
        <p:spPr>
          <a:xfrm>
            <a:off x="8548437" y="1989117"/>
            <a:ext cx="912395" cy="1280507"/>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246781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Final thoughts</a:t>
            </a:r>
            <a:endParaRPr lang="en-US" dirty="0"/>
          </a:p>
        </p:txBody>
      </p:sp>
      <p:sp>
        <p:nvSpPr>
          <p:cNvPr id="3" name="Content Placeholder 2"/>
          <p:cNvSpPr>
            <a:spLocks noGrp="1"/>
          </p:cNvSpPr>
          <p:nvPr>
            <p:ph idx="1"/>
          </p:nvPr>
        </p:nvSpPr>
        <p:spPr/>
        <p:txBody>
          <a:bodyPr/>
          <a:lstStyle/>
          <a:p>
            <a:r>
              <a:rPr lang="en-US" dirty="0" smtClean="0">
                <a:solidFill>
                  <a:schemeClr val="bg1"/>
                </a:solidFill>
              </a:rPr>
              <a:t>Lots of hidden insight in unstructured text data</a:t>
            </a:r>
          </a:p>
          <a:p>
            <a:r>
              <a:rPr lang="en-US" dirty="0" smtClean="0">
                <a:solidFill>
                  <a:schemeClr val="bg1"/>
                </a:solidFill>
              </a:rPr>
              <a:t>You are missing out if you are not making use of the unstructured data in your org</a:t>
            </a:r>
          </a:p>
          <a:p>
            <a:r>
              <a:rPr lang="en-US" dirty="0" smtClean="0">
                <a:solidFill>
                  <a:schemeClr val="bg1"/>
                </a:solidFill>
              </a:rPr>
              <a:t>Customized NLP development focused specific to your business problem provides better fitting solutions.</a:t>
            </a:r>
          </a:p>
          <a:p>
            <a:r>
              <a:rPr lang="en-US" dirty="0" smtClean="0">
                <a:solidFill>
                  <a:schemeClr val="bg1"/>
                </a:solidFill>
              </a:rPr>
              <a:t>If your org is “cloud enabled” you are already one step ahead in terms of developing your NLP solution.</a:t>
            </a:r>
            <a:endParaRPr lang="en-US" dirty="0" smtClean="0">
              <a:solidFill>
                <a:schemeClr val="bg1"/>
              </a:solidFill>
            </a:endParaRPr>
          </a:p>
          <a:p>
            <a:endParaRPr lang="en-US" dirty="0"/>
          </a:p>
        </p:txBody>
      </p:sp>
    </p:spTree>
    <p:extLst>
      <p:ext uri="{BB962C8B-B14F-4D97-AF65-F5344CB8AC3E}">
        <p14:creationId xmlns:p14="http://schemas.microsoft.com/office/powerpoint/2010/main" val="44160191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Questions ?</a:t>
            </a:r>
            <a:endParaRPr lang="en-US" dirty="0">
              <a:solidFill>
                <a:schemeClr val="bg1"/>
              </a:solidFill>
            </a:endParaRPr>
          </a:p>
        </p:txBody>
      </p:sp>
      <p:sp>
        <p:nvSpPr>
          <p:cNvPr id="3" name="Content Placeholder 2"/>
          <p:cNvSpPr>
            <a:spLocks noGrp="1"/>
          </p:cNvSpPr>
          <p:nvPr>
            <p:ph idx="1"/>
          </p:nvPr>
        </p:nvSpPr>
        <p:spPr/>
        <p:txBody>
          <a:bodyPr/>
          <a:lstStyle/>
          <a:p>
            <a:pPr marL="0" indent="0">
              <a:buNone/>
            </a:pPr>
            <a:r>
              <a:rPr lang="en-US" dirty="0" smtClean="0"/>
              <a:t> </a:t>
            </a:r>
            <a:endParaRPr lang="en-US" dirty="0"/>
          </a:p>
        </p:txBody>
      </p:sp>
    </p:spTree>
    <p:extLst>
      <p:ext uri="{BB962C8B-B14F-4D97-AF65-F5344CB8AC3E}">
        <p14:creationId xmlns:p14="http://schemas.microsoft.com/office/powerpoint/2010/main" val="5865737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Why customized text analytics solution ?</a:t>
            </a:r>
            <a:endParaRPr lang="en-US" dirty="0">
              <a:solidFill>
                <a:schemeClr val="bg1"/>
              </a:solidFill>
            </a:endParaRPr>
          </a:p>
        </p:txBody>
      </p:sp>
      <p:pic>
        <p:nvPicPr>
          <p:cNvPr id="4" name="Content Placeholder 3"/>
          <p:cNvPicPr>
            <a:picLocks noGrp="1" noChangeAspect="1"/>
          </p:cNvPicPr>
          <p:nvPr>
            <p:ph idx="1"/>
          </p:nvPr>
        </p:nvPicPr>
        <p:blipFill>
          <a:blip r:embed="rId3"/>
          <a:stretch>
            <a:fillRect/>
          </a:stretch>
        </p:blipFill>
        <p:spPr>
          <a:xfrm>
            <a:off x="7143750" y="1690688"/>
            <a:ext cx="4621213" cy="2343149"/>
          </a:xfrm>
          <a:prstGeom prst="rect">
            <a:avLst/>
          </a:prstGeom>
        </p:spPr>
      </p:pic>
      <p:pic>
        <p:nvPicPr>
          <p:cNvPr id="5"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43750" y="4033837"/>
            <a:ext cx="4621213" cy="2444112"/>
          </a:xfrm>
          <a:prstGeom prst="rect">
            <a:avLst/>
          </a:prstGeom>
        </p:spPr>
      </p:pic>
      <p:sp>
        <p:nvSpPr>
          <p:cNvPr id="6" name="TextBox 5"/>
          <p:cNvSpPr txBox="1"/>
          <p:nvPr/>
        </p:nvSpPr>
        <p:spPr>
          <a:xfrm>
            <a:off x="1214438" y="1814512"/>
            <a:ext cx="5200650" cy="6124754"/>
          </a:xfrm>
          <a:prstGeom prst="rect">
            <a:avLst/>
          </a:prstGeom>
          <a:noFill/>
        </p:spPr>
        <p:txBody>
          <a:bodyPr wrap="square" rtlCol="0">
            <a:spAutoFit/>
          </a:bodyPr>
          <a:lstStyle/>
          <a:p>
            <a:pPr marL="285750" indent="-285750">
              <a:buFont typeface="Arial" charset="0"/>
              <a:buChar char="•"/>
            </a:pPr>
            <a:r>
              <a:rPr lang="en-US" sz="2800" dirty="0" smtClean="0">
                <a:solidFill>
                  <a:schemeClr val="bg1"/>
                </a:solidFill>
              </a:rPr>
              <a:t>Integrates better with existing </a:t>
            </a:r>
            <a:r>
              <a:rPr lang="en-US" sz="2800" dirty="0" smtClean="0">
                <a:solidFill>
                  <a:schemeClr val="bg1"/>
                </a:solidFill>
              </a:rPr>
              <a:t>business processes, data and infrastructure.</a:t>
            </a:r>
          </a:p>
          <a:p>
            <a:pPr marL="285750" indent="-285750">
              <a:buFont typeface="Arial" charset="0"/>
              <a:buChar char="•"/>
            </a:pPr>
            <a:r>
              <a:rPr lang="en-US" sz="2800" dirty="0" smtClean="0">
                <a:solidFill>
                  <a:schemeClr val="bg1"/>
                </a:solidFill>
              </a:rPr>
              <a:t>Enables to mix </a:t>
            </a:r>
            <a:r>
              <a:rPr lang="en-US" sz="2800" dirty="0" smtClean="0">
                <a:solidFill>
                  <a:schemeClr val="bg1"/>
                </a:solidFill>
              </a:rPr>
              <a:t>signals from text analytics to other systems such as content recommendation</a:t>
            </a:r>
            <a:r>
              <a:rPr lang="en-US" sz="2800" dirty="0" smtClean="0">
                <a:solidFill>
                  <a:schemeClr val="bg1"/>
                </a:solidFill>
              </a:rPr>
              <a:t>.</a:t>
            </a:r>
          </a:p>
          <a:p>
            <a:pPr marL="285750" indent="-285750">
              <a:buFont typeface="Arial" charset="0"/>
              <a:buChar char="•"/>
            </a:pPr>
            <a:r>
              <a:rPr lang="en-US" sz="2800" dirty="0" smtClean="0">
                <a:solidFill>
                  <a:schemeClr val="bg1"/>
                </a:solidFill>
              </a:rPr>
              <a:t>In general, it is harder to generalize a data centric solution, as opposed to a business process centric solution.</a:t>
            </a:r>
            <a:endParaRPr lang="en-US" sz="2800" dirty="0" smtClean="0">
              <a:solidFill>
                <a:schemeClr val="bg1"/>
              </a:solidFill>
            </a:endParaRPr>
          </a:p>
          <a:p>
            <a:pPr marL="285750" indent="-285750">
              <a:buFont typeface="Arial" charset="0"/>
              <a:buChar char="•"/>
            </a:pPr>
            <a:endParaRPr lang="en-US" sz="2800" dirty="0" smtClean="0"/>
          </a:p>
          <a:p>
            <a:pPr marL="285750" indent="-285750">
              <a:buFont typeface="Arial" charset="0"/>
              <a:buChar char="•"/>
            </a:pPr>
            <a:endParaRPr lang="en-US" sz="2800" dirty="0" smtClean="0"/>
          </a:p>
          <a:p>
            <a:pPr marL="285750" indent="-285750">
              <a:buFont typeface="Arial" charset="0"/>
              <a:buChar char="•"/>
            </a:pPr>
            <a:endParaRPr lang="en-US" sz="2800" dirty="0"/>
          </a:p>
        </p:txBody>
      </p:sp>
    </p:spTree>
    <p:extLst>
      <p:ext uri="{BB962C8B-B14F-4D97-AF65-F5344CB8AC3E}">
        <p14:creationId xmlns:p14="http://schemas.microsoft.com/office/powerpoint/2010/main" val="19676466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Components of a typical text analytics system</a:t>
            </a:r>
            <a:endParaRPr lang="en-US" dirty="0">
              <a:solidFill>
                <a:schemeClr val="bg1"/>
              </a:solidFill>
            </a:endParaRPr>
          </a:p>
        </p:txBody>
      </p:sp>
      <p:sp>
        <p:nvSpPr>
          <p:cNvPr id="3" name="Content Placeholder 2"/>
          <p:cNvSpPr>
            <a:spLocks noGrp="1"/>
          </p:cNvSpPr>
          <p:nvPr>
            <p:ph idx="1"/>
          </p:nvPr>
        </p:nvSpPr>
        <p:spPr/>
        <p:txBody>
          <a:bodyPr/>
          <a:lstStyle/>
          <a:p>
            <a:pPr marL="0" indent="0">
              <a:buNone/>
            </a:pPr>
            <a:r>
              <a:rPr lang="en-US" dirty="0" smtClean="0"/>
              <a:t> </a:t>
            </a:r>
            <a:endParaRPr lang="en-US" dirty="0"/>
          </a:p>
        </p:txBody>
      </p:sp>
      <p:sp>
        <p:nvSpPr>
          <p:cNvPr id="4" name="Oval 3"/>
          <p:cNvSpPr/>
          <p:nvPr/>
        </p:nvSpPr>
        <p:spPr>
          <a:xfrm>
            <a:off x="4352925" y="1452562"/>
            <a:ext cx="1743075" cy="1143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Sentiment analyzer</a:t>
            </a:r>
            <a:endParaRPr lang="en-US" dirty="0"/>
          </a:p>
        </p:txBody>
      </p:sp>
      <p:sp>
        <p:nvSpPr>
          <p:cNvPr id="5" name="Oval 4"/>
          <p:cNvSpPr/>
          <p:nvPr/>
        </p:nvSpPr>
        <p:spPr>
          <a:xfrm>
            <a:off x="2569370" y="2295525"/>
            <a:ext cx="2128837" cy="10890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Machine learned topic detection</a:t>
            </a:r>
            <a:endParaRPr lang="en-US" dirty="0"/>
          </a:p>
        </p:txBody>
      </p:sp>
      <p:sp>
        <p:nvSpPr>
          <p:cNvPr id="6" name="Oval 5"/>
          <p:cNvSpPr/>
          <p:nvPr/>
        </p:nvSpPr>
        <p:spPr>
          <a:xfrm>
            <a:off x="2427685" y="3854450"/>
            <a:ext cx="1743075" cy="10890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Rule based </a:t>
            </a:r>
            <a:r>
              <a:rPr lang="en-US" smtClean="0"/>
              <a:t>Topic Detection</a:t>
            </a:r>
            <a:endParaRPr lang="en-US" dirty="0"/>
          </a:p>
        </p:txBody>
      </p:sp>
      <p:sp>
        <p:nvSpPr>
          <p:cNvPr id="7" name="Oval 6"/>
          <p:cNvSpPr/>
          <p:nvPr/>
        </p:nvSpPr>
        <p:spPr>
          <a:xfrm>
            <a:off x="4170760" y="5149048"/>
            <a:ext cx="1743075" cy="10890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Language Parsing</a:t>
            </a:r>
            <a:endParaRPr lang="en-US" dirty="0"/>
          </a:p>
        </p:txBody>
      </p:sp>
      <p:sp>
        <p:nvSpPr>
          <p:cNvPr id="8" name="Oval 7"/>
          <p:cNvSpPr/>
          <p:nvPr/>
        </p:nvSpPr>
        <p:spPr>
          <a:xfrm>
            <a:off x="6400801" y="5036343"/>
            <a:ext cx="2043112" cy="10890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Model management</a:t>
            </a:r>
            <a:endParaRPr lang="en-US" dirty="0"/>
          </a:p>
        </p:txBody>
      </p:sp>
      <p:sp>
        <p:nvSpPr>
          <p:cNvPr id="9" name="Oval 8"/>
          <p:cNvSpPr/>
          <p:nvPr/>
        </p:nvSpPr>
        <p:spPr>
          <a:xfrm>
            <a:off x="6815136" y="1580355"/>
            <a:ext cx="1743075" cy="10890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Anomaly detection</a:t>
            </a:r>
            <a:endParaRPr lang="en-US" dirty="0"/>
          </a:p>
        </p:txBody>
      </p:sp>
      <p:sp>
        <p:nvSpPr>
          <p:cNvPr id="10" name="Oval 9"/>
          <p:cNvSpPr/>
          <p:nvPr/>
        </p:nvSpPr>
        <p:spPr>
          <a:xfrm>
            <a:off x="8443913" y="2529674"/>
            <a:ext cx="1743075" cy="10890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Reporting</a:t>
            </a:r>
            <a:endParaRPr lang="en-US" dirty="0"/>
          </a:p>
        </p:txBody>
      </p:sp>
      <p:sp>
        <p:nvSpPr>
          <p:cNvPr id="11" name="Oval 10"/>
          <p:cNvSpPr/>
          <p:nvPr/>
        </p:nvSpPr>
        <p:spPr>
          <a:xfrm>
            <a:off x="8307581" y="4087024"/>
            <a:ext cx="2193135" cy="13049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Publishing to other data systems</a:t>
            </a:r>
            <a:endParaRPr lang="en-US" dirty="0"/>
          </a:p>
        </p:txBody>
      </p:sp>
    </p:spTree>
    <p:extLst>
      <p:ext uri="{BB962C8B-B14F-4D97-AF65-F5344CB8AC3E}">
        <p14:creationId xmlns:p14="http://schemas.microsoft.com/office/powerpoint/2010/main" val="16604897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NLP Data flow</a:t>
            </a:r>
            <a:endParaRPr lang="en-US" dirty="0">
              <a:solidFill>
                <a:schemeClr val="bg1"/>
              </a:solidFill>
            </a:endParaRPr>
          </a:p>
        </p:txBody>
      </p:sp>
      <p:sp>
        <p:nvSpPr>
          <p:cNvPr id="3" name="Content Placeholder 2"/>
          <p:cNvSpPr>
            <a:spLocks noGrp="1"/>
          </p:cNvSpPr>
          <p:nvPr>
            <p:ph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t> </a:t>
            </a:r>
            <a:endParaRPr lang="en-US" dirty="0"/>
          </a:p>
        </p:txBody>
      </p:sp>
      <p:sp>
        <p:nvSpPr>
          <p:cNvPr id="4" name="Rectangle 3"/>
          <p:cNvSpPr/>
          <p:nvPr/>
        </p:nvSpPr>
        <p:spPr>
          <a:xfrm>
            <a:off x="796335" y="1458503"/>
            <a:ext cx="914400" cy="4188325"/>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Source data</a:t>
            </a:r>
            <a:endParaRPr lang="en-US" dirty="0">
              <a:solidFill>
                <a:schemeClr val="tx1"/>
              </a:solidFill>
            </a:endParaRPr>
          </a:p>
        </p:txBody>
      </p:sp>
      <p:sp>
        <p:nvSpPr>
          <p:cNvPr id="5" name="Rectangle 4"/>
          <p:cNvSpPr/>
          <p:nvPr/>
        </p:nvSpPr>
        <p:spPr>
          <a:xfrm>
            <a:off x="3756001" y="1458503"/>
            <a:ext cx="914400" cy="4188325"/>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Clean Data (partitioned)</a:t>
            </a:r>
            <a:endParaRPr lang="en-US" dirty="0">
              <a:solidFill>
                <a:schemeClr val="tx1"/>
              </a:solidFill>
            </a:endParaRPr>
          </a:p>
        </p:txBody>
      </p:sp>
      <p:sp>
        <p:nvSpPr>
          <p:cNvPr id="7" name="Rectangle 6"/>
          <p:cNvSpPr/>
          <p:nvPr/>
        </p:nvSpPr>
        <p:spPr>
          <a:xfrm>
            <a:off x="7442357" y="1402131"/>
            <a:ext cx="914400" cy="4344419"/>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NLP results</a:t>
            </a:r>
            <a:endParaRPr lang="en-US" dirty="0">
              <a:solidFill>
                <a:schemeClr val="tx1"/>
              </a:solidFill>
            </a:endParaRPr>
          </a:p>
        </p:txBody>
      </p:sp>
      <p:sp>
        <p:nvSpPr>
          <p:cNvPr id="9" name="Content Placeholder 3"/>
          <p:cNvSpPr txBox="1">
            <a:spLocks/>
          </p:cNvSpPr>
          <p:nvPr/>
        </p:nvSpPr>
        <p:spPr>
          <a:xfrm>
            <a:off x="5176911" y="3040916"/>
            <a:ext cx="1758936" cy="1066851"/>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228600" indent="-228600" algn="l" defTabSz="914400" rtl="0" eaLnBrk="1" latinLnBrk="0" hangingPunct="1">
              <a:lnSpc>
                <a:spcPct val="90000"/>
              </a:lnSpc>
              <a:spcBef>
                <a:spcPts val="1000"/>
              </a:spcBef>
              <a:buFont typeface="Arial"/>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9pPr>
          </a:lstStyle>
          <a:p>
            <a:pPr marL="0" indent="0" algn="ctr">
              <a:lnSpc>
                <a:spcPct val="100000"/>
              </a:lnSpc>
              <a:spcBef>
                <a:spcPts val="0"/>
              </a:spcBef>
              <a:buFontTx/>
              <a:buNone/>
            </a:pPr>
            <a:r>
              <a:rPr lang="en-US" sz="1800" dirty="0" smtClean="0"/>
              <a:t>NLP Process</a:t>
            </a:r>
            <a:endParaRPr lang="en-US" sz="1800" dirty="0"/>
          </a:p>
        </p:txBody>
      </p:sp>
      <p:sp>
        <p:nvSpPr>
          <p:cNvPr id="16" name="Content Placeholder 3"/>
          <p:cNvSpPr txBox="1">
            <a:spLocks/>
          </p:cNvSpPr>
          <p:nvPr/>
        </p:nvSpPr>
        <p:spPr>
          <a:xfrm>
            <a:off x="1871339" y="3019239"/>
            <a:ext cx="1724057" cy="1066851"/>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228600" indent="-228600" algn="l" defTabSz="914400" rtl="0" eaLnBrk="1" latinLnBrk="0" hangingPunct="1">
              <a:lnSpc>
                <a:spcPct val="90000"/>
              </a:lnSpc>
              <a:spcBef>
                <a:spcPts val="1000"/>
              </a:spcBef>
              <a:buFont typeface="Arial"/>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9pPr>
          </a:lstStyle>
          <a:p>
            <a:pPr marL="0" indent="0" algn="ctr">
              <a:buNone/>
            </a:pPr>
            <a:r>
              <a:rPr lang="en-US" sz="1800" dirty="0" smtClean="0"/>
              <a:t>Data cleaning process</a:t>
            </a:r>
            <a:endParaRPr lang="en-US" sz="1800" dirty="0"/>
          </a:p>
        </p:txBody>
      </p:sp>
      <p:sp>
        <p:nvSpPr>
          <p:cNvPr id="17" name="Rectangle 16"/>
          <p:cNvSpPr/>
          <p:nvPr/>
        </p:nvSpPr>
        <p:spPr>
          <a:xfrm>
            <a:off x="9566030" y="1378635"/>
            <a:ext cx="1505243" cy="914400"/>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Reports</a:t>
            </a:r>
            <a:endParaRPr lang="en-US" dirty="0"/>
          </a:p>
        </p:txBody>
      </p:sp>
      <p:sp>
        <p:nvSpPr>
          <p:cNvPr id="18" name="Rectangle 17"/>
          <p:cNvSpPr/>
          <p:nvPr/>
        </p:nvSpPr>
        <p:spPr>
          <a:xfrm>
            <a:off x="9701431" y="4652560"/>
            <a:ext cx="1475936" cy="91440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Integration with other data sources</a:t>
            </a:r>
            <a:endParaRPr lang="en-US" dirty="0"/>
          </a:p>
        </p:txBody>
      </p:sp>
      <p:cxnSp>
        <p:nvCxnSpPr>
          <p:cNvPr id="20" name="Straight Arrow Connector 19"/>
          <p:cNvCxnSpPr>
            <a:stCxn id="7" idx="3"/>
            <a:endCxn id="17" idx="1"/>
          </p:cNvCxnSpPr>
          <p:nvPr/>
        </p:nvCxnSpPr>
        <p:spPr>
          <a:xfrm flipV="1">
            <a:off x="8356757" y="1835835"/>
            <a:ext cx="1209273" cy="1738506"/>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7" idx="3"/>
            <a:endCxn id="18" idx="1"/>
          </p:cNvCxnSpPr>
          <p:nvPr/>
        </p:nvCxnSpPr>
        <p:spPr>
          <a:xfrm>
            <a:off x="8356757" y="3574341"/>
            <a:ext cx="1344674" cy="1535419"/>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5" idx="3"/>
            <a:endCxn id="9" idx="2"/>
          </p:cNvCxnSpPr>
          <p:nvPr/>
        </p:nvCxnSpPr>
        <p:spPr>
          <a:xfrm>
            <a:off x="4670401" y="3552666"/>
            <a:ext cx="506510" cy="21676"/>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9" idx="6"/>
            <a:endCxn id="7" idx="1"/>
          </p:cNvCxnSpPr>
          <p:nvPr/>
        </p:nvCxnSpPr>
        <p:spPr>
          <a:xfrm flipV="1">
            <a:off x="6935847" y="3574341"/>
            <a:ext cx="506510" cy="1"/>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16" idx="6"/>
            <a:endCxn id="5" idx="1"/>
          </p:cNvCxnSpPr>
          <p:nvPr/>
        </p:nvCxnSpPr>
        <p:spPr>
          <a:xfrm>
            <a:off x="3595396" y="3552665"/>
            <a:ext cx="160605" cy="1"/>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4" idx="3"/>
            <a:endCxn id="16" idx="2"/>
          </p:cNvCxnSpPr>
          <p:nvPr/>
        </p:nvCxnSpPr>
        <p:spPr>
          <a:xfrm flipV="1">
            <a:off x="1710735" y="3552665"/>
            <a:ext cx="160604" cy="1"/>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60265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ML </a:t>
            </a:r>
            <a:r>
              <a:rPr lang="en-US" dirty="0">
                <a:solidFill>
                  <a:schemeClr val="bg1"/>
                </a:solidFill>
              </a:rPr>
              <a:t>b</a:t>
            </a:r>
            <a:r>
              <a:rPr lang="en-US" dirty="0" smtClean="0">
                <a:solidFill>
                  <a:schemeClr val="bg1"/>
                </a:solidFill>
              </a:rPr>
              <a:t>ased topic detection vs Rule based topic detection </a:t>
            </a:r>
            <a:endParaRPr lang="en-US" dirty="0">
              <a:solidFill>
                <a:schemeClr val="bg1"/>
              </a:solidFill>
            </a:endParaRPr>
          </a:p>
        </p:txBody>
      </p:sp>
      <p:pic>
        <p:nvPicPr>
          <p:cNvPr id="4" name="Content Placeholder 3"/>
          <p:cNvPicPr>
            <a:picLocks noGrp="1" noChangeAspect="1"/>
          </p:cNvPicPr>
          <p:nvPr>
            <p:ph idx="1"/>
          </p:nvPr>
        </p:nvPicPr>
        <p:blipFill>
          <a:blip r:embed="rId3"/>
          <a:stretch>
            <a:fillRect/>
          </a:stretch>
        </p:blipFill>
        <p:spPr>
          <a:xfrm>
            <a:off x="838200" y="3229883"/>
            <a:ext cx="3209915" cy="2158546"/>
          </a:xfrm>
          <a:prstGeom prst="rect">
            <a:avLst/>
          </a:prstGeom>
        </p:spPr>
      </p:pic>
      <p:sp>
        <p:nvSpPr>
          <p:cNvPr id="5" name="TextBox 4"/>
          <p:cNvSpPr txBox="1"/>
          <p:nvPr/>
        </p:nvSpPr>
        <p:spPr>
          <a:xfrm>
            <a:off x="996042" y="2351314"/>
            <a:ext cx="3429000" cy="523220"/>
          </a:xfrm>
          <a:prstGeom prst="rect">
            <a:avLst/>
          </a:prstGeom>
          <a:noFill/>
        </p:spPr>
        <p:txBody>
          <a:bodyPr wrap="square" rtlCol="0">
            <a:spAutoFit/>
          </a:bodyPr>
          <a:lstStyle/>
          <a:p>
            <a:r>
              <a:rPr lang="en-US" sz="2800" dirty="0" smtClean="0">
                <a:solidFill>
                  <a:schemeClr val="bg1"/>
                </a:solidFill>
              </a:rPr>
              <a:t>“Bug In My Bed”</a:t>
            </a:r>
            <a:endParaRPr lang="en-US" sz="2800" dirty="0">
              <a:solidFill>
                <a:schemeClr val="bg1"/>
              </a:solidFill>
            </a:endParaRPr>
          </a:p>
        </p:txBody>
      </p:sp>
      <p:sp>
        <p:nvSpPr>
          <p:cNvPr id="6" name="TextBox 5"/>
          <p:cNvSpPr txBox="1"/>
          <p:nvPr/>
        </p:nvSpPr>
        <p:spPr>
          <a:xfrm>
            <a:off x="5157782" y="4047546"/>
            <a:ext cx="653144" cy="523220"/>
          </a:xfrm>
          <a:prstGeom prst="rect">
            <a:avLst/>
          </a:prstGeom>
          <a:noFill/>
        </p:spPr>
        <p:txBody>
          <a:bodyPr wrap="square" rtlCol="0">
            <a:spAutoFit/>
          </a:bodyPr>
          <a:lstStyle/>
          <a:p>
            <a:r>
              <a:rPr lang="en-US" sz="2800" smtClean="0">
                <a:solidFill>
                  <a:schemeClr val="bg1"/>
                </a:solidFill>
              </a:rPr>
              <a:t>VS</a:t>
            </a:r>
            <a:endParaRPr lang="en-US" sz="2800" dirty="0">
              <a:solidFill>
                <a:schemeClr val="bg1"/>
              </a:solidFill>
            </a:endParaRPr>
          </a:p>
        </p:txBody>
      </p:sp>
      <p:pic>
        <p:nvPicPr>
          <p:cNvPr id="7" name="Picture 6"/>
          <p:cNvPicPr>
            <a:picLocks noChangeAspect="1"/>
          </p:cNvPicPr>
          <p:nvPr/>
        </p:nvPicPr>
        <p:blipFill>
          <a:blip r:embed="rId4"/>
          <a:stretch>
            <a:fillRect/>
          </a:stretch>
        </p:blipFill>
        <p:spPr>
          <a:xfrm>
            <a:off x="6920594" y="3229883"/>
            <a:ext cx="3578678" cy="2158546"/>
          </a:xfrm>
          <a:prstGeom prst="rect">
            <a:avLst/>
          </a:prstGeom>
        </p:spPr>
      </p:pic>
      <p:sp>
        <p:nvSpPr>
          <p:cNvPr id="8" name="TextBox 7"/>
          <p:cNvSpPr txBox="1"/>
          <p:nvPr/>
        </p:nvSpPr>
        <p:spPr>
          <a:xfrm>
            <a:off x="6792686" y="2351314"/>
            <a:ext cx="3924299" cy="523220"/>
          </a:xfrm>
          <a:prstGeom prst="rect">
            <a:avLst/>
          </a:prstGeom>
          <a:noFill/>
        </p:spPr>
        <p:txBody>
          <a:bodyPr wrap="square" rtlCol="0">
            <a:spAutoFit/>
          </a:bodyPr>
          <a:lstStyle/>
          <a:p>
            <a:r>
              <a:rPr lang="en-US" sz="2800" dirty="0" smtClean="0">
                <a:solidFill>
                  <a:schemeClr val="bg1"/>
                </a:solidFill>
              </a:rPr>
              <a:t>”Great </a:t>
            </a:r>
            <a:r>
              <a:rPr lang="en-US" sz="2800" smtClean="0">
                <a:solidFill>
                  <a:schemeClr val="bg1"/>
                </a:solidFill>
              </a:rPr>
              <a:t>Travel Experience”</a:t>
            </a:r>
            <a:endParaRPr lang="en-US" sz="2800" dirty="0">
              <a:solidFill>
                <a:schemeClr val="bg1"/>
              </a:solidFill>
            </a:endParaRPr>
          </a:p>
        </p:txBody>
      </p:sp>
      <p:sp>
        <p:nvSpPr>
          <p:cNvPr id="9" name="TextBox 8"/>
          <p:cNvSpPr txBox="1"/>
          <p:nvPr/>
        </p:nvSpPr>
        <p:spPr>
          <a:xfrm>
            <a:off x="612320" y="6013552"/>
            <a:ext cx="4196443" cy="523220"/>
          </a:xfrm>
          <a:prstGeom prst="rect">
            <a:avLst/>
          </a:prstGeom>
          <a:noFill/>
        </p:spPr>
        <p:txBody>
          <a:bodyPr wrap="square" rtlCol="0">
            <a:spAutoFit/>
          </a:bodyPr>
          <a:lstStyle/>
          <a:p>
            <a:r>
              <a:rPr lang="en-US" sz="2800" dirty="0" smtClean="0">
                <a:solidFill>
                  <a:schemeClr val="bg1"/>
                </a:solidFill>
              </a:rPr>
              <a:t> ML based topic detection</a:t>
            </a:r>
            <a:endParaRPr lang="en-US" sz="2800" dirty="0">
              <a:solidFill>
                <a:schemeClr val="bg1"/>
              </a:solidFill>
            </a:endParaRPr>
          </a:p>
        </p:txBody>
      </p:sp>
      <p:sp>
        <p:nvSpPr>
          <p:cNvPr id="10" name="TextBox 9"/>
          <p:cNvSpPr txBox="1"/>
          <p:nvPr/>
        </p:nvSpPr>
        <p:spPr>
          <a:xfrm>
            <a:off x="6611711" y="5977016"/>
            <a:ext cx="4196443" cy="523220"/>
          </a:xfrm>
          <a:prstGeom prst="rect">
            <a:avLst/>
          </a:prstGeom>
          <a:noFill/>
        </p:spPr>
        <p:txBody>
          <a:bodyPr wrap="square" rtlCol="0">
            <a:spAutoFit/>
          </a:bodyPr>
          <a:lstStyle/>
          <a:p>
            <a:r>
              <a:rPr lang="en-US" sz="2800" dirty="0" smtClean="0">
                <a:solidFill>
                  <a:schemeClr val="bg1"/>
                </a:solidFill>
              </a:rPr>
              <a:t> Rule based </a:t>
            </a:r>
            <a:r>
              <a:rPr lang="en-US" sz="2800" smtClean="0">
                <a:solidFill>
                  <a:schemeClr val="bg1"/>
                </a:solidFill>
              </a:rPr>
              <a:t>topic detection</a:t>
            </a:r>
            <a:endParaRPr lang="en-US" sz="2800" dirty="0">
              <a:solidFill>
                <a:schemeClr val="bg1"/>
              </a:solidFill>
            </a:endParaRPr>
          </a:p>
        </p:txBody>
      </p:sp>
      <p:sp>
        <p:nvSpPr>
          <p:cNvPr id="11" name="Up Arrow 10"/>
          <p:cNvSpPr/>
          <p:nvPr/>
        </p:nvSpPr>
        <p:spPr>
          <a:xfrm>
            <a:off x="1985053" y="5474004"/>
            <a:ext cx="484632" cy="539548"/>
          </a:xfrm>
          <a:prstGeom prst="up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Up Arrow 11"/>
          <p:cNvSpPr/>
          <p:nvPr/>
        </p:nvSpPr>
        <p:spPr>
          <a:xfrm>
            <a:off x="8602315" y="5474004"/>
            <a:ext cx="484632" cy="539548"/>
          </a:xfrm>
          <a:prstGeom prst="up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09693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Rule Based Topic Detection</a:t>
            </a:r>
            <a:endParaRPr lang="en-US" dirty="0">
              <a:solidFill>
                <a:schemeClr val="bg1"/>
              </a:solidFill>
            </a:endParaRPr>
          </a:p>
        </p:txBody>
      </p:sp>
      <p:sp>
        <p:nvSpPr>
          <p:cNvPr id="3" name="Content Placeholder 2"/>
          <p:cNvSpPr>
            <a:spLocks noGrp="1"/>
          </p:cNvSpPr>
          <p:nvPr>
            <p:ph idx="1"/>
          </p:nvPr>
        </p:nvSpPr>
        <p:spPr/>
        <p:txBody>
          <a:bodyPr/>
          <a:lstStyle/>
          <a:p>
            <a:pPr marL="0" indent="0">
              <a:buNone/>
            </a:pPr>
            <a:r>
              <a:rPr lang="en-US" dirty="0" smtClean="0"/>
              <a:t> </a:t>
            </a:r>
            <a:endParaRPr lang="en-US" dirty="0"/>
          </a:p>
        </p:txBody>
      </p:sp>
      <p:sp>
        <p:nvSpPr>
          <p:cNvPr id="5" name="Oval 4"/>
          <p:cNvSpPr/>
          <p:nvPr/>
        </p:nvSpPr>
        <p:spPr>
          <a:xfrm>
            <a:off x="1671638" y="2993577"/>
            <a:ext cx="2900362" cy="1343025"/>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t>
            </a:r>
            <a:r>
              <a:rPr lang="en-US" dirty="0" err="1" smtClean="0"/>
              <a:t>Ball,Serve,Volley</a:t>
            </a:r>
            <a:r>
              <a:rPr lang="en-US" dirty="0" smtClean="0"/>
              <a:t>) AND NOT (”volley ball”^3,goal,bat)</a:t>
            </a:r>
            <a:endParaRPr lang="en-US" dirty="0"/>
          </a:p>
        </p:txBody>
      </p:sp>
      <p:sp>
        <p:nvSpPr>
          <p:cNvPr id="6" name="Striped Right Arrow 5"/>
          <p:cNvSpPr/>
          <p:nvPr/>
        </p:nvSpPr>
        <p:spPr>
          <a:xfrm>
            <a:off x="4916234" y="3588669"/>
            <a:ext cx="978408" cy="484632"/>
          </a:xfrm>
          <a:prstGeom prst="striped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6512719" y="3043929"/>
            <a:ext cx="2900362" cy="1343025"/>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Sports/Tennis</a:t>
            </a:r>
            <a:endParaRPr lang="en-US" dirty="0"/>
          </a:p>
        </p:txBody>
      </p:sp>
      <p:sp>
        <p:nvSpPr>
          <p:cNvPr id="8" name="Oval 7"/>
          <p:cNvSpPr/>
          <p:nvPr/>
        </p:nvSpPr>
        <p:spPr>
          <a:xfrm>
            <a:off x="1671638" y="1343595"/>
            <a:ext cx="2900362" cy="1343025"/>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Game,sports,player</a:t>
            </a:r>
            <a:endParaRPr lang="en-US" dirty="0"/>
          </a:p>
        </p:txBody>
      </p:sp>
      <p:sp>
        <p:nvSpPr>
          <p:cNvPr id="9" name="Striped Right Arrow 8"/>
          <p:cNvSpPr/>
          <p:nvPr/>
        </p:nvSpPr>
        <p:spPr>
          <a:xfrm>
            <a:off x="4916234" y="1772791"/>
            <a:ext cx="978408" cy="484632"/>
          </a:xfrm>
          <a:prstGeom prst="striped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6512719" y="1358329"/>
            <a:ext cx="2900362" cy="1343025"/>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Sports</a:t>
            </a:r>
            <a:endParaRPr lang="en-US" dirty="0"/>
          </a:p>
        </p:txBody>
      </p:sp>
      <p:sp>
        <p:nvSpPr>
          <p:cNvPr id="11" name="Oval 10"/>
          <p:cNvSpPr/>
          <p:nvPr/>
        </p:nvSpPr>
        <p:spPr>
          <a:xfrm>
            <a:off x="1702071" y="4643559"/>
            <a:ext cx="2900362" cy="1343025"/>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t>
            </a:r>
            <a:r>
              <a:rPr lang="en-US" dirty="0" err="1" smtClean="0"/>
              <a:t>bat,ball,bowl,wicket,bowler,over</a:t>
            </a:r>
            <a:r>
              <a:rPr lang="en-US" dirty="0" smtClean="0"/>
              <a:t>)</a:t>
            </a:r>
            <a:endParaRPr lang="en-US" dirty="0"/>
          </a:p>
        </p:txBody>
      </p:sp>
      <p:sp>
        <p:nvSpPr>
          <p:cNvPr id="12" name="Striped Right Arrow 11"/>
          <p:cNvSpPr/>
          <p:nvPr/>
        </p:nvSpPr>
        <p:spPr>
          <a:xfrm>
            <a:off x="5117069" y="5072755"/>
            <a:ext cx="978408" cy="484632"/>
          </a:xfrm>
          <a:prstGeom prst="striped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6527935" y="4610446"/>
            <a:ext cx="2900362" cy="1343025"/>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Sports/Cricket</a:t>
            </a:r>
            <a:endParaRPr lang="en-US" dirty="0"/>
          </a:p>
        </p:txBody>
      </p:sp>
    </p:spTree>
    <p:extLst>
      <p:ext uri="{BB962C8B-B14F-4D97-AF65-F5344CB8AC3E}">
        <p14:creationId xmlns:p14="http://schemas.microsoft.com/office/powerpoint/2010/main" val="15709227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Model Management</a:t>
            </a:r>
            <a:endParaRPr lang="en-US" dirty="0">
              <a:solidFill>
                <a:schemeClr val="bg1"/>
              </a:solidFill>
            </a:endParaRPr>
          </a:p>
        </p:txBody>
      </p:sp>
      <p:sp>
        <p:nvSpPr>
          <p:cNvPr id="4" name="Content Placeholder 3"/>
          <p:cNvSpPr>
            <a:spLocks noGrp="1"/>
          </p:cNvSpPr>
          <p:nvPr>
            <p:ph idx="1"/>
          </p:nvPr>
        </p:nvSpPr>
        <p:spPr>
          <a:xfrm>
            <a:off x="5670453" y="3962626"/>
            <a:ext cx="3508717" cy="1733501"/>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mtClean="0"/>
              <a:t>Manage rule based models</a:t>
            </a:r>
            <a:endParaRPr lang="en-US" dirty="0"/>
          </a:p>
        </p:txBody>
      </p:sp>
      <p:pic>
        <p:nvPicPr>
          <p:cNvPr id="5" name="Picture 4"/>
          <p:cNvPicPr>
            <a:picLocks noChangeAspect="1"/>
          </p:cNvPicPr>
          <p:nvPr/>
        </p:nvPicPr>
        <p:blipFill>
          <a:blip r:embed="rId3"/>
          <a:stretch>
            <a:fillRect/>
          </a:stretch>
        </p:blipFill>
        <p:spPr>
          <a:xfrm>
            <a:off x="1046285" y="2701067"/>
            <a:ext cx="3293598" cy="3249637"/>
          </a:xfrm>
          <a:prstGeom prst="rect">
            <a:avLst/>
          </a:prstGeom>
        </p:spPr>
      </p:pic>
      <p:sp>
        <p:nvSpPr>
          <p:cNvPr id="6" name="Striped Right Arrow 5"/>
          <p:cNvSpPr/>
          <p:nvPr/>
        </p:nvSpPr>
        <p:spPr>
          <a:xfrm>
            <a:off x="4515964" y="4591584"/>
            <a:ext cx="978408" cy="484632"/>
          </a:xfrm>
          <a:prstGeom prst="striped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776357" y="832758"/>
            <a:ext cx="4665484" cy="29881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Arial" charset="0"/>
              <a:buChar char="•"/>
            </a:pPr>
            <a:r>
              <a:rPr lang="en-US" sz="2400" dirty="0" smtClean="0"/>
              <a:t>Create Model</a:t>
            </a:r>
          </a:p>
          <a:p>
            <a:pPr marL="342900" indent="-342900" algn="ctr">
              <a:buFont typeface="Arial" charset="0"/>
              <a:buChar char="•"/>
            </a:pPr>
            <a:r>
              <a:rPr lang="en-US" sz="2400" dirty="0" smtClean="0"/>
              <a:t>Update Model</a:t>
            </a:r>
          </a:p>
          <a:p>
            <a:pPr marL="342900" indent="-342900" algn="ctr">
              <a:buFont typeface="Arial" charset="0"/>
              <a:buChar char="•"/>
            </a:pPr>
            <a:r>
              <a:rPr lang="en-US" sz="2400" dirty="0" smtClean="0"/>
              <a:t>Delete Model</a:t>
            </a:r>
          </a:p>
          <a:p>
            <a:pPr marL="342900" indent="-342900" algn="ctr">
              <a:buFont typeface="Arial" charset="0"/>
              <a:buChar char="•"/>
            </a:pPr>
            <a:r>
              <a:rPr lang="en-US" sz="2400" dirty="0" smtClean="0"/>
              <a:t>Preview Model</a:t>
            </a:r>
          </a:p>
          <a:p>
            <a:pPr marL="342900" indent="-342900" algn="ctr">
              <a:buFont typeface="Arial" charset="0"/>
              <a:buChar char="•"/>
            </a:pPr>
            <a:r>
              <a:rPr lang="en-US" sz="2400" dirty="0" smtClean="0"/>
              <a:t>Understand the delta of results between  two models</a:t>
            </a:r>
            <a:endParaRPr lang="en-US" sz="2400" dirty="0"/>
          </a:p>
        </p:txBody>
      </p:sp>
    </p:spTree>
    <p:extLst>
      <p:ext uri="{BB962C8B-B14F-4D97-AF65-F5344CB8AC3E}">
        <p14:creationId xmlns:p14="http://schemas.microsoft.com/office/powerpoint/2010/main" val="193000507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Preview Example</a:t>
            </a:r>
            <a:endParaRPr lang="en-US" dirty="0">
              <a:solidFill>
                <a:schemeClr val="bg1"/>
              </a:solidFill>
            </a:endParaRPr>
          </a:p>
        </p:txBody>
      </p:sp>
      <p:sp>
        <p:nvSpPr>
          <p:cNvPr id="3" name="Content Placeholder 2"/>
          <p:cNvSpPr>
            <a:spLocks noGrp="1"/>
          </p:cNvSpPr>
          <p:nvPr>
            <p:ph idx="1"/>
          </p:nvPr>
        </p:nvSpPr>
        <p:spPr/>
        <p:txBody>
          <a:bodyPr/>
          <a:lstStyle/>
          <a:p>
            <a:r>
              <a:rPr lang="en-US" dirty="0" smtClean="0">
                <a:solidFill>
                  <a:schemeClr val="bg1"/>
                </a:solidFill>
              </a:rPr>
              <a:t>Current rule for tennis -&gt;</a:t>
            </a:r>
          </a:p>
          <a:p>
            <a:endParaRPr lang="en-US" dirty="0">
              <a:solidFill>
                <a:schemeClr val="bg1"/>
              </a:solidFill>
            </a:endParaRPr>
          </a:p>
          <a:p>
            <a:r>
              <a:rPr lang="en-US" dirty="0" smtClean="0">
                <a:solidFill>
                  <a:schemeClr val="bg1"/>
                </a:solidFill>
              </a:rPr>
              <a:t>We suspect that rule does not capture all the texts in tennis.</a:t>
            </a:r>
          </a:p>
          <a:p>
            <a:endParaRPr lang="en-US" dirty="0">
              <a:solidFill>
                <a:schemeClr val="bg1"/>
              </a:solidFill>
            </a:endParaRPr>
          </a:p>
          <a:p>
            <a:r>
              <a:rPr lang="en-US" dirty="0" smtClean="0">
                <a:solidFill>
                  <a:schemeClr val="bg1"/>
                </a:solidFill>
              </a:rPr>
              <a:t>We add more words and see a preview of results</a:t>
            </a:r>
          </a:p>
          <a:p>
            <a:endParaRPr lang="en-US" dirty="0">
              <a:solidFill>
                <a:schemeClr val="bg1"/>
              </a:solidFill>
            </a:endParaRPr>
          </a:p>
          <a:p>
            <a:r>
              <a:rPr lang="en-US" dirty="0" smtClean="0">
                <a:solidFill>
                  <a:schemeClr val="bg1"/>
                </a:solidFill>
              </a:rPr>
              <a:t>new </a:t>
            </a:r>
            <a:r>
              <a:rPr lang="en-US" dirty="0">
                <a:solidFill>
                  <a:schemeClr val="bg1"/>
                </a:solidFill>
              </a:rPr>
              <a:t>rule for tennis -&gt;</a:t>
            </a:r>
          </a:p>
          <a:p>
            <a:pPr marL="0" indent="0">
              <a:buNone/>
            </a:pPr>
            <a:r>
              <a:rPr lang="en-US" dirty="0" smtClean="0"/>
              <a:t> </a:t>
            </a:r>
          </a:p>
          <a:p>
            <a:endParaRPr lang="en-US" dirty="0"/>
          </a:p>
          <a:p>
            <a:endParaRPr lang="en-US" dirty="0"/>
          </a:p>
        </p:txBody>
      </p:sp>
      <p:sp>
        <p:nvSpPr>
          <p:cNvPr id="4" name="Oval 3"/>
          <p:cNvSpPr/>
          <p:nvPr/>
        </p:nvSpPr>
        <p:spPr>
          <a:xfrm>
            <a:off x="5425491" y="1389367"/>
            <a:ext cx="2900362" cy="1343025"/>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t>
            </a:r>
            <a:r>
              <a:rPr lang="en-US" dirty="0" err="1" smtClean="0"/>
              <a:t>Ball,Serve,Volley</a:t>
            </a:r>
            <a:r>
              <a:rPr lang="en-US" dirty="0" smtClean="0"/>
              <a:t>) AND NOT (”volley ball”^3,goal,bat)</a:t>
            </a:r>
            <a:endParaRPr lang="en-US" dirty="0"/>
          </a:p>
        </p:txBody>
      </p:sp>
      <p:sp>
        <p:nvSpPr>
          <p:cNvPr id="5" name="Oval 4"/>
          <p:cNvSpPr/>
          <p:nvPr/>
        </p:nvSpPr>
        <p:spPr>
          <a:xfrm>
            <a:off x="4952249" y="4509555"/>
            <a:ext cx="2900362" cy="1343025"/>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t>
            </a:r>
            <a:r>
              <a:rPr lang="en-US" dirty="0" err="1" smtClean="0"/>
              <a:t>Ball,Serve,Volley</a:t>
            </a:r>
            <a:r>
              <a:rPr lang="en-US" dirty="0" smtClean="0"/>
              <a:t>, </a:t>
            </a:r>
            <a:r>
              <a:rPr lang="en-US" dirty="0" err="1" smtClean="0"/>
              <a:t>federer,nadal,ATP</a:t>
            </a:r>
            <a:r>
              <a:rPr lang="en-US" dirty="0" smtClean="0"/>
              <a:t>) </a:t>
            </a:r>
            <a:r>
              <a:rPr lang="en-US" dirty="0" smtClean="0"/>
              <a:t>AND NOT (”volley ball”^3,goal,bat)</a:t>
            </a:r>
            <a:endParaRPr lang="en-US" dirty="0"/>
          </a:p>
        </p:txBody>
      </p:sp>
    </p:spTree>
    <p:extLst>
      <p:ext uri="{BB962C8B-B14F-4D97-AF65-F5344CB8AC3E}">
        <p14:creationId xmlns:p14="http://schemas.microsoft.com/office/powerpoint/2010/main" val="37002115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2652</TotalTime>
  <Words>1899</Words>
  <Application>Microsoft Macintosh PowerPoint</Application>
  <PresentationFormat>Widescreen</PresentationFormat>
  <Paragraphs>264</Paragraphs>
  <Slides>23</Slides>
  <Notes>15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Calibri</vt:lpstr>
      <vt:lpstr>Calibri Light</vt:lpstr>
      <vt:lpstr>Mangal</vt:lpstr>
      <vt:lpstr>Arial</vt:lpstr>
      <vt:lpstr>Office Theme</vt:lpstr>
      <vt:lpstr>Architecting Customized Text Analytics solution in the cloud</vt:lpstr>
      <vt:lpstr>About SKELLAM AI</vt:lpstr>
      <vt:lpstr>Why customized text analytics solution ?</vt:lpstr>
      <vt:lpstr>Components of a typical text analytics system</vt:lpstr>
      <vt:lpstr>NLP Data flow</vt:lpstr>
      <vt:lpstr>ML based topic detection vs Rule based topic detection </vt:lpstr>
      <vt:lpstr>Rule Based Topic Detection</vt:lpstr>
      <vt:lpstr>Model Management</vt:lpstr>
      <vt:lpstr>Preview Example</vt:lpstr>
      <vt:lpstr>Model Management - Editing Rule based models</vt:lpstr>
      <vt:lpstr>Model Management – Architecting for fast search for text</vt:lpstr>
      <vt:lpstr>Model Management – Architecting for fast search for text</vt:lpstr>
      <vt:lpstr>ML based theme detection</vt:lpstr>
      <vt:lpstr>Architecting for ML based topic detection</vt:lpstr>
      <vt:lpstr>Anomaly detection for text</vt:lpstr>
      <vt:lpstr>Anomaly detection for text</vt:lpstr>
      <vt:lpstr>Automatically listen &amp; report anomalies</vt:lpstr>
      <vt:lpstr>Architecting for anomaly detection</vt:lpstr>
      <vt:lpstr>Using signals from text analytics for other predictive problems</vt:lpstr>
      <vt:lpstr>Using signals from text analytics for other predictive problems</vt:lpstr>
      <vt:lpstr>Architecting for mixing text analytics output with other data.</vt:lpstr>
      <vt:lpstr>Final thoughts</vt:lpstr>
      <vt:lpstr>Questions ?</vt:lpstr>
    </vt:vector>
  </TitlesOfParts>
  <Company/>
  <LinksUpToDate>false</LinksUpToDate>
  <SharedDoc>false</SharedDoc>
  <HyperlinksChanged>false</HyperlinksChanged>
  <AppVersion>15.0040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Architecting Text Analytics in the cloud</dc:title>
  <dc:creator>Arun Veettill (PSP)</dc:creator>
  <cp:lastModifiedBy>Arun Veettill (PSP)</cp:lastModifiedBy>
  <cp:revision>57</cp:revision>
  <dcterms:created xsi:type="dcterms:W3CDTF">2017-12-01T11:52:51Z</dcterms:created>
  <dcterms:modified xsi:type="dcterms:W3CDTF">2017-12-06T07:57:53Z</dcterms:modified>
</cp:coreProperties>
</file>