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64" r:id="rId7"/>
    <p:sldId id="273" r:id="rId8"/>
    <p:sldId id="277" r:id="rId9"/>
    <p:sldId id="278" r:id="rId10"/>
    <p:sldId id="268" r:id="rId11"/>
    <p:sldId id="279" r:id="rId12"/>
    <p:sldId id="280" r:id="rId13"/>
    <p:sldId id="270" r:id="rId14"/>
    <p:sldId id="281" r:id="rId15"/>
    <p:sldId id="271" r:id="rId16"/>
    <p:sldId id="282" r:id="rId17"/>
    <p:sldId id="284" r:id="rId18"/>
    <p:sldId id="262" r:id="rId19"/>
    <p:sldId id="283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C4D"/>
    <a:srgbClr val="2E75B6"/>
    <a:srgbClr val="144B4C"/>
    <a:srgbClr val="103B3C"/>
    <a:srgbClr val="6D6E71"/>
    <a:srgbClr val="0F3839"/>
    <a:srgbClr val="33C0C3"/>
    <a:srgbClr val="5AD1D4"/>
    <a:srgbClr val="A6E6E8"/>
    <a:srgbClr val="03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4280"/>
  </p:normalViewPr>
  <p:slideViewPr>
    <p:cSldViewPr snapToGrid="0">
      <p:cViewPr varScale="1">
        <p:scale>
          <a:sx n="75" d="100"/>
          <a:sy n="75" d="100"/>
        </p:scale>
        <p:origin x="16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7EEC-D82B-45E2-BF0A-A7421E6AE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290EF-788F-498E-9A5E-BEE9BB793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D516-0755-450F-A7BA-4D153F39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AC7D0-C0A7-463D-96B9-2F54B10E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8F11C-36A5-45C5-AD55-CA0C9453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9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C13E-92D6-44D2-820A-6EC64C0A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DA2BA-A735-4F7B-B4C7-1DC28D096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B45F2-12C0-4378-BDA8-78723007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FD00D-69FC-4864-A096-BC90F053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B9A18-1F51-42E1-9E94-DC6F937F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9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FADA0-4538-415B-B99E-70D2D51BF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50400-9EE4-4FAA-A53C-9B8E48FF5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8DED8-667A-4757-BF90-5F9DC2E8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377C-04E4-48D4-9E5D-12B96DCE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788B2-D844-43DC-80C7-4831C581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3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77DE-FA24-40B7-BE1C-22EBE61D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21B0-E4EB-4730-A4EB-2EE64D194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A29CC-685A-4F7A-89B7-12243798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5AEA-252E-4B94-A535-51903B52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8C082-F4E8-4CBD-89E8-B9CF53F6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1C58-269A-476A-A817-5BB2C097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65E40-D36D-4648-814D-DAC9F495E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5CC66-995C-4D26-B479-4D6C421A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22C3F-B072-44A5-88E2-94F51629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84F61-26FA-471B-8AA9-91AFCFBF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A595-812C-4C4F-B119-CCDE48BB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92E2-10D7-45A6-98C3-6BAEE1A65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AB46-BC31-4DF9-9904-81288F163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63AC9-9012-4FE7-B685-9ACDC837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A2035-8F97-487C-932F-A01274F7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CB633-BA21-419B-8953-0E374C18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84F7-CEBA-45AA-8A1E-5D362C4A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B031E-B6B5-4E02-933C-E5DC734C2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71850-9293-40A3-95E3-8FBBE5E21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3E83F-E459-4052-A7E4-6866EA792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41AE6-8A27-4246-BED7-CFC60EDF8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17560-8114-4968-B677-1B3478A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AE0D5-5972-44ED-8904-3119D800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FDA61-E902-4697-9358-0F8C9C02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1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1292-6E3F-431D-9958-F287DB90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79338-D11B-42C4-BF10-CD5A92DB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85BE4-47BA-4786-87E3-AFC1D9FF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84EC7-20C2-49C6-AA02-58216944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6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2CA91-F4E3-481A-B45F-3DEF1EF7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F6CBF-E95D-46D4-B7B7-4B4AB545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2A0E8-4874-4AAB-9797-7334D1BE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2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07FD-BCB5-4319-B18C-B0FF503B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4AF8-8738-4032-99DD-662F199A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16B77-5CDF-4316-9053-8523C215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A45AB-248C-41E6-9C28-9D65EB4A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25677-B6F6-4F69-8076-358C070F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F7FD6-1EC2-4747-87C2-DE0DC09D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1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7210-3423-4944-A76D-50338284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2B1BC-549D-4455-8B28-0D16F8211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50497-0497-41AA-BC64-9D5FD152F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76F20-A970-4E36-BA29-A914F59A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E94C4-9DCD-4C16-872B-F15BCE75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4C23C-D78F-4BAD-A084-4D1C5D12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8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8241A-7A7C-48A5-A56D-E35B5653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AC2F3-875D-49E9-9C37-5E051BDC9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2586-BB6D-47C0-B895-A444DABC6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47BF-6883-4A2E-8FCA-CCD299E6EB6C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02737-0871-4DAB-90A5-649812FA3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4E11-DEC8-4AA9-8DE3-DF81B0979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56AD-DBA1-415D-8E49-7DFAD780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4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812403-4F70-4C45-AB16-DB2F36ED9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8"/>
            <a:ext cx="12192000" cy="6967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0" y="-111000"/>
            <a:ext cx="12204963" cy="6968168"/>
          </a:xfrm>
          <a:prstGeom prst="rect">
            <a:avLst/>
          </a:prstGeom>
          <a:solidFill>
            <a:srgbClr val="103B3C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venir Next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77445-D385-46D2-A3F5-F6F5C68C1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93" y="5659448"/>
            <a:ext cx="3635878" cy="840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532" y="1093860"/>
            <a:ext cx="10921999" cy="18902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0" b="1" kern="2700" spc="600" dirty="0">
                <a:solidFill>
                  <a:schemeClr val="bg1"/>
                </a:solidFill>
                <a:latin typeface="Avenir Next Demi Bold" panose="020B0503020202020204" pitchFamily="34" charset="0"/>
              </a:rPr>
              <a:t>Shifting to Security Awareness 2.0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470D79-1598-464C-940D-673C7BDBC10F}"/>
              </a:ext>
            </a:extLst>
          </p:cNvPr>
          <p:cNvCxnSpPr>
            <a:cxnSpLocks/>
          </p:cNvCxnSpPr>
          <p:nvPr/>
        </p:nvCxnSpPr>
        <p:spPr>
          <a:xfrm>
            <a:off x="4724400" y="3215482"/>
            <a:ext cx="2743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8CD928-73D3-4FEB-B33A-F2BCB4C4F21C}"/>
              </a:ext>
            </a:extLst>
          </p:cNvPr>
          <p:cNvSpPr txBox="1"/>
          <p:nvPr/>
        </p:nvSpPr>
        <p:spPr>
          <a:xfrm>
            <a:off x="626533" y="3566985"/>
            <a:ext cx="1092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Avenir Next Medium" panose="020B0503020202020204" pitchFamily="34" charset="0"/>
              </a:rPr>
              <a:t>My adventures in the trenches and what I’ve learned.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57A04-EB3F-384E-8B19-ED131BF11612}"/>
              </a:ext>
            </a:extLst>
          </p:cNvPr>
          <p:cNvSpPr txBox="1"/>
          <p:nvPr/>
        </p:nvSpPr>
        <p:spPr>
          <a:xfrm>
            <a:off x="2497962" y="4825720"/>
            <a:ext cx="745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Jason Hoenich | Founder &amp; Chief Product Officer</a:t>
            </a:r>
          </a:p>
        </p:txBody>
      </p:sp>
    </p:spTree>
    <p:extLst>
      <p:ext uri="{BB962C8B-B14F-4D97-AF65-F5344CB8AC3E}">
        <p14:creationId xmlns:p14="http://schemas.microsoft.com/office/powerpoint/2010/main" val="252252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55"/>
          <a:stretch/>
        </p:blipFill>
        <p:spPr>
          <a:xfrm>
            <a:off x="0" y="-2"/>
            <a:ext cx="12189101" cy="68580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0" y="0"/>
            <a:ext cx="12189101" cy="6858001"/>
          </a:xfrm>
          <a:prstGeom prst="rect">
            <a:avLst/>
          </a:prstGeom>
          <a:solidFill>
            <a:schemeClr val="bg2">
              <a:lumMod val="2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F4EE9BC-E134-4569-9127-170B116844F3}"/>
              </a:ext>
            </a:extLst>
          </p:cNvPr>
          <p:cNvSpPr/>
          <p:nvPr/>
        </p:nvSpPr>
        <p:spPr>
          <a:xfrm rot="10800000">
            <a:off x="6894094" y="-4"/>
            <a:ext cx="5297905" cy="5125455"/>
          </a:xfrm>
          <a:prstGeom prst="rtTriangle">
            <a:avLst/>
          </a:prstGeom>
          <a:solidFill>
            <a:srgbClr val="144B4C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516" y="4662226"/>
            <a:ext cx="6733853" cy="352927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115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STORIES</a:t>
            </a:r>
            <a:r>
              <a:rPr lang="en-US" sz="72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.</a:t>
            </a:r>
            <a:br>
              <a:rPr lang="en-US" sz="72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7200" kern="2700" spc="3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26BAC-A4E2-4216-B162-2A02327C7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5" y="594161"/>
            <a:ext cx="2621280" cy="6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" y="1"/>
            <a:ext cx="12226499" cy="6889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93F92-3BFA-2C46-89C0-24CACA380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3" y="0"/>
            <a:ext cx="1219099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C28423-08B9-4301-8920-239E16048FD8}"/>
              </a:ext>
            </a:extLst>
          </p:cNvPr>
          <p:cNvSpPr/>
          <p:nvPr/>
        </p:nvSpPr>
        <p:spPr>
          <a:xfrm>
            <a:off x="-1" y="0"/>
            <a:ext cx="12198807" cy="4042611"/>
          </a:xfrm>
          <a:prstGeom prst="rect">
            <a:avLst/>
          </a:prstGeom>
          <a:solidFill>
            <a:srgbClr val="144C4D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2E1C71-CDB5-4588-8A8F-24F401943148}"/>
              </a:ext>
            </a:extLst>
          </p:cNvPr>
          <p:cNvSpPr/>
          <p:nvPr/>
        </p:nvSpPr>
        <p:spPr>
          <a:xfrm>
            <a:off x="7812" y="4042611"/>
            <a:ext cx="12234310" cy="2838041"/>
          </a:xfrm>
          <a:prstGeom prst="rect">
            <a:avLst/>
          </a:prstGeom>
          <a:solidFill>
            <a:schemeClr val="tx1">
              <a:lumMod val="75000"/>
              <a:lumOff val="25000"/>
              <a:alpha val="7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1FF9F8-C050-40C2-8352-02338833E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6" y="380629"/>
            <a:ext cx="2621280" cy="606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977" y="3595427"/>
            <a:ext cx="10062165" cy="19750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96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DISNIFICATION</a:t>
            </a:r>
            <a:br>
              <a:rPr lang="en-US" sz="96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96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OF LEARNING</a:t>
            </a:r>
            <a:endParaRPr lang="en-US" sz="17000" kern="2700" spc="3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7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" y="1"/>
            <a:ext cx="12226499" cy="6889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93F92-3BFA-2C46-89C0-24CACA380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3" y="0"/>
            <a:ext cx="1219099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C28423-08B9-4301-8920-239E16048FD8}"/>
              </a:ext>
            </a:extLst>
          </p:cNvPr>
          <p:cNvSpPr/>
          <p:nvPr/>
        </p:nvSpPr>
        <p:spPr>
          <a:xfrm>
            <a:off x="-20459" y="2833028"/>
            <a:ext cx="12198807" cy="4042611"/>
          </a:xfrm>
          <a:prstGeom prst="rect">
            <a:avLst/>
          </a:prstGeom>
          <a:solidFill>
            <a:srgbClr val="144C4D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2E1C71-CDB5-4588-8A8F-24F401943148}"/>
              </a:ext>
            </a:extLst>
          </p:cNvPr>
          <p:cNvSpPr/>
          <p:nvPr/>
        </p:nvSpPr>
        <p:spPr>
          <a:xfrm>
            <a:off x="-4230" y="0"/>
            <a:ext cx="12234310" cy="2838041"/>
          </a:xfrm>
          <a:prstGeom prst="rect">
            <a:avLst/>
          </a:prstGeom>
          <a:solidFill>
            <a:schemeClr val="tx1">
              <a:lumMod val="75000"/>
              <a:lumOff val="25000"/>
              <a:alpha val="7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1FF9F8-C050-40C2-8352-02338833E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6" y="380629"/>
            <a:ext cx="2621280" cy="606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977" y="2441455"/>
            <a:ext cx="10062165" cy="19750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96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VENDIFICATION</a:t>
            </a:r>
            <a:br>
              <a:rPr lang="en-US" sz="96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96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OF LEARNING</a:t>
            </a:r>
            <a:endParaRPr lang="en-US" sz="17000" kern="2700" spc="3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2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39" b="1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owchart: Card 3">
            <a:extLst>
              <a:ext uri="{FF2B5EF4-FFF2-40B4-BE49-F238E27FC236}">
                <a16:creationId xmlns:a16="http://schemas.microsoft.com/office/drawing/2014/main" id="{DA8A1221-03C6-4791-ABE5-F2D69B79499A}"/>
              </a:ext>
            </a:extLst>
          </p:cNvPr>
          <p:cNvSpPr/>
          <p:nvPr/>
        </p:nvSpPr>
        <p:spPr>
          <a:xfrm>
            <a:off x="0" y="0"/>
            <a:ext cx="9098281" cy="6858000"/>
          </a:xfrm>
          <a:prstGeom prst="flowChartPunchedCard">
            <a:avLst/>
          </a:prstGeom>
          <a:solidFill>
            <a:srgbClr val="0F3839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4138864"/>
            <a:ext cx="8216582" cy="2490537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THEORY OF EXPECTATIONS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13D816-F948-48BC-BC65-78A059582900}"/>
              </a:ext>
            </a:extLst>
          </p:cNvPr>
          <p:cNvSpPr/>
          <p:nvPr/>
        </p:nvSpPr>
        <p:spPr>
          <a:xfrm>
            <a:off x="9098281" y="0"/>
            <a:ext cx="3093719" cy="6857999"/>
          </a:xfrm>
          <a:prstGeom prst="rect">
            <a:avLst/>
          </a:prstGeom>
          <a:solidFill>
            <a:schemeClr val="accent5">
              <a:lumMod val="75000"/>
              <a:alpha val="7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44C4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FFE0CA-D248-4A61-BE86-B08EA10AA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38" y="490689"/>
            <a:ext cx="2621280" cy="6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6"/>
            <a:ext cx="12192000" cy="68650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0" y="-7866"/>
            <a:ext cx="12215697" cy="7001333"/>
          </a:xfrm>
          <a:prstGeom prst="rect">
            <a:avLst/>
          </a:prstGeom>
          <a:solidFill>
            <a:srgbClr val="144C4D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73" y="1473304"/>
            <a:ext cx="11560549" cy="35510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If you want to engage people, violate their expectations.</a:t>
            </a:r>
            <a:endParaRPr lang="en-US" kern="2700" spc="3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F7310-DF66-4251-A999-124AB4698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441036"/>
            <a:ext cx="2621280" cy="606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3D133-0E87-084D-A887-883C394E3F04}"/>
              </a:ext>
            </a:extLst>
          </p:cNvPr>
          <p:cNvSpPr txBox="1"/>
          <p:nvPr/>
        </p:nvSpPr>
        <p:spPr>
          <a:xfrm>
            <a:off x="2408456" y="6136210"/>
            <a:ext cx="947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Ben Parr - </a:t>
            </a:r>
            <a:r>
              <a:rPr lang="en-US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Captivology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2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4" r="1852"/>
          <a:stretch/>
        </p:blipFill>
        <p:spPr>
          <a:xfrm>
            <a:off x="-289759" y="13573"/>
            <a:ext cx="12481760" cy="68444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-289759" y="-186267"/>
            <a:ext cx="12481760" cy="4846018"/>
          </a:xfrm>
          <a:prstGeom prst="rect">
            <a:avLst/>
          </a:prstGeom>
          <a:solidFill>
            <a:srgbClr val="144C4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8857C-33B9-4C1C-AF0C-1E396227F838}"/>
              </a:ext>
            </a:extLst>
          </p:cNvPr>
          <p:cNvSpPr/>
          <p:nvPr/>
        </p:nvSpPr>
        <p:spPr>
          <a:xfrm>
            <a:off x="-289758" y="4676684"/>
            <a:ext cx="12481759" cy="2181316"/>
          </a:xfrm>
          <a:prstGeom prst="rect">
            <a:avLst/>
          </a:prstGeom>
          <a:solidFill>
            <a:srgbClr val="6D6E71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ACE64-939C-44BE-A98B-474B52430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441036"/>
            <a:ext cx="2621280" cy="606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48" y="3849786"/>
            <a:ext cx="11255543" cy="230832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8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POSITIVE LANGUAGE</a:t>
            </a:r>
          </a:p>
        </p:txBody>
      </p:sp>
    </p:spTree>
    <p:extLst>
      <p:ext uri="{BB962C8B-B14F-4D97-AF65-F5344CB8AC3E}">
        <p14:creationId xmlns:p14="http://schemas.microsoft.com/office/powerpoint/2010/main" val="1352351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4" r="1852"/>
          <a:stretch/>
        </p:blipFill>
        <p:spPr>
          <a:xfrm>
            <a:off x="-289759" y="13573"/>
            <a:ext cx="12481760" cy="68444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-289759" y="4523874"/>
            <a:ext cx="12587858" cy="2327340"/>
          </a:xfrm>
          <a:prstGeom prst="rect">
            <a:avLst/>
          </a:prstGeom>
          <a:solidFill>
            <a:srgbClr val="144C4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8857C-33B9-4C1C-AF0C-1E396227F838}"/>
              </a:ext>
            </a:extLst>
          </p:cNvPr>
          <p:cNvSpPr/>
          <p:nvPr/>
        </p:nvSpPr>
        <p:spPr>
          <a:xfrm>
            <a:off x="-289759" y="-118532"/>
            <a:ext cx="12481759" cy="4642406"/>
          </a:xfrm>
          <a:prstGeom prst="rect">
            <a:avLst/>
          </a:prstGeom>
          <a:solidFill>
            <a:srgbClr val="6D6E71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ACE64-939C-44BE-A98B-474B52430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441036"/>
            <a:ext cx="2621280" cy="606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48" y="3714322"/>
            <a:ext cx="11255543" cy="230832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8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INDUSTRY LANGUAGE</a:t>
            </a:r>
          </a:p>
        </p:txBody>
      </p:sp>
    </p:spTree>
    <p:extLst>
      <p:ext uri="{BB962C8B-B14F-4D97-AF65-F5344CB8AC3E}">
        <p14:creationId xmlns:p14="http://schemas.microsoft.com/office/powerpoint/2010/main" val="20366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55"/>
          <a:stretch/>
        </p:blipFill>
        <p:spPr>
          <a:xfrm>
            <a:off x="0" y="-2"/>
            <a:ext cx="12189101" cy="68580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0" y="0"/>
            <a:ext cx="12189101" cy="6858001"/>
          </a:xfrm>
          <a:prstGeom prst="rect">
            <a:avLst/>
          </a:prstGeom>
          <a:solidFill>
            <a:schemeClr val="bg2">
              <a:lumMod val="2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F4EE9BC-E134-4569-9127-170B116844F3}"/>
              </a:ext>
            </a:extLst>
          </p:cNvPr>
          <p:cNvSpPr/>
          <p:nvPr/>
        </p:nvSpPr>
        <p:spPr>
          <a:xfrm rot="10800000">
            <a:off x="6894094" y="-4"/>
            <a:ext cx="5297905" cy="5125455"/>
          </a:xfrm>
          <a:prstGeom prst="rtTriangle">
            <a:avLst/>
          </a:prstGeom>
          <a:solidFill>
            <a:srgbClr val="144B4C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623" y="1794493"/>
            <a:ext cx="6733853" cy="352927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9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2.0</a:t>
            </a:r>
            <a:br>
              <a:rPr lang="en-US" sz="96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9600" kern="2700" spc="3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26BAC-A4E2-4216-B162-2A02327C7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5" y="594161"/>
            <a:ext cx="2621280" cy="6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3" y="0"/>
            <a:ext cx="1219099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99017-BAB2-504A-A82A-DDF52EE74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" y="0"/>
            <a:ext cx="12203848" cy="6856178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1" y="0"/>
            <a:ext cx="9281160" cy="6858001"/>
          </a:xfrm>
          <a:prstGeom prst="homePlate">
            <a:avLst>
              <a:gd name="adj" fmla="val 36866"/>
            </a:avLst>
          </a:prstGeom>
          <a:solidFill>
            <a:srgbClr val="144C4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49" y="2696123"/>
            <a:ext cx="10414951" cy="230832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0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ADD THE SOAP.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94F90330-0F10-4675-BAA0-B422811DADAB}"/>
              </a:ext>
            </a:extLst>
          </p:cNvPr>
          <p:cNvSpPr/>
          <p:nvPr/>
        </p:nvSpPr>
        <p:spPr>
          <a:xfrm>
            <a:off x="7606577" y="25666"/>
            <a:ext cx="3130004" cy="6832333"/>
          </a:xfrm>
          <a:prstGeom prst="chevron">
            <a:avLst>
              <a:gd name="adj" fmla="val 73578"/>
            </a:avLst>
          </a:prstGeom>
          <a:solidFill>
            <a:schemeClr val="accent5">
              <a:lumMod val="75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51E0C43-74EA-409E-A778-7B0AB3758681}"/>
              </a:ext>
            </a:extLst>
          </p:cNvPr>
          <p:cNvSpPr/>
          <p:nvPr/>
        </p:nvSpPr>
        <p:spPr>
          <a:xfrm>
            <a:off x="8952414" y="25666"/>
            <a:ext cx="2950026" cy="6832333"/>
          </a:xfrm>
          <a:prstGeom prst="chevron">
            <a:avLst>
              <a:gd name="adj" fmla="val 73578"/>
            </a:avLst>
          </a:prstGeom>
          <a:solidFill>
            <a:schemeClr val="accent5">
              <a:lumMod val="75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4E9EE5-803D-47EE-AA25-DA37BED3D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03" y="526980"/>
            <a:ext cx="2621280" cy="6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1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3" y="0"/>
            <a:ext cx="1219099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99017-BAB2-504A-A82A-DDF52EE74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" y="25666"/>
            <a:ext cx="12203848" cy="6830511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1" y="0"/>
            <a:ext cx="9281160" cy="6858001"/>
          </a:xfrm>
          <a:prstGeom prst="homePlate">
            <a:avLst>
              <a:gd name="adj" fmla="val 36866"/>
            </a:avLst>
          </a:prstGeom>
          <a:solidFill>
            <a:srgbClr val="2E75B6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71" y="270932"/>
            <a:ext cx="10414951" cy="127000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6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Start with a plan.</a:t>
            </a:r>
            <a:br>
              <a:rPr lang="en-US" sz="66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6600" kern="2700" spc="3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94F90330-0F10-4675-BAA0-B422811DADAB}"/>
              </a:ext>
            </a:extLst>
          </p:cNvPr>
          <p:cNvSpPr/>
          <p:nvPr/>
        </p:nvSpPr>
        <p:spPr>
          <a:xfrm>
            <a:off x="7606577" y="25666"/>
            <a:ext cx="3130004" cy="6832333"/>
          </a:xfrm>
          <a:prstGeom prst="chevron">
            <a:avLst>
              <a:gd name="adj" fmla="val 73578"/>
            </a:avLst>
          </a:prstGeom>
          <a:solidFill>
            <a:srgbClr val="144C4D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51E0C43-74EA-409E-A778-7B0AB3758681}"/>
              </a:ext>
            </a:extLst>
          </p:cNvPr>
          <p:cNvSpPr/>
          <p:nvPr/>
        </p:nvSpPr>
        <p:spPr>
          <a:xfrm>
            <a:off x="8952414" y="25666"/>
            <a:ext cx="2950026" cy="6832333"/>
          </a:xfrm>
          <a:prstGeom prst="chevron">
            <a:avLst>
              <a:gd name="adj" fmla="val 73578"/>
            </a:avLst>
          </a:prstGeom>
          <a:solidFill>
            <a:srgbClr val="144C4D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4E9EE5-803D-47EE-AA25-DA37BED3D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87" y="570171"/>
            <a:ext cx="2621280" cy="606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68DFD6-F589-FF46-A8F0-9013886C7E20}"/>
              </a:ext>
            </a:extLst>
          </p:cNvPr>
          <p:cNvSpPr txBox="1"/>
          <p:nvPr/>
        </p:nvSpPr>
        <p:spPr>
          <a:xfrm>
            <a:off x="241197" y="1540933"/>
            <a:ext cx="72277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Steering committee/advisory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Who to train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What topics to train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How to deliver training</a:t>
            </a:r>
          </a:p>
          <a:p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Metrics &amp;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Feedback loop (sustainment)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Key milestones &amp; projects Y1, Y2, &amp; Y3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7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" y="-423332"/>
            <a:ext cx="12203848" cy="72795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0" y="-120355"/>
            <a:ext cx="12204963" cy="6976533"/>
          </a:xfrm>
          <a:prstGeom prst="rect">
            <a:avLst/>
          </a:prstGeom>
          <a:solidFill>
            <a:srgbClr val="144B4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4898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639" y="2380442"/>
            <a:ext cx="11173683" cy="338204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The security awareness industry is BULLSH*T.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F9178-9B56-4D35-8E6C-31BF9C0D7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40006"/>
            <a:ext cx="2621280" cy="6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2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B3B2-AD8D-4932-80BE-5933288F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09" y="897834"/>
            <a:ext cx="11678781" cy="2806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0000" dirty="0">
                <a:solidFill>
                  <a:srgbClr val="144B4C"/>
                </a:solidFill>
                <a:latin typeface="Avenir Next" panose="020B0503020202020204" pitchFamily="34" charset="0"/>
              </a:rPr>
              <a:t>TA DA!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20BFF-7236-47A1-85D5-4A5D8CDEA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7720"/>
            <a:ext cx="12192000" cy="3380283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AE890E-D547-43E0-B8EF-D4F9E6189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9" y="3972004"/>
            <a:ext cx="6357079" cy="1470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5E920E-7593-4C70-A4CF-65F8D1F6A7BB}"/>
              </a:ext>
            </a:extLst>
          </p:cNvPr>
          <p:cNvSpPr txBox="1"/>
          <p:nvPr/>
        </p:nvSpPr>
        <p:spPr>
          <a:xfrm>
            <a:off x="2233536" y="5063582"/>
            <a:ext cx="534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Fibon Sans" pitchFamily="50" charset="0"/>
              </a:rPr>
              <a:t>SECURITY AWARENESS SO GOOD,</a:t>
            </a:r>
          </a:p>
          <a:p>
            <a:r>
              <a:rPr lang="en-US" spc="300" dirty="0">
                <a:solidFill>
                  <a:schemeClr val="bg1"/>
                </a:solidFill>
                <a:latin typeface="Fibon Sans" pitchFamily="50" charset="0"/>
              </a:rPr>
              <a:t>ITS NOT TOO BAD.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24FD23-4B46-4E00-8736-18325F38117D}"/>
              </a:ext>
            </a:extLst>
          </p:cNvPr>
          <p:cNvSpPr txBox="1"/>
          <p:nvPr/>
        </p:nvSpPr>
        <p:spPr>
          <a:xfrm>
            <a:off x="8506019" y="6062203"/>
            <a:ext cx="304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300" dirty="0">
                <a:solidFill>
                  <a:schemeClr val="bg1"/>
                </a:solidFill>
                <a:latin typeface="Fibon Sans" pitchFamily="50" charset="0"/>
              </a:rPr>
              <a:t>JASON@HABITU8.IO </a:t>
            </a:r>
          </a:p>
        </p:txBody>
      </p:sp>
    </p:spTree>
    <p:extLst>
      <p:ext uri="{BB962C8B-B14F-4D97-AF65-F5344CB8AC3E}">
        <p14:creationId xmlns:p14="http://schemas.microsoft.com/office/powerpoint/2010/main" val="268759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E06371-FBFB-48AD-97A3-246505C24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14"/>
          <a:stretch/>
        </p:blipFill>
        <p:spPr>
          <a:xfrm>
            <a:off x="6404724" y="0"/>
            <a:ext cx="604381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E5753-5EC5-407E-9ACF-FE23CE13D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6" y="0"/>
            <a:ext cx="642333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-18618" y="0"/>
            <a:ext cx="6423339" cy="6858000"/>
          </a:xfrm>
          <a:prstGeom prst="rect">
            <a:avLst/>
          </a:prstGeom>
          <a:solidFill>
            <a:srgbClr val="144B4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F70C69-2E79-42D8-8A4F-31E31FB85EB6}"/>
              </a:ext>
            </a:extLst>
          </p:cNvPr>
          <p:cNvSpPr/>
          <p:nvPr/>
        </p:nvSpPr>
        <p:spPr>
          <a:xfrm>
            <a:off x="6404723" y="0"/>
            <a:ext cx="6043817" cy="6858000"/>
          </a:xfrm>
          <a:prstGeom prst="rect">
            <a:avLst/>
          </a:prstGeom>
          <a:solidFill>
            <a:srgbClr val="6D6E71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26B762-631E-8041-B16E-600990DAF25C}"/>
              </a:ext>
            </a:extLst>
          </p:cNvPr>
          <p:cNvSpPr/>
          <p:nvPr/>
        </p:nvSpPr>
        <p:spPr>
          <a:xfrm>
            <a:off x="6404721" y="0"/>
            <a:ext cx="6385247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8CD928-73D3-4FEB-B33A-F2BCB4C4F21C}"/>
              </a:ext>
            </a:extLst>
          </p:cNvPr>
          <p:cNvSpPr txBox="1"/>
          <p:nvPr/>
        </p:nvSpPr>
        <p:spPr>
          <a:xfrm>
            <a:off x="7237944" y="1652524"/>
            <a:ext cx="41691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The Walt Disney Company</a:t>
            </a: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Sony Pictures Entertainment </a:t>
            </a:r>
            <a:r>
              <a:rPr lang="en-US" sz="1400" i="1" dirty="0">
                <a:solidFill>
                  <a:schemeClr val="bg1"/>
                </a:solidFill>
                <a:latin typeface="Avenir Next" panose="020B0503020202020204" pitchFamily="34" charset="0"/>
              </a:rPr>
              <a:t>(post attack)</a:t>
            </a:r>
            <a:endParaRPr lang="en-US" sz="3200" i="1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Activision | Blizzard</a:t>
            </a: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991134-0B7B-428D-BC15-97977DCEDA33}"/>
              </a:ext>
            </a:extLst>
          </p:cNvPr>
          <p:cNvCxnSpPr/>
          <p:nvPr/>
        </p:nvCxnSpPr>
        <p:spPr>
          <a:xfrm>
            <a:off x="3021670" y="433874"/>
            <a:ext cx="4907902" cy="0"/>
          </a:xfrm>
          <a:prstGeom prst="line">
            <a:avLst/>
          </a:prstGeom>
          <a:ln w="1079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A00330-8D82-4D89-ADDD-1C8C5E32FB4B}"/>
              </a:ext>
            </a:extLst>
          </p:cNvPr>
          <p:cNvCxnSpPr>
            <a:cxnSpLocks/>
          </p:cNvCxnSpPr>
          <p:nvPr/>
        </p:nvCxnSpPr>
        <p:spPr>
          <a:xfrm flipV="1">
            <a:off x="11861996" y="4761723"/>
            <a:ext cx="0" cy="1881673"/>
          </a:xfrm>
          <a:prstGeom prst="line">
            <a:avLst/>
          </a:prstGeom>
          <a:ln w="1079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230" y="3203623"/>
            <a:ext cx="5796286" cy="183283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96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How I know: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50DF57-B2FD-430E-B466-41218FE12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55" y="433874"/>
            <a:ext cx="2621280" cy="6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E06371-FBFB-48AD-97A3-246505C24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14"/>
          <a:stretch/>
        </p:blipFill>
        <p:spPr>
          <a:xfrm>
            <a:off x="6404724" y="0"/>
            <a:ext cx="604381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E5753-5EC5-407E-9ACF-FE23CE13D1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5" y="0"/>
            <a:ext cx="642333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6391016" y="0"/>
            <a:ext cx="6057524" cy="6858000"/>
          </a:xfrm>
          <a:prstGeom prst="rect">
            <a:avLst/>
          </a:prstGeom>
          <a:solidFill>
            <a:srgbClr val="144B4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F70C69-2E79-42D8-8A4F-31E31FB85EB6}"/>
              </a:ext>
            </a:extLst>
          </p:cNvPr>
          <p:cNvSpPr/>
          <p:nvPr/>
        </p:nvSpPr>
        <p:spPr>
          <a:xfrm>
            <a:off x="-18615" y="0"/>
            <a:ext cx="638524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8CD928-73D3-4FEB-B33A-F2BCB4C4F21C}"/>
              </a:ext>
            </a:extLst>
          </p:cNvPr>
          <p:cNvSpPr txBox="1"/>
          <p:nvPr/>
        </p:nvSpPr>
        <p:spPr>
          <a:xfrm>
            <a:off x="7152750" y="2760519"/>
            <a:ext cx="4169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I’ve reviewed all the vendors.</a:t>
            </a: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991134-0B7B-428D-BC15-97977DCEDA33}"/>
              </a:ext>
            </a:extLst>
          </p:cNvPr>
          <p:cNvCxnSpPr/>
          <p:nvPr/>
        </p:nvCxnSpPr>
        <p:spPr>
          <a:xfrm>
            <a:off x="3021670" y="433874"/>
            <a:ext cx="4907902" cy="0"/>
          </a:xfrm>
          <a:prstGeom prst="line">
            <a:avLst/>
          </a:prstGeom>
          <a:ln w="1079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A00330-8D82-4D89-ADDD-1C8C5E32FB4B}"/>
              </a:ext>
            </a:extLst>
          </p:cNvPr>
          <p:cNvCxnSpPr>
            <a:cxnSpLocks/>
          </p:cNvCxnSpPr>
          <p:nvPr/>
        </p:nvCxnSpPr>
        <p:spPr>
          <a:xfrm flipV="1">
            <a:off x="11861996" y="4761723"/>
            <a:ext cx="0" cy="1881673"/>
          </a:xfrm>
          <a:prstGeom prst="line">
            <a:avLst/>
          </a:prstGeom>
          <a:ln w="1079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050DF57-B2FD-430E-B466-41218FE12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55" y="433874"/>
            <a:ext cx="2621280" cy="6061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740F1B-6987-6B4F-A4E5-5AB6A6D26062}"/>
              </a:ext>
            </a:extLst>
          </p:cNvPr>
          <p:cNvSpPr txBox="1"/>
          <p:nvPr/>
        </p:nvSpPr>
        <p:spPr>
          <a:xfrm>
            <a:off x="756723" y="1283192"/>
            <a:ext cx="41691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Intranet sites</a:t>
            </a: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Annual training</a:t>
            </a:r>
            <a:endParaRPr lang="en-US" sz="3200" i="1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Phishing training</a:t>
            </a: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Ambassadors</a:t>
            </a: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Videos</a:t>
            </a: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NCSAM events</a:t>
            </a: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5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" y="1"/>
            <a:ext cx="12226499" cy="6889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C28423-08B9-4301-8920-239E16048FD8}"/>
              </a:ext>
            </a:extLst>
          </p:cNvPr>
          <p:cNvSpPr/>
          <p:nvPr/>
        </p:nvSpPr>
        <p:spPr>
          <a:xfrm>
            <a:off x="0" y="0"/>
            <a:ext cx="8785186" cy="6881842"/>
          </a:xfrm>
          <a:prstGeom prst="rect">
            <a:avLst/>
          </a:prstGeom>
          <a:solidFill>
            <a:srgbClr val="144C4D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2E1C71-CDB5-4588-8A8F-24F401943148}"/>
              </a:ext>
            </a:extLst>
          </p:cNvPr>
          <p:cNvSpPr/>
          <p:nvPr/>
        </p:nvSpPr>
        <p:spPr>
          <a:xfrm>
            <a:off x="8785186" y="-8665"/>
            <a:ext cx="3456935" cy="6889317"/>
          </a:xfrm>
          <a:prstGeom prst="rect">
            <a:avLst/>
          </a:prstGeom>
          <a:solidFill>
            <a:schemeClr val="tx1">
              <a:lumMod val="75000"/>
              <a:lumOff val="25000"/>
              <a:alpha val="7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29989B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1FF9F8-C050-40C2-8352-02338833E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6" y="380629"/>
            <a:ext cx="2621280" cy="606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626" y="1973600"/>
            <a:ext cx="9109432" cy="197508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8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What I learned</a:t>
            </a:r>
            <a:endParaRPr lang="en-US" sz="14200" kern="2700" spc="3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599B5-A0D3-F445-A439-1AD4A84987C0}"/>
              </a:ext>
            </a:extLst>
          </p:cNvPr>
          <p:cNvSpPr txBox="1"/>
          <p:nvPr/>
        </p:nvSpPr>
        <p:spPr>
          <a:xfrm>
            <a:off x="9044569" y="1076445"/>
            <a:ext cx="29918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Vendors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awareness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Highly technical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user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Defining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3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" r="52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D6E7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B3CE3B-702D-4594-BE3E-61AF01782969}"/>
              </a:ext>
            </a:extLst>
          </p:cNvPr>
          <p:cNvSpPr txBox="1">
            <a:spLocks/>
          </p:cNvSpPr>
          <p:nvPr/>
        </p:nvSpPr>
        <p:spPr>
          <a:xfrm>
            <a:off x="478524" y="4439367"/>
            <a:ext cx="11234952" cy="18328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7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NEURO. STUFF.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D7BBD0-AD9A-45D4-934C-14751F2D5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441036"/>
            <a:ext cx="2621280" cy="6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2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6"/>
            <a:ext cx="12192000" cy="68650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0" y="-7866"/>
            <a:ext cx="12215697" cy="6857999"/>
          </a:xfrm>
          <a:prstGeom prst="rect">
            <a:avLst/>
          </a:prstGeom>
          <a:solidFill>
            <a:srgbClr val="144C4D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73" y="1473304"/>
            <a:ext cx="11560549" cy="35510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It’s a luxury to stay at the top of someone’s mind</a:t>
            </a:r>
            <a:endParaRPr lang="en-US" sz="6600" kern="2700" spc="3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F7310-DF66-4251-A999-124AB4698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441036"/>
            <a:ext cx="2621280" cy="606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3D133-0E87-084D-A887-883C394E3F04}"/>
              </a:ext>
            </a:extLst>
          </p:cNvPr>
          <p:cNvSpPr txBox="1"/>
          <p:nvPr/>
        </p:nvSpPr>
        <p:spPr>
          <a:xfrm>
            <a:off x="2408456" y="6136210"/>
            <a:ext cx="947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Carmen Simon - </a:t>
            </a:r>
            <a:r>
              <a:rPr lang="en-US" i="1" dirty="0">
                <a:solidFill>
                  <a:schemeClr val="bg1"/>
                </a:solidFill>
                <a:latin typeface="Avenir Next" panose="020B0503020202020204" pitchFamily="34" charset="0"/>
              </a:rPr>
              <a:t>Impossible to Ignore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3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6" y="0"/>
            <a:ext cx="12203848" cy="68818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-12406" y="1926"/>
            <a:ext cx="12215697" cy="4702422"/>
          </a:xfrm>
          <a:prstGeom prst="rect">
            <a:avLst/>
          </a:prstGeom>
          <a:solidFill>
            <a:srgbClr val="144C4D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1880C8-0CBD-47CA-94FB-1D4D65AF5BDA}"/>
              </a:ext>
            </a:extLst>
          </p:cNvPr>
          <p:cNvSpPr/>
          <p:nvPr/>
        </p:nvSpPr>
        <p:spPr>
          <a:xfrm>
            <a:off x="0" y="4704347"/>
            <a:ext cx="12203291" cy="2177496"/>
          </a:xfrm>
          <a:prstGeom prst="rect">
            <a:avLst/>
          </a:prstGeom>
          <a:solidFill>
            <a:schemeClr val="tx1">
              <a:lumMod val="95000"/>
              <a:lumOff val="5000"/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70" y="3137264"/>
            <a:ext cx="11560549" cy="35510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COGNITIVE FRICTION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EE85F4-0D0B-4482-AADB-F333D8E2E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0" y="353598"/>
            <a:ext cx="2621280" cy="6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1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6731-9048-4927-8023-F4F94E74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6" y="0"/>
            <a:ext cx="12203848" cy="6881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3BDC9-35F2-624C-ACE3-343D9B01EA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-3420" y="-1"/>
            <a:ext cx="12195420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ADFAA-1CE6-4119-8D87-B20CD9454FD5}"/>
              </a:ext>
            </a:extLst>
          </p:cNvPr>
          <p:cNvSpPr/>
          <p:nvPr/>
        </p:nvSpPr>
        <p:spPr>
          <a:xfrm>
            <a:off x="-12406" y="1926"/>
            <a:ext cx="12215697" cy="4702422"/>
          </a:xfrm>
          <a:prstGeom prst="rect">
            <a:avLst/>
          </a:prstGeom>
          <a:solidFill>
            <a:srgbClr val="144C4D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1880C8-0CBD-47CA-94FB-1D4D65AF5BDA}"/>
              </a:ext>
            </a:extLst>
          </p:cNvPr>
          <p:cNvSpPr/>
          <p:nvPr/>
        </p:nvSpPr>
        <p:spPr>
          <a:xfrm>
            <a:off x="0" y="4704347"/>
            <a:ext cx="12203291" cy="2177496"/>
          </a:xfrm>
          <a:prstGeom prst="rect">
            <a:avLst/>
          </a:prstGeom>
          <a:solidFill>
            <a:schemeClr val="tx1">
              <a:lumMod val="95000"/>
              <a:lumOff val="5000"/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F7CE-FBB0-49F7-AE1D-50058208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70" y="3137264"/>
            <a:ext cx="11560549" cy="35510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0" kern="2700" spc="300" dirty="0">
                <a:solidFill>
                  <a:schemeClr val="bg1"/>
                </a:solidFill>
                <a:latin typeface="Avenir Next" panose="020B0503020202020204" pitchFamily="34" charset="0"/>
              </a:rPr>
              <a:t>SECURITY FATIGUE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EE85F4-0D0B-4482-AADB-F333D8E2E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441036"/>
            <a:ext cx="2621280" cy="6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9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13994</TotalTime>
  <Words>195</Words>
  <Application>Microsoft Macintosh PowerPoint</Application>
  <PresentationFormat>Widescreen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Next</vt:lpstr>
      <vt:lpstr>Avenir Next Demi Bold</vt:lpstr>
      <vt:lpstr>Avenir Next Medium</vt:lpstr>
      <vt:lpstr>Calibri</vt:lpstr>
      <vt:lpstr>Calibri Light</vt:lpstr>
      <vt:lpstr>Fibon Sans</vt:lpstr>
      <vt:lpstr>Office Theme</vt:lpstr>
      <vt:lpstr>Shifting to Security Awareness 2.0</vt:lpstr>
      <vt:lpstr>The security awareness industry is BULLSH*T.</vt:lpstr>
      <vt:lpstr>How I know:</vt:lpstr>
      <vt:lpstr>PowerPoint Presentation</vt:lpstr>
      <vt:lpstr>What I learned</vt:lpstr>
      <vt:lpstr>PowerPoint Presentation</vt:lpstr>
      <vt:lpstr>It’s a luxury to stay at the top of someone’s mind</vt:lpstr>
      <vt:lpstr>COGNITIVE FRICTION</vt:lpstr>
      <vt:lpstr>SECURITY FATIGUE</vt:lpstr>
      <vt:lpstr>STORIES. </vt:lpstr>
      <vt:lpstr>DISNIFICATION OF LEARNING</vt:lpstr>
      <vt:lpstr>VENDIFICATION OF LEARNING</vt:lpstr>
      <vt:lpstr>THEORY OF EXPECTATIONS</vt:lpstr>
      <vt:lpstr>If you want to engage people, violate their expectations.</vt:lpstr>
      <vt:lpstr>POSITIVE LANGUAGE</vt:lpstr>
      <vt:lpstr>INDUSTRY LANGUAGE</vt:lpstr>
      <vt:lpstr>2.0 </vt:lpstr>
      <vt:lpstr>ADD THE SOAP.</vt:lpstr>
      <vt:lpstr>Start with a plan. </vt:lpstr>
      <vt:lpstr>PowerPoint Presentation</vt:lpstr>
    </vt:vector>
  </TitlesOfParts>
  <LinksUpToDate>false</LinksUpToDate>
  <SharedDoc>false</SharedDoc>
  <HyperlinksChanged>false</HyperlinksChanged>
  <AppVersion>16.0007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PRESNTATION TOPIC OR TITLE</dc:title>
  <dc:creator>Tess</dc:creator>
  <cp:lastModifiedBy>Jason Hoenich</cp:lastModifiedBy>
  <cp:revision>92</cp:revision>
  <dcterms:created xsi:type="dcterms:W3CDTF">2017-10-10T19:16:20Z</dcterms:created>
  <dcterms:modified xsi:type="dcterms:W3CDTF">2017-10-30T21:21:27Z</dcterms:modified>
</cp:coreProperties>
</file>