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03" r:id="rId1"/>
  </p:sldMasterIdLst>
  <p:notesMasterIdLst>
    <p:notesMasterId r:id="rId34"/>
  </p:notesMasterIdLst>
  <p:handoutMasterIdLst>
    <p:handoutMasterId r:id="rId35"/>
  </p:handoutMasterIdLst>
  <p:sldIdLst>
    <p:sldId id="256" r:id="rId2"/>
    <p:sldId id="313" r:id="rId3"/>
    <p:sldId id="327" r:id="rId4"/>
    <p:sldId id="317" r:id="rId5"/>
    <p:sldId id="280" r:id="rId6"/>
    <p:sldId id="319" r:id="rId7"/>
    <p:sldId id="328" r:id="rId8"/>
    <p:sldId id="336" r:id="rId9"/>
    <p:sldId id="334" r:id="rId10"/>
    <p:sldId id="318" r:id="rId11"/>
    <p:sldId id="312" r:id="rId12"/>
    <p:sldId id="300" r:id="rId13"/>
    <p:sldId id="337" r:id="rId14"/>
    <p:sldId id="340" r:id="rId15"/>
    <p:sldId id="341" r:id="rId16"/>
    <p:sldId id="338" r:id="rId17"/>
    <p:sldId id="344" r:id="rId18"/>
    <p:sldId id="345" r:id="rId19"/>
    <p:sldId id="329" r:id="rId20"/>
    <p:sldId id="331" r:id="rId21"/>
    <p:sldId id="346" r:id="rId22"/>
    <p:sldId id="330" r:id="rId23"/>
    <p:sldId id="347" r:id="rId24"/>
    <p:sldId id="349" r:id="rId25"/>
    <p:sldId id="350" r:id="rId26"/>
    <p:sldId id="314" r:id="rId27"/>
    <p:sldId id="321" r:id="rId28"/>
    <p:sldId id="322" r:id="rId29"/>
    <p:sldId id="323" r:id="rId30"/>
    <p:sldId id="339" r:id="rId31"/>
    <p:sldId id="266" r:id="rId32"/>
    <p:sldId id="310" r:id="rId33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3A4655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1pPr>
    <a:lvl2pPr marL="171439" algn="l" rtl="0" fontAlgn="base">
      <a:spcBef>
        <a:spcPct val="0"/>
      </a:spcBef>
      <a:spcAft>
        <a:spcPct val="0"/>
      </a:spcAft>
      <a:defRPr sz="1400" kern="1200">
        <a:solidFill>
          <a:srgbClr val="3A4655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2pPr>
    <a:lvl3pPr marL="342878" algn="l" rtl="0" fontAlgn="base">
      <a:spcBef>
        <a:spcPct val="0"/>
      </a:spcBef>
      <a:spcAft>
        <a:spcPct val="0"/>
      </a:spcAft>
      <a:defRPr sz="1400" kern="1200">
        <a:solidFill>
          <a:srgbClr val="3A4655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3pPr>
    <a:lvl4pPr marL="514316" algn="l" rtl="0" fontAlgn="base">
      <a:spcBef>
        <a:spcPct val="0"/>
      </a:spcBef>
      <a:spcAft>
        <a:spcPct val="0"/>
      </a:spcAft>
      <a:defRPr sz="1400" kern="1200">
        <a:solidFill>
          <a:srgbClr val="3A4655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4pPr>
    <a:lvl5pPr marL="685755" algn="l" rtl="0" fontAlgn="base">
      <a:spcBef>
        <a:spcPct val="0"/>
      </a:spcBef>
      <a:spcAft>
        <a:spcPct val="0"/>
      </a:spcAft>
      <a:defRPr sz="1400" kern="1200">
        <a:solidFill>
          <a:srgbClr val="3A4655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5pPr>
    <a:lvl6pPr marL="857194" algn="l" defTabSz="171439" rtl="0" eaLnBrk="1" latinLnBrk="0" hangingPunct="1">
      <a:defRPr sz="1400" kern="1200">
        <a:solidFill>
          <a:srgbClr val="3A4655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6pPr>
    <a:lvl7pPr marL="1028633" algn="l" defTabSz="171439" rtl="0" eaLnBrk="1" latinLnBrk="0" hangingPunct="1">
      <a:defRPr sz="1400" kern="1200">
        <a:solidFill>
          <a:srgbClr val="3A4655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7pPr>
    <a:lvl8pPr marL="1200072" algn="l" defTabSz="171439" rtl="0" eaLnBrk="1" latinLnBrk="0" hangingPunct="1">
      <a:defRPr sz="1400" kern="1200">
        <a:solidFill>
          <a:srgbClr val="3A4655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8pPr>
    <a:lvl9pPr marL="1371509" algn="l" defTabSz="171439" rtl="0" eaLnBrk="1" latinLnBrk="0" hangingPunct="1">
      <a:defRPr sz="1400" kern="1200">
        <a:solidFill>
          <a:srgbClr val="3A4655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00">
          <p15:clr>
            <a:srgbClr val="A4A3A4"/>
          </p15:clr>
        </p15:guide>
        <p15:guide id="2" pos="266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F43"/>
    <a:srgbClr val="18222F"/>
    <a:srgbClr val="000000"/>
    <a:srgbClr val="717375"/>
    <a:srgbClr val="BDBFC0"/>
    <a:srgbClr val="587BAE"/>
    <a:srgbClr val="5D83B9"/>
    <a:srgbClr val="EDA328"/>
    <a:srgbClr val="ECA328"/>
    <a:srgbClr val="2A9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22" autoAdjust="0"/>
    <p:restoredTop sz="82305"/>
  </p:normalViewPr>
  <p:slideViewPr>
    <p:cSldViewPr snapToGrid="0">
      <p:cViewPr>
        <p:scale>
          <a:sx n="130" d="100"/>
          <a:sy n="130" d="100"/>
        </p:scale>
        <p:origin x="1120" y="216"/>
      </p:cViewPr>
      <p:guideLst>
        <p:guide orient="horz" pos="2500"/>
        <p:guide pos="2666"/>
      </p:guideLst>
    </p:cSldViewPr>
  </p:slideViewPr>
  <p:notesTextViewPr>
    <p:cViewPr>
      <p:scale>
        <a:sx n="110" d="100"/>
        <a:sy n="11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11CE7-F787-574A-A2FA-CDE206296CC1}" type="datetimeFigureOut">
              <a:rPr lang="en-US" smtClean="0"/>
              <a:t>10/27/17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F20B1-568B-8745-8EFB-B1FC8F9992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5852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99FED-CB20-E447-8851-AE55972F49B9}" type="datetimeFigureOut">
              <a:rPr lang="en-US" smtClean="0"/>
              <a:t>10/27/17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8003B1-D752-A840-9FE8-851E67D373B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3751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7143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1pPr>
    <a:lvl2pPr marL="171439" algn="l" defTabSz="17143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2pPr>
    <a:lvl3pPr marL="342878" algn="l" defTabSz="17143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3pPr>
    <a:lvl4pPr marL="514316" algn="l" defTabSz="17143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4pPr>
    <a:lvl5pPr marL="685755" algn="l" defTabSz="17143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5pPr>
    <a:lvl6pPr marL="857194" algn="l" defTabSz="17143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6pPr>
    <a:lvl7pPr marL="1028633" algn="l" defTabSz="17143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7pPr>
    <a:lvl8pPr marL="1200072" algn="l" defTabSz="17143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8pPr>
    <a:lvl9pPr marL="1371509" algn="l" defTabSz="171439" rtl="0" eaLnBrk="1" latinLnBrk="0" hangingPunct="1">
      <a:defRPr sz="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363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099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71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084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364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480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983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05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099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7150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502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</a:pPr>
            <a:endParaRPr lang="en-US" sz="800" b="0" dirty="0">
              <a:solidFill>
                <a:srgbClr val="717375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3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6526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59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945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673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71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24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71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9241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71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8073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804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0688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408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81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914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44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71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4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59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9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1714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5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390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800" baseline="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544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8003B1-D752-A840-9FE8-851E67D373B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633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bg>
      <p:bgPr>
        <a:solidFill>
          <a:srgbClr val="4A4A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79" y="4815474"/>
            <a:ext cx="1483333" cy="2390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243" y="2032553"/>
            <a:ext cx="3360348" cy="2305326"/>
          </a:xfrm>
          <a:prstGeom prst="rect">
            <a:avLst/>
          </a:prstGeom>
        </p:spPr>
      </p:pic>
      <p:sp>
        <p:nvSpPr>
          <p:cNvPr id="11" name="Shape 82"/>
          <p:cNvSpPr txBox="1">
            <a:spLocks/>
          </p:cNvSpPr>
          <p:nvPr/>
        </p:nvSpPr>
        <p:spPr>
          <a:xfrm>
            <a:off x="502419" y="825977"/>
            <a:ext cx="6995659" cy="101430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lvl1pPr marL="0" marR="0" indent="0" algn="l" defTabSz="40817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b="0" i="0" kern="1200">
                <a:solidFill>
                  <a:srgbClr val="FFFFFF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2400" dirty="0" smtClean="0"/>
              <a:t>DATAVISOR</a:t>
            </a:r>
            <a:r>
              <a:rPr lang="en-US" sz="2400" dirty="0" smtClean="0">
                <a:latin typeface="Roboto Condensed" charset="0"/>
                <a:ea typeface="Roboto Condensed" charset="0"/>
                <a:cs typeface="Roboto Condensed" charset="0"/>
              </a:rPr>
              <a:t> </a:t>
            </a:r>
            <a:r>
              <a:rPr lang="en-US" sz="2400" dirty="0" smtClean="0">
                <a:solidFill>
                  <a:schemeClr val="accent2"/>
                </a:solidFill>
                <a:latin typeface="Roboto Condensed" charset="0"/>
                <a:ea typeface="Roboto Condensed" charset="0"/>
                <a:cs typeface="Roboto Condensed" charset="0"/>
              </a:rPr>
              <a:t>|</a:t>
            </a:r>
            <a:endParaRPr lang="en-US" sz="1800" dirty="0">
              <a:latin typeface="Roboto Thin" charset="0"/>
              <a:ea typeface="Roboto Thin" charset="0"/>
              <a:cs typeface="Roboto Thin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7281" y="2017270"/>
            <a:ext cx="812800" cy="6238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306134" marR="0" lvl="0" indent="-306134" algn="l" defTabSz="4081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Logo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607281" y="2771804"/>
            <a:ext cx="1905000" cy="319539"/>
          </a:xfrm>
        </p:spPr>
        <p:txBody>
          <a:bodyPr>
            <a:norm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lvl="0"/>
            <a:r>
              <a:rPr lang="en-US" dirty="0" smtClean="0"/>
              <a:t>Click to edit 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502419" y="1590630"/>
            <a:ext cx="3817937" cy="345785"/>
          </a:xfrm>
        </p:spPr>
        <p:txBody>
          <a:bodyPr>
            <a:normAutofit/>
          </a:bodyPr>
          <a:lstStyle>
            <a:lvl1pPr marL="0" indent="0">
              <a:buNone/>
              <a:defRPr sz="1400" b="0" i="1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408178" indent="0">
              <a:buNone/>
              <a:defRPr>
                <a:solidFill>
                  <a:schemeClr val="bg1"/>
                </a:solidFill>
              </a:defRPr>
            </a:lvl2pPr>
            <a:lvl3pPr marL="816357" indent="0">
              <a:buNone/>
              <a:defRPr>
                <a:solidFill>
                  <a:schemeClr val="bg1"/>
                </a:solidFill>
              </a:defRPr>
            </a:lvl3pPr>
            <a:lvl4pPr marL="1224536" indent="0">
              <a:buNone/>
              <a:defRPr>
                <a:solidFill>
                  <a:schemeClr val="bg1"/>
                </a:solidFill>
              </a:defRPr>
            </a:lvl4pPr>
            <a:lvl5pPr marL="163271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tagline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8936" y="4869656"/>
            <a:ext cx="2895600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DataVisor Confidential 2017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405424" y="1107981"/>
            <a:ext cx="4680270" cy="446977"/>
          </a:xfrm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pPr lvl="0"/>
            <a:r>
              <a:rPr lang="en-US" dirty="0" smtClean="0"/>
              <a:t>Next Generation Threat Detection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899550"/>
            <a:ext cx="2133600" cy="273844"/>
          </a:xfrm>
          <a:prstGeom prst="rect">
            <a:avLst/>
          </a:prstGeom>
        </p:spPr>
        <p:txBody>
          <a:bodyPr lIns="34290" tIns="17145" rIns="34290" bIns="17145"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DataVisor Confidential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899550"/>
            <a:ext cx="2298963" cy="273844"/>
          </a:xfrm>
          <a:prstGeom prst="rect">
            <a:avLst/>
          </a:prstGeom>
        </p:spPr>
        <p:txBody>
          <a:bodyPr/>
          <a:lstStyle/>
          <a:p>
            <a:fld id="{09087E31-31D3-EF4D-9E00-2B2254936AB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115457" y="597627"/>
            <a:ext cx="8971664" cy="2988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DataVisor Confidential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899550"/>
            <a:ext cx="2298963" cy="273844"/>
          </a:xfrm>
          <a:prstGeom prst="rect">
            <a:avLst/>
          </a:prstGeom>
        </p:spPr>
        <p:txBody>
          <a:bodyPr/>
          <a:lstStyle/>
          <a:p>
            <a:fld id="{975CBBDE-DABE-B148-A20E-3CBDC4320E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slide">
    <p:bg>
      <p:bgPr>
        <a:solidFill>
          <a:srgbClr val="1822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-4763" y="2057400"/>
            <a:ext cx="9144000" cy="733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14287" tIns="14287" rIns="14287" bIns="14287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D3DAE2"/>
                </a:solidFill>
              </a:defRPr>
            </a:lvl1pPr>
          </a:lstStyle>
          <a:p>
            <a:pPr lvl="0"/>
            <a:r>
              <a:rPr lang="en-US" dirty="0" smtClean="0">
                <a:sym typeface="Arial Bold" charset="0"/>
              </a:rPr>
              <a:t>Click to edit Master title style</a:t>
            </a:r>
            <a:endParaRPr lang="en-US" dirty="0">
              <a:sym typeface="Arial Bold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58753" y="567423"/>
            <a:ext cx="8771096" cy="330719"/>
          </a:xfrm>
          <a:prstGeom prst="rect">
            <a:avLst/>
          </a:prstGeom>
          <a:solidFill>
            <a:srgbClr val="1822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4290" tIns="17145" rIns="34290" bIns="17145" spcCol="0" rtlCol="0" anchor="ctr"/>
          <a:lstStyle/>
          <a:p>
            <a:pPr algn="ctr"/>
            <a:endParaRPr lang="en-US" dirty="0">
              <a:solidFill>
                <a:srgbClr val="18223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244497" y="4726689"/>
            <a:ext cx="1466979" cy="416811"/>
          </a:xfrm>
          <a:prstGeom prst="rect">
            <a:avLst/>
          </a:prstGeom>
          <a:solidFill>
            <a:srgbClr val="1822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55494" y="836833"/>
            <a:ext cx="4038600" cy="3545744"/>
          </a:xfrm>
        </p:spPr>
        <p:txBody>
          <a:bodyPr>
            <a:normAutofit/>
          </a:bodyPr>
          <a:lstStyle>
            <a:lvl1pPr marL="214307" indent="-214307">
              <a:buClr>
                <a:schemeClr val="accent2"/>
              </a:buClr>
              <a:buFont typeface="Arial" charset="0"/>
              <a:buChar char="•"/>
              <a:defRPr sz="1050" b="0" i="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520433" indent="-214307">
              <a:buClr>
                <a:schemeClr val="accent2"/>
              </a:buClr>
              <a:buSzPct val="80000"/>
              <a:buFont typeface="Arial" charset="0"/>
              <a:buChar char="•"/>
              <a:defRPr sz="900"/>
            </a:lvl2pPr>
            <a:lvl3pPr marL="740837" indent="-128585">
              <a:buClr>
                <a:schemeClr val="accent2"/>
              </a:buClr>
              <a:buSzPct val="80000"/>
              <a:buFont typeface="Arial" charset="0"/>
              <a:buChar char="•"/>
              <a:defRPr sz="900"/>
            </a:lvl3pPr>
            <a:lvl4pPr marL="1046963" indent="-128585">
              <a:buClr>
                <a:schemeClr val="accent2"/>
              </a:buClr>
              <a:buSzPct val="80000"/>
              <a:buFont typeface="Arial" charset="0"/>
              <a:buChar char="•"/>
              <a:defRPr sz="900"/>
            </a:lvl4pPr>
            <a:lvl5pPr marL="1353089" indent="-128585">
              <a:buClr>
                <a:schemeClr val="accent2"/>
              </a:buClr>
              <a:buSzPct val="80000"/>
              <a:buFont typeface="Arial" charset="0"/>
              <a:buChar char="•"/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95" y="4899550"/>
            <a:ext cx="1164062" cy="188688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46294" y="4869657"/>
            <a:ext cx="2895600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525">
                <a:solidFill>
                  <a:srgbClr val="717375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96" y="4813928"/>
            <a:ext cx="690372" cy="28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38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solidFill>
          <a:srgbClr val="4949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655954" y="1814893"/>
            <a:ext cx="6842125" cy="441325"/>
          </a:xfrm>
        </p:spPr>
        <p:txBody>
          <a:bodyPr>
            <a:normAutofit/>
          </a:bodyPr>
          <a:lstStyle>
            <a:lvl1pPr marL="0" indent="0">
              <a:buFont typeface="Arial" charset="0"/>
              <a:buNone/>
              <a:defRPr sz="1600">
                <a:solidFill>
                  <a:srgbClr val="E7B024"/>
                </a:solidFill>
              </a:defRPr>
            </a:lvl1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655638" y="1237521"/>
            <a:ext cx="6667500" cy="503238"/>
          </a:xfrm>
        </p:spPr>
        <p:txBody>
          <a:bodyPr>
            <a:noAutofit/>
          </a:bodyPr>
          <a:lstStyle>
            <a:lvl1pPr marL="0" indent="0">
              <a:buNone/>
              <a:defRPr sz="2400" b="0" i="0" baseline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marL="306134" marR="0" lvl="0" indent="-306134" algn="l" defTabSz="4081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0" y="4898869"/>
            <a:ext cx="1165830" cy="187850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8936" y="4869656"/>
            <a:ext cx="2895600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DataVisor Confidential 2017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allelogram 19"/>
          <p:cNvSpPr/>
          <p:nvPr/>
        </p:nvSpPr>
        <p:spPr>
          <a:xfrm>
            <a:off x="5600496" y="25"/>
            <a:ext cx="1200035" cy="5143501"/>
          </a:xfrm>
          <a:prstGeom prst="parallelogram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/>
          <p:cNvSpPr/>
          <p:nvPr/>
        </p:nvSpPr>
        <p:spPr>
          <a:xfrm rot="5400000">
            <a:off x="704823" y="-704800"/>
            <a:ext cx="5143556" cy="6553201"/>
          </a:xfrm>
          <a:custGeom>
            <a:avLst/>
            <a:gdLst>
              <a:gd name="connsiteX0" fmla="*/ 0 w 2570584"/>
              <a:gd name="connsiteY0" fmla="*/ 0 h 2743200"/>
              <a:gd name="connsiteX1" fmla="*/ 0 w 2570584"/>
              <a:gd name="connsiteY1" fmla="*/ 2743200 h 2743200"/>
              <a:gd name="connsiteX2" fmla="*/ 2570584 w 2570584"/>
              <a:gd name="connsiteY2" fmla="*/ 2743200 h 2743200"/>
              <a:gd name="connsiteX3" fmla="*/ 2570584 w 2570584"/>
              <a:gd name="connsiteY3" fmla="*/ 125963 h 2743200"/>
              <a:gd name="connsiteX4" fmla="*/ 0 w 2570584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0584" h="2743200">
                <a:moveTo>
                  <a:pt x="0" y="0"/>
                </a:moveTo>
                <a:lnTo>
                  <a:pt x="0" y="2743200"/>
                </a:lnTo>
                <a:lnTo>
                  <a:pt x="2570584" y="2743200"/>
                </a:lnTo>
                <a:lnTo>
                  <a:pt x="2570584" y="125963"/>
                </a:lnTo>
                <a:lnTo>
                  <a:pt x="0" y="0"/>
                </a:lnTo>
                <a:close/>
              </a:path>
            </a:pathLst>
          </a:custGeom>
          <a:solidFill>
            <a:srgbClr val="4A4A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0" y="4898869"/>
            <a:ext cx="1165830" cy="18785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258057" y="823625"/>
            <a:ext cx="5589767" cy="2976447"/>
          </a:xfrm>
        </p:spPr>
        <p:txBody>
          <a:bodyPr>
            <a:normAutofit/>
          </a:bodyPr>
          <a:lstStyle>
            <a:lvl1pPr marL="285750" indent="-285750">
              <a:buClr>
                <a:schemeClr val="accent2"/>
              </a:buClr>
              <a:buFont typeface="Arial" charset="0"/>
              <a:buChar char="•"/>
              <a:defRPr sz="1400" b="0" i="0">
                <a:solidFill>
                  <a:schemeClr val="accent2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693928" indent="-2857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2pPr>
            <a:lvl3pPr marL="987807" indent="-1714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3pPr>
            <a:lvl4pPr marL="1395986" indent="-1714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4pPr>
            <a:lvl5pPr marL="1804164" indent="-1714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794614" y="185400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9294" y="103516"/>
            <a:ext cx="8229600" cy="64598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8936" y="4869656"/>
            <a:ext cx="2895600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DataVisor Confidential 2017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ver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5400000">
            <a:off x="-276572" y="276598"/>
            <a:ext cx="5143556" cy="4590411"/>
          </a:xfrm>
          <a:prstGeom prst="rect">
            <a:avLst/>
          </a:prstGeom>
          <a:solidFill>
            <a:srgbClr val="4A4A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0" y="4898869"/>
            <a:ext cx="1165830" cy="18785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258057" y="823625"/>
            <a:ext cx="4117562" cy="2976447"/>
          </a:xfrm>
        </p:spPr>
        <p:txBody>
          <a:bodyPr>
            <a:normAutofit/>
          </a:bodyPr>
          <a:lstStyle>
            <a:lvl1pPr marL="285750" indent="-285750">
              <a:buClr>
                <a:schemeClr val="accent2"/>
              </a:buClr>
              <a:buFont typeface="Arial" charset="0"/>
              <a:buChar char="•"/>
              <a:defRPr sz="1400" b="0" i="0">
                <a:solidFill>
                  <a:schemeClr val="accent2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693928" indent="-2857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2pPr>
            <a:lvl3pPr marL="987807" indent="-1714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3pPr>
            <a:lvl4pPr marL="1395986" indent="-1714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4pPr>
            <a:lvl5pPr marL="1804164" indent="-1714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794614" y="1854003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79294" y="103516"/>
            <a:ext cx="4196325" cy="64598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90412" y="4869656"/>
            <a:ext cx="2895600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700">
                <a:solidFill>
                  <a:srgbClr val="717375"/>
                </a:solidFill>
              </a:defRPr>
            </a:lvl1pPr>
          </a:lstStyle>
          <a:p>
            <a:r>
              <a:rPr lang="en-US" dirty="0" smtClean="0"/>
              <a:t>DataVisor Confidential 2017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55494" y="836831"/>
            <a:ext cx="4038600" cy="3545744"/>
          </a:xfrm>
        </p:spPr>
        <p:txBody>
          <a:bodyPr>
            <a:normAutofit/>
          </a:bodyPr>
          <a:lstStyle>
            <a:lvl1pPr marL="285750" indent="-285750">
              <a:buClr>
                <a:schemeClr val="accent2"/>
              </a:buClr>
              <a:buFont typeface="Arial" charset="0"/>
              <a:buChar char="•"/>
              <a:defRPr sz="1400" b="0" i="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693928" indent="-2857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2pPr>
            <a:lvl3pPr marL="987807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3pPr>
            <a:lvl4pPr marL="1395986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4pPr>
            <a:lvl5pPr marL="1804164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" y="4899550"/>
            <a:ext cx="1164062" cy="188688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8936" y="4869656"/>
            <a:ext cx="2895600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700">
                <a:solidFill>
                  <a:srgbClr val="717375"/>
                </a:solidFill>
              </a:defRPr>
            </a:lvl1pPr>
          </a:lstStyle>
          <a:p>
            <a:r>
              <a:rPr lang="en-US" dirty="0" smtClean="0"/>
              <a:t>DataVisor Confidential 2017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52822" y="832635"/>
            <a:ext cx="7319148" cy="3545744"/>
          </a:xfrm>
        </p:spPr>
        <p:txBody>
          <a:bodyPr>
            <a:normAutofit/>
          </a:bodyPr>
          <a:lstStyle>
            <a:lvl1pPr marL="285750" indent="-285750">
              <a:buClr>
                <a:srgbClr val="EDA328"/>
              </a:buClr>
              <a:buFont typeface="Arial" charset="0"/>
              <a:buChar char="•"/>
              <a:defRPr sz="1400" b="0" i="0">
                <a:solidFill>
                  <a:schemeClr val="accent2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693928" indent="-2857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2pPr>
            <a:lvl3pPr marL="987807" indent="-1714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3pPr>
            <a:lvl4pPr marL="1395986" indent="-1714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4pPr>
            <a:lvl5pPr marL="1804164" indent="-171450">
              <a:buClr>
                <a:schemeClr val="accent2"/>
              </a:buClr>
              <a:buSzPct val="80000"/>
              <a:buFont typeface="Arial" charset="0"/>
              <a:buChar char="•"/>
              <a:defRPr sz="12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8936" y="4869656"/>
            <a:ext cx="2895600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DataVisor Confidential 2017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0" y="4898869"/>
            <a:ext cx="1165830" cy="18785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52822" y="832635"/>
            <a:ext cx="7319148" cy="3545744"/>
          </a:xfrm>
        </p:spPr>
        <p:txBody>
          <a:bodyPr>
            <a:normAutofit/>
          </a:bodyPr>
          <a:lstStyle>
            <a:lvl1pPr marL="285750" indent="-285750">
              <a:buClr>
                <a:srgbClr val="EDA328"/>
              </a:buClr>
              <a:buFont typeface="Arial" charset="0"/>
              <a:buChar char="•"/>
              <a:defRPr sz="1400" b="0" i="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693928" indent="-2857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2pPr>
            <a:lvl3pPr marL="987807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3pPr>
            <a:lvl4pPr marL="1395986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4pPr>
            <a:lvl5pPr marL="1804164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" y="4899550"/>
            <a:ext cx="1164062" cy="188688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8936" y="4869656"/>
            <a:ext cx="2895600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700">
                <a:solidFill>
                  <a:srgbClr val="717375"/>
                </a:solidFill>
              </a:defRPr>
            </a:lvl1pPr>
          </a:lstStyle>
          <a:p>
            <a:r>
              <a:rPr lang="en-US" dirty="0" smtClean="0"/>
              <a:t>DataVisor Confidential 2017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" y="4899550"/>
            <a:ext cx="1164062" cy="188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96" y="4813928"/>
            <a:ext cx="690372" cy="287823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9294" y="103517"/>
            <a:ext cx="8229600" cy="645980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" y="4899550"/>
            <a:ext cx="1164062" cy="188688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8936" y="4869656"/>
            <a:ext cx="2895600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700">
                <a:solidFill>
                  <a:srgbClr val="717375"/>
                </a:solidFill>
              </a:defRPr>
            </a:lvl1pPr>
          </a:lstStyle>
          <a:p>
            <a:r>
              <a:rPr lang="en-US" dirty="0" smtClean="0"/>
              <a:t>DataVisor Confidential 2017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96" y="4813928"/>
            <a:ext cx="690372" cy="287823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4418726" y="836831"/>
            <a:ext cx="4038600" cy="3545744"/>
          </a:xfrm>
        </p:spPr>
        <p:txBody>
          <a:bodyPr>
            <a:normAutofit/>
          </a:bodyPr>
          <a:lstStyle>
            <a:lvl1pPr marL="285750" indent="-285750">
              <a:buClr>
                <a:schemeClr val="accent2"/>
              </a:buClr>
              <a:buFont typeface="Arial" charset="0"/>
              <a:buChar char="•"/>
              <a:defRPr sz="1400" b="0" i="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693928" indent="-2857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2pPr>
            <a:lvl3pPr marL="987807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3pPr>
            <a:lvl4pPr marL="1395986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4pPr>
            <a:lvl5pPr marL="1804164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3"/>
          </p:nvPr>
        </p:nvSpPr>
        <p:spPr>
          <a:xfrm>
            <a:off x="255494" y="836831"/>
            <a:ext cx="4038600" cy="3545744"/>
          </a:xfrm>
        </p:spPr>
        <p:txBody>
          <a:bodyPr>
            <a:normAutofit/>
          </a:bodyPr>
          <a:lstStyle>
            <a:lvl1pPr marL="285750" indent="-285750">
              <a:buClr>
                <a:schemeClr val="accent2"/>
              </a:buClr>
              <a:buFont typeface="Arial" charset="0"/>
              <a:buChar char="•"/>
              <a:defRPr sz="1400" b="0" i="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693928" indent="-2857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2pPr>
            <a:lvl3pPr marL="987807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3pPr>
            <a:lvl4pPr marL="1395986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4pPr>
            <a:lvl5pPr marL="1804164" indent="-171450">
              <a:buClr>
                <a:schemeClr val="accent2"/>
              </a:buClr>
              <a:buSzPct val="80000"/>
              <a:buFont typeface="Arial" charset="0"/>
              <a:buChar char="•"/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4" y="4899550"/>
            <a:ext cx="1164062" cy="188688"/>
          </a:xfrm>
          <a:prstGeom prst="rect">
            <a:avLst/>
          </a:prstGeom>
        </p:spPr>
      </p:pic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8936" y="4869656"/>
            <a:ext cx="2895600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700">
                <a:solidFill>
                  <a:srgbClr val="717375"/>
                </a:solidFill>
              </a:defRPr>
            </a:lvl1pPr>
          </a:lstStyle>
          <a:p>
            <a:r>
              <a:rPr lang="en-US" dirty="0" smtClean="0"/>
              <a:t>DataVisor Confidential 2017</a:t>
            </a:r>
            <a:endParaRPr lang="en-US" dirty="0"/>
          </a:p>
        </p:txBody>
      </p:sp>
      <p:sp>
        <p:nvSpPr>
          <p:cNvPr id="7" name="Line 5"/>
          <p:cNvSpPr>
            <a:spLocks noChangeShapeType="1"/>
          </p:cNvSpPr>
          <p:nvPr userDrawn="1"/>
        </p:nvSpPr>
        <p:spPr bwMode="auto">
          <a:xfrm>
            <a:off x="0" y="717352"/>
            <a:ext cx="9144000" cy="0"/>
          </a:xfrm>
          <a:prstGeom prst="line">
            <a:avLst/>
          </a:prstGeom>
          <a:noFill/>
          <a:ln w="12700" cap="rnd" cmpd="sng">
            <a:solidFill>
              <a:schemeClr val="bg2"/>
            </a:solidFill>
            <a:prstDash val="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96" y="4813928"/>
            <a:ext cx="690372" cy="287823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294" y="103516"/>
            <a:ext cx="8229600" cy="645980"/>
          </a:xfrm>
          <a:prstGeom prst="rect">
            <a:avLst/>
          </a:prstGeom>
        </p:spPr>
        <p:txBody>
          <a:bodyPr vert="horz" lIns="81636" tIns="40818" rIns="81636" bIns="40818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864" y="833648"/>
            <a:ext cx="8229600" cy="3394472"/>
          </a:xfrm>
          <a:prstGeom prst="rect">
            <a:avLst/>
          </a:prstGeom>
        </p:spPr>
        <p:txBody>
          <a:bodyPr vert="horz" lIns="81636" tIns="40818" rIns="81636" bIns="4081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18936" y="4869656"/>
            <a:ext cx="2895600" cy="273844"/>
          </a:xfrm>
          <a:prstGeom prst="rect">
            <a:avLst/>
          </a:prstGeom>
        </p:spPr>
        <p:txBody>
          <a:bodyPr vert="horz" lIns="81636" tIns="40818" rIns="81636" bIns="40818" rtlCol="0" anchor="ctr"/>
          <a:lstStyle>
            <a:lvl1pPr algn="ctr">
              <a:defRPr sz="700">
                <a:solidFill>
                  <a:srgbClr val="717375"/>
                </a:solidFill>
              </a:defRPr>
            </a:lvl1pPr>
          </a:lstStyle>
          <a:p>
            <a:r>
              <a:rPr lang="en-US" dirty="0" smtClean="0"/>
              <a:t>DataVisor Confidential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4" r:id="rId10"/>
    <p:sldLayoutId id="2147483916" r:id="rId11"/>
    <p:sldLayoutId id="2147483917" r:id="rId12"/>
    <p:sldLayoutId id="2147483918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08179" rtl="0" eaLnBrk="1" latinLnBrk="0" hangingPunct="1">
        <a:spcBef>
          <a:spcPct val="0"/>
        </a:spcBef>
        <a:buNone/>
        <a:defRPr sz="2400" b="0" i="0" kern="1200">
          <a:solidFill>
            <a:schemeClr val="tx1"/>
          </a:solidFill>
          <a:latin typeface="Roboto" charset="0"/>
          <a:ea typeface="Roboto" charset="0"/>
          <a:cs typeface="Roboto" charset="0"/>
        </a:defRPr>
      </a:lvl1pPr>
    </p:titleStyle>
    <p:bodyStyle>
      <a:lvl1pPr marL="285750" indent="-285750" algn="l" defTabSz="408179" rtl="0" eaLnBrk="1" latinLnBrk="0" hangingPunct="1">
        <a:spcBef>
          <a:spcPct val="20000"/>
        </a:spcBef>
        <a:buClr>
          <a:schemeClr val="accent2"/>
        </a:buClr>
        <a:buFont typeface="Arial" charset="0"/>
        <a:buChar char="•"/>
        <a:defRPr sz="1600" b="0" i="0" kern="1200">
          <a:solidFill>
            <a:schemeClr val="tx1"/>
          </a:solidFill>
          <a:latin typeface="Roboto Medium" charset="0"/>
          <a:ea typeface="Roboto Medium" charset="0"/>
          <a:cs typeface="Roboto Medium" charset="0"/>
        </a:defRPr>
      </a:lvl1pPr>
      <a:lvl2pPr marL="663290" indent="-255112" algn="l" defTabSz="408179" rtl="0" eaLnBrk="1" latinLnBrk="0" hangingPunct="1">
        <a:spcBef>
          <a:spcPct val="20000"/>
        </a:spcBef>
        <a:buClr>
          <a:schemeClr val="accent2"/>
        </a:buClr>
        <a:buFont typeface="Arial" charset="0"/>
        <a:buChar char="•"/>
        <a:defRPr sz="1400" b="0" i="0" kern="1200">
          <a:solidFill>
            <a:schemeClr val="tx1">
              <a:lumMod val="65000"/>
              <a:lumOff val="35000"/>
            </a:schemeClr>
          </a:solidFill>
          <a:latin typeface="Roboto Light" charset="0"/>
          <a:ea typeface="Roboto Light" charset="0"/>
          <a:cs typeface="Roboto Light" charset="0"/>
        </a:defRPr>
      </a:lvl2pPr>
      <a:lvl3pPr marL="1020446" indent="-204089" algn="l" defTabSz="408179" rtl="0" eaLnBrk="1" latinLnBrk="0" hangingPunct="1">
        <a:spcBef>
          <a:spcPct val="20000"/>
        </a:spcBef>
        <a:buClr>
          <a:schemeClr val="accent2"/>
        </a:buClr>
        <a:buFont typeface="Arial" charset="0"/>
        <a:buChar char="•"/>
        <a:defRPr sz="1200" b="0" i="0" kern="1200">
          <a:solidFill>
            <a:schemeClr val="tx1">
              <a:lumMod val="65000"/>
              <a:lumOff val="35000"/>
            </a:schemeClr>
          </a:solidFill>
          <a:latin typeface="Roboto Light" charset="0"/>
          <a:ea typeface="Roboto Light" charset="0"/>
          <a:cs typeface="Roboto Light" charset="0"/>
        </a:defRPr>
      </a:lvl3pPr>
      <a:lvl4pPr marL="1428625" indent="-204089" algn="l" defTabSz="408179" rtl="0" eaLnBrk="1" latinLnBrk="0" hangingPunct="1">
        <a:spcBef>
          <a:spcPct val="20000"/>
        </a:spcBef>
        <a:buClr>
          <a:schemeClr val="accent2"/>
        </a:buClr>
        <a:buFont typeface="Arial" charset="0"/>
        <a:buChar char="•"/>
        <a:defRPr sz="1200" b="0" i="0" kern="1200">
          <a:solidFill>
            <a:schemeClr val="tx1">
              <a:lumMod val="65000"/>
              <a:lumOff val="35000"/>
            </a:schemeClr>
          </a:solidFill>
          <a:latin typeface="Roboto Light" charset="0"/>
          <a:ea typeface="Roboto Light" charset="0"/>
          <a:cs typeface="Roboto Light" charset="0"/>
        </a:defRPr>
      </a:lvl4pPr>
      <a:lvl5pPr marL="1836803" indent="-204089" algn="l" defTabSz="408179" rtl="0" eaLnBrk="1" latinLnBrk="0" hangingPunct="1">
        <a:spcBef>
          <a:spcPct val="20000"/>
        </a:spcBef>
        <a:buClr>
          <a:schemeClr val="accent2"/>
        </a:buClr>
        <a:buFont typeface="Arial" charset="0"/>
        <a:buChar char="•"/>
        <a:defRPr sz="1200" b="0" i="0" kern="1200">
          <a:solidFill>
            <a:schemeClr val="tx1">
              <a:lumMod val="65000"/>
              <a:lumOff val="35000"/>
            </a:schemeClr>
          </a:solidFill>
          <a:latin typeface="Roboto Light" charset="0"/>
          <a:ea typeface="Roboto Light" charset="0"/>
          <a:cs typeface="Roboto Light" charset="0"/>
        </a:defRPr>
      </a:lvl5pPr>
      <a:lvl6pPr marL="2244982" indent="-204089" algn="l" defTabSz="40817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160" indent="-204089" algn="l" defTabSz="40817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339" indent="-204089" algn="l" defTabSz="40817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516" indent="-204089" algn="l" defTabSz="40817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1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79" algn="l" defTabSz="4081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57" algn="l" defTabSz="4081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36" algn="l" defTabSz="4081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14" algn="l" defTabSz="4081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893" algn="l" defTabSz="4081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071" algn="l" defTabSz="4081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247" algn="l" defTabSz="4081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427" algn="l" defTabSz="40817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33.jpeg"/><Relationship Id="rId7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png"/><Relationship Id="rId12" Type="http://schemas.openxmlformats.org/officeDocument/2006/relationships/image" Target="../media/image52.png"/><Relationship Id="rId13" Type="http://schemas.openxmlformats.org/officeDocument/2006/relationships/image" Target="../media/image53.jp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tif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2.tif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29978" y="1453321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414286" y="2499169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6270" y="4117928"/>
            <a:ext cx="2886197" cy="721673"/>
          </a:xfrm>
        </p:spPr>
        <p:txBody>
          <a:bodyPr>
            <a:normAutofit/>
          </a:bodyPr>
          <a:lstStyle/>
          <a:p>
            <a:r>
              <a:rPr lang="en-US" sz="1400" dirty="0" smtClean="0">
                <a:latin typeface="Roboto Medium" charset="0"/>
                <a:ea typeface="Roboto Medium" charset="0"/>
                <a:cs typeface="Roboto Medium" charset="0"/>
              </a:rPr>
              <a:t>Julian Wong, Solutions Architect</a:t>
            </a:r>
          </a:p>
          <a:p>
            <a:r>
              <a:rPr lang="en-US" sz="1400" dirty="0" smtClean="0"/>
              <a:t>Oct 31st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, 2017</a:t>
            </a:r>
            <a:endParaRPr lang="en-US" sz="14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Inside a Bad Actor’s Studio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49" y="1792834"/>
            <a:ext cx="4159045" cy="203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5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293" y="103516"/>
            <a:ext cx="8640615" cy="645980"/>
          </a:xfrm>
        </p:spPr>
        <p:txBody>
          <a:bodyPr>
            <a:normAutofit/>
          </a:bodyPr>
          <a:lstStyle/>
          <a:p>
            <a:r>
              <a:rPr lang="en-US" dirty="0" smtClean="0"/>
              <a:t>Device Flashing: </a:t>
            </a:r>
            <a:r>
              <a:rPr lang="en-US" dirty="0"/>
              <a:t>Fraudulent Purchases </a:t>
            </a:r>
            <a:r>
              <a:rPr lang="en-US" dirty="0" smtClean="0"/>
              <a:t>in Mobile </a:t>
            </a:r>
            <a:r>
              <a:rPr lang="en-US" dirty="0"/>
              <a:t>Game </a:t>
            </a:r>
            <a:r>
              <a:rPr lang="en-US" dirty="0" smtClean="0"/>
              <a:t>Apps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>
          <a:xfrm>
            <a:off x="252822" y="832635"/>
            <a:ext cx="5882507" cy="35457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20000"/>
            </a:pPr>
            <a:r>
              <a:rPr lang="en-US" sz="1500" dirty="0" smtClean="0">
                <a:latin typeface="Roboto" charset="0"/>
                <a:ea typeface="Roboto" charset="0"/>
                <a:cs typeface="Roboto" charset="0"/>
              </a:rPr>
              <a:t>Flash device and login as a different gamer</a:t>
            </a:r>
            <a:br>
              <a:rPr lang="en-US" sz="1500" dirty="0" smtClean="0">
                <a:latin typeface="Roboto" charset="0"/>
                <a:ea typeface="Roboto" charset="0"/>
                <a:cs typeface="Roboto" charset="0"/>
              </a:rPr>
            </a:br>
            <a:endParaRPr lang="en-US" sz="1500" dirty="0" smtClean="0"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sz="1500" b="0" dirty="0" smtClean="0">
                <a:latin typeface="Roboto" charset="0"/>
                <a:ea typeface="Roboto" charset="0"/>
                <a:cs typeface="Roboto" charset="0"/>
              </a:rPr>
              <a:t>Use stolen credit cards to purchase virtual game items</a:t>
            </a:r>
            <a:br>
              <a:rPr lang="en-US" sz="1500" b="0" dirty="0" smtClean="0">
                <a:latin typeface="Roboto" charset="0"/>
                <a:ea typeface="Roboto" charset="0"/>
                <a:cs typeface="Roboto" charset="0"/>
              </a:rPr>
            </a:br>
            <a:endParaRPr lang="en-US" sz="1500" b="0" dirty="0" smtClean="0"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sz="1500" b="0" dirty="0" smtClean="0">
                <a:latin typeface="Roboto" charset="0"/>
                <a:ea typeface="Roboto" charset="0"/>
                <a:cs typeface="Roboto" charset="0"/>
              </a:rPr>
              <a:t>Profit by selling virtual items to players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09" y="2322525"/>
            <a:ext cx="6358102" cy="24264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09" y="2239386"/>
            <a:ext cx="6661475" cy="242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2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 Obfuscation: Cloudhosting Services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551" y="1685169"/>
            <a:ext cx="1614071" cy="438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216" y="2264461"/>
            <a:ext cx="1383127" cy="540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481" y="1092060"/>
            <a:ext cx="1856247" cy="3170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096" y="1631012"/>
            <a:ext cx="1453882" cy="54641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985" y="2967766"/>
            <a:ext cx="1794446" cy="4864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19" y="2312393"/>
            <a:ext cx="827613" cy="93913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04" y="3651090"/>
            <a:ext cx="1683976" cy="39111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415" y="3426142"/>
            <a:ext cx="1077244" cy="450797"/>
          </a:xfrm>
          <a:prstGeom prst="rect">
            <a:avLst/>
          </a:prstGeom>
        </p:spPr>
      </p:pic>
      <p:sp>
        <p:nvSpPr>
          <p:cNvPr id="32" name="Content Placeholder 4"/>
          <p:cNvSpPr>
            <a:spLocks noGrp="1"/>
          </p:cNvSpPr>
          <p:nvPr>
            <p:ph sz="half" idx="13"/>
          </p:nvPr>
        </p:nvSpPr>
        <p:spPr>
          <a:xfrm>
            <a:off x="252823" y="832635"/>
            <a:ext cx="4858487" cy="35457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20000"/>
            </a:pP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Evade IP blacklists and rules-based systems</a:t>
            </a:r>
            <a:b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buClr>
                <a:schemeClr val="tx1"/>
              </a:buClr>
              <a:buSzPct val="120000"/>
            </a:pPr>
            <a:r>
              <a:rPr lang="en-US" dirty="0">
                <a:latin typeface="Roboto" charset="0"/>
                <a:ea typeface="Roboto" charset="0"/>
                <a:cs typeface="Roboto" charset="0"/>
              </a:rPr>
              <a:t>Enable massive scale attacks </a:t>
            </a: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Fake</a:t>
            </a: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 presence in different geographies</a:t>
            </a: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dirty="0" smtClean="0"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Emulate many unique devices</a:t>
            </a:r>
            <a:endParaRPr lang="en-US" dirty="0"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49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Cloud Services Hosting Fraudulent Accounts</a:t>
            </a:r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52823" y="832635"/>
            <a:ext cx="4623977" cy="354574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600" b="0" i="0" kern="120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663290" indent="-255112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1020446" indent="-204089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428625" indent="-204089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1836803" indent="-204089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244982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160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339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516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chemeClr val="tx1"/>
              </a:buClr>
              <a:buSzPct val="120000"/>
            </a:pPr>
            <a:r>
              <a:rPr lang="en-US" sz="1400" dirty="0" smtClean="0">
                <a:latin typeface="Roboto" charset="0"/>
                <a:ea typeface="Roboto" charset="0"/>
                <a:cs typeface="Roboto" charset="0"/>
              </a:rPr>
              <a:t>18% of accounts are fraudulent</a:t>
            </a:r>
            <a:br>
              <a:rPr lang="en-US" sz="1400" dirty="0" smtClean="0">
                <a:latin typeface="Roboto" charset="0"/>
                <a:ea typeface="Roboto" charset="0"/>
                <a:cs typeface="Roboto" charset="0"/>
              </a:rPr>
            </a:br>
            <a:endParaRPr lang="en-US" sz="1400" dirty="0" smtClean="0">
              <a:latin typeface="Roboto" charset="0"/>
              <a:ea typeface="Roboto" charset="0"/>
              <a:cs typeface="Roboto" charset="0"/>
            </a:endParaRPr>
          </a:p>
          <a:p>
            <a:pPr fontAlgn="auto">
              <a:spcAft>
                <a:spcPts val="0"/>
              </a:spcAft>
              <a:buClr>
                <a:schemeClr val="tx1"/>
              </a:buClr>
              <a:buSzPct val="120000"/>
            </a:pPr>
            <a:r>
              <a:rPr lang="en-US" sz="1400" dirty="0" smtClean="0">
                <a:latin typeface="Roboto" charset="0"/>
                <a:ea typeface="Roboto" charset="0"/>
                <a:cs typeface="Roboto" charset="0"/>
              </a:rPr>
              <a:t>Fraudsters 7x more likely to use than normal users</a:t>
            </a:r>
            <a:br>
              <a:rPr lang="en-US" sz="1400" dirty="0" smtClean="0">
                <a:latin typeface="Roboto" charset="0"/>
                <a:ea typeface="Roboto" charset="0"/>
                <a:cs typeface="Roboto" charset="0"/>
              </a:rPr>
            </a:br>
            <a:endParaRPr lang="en-US" sz="1400" dirty="0" smtClean="0">
              <a:latin typeface="Roboto" charset="0"/>
              <a:ea typeface="Roboto" charset="0"/>
              <a:cs typeface="Roboto" charset="0"/>
            </a:endParaRPr>
          </a:p>
          <a:p>
            <a:pPr fontAlgn="auto">
              <a:spcAft>
                <a:spcPts val="0"/>
              </a:spcAft>
              <a:buClr>
                <a:schemeClr val="tx1"/>
              </a:buClr>
              <a:buSzPct val="120000"/>
            </a:pPr>
            <a:r>
              <a:rPr lang="en-US" sz="1400" dirty="0" smtClean="0">
                <a:latin typeface="Roboto" charset="0"/>
                <a:ea typeface="Roboto" charset="0"/>
                <a:cs typeface="Roboto" charset="0"/>
              </a:rPr>
              <a:t>54% of fraudulent accounts on social platforms </a:t>
            </a:r>
            <a:br>
              <a:rPr lang="en-US" sz="1400" dirty="0" smtClean="0">
                <a:latin typeface="Roboto" charset="0"/>
                <a:ea typeface="Roboto" charset="0"/>
                <a:cs typeface="Roboto" charset="0"/>
              </a:rPr>
            </a:br>
            <a:endParaRPr lang="en-US" sz="1400" dirty="0" smtClean="0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522" y="914401"/>
            <a:ext cx="3833139" cy="3827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60" y="2388990"/>
            <a:ext cx="3974088" cy="235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6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Cloud Attack: Fraudulent Online Purchases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3"/>
          </p:nvPr>
        </p:nvSpPr>
        <p:spPr>
          <a:xfrm>
            <a:off x="252823" y="832635"/>
            <a:ext cx="4623977" cy="35457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20000"/>
            </a:pP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2K accounts on an ecommerce marketplace</a:t>
            </a:r>
            <a:b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Fake</a:t>
            </a: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 presence in same location as hacked users</a:t>
            </a:r>
            <a:b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b="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Leveraged good reputation of the users</a:t>
            </a:r>
            <a:endParaRPr lang="en-US" b="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8" name="Shape 7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8600" y="832635"/>
            <a:ext cx="3996503" cy="24545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791"/>
          <p:cNvSpPr txBox="1"/>
          <p:nvPr/>
        </p:nvSpPr>
        <p:spPr>
          <a:xfrm>
            <a:off x="6191609" y="2777669"/>
            <a:ext cx="2359742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Global distribution of attacking IPs</a:t>
            </a:r>
            <a:endParaRPr lang="en-US" sz="10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25391" y="4600576"/>
            <a:ext cx="2152891" cy="1572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56" y="3301632"/>
            <a:ext cx="3914447" cy="1456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82" b="49384"/>
          <a:stretch/>
        </p:blipFill>
        <p:spPr>
          <a:xfrm>
            <a:off x="5359078" y="4253401"/>
            <a:ext cx="566313" cy="32117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7778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Cloud Attack: Mass Fake Bank Account Openings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336" y="908020"/>
            <a:ext cx="3260464" cy="1984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20" y="2892047"/>
            <a:ext cx="3245612" cy="70150"/>
          </a:xfrm>
          <a:prstGeom prst="rect">
            <a:avLst/>
          </a:prstGeom>
        </p:spPr>
      </p:pic>
      <p:sp>
        <p:nvSpPr>
          <p:cNvPr id="12" name="Shape 791"/>
          <p:cNvSpPr txBox="1"/>
          <p:nvPr/>
        </p:nvSpPr>
        <p:spPr>
          <a:xfrm>
            <a:off x="6101539" y="2331607"/>
            <a:ext cx="1947589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Hundreds of accounts opened globally over several weeks</a:t>
            </a:r>
            <a:endParaRPr lang="en-US" sz="10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" name="Content Placeholder 4"/>
          <p:cNvSpPr>
            <a:spLocks noGrp="1"/>
          </p:cNvSpPr>
          <p:nvPr>
            <p:ph sz="half" idx="13"/>
          </p:nvPr>
        </p:nvSpPr>
        <p:spPr>
          <a:xfrm>
            <a:off x="252823" y="832635"/>
            <a:ext cx="4623977" cy="35457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20000"/>
            </a:pP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Created thousands of bank accounts on a Fortune 500 </a:t>
            </a:r>
            <a:r>
              <a:rPr lang="en-US" dirty="0">
                <a:latin typeface="Roboto" charset="0"/>
                <a:ea typeface="Roboto" charset="0"/>
                <a:cs typeface="Roboto" charset="0"/>
              </a:rPr>
              <a:t>bank using stolen identities </a:t>
            </a: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Faked same geographic location as stolen identities through cloud hosting IPs</a:t>
            </a:r>
            <a:b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b="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Signed up using free email services</a:t>
            </a:r>
            <a:endParaRPr lang="en-US" b="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120" y="3096291"/>
            <a:ext cx="2418597" cy="172155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899596" y="3405018"/>
            <a:ext cx="687132" cy="624076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077456" y="3849624"/>
            <a:ext cx="420624" cy="384048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7101840" y="3352800"/>
            <a:ext cx="323088" cy="362730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88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Cloud Attack: Spam in a Classifieds Marketplace</a:t>
            </a:r>
            <a:endParaRPr lang="en-US" dirty="0"/>
          </a:p>
        </p:txBody>
      </p:sp>
      <p:sp>
        <p:nvSpPr>
          <p:cNvPr id="14" name="Content Placeholder 4"/>
          <p:cNvSpPr>
            <a:spLocks noGrp="1"/>
          </p:cNvSpPr>
          <p:nvPr>
            <p:ph sz="half" idx="13"/>
          </p:nvPr>
        </p:nvSpPr>
        <p:spPr>
          <a:xfrm>
            <a:off x="252823" y="832635"/>
            <a:ext cx="4271933" cy="35457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20000"/>
            </a:pP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Fraudsters created thousands of fake accounts on a P2P classifieds marketplace</a:t>
            </a:r>
            <a:b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Spammed users through </a:t>
            </a: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chat messages to phish for info and launch advance fee scams</a:t>
            </a: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b="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Switched IPs quickly to message different users in different locations</a:t>
            </a:r>
            <a:endParaRPr lang="en-US" b="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8" name="Shape 5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2280" y="850825"/>
            <a:ext cx="2496449" cy="19425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Shape 511"/>
          <p:cNvGrpSpPr/>
          <p:nvPr/>
        </p:nvGrpSpPr>
        <p:grpSpPr>
          <a:xfrm>
            <a:off x="5973127" y="2793356"/>
            <a:ext cx="2474774" cy="1698369"/>
            <a:chOff x="-468800" y="1050700"/>
            <a:chExt cx="5295901" cy="3569501"/>
          </a:xfrm>
        </p:grpSpPr>
        <p:pic>
          <p:nvPicPr>
            <p:cNvPr id="10" name="Shape 51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468800" y="1050700"/>
              <a:ext cx="5295900" cy="2781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Shape 5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468800" y="3778975"/>
              <a:ext cx="5295901" cy="8412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Shape 515"/>
          <p:cNvSpPr txBox="1"/>
          <p:nvPr/>
        </p:nvSpPr>
        <p:spPr>
          <a:xfrm>
            <a:off x="6525410" y="4491650"/>
            <a:ext cx="1681500" cy="35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900" dirty="0">
                <a:solidFill>
                  <a:srgbClr val="3A4655"/>
                </a:solidFill>
                <a:latin typeface="Roboto"/>
                <a:ea typeface="Roboto"/>
                <a:cs typeface="Roboto"/>
                <a:sym typeface="Roboto"/>
              </a:rPr>
              <a:t>Using datacenter IPs, VPNs, and cloud hosting services</a:t>
            </a:r>
          </a:p>
        </p:txBody>
      </p:sp>
      <p:sp>
        <p:nvSpPr>
          <p:cNvPr id="15" name="Shape 516"/>
          <p:cNvSpPr/>
          <p:nvPr/>
        </p:nvSpPr>
        <p:spPr>
          <a:xfrm>
            <a:off x="6980167" y="3465350"/>
            <a:ext cx="654000" cy="1026300"/>
          </a:xfrm>
          <a:prstGeom prst="rect">
            <a:avLst/>
          </a:prstGeom>
          <a:noFill/>
          <a:ln w="19050" cap="flat" cmpd="sng">
            <a:solidFill>
              <a:srgbClr val="A61C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82" b="49384"/>
          <a:stretch/>
        </p:blipFill>
        <p:spPr>
          <a:xfrm>
            <a:off x="5973126" y="3057692"/>
            <a:ext cx="448353" cy="1457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82" b="49384"/>
          <a:stretch/>
        </p:blipFill>
        <p:spPr>
          <a:xfrm>
            <a:off x="5973127" y="3315827"/>
            <a:ext cx="448353" cy="1457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82" b="49384"/>
          <a:stretch/>
        </p:blipFill>
        <p:spPr>
          <a:xfrm>
            <a:off x="5981686" y="3686340"/>
            <a:ext cx="448353" cy="1457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82" b="49384"/>
          <a:stretch/>
        </p:blipFill>
        <p:spPr>
          <a:xfrm>
            <a:off x="5987876" y="3495228"/>
            <a:ext cx="448353" cy="1457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82" b="49384"/>
          <a:stretch/>
        </p:blipFill>
        <p:spPr>
          <a:xfrm>
            <a:off x="5987877" y="3918017"/>
            <a:ext cx="448353" cy="1457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82" b="49384"/>
          <a:stretch/>
        </p:blipFill>
        <p:spPr>
          <a:xfrm>
            <a:off x="6007541" y="4114664"/>
            <a:ext cx="448353" cy="145757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882" b="49384"/>
          <a:stretch/>
        </p:blipFill>
        <p:spPr>
          <a:xfrm>
            <a:off x="6007538" y="4340804"/>
            <a:ext cx="448353" cy="14575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506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Sleeper Cells: Appear Like Good Users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990" y="1189703"/>
            <a:ext cx="3984921" cy="1950383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sz="half" idx="13"/>
          </p:nvPr>
        </p:nvSpPr>
        <p:spPr>
          <a:xfrm>
            <a:off x="252823" y="832635"/>
            <a:ext cx="4456829" cy="35457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20000"/>
            </a:pP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Older accounts more trusted than new ones</a:t>
            </a: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b="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Used for testing or carrying out attacks in stages</a:t>
            </a:r>
            <a:br>
              <a:rPr lang="en-US" dirty="0" smtClean="0"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Blend in by performing normal looking activities</a:t>
            </a:r>
            <a:br>
              <a:rPr lang="en-US" dirty="0" smtClean="0"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Can wait months or years before attacking</a:t>
            </a:r>
          </a:p>
        </p:txBody>
      </p:sp>
    </p:spTree>
    <p:extLst>
      <p:ext uri="{BB962C8B-B14F-4D97-AF65-F5344CB8AC3E}">
        <p14:creationId xmlns:p14="http://schemas.microsoft.com/office/powerpoint/2010/main" val="177132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Aging Accounts: Don’t Sleep on Sleeper Cells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half" idx="13"/>
          </p:nvPr>
        </p:nvSpPr>
        <p:spPr>
          <a:xfrm>
            <a:off x="252823" y="832635"/>
            <a:ext cx="4240519" cy="35457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20000"/>
            </a:pP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44% of fraudulent accounts created remain sleeper cells for seven days or longer</a:t>
            </a:r>
            <a:b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buClr>
                <a:schemeClr val="tx1"/>
              </a:buClr>
              <a:buSzPct val="120000"/>
            </a:pPr>
            <a:r>
              <a:rPr lang="en-US" b="0" dirty="0" smtClean="0">
                <a:latin typeface="Roboto" charset="0"/>
                <a:ea typeface="Roboto" charset="0"/>
                <a:cs typeface="Roboto" charset="0"/>
              </a:rPr>
              <a:t>37% don’t act until three months or more</a:t>
            </a:r>
            <a:br>
              <a:rPr lang="en-US" b="0" dirty="0" smtClean="0">
                <a:latin typeface="Roboto" charset="0"/>
                <a:ea typeface="Roboto" charset="0"/>
                <a:cs typeface="Roboto" charset="0"/>
              </a:rPr>
            </a:br>
            <a:endParaRPr lang="en-US" b="0" dirty="0" smtClean="0">
              <a:latin typeface="Roboto" charset="0"/>
              <a:ea typeface="Roboto" charset="0"/>
              <a:cs typeface="Roboto" charset="0"/>
            </a:endParaRPr>
          </a:p>
          <a:p>
            <a:pPr>
              <a:buClr>
                <a:schemeClr val="tx1"/>
              </a:buClr>
              <a:buSzPct val="120000"/>
            </a:pP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Fraudulent accounts used in social network attacks have longer sleep time</a:t>
            </a:r>
            <a:endParaRPr lang="en-US" b="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451" y="788824"/>
            <a:ext cx="3569111" cy="18157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968" y="2585119"/>
            <a:ext cx="3903406" cy="221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72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Sleeper Cells: Fake Reviews and Content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half" idx="13"/>
          </p:nvPr>
        </p:nvSpPr>
        <p:spPr>
          <a:xfrm>
            <a:off x="252823" y="832635"/>
            <a:ext cx="4246787" cy="35457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20000"/>
            </a:pP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Spammers mass sign-up using disposable emails and free email services</a:t>
            </a: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Login daily and write test </a:t>
            </a: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reviews </a:t>
            </a: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building reputation and trust</a:t>
            </a:r>
            <a:b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b="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dirty="0">
                <a:latin typeface="Roboto" charset="0"/>
                <a:ea typeface="Roboto" charset="0"/>
                <a:cs typeface="Roboto" charset="0"/>
              </a:rPr>
              <a:t>Accounts "</a:t>
            </a: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sleep” 4 months establishing history to appear legitimate to good users</a:t>
            </a:r>
            <a:br>
              <a:rPr lang="en-US" dirty="0" smtClean="0"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latin typeface="Roboto" charset="0"/>
              <a:ea typeface="Roboto" charset="0"/>
              <a:cs typeface="Roboto" charset="0"/>
            </a:endParaRPr>
          </a:p>
          <a:p>
            <a:pPr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Break out writing fake reviews in mass</a:t>
            </a:r>
          </a:p>
        </p:txBody>
      </p:sp>
      <p:pic>
        <p:nvPicPr>
          <p:cNvPr id="21" name="Shape 3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5698" y="955395"/>
            <a:ext cx="4477825" cy="1924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hape 373"/>
          <p:cNvCxnSpPr/>
          <p:nvPr/>
        </p:nvCxnSpPr>
        <p:spPr>
          <a:xfrm>
            <a:off x="6414300" y="1517600"/>
            <a:ext cx="1522800" cy="4638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" name="Shape 372"/>
          <p:cNvSpPr txBox="1"/>
          <p:nvPr/>
        </p:nvSpPr>
        <p:spPr>
          <a:xfrm>
            <a:off x="5730392" y="1058250"/>
            <a:ext cx="1781453" cy="495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00" dirty="0">
                <a:latin typeface="Roboto"/>
                <a:ea typeface="Roboto"/>
                <a:cs typeface="Roboto"/>
                <a:sym typeface="Roboto"/>
              </a:rPr>
              <a:t>Mass </a:t>
            </a:r>
            <a:r>
              <a:rPr lang="en-US" sz="1000" b="1" dirty="0" smtClean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fake reviews attack </a:t>
            </a:r>
            <a:r>
              <a:rPr lang="en-US" sz="1000" dirty="0">
                <a:latin typeface="Roboto"/>
                <a:ea typeface="Roboto"/>
                <a:cs typeface="Roboto"/>
                <a:sym typeface="Roboto"/>
              </a:rPr>
              <a:t>break </a:t>
            </a:r>
            <a:r>
              <a:rPr lang="en-US" sz="1000" dirty="0" smtClean="0">
                <a:latin typeface="Roboto"/>
                <a:ea typeface="Roboto"/>
                <a:cs typeface="Roboto"/>
                <a:sym typeface="Roboto"/>
              </a:rPr>
              <a:t>out after 4 months</a:t>
            </a:r>
            <a:endParaRPr lang="en-US" sz="1000" dirty="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4" name="Shape 371"/>
          <p:cNvCxnSpPr/>
          <p:nvPr/>
        </p:nvCxnSpPr>
        <p:spPr>
          <a:xfrm>
            <a:off x="5913425" y="2405100"/>
            <a:ext cx="1430700" cy="2373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" name="Shape 369"/>
          <p:cNvCxnSpPr/>
          <p:nvPr/>
        </p:nvCxnSpPr>
        <p:spPr>
          <a:xfrm>
            <a:off x="5913425" y="2405100"/>
            <a:ext cx="34200" cy="2727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6" name="Shape 370"/>
          <p:cNvSpPr txBox="1"/>
          <p:nvPr/>
        </p:nvSpPr>
        <p:spPr>
          <a:xfrm>
            <a:off x="4867002" y="1910100"/>
            <a:ext cx="2311405" cy="495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1000" b="1" dirty="0" smtClean="0">
                <a:solidFill>
                  <a:srgbClr val="C00000"/>
                </a:solidFill>
                <a:latin typeface="Roboto"/>
                <a:ea typeface="Roboto"/>
                <a:cs typeface="Roboto"/>
                <a:sym typeface="Roboto"/>
              </a:rPr>
              <a:t>Incubation:</a:t>
            </a:r>
            <a:r>
              <a:rPr lang="en-US" sz="1000" dirty="0" smtClean="0">
                <a:latin typeface="Roboto"/>
                <a:ea typeface="Roboto"/>
                <a:cs typeface="Roboto"/>
                <a:sym typeface="Roboto"/>
              </a:rPr>
              <a:t> register accounts, age accounts, and write normal reviews</a:t>
            </a:r>
            <a:endParaRPr lang="en-US" sz="10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" name="Shape 791"/>
          <p:cNvSpPr txBox="1"/>
          <p:nvPr/>
        </p:nvSpPr>
        <p:spPr>
          <a:xfrm>
            <a:off x="4294094" y="2981055"/>
            <a:ext cx="4925962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n-US" sz="1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Social attacks require a certain degree of trust from the victims to be successful</a:t>
            </a:r>
          </a:p>
        </p:txBody>
      </p:sp>
    </p:spTree>
    <p:extLst>
      <p:ext uri="{BB962C8B-B14F-4D97-AF65-F5344CB8AC3E}">
        <p14:creationId xmlns:p14="http://schemas.microsoft.com/office/powerpoint/2010/main" val="48945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200" dirty="0" smtClean="0"/>
              <a:t>Detection Challenge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7242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415263" y="851266"/>
            <a:ext cx="5631574" cy="3513137"/>
          </a:xfrm>
        </p:spPr>
        <p:txBody>
          <a:bodyPr/>
          <a:lstStyle/>
          <a:p>
            <a:pPr marL="285750" indent="-285750">
              <a:buClr>
                <a:schemeClr val="tx1"/>
              </a:buClr>
              <a:buSzPct val="120000"/>
              <a:buFont typeface="Arial" charset="0"/>
              <a:buChar char="•"/>
            </a:pPr>
            <a:r>
              <a:rPr lang="en-US" sz="1800" dirty="0" smtClean="0"/>
              <a:t>Fraud Landscape</a:t>
            </a:r>
            <a:br>
              <a:rPr lang="en-US" sz="1800" dirty="0" smtClean="0"/>
            </a:br>
            <a:endParaRPr lang="en-US" sz="1800" dirty="0" smtClean="0"/>
          </a:p>
          <a:p>
            <a:pPr marL="285750" indent="-285750">
              <a:buClr>
                <a:schemeClr val="tx1"/>
              </a:buClr>
              <a:buSzPct val="120000"/>
              <a:buFont typeface="Arial" charset="0"/>
              <a:buChar char="•"/>
            </a:pPr>
            <a:r>
              <a:rPr lang="en-US" sz="1800" dirty="0" smtClean="0"/>
              <a:t>Fraud </a:t>
            </a:r>
            <a:r>
              <a:rPr lang="en-US" sz="1800" dirty="0"/>
              <a:t>A</a:t>
            </a:r>
            <a:r>
              <a:rPr lang="en-US" sz="1800" dirty="0" smtClean="0"/>
              <a:t>ttack Techniques</a:t>
            </a:r>
            <a:br>
              <a:rPr lang="en-US" sz="1800" dirty="0" smtClean="0"/>
            </a:br>
            <a:endParaRPr lang="en-US" sz="1800" dirty="0" smtClean="0"/>
          </a:p>
          <a:p>
            <a:pPr marL="285750" indent="-285750">
              <a:buClr>
                <a:schemeClr val="tx1"/>
              </a:buClr>
              <a:buSzPct val="120000"/>
              <a:buFont typeface="Arial" charset="0"/>
              <a:buChar char="•"/>
            </a:pPr>
            <a:r>
              <a:rPr lang="en-US" sz="1800" dirty="0" smtClean="0"/>
              <a:t>Detection Challenges</a:t>
            </a:r>
            <a:br>
              <a:rPr lang="en-US" sz="1800" dirty="0" smtClean="0"/>
            </a:br>
            <a:endParaRPr lang="en-US" sz="1800" dirty="0" smtClean="0"/>
          </a:p>
          <a:p>
            <a:pPr marL="285750" indent="-285750">
              <a:buClr>
                <a:schemeClr val="tx1"/>
              </a:buClr>
              <a:buSzPct val="120000"/>
              <a:buFont typeface="Arial" charset="0"/>
              <a:buChar char="•"/>
            </a:pPr>
            <a:r>
              <a:rPr lang="en-US" sz="1800" dirty="0" smtClean="0"/>
              <a:t>Detection Technology</a:t>
            </a:r>
            <a:br>
              <a:rPr lang="en-US" sz="1800" dirty="0" smtClean="0"/>
            </a:br>
            <a:endParaRPr lang="en-US" sz="1800" dirty="0" smtClean="0"/>
          </a:p>
          <a:p>
            <a:pPr marL="408178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99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/>
          <p:cNvCxnSpPr>
            <a:endCxn id="46" idx="1"/>
          </p:cNvCxnSpPr>
          <p:nvPr/>
        </p:nvCxnSpPr>
        <p:spPr>
          <a:xfrm>
            <a:off x="2686850" y="2237179"/>
            <a:ext cx="793060" cy="1262063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43" idx="1"/>
          </p:cNvCxnSpPr>
          <p:nvPr/>
        </p:nvCxnSpPr>
        <p:spPr>
          <a:xfrm flipV="1">
            <a:off x="2686850" y="1544738"/>
            <a:ext cx="861157" cy="692441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45" idx="1"/>
          </p:cNvCxnSpPr>
          <p:nvPr/>
        </p:nvCxnSpPr>
        <p:spPr>
          <a:xfrm flipV="1">
            <a:off x="2686850" y="2209383"/>
            <a:ext cx="941708" cy="27796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47" idx="1"/>
          </p:cNvCxnSpPr>
          <p:nvPr/>
        </p:nvCxnSpPr>
        <p:spPr>
          <a:xfrm>
            <a:off x="2686850" y="2237179"/>
            <a:ext cx="987058" cy="636940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007" y="1272073"/>
            <a:ext cx="443281" cy="54533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760" y="1724412"/>
            <a:ext cx="390843" cy="52279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8558" y="1942601"/>
            <a:ext cx="443130" cy="53356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911" y="3235667"/>
            <a:ext cx="425131" cy="52715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908" y="2601364"/>
            <a:ext cx="409850" cy="54551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0397" y="2404509"/>
            <a:ext cx="449566" cy="5283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651" y="3158485"/>
            <a:ext cx="443281" cy="54533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285" y="1074531"/>
            <a:ext cx="409850" cy="545514"/>
          </a:xfrm>
          <a:prstGeom prst="rect">
            <a:avLst/>
          </a:prstGeom>
        </p:spPr>
      </p:pic>
      <p:cxnSp>
        <p:nvCxnSpPr>
          <p:cNvPr id="48" name="Straight Connector 47"/>
          <p:cNvCxnSpPr>
            <a:stCxn id="50" idx="3"/>
            <a:endCxn id="41" idx="1"/>
          </p:cNvCxnSpPr>
          <p:nvPr/>
        </p:nvCxnSpPr>
        <p:spPr>
          <a:xfrm>
            <a:off x="4543135" y="1347288"/>
            <a:ext cx="1037827" cy="369859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4" idx="3"/>
            <a:endCxn id="41" idx="1"/>
          </p:cNvCxnSpPr>
          <p:nvPr/>
        </p:nvCxnSpPr>
        <p:spPr>
          <a:xfrm flipV="1">
            <a:off x="4560602" y="1717147"/>
            <a:ext cx="1020361" cy="268664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48" idx="3"/>
            <a:endCxn id="41" idx="1"/>
          </p:cNvCxnSpPr>
          <p:nvPr/>
        </p:nvCxnSpPr>
        <p:spPr>
          <a:xfrm flipV="1">
            <a:off x="4589963" y="1717147"/>
            <a:ext cx="991000" cy="951532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9" idx="3"/>
            <a:endCxn id="41" idx="1"/>
          </p:cNvCxnSpPr>
          <p:nvPr/>
        </p:nvCxnSpPr>
        <p:spPr>
          <a:xfrm flipV="1">
            <a:off x="4534932" y="1717147"/>
            <a:ext cx="1046030" cy="1714005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44" idx="3"/>
          </p:cNvCxnSpPr>
          <p:nvPr/>
        </p:nvCxnSpPr>
        <p:spPr>
          <a:xfrm>
            <a:off x="4560602" y="1985811"/>
            <a:ext cx="1142967" cy="1038636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48" idx="3"/>
          </p:cNvCxnSpPr>
          <p:nvPr/>
        </p:nvCxnSpPr>
        <p:spPr>
          <a:xfrm>
            <a:off x="4589963" y="2668679"/>
            <a:ext cx="1113605" cy="355768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49" idx="3"/>
          </p:cNvCxnSpPr>
          <p:nvPr/>
        </p:nvCxnSpPr>
        <p:spPr>
          <a:xfrm flipV="1">
            <a:off x="4534932" y="3024447"/>
            <a:ext cx="1168636" cy="406703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138" y="1322084"/>
            <a:ext cx="1830573" cy="127388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018" y="1080944"/>
            <a:ext cx="1236399" cy="67747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777" y="1936956"/>
            <a:ext cx="1040194" cy="6004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714" y="2648561"/>
            <a:ext cx="1450320" cy="904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6000" y="2271668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100" dirty="0"/>
              <a:t> </a:t>
            </a:r>
            <a:r>
              <a:rPr lang="en-US" sz="1013" dirty="0"/>
              <a:t>- ‘</a:t>
            </a:r>
          </a:p>
        </p:txBody>
      </p:sp>
      <p:sp>
        <p:nvSpPr>
          <p:cNvPr id="3" name="Rectangle 2"/>
          <p:cNvSpPr/>
          <p:nvPr/>
        </p:nvSpPr>
        <p:spPr>
          <a:xfrm>
            <a:off x="676138" y="3893533"/>
            <a:ext cx="1691885" cy="46166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  <a:buClr>
                <a:schemeClr val="accent2"/>
              </a:buClr>
            </a:pPr>
            <a:r>
              <a:rPr lang="en-US" sz="1200" dirty="0" smtClean="0">
                <a:latin typeface="Roboto Light" charset="0"/>
                <a:ea typeface="Roboto Light" charset="0"/>
                <a:cs typeface="Roboto Light" charset="0"/>
              </a:rPr>
              <a:t>Fraud Ring</a:t>
            </a:r>
            <a:endParaRPr lang="en-US" sz="1200" dirty="0" smtClean="0">
              <a:latin typeface="Roboto Light" charset="0"/>
              <a:ea typeface="Roboto Light" charset="0"/>
              <a:cs typeface="Roboto Light" charset="0"/>
              <a:sym typeface="Arial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180505" y="3893533"/>
            <a:ext cx="2665006" cy="46166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US" sz="1200" dirty="0" smtClean="0">
                <a:latin typeface="Roboto Light" charset="0"/>
                <a:ea typeface="Roboto Light" charset="0"/>
                <a:cs typeface="Roboto Light" charset="0"/>
                <a:sym typeface="Arial" charset="0"/>
              </a:rPr>
              <a:t>Mass Army of Accounts Using Advanced Techniques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689217" y="3893533"/>
            <a:ext cx="1691885" cy="46166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buClr>
                <a:schemeClr val="accent2"/>
              </a:buClr>
            </a:pPr>
            <a:r>
              <a:rPr lang="en-US" sz="1200" dirty="0" smtClean="0">
                <a:latin typeface="Roboto Light" charset="0"/>
                <a:ea typeface="Roboto Light" charset="0"/>
                <a:cs typeface="Roboto Light" charset="0"/>
              </a:rPr>
              <a:t>Fraud Loss and Damage</a:t>
            </a:r>
            <a:endParaRPr lang="en-US" sz="1200" dirty="0">
              <a:latin typeface="Roboto Light" charset="0"/>
              <a:ea typeface="Roboto Light" charset="0"/>
              <a:cs typeface="Roboto Light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29238" y="2797765"/>
            <a:ext cx="1102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rPr>
              <a:t>Fraudulent Transactions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83932" y="1545895"/>
            <a:ext cx="144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rPr>
              <a:t>Fraudulent Account openings</a:t>
            </a:r>
          </a:p>
        </p:txBody>
      </p:sp>
      <p:sp>
        <p:nvSpPr>
          <p:cNvPr id="56" name="Title 5"/>
          <p:cNvSpPr>
            <a:spLocks noGrp="1"/>
          </p:cNvSpPr>
          <p:nvPr>
            <p:ph type="title"/>
          </p:nvPr>
        </p:nvSpPr>
        <p:spPr>
          <a:xfrm>
            <a:off x="179294" y="103517"/>
            <a:ext cx="8229600" cy="645980"/>
          </a:xfrm>
        </p:spPr>
        <p:txBody>
          <a:bodyPr/>
          <a:lstStyle/>
          <a:p>
            <a:r>
              <a:rPr lang="en-US" dirty="0" smtClean="0"/>
              <a:t>The Hidden Enemy Within Your Service</a:t>
            </a:r>
            <a:endParaRPr lang="en-US" dirty="0"/>
          </a:p>
        </p:txBody>
      </p:sp>
      <p:cxnSp>
        <p:nvCxnSpPr>
          <p:cNvPr id="59" name="Straight Connector 58"/>
          <p:cNvCxnSpPr>
            <a:stCxn id="47" idx="3"/>
          </p:cNvCxnSpPr>
          <p:nvPr/>
        </p:nvCxnSpPr>
        <p:spPr>
          <a:xfrm>
            <a:off x="4543135" y="1347288"/>
            <a:ext cx="1070555" cy="1047178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4543135" y="2351250"/>
            <a:ext cx="1070555" cy="1053201"/>
          </a:xfrm>
          <a:prstGeom prst="line">
            <a:avLst/>
          </a:prstGeom>
          <a:noFill/>
          <a:ln w="12700">
            <a:solidFill>
              <a:schemeClr val="accent5"/>
            </a:solidFill>
            <a:prstDash val="sysDot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6" name="TextBox 965"/>
          <p:cNvSpPr txBox="1"/>
          <p:nvPr/>
        </p:nvSpPr>
        <p:spPr>
          <a:xfrm>
            <a:off x="5743750" y="2222625"/>
            <a:ext cx="1102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rPr>
              <a:t>Fake Content</a:t>
            </a:r>
          </a:p>
        </p:txBody>
      </p:sp>
      <p:pic>
        <p:nvPicPr>
          <p:cNvPr id="967" name="Picture 96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72" y="1906481"/>
            <a:ext cx="1076640" cy="68948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71" y="2877849"/>
            <a:ext cx="746701" cy="280635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96" y="2725560"/>
            <a:ext cx="877702" cy="23793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11" y="2973023"/>
            <a:ext cx="966350" cy="165065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945639" y="3235667"/>
            <a:ext cx="1167351" cy="46166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ct val="150000"/>
              </a:lnSpc>
              <a:buClr>
                <a:schemeClr val="accent2"/>
              </a:buClr>
            </a:pPr>
            <a:r>
              <a:rPr lang="en-US" sz="1200" dirty="0" smtClean="0">
                <a:latin typeface="Roboto Light" charset="0"/>
                <a:ea typeface="Roboto Light" charset="0"/>
                <a:cs typeface="Roboto Light" charset="0"/>
              </a:rPr>
              <a:t>Support Tools</a:t>
            </a:r>
            <a:endParaRPr lang="en-US" sz="1200" dirty="0" smtClean="0">
              <a:latin typeface="Roboto Light" charset="0"/>
              <a:ea typeface="Roboto Light" charset="0"/>
              <a:cs typeface="Roboto Light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85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Detection Challenge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half" idx="13"/>
          </p:nvPr>
        </p:nvSpPr>
        <p:spPr>
          <a:xfrm>
            <a:off x="252824" y="832635"/>
            <a:ext cx="4437164" cy="35457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20000"/>
            </a:pPr>
            <a:r>
              <a:rPr lang="en-US" b="0" dirty="0" smtClean="0">
                <a:latin typeface="Roboto" charset="0"/>
                <a:ea typeface="Roboto" charset="0"/>
                <a:cs typeface="Roboto" charset="0"/>
              </a:rPr>
              <a:t>Look at anomalies and incidents in </a:t>
            </a: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isolation</a:t>
            </a: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buClr>
                <a:schemeClr val="tx1"/>
              </a:buClr>
              <a:buSzPct val="120000"/>
            </a:pP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Large attack surface with billions of events</a:t>
            </a:r>
            <a:b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b="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buClr>
                <a:schemeClr val="tx1"/>
              </a:buClr>
              <a:buSzPct val="120000"/>
            </a:pP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Require known examples of the fraud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08" y="946838"/>
            <a:ext cx="4002862" cy="2659044"/>
          </a:xfrm>
          <a:prstGeom prst="rect">
            <a:avLst/>
          </a:prstGeom>
        </p:spPr>
      </p:pic>
      <p:sp>
        <p:nvSpPr>
          <p:cNvPr id="8" name="Shape 791"/>
          <p:cNvSpPr txBox="1"/>
          <p:nvPr/>
        </p:nvSpPr>
        <p:spPr>
          <a:xfrm>
            <a:off x="4817807" y="3666274"/>
            <a:ext cx="4139380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1000" b="1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Fraudsters blend in with the rest of the crowd</a:t>
            </a:r>
            <a:endParaRPr lang="en-US" sz="1000" b="1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82351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200" dirty="0" smtClean="0"/>
              <a:t>Catching With Technology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3115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r"/>
            <a:fld id="{1FD96F71-84D0-2B4D-86C7-C560CDD38CC0}" type="slidenum">
              <a:rPr lang="en-US" sz="75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pPr algn="r"/>
              <a:t>23</a:t>
            </a:fld>
            <a:endParaRPr lang="en-US" sz="750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Learning Algorithms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719" y="1629960"/>
            <a:ext cx="2784327" cy="18630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92" y="1778944"/>
            <a:ext cx="2785844" cy="171405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2491" y="1162344"/>
            <a:ext cx="2241954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800" b="1" dirty="0">
                <a:solidFill>
                  <a:srgbClr val="DD9826"/>
                </a:solidFill>
                <a:latin typeface="Roboto" charset="0"/>
                <a:ea typeface="Roboto" charset="0"/>
                <a:cs typeface="Roboto" charset="0"/>
              </a:rPr>
              <a:t>Clustering Analysis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78009" y="1162344"/>
            <a:ext cx="1799526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1800" b="1" dirty="0">
                <a:solidFill>
                  <a:srgbClr val="DD9826"/>
                </a:solidFill>
                <a:latin typeface="Roboto" charset="0"/>
                <a:ea typeface="Roboto" charset="0"/>
                <a:cs typeface="Roboto" charset="0"/>
              </a:rPr>
              <a:t>Graph Analysis</a:t>
            </a:r>
          </a:p>
        </p:txBody>
      </p:sp>
      <p:sp>
        <p:nvSpPr>
          <p:cNvPr id="12" name="Shape 791"/>
          <p:cNvSpPr txBox="1"/>
          <p:nvPr/>
        </p:nvSpPr>
        <p:spPr>
          <a:xfrm>
            <a:off x="528343" y="3601341"/>
            <a:ext cx="3906009" cy="2725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Identifies similar fraudulent users or events</a:t>
            </a:r>
            <a:endParaRPr lang="en-US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Shape 791"/>
          <p:cNvSpPr txBox="1"/>
          <p:nvPr/>
        </p:nvSpPr>
        <p:spPr>
          <a:xfrm>
            <a:off x="5341236" y="3709494"/>
            <a:ext cx="3129261" cy="27257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</a:pPr>
            <a:r>
              <a:rPr lang="en-US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Looks at connectivity among users (more closely related to each other)</a:t>
            </a:r>
            <a:endParaRPr lang="en-US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3070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hape 4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687" y="3336108"/>
            <a:ext cx="1293733" cy="6656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r"/>
            <a:fld id="{1FD96F71-84D0-2B4D-86C7-C560CDD38CC0}" type="slidenum">
              <a:rPr lang="en-US" sz="75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pPr algn="r"/>
              <a:t>24</a:t>
            </a:fld>
            <a:endParaRPr lang="en-US" sz="750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Clustering</a:t>
            </a:r>
            <a:endParaRPr lang="en-US" dirty="0"/>
          </a:p>
        </p:txBody>
      </p:sp>
      <p:pic>
        <p:nvPicPr>
          <p:cNvPr id="14" name="Shape 4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7297" y="3014680"/>
            <a:ext cx="1250315" cy="56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4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2172" y="3470047"/>
            <a:ext cx="1170023" cy="7386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hape 442"/>
          <p:cNvCxnSpPr/>
          <p:nvPr/>
        </p:nvCxnSpPr>
        <p:spPr>
          <a:xfrm flipH="1">
            <a:off x="2909873" y="2363578"/>
            <a:ext cx="1203000" cy="1066500"/>
          </a:xfrm>
          <a:prstGeom prst="straightConnector1">
            <a:avLst/>
          </a:prstGeom>
          <a:noFill/>
          <a:ln w="28575" cap="flat" cmpd="sng">
            <a:solidFill>
              <a:srgbClr val="DD982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" name="Shape 428"/>
          <p:cNvSpPr/>
          <p:nvPr/>
        </p:nvSpPr>
        <p:spPr>
          <a:xfrm>
            <a:off x="4223438" y="829546"/>
            <a:ext cx="1478758" cy="420674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dirty="0">
                <a:solidFill>
                  <a:srgbClr val="FFFFFF"/>
                </a:solidFill>
                <a:latin typeface="Roboto" charset="0"/>
                <a:ea typeface="Roboto" charset="0"/>
                <a:cs typeface="Roboto" charset="0"/>
                <a:sym typeface="Titillium Web"/>
              </a:rPr>
              <a:t>User Sign-ups</a:t>
            </a:r>
          </a:p>
        </p:txBody>
      </p:sp>
      <p:sp>
        <p:nvSpPr>
          <p:cNvPr id="18" name="Shape 429"/>
          <p:cNvSpPr txBox="1"/>
          <p:nvPr/>
        </p:nvSpPr>
        <p:spPr>
          <a:xfrm>
            <a:off x="670261" y="1402485"/>
            <a:ext cx="21171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1300" b="1" dirty="0">
                <a:latin typeface="Roboto" charset="0"/>
                <a:ea typeface="Roboto" charset="0"/>
                <a:cs typeface="Roboto" charset="0"/>
                <a:sym typeface="Titillium Web"/>
              </a:rPr>
              <a:t>Name capitalized?</a:t>
            </a:r>
          </a:p>
        </p:txBody>
      </p:sp>
      <p:sp>
        <p:nvSpPr>
          <p:cNvPr id="19" name="Shape 431"/>
          <p:cNvSpPr txBox="1"/>
          <p:nvPr/>
        </p:nvSpPr>
        <p:spPr>
          <a:xfrm>
            <a:off x="663041" y="1045335"/>
            <a:ext cx="220227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300" b="1" dirty="0">
                <a:latin typeface="Roboto" charset="0"/>
                <a:ea typeface="Roboto" charset="0"/>
                <a:cs typeface="Roboto" charset="0"/>
                <a:sym typeface="Titillium Web"/>
              </a:rPr>
              <a:t>Sign-up time of day</a:t>
            </a:r>
          </a:p>
        </p:txBody>
      </p:sp>
      <p:sp>
        <p:nvSpPr>
          <p:cNvPr id="20" name="Shape 432"/>
          <p:cNvSpPr txBox="1"/>
          <p:nvPr/>
        </p:nvSpPr>
        <p:spPr>
          <a:xfrm>
            <a:off x="832436" y="2078235"/>
            <a:ext cx="1680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300" b="1" dirty="0">
                <a:latin typeface="Roboto" charset="0"/>
                <a:ea typeface="Roboto" charset="0"/>
                <a:cs typeface="Roboto" charset="0"/>
                <a:sym typeface="Titillium Web"/>
              </a:rPr>
              <a:t>Browser version</a:t>
            </a:r>
          </a:p>
        </p:txBody>
      </p:sp>
      <p:sp>
        <p:nvSpPr>
          <p:cNvPr id="21" name="Shape 433"/>
          <p:cNvSpPr txBox="1"/>
          <p:nvPr/>
        </p:nvSpPr>
        <p:spPr>
          <a:xfrm>
            <a:off x="832436" y="2452435"/>
            <a:ext cx="16800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300" b="1" dirty="0">
                <a:latin typeface="Roboto" charset="0"/>
                <a:ea typeface="Roboto" charset="0"/>
                <a:cs typeface="Roboto" charset="0"/>
                <a:sym typeface="Titillium Web"/>
              </a:rPr>
              <a:t>OS version</a:t>
            </a:r>
          </a:p>
        </p:txBody>
      </p:sp>
      <p:sp>
        <p:nvSpPr>
          <p:cNvPr id="22" name="Shape 434"/>
          <p:cNvSpPr txBox="1"/>
          <p:nvPr/>
        </p:nvSpPr>
        <p:spPr>
          <a:xfrm>
            <a:off x="110840" y="2764311"/>
            <a:ext cx="33285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300" b="1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Add card to purchase time diff</a:t>
            </a:r>
            <a:endParaRPr lang="en-US" sz="1300" b="1" dirty="0">
              <a:latin typeface="Roboto" charset="0"/>
              <a:ea typeface="Roboto" charset="0"/>
              <a:cs typeface="Roboto" charset="0"/>
              <a:sym typeface="Titillium Web"/>
            </a:endParaRPr>
          </a:p>
        </p:txBody>
      </p:sp>
      <p:sp>
        <p:nvSpPr>
          <p:cNvPr id="23" name="Shape 435"/>
          <p:cNvSpPr txBox="1"/>
          <p:nvPr/>
        </p:nvSpPr>
        <p:spPr>
          <a:xfrm>
            <a:off x="1105653" y="4208492"/>
            <a:ext cx="23838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3AM</a:t>
            </a:r>
            <a:r>
              <a:rPr lang="en-US" sz="1200" dirty="0">
                <a:latin typeface="Roboto" charset="0"/>
                <a:ea typeface="Roboto" charset="0"/>
                <a:cs typeface="Roboto" charset="0"/>
                <a:sym typeface="Titillium Web"/>
              </a:rPr>
              <a:t>, </a:t>
            </a: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Yes, Yes, </a:t>
            </a:r>
            <a:r>
              <a:rPr lang="en-US" sz="1200" dirty="0">
                <a:latin typeface="Roboto" charset="0"/>
                <a:ea typeface="Roboto" charset="0"/>
                <a:cs typeface="Roboto" charset="0"/>
                <a:sym typeface="Titillium Web"/>
              </a:rPr>
              <a:t>Chrome 47.0, Windows </a:t>
            </a: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NT 6, &lt;1m</a:t>
            </a:r>
            <a:endParaRPr lang="en-US" sz="1200" dirty="0">
              <a:latin typeface="Roboto" charset="0"/>
              <a:ea typeface="Roboto" charset="0"/>
              <a:cs typeface="Roboto" charset="0"/>
              <a:sym typeface="Titillium Web"/>
            </a:endParaRPr>
          </a:p>
        </p:txBody>
      </p:sp>
      <p:sp>
        <p:nvSpPr>
          <p:cNvPr id="24" name="Shape 436"/>
          <p:cNvSpPr txBox="1"/>
          <p:nvPr/>
        </p:nvSpPr>
        <p:spPr>
          <a:xfrm>
            <a:off x="3366520" y="4250788"/>
            <a:ext cx="23838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2-4pm, Yes/No</a:t>
            </a:r>
            <a:r>
              <a:rPr lang="en-US" sz="1200" dirty="0">
                <a:latin typeface="Roboto" charset="0"/>
                <a:ea typeface="Roboto" charset="0"/>
                <a:cs typeface="Roboto" charset="0"/>
                <a:sym typeface="Titillium Web"/>
              </a:rPr>
              <a:t>, </a:t>
            </a: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No, Safari,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iOS 9, 5-8m</a:t>
            </a:r>
            <a:endParaRPr lang="en-US" sz="1200" dirty="0">
              <a:latin typeface="Roboto" charset="0"/>
              <a:ea typeface="Roboto" charset="0"/>
              <a:cs typeface="Roboto" charset="0"/>
              <a:sym typeface="Titillium Web"/>
            </a:endParaRPr>
          </a:p>
        </p:txBody>
      </p:sp>
      <p:sp>
        <p:nvSpPr>
          <p:cNvPr id="25" name="Shape 437"/>
          <p:cNvSpPr txBox="1"/>
          <p:nvPr/>
        </p:nvSpPr>
        <p:spPr>
          <a:xfrm>
            <a:off x="5924744" y="4173030"/>
            <a:ext cx="220665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10AM</a:t>
            </a:r>
            <a:r>
              <a:rPr lang="en-US" sz="1200" dirty="0">
                <a:latin typeface="Roboto" charset="0"/>
                <a:ea typeface="Roboto" charset="0"/>
                <a:cs typeface="Roboto" charset="0"/>
                <a:sym typeface="Titillium Web"/>
              </a:rPr>
              <a:t>, </a:t>
            </a: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Yes/No</a:t>
            </a:r>
            <a:r>
              <a:rPr lang="en-US" sz="1200" dirty="0">
                <a:latin typeface="Roboto" charset="0"/>
                <a:ea typeface="Roboto" charset="0"/>
                <a:cs typeface="Roboto" charset="0"/>
                <a:sym typeface="Titillium Web"/>
              </a:rPr>
              <a:t>, </a:t>
            </a: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No, </a:t>
            </a:r>
            <a:r>
              <a:rPr lang="en-US" sz="1200" dirty="0">
                <a:latin typeface="Roboto" charset="0"/>
                <a:ea typeface="Roboto" charset="0"/>
                <a:cs typeface="Roboto" charset="0"/>
                <a:sym typeface="Titillium Web"/>
              </a:rPr>
              <a:t>Chrome 51.0, OS X El Capitan, 5</a:t>
            </a: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-10m</a:t>
            </a:r>
            <a:endParaRPr lang="en-US" sz="1200" dirty="0">
              <a:latin typeface="Roboto" charset="0"/>
              <a:ea typeface="Roboto" charset="0"/>
              <a:cs typeface="Roboto" charset="0"/>
              <a:sym typeface="Titillium Web"/>
            </a:endParaRPr>
          </a:p>
        </p:txBody>
      </p:sp>
      <p:pic>
        <p:nvPicPr>
          <p:cNvPr id="26" name="Shape 4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9253" y="3564955"/>
            <a:ext cx="1248532" cy="614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4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5581" y="3450826"/>
            <a:ext cx="1312480" cy="77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4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8237" y="1409452"/>
            <a:ext cx="2390127" cy="10624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hape 443"/>
          <p:cNvCxnSpPr/>
          <p:nvPr/>
        </p:nvCxnSpPr>
        <p:spPr>
          <a:xfrm flipH="1">
            <a:off x="4228849" y="2417961"/>
            <a:ext cx="498803" cy="10578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1" name="Shape 444"/>
          <p:cNvCxnSpPr/>
          <p:nvPr/>
        </p:nvCxnSpPr>
        <p:spPr>
          <a:xfrm>
            <a:off x="5595926" y="2451872"/>
            <a:ext cx="941663" cy="656176"/>
          </a:xfrm>
          <a:prstGeom prst="straightConnector1">
            <a:avLst/>
          </a:prstGeom>
          <a:noFill/>
          <a:ln w="2857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2" name="Shape 430"/>
          <p:cNvSpPr txBox="1"/>
          <p:nvPr/>
        </p:nvSpPr>
        <p:spPr>
          <a:xfrm>
            <a:off x="417111" y="1762672"/>
            <a:ext cx="274030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300" b="1" dirty="0">
                <a:latin typeface="Roboto" charset="0"/>
                <a:ea typeface="Roboto" charset="0"/>
                <a:cs typeface="Roboto" charset="0"/>
                <a:sym typeface="Titillium Web"/>
              </a:rPr>
              <a:t>IP </a:t>
            </a:r>
            <a:r>
              <a:rPr lang="en-US" sz="1300" b="1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address from datacenter?</a:t>
            </a:r>
            <a:endParaRPr lang="en-US" sz="1300" b="1" dirty="0">
              <a:latin typeface="Roboto" charset="0"/>
              <a:ea typeface="Roboto" charset="0"/>
              <a:cs typeface="Roboto" charset="0"/>
              <a:sym typeface="Titillium Web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1823" y="1842502"/>
            <a:ext cx="439279" cy="4783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1823" y="2508447"/>
            <a:ext cx="411646" cy="448237"/>
          </a:xfrm>
          <a:prstGeom prst="rect">
            <a:avLst/>
          </a:prstGeom>
        </p:spPr>
      </p:pic>
      <p:cxnSp>
        <p:nvCxnSpPr>
          <p:cNvPr id="35" name="Shape 444"/>
          <p:cNvCxnSpPr/>
          <p:nvPr/>
        </p:nvCxnSpPr>
        <p:spPr>
          <a:xfrm>
            <a:off x="6066758" y="2089873"/>
            <a:ext cx="941663" cy="656176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36" name="Shape 444"/>
          <p:cNvCxnSpPr/>
          <p:nvPr/>
        </p:nvCxnSpPr>
        <p:spPr>
          <a:xfrm>
            <a:off x="6166545" y="1923800"/>
            <a:ext cx="941663" cy="111901"/>
          </a:xfrm>
          <a:prstGeom prst="straightConnector1">
            <a:avLst/>
          </a:prstGeom>
          <a:noFill/>
          <a:ln w="28575" cap="flat" cmpd="sng">
            <a:solidFill>
              <a:schemeClr val="bg1">
                <a:lumMod val="75000"/>
              </a:schemeClr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7" name="Shape 437"/>
          <p:cNvSpPr txBox="1"/>
          <p:nvPr/>
        </p:nvSpPr>
        <p:spPr>
          <a:xfrm>
            <a:off x="6926205" y="2134898"/>
            <a:ext cx="2206650" cy="36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3-4AM</a:t>
            </a:r>
            <a:r>
              <a:rPr lang="en-US" sz="1200" dirty="0">
                <a:latin typeface="Roboto" charset="0"/>
                <a:ea typeface="Roboto" charset="0"/>
                <a:cs typeface="Roboto" charset="0"/>
                <a:sym typeface="Titillium Web"/>
              </a:rPr>
              <a:t>, </a:t>
            </a: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No</a:t>
            </a:r>
            <a:r>
              <a:rPr lang="en-US" sz="1200" dirty="0">
                <a:latin typeface="Roboto" charset="0"/>
                <a:ea typeface="Roboto" charset="0"/>
                <a:cs typeface="Roboto" charset="0"/>
                <a:sym typeface="Titillium Web"/>
              </a:rPr>
              <a:t>, </a:t>
            </a:r>
            <a:r>
              <a:rPr lang="en-US" sz="1200" dirty="0" smtClean="0">
                <a:latin typeface="Roboto" charset="0"/>
                <a:ea typeface="Roboto" charset="0"/>
                <a:cs typeface="Roboto" charset="0"/>
                <a:sym typeface="Titillium Web"/>
              </a:rPr>
              <a:t>Yes, Chrome, Android 5, 10m</a:t>
            </a:r>
            <a:endParaRPr lang="en-US" sz="1200" dirty="0">
              <a:latin typeface="Roboto" charset="0"/>
              <a:ea typeface="Roboto" charset="0"/>
              <a:cs typeface="Roboto" charset="0"/>
              <a:sym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46549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r"/>
            <a:fld id="{1FD96F71-84D0-2B4D-86C7-C560CDD38CC0}" type="slidenum">
              <a:rPr lang="en-US" sz="75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pPr algn="r"/>
              <a:t>25</a:t>
            </a:fld>
            <a:endParaRPr lang="en-US" sz="750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Graph Analysis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34" y="749496"/>
            <a:ext cx="3358407" cy="2247165"/>
          </a:xfrm>
          <a:prstGeom prst="rect">
            <a:avLst/>
          </a:prstGeom>
        </p:spPr>
      </p:pic>
      <p:sp>
        <p:nvSpPr>
          <p:cNvPr id="38" name="Oval 37"/>
          <p:cNvSpPr/>
          <p:nvPr/>
        </p:nvSpPr>
        <p:spPr>
          <a:xfrm>
            <a:off x="3089787" y="4061476"/>
            <a:ext cx="215900" cy="1778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3246374" y="2538114"/>
            <a:ext cx="704850" cy="1536700"/>
          </a:xfrm>
          <a:prstGeom prst="straightConnector1">
            <a:avLst/>
          </a:prstGeom>
          <a:ln w="28575" cmpd="sng">
            <a:solidFill>
              <a:srgbClr val="0000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7" idx="6"/>
          </p:cNvCxnSpPr>
          <p:nvPr/>
        </p:nvCxnSpPr>
        <p:spPr>
          <a:xfrm flipV="1">
            <a:off x="3305687" y="1775476"/>
            <a:ext cx="2603500" cy="2374900"/>
          </a:xfrm>
          <a:prstGeom prst="straightConnector1">
            <a:avLst/>
          </a:prstGeom>
          <a:ln w="28575" cmpd="sng">
            <a:solidFill>
              <a:srgbClr val="0000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7" idx="2"/>
          </p:cNvCxnSpPr>
          <p:nvPr/>
        </p:nvCxnSpPr>
        <p:spPr>
          <a:xfrm flipV="1">
            <a:off x="3089787" y="1229376"/>
            <a:ext cx="812800" cy="2921000"/>
          </a:xfrm>
          <a:prstGeom prst="straightConnector1">
            <a:avLst/>
          </a:prstGeom>
          <a:ln w="28575" cmpd="sng">
            <a:solidFill>
              <a:srgbClr val="0000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8" idx="7"/>
          </p:cNvCxnSpPr>
          <p:nvPr/>
        </p:nvCxnSpPr>
        <p:spPr>
          <a:xfrm flipV="1">
            <a:off x="3274069" y="2804176"/>
            <a:ext cx="780918" cy="1283338"/>
          </a:xfrm>
          <a:prstGeom prst="straightConnector1">
            <a:avLst/>
          </a:prstGeom>
          <a:ln w="28575" cmpd="sng">
            <a:solidFill>
              <a:srgbClr val="0000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17051" y="4366276"/>
            <a:ext cx="3066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One spammer attacking good users</a:t>
            </a:r>
            <a:endParaRPr lang="en-US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85816" y="921599"/>
            <a:ext cx="1725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Normal good users</a:t>
            </a:r>
            <a:endParaRPr lang="en-US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6306941" y="4048776"/>
            <a:ext cx="215900" cy="177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/>
          <p:cNvSpPr/>
          <p:nvPr/>
        </p:nvSpPr>
        <p:spPr>
          <a:xfrm>
            <a:off x="6459341" y="4504487"/>
            <a:ext cx="215900" cy="177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/>
          <p:cNvSpPr/>
          <p:nvPr/>
        </p:nvSpPr>
        <p:spPr>
          <a:xfrm>
            <a:off x="6853041" y="3794776"/>
            <a:ext cx="215900" cy="177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6960991" y="4555287"/>
            <a:ext cx="215900" cy="177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7234041" y="4150376"/>
            <a:ext cx="215900" cy="1778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6643623" y="3946538"/>
            <a:ext cx="241036" cy="583987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6491223" y="4200538"/>
            <a:ext cx="742818" cy="38738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6491223" y="4200538"/>
            <a:ext cx="577718" cy="354749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6643623" y="4644187"/>
            <a:ext cx="317368" cy="12062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 flipV="1">
            <a:off x="6491223" y="4200538"/>
            <a:ext cx="76068" cy="303949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7132573" y="4328176"/>
            <a:ext cx="209418" cy="214411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090144" y="3475151"/>
            <a:ext cx="1978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Coordinated attackers</a:t>
            </a:r>
            <a:endParaRPr lang="en-US" dirty="0">
              <a:latin typeface="Roboto" charset="0"/>
              <a:ea typeface="Roboto" charset="0"/>
              <a:cs typeface="Roboto" charset="0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H="1" flipV="1">
            <a:off x="4194687" y="2804176"/>
            <a:ext cx="2143872" cy="1270638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 flipV="1">
            <a:off x="5909188" y="1723721"/>
            <a:ext cx="1051803" cy="2071055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 flipV="1">
            <a:off x="5490087" y="1775476"/>
            <a:ext cx="1932159" cy="2451101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6" idx="3"/>
          </p:cNvCxnSpPr>
          <p:nvPr/>
        </p:nvCxnSpPr>
        <p:spPr>
          <a:xfrm flipH="1" flipV="1">
            <a:off x="4486688" y="2524777"/>
            <a:ext cx="2004271" cy="2131472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8" idx="1"/>
          </p:cNvCxnSpPr>
          <p:nvPr/>
        </p:nvCxnSpPr>
        <p:spPr>
          <a:xfrm flipV="1">
            <a:off x="3121405" y="1540526"/>
            <a:ext cx="1033915" cy="2546988"/>
          </a:xfrm>
          <a:prstGeom prst="straightConnector1">
            <a:avLst/>
          </a:prstGeom>
          <a:ln w="28575" cmpd="sng">
            <a:solidFill>
              <a:srgbClr val="0000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38" idx="6"/>
          </p:cNvCxnSpPr>
          <p:nvPr/>
        </p:nvCxnSpPr>
        <p:spPr>
          <a:xfrm flipV="1">
            <a:off x="3305687" y="1758411"/>
            <a:ext cx="2082700" cy="2391965"/>
          </a:xfrm>
          <a:prstGeom prst="straightConnector1">
            <a:avLst/>
          </a:prstGeom>
          <a:ln w="28575" cmpd="sng">
            <a:solidFill>
              <a:srgbClr val="0000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8" idx="0"/>
          </p:cNvCxnSpPr>
          <p:nvPr/>
        </p:nvCxnSpPr>
        <p:spPr>
          <a:xfrm flipV="1">
            <a:off x="3197737" y="1208469"/>
            <a:ext cx="1213111" cy="2853007"/>
          </a:xfrm>
          <a:prstGeom prst="straightConnector1">
            <a:avLst/>
          </a:prstGeom>
          <a:ln w="28575" cmpd="sng">
            <a:solidFill>
              <a:srgbClr val="0000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8" idx="7"/>
          </p:cNvCxnSpPr>
          <p:nvPr/>
        </p:nvCxnSpPr>
        <p:spPr>
          <a:xfrm flipV="1">
            <a:off x="3274069" y="2570883"/>
            <a:ext cx="1137440" cy="1516631"/>
          </a:xfrm>
          <a:prstGeom prst="straightConnector1">
            <a:avLst/>
          </a:prstGeom>
          <a:ln w="28575" cmpd="sng">
            <a:solidFill>
              <a:srgbClr val="0000FF"/>
            </a:solidFill>
            <a:headEnd type="none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32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3" grpId="0"/>
      <p:bldP spid="45" grpId="0" animBg="1"/>
      <p:bldP spid="46" grpId="0" animBg="1"/>
      <p:bldP spid="47" grpId="0" animBg="1"/>
      <p:bldP spid="48" grpId="0" animBg="1"/>
      <p:bldP spid="49" grpId="0" animBg="1"/>
      <p:bldP spid="5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algn="r"/>
            <a:fld id="{1FD96F71-84D0-2B4D-86C7-C560CDD38CC0}" type="slidenum">
              <a:rPr lang="en-US" sz="75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pPr algn="r"/>
              <a:t>26</a:t>
            </a:fld>
            <a:endParaRPr lang="en-US" sz="750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Leveraging Latest Big Data Technology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988937" y="1108466"/>
            <a:ext cx="3015130" cy="2280992"/>
          </a:xfrm>
          <a:prstGeom prst="roundRect">
            <a:avLst/>
          </a:prstGeom>
          <a:solidFill>
            <a:srgbClr val="DD98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9" name="Oval 8"/>
          <p:cNvSpPr/>
          <p:nvPr/>
        </p:nvSpPr>
        <p:spPr>
          <a:xfrm>
            <a:off x="3321460" y="1276366"/>
            <a:ext cx="2395085" cy="191235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578" y="2484828"/>
            <a:ext cx="955849" cy="2362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121" y="1705334"/>
            <a:ext cx="895320" cy="47542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497" y="1631409"/>
            <a:ext cx="560846" cy="560846"/>
          </a:xfrm>
          <a:prstGeom prst="rect">
            <a:avLst/>
          </a:prstGeom>
        </p:spPr>
      </p:pic>
      <p:sp>
        <p:nvSpPr>
          <p:cNvPr id="23" name="Shape 791"/>
          <p:cNvSpPr txBox="1"/>
          <p:nvPr/>
        </p:nvSpPr>
        <p:spPr>
          <a:xfrm>
            <a:off x="989952" y="3748429"/>
            <a:ext cx="6177764" cy="89075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285750" lvl="0" indent="-285750">
              <a:spcBef>
                <a:spcPts val="0"/>
              </a:spcBef>
              <a:buFont typeface="Arial" charset="0"/>
              <a:buChar char="•"/>
            </a:pPr>
            <a:r>
              <a:rPr lang="en-US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Big Data architecture framework </a:t>
            </a:r>
          </a:p>
          <a:p>
            <a:pPr marL="285750" lvl="0" indent="-285750">
              <a:spcBef>
                <a:spcPts val="0"/>
              </a:spcBef>
              <a:buFont typeface="Arial" charset="0"/>
              <a:buChar char="•"/>
            </a:pPr>
            <a:r>
              <a:rPr lang="en-US" dirty="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High speed in-memory distributed computing</a:t>
            </a:r>
            <a:endParaRPr lang="en-US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40261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Unsupervised Learning - Credit </a:t>
            </a:r>
            <a:r>
              <a:rPr lang="en-US" dirty="0"/>
              <a:t>Card Application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half" idx="13"/>
          </p:nvPr>
        </p:nvSpPr>
        <p:spPr>
          <a:xfrm>
            <a:off x="67206" y="2954162"/>
            <a:ext cx="2103120" cy="13878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000" dirty="0" smtClean="0">
                <a:solidFill>
                  <a:schemeClr val="tx1">
                    <a:lumMod val="50000"/>
                  </a:schemeClr>
                </a:solidFill>
                <a:latin typeface="Roboto" charset="0"/>
                <a:ea typeface="Roboto" charset="0"/>
                <a:cs typeface="Roboto" charset="0"/>
              </a:rPr>
              <a:t>Fraudster obtains customers’ PII information from a data breach and applies for new credit cards.</a:t>
            </a:r>
            <a:endParaRPr lang="en-US" sz="1000" dirty="0">
              <a:solidFill>
                <a:schemeClr val="tx1">
                  <a:lumMod val="5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1100" dirty="0">
              <a:solidFill>
                <a:schemeClr val="tx1">
                  <a:lumMod val="50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1050" dirty="0">
              <a:solidFill>
                <a:schemeClr val="tx1">
                  <a:lumMod val="50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  <a:p>
            <a:endParaRPr lang="en-US" sz="700" dirty="0">
              <a:solidFill>
                <a:schemeClr val="tx1">
                  <a:lumMod val="50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46" y="2008709"/>
            <a:ext cx="1269640" cy="9454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1751403"/>
            <a:ext cx="208382" cy="274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2417475"/>
            <a:ext cx="191650" cy="274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2750511"/>
            <a:ext cx="212905" cy="2743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3416583"/>
            <a:ext cx="192602" cy="2743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3083547"/>
            <a:ext cx="218134" cy="2743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2084439"/>
            <a:ext cx="192602" cy="2743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3749619"/>
            <a:ext cx="212905" cy="2743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4082655"/>
            <a:ext cx="208382" cy="274320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2750541" y="1289507"/>
          <a:ext cx="764029" cy="30889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4029"/>
              </a:tblGrid>
              <a:tr h="544366"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Name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Irma H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Carolyne F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Celina P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Ned A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Hilda G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Buford N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Paulita H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Earnestine G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8421537" y="1790549"/>
            <a:ext cx="316885" cy="2587904"/>
            <a:chOff x="8421537" y="1790549"/>
            <a:chExt cx="316885" cy="258790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1537" y="1790549"/>
              <a:ext cx="316885" cy="30303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1537" y="2116959"/>
              <a:ext cx="316885" cy="30303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1537" y="2443369"/>
              <a:ext cx="316885" cy="30303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1537" y="2769779"/>
              <a:ext cx="316885" cy="30303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1537" y="3096189"/>
              <a:ext cx="316885" cy="30303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1537" y="3422599"/>
              <a:ext cx="316885" cy="30303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1537" y="3749009"/>
              <a:ext cx="316885" cy="303033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21537" y="4075420"/>
              <a:ext cx="316885" cy="303033"/>
            </a:xfrm>
            <a:prstGeom prst="rect">
              <a:avLst/>
            </a:prstGeom>
          </p:spPr>
        </p:pic>
      </p:grpSp>
      <p:cxnSp>
        <p:nvCxnSpPr>
          <p:cNvPr id="43" name="Elbow Connector 42"/>
          <p:cNvCxnSpPr/>
          <p:nvPr/>
        </p:nvCxnSpPr>
        <p:spPr>
          <a:xfrm flipV="1">
            <a:off x="2082465" y="1906809"/>
            <a:ext cx="394332" cy="171506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>
            <a:off x="2077216" y="3610745"/>
            <a:ext cx="394332" cy="61619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27" name="Table 26"/>
          <p:cNvGraphicFramePr>
            <a:graphicFrameLocks noGrp="1"/>
          </p:cNvGraphicFramePr>
          <p:nvPr>
            <p:extLst/>
          </p:nvPr>
        </p:nvGraphicFramePr>
        <p:xfrm>
          <a:off x="3514570" y="1283267"/>
          <a:ext cx="5040639" cy="3093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8756"/>
                <a:gridCol w="589830"/>
                <a:gridCol w="552379"/>
                <a:gridCol w="612195"/>
                <a:gridCol w="1578428"/>
                <a:gridCol w="515100"/>
                <a:gridCol w="733951"/>
              </a:tblGrid>
              <a:tr h="544366"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Age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Addr.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FICO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Bureau</a:t>
                      </a:r>
                      <a:r>
                        <a:rPr lang="en-US" sz="1000" b="1" i="0" baseline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Info Match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Email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In Fraud</a:t>
                      </a:r>
                      <a:r>
                        <a:rPr lang="en-US" sz="1000" b="1" i="0" baseline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DB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Fraud Score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45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MA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790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Yes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IrmaH512@gmail.com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No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0.3%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27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NY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725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Yes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CarolyneF119@gmail.com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No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0.5%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34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CA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800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Yes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CelinaP130@gmail.com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No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0.1%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30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NC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742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Yes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NedA91@gmail.com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No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0.2%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55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FL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803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Yes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HildaG823@gmail.com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No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0.1%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46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WI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785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Yes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BufordN42@gmail.com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No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0.3%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29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OR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780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Yes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PaulitaH617@gmail.com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No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0.5%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49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WA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777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Yes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EarnestineG12@gmail.com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No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0.6%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31" name="Content Placeholder 1"/>
          <p:cNvSpPr>
            <a:spLocks noGrp="1"/>
          </p:cNvSpPr>
          <p:nvPr>
            <p:ph sz="half" idx="4294967295"/>
          </p:nvPr>
        </p:nvSpPr>
        <p:spPr>
          <a:xfrm>
            <a:off x="483946" y="742993"/>
            <a:ext cx="8285119" cy="5342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dirty="0" smtClean="0">
                <a:solidFill>
                  <a:srgbClr val="C00000"/>
                </a:solidFill>
                <a:latin typeface="Roboto" charset="0"/>
                <a:ea typeface="Roboto" charset="0"/>
                <a:cs typeface="Roboto" charset="0"/>
              </a:rPr>
              <a:t>Fraudulent applicants/transactions look legitimate individually</a:t>
            </a:r>
          </a:p>
        </p:txBody>
      </p:sp>
    </p:spTree>
    <p:extLst>
      <p:ext uri="{BB962C8B-B14F-4D97-AF65-F5344CB8AC3E}">
        <p14:creationId xmlns:p14="http://schemas.microsoft.com/office/powerpoint/2010/main" val="98748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6"/>
    </mc:Choice>
    <mc:Fallback xmlns="">
      <p:transition spd="slow" advTm="12786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3483085" y="1289507"/>
          <a:ext cx="4369435" cy="36375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8291"/>
                <a:gridCol w="936172"/>
                <a:gridCol w="1045028"/>
                <a:gridCol w="1045029"/>
                <a:gridCol w="674915"/>
              </a:tblGrid>
              <a:tr h="544366"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Product</a:t>
                      </a:r>
                      <a:r>
                        <a:rPr lang="en-US" sz="1000" b="1" i="0" baseline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Applied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Email String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IP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Device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Browser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IrmaH512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67.198.236.72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 5</a:t>
                      </a:r>
                      <a:r>
                        <a:rPr lang="zh-CN" altLang="en-US" sz="1000" b="0" i="0" u="none" strike="noStrike" baseline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 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CarolyneF119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67.198.236.74</a:t>
                      </a:r>
                      <a:endParaRPr lang="en-US" sz="1000" b="0" i="0" u="none" strike="noStrike" dirty="0" smtClean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5s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CelinaP130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000" b="0" i="0" u="none" strike="noStrike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108.171.209.68</a:t>
                      </a:r>
                      <a:endParaRPr lang="en-US" sz="1000" b="0" i="0" u="none" strike="noStrike" dirty="0" smtClean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5s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NedA91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23.27.13.71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5s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HildaG823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184.170.253.77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BufordN42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67.198.236.174</a:t>
                      </a:r>
                      <a:endParaRPr lang="en-US" sz="1000" b="0" i="0" u="none" strike="noStrike" dirty="0" smtClean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PaulitaH617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000" b="0" i="0" u="none" strike="noStrike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108.171.209.92</a:t>
                      </a:r>
                      <a:endParaRPr lang="en-US" sz="1000" b="0" i="0" u="none" strike="noStrike" dirty="0" smtClean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5s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EarnestineG12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23.27.13.71</a:t>
                      </a:r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.219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marL="0" marR="0" indent="0" algn="ctr" defTabSz="4081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Same</a:t>
                      </a:r>
                      <a:r>
                        <a:rPr lang="en-US" sz="1000" b="1" baseline="0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card product</a:t>
                      </a:r>
                      <a:endParaRPr lang="en-US" sz="1000" b="1" dirty="0" smtClean="0">
                        <a:solidFill>
                          <a:schemeClr val="accent3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First + Last + Birthday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All IPs come from data centers</a:t>
                      </a:r>
                      <a:endParaRPr lang="en-US" sz="1050" b="1" dirty="0" smtClean="0">
                        <a:solidFill>
                          <a:schemeClr val="accent3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Old iPhone device with same system</a:t>
                      </a:r>
                      <a:endParaRPr lang="en-US" sz="1050" b="1" dirty="0" smtClean="0">
                        <a:solidFill>
                          <a:schemeClr val="accent3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Same Browser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Unsupervised Learning </a:t>
            </a:r>
            <a:r>
              <a:rPr lang="mr-IN" dirty="0" smtClean="0"/>
              <a:t>–</a:t>
            </a:r>
            <a:r>
              <a:rPr lang="en-US" dirty="0" smtClean="0"/>
              <a:t> Discovering Hidden Correlations</a:t>
            </a:r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half" idx="13"/>
          </p:nvPr>
        </p:nvSpPr>
        <p:spPr>
          <a:xfrm>
            <a:off x="67206" y="2954162"/>
            <a:ext cx="2103120" cy="13878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000" dirty="0" smtClean="0">
                <a:solidFill>
                  <a:schemeClr val="tx1">
                    <a:lumMod val="50000"/>
                  </a:schemeClr>
                </a:solidFill>
                <a:latin typeface="Roboto" charset="0"/>
                <a:ea typeface="Roboto" charset="0"/>
                <a:cs typeface="Roboto" charset="0"/>
              </a:rPr>
              <a:t>Fraudster obtains customers’ PII information from a data breach and applies for new credit cards.</a:t>
            </a:r>
            <a:endParaRPr lang="en-US" sz="1000" dirty="0">
              <a:solidFill>
                <a:schemeClr val="tx1">
                  <a:lumMod val="5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1100" dirty="0">
              <a:solidFill>
                <a:schemeClr val="tx1">
                  <a:lumMod val="50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1050" dirty="0">
              <a:solidFill>
                <a:schemeClr val="tx1">
                  <a:lumMod val="50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  <a:p>
            <a:endParaRPr lang="en-US" sz="700" dirty="0">
              <a:solidFill>
                <a:schemeClr val="tx1">
                  <a:lumMod val="50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46" y="2008709"/>
            <a:ext cx="1269640" cy="9454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1751403"/>
            <a:ext cx="208382" cy="274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2417475"/>
            <a:ext cx="191650" cy="274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2750511"/>
            <a:ext cx="212905" cy="2743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3416583"/>
            <a:ext cx="192602" cy="2743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3083547"/>
            <a:ext cx="218134" cy="2743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2084439"/>
            <a:ext cx="192602" cy="2743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3749619"/>
            <a:ext cx="212905" cy="2743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4082655"/>
            <a:ext cx="208382" cy="274320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2750541" y="1289507"/>
          <a:ext cx="764029" cy="30889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4029"/>
              </a:tblGrid>
              <a:tr h="544366"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Name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Irma H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Carolyne F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Celina P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Ned A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Hilda G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Buford N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Paulita H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Earnestine G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43" name="Elbow Connector 42"/>
          <p:cNvCxnSpPr/>
          <p:nvPr/>
        </p:nvCxnSpPr>
        <p:spPr>
          <a:xfrm flipV="1">
            <a:off x="2082465" y="1906809"/>
            <a:ext cx="394332" cy="171506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>
            <a:off x="2077216" y="3610745"/>
            <a:ext cx="394332" cy="61619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Content Placeholder 1"/>
          <p:cNvSpPr>
            <a:spLocks noGrp="1"/>
          </p:cNvSpPr>
          <p:nvPr>
            <p:ph sz="half" idx="4294967295"/>
          </p:nvPr>
        </p:nvSpPr>
        <p:spPr>
          <a:xfrm>
            <a:off x="483946" y="727995"/>
            <a:ext cx="8285119" cy="5342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dirty="0" smtClean="0">
                <a:solidFill>
                  <a:srgbClr val="C00000"/>
                </a:solidFill>
                <a:latin typeface="Roboto" charset="0"/>
                <a:ea typeface="Roboto" charset="0"/>
                <a:cs typeface="Roboto" charset="0"/>
              </a:rPr>
              <a:t>Subtle, hidden </a:t>
            </a:r>
            <a:r>
              <a:rPr lang="en-US" sz="1400" dirty="0">
                <a:solidFill>
                  <a:srgbClr val="C00000"/>
                </a:solidFill>
                <a:latin typeface="Roboto" charset="0"/>
                <a:ea typeface="Roboto" charset="0"/>
                <a:cs typeface="Roboto" charset="0"/>
              </a:rPr>
              <a:t>correlation </a:t>
            </a:r>
            <a:r>
              <a:rPr lang="en-US" sz="1400" dirty="0" smtClean="0">
                <a:solidFill>
                  <a:srgbClr val="C00000"/>
                </a:solidFill>
                <a:latin typeface="Roboto" charset="0"/>
                <a:ea typeface="Roboto" charset="0"/>
                <a:cs typeface="Roboto" charset="0"/>
              </a:rPr>
              <a:t>exists in digital traces when viewed in a bigger picture</a:t>
            </a:r>
            <a:endParaRPr lang="en-US" sz="1400" dirty="0">
              <a:solidFill>
                <a:srgbClr val="C00000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3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35"/>
    </mc:Choice>
    <mc:Fallback xmlns="">
      <p:transition spd="slow" advTm="34435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Unsupervised Learning </a:t>
            </a:r>
            <a:r>
              <a:rPr lang="mr-IN" dirty="0" smtClean="0"/>
              <a:t>–</a:t>
            </a:r>
            <a:r>
              <a:rPr lang="en-US" dirty="0" smtClean="0"/>
              <a:t> Seeing Bigger Picture</a:t>
            </a:r>
            <a:endParaRPr lang="en-US" dirty="0"/>
          </a:p>
        </p:txBody>
      </p:sp>
      <p:sp>
        <p:nvSpPr>
          <p:cNvPr id="7" name="Content Placeholder 13"/>
          <p:cNvSpPr>
            <a:spLocks noGrp="1"/>
          </p:cNvSpPr>
          <p:nvPr>
            <p:ph sz="half" idx="13"/>
          </p:nvPr>
        </p:nvSpPr>
        <p:spPr>
          <a:xfrm>
            <a:off x="67206" y="2954162"/>
            <a:ext cx="2103120" cy="138789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000" dirty="0" smtClean="0">
                <a:solidFill>
                  <a:schemeClr val="tx1">
                    <a:lumMod val="50000"/>
                  </a:schemeClr>
                </a:solidFill>
                <a:latin typeface="Roboto" charset="0"/>
                <a:ea typeface="Roboto" charset="0"/>
                <a:cs typeface="Roboto" charset="0"/>
              </a:rPr>
              <a:t>Fraudster obtains customers’ PII information from a data breach and applies for new credit cards.</a:t>
            </a:r>
            <a:endParaRPr lang="en-US" sz="1000" dirty="0">
              <a:solidFill>
                <a:schemeClr val="tx1">
                  <a:lumMod val="50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1100" dirty="0">
              <a:solidFill>
                <a:schemeClr val="tx1">
                  <a:lumMod val="50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sz="1050" dirty="0">
              <a:solidFill>
                <a:schemeClr val="tx1">
                  <a:lumMod val="50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  <a:p>
            <a:endParaRPr lang="en-US" sz="700" dirty="0">
              <a:solidFill>
                <a:schemeClr val="tx1">
                  <a:lumMod val="50000"/>
                </a:schemeClr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46" y="2008709"/>
            <a:ext cx="1269640" cy="9454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1751403"/>
            <a:ext cx="208382" cy="2743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2417475"/>
            <a:ext cx="191650" cy="274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2750511"/>
            <a:ext cx="212905" cy="2743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3416583"/>
            <a:ext cx="192602" cy="2743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3083547"/>
            <a:ext cx="218134" cy="2743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2084439"/>
            <a:ext cx="192602" cy="2743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3749619"/>
            <a:ext cx="212905" cy="27432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890" y="4082655"/>
            <a:ext cx="208382" cy="274320"/>
          </a:xfrm>
          <a:prstGeom prst="rect">
            <a:avLst/>
          </a:prstGeom>
        </p:spPr>
      </p:pic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2750541" y="1289507"/>
          <a:ext cx="764029" cy="30889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4029"/>
              </a:tblGrid>
              <a:tr h="544366"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Name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Irma H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Carolyne F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Celina P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Ned A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Hilda G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Buford N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Paulita H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Earnestine G</a:t>
                      </a:r>
                    </a:p>
                  </a:txBody>
                  <a:tcPr marL="6350" marR="6350" marT="635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cxnSp>
        <p:nvCxnSpPr>
          <p:cNvPr id="43" name="Elbow Connector 42"/>
          <p:cNvCxnSpPr/>
          <p:nvPr/>
        </p:nvCxnSpPr>
        <p:spPr>
          <a:xfrm flipV="1">
            <a:off x="2082465" y="1906809"/>
            <a:ext cx="394332" cy="171506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Elbow Connector 43"/>
          <p:cNvCxnSpPr/>
          <p:nvPr/>
        </p:nvCxnSpPr>
        <p:spPr>
          <a:xfrm>
            <a:off x="2077216" y="3610745"/>
            <a:ext cx="394332" cy="61619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aphicFrame>
        <p:nvGraphicFramePr>
          <p:cNvPr id="28" name="Table 27"/>
          <p:cNvGraphicFramePr>
            <a:graphicFrameLocks noGrp="1"/>
          </p:cNvGraphicFramePr>
          <p:nvPr>
            <p:extLst/>
          </p:nvPr>
        </p:nvGraphicFramePr>
        <p:xfrm>
          <a:off x="3483085" y="1289507"/>
          <a:ext cx="4369435" cy="36375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8291"/>
                <a:gridCol w="936172"/>
                <a:gridCol w="1045028"/>
                <a:gridCol w="1045029"/>
                <a:gridCol w="674915"/>
              </a:tblGrid>
              <a:tr h="544366"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Product</a:t>
                      </a:r>
                      <a:r>
                        <a:rPr lang="en-US" sz="1000" b="1" i="0" baseline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Applied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Email String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IP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Device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Browser</a:t>
                      </a:r>
                      <a:endParaRPr lang="en-US" sz="1000" b="1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IrmaH512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67.198.236.72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 5</a:t>
                      </a:r>
                      <a:r>
                        <a:rPr lang="zh-CN" altLang="en-US" sz="1000" b="0" i="0" u="none" strike="noStrike" baseline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r>
                        <a:rPr lang="en-US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 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CarolyneF119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67.198.236.74</a:t>
                      </a:r>
                      <a:endParaRPr lang="en-US" sz="1000" b="0" i="0" u="none" strike="noStrike" dirty="0" smtClean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5s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CelinaP130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000" b="0" i="0" u="none" strike="noStrike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108.171.209.68</a:t>
                      </a:r>
                      <a:endParaRPr lang="en-US" sz="1000" b="0" i="0" u="none" strike="noStrike" dirty="0" smtClean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5s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NedA91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23.27.13.71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5s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HildaG823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184.170.253.77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BufordN42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67.198.236.174</a:t>
                      </a:r>
                      <a:endParaRPr lang="en-US" sz="1000" b="0" i="0" u="none" strike="noStrike" dirty="0" smtClean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PaulitaH617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000" b="0" i="0" u="none" strike="noStrike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108.171.209.92</a:t>
                      </a:r>
                      <a:endParaRPr lang="en-US" sz="1000" b="0" i="0" u="none" strike="noStrike" dirty="0" smtClean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5s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Premier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EarnestineG12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23.27.13.71</a:t>
                      </a:r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.219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iPhone 5 </a:t>
                      </a:r>
                      <a:r>
                        <a:rPr lang="en-US" altLang="zh-CN" sz="1000" b="0" i="0" u="none" strike="noStrike" baseline="0" dirty="0" smtClean="0">
                          <a:solidFill>
                            <a:schemeClr val="accent1"/>
                          </a:solidFill>
                          <a:effectLst/>
                          <a:latin typeface="Roboto" charset="0"/>
                          <a:ea typeface="Roboto" charset="0"/>
                          <a:cs typeface="Roboto" charset="0"/>
                        </a:rPr>
                        <a:t>OS 9</a:t>
                      </a:r>
                      <a:endParaRPr lang="en-US" sz="1000" b="0" i="0" u="none" strike="noStrike" dirty="0">
                        <a:solidFill>
                          <a:schemeClr val="accent1"/>
                        </a:solidFill>
                        <a:effectLst/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solidFill>
                            <a:schemeClr val="accent1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Chrome</a:t>
                      </a:r>
                      <a:endParaRPr lang="en-US" sz="1000" b="0" i="0" dirty="0">
                        <a:solidFill>
                          <a:schemeClr val="accent1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72">
                <a:tc>
                  <a:txBody>
                    <a:bodyPr/>
                    <a:lstStyle/>
                    <a:p>
                      <a:pPr marL="0" marR="0" indent="0" algn="ctr" defTabSz="4081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Same</a:t>
                      </a:r>
                      <a:r>
                        <a:rPr lang="en-US" sz="1000" b="1" baseline="0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 card product</a:t>
                      </a:r>
                      <a:endParaRPr lang="en-US" sz="1000" b="1" dirty="0" smtClean="0">
                        <a:solidFill>
                          <a:schemeClr val="accent3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First + Last + Birthday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All IPs come from data centers</a:t>
                      </a:r>
                      <a:endParaRPr lang="en-US" sz="1050" b="1" dirty="0" smtClean="0">
                        <a:solidFill>
                          <a:schemeClr val="accent3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Old iPhone device with same system</a:t>
                      </a:r>
                      <a:endParaRPr lang="en-US" sz="1050" b="1" dirty="0" smtClean="0">
                        <a:solidFill>
                          <a:schemeClr val="accent3"/>
                        </a:solidFill>
                        <a:latin typeface="Roboto" charset="0"/>
                        <a:ea typeface="Roboto" charset="0"/>
                        <a:cs typeface="Roboto" charset="0"/>
                      </a:endParaRP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4081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dirty="0" smtClean="0">
                          <a:solidFill>
                            <a:schemeClr val="accent3"/>
                          </a:solidFill>
                          <a:latin typeface="Roboto" charset="0"/>
                          <a:ea typeface="Roboto" charset="0"/>
                          <a:cs typeface="Roboto" charset="0"/>
                        </a:rPr>
                        <a:t>Same Browser</a:t>
                      </a:r>
                    </a:p>
                  </a:txBody>
                  <a:tcPr marL="45720" marR="457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8029864" y="1800060"/>
            <a:ext cx="274320" cy="2566973"/>
            <a:chOff x="8300157" y="1814281"/>
            <a:chExt cx="274320" cy="256697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0157" y="1814281"/>
              <a:ext cx="274320" cy="27432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0157" y="4106934"/>
              <a:ext cx="274320" cy="27432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0157" y="2469325"/>
              <a:ext cx="274320" cy="27432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0157" y="2141803"/>
              <a:ext cx="274320" cy="27432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0157" y="2796847"/>
              <a:ext cx="274320" cy="27432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0157" y="3451891"/>
              <a:ext cx="274320" cy="27432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0157" y="3124369"/>
              <a:ext cx="274320" cy="27432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00157" y="3779413"/>
              <a:ext cx="274320" cy="274320"/>
            </a:xfrm>
            <a:prstGeom prst="rect">
              <a:avLst/>
            </a:prstGeom>
          </p:spPr>
        </p:pic>
      </p:grpSp>
      <p:sp>
        <p:nvSpPr>
          <p:cNvPr id="9" name="Oval 8"/>
          <p:cNvSpPr/>
          <p:nvPr/>
        </p:nvSpPr>
        <p:spPr>
          <a:xfrm>
            <a:off x="2362200" y="1692687"/>
            <a:ext cx="587829" cy="27704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0847" y="4184455"/>
            <a:ext cx="1926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US" sz="1200" dirty="0" smtClean="0">
                <a:solidFill>
                  <a:srgbClr val="C00000"/>
                </a:solidFill>
                <a:latin typeface="Roboto" charset="0"/>
                <a:ea typeface="Roboto" charset="0"/>
                <a:cs typeface="Roboto" charset="0"/>
              </a:rPr>
              <a:t>Part of fraud ring with over </a:t>
            </a:r>
            <a:r>
              <a:rPr lang="en-US" sz="1200" b="1" dirty="0" smtClean="0">
                <a:solidFill>
                  <a:srgbClr val="C00000"/>
                </a:solidFill>
                <a:latin typeface="Roboto" charset="0"/>
                <a:ea typeface="Roboto" charset="0"/>
                <a:cs typeface="Roboto" charset="0"/>
              </a:rPr>
              <a:t>200</a:t>
            </a:r>
            <a:r>
              <a:rPr lang="en-US" sz="1200" dirty="0" smtClean="0">
                <a:solidFill>
                  <a:srgbClr val="C00000"/>
                </a:solidFill>
                <a:latin typeface="Roboto" charset="0"/>
                <a:ea typeface="Roboto" charset="0"/>
                <a:cs typeface="Roboto" charset="0"/>
              </a:rPr>
              <a:t> applicants</a:t>
            </a:r>
          </a:p>
        </p:txBody>
      </p:sp>
      <p:sp>
        <p:nvSpPr>
          <p:cNvPr id="34" name="Content Placeholder 1"/>
          <p:cNvSpPr>
            <a:spLocks noGrp="1"/>
          </p:cNvSpPr>
          <p:nvPr>
            <p:ph sz="half" idx="4294967295"/>
          </p:nvPr>
        </p:nvSpPr>
        <p:spPr>
          <a:xfrm>
            <a:off x="483946" y="727995"/>
            <a:ext cx="8285119" cy="5342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400" dirty="0" smtClean="0">
                <a:solidFill>
                  <a:srgbClr val="C00000"/>
                </a:solidFill>
                <a:latin typeface="Roboto" charset="0"/>
                <a:ea typeface="Roboto" charset="0"/>
                <a:cs typeface="Roboto" charset="0"/>
              </a:rPr>
              <a:t>Subtle, hidden </a:t>
            </a:r>
            <a:r>
              <a:rPr lang="en-US" sz="1400" dirty="0">
                <a:solidFill>
                  <a:srgbClr val="C00000"/>
                </a:solidFill>
                <a:latin typeface="Roboto" charset="0"/>
                <a:ea typeface="Roboto" charset="0"/>
                <a:cs typeface="Roboto" charset="0"/>
              </a:rPr>
              <a:t>correlation </a:t>
            </a:r>
            <a:r>
              <a:rPr lang="en-US" sz="1400" dirty="0" smtClean="0">
                <a:solidFill>
                  <a:srgbClr val="C00000"/>
                </a:solidFill>
                <a:latin typeface="Roboto" charset="0"/>
                <a:ea typeface="Roboto" charset="0"/>
                <a:cs typeface="Roboto" charset="0"/>
              </a:rPr>
              <a:t>exists in digital traces when viewed in a bigger picture</a:t>
            </a:r>
            <a:endParaRPr lang="en-US" sz="1400" dirty="0">
              <a:solidFill>
                <a:srgbClr val="C00000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12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36"/>
    </mc:Choice>
    <mc:Fallback xmlns="">
      <p:transition spd="slow" advTm="2733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200" dirty="0" smtClean="0"/>
              <a:t>Fraud Landscape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37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Key Takeaways</a:t>
            </a:r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252823" y="832635"/>
            <a:ext cx="7386842" cy="3545744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600" b="0" i="0" kern="120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663290" indent="-255112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1020446" indent="-204089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428625" indent="-204089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1836803" indent="-204089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244982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160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339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516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chemeClr val="tx1"/>
              </a:buClr>
              <a:buSzPct val="120000"/>
            </a:pPr>
            <a:r>
              <a:rPr lang="en-US" sz="1400" dirty="0" smtClean="0">
                <a:latin typeface="Roboto" charset="0"/>
                <a:ea typeface="Roboto" charset="0"/>
                <a:cs typeface="Roboto" charset="0"/>
              </a:rPr>
              <a:t>Online fraud attack surface area is increasing</a:t>
            </a:r>
          </a:p>
          <a:p>
            <a:pPr lvl="1" fontAlgn="auto">
              <a:spcAft>
                <a:spcPts val="0"/>
              </a:spcAft>
              <a:buClr>
                <a:schemeClr val="tx1"/>
              </a:buClr>
              <a:buSzPct val="120000"/>
              <a:buFont typeface="Courier New" charset="0"/>
              <a:buChar char="o"/>
            </a:pPr>
            <a:r>
              <a:rPr lang="en-US" sz="12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Billions of online users and millions of apps/services with trillions of events</a:t>
            </a:r>
            <a:r>
              <a:rPr lang="en-US" sz="1200" dirty="0" smtClean="0"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sz="1200" dirty="0" smtClean="0">
                <a:latin typeface="Roboto" charset="0"/>
                <a:ea typeface="Roboto" charset="0"/>
                <a:cs typeface="Roboto" charset="0"/>
              </a:rPr>
            </a:br>
            <a:endParaRPr lang="en-US" sz="1200" dirty="0" smtClean="0">
              <a:latin typeface="Roboto" charset="0"/>
              <a:ea typeface="Roboto" charset="0"/>
              <a:cs typeface="Roboto" charset="0"/>
            </a:endParaRPr>
          </a:p>
          <a:p>
            <a:pPr fontAlgn="auto">
              <a:spcAft>
                <a:spcPts val="0"/>
              </a:spcAft>
              <a:buClr>
                <a:schemeClr val="tx1"/>
              </a:buClr>
              <a:buSzPct val="120000"/>
            </a:pPr>
            <a:r>
              <a:rPr lang="en-US" sz="1400" dirty="0" smtClean="0">
                <a:latin typeface="Roboto" charset="0"/>
                <a:ea typeface="Roboto" charset="0"/>
                <a:cs typeface="Roboto" charset="0"/>
              </a:rPr>
              <a:t>Fraudsters have sophisticated attack techniques</a:t>
            </a:r>
          </a:p>
          <a:p>
            <a:pPr lvl="1" fontAlgn="auto">
              <a:spcAft>
                <a:spcPts val="0"/>
              </a:spcAft>
              <a:buClr>
                <a:schemeClr val="tx1"/>
              </a:buClr>
              <a:buSzPct val="120000"/>
              <a:buFont typeface="Courier New" charset="0"/>
              <a:buChar char="o"/>
            </a:pPr>
            <a:r>
              <a:rPr lang="en-US" sz="12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D</a:t>
            </a:r>
            <a:r>
              <a:rPr lang="en-US" sz="12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evice flashing</a:t>
            </a:r>
          </a:p>
          <a:p>
            <a:pPr lvl="1" fontAlgn="auto">
              <a:spcAft>
                <a:spcPts val="0"/>
              </a:spcAft>
              <a:buClr>
                <a:schemeClr val="tx1"/>
              </a:buClr>
              <a:buSzPct val="120000"/>
              <a:buFont typeface="Courier New" charset="0"/>
              <a:buChar char="o"/>
            </a:pPr>
            <a:r>
              <a:rPr lang="en-US" sz="12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IP obfuscation</a:t>
            </a:r>
          </a:p>
          <a:p>
            <a:pPr lvl="1" fontAlgn="auto">
              <a:spcAft>
                <a:spcPts val="0"/>
              </a:spcAft>
              <a:buClr>
                <a:schemeClr val="tx1"/>
              </a:buClr>
              <a:buSzPct val="120000"/>
              <a:buFont typeface="Courier New" charset="0"/>
              <a:buChar char="o"/>
            </a:pPr>
            <a:r>
              <a:rPr lang="en-US" sz="12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Sleeper cells</a:t>
            </a:r>
            <a:r>
              <a:rPr lang="en-US" sz="12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sz="12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sz="120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fontAlgn="auto">
              <a:spcAft>
                <a:spcPts val="0"/>
              </a:spcAft>
              <a:buClr>
                <a:schemeClr val="tx1"/>
              </a:buClr>
              <a:buSzPct val="120000"/>
            </a:pPr>
            <a:r>
              <a:rPr lang="en-US" sz="1400" dirty="0" smtClean="0">
                <a:latin typeface="Roboto" charset="0"/>
                <a:ea typeface="Roboto" charset="0"/>
                <a:cs typeface="Roboto" charset="0"/>
              </a:rPr>
              <a:t>Detecting fraud today has many challenges</a:t>
            </a:r>
          </a:p>
          <a:p>
            <a:pPr lvl="1" fontAlgn="auto">
              <a:spcAft>
                <a:spcPts val="0"/>
              </a:spcAft>
              <a:buClr>
                <a:schemeClr val="tx1"/>
              </a:buClr>
              <a:buSzPct val="120000"/>
              <a:buFont typeface="Courier New" charset="0"/>
              <a:buChar char="o"/>
            </a:pPr>
            <a:r>
              <a:rPr lang="en-US" sz="12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Fraudsters are good at blending in with good users</a:t>
            </a:r>
          </a:p>
          <a:p>
            <a:pPr lvl="1" fontAlgn="auto">
              <a:spcAft>
                <a:spcPts val="0"/>
              </a:spcAft>
              <a:buClr>
                <a:schemeClr val="tx1"/>
              </a:buClr>
              <a:buSzPct val="120000"/>
              <a:buFont typeface="Courier New" charset="0"/>
              <a:buChar char="o"/>
            </a:pPr>
            <a:r>
              <a:rPr lang="en-US" sz="12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No training data on new types of fraud</a:t>
            </a:r>
            <a:endParaRPr lang="en-US" sz="120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lvl="1" fontAlgn="auto">
              <a:spcAft>
                <a:spcPts val="0"/>
              </a:spcAft>
              <a:buClr>
                <a:schemeClr val="tx1"/>
              </a:buClr>
              <a:buSzPct val="120000"/>
              <a:buFont typeface="Courier New" charset="0"/>
              <a:buChar char="o"/>
            </a:pPr>
            <a:r>
              <a:rPr lang="en-US" sz="12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Large amount of data to process</a:t>
            </a:r>
            <a:r>
              <a:rPr lang="en-US" sz="1200" dirty="0" smtClean="0"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sz="1200" dirty="0" smtClean="0">
                <a:latin typeface="Roboto" charset="0"/>
                <a:ea typeface="Roboto" charset="0"/>
                <a:cs typeface="Roboto" charset="0"/>
              </a:rPr>
            </a:br>
            <a:endParaRPr lang="en-US" sz="1200" dirty="0" smtClean="0">
              <a:latin typeface="Roboto" charset="0"/>
              <a:ea typeface="Roboto" charset="0"/>
              <a:cs typeface="Roboto" charset="0"/>
            </a:endParaRPr>
          </a:p>
          <a:p>
            <a:pPr fontAlgn="auto">
              <a:spcAft>
                <a:spcPts val="0"/>
              </a:spcAft>
              <a:buClr>
                <a:schemeClr val="tx1"/>
              </a:buClr>
              <a:buSzPct val="120000"/>
            </a:pPr>
            <a:r>
              <a:rPr lang="en-US" sz="1400" dirty="0" smtClean="0">
                <a:latin typeface="Roboto" charset="0"/>
                <a:ea typeface="Roboto" charset="0"/>
                <a:cs typeface="Roboto" charset="0"/>
              </a:rPr>
              <a:t>Unsupervised </a:t>
            </a:r>
            <a:r>
              <a:rPr lang="en-US" sz="1400" dirty="0" smtClean="0">
                <a:latin typeface="Roboto" charset="0"/>
                <a:ea typeface="Roboto" charset="0"/>
                <a:cs typeface="Roboto" charset="0"/>
              </a:rPr>
              <a:t>machine learning </a:t>
            </a:r>
            <a:r>
              <a:rPr lang="en-US" sz="1400" dirty="0" smtClean="0">
                <a:latin typeface="Roboto" charset="0"/>
                <a:ea typeface="Roboto" charset="0"/>
                <a:cs typeface="Roboto" charset="0"/>
              </a:rPr>
              <a:t>is the next step in fighting online fraud</a:t>
            </a:r>
          </a:p>
          <a:p>
            <a:pPr lvl="1" fontAlgn="auto">
              <a:spcAft>
                <a:spcPts val="0"/>
              </a:spcAft>
              <a:buClr>
                <a:schemeClr val="tx1"/>
              </a:buClr>
              <a:buSzPct val="120000"/>
              <a:buFont typeface="Courier New" charset="0"/>
              <a:buChar char="o"/>
            </a:pPr>
            <a:r>
              <a:rPr lang="en-US" sz="12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Clustering and graph analysis</a:t>
            </a:r>
            <a:endParaRPr lang="en-US" sz="120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52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1166915" y="2122424"/>
            <a:ext cx="6667500" cy="503238"/>
          </a:xfrm>
        </p:spPr>
        <p:txBody>
          <a:bodyPr/>
          <a:lstStyle/>
          <a:p>
            <a:pPr algn="ctr"/>
            <a:r>
              <a:rPr lang="en-US" sz="3600" dirty="0" smtClean="0"/>
              <a:t>Questions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8369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486"/>
          <a:stretch/>
        </p:blipFill>
        <p:spPr>
          <a:xfrm>
            <a:off x="0" y="0"/>
            <a:ext cx="9151471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23120" y="218440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55638" y="4040474"/>
            <a:ext cx="3571917" cy="775000"/>
          </a:xfrm>
        </p:spPr>
        <p:txBody>
          <a:bodyPr>
            <a:normAutofit/>
          </a:bodyPr>
          <a:lstStyle/>
          <a:p>
            <a:r>
              <a:rPr lang="en-US" dirty="0"/>
              <a:t>j</a:t>
            </a:r>
            <a:r>
              <a:rPr lang="en-US" dirty="0" smtClean="0"/>
              <a:t>ulian.wong@datavisor.com</a:t>
            </a:r>
          </a:p>
          <a:p>
            <a:r>
              <a:rPr lang="en-US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www.datavisor.com</a:t>
            </a:r>
            <a:endParaRPr lang="en-US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200" dirty="0" smtClean="0"/>
              <a:t>Thank You!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79" y="4815474"/>
            <a:ext cx="1483333" cy="23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4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1971651" y="4542112"/>
            <a:ext cx="77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charset="0"/>
                <a:ea typeface="Roboto" charset="0"/>
                <a:cs typeface="Roboto" charset="0"/>
              </a:rPr>
              <a:t>1995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27675" y="3467130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DD9826"/>
                </a:solidFill>
                <a:latin typeface="Roboto" charset="0"/>
                <a:ea typeface="Roboto" charset="0"/>
                <a:cs typeface="Roboto" charset="0"/>
              </a:rPr>
              <a:t>Rich feature platform</a:t>
            </a:r>
            <a:endParaRPr lang="en-US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33629" y="4105305"/>
            <a:ext cx="17475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Roboto" charset="0"/>
                <a:ea typeface="Roboto" charset="0"/>
                <a:cs typeface="Roboto" charset="0"/>
              </a:rPr>
              <a:t>Single function site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997290" y="1049475"/>
            <a:ext cx="649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800000"/>
                </a:solidFill>
                <a:latin typeface="Roboto Medium" charset="0"/>
                <a:ea typeface="Roboto Medium" charset="0"/>
                <a:cs typeface="Roboto Medium" charset="0"/>
              </a:rPr>
              <a:t>Past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771709" y="662267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rgbClr val="800000"/>
                </a:solidFill>
                <a:latin typeface="Roboto Medium" charset="0"/>
                <a:ea typeface="Roboto Medium" charset="0"/>
                <a:cs typeface="Roboto Medium" charset="0"/>
              </a:rPr>
              <a:t>Today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4032089" y="1051183"/>
            <a:ext cx="2401542" cy="2323147"/>
            <a:chOff x="4921287" y="1447071"/>
            <a:chExt cx="2571131" cy="2487200"/>
          </a:xfrm>
        </p:grpSpPr>
        <p:sp>
          <p:nvSpPr>
            <p:cNvPr id="53" name="TextBox 52"/>
            <p:cNvSpPr txBox="1"/>
            <p:nvPr/>
          </p:nvSpPr>
          <p:spPr>
            <a:xfrm>
              <a:off x="6603373" y="3143643"/>
              <a:ext cx="889045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Search</a:t>
              </a: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921287" y="1447071"/>
              <a:ext cx="2562007" cy="2487200"/>
              <a:chOff x="4921287" y="1447071"/>
              <a:chExt cx="2562007" cy="2487200"/>
            </a:xfrm>
          </p:grpSpPr>
          <p:cxnSp>
            <p:nvCxnSpPr>
              <p:cNvPr id="12" name="Straight Connector 11"/>
              <p:cNvCxnSpPr>
                <a:stCxn id="9" idx="2"/>
              </p:cNvCxnSpPr>
              <p:nvPr/>
            </p:nvCxnSpPr>
            <p:spPr>
              <a:xfrm>
                <a:off x="4921287" y="2690747"/>
                <a:ext cx="1279512" cy="10952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>
                <a:off x="6005751" y="2696308"/>
                <a:ext cx="183398" cy="1211768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5433643" y="1799631"/>
                <a:ext cx="6014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Social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254272" y="1759128"/>
                <a:ext cx="7216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Gaming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081966" y="3144362"/>
                <a:ext cx="100380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Ecommerce</a:t>
                </a: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 flipV="1">
                <a:off x="6064823" y="1447071"/>
                <a:ext cx="127991" cy="1260034"/>
              </a:xfrm>
              <a:prstGeom prst="line">
                <a:avLst/>
              </a:prstGeom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Oval 8"/>
              <p:cNvSpPr/>
              <p:nvPr/>
            </p:nvSpPr>
            <p:spPr>
              <a:xfrm>
                <a:off x="4921287" y="1447222"/>
                <a:ext cx="2562007" cy="2487049"/>
              </a:xfrm>
              <a:prstGeom prst="ellipse">
                <a:avLst/>
              </a:prstGeom>
              <a:noFill/>
              <a:ln w="38100" cmpd="sng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25617" y="2126164"/>
              <a:ext cx="403750" cy="40375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1543" y="2841571"/>
              <a:ext cx="377423" cy="377423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1546" y="2126320"/>
              <a:ext cx="401688" cy="401688"/>
            </a:xfrm>
            <a:prstGeom prst="rect">
              <a:avLst/>
            </a:prstGeom>
          </p:spPr>
        </p:pic>
        <p:cxnSp>
          <p:nvCxnSpPr>
            <p:cNvPr id="50" name="Straight Connector 49"/>
            <p:cNvCxnSpPr/>
            <p:nvPr/>
          </p:nvCxnSpPr>
          <p:spPr>
            <a:xfrm flipV="1">
              <a:off x="6197387" y="2394381"/>
              <a:ext cx="1240532" cy="30516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189149" y="2696308"/>
              <a:ext cx="716411" cy="1009487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01498" y="2785224"/>
              <a:ext cx="388802" cy="388802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6064825" y="3455251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… …</a:t>
              </a: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1810274" y="3688906"/>
            <a:ext cx="1011815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Roboto" charset="0"/>
                <a:ea typeface="Roboto" charset="0"/>
                <a:cs typeface="Roboto" charset="0"/>
              </a:rPr>
              <a:t>Ecommerce</a:t>
            </a:r>
          </a:p>
        </p:txBody>
      </p:sp>
      <p:sp>
        <p:nvSpPr>
          <p:cNvPr id="60" name="Oval 59"/>
          <p:cNvSpPr/>
          <p:nvPr/>
        </p:nvSpPr>
        <p:spPr>
          <a:xfrm>
            <a:off x="1740705" y="3015072"/>
            <a:ext cx="1121258" cy="1075708"/>
          </a:xfrm>
          <a:prstGeom prst="ellipse">
            <a:avLst/>
          </a:prstGeom>
          <a:noFill/>
          <a:ln w="38100" cmpd="sng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102" y="3332509"/>
            <a:ext cx="402733" cy="402733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129644" y="2152693"/>
            <a:ext cx="2299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Roboto" charset="0"/>
                <a:ea typeface="Roboto" charset="0"/>
                <a:cs typeface="Roboto" charset="0"/>
              </a:rPr>
              <a:t>Individual</a:t>
            </a:r>
          </a:p>
          <a:p>
            <a:pPr algn="ctr"/>
            <a:r>
              <a:rPr lang="en-US" dirty="0">
                <a:latin typeface="Roboto" charset="0"/>
                <a:ea typeface="Roboto" charset="0"/>
                <a:cs typeface="Roboto" charset="0"/>
              </a:rPr>
              <a:t>transaction attacks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818725" y="1381830"/>
            <a:ext cx="1658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chemeClr val="accent5"/>
                </a:solidFill>
                <a:latin typeface="Roboto" charset="0"/>
                <a:ea typeface="Roboto" charset="0"/>
                <a:cs typeface="Roboto" charset="0"/>
              </a:rPr>
              <a:t>Multifaceted </a:t>
            </a:r>
          </a:p>
          <a:p>
            <a:r>
              <a:rPr lang="en-US" sz="1500" dirty="0" smtClean="0">
                <a:solidFill>
                  <a:schemeClr val="accent5"/>
                </a:solidFill>
                <a:latin typeface="Roboto" charset="0"/>
                <a:ea typeface="Roboto" charset="0"/>
                <a:cs typeface="Roboto" charset="0"/>
              </a:rPr>
              <a:t>fraud attacks:</a:t>
            </a:r>
            <a:endParaRPr lang="en-US" sz="1500" dirty="0">
              <a:solidFill>
                <a:schemeClr val="accent5"/>
              </a:solidFill>
              <a:latin typeface="Roboto" charset="0"/>
              <a:ea typeface="Roboto" charset="0"/>
              <a:cs typeface="Roboto" charset="0"/>
            </a:endParaRPr>
          </a:p>
          <a:p>
            <a:endParaRPr lang="en-US" sz="1600" dirty="0">
              <a:solidFill>
                <a:schemeClr val="accent5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2021668" y="2684664"/>
            <a:ext cx="9195" cy="358593"/>
          </a:xfrm>
          <a:prstGeom prst="straightConnector1">
            <a:avLst/>
          </a:prstGeom>
          <a:ln w="19050" cmpd="sng">
            <a:solidFill>
              <a:schemeClr val="accent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2564239" y="2684665"/>
            <a:ext cx="9196" cy="367789"/>
          </a:xfrm>
          <a:prstGeom prst="straightConnector1">
            <a:avLst/>
          </a:prstGeom>
          <a:ln w="19050" cmpd="sng">
            <a:solidFill>
              <a:schemeClr val="accent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>
            <a:off x="6029175" y="970868"/>
            <a:ext cx="269465" cy="289209"/>
          </a:xfrm>
          <a:prstGeom prst="straightConnector1">
            <a:avLst/>
          </a:prstGeom>
          <a:ln w="19050" cmpd="sng">
            <a:solidFill>
              <a:schemeClr val="accent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 flipV="1">
            <a:off x="6283093" y="2826073"/>
            <a:ext cx="415949" cy="190706"/>
          </a:xfrm>
          <a:prstGeom prst="straightConnector1">
            <a:avLst/>
          </a:prstGeom>
          <a:ln w="19050" cmpd="sng">
            <a:solidFill>
              <a:schemeClr val="accent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985890" y="1036695"/>
            <a:ext cx="392559" cy="269042"/>
          </a:xfrm>
          <a:prstGeom prst="straightConnector1">
            <a:avLst/>
          </a:prstGeom>
          <a:ln w="19050" cmpd="sng">
            <a:solidFill>
              <a:schemeClr val="accent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831087" y="2874607"/>
            <a:ext cx="386630" cy="238237"/>
          </a:xfrm>
          <a:prstGeom prst="straightConnector1">
            <a:avLst/>
          </a:prstGeom>
          <a:ln w="19050" cmpd="sng">
            <a:solidFill>
              <a:schemeClr val="accent1"/>
            </a:solidFill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16200000">
            <a:off x="-217451" y="2498825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Roboto" charset="0"/>
                <a:ea typeface="Roboto" charset="0"/>
                <a:cs typeface="Roboto" charset="0"/>
              </a:rPr>
              <a:t>User Growth 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572084" y="3636042"/>
            <a:ext cx="649448" cy="307777"/>
            <a:chOff x="380832" y="4240006"/>
            <a:chExt cx="685968" cy="439349"/>
          </a:xfrm>
        </p:grpSpPr>
        <p:sp>
          <p:nvSpPr>
            <p:cNvPr id="66" name="TextBox 65"/>
            <p:cNvSpPr txBox="1"/>
            <p:nvPr/>
          </p:nvSpPr>
          <p:spPr>
            <a:xfrm>
              <a:off x="380832" y="4240006"/>
              <a:ext cx="574309" cy="439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Roboto" charset="0"/>
                  <a:ea typeface="Roboto" charset="0"/>
                  <a:cs typeface="Roboto" charset="0"/>
                </a:rPr>
                <a:t>10M</a:t>
              </a:r>
              <a:endParaRPr lang="en-US" dirty="0">
                <a:latin typeface="Roboto" charset="0"/>
                <a:ea typeface="Roboto" charset="0"/>
                <a:cs typeface="Roboto" charset="0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914400" y="4419600"/>
              <a:ext cx="1524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637354" y="1129366"/>
            <a:ext cx="598717" cy="307777"/>
            <a:chOff x="399759" y="2752125"/>
            <a:chExt cx="632372" cy="439349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879731" y="2971800"/>
              <a:ext cx="1524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399759" y="2752125"/>
              <a:ext cx="530286" cy="439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Roboto" charset="0"/>
                  <a:ea typeface="Roboto" charset="0"/>
                  <a:cs typeface="Roboto" charset="0"/>
                </a:rPr>
                <a:t>10B</a:t>
              </a:r>
              <a:endParaRPr lang="en-US" dirty="0">
                <a:latin typeface="Roboto" charset="0"/>
                <a:ea typeface="Roboto" charset="0"/>
                <a:cs typeface="Roboto" charset="0"/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4935481" y="4550526"/>
            <a:ext cx="7304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2017</a:t>
            </a:r>
            <a:endParaRPr lang="en-US" dirty="0">
              <a:latin typeface="Roboto" charset="0"/>
              <a:ea typeface="Roboto" charset="0"/>
              <a:cs typeface="Roboto" charset="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710967" y="2006829"/>
            <a:ext cx="515607" cy="307777"/>
            <a:chOff x="522205" y="4199925"/>
            <a:chExt cx="544595" cy="439349"/>
          </a:xfrm>
        </p:grpSpPr>
        <p:sp>
          <p:nvSpPr>
            <p:cNvPr id="82" name="TextBox 81"/>
            <p:cNvSpPr txBox="1"/>
            <p:nvPr/>
          </p:nvSpPr>
          <p:spPr>
            <a:xfrm>
              <a:off x="522205" y="4199925"/>
              <a:ext cx="423619" cy="439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Roboto" charset="0"/>
                  <a:ea typeface="Roboto" charset="0"/>
                  <a:cs typeface="Roboto" charset="0"/>
                </a:rPr>
                <a:t>1</a:t>
              </a:r>
              <a:r>
                <a:rPr lang="en-US" dirty="0" smtClean="0">
                  <a:latin typeface="Roboto" charset="0"/>
                  <a:ea typeface="Roboto" charset="0"/>
                  <a:cs typeface="Roboto" charset="0"/>
                </a:rPr>
                <a:t>B</a:t>
              </a:r>
              <a:endParaRPr lang="en-US" dirty="0">
                <a:latin typeface="Roboto" charset="0"/>
                <a:ea typeface="Roboto" charset="0"/>
                <a:cs typeface="Roboto" charset="0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914400" y="4419600"/>
              <a:ext cx="1524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6" name="Straight Arrow Connector 85"/>
          <p:cNvCxnSpPr/>
          <p:nvPr/>
        </p:nvCxnSpPr>
        <p:spPr>
          <a:xfrm flipV="1">
            <a:off x="1056301" y="4548362"/>
            <a:ext cx="7025067" cy="5771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1058185" y="1051016"/>
            <a:ext cx="24274" cy="3499863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5203384" y="4435814"/>
            <a:ext cx="0" cy="10676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2264956" y="4436872"/>
            <a:ext cx="0" cy="10676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810182" y="1976578"/>
            <a:ext cx="2105218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 defTabSz="408169">
              <a:spcBef>
                <a:spcPct val="20000"/>
              </a:spcBef>
              <a:buClr>
                <a:srgbClr val="EDA328"/>
              </a:buClr>
              <a:buFont typeface="Arial"/>
              <a:buChar char="•"/>
            </a:pP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charset="0"/>
                <a:ea typeface="Roboto" charset="0"/>
                <a:cs typeface="Roboto" charset="0"/>
              </a:rPr>
              <a:t>Mass </a:t>
            </a: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charset="0"/>
                <a:ea typeface="Roboto" charset="0"/>
                <a:cs typeface="Roboto" charset="0"/>
              </a:rPr>
              <a:t>registration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43" indent="-285743" defTabSz="408169">
              <a:spcBef>
                <a:spcPct val="20000"/>
              </a:spcBef>
              <a:buClr>
                <a:srgbClr val="EDA328"/>
              </a:buClr>
              <a:buFont typeface="Arial"/>
              <a:buChar char="•"/>
            </a:pP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charset="0"/>
                <a:ea typeface="Roboto" charset="0"/>
                <a:cs typeface="Roboto" charset="0"/>
              </a:rPr>
              <a:t>Account take over</a:t>
            </a:r>
          </a:p>
          <a:p>
            <a:pPr marL="285743" indent="-285743" defTabSz="408169">
              <a:spcBef>
                <a:spcPct val="20000"/>
              </a:spcBef>
              <a:buClr>
                <a:srgbClr val="EDA328"/>
              </a:buClr>
              <a:buFont typeface="Arial"/>
              <a:buChar char="•"/>
            </a:pP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charset="0"/>
                <a:ea typeface="Roboto" charset="0"/>
                <a:cs typeface="Roboto" charset="0"/>
              </a:rPr>
              <a:t>Transaction fraud</a:t>
            </a:r>
            <a:endParaRPr lang="en-US" sz="1300" dirty="0">
              <a:solidFill>
                <a:schemeClr val="tx1">
                  <a:lumMod val="65000"/>
                  <a:lumOff val="35000"/>
                </a:schemeClr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43" indent="-285743" defTabSz="408169">
              <a:spcBef>
                <a:spcPct val="20000"/>
              </a:spcBef>
              <a:buClr>
                <a:srgbClr val="EDA328"/>
              </a:buClr>
              <a:buFont typeface="Arial"/>
              <a:buChar char="•"/>
            </a:pP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charset="0"/>
                <a:ea typeface="Roboto" charset="0"/>
                <a:cs typeface="Roboto" charset="0"/>
              </a:rPr>
              <a:t>Promotional abuse</a:t>
            </a:r>
          </a:p>
          <a:p>
            <a:pPr marL="285743" indent="-285743" defTabSz="408169">
              <a:spcBef>
                <a:spcPct val="20000"/>
              </a:spcBef>
              <a:buClr>
                <a:srgbClr val="EDA328"/>
              </a:buClr>
              <a:buFont typeface="Arial"/>
              <a:buChar char="•"/>
            </a:pPr>
            <a:r>
              <a:rPr lang="en-US" sz="13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Roboto" charset="0"/>
                <a:ea typeface="Roboto" charset="0"/>
                <a:cs typeface="Roboto" charset="0"/>
              </a:rPr>
              <a:t>Fake </a:t>
            </a: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charset="0"/>
                <a:ea typeface="Roboto" charset="0"/>
                <a:cs typeface="Roboto" charset="0"/>
              </a:rPr>
              <a:t>review</a:t>
            </a:r>
          </a:p>
          <a:p>
            <a:pPr marL="285743" indent="-285743" defTabSz="408169">
              <a:spcBef>
                <a:spcPct val="20000"/>
              </a:spcBef>
              <a:buClr>
                <a:srgbClr val="EDA328"/>
              </a:buClr>
              <a:buFont typeface="Arial"/>
              <a:buChar char="•"/>
            </a:pPr>
            <a:r>
              <a:rPr 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charset="0"/>
                <a:ea typeface="Roboto" charset="0"/>
                <a:cs typeface="Roboto" charset="0"/>
              </a:rPr>
              <a:t>User acquisition fraud</a:t>
            </a:r>
          </a:p>
          <a:p>
            <a:endParaRPr lang="en-US" sz="1800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Increasing Online Fraud Attack Surface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839134" y="5380667"/>
            <a:ext cx="14428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476829" y="2835942"/>
            <a:ext cx="744698" cy="307777"/>
            <a:chOff x="280222" y="4240006"/>
            <a:chExt cx="786578" cy="439349"/>
          </a:xfrm>
        </p:grpSpPr>
        <p:sp>
          <p:nvSpPr>
            <p:cNvPr id="90" name="TextBox 89"/>
            <p:cNvSpPr txBox="1"/>
            <p:nvPr/>
          </p:nvSpPr>
          <p:spPr>
            <a:xfrm>
              <a:off x="280222" y="4240006"/>
              <a:ext cx="680984" cy="4393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Roboto" charset="0"/>
                  <a:ea typeface="Roboto" charset="0"/>
                  <a:cs typeface="Roboto" charset="0"/>
                </a:rPr>
                <a:t>100M</a:t>
              </a:r>
              <a:endParaRPr lang="en-US" dirty="0">
                <a:latin typeface="Roboto" charset="0"/>
                <a:ea typeface="Roboto" charset="0"/>
                <a:cs typeface="Roboto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914400" y="4419600"/>
              <a:ext cx="152400" cy="0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88975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43" grpId="0"/>
      <p:bldP spid="44" grpId="0"/>
      <p:bldP spid="59" grpId="0" animBg="1"/>
      <p:bldP spid="60" grpId="0" animBg="1"/>
      <p:bldP spid="68" grpId="0"/>
      <p:bldP spid="69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2317" y="2861337"/>
            <a:ext cx="2989882" cy="191486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Fraud </a:t>
            </a:r>
            <a:r>
              <a:rPr lang="en-US" dirty="0"/>
              <a:t>Attacks Targeting Online </a:t>
            </a:r>
            <a:r>
              <a:rPr lang="en-US" dirty="0" smtClean="0"/>
              <a:t>Services</a:t>
            </a:r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68" y="864515"/>
            <a:ext cx="2892685" cy="19002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117" y="864515"/>
            <a:ext cx="2546827" cy="211428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779" y="864515"/>
            <a:ext cx="2808146" cy="199682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567" y="2976355"/>
            <a:ext cx="3120536" cy="181268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912" y="2764715"/>
            <a:ext cx="2682511" cy="212847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548227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79294" y="103518"/>
            <a:ext cx="8469406" cy="645980"/>
          </a:xfrm>
        </p:spPr>
        <p:txBody>
          <a:bodyPr>
            <a:noAutofit/>
          </a:bodyPr>
          <a:lstStyle/>
          <a:p>
            <a:r>
              <a:rPr lang="en-US" dirty="0" smtClean="0"/>
              <a:t>Fraud Services Booming On The Dark Web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533" y="810211"/>
            <a:ext cx="3467297" cy="21741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729" y="2855568"/>
            <a:ext cx="3331374" cy="1872984"/>
          </a:xfrm>
          <a:prstGeom prst="rect">
            <a:avLst/>
          </a:prstGeom>
        </p:spPr>
      </p:pic>
      <p:sp>
        <p:nvSpPr>
          <p:cNvPr id="24" name="Content Placeholder 4"/>
          <p:cNvSpPr txBox="1">
            <a:spLocks/>
          </p:cNvSpPr>
          <p:nvPr/>
        </p:nvSpPr>
        <p:spPr>
          <a:xfrm>
            <a:off x="340238" y="884900"/>
            <a:ext cx="4144177" cy="3394075"/>
          </a:xfrm>
          <a:prstGeom prst="rect">
            <a:avLst/>
          </a:prstGeom>
        </p:spPr>
        <p:txBody>
          <a:bodyPr vert="horz" lIns="81636" tIns="40818" rIns="81636" bIns="40818" rtlCol="0">
            <a:normAutofit/>
          </a:bodyPr>
          <a:lstStyle>
            <a:lvl1pPr marL="285750" indent="-285750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600" b="0" i="0" kern="1200">
                <a:solidFill>
                  <a:schemeClr val="tx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  <a:lvl2pPr marL="663290" indent="-255112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2pPr>
            <a:lvl3pPr marL="1020446" indent="-204089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3pPr>
            <a:lvl4pPr marL="1428625" indent="-204089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4pPr>
            <a:lvl5pPr marL="1836803" indent="-204089" algn="l" defTabSz="408179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Light" charset="0"/>
                <a:ea typeface="Roboto Light" charset="0"/>
                <a:cs typeface="Roboto Light" charset="0"/>
              </a:defRPr>
            </a:lvl5pPr>
            <a:lvl6pPr marL="2244982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53160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61339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69516" indent="-204089" algn="l" defTabSz="408179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chemeClr val="tx1"/>
              </a:buClr>
              <a:buSzPct val="120000"/>
            </a:pPr>
            <a:r>
              <a:rPr lang="en-US" sz="1500" dirty="0" smtClean="0">
                <a:latin typeface="Roboto" charset="0"/>
                <a:ea typeface="Roboto" charset="0"/>
                <a:cs typeface="Roboto" charset="0"/>
              </a:rPr>
              <a:t>Botnets</a:t>
            </a:r>
            <a:r>
              <a:rPr lang="en-US" sz="1500" dirty="0" smtClean="0"/>
              <a:t/>
            </a:r>
            <a:br>
              <a:rPr lang="en-US" sz="1500" dirty="0" smtClean="0"/>
            </a:br>
            <a:endParaRPr lang="en-US" sz="1500" dirty="0" smtClean="0"/>
          </a:p>
          <a:p>
            <a:pPr fontAlgn="auto">
              <a:spcAft>
                <a:spcPts val="0"/>
              </a:spcAft>
              <a:buClr>
                <a:schemeClr val="tx1"/>
              </a:buClr>
              <a:buSzPct val="120000"/>
            </a:pPr>
            <a:r>
              <a:rPr lang="en-US" sz="1500" dirty="0" smtClean="0">
                <a:latin typeface="Roboto" charset="0"/>
                <a:ea typeface="Roboto" charset="0"/>
                <a:cs typeface="Roboto" charset="0"/>
              </a:rPr>
              <a:t>Stolen identities</a:t>
            </a:r>
            <a:r>
              <a:rPr lang="en-US" sz="1500" dirty="0" smtClean="0"/>
              <a:t/>
            </a:r>
            <a:br>
              <a:rPr lang="en-US" sz="1500" dirty="0" smtClean="0"/>
            </a:br>
            <a:endParaRPr lang="en-US" sz="1500" dirty="0" smtClean="0"/>
          </a:p>
          <a:p>
            <a:pPr fontAlgn="auto">
              <a:spcAft>
                <a:spcPts val="0"/>
              </a:spcAft>
              <a:buClr>
                <a:schemeClr val="tx1"/>
              </a:buClr>
              <a:buSzPct val="120000"/>
            </a:pPr>
            <a:r>
              <a:rPr lang="is-IS" sz="1500" dirty="0" smtClean="0">
                <a:latin typeface="Roboto" charset="0"/>
                <a:ea typeface="Roboto" charset="0"/>
                <a:cs typeface="Roboto" charset="0"/>
              </a:rPr>
              <a:t>Fake and compromised accounts</a:t>
            </a:r>
            <a:r>
              <a:rPr lang="en-US" sz="1500" dirty="0" smtClean="0"/>
              <a:t/>
            </a:r>
            <a:br>
              <a:rPr lang="en-US" sz="1500" dirty="0" smtClean="0"/>
            </a:br>
            <a:endParaRPr lang="en-US" sz="1500" dirty="0" smtClean="0"/>
          </a:p>
          <a:p>
            <a:pPr fontAlgn="auto">
              <a:spcAft>
                <a:spcPts val="0"/>
              </a:spcAft>
              <a:buClr>
                <a:schemeClr val="tx1"/>
              </a:buClr>
              <a:buSzPct val="120000"/>
            </a:pPr>
            <a:r>
              <a:rPr lang="en-US" sz="1500" dirty="0" smtClean="0">
                <a:latin typeface="Roboto" charset="0"/>
                <a:ea typeface="Roboto" charset="0"/>
                <a:cs typeface="Roboto" charset="0"/>
              </a:rPr>
              <a:t>Financial accounts and credit cards</a:t>
            </a:r>
          </a:p>
        </p:txBody>
      </p:sp>
    </p:spTree>
    <p:extLst>
      <p:ext uri="{BB962C8B-B14F-4D97-AF65-F5344CB8AC3E}">
        <p14:creationId xmlns:p14="http://schemas.microsoft.com/office/powerpoint/2010/main" val="180725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3200" dirty="0" smtClean="0"/>
              <a:t>Fraud Attack Techniques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53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 Techniques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287453" y="969861"/>
            <a:ext cx="4144177" cy="3394075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sz="1500" dirty="0" smtClean="0">
                <a:latin typeface="Roboto" charset="0"/>
                <a:ea typeface="Roboto" charset="0"/>
                <a:cs typeface="Roboto" charset="0"/>
              </a:rPr>
              <a:t>Device flashing</a:t>
            </a:r>
            <a:r>
              <a:rPr lang="en-US" sz="15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sz="15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sz="150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sz="1500" dirty="0" smtClean="0">
                <a:latin typeface="Roboto" charset="0"/>
                <a:ea typeface="Roboto" charset="0"/>
                <a:cs typeface="Roboto" charset="0"/>
              </a:rPr>
              <a:t>IP obfuscation</a:t>
            </a:r>
            <a:r>
              <a:rPr lang="en-US" sz="15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/>
            </a:r>
            <a:br>
              <a:rPr lang="en-US" sz="150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sz="150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342900" indent="-342900">
              <a:buClr>
                <a:schemeClr val="tx1"/>
              </a:buClr>
              <a:buFont typeface="+mj-lt"/>
              <a:buAutoNum type="arabicPeriod"/>
            </a:pPr>
            <a:r>
              <a:rPr lang="en-US" sz="1500" dirty="0" smtClean="0">
                <a:latin typeface="Roboto" charset="0"/>
                <a:ea typeface="Roboto" charset="0"/>
                <a:cs typeface="Roboto" charset="0"/>
              </a:rPr>
              <a:t>Aging "Sleeper Cell” </a:t>
            </a:r>
            <a:r>
              <a:rPr lang="is-IS" sz="1500" dirty="0" smtClean="0">
                <a:latin typeface="Roboto" charset="0"/>
                <a:ea typeface="Roboto" charset="0"/>
                <a:cs typeface="Roboto" charset="0"/>
              </a:rPr>
              <a:t>accounts</a:t>
            </a:r>
          </a:p>
        </p:txBody>
      </p:sp>
    </p:spTree>
    <p:extLst>
      <p:ext uri="{BB962C8B-B14F-4D97-AF65-F5344CB8AC3E}">
        <p14:creationId xmlns:p14="http://schemas.microsoft.com/office/powerpoint/2010/main" val="88550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Device Flashing</a:t>
            </a:r>
            <a:endParaRPr lang="en-US" dirty="0"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074" y="854896"/>
            <a:ext cx="4139754" cy="3186881"/>
          </a:xfrm>
          <a:prstGeom prst="rect">
            <a:avLst/>
          </a:prstGeom>
        </p:spPr>
      </p:pic>
      <p:sp>
        <p:nvSpPr>
          <p:cNvPr id="9" name="Content Placeholder 4"/>
          <p:cNvSpPr>
            <a:spLocks noGrp="1"/>
          </p:cNvSpPr>
          <p:nvPr>
            <p:ph sz="half" idx="13"/>
          </p:nvPr>
        </p:nvSpPr>
        <p:spPr>
          <a:xfrm>
            <a:off x="252823" y="832635"/>
            <a:ext cx="4388003" cy="3545744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SzPct val="120000"/>
            </a:pPr>
            <a: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Force a new device identifier to be created</a:t>
            </a:r>
            <a:br>
              <a:rPr lang="en-US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  <a:t>Simulate appearance of many new devices</a:t>
            </a:r>
            <a:br>
              <a:rPr lang="en-US" b="0" dirty="0" smtClean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</a:rPr>
            </a:br>
            <a:endParaRPr lang="en-US" b="0" dirty="0" smtClean="0">
              <a:solidFill>
                <a:schemeClr val="tx1"/>
              </a:solidFill>
              <a:latin typeface="Roboto" charset="0"/>
              <a:ea typeface="Roboto" charset="0"/>
              <a:cs typeface="Roboto" charset="0"/>
            </a:endParaRPr>
          </a:p>
          <a:p>
            <a:pPr>
              <a:buClr>
                <a:schemeClr val="tx1"/>
              </a:buClr>
              <a:buSzPct val="120000"/>
              <a:buFont typeface="Arial"/>
              <a:buChar char="•"/>
            </a:pPr>
            <a:r>
              <a:rPr lang="en-US" dirty="0" smtClean="0">
                <a:latin typeface="Roboto" charset="0"/>
                <a:ea typeface="Roboto" charset="0"/>
                <a:cs typeface="Roboto" charset="0"/>
              </a:rPr>
              <a:t>Look like random legitimate users</a:t>
            </a:r>
            <a:endParaRPr lang="en-US" dirty="0">
              <a:latin typeface="Roboto" charset="0"/>
              <a:ea typeface="Roboto" charset="0"/>
              <a:cs typeface="Roboto" charset="0"/>
            </a:endParaRPr>
          </a:p>
        </p:txBody>
      </p:sp>
      <p:sp>
        <p:nvSpPr>
          <p:cNvPr id="6" name="Shape 791"/>
          <p:cNvSpPr txBox="1"/>
          <p:nvPr/>
        </p:nvSpPr>
        <p:spPr>
          <a:xfrm>
            <a:off x="5348748" y="4041777"/>
            <a:ext cx="3060146" cy="273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n-US" sz="1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Jailbroken phones being "flashed"</a:t>
            </a:r>
          </a:p>
        </p:txBody>
      </p:sp>
    </p:spTree>
    <p:extLst>
      <p:ext uri="{BB962C8B-B14F-4D97-AF65-F5344CB8AC3E}">
        <p14:creationId xmlns:p14="http://schemas.microsoft.com/office/powerpoint/2010/main" val="70845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ataVisor">
  <a:themeElements>
    <a:clrScheme name="DataVisor">
      <a:dk1>
        <a:srgbClr val="494949"/>
      </a:dk1>
      <a:lt1>
        <a:srgbClr val="FFFFFF"/>
      </a:lt1>
      <a:dk2>
        <a:srgbClr val="888A8A"/>
      </a:dk2>
      <a:lt2>
        <a:srgbClr val="FFFFFF"/>
      </a:lt2>
      <a:accent1>
        <a:srgbClr val="15233C"/>
      </a:accent1>
      <a:accent2>
        <a:srgbClr val="F1AD19"/>
      </a:accent2>
      <a:accent3>
        <a:srgbClr val="4883C2"/>
      </a:accent3>
      <a:accent4>
        <a:srgbClr val="809B88"/>
      </a:accent4>
      <a:accent5>
        <a:srgbClr val="CE4949"/>
      </a:accent5>
      <a:accent6>
        <a:srgbClr val="FF9200"/>
      </a:accent6>
      <a:hlink>
        <a:srgbClr val="000055"/>
      </a:hlink>
      <a:folHlink>
        <a:srgbClr val="D6940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marL="171450" indent="-171450">
          <a:buClr>
            <a:schemeClr val="accent2"/>
          </a:buClr>
          <a:buFont typeface="Arial" charset="0"/>
          <a:buChar char="•"/>
          <a:defRPr sz="1200" dirty="0" smtClean="0">
            <a:solidFill>
              <a:schemeClr val="tx2"/>
            </a:solidFill>
            <a:latin typeface="Roboto Light" charset="0"/>
            <a:ea typeface="Roboto Light" charset="0"/>
            <a:cs typeface="Roboto Light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ataVisor" id="{86D80A28-CAA5-1E40-9D53-82C08C75437A}" vid="{DC2BA7FA-B672-D941-9476-61DBD75F19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DataVisor</Template>
  <TotalTime>29577</TotalTime>
  <Words>987</Words>
  <Application>Microsoft Macintosh PowerPoint</Application>
  <PresentationFormat>On-screen Show (16:9)</PresentationFormat>
  <Paragraphs>393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 Bold</vt:lpstr>
      <vt:lpstr>Calibri</vt:lpstr>
      <vt:lpstr>Courier New</vt:lpstr>
      <vt:lpstr>Roboto</vt:lpstr>
      <vt:lpstr>Roboto Condensed</vt:lpstr>
      <vt:lpstr>Roboto Light</vt:lpstr>
      <vt:lpstr>Roboto Medium</vt:lpstr>
      <vt:lpstr>Roboto Thin</vt:lpstr>
      <vt:lpstr>Titillium Web</vt:lpstr>
      <vt:lpstr>ヒラギノ角ゴ ProN W3</vt:lpstr>
      <vt:lpstr>Arial</vt:lpstr>
      <vt:lpstr>DataVisor</vt:lpstr>
      <vt:lpstr>PowerPoint Presentation</vt:lpstr>
      <vt:lpstr>Agenda</vt:lpstr>
      <vt:lpstr>PowerPoint Presentation</vt:lpstr>
      <vt:lpstr>The Increasing Online Fraud Attack Surface</vt:lpstr>
      <vt:lpstr>Fraud Attacks Targeting Online Services</vt:lpstr>
      <vt:lpstr>Fraud Services Booming On The Dark Web</vt:lpstr>
      <vt:lpstr>PowerPoint Presentation</vt:lpstr>
      <vt:lpstr>Attack Techniques</vt:lpstr>
      <vt:lpstr>Device Flashing</vt:lpstr>
      <vt:lpstr>Device Flashing: Fraudulent Purchases in Mobile Game Apps </vt:lpstr>
      <vt:lpstr>IP Obfuscation: Cloudhosting Services</vt:lpstr>
      <vt:lpstr>Cloud Services Hosting Fraudulent Accounts</vt:lpstr>
      <vt:lpstr>Cloud Attack: Fraudulent Online Purchases</vt:lpstr>
      <vt:lpstr>Cloud Attack: Mass Fake Bank Account Openings</vt:lpstr>
      <vt:lpstr>Cloud Attack: Spam in a Classifieds Marketplace</vt:lpstr>
      <vt:lpstr>Sleeper Cells: Appear Like Good Users</vt:lpstr>
      <vt:lpstr>Aging Accounts: Don’t Sleep on Sleeper Cells</vt:lpstr>
      <vt:lpstr>Sleeper Cells: Fake Reviews and Content</vt:lpstr>
      <vt:lpstr>PowerPoint Presentation</vt:lpstr>
      <vt:lpstr>The Hidden Enemy Within Your Service</vt:lpstr>
      <vt:lpstr>Detection Challenge</vt:lpstr>
      <vt:lpstr>PowerPoint Presentation</vt:lpstr>
      <vt:lpstr>Unsupervised Learning Algorithms</vt:lpstr>
      <vt:lpstr>Unsupervised Clustering</vt:lpstr>
      <vt:lpstr>Unsupervised Graph Analysis</vt:lpstr>
      <vt:lpstr>Leveraging Latest Big Data Technology</vt:lpstr>
      <vt:lpstr>Unsupervised Learning - Credit Card Application</vt:lpstr>
      <vt:lpstr>Unsupervised Learning – Discovering Hidden Correlations</vt:lpstr>
      <vt:lpstr>Unsupervised Learning – Seeing Bigger Picture</vt:lpstr>
      <vt:lpstr>Summary: Key Takeaways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Mother Ship</dc:creator>
  <cp:lastModifiedBy>Julian Wong</cp:lastModifiedBy>
  <cp:revision>1034</cp:revision>
  <cp:lastPrinted>2017-05-02T18:35:59Z</cp:lastPrinted>
  <dcterms:created xsi:type="dcterms:W3CDTF">2015-05-05T22:58:15Z</dcterms:created>
  <dcterms:modified xsi:type="dcterms:W3CDTF">2017-10-28T04:10:19Z</dcterms:modified>
</cp:coreProperties>
</file>