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03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3" r:id="rId3"/>
    <p:sldId id="327" r:id="rId4"/>
    <p:sldId id="317" r:id="rId5"/>
    <p:sldId id="280" r:id="rId6"/>
    <p:sldId id="319" r:id="rId7"/>
    <p:sldId id="328" r:id="rId8"/>
    <p:sldId id="336" r:id="rId9"/>
    <p:sldId id="334" r:id="rId10"/>
    <p:sldId id="318" r:id="rId11"/>
    <p:sldId id="312" r:id="rId12"/>
    <p:sldId id="300" r:id="rId13"/>
    <p:sldId id="337" r:id="rId14"/>
    <p:sldId id="340" r:id="rId15"/>
    <p:sldId id="341" r:id="rId16"/>
    <p:sldId id="338" r:id="rId17"/>
    <p:sldId id="344" r:id="rId18"/>
    <p:sldId id="345" r:id="rId19"/>
    <p:sldId id="329" r:id="rId20"/>
    <p:sldId id="331" r:id="rId21"/>
    <p:sldId id="346" r:id="rId22"/>
    <p:sldId id="330" r:id="rId23"/>
    <p:sldId id="347" r:id="rId24"/>
    <p:sldId id="349" r:id="rId25"/>
    <p:sldId id="350" r:id="rId26"/>
    <p:sldId id="314" r:id="rId27"/>
    <p:sldId id="321" r:id="rId28"/>
    <p:sldId id="322" r:id="rId29"/>
    <p:sldId id="323" r:id="rId30"/>
    <p:sldId id="339" r:id="rId31"/>
    <p:sldId id="266" r:id="rId32"/>
    <p:sldId id="310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171439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342878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514316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685755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857194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1028633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1200072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1371509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00">
          <p15:clr>
            <a:srgbClr val="A4A3A4"/>
          </p15:clr>
        </p15:guide>
        <p15:guide id="2" pos="26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2F43"/>
    <a:srgbClr val="18222F"/>
    <a:srgbClr val="000000"/>
    <a:srgbClr val="717375"/>
    <a:srgbClr val="BDBFC0"/>
    <a:srgbClr val="587BAE"/>
    <a:srgbClr val="5D83B9"/>
    <a:srgbClr val="EDA328"/>
    <a:srgbClr val="ECA328"/>
    <a:srgbClr val="2A9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2" autoAdjust="0"/>
    <p:restoredTop sz="80590"/>
  </p:normalViewPr>
  <p:slideViewPr>
    <p:cSldViewPr snapToGrid="0">
      <p:cViewPr>
        <p:scale>
          <a:sx n="130" d="100"/>
          <a:sy n="130" d="100"/>
        </p:scale>
        <p:origin x="1120" y="160"/>
      </p:cViewPr>
      <p:guideLst>
        <p:guide orient="horz" pos="2500"/>
        <p:guide pos="2666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11CE7-F787-574A-A2FA-CDE206296CC1}" type="datetimeFigureOut">
              <a:rPr lang="en-US" smtClean="0"/>
              <a:t>10/31/17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F20B1-568B-8745-8EFB-B1FC8F999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85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99FED-CB20-E447-8851-AE55972F49B9}" type="datetimeFigureOut">
              <a:rPr lang="en-US" smtClean="0"/>
              <a:t>10/31/17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03B1-D752-A840-9FE8-851E67D373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75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71439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2878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4316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5755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7194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633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072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509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3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9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8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64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8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8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5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99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15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0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endParaRPr lang="en-US" sz="800" b="0" dirty="0">
              <a:solidFill>
                <a:srgbClr val="717375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52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9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45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73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4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24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07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04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68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40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1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1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5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9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4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3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solidFill>
          <a:srgbClr val="4A4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4815474"/>
            <a:ext cx="1483333" cy="239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43" y="2032553"/>
            <a:ext cx="3360348" cy="2305326"/>
          </a:xfrm>
          <a:prstGeom prst="rect">
            <a:avLst/>
          </a:prstGeom>
        </p:spPr>
      </p:pic>
      <p:sp>
        <p:nvSpPr>
          <p:cNvPr id="11" name="Shape 82"/>
          <p:cNvSpPr txBox="1">
            <a:spLocks/>
          </p:cNvSpPr>
          <p:nvPr/>
        </p:nvSpPr>
        <p:spPr>
          <a:xfrm>
            <a:off x="502419" y="825977"/>
            <a:ext cx="6995659" cy="10143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marL="0" marR="0" indent="0" algn="l" defTabSz="40817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kern="1200">
                <a:solidFill>
                  <a:srgbClr val="FFFFFF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 smtClean="0"/>
              <a:t>DATAVISOR</a:t>
            </a:r>
            <a:r>
              <a:rPr lang="en-US" sz="2400" dirty="0" smtClean="0"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Roboto Condensed" charset="0"/>
                <a:ea typeface="Roboto Condensed" charset="0"/>
                <a:cs typeface="Roboto Condensed" charset="0"/>
              </a:rPr>
              <a:t>|</a:t>
            </a:r>
            <a:endParaRPr lang="en-US" sz="1800" dirty="0"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7281" y="2017270"/>
            <a:ext cx="812800" cy="623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306134" marR="0" lvl="0" indent="-306134" algn="l" defTabSz="4081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7281" y="2771804"/>
            <a:ext cx="1905000" cy="319539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en-US" dirty="0" smtClean="0"/>
              <a:t>Click to edit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02419" y="1590630"/>
            <a:ext cx="3817937" cy="345785"/>
          </a:xfr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08178" indent="0">
              <a:buNone/>
              <a:defRPr>
                <a:solidFill>
                  <a:schemeClr val="bg1"/>
                </a:solidFill>
              </a:defRPr>
            </a:lvl2pPr>
            <a:lvl3pPr marL="816357" indent="0">
              <a:buNone/>
              <a:defRPr>
                <a:solidFill>
                  <a:schemeClr val="bg1"/>
                </a:solidFill>
              </a:defRPr>
            </a:lvl3pPr>
            <a:lvl4pPr marL="1224536" indent="0">
              <a:buNone/>
              <a:defRPr>
                <a:solidFill>
                  <a:schemeClr val="bg1"/>
                </a:solidFill>
              </a:defRPr>
            </a:lvl4pPr>
            <a:lvl5pPr marL="163271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tagline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405424" y="1107981"/>
            <a:ext cx="4680270" cy="446977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en-US" dirty="0" smtClean="0"/>
              <a:t>Next Generation Threat Detection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899550"/>
            <a:ext cx="2133600" cy="273844"/>
          </a:xfrm>
          <a:prstGeom prst="rect">
            <a:avLst/>
          </a:prstGeom>
        </p:spPr>
        <p:txBody>
          <a:bodyPr lIns="34290" tIns="17145" rIns="34290" bIns="17145"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899550"/>
            <a:ext cx="2298963" cy="273844"/>
          </a:xfrm>
          <a:prstGeom prst="rect">
            <a:avLst/>
          </a:prstGeom>
        </p:spPr>
        <p:txBody>
          <a:bodyPr/>
          <a:lstStyle/>
          <a:p>
            <a:fld id="{09087E31-31D3-EF4D-9E00-2B2254936A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15457" y="597627"/>
            <a:ext cx="8971664" cy="298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899550"/>
            <a:ext cx="2298963" cy="273844"/>
          </a:xfrm>
          <a:prstGeom prst="rect">
            <a:avLst/>
          </a:prstGeom>
        </p:spPr>
        <p:txBody>
          <a:bodyPr/>
          <a:lstStyle/>
          <a:p>
            <a:fld id="{975CBBDE-DABE-B148-A20E-3CBDC4320E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bg>
      <p:bgPr>
        <a:solidFill>
          <a:srgbClr val="18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-4763" y="2057400"/>
            <a:ext cx="9144000" cy="733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4287" tIns="14287" rIns="14287" bIns="14287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D3DAE2"/>
                </a:solidFill>
              </a:defRPr>
            </a:lvl1pPr>
          </a:lstStyle>
          <a:p>
            <a:pPr lvl="0"/>
            <a:r>
              <a:rPr lang="en-US" dirty="0" smtClean="0">
                <a:sym typeface="Arial Bold" charset="0"/>
              </a:rPr>
              <a:t>Click to edit Master title style</a:t>
            </a:r>
            <a:endParaRPr lang="en-US" dirty="0">
              <a:sym typeface="Arial Bold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8753" y="567423"/>
            <a:ext cx="8771096" cy="330719"/>
          </a:xfrm>
          <a:prstGeom prst="rect">
            <a:avLst/>
          </a:prstGeom>
          <a:solidFill>
            <a:srgbClr val="182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spcCol="0" rtlCol="0" anchor="ctr"/>
          <a:lstStyle/>
          <a:p>
            <a:pPr algn="ctr"/>
            <a:endParaRPr lang="en-US" dirty="0">
              <a:solidFill>
                <a:srgbClr val="18223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4497" y="4726689"/>
            <a:ext cx="1466979" cy="416811"/>
          </a:xfrm>
          <a:prstGeom prst="rect">
            <a:avLst/>
          </a:prstGeom>
          <a:solidFill>
            <a:srgbClr val="182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55494" y="836833"/>
            <a:ext cx="4038600" cy="3545744"/>
          </a:xfrm>
        </p:spPr>
        <p:txBody>
          <a:bodyPr>
            <a:normAutofit/>
          </a:bodyPr>
          <a:lstStyle>
            <a:lvl1pPr marL="214307" indent="-214307">
              <a:buClr>
                <a:schemeClr val="accent2"/>
              </a:buClr>
              <a:buFont typeface="Arial" charset="0"/>
              <a:buChar char="•"/>
              <a:defRPr sz="105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520433" indent="-214307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2pPr>
            <a:lvl3pPr marL="740837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3pPr>
            <a:lvl4pPr marL="1046963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4pPr>
            <a:lvl5pPr marL="1353089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5" y="4899550"/>
            <a:ext cx="1164062" cy="18868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6294" y="4869657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525">
                <a:solidFill>
                  <a:srgbClr val="71737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3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55954" y="1814893"/>
            <a:ext cx="6842125" cy="4413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600">
                <a:solidFill>
                  <a:srgbClr val="E7B024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55638" y="1237521"/>
            <a:ext cx="6667500" cy="503238"/>
          </a:xfr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marL="306134" marR="0" lvl="0" indent="-306134" algn="l" defTabSz="4081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 19"/>
          <p:cNvSpPr/>
          <p:nvPr/>
        </p:nvSpPr>
        <p:spPr>
          <a:xfrm>
            <a:off x="5600496" y="25"/>
            <a:ext cx="1200035" cy="5143501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 rot="5400000">
            <a:off x="704823" y="-704800"/>
            <a:ext cx="5143556" cy="6553201"/>
          </a:xfrm>
          <a:custGeom>
            <a:avLst/>
            <a:gdLst>
              <a:gd name="connsiteX0" fmla="*/ 0 w 2570584"/>
              <a:gd name="connsiteY0" fmla="*/ 0 h 2743200"/>
              <a:gd name="connsiteX1" fmla="*/ 0 w 2570584"/>
              <a:gd name="connsiteY1" fmla="*/ 2743200 h 2743200"/>
              <a:gd name="connsiteX2" fmla="*/ 2570584 w 2570584"/>
              <a:gd name="connsiteY2" fmla="*/ 2743200 h 2743200"/>
              <a:gd name="connsiteX3" fmla="*/ 2570584 w 2570584"/>
              <a:gd name="connsiteY3" fmla="*/ 125963 h 2743200"/>
              <a:gd name="connsiteX4" fmla="*/ 0 w 2570584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584" h="2743200">
                <a:moveTo>
                  <a:pt x="0" y="0"/>
                </a:moveTo>
                <a:lnTo>
                  <a:pt x="0" y="2743200"/>
                </a:lnTo>
                <a:lnTo>
                  <a:pt x="2570584" y="2743200"/>
                </a:lnTo>
                <a:lnTo>
                  <a:pt x="2570584" y="125963"/>
                </a:lnTo>
                <a:lnTo>
                  <a:pt x="0" y="0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258057" y="823625"/>
            <a:ext cx="5589767" cy="297644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794614" y="185400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8229600" cy="64598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-276572" y="276598"/>
            <a:ext cx="5143556" cy="4590411"/>
          </a:xfrm>
          <a:prstGeom prst="rect">
            <a:avLst/>
          </a:prstGeom>
          <a:solidFill>
            <a:srgbClr val="4A4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258057" y="823625"/>
            <a:ext cx="4117562" cy="297644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794614" y="185400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4196325" cy="64598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0412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55494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7319148" cy="3545744"/>
          </a:xfrm>
        </p:spPr>
        <p:txBody>
          <a:bodyPr>
            <a:normAutofit/>
          </a:bodyPr>
          <a:lstStyle>
            <a:lvl1pPr marL="285750" indent="-285750">
              <a:buClr>
                <a:srgbClr val="EDA328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7319148" cy="3545744"/>
          </a:xfrm>
        </p:spPr>
        <p:txBody>
          <a:bodyPr>
            <a:normAutofit/>
          </a:bodyPr>
          <a:lstStyle>
            <a:lvl1pPr marL="285750" indent="-285750">
              <a:buClr>
                <a:srgbClr val="EDA328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294" y="103517"/>
            <a:ext cx="8229600" cy="64598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418726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255494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717352"/>
            <a:ext cx="9144000" cy="0"/>
          </a:xfrm>
          <a:prstGeom prst="line">
            <a:avLst/>
          </a:prstGeom>
          <a:noFill/>
          <a:ln w="12700" cap="rnd" cmpd="sng">
            <a:solidFill>
              <a:schemeClr val="bg2"/>
            </a:solidFill>
            <a:prstDash val="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8229600" cy="645980"/>
          </a:xfrm>
          <a:prstGeom prst="rect">
            <a:avLst/>
          </a:prstGeom>
        </p:spPr>
        <p:txBody>
          <a:bodyPr vert="horz" lIns="81636" tIns="40818" rIns="81636" bIns="408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864" y="833648"/>
            <a:ext cx="8229600" cy="3394472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4" r:id="rId10"/>
    <p:sldLayoutId id="2147483916" r:id="rId11"/>
    <p:sldLayoutId id="2147483917" r:id="rId12"/>
    <p:sldLayoutId id="214748391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0817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</p:titleStyle>
    <p:bodyStyle>
      <a:lvl1pPr marL="285750" indent="-285750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600" b="0" i="0" kern="1200">
          <a:solidFill>
            <a:schemeClr val="tx1"/>
          </a:solidFill>
          <a:latin typeface="Roboto Medium" charset="0"/>
          <a:ea typeface="Roboto Medium" charset="0"/>
          <a:cs typeface="Roboto Medium" charset="0"/>
        </a:defRPr>
      </a:lvl1pPr>
      <a:lvl2pPr marL="663290" indent="-255112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2pPr>
      <a:lvl3pPr marL="1020446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3pPr>
      <a:lvl4pPr marL="1428625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4pPr>
      <a:lvl5pPr marL="1836803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5pPr>
      <a:lvl6pPr marL="2244982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60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39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16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9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5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36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14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3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71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4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2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3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jp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3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29978" y="145332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14286" y="249916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6270" y="4117928"/>
            <a:ext cx="2886197" cy="721673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Roboto Medium" charset="0"/>
                <a:ea typeface="Roboto Medium" charset="0"/>
                <a:cs typeface="Roboto Medium" charset="0"/>
              </a:rPr>
              <a:t>Julian Wong, Solutions Architect</a:t>
            </a:r>
          </a:p>
          <a:p>
            <a:r>
              <a:rPr lang="en-US" sz="1400" dirty="0" smtClean="0"/>
              <a:t>Oct 31st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, 2017</a:t>
            </a:r>
            <a:endParaRPr lang="en-US" sz="1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Inside a Bad Actor’s Studio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9" y="1792834"/>
            <a:ext cx="4159045" cy="20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93" y="103516"/>
            <a:ext cx="8640615" cy="645980"/>
          </a:xfrm>
        </p:spPr>
        <p:txBody>
          <a:bodyPr>
            <a:normAutofit/>
          </a:bodyPr>
          <a:lstStyle/>
          <a:p>
            <a:r>
              <a:rPr lang="en-US" dirty="0" smtClean="0"/>
              <a:t>Device Flashing: </a:t>
            </a:r>
            <a:r>
              <a:rPr lang="en-US" dirty="0"/>
              <a:t>Fraudulent Purchases </a:t>
            </a:r>
            <a:r>
              <a:rPr lang="en-US" dirty="0" smtClean="0"/>
              <a:t>in Mobile </a:t>
            </a:r>
            <a:r>
              <a:rPr lang="en-US" dirty="0"/>
              <a:t>Game </a:t>
            </a:r>
            <a:r>
              <a:rPr lang="en-US" dirty="0" smtClean="0"/>
              <a:t>Apps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588250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Flash device and login as a different gamer</a:t>
            </a:r>
            <a:br>
              <a:rPr lang="en-US" sz="15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500" b="0" dirty="0" smtClean="0">
                <a:latin typeface="Roboto" charset="0"/>
                <a:ea typeface="Roboto" charset="0"/>
                <a:cs typeface="Roboto" charset="0"/>
              </a:rPr>
              <a:t>Use stolen credit cards to purchase virtual game items</a:t>
            </a:r>
            <a:br>
              <a:rPr lang="en-US" sz="1500" b="0" dirty="0" smtClean="0">
                <a:latin typeface="Roboto" charset="0"/>
                <a:ea typeface="Roboto" charset="0"/>
                <a:cs typeface="Roboto" charset="0"/>
              </a:rPr>
            </a:br>
            <a:endParaRPr lang="en-US" sz="1500" b="0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500" b="0" dirty="0" smtClean="0">
                <a:latin typeface="Roboto" charset="0"/>
                <a:ea typeface="Roboto" charset="0"/>
                <a:cs typeface="Roboto" charset="0"/>
              </a:rPr>
              <a:t>Profit by selling virtual items to players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09" y="2322525"/>
            <a:ext cx="6358102" cy="2426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09" y="2239386"/>
            <a:ext cx="6661475" cy="24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Obfuscation: Cloudhosting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51" y="1685169"/>
            <a:ext cx="1614071" cy="438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16" y="2264461"/>
            <a:ext cx="1383127" cy="54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1" y="1092060"/>
            <a:ext cx="1856247" cy="3170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96" y="1631012"/>
            <a:ext cx="1453882" cy="546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85" y="2967766"/>
            <a:ext cx="1794446" cy="4864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19" y="2312393"/>
            <a:ext cx="827613" cy="939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04" y="3651090"/>
            <a:ext cx="1683976" cy="3911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15" y="3426142"/>
            <a:ext cx="1077244" cy="450797"/>
          </a:xfrm>
          <a:prstGeom prst="rect">
            <a:avLst/>
          </a:prstGeom>
        </p:spPr>
      </p:pic>
      <p:sp>
        <p:nvSpPr>
          <p:cNvPr id="32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85848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>
                <a:latin typeface="Roboto" charset="0"/>
                <a:ea typeface="Roboto" charset="0"/>
                <a:cs typeface="Roboto" charset="0"/>
              </a:rPr>
              <a:t>Enable massive scale attacks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Evade IP blacklists and rules-based systems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Fake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 presence in different geographies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Emulate many unique devices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Services Hosting Fraudulent Accounts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52823" y="832635"/>
            <a:ext cx="4623977" cy="354574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18% of accounts are fraudulent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Fraudsters 7x more likely to use than normal users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54% of fraudulent accounts on social platforms 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2" y="914401"/>
            <a:ext cx="3833139" cy="3827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0" y="2388990"/>
            <a:ext cx="3974088" cy="23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Fraudulent Online Purchases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62397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2K accounts on an ecommerce marketplace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Fake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 presence in same location as hacked users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Leveraged good reputation of the users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Shape 7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8600" y="832635"/>
            <a:ext cx="3996503" cy="24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791"/>
          <p:cNvSpPr txBox="1"/>
          <p:nvPr/>
        </p:nvSpPr>
        <p:spPr>
          <a:xfrm>
            <a:off x="6191609" y="2777669"/>
            <a:ext cx="2359742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Global distribution of attacking IPs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25391" y="4600576"/>
            <a:ext cx="2152891" cy="157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6" y="3301632"/>
            <a:ext cx="3914447" cy="1456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359078" y="4253401"/>
            <a:ext cx="566313" cy="32117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777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Mass Fake Bank Account Openings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36" y="908020"/>
            <a:ext cx="3260464" cy="198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892047"/>
            <a:ext cx="3245612" cy="70150"/>
          </a:xfrm>
          <a:prstGeom prst="rect">
            <a:avLst/>
          </a:prstGeom>
        </p:spPr>
      </p:pic>
      <p:sp>
        <p:nvSpPr>
          <p:cNvPr id="12" name="Shape 791"/>
          <p:cNvSpPr txBox="1"/>
          <p:nvPr/>
        </p:nvSpPr>
        <p:spPr>
          <a:xfrm>
            <a:off x="6101539" y="2331607"/>
            <a:ext cx="1947589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Hundreds of accounts opened globally over several weeks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62397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Created thousands of bank accounts on a Fortune 500 </a:t>
            </a:r>
            <a:r>
              <a:rPr lang="en-US" dirty="0">
                <a:latin typeface="Roboto" charset="0"/>
                <a:ea typeface="Roboto" charset="0"/>
                <a:cs typeface="Roboto" charset="0"/>
              </a:rPr>
              <a:t>bank using stolen identities 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Faked same geographic location as stolen identities through cloud hosting IPs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Signed up using free email services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20" y="3096291"/>
            <a:ext cx="2418597" cy="1721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99596" y="3405018"/>
            <a:ext cx="687132" cy="624076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077456" y="3849624"/>
            <a:ext cx="420624" cy="384048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01840" y="3352800"/>
            <a:ext cx="323088" cy="362730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Spam in a Classifieds Marketplace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71933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Fraudsters created thousands of fake accounts on a P2P classifieds marketplace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Spammed users through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chat messages to phish for info and launch advance fee scams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Switched IPs quickly to message different users in different locations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280" y="850825"/>
            <a:ext cx="2496449" cy="1942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Shape 511"/>
          <p:cNvGrpSpPr/>
          <p:nvPr/>
        </p:nvGrpSpPr>
        <p:grpSpPr>
          <a:xfrm>
            <a:off x="5973127" y="2793356"/>
            <a:ext cx="2474774" cy="1698369"/>
            <a:chOff x="-468800" y="1050700"/>
            <a:chExt cx="5295901" cy="3569501"/>
          </a:xfrm>
        </p:grpSpPr>
        <p:pic>
          <p:nvPicPr>
            <p:cNvPr id="10" name="Shape 5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468800" y="1050700"/>
              <a:ext cx="5295900" cy="27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5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468800" y="3778975"/>
              <a:ext cx="5295901" cy="841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Shape 515"/>
          <p:cNvSpPr txBox="1"/>
          <p:nvPr/>
        </p:nvSpPr>
        <p:spPr>
          <a:xfrm>
            <a:off x="6525410" y="4491650"/>
            <a:ext cx="1681500" cy="3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>
                <a:solidFill>
                  <a:srgbClr val="3A4655"/>
                </a:solidFill>
                <a:latin typeface="Roboto"/>
                <a:ea typeface="Roboto"/>
                <a:cs typeface="Roboto"/>
                <a:sym typeface="Roboto"/>
              </a:rPr>
              <a:t>Using datacenter IPs, VPNs, and cloud hosting services</a:t>
            </a:r>
          </a:p>
        </p:txBody>
      </p:sp>
      <p:sp>
        <p:nvSpPr>
          <p:cNvPr id="15" name="Shape 516"/>
          <p:cNvSpPr/>
          <p:nvPr/>
        </p:nvSpPr>
        <p:spPr>
          <a:xfrm>
            <a:off x="6980167" y="3465350"/>
            <a:ext cx="654000" cy="1026300"/>
          </a:xfrm>
          <a:prstGeom prst="rect">
            <a:avLst/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73126" y="3057692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73127" y="3315827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1686" y="3686340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7876" y="3495228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7877" y="3918017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6007541" y="4114664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6007538" y="4340804"/>
            <a:ext cx="448353" cy="1457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0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Sleeper Cells: Appear Like Good Users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456829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Older accounts more trusted than new ones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Used for testing or carrying out attacks in stages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Blend in by performing normal looking activities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Can wait months or years before attacking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04" y="1111045"/>
            <a:ext cx="3356760" cy="28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Aging Accounts: Don’t Sleep on Sleeper Cells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40519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44% of fraudulent accounts created remain sleeper cells for seven days or longer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latin typeface="Roboto" charset="0"/>
                <a:ea typeface="Roboto" charset="0"/>
                <a:cs typeface="Roboto" charset="0"/>
              </a:rPr>
              <a:t>37% don’t act until three months or more</a:t>
            </a:r>
            <a:br>
              <a:rPr lang="en-US" b="0" dirty="0" smtClean="0"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Fraudulent accounts used in social network attacks have longer sleep time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51" y="788824"/>
            <a:ext cx="3569111" cy="1815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2585119"/>
            <a:ext cx="3903406" cy="22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Sleeper Cells: Fake Reviews and Content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4678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Spammers mass sign-up using disposable emails and free email services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Login daily and write test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reviews 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building reputation and trust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>
                <a:latin typeface="Roboto" charset="0"/>
                <a:ea typeface="Roboto" charset="0"/>
                <a:cs typeface="Roboto" charset="0"/>
              </a:rPr>
              <a:t>Accounts "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sleep” 4 months establishing history to appear legitimate to good users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Break out writing fake reviews in mass</a:t>
            </a:r>
          </a:p>
        </p:txBody>
      </p:sp>
      <p:pic>
        <p:nvPicPr>
          <p:cNvPr id="21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698" y="955395"/>
            <a:ext cx="4477825" cy="192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373"/>
          <p:cNvCxnSpPr/>
          <p:nvPr/>
        </p:nvCxnSpPr>
        <p:spPr>
          <a:xfrm>
            <a:off x="6414300" y="1517600"/>
            <a:ext cx="1522800" cy="463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" name="Shape 372"/>
          <p:cNvSpPr txBox="1"/>
          <p:nvPr/>
        </p:nvSpPr>
        <p:spPr>
          <a:xfrm>
            <a:off x="5730392" y="1058250"/>
            <a:ext cx="1781453" cy="49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>
                <a:latin typeface="Roboto"/>
                <a:ea typeface="Roboto"/>
                <a:cs typeface="Roboto"/>
                <a:sym typeface="Roboto"/>
              </a:rPr>
              <a:t>Mass </a:t>
            </a:r>
            <a:r>
              <a:rPr lang="en-US" sz="1000" b="1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fake reviews attack </a:t>
            </a:r>
            <a:r>
              <a:rPr lang="en-US" sz="1000" dirty="0">
                <a:latin typeface="Roboto"/>
                <a:ea typeface="Roboto"/>
                <a:cs typeface="Roboto"/>
                <a:sym typeface="Roboto"/>
              </a:rPr>
              <a:t>break </a:t>
            </a:r>
            <a:r>
              <a:rPr lang="en-US" sz="1000" dirty="0" smtClean="0">
                <a:latin typeface="Roboto"/>
                <a:ea typeface="Roboto"/>
                <a:cs typeface="Roboto"/>
                <a:sym typeface="Roboto"/>
              </a:rPr>
              <a:t>out after 4 months</a:t>
            </a:r>
            <a:endParaRPr lang="en-US" sz="10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" name="Shape 371"/>
          <p:cNvCxnSpPr/>
          <p:nvPr/>
        </p:nvCxnSpPr>
        <p:spPr>
          <a:xfrm>
            <a:off x="5913425" y="2405100"/>
            <a:ext cx="1430700" cy="2373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369"/>
          <p:cNvCxnSpPr/>
          <p:nvPr/>
        </p:nvCxnSpPr>
        <p:spPr>
          <a:xfrm>
            <a:off x="5913425" y="2405100"/>
            <a:ext cx="34200" cy="2727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" name="Shape 370"/>
          <p:cNvSpPr txBox="1"/>
          <p:nvPr/>
        </p:nvSpPr>
        <p:spPr>
          <a:xfrm>
            <a:off x="4867002" y="1910100"/>
            <a:ext cx="2311405" cy="49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Incubation:</a:t>
            </a:r>
            <a:r>
              <a:rPr lang="en-US" sz="1000" dirty="0" smtClean="0">
                <a:latin typeface="Roboto"/>
                <a:ea typeface="Roboto"/>
                <a:cs typeface="Roboto"/>
                <a:sym typeface="Roboto"/>
              </a:rPr>
              <a:t> register accounts, age accounts, and write normal reviews</a:t>
            </a:r>
            <a:endParaRPr lang="en-US" sz="1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Shape 791"/>
          <p:cNvSpPr txBox="1"/>
          <p:nvPr/>
        </p:nvSpPr>
        <p:spPr>
          <a:xfrm>
            <a:off x="4294094" y="2981055"/>
            <a:ext cx="4925962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 attacks require a certain degree of trust from the victims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4894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Detection Challenge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4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15263" y="851266"/>
            <a:ext cx="5631574" cy="3513137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Fraud Landscape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Fraud </a:t>
            </a:r>
            <a:r>
              <a:rPr lang="en-US" sz="1800" dirty="0"/>
              <a:t>A</a:t>
            </a:r>
            <a:r>
              <a:rPr lang="en-US" sz="1800" dirty="0" smtClean="0"/>
              <a:t>ttack Techniques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Detection Challenges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Detection Technology</a:t>
            </a:r>
            <a:br>
              <a:rPr lang="en-US" sz="1800" dirty="0" smtClean="0"/>
            </a:br>
            <a:endParaRPr lang="en-US" sz="1800" dirty="0" smtClean="0"/>
          </a:p>
          <a:p>
            <a:pPr marL="40817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endCxn id="46" idx="1"/>
          </p:cNvCxnSpPr>
          <p:nvPr/>
        </p:nvCxnSpPr>
        <p:spPr>
          <a:xfrm>
            <a:off x="2686850" y="2237179"/>
            <a:ext cx="793060" cy="1262063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43" idx="1"/>
          </p:cNvCxnSpPr>
          <p:nvPr/>
        </p:nvCxnSpPr>
        <p:spPr>
          <a:xfrm flipV="1">
            <a:off x="2686850" y="1544738"/>
            <a:ext cx="861157" cy="692441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5" idx="1"/>
          </p:cNvCxnSpPr>
          <p:nvPr/>
        </p:nvCxnSpPr>
        <p:spPr>
          <a:xfrm flipV="1">
            <a:off x="2686850" y="2209383"/>
            <a:ext cx="941708" cy="27796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7" idx="1"/>
          </p:cNvCxnSpPr>
          <p:nvPr/>
        </p:nvCxnSpPr>
        <p:spPr>
          <a:xfrm>
            <a:off x="2686850" y="2237179"/>
            <a:ext cx="987058" cy="636940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007" y="1272073"/>
            <a:ext cx="443281" cy="5453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760" y="1724412"/>
            <a:ext cx="390843" cy="5227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558" y="1942601"/>
            <a:ext cx="443130" cy="5335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911" y="3235667"/>
            <a:ext cx="425131" cy="5271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8" y="2601364"/>
            <a:ext cx="409850" cy="5455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397" y="2404509"/>
            <a:ext cx="449566" cy="5283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51" y="3158485"/>
            <a:ext cx="443281" cy="5453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5" y="1074531"/>
            <a:ext cx="409850" cy="545514"/>
          </a:xfrm>
          <a:prstGeom prst="rect">
            <a:avLst/>
          </a:prstGeom>
        </p:spPr>
      </p:pic>
      <p:cxnSp>
        <p:nvCxnSpPr>
          <p:cNvPr id="48" name="Straight Connector 47"/>
          <p:cNvCxnSpPr>
            <a:stCxn id="50" idx="3"/>
            <a:endCxn id="41" idx="1"/>
          </p:cNvCxnSpPr>
          <p:nvPr/>
        </p:nvCxnSpPr>
        <p:spPr>
          <a:xfrm>
            <a:off x="4543135" y="1347288"/>
            <a:ext cx="1037827" cy="369859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3"/>
            <a:endCxn id="41" idx="1"/>
          </p:cNvCxnSpPr>
          <p:nvPr/>
        </p:nvCxnSpPr>
        <p:spPr>
          <a:xfrm flipV="1">
            <a:off x="4560602" y="1717147"/>
            <a:ext cx="1020361" cy="268664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8" idx="3"/>
            <a:endCxn id="41" idx="1"/>
          </p:cNvCxnSpPr>
          <p:nvPr/>
        </p:nvCxnSpPr>
        <p:spPr>
          <a:xfrm flipV="1">
            <a:off x="4589963" y="1717147"/>
            <a:ext cx="991000" cy="951532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3"/>
            <a:endCxn id="41" idx="1"/>
          </p:cNvCxnSpPr>
          <p:nvPr/>
        </p:nvCxnSpPr>
        <p:spPr>
          <a:xfrm flipV="1">
            <a:off x="4534932" y="1717147"/>
            <a:ext cx="1046030" cy="1714005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4" idx="3"/>
          </p:cNvCxnSpPr>
          <p:nvPr/>
        </p:nvCxnSpPr>
        <p:spPr>
          <a:xfrm>
            <a:off x="4560602" y="1985811"/>
            <a:ext cx="1142967" cy="1038636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8" idx="3"/>
          </p:cNvCxnSpPr>
          <p:nvPr/>
        </p:nvCxnSpPr>
        <p:spPr>
          <a:xfrm>
            <a:off x="4589963" y="2668679"/>
            <a:ext cx="1113605" cy="355768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3"/>
          </p:cNvCxnSpPr>
          <p:nvPr/>
        </p:nvCxnSpPr>
        <p:spPr>
          <a:xfrm flipV="1">
            <a:off x="4534932" y="3024447"/>
            <a:ext cx="1168636" cy="406703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38" y="1322084"/>
            <a:ext cx="1830573" cy="127388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018" y="1080944"/>
            <a:ext cx="1236399" cy="67747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7" y="1936956"/>
            <a:ext cx="1040194" cy="600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714" y="2648561"/>
            <a:ext cx="1450320" cy="90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271668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/>
              <a:t> </a:t>
            </a:r>
            <a:r>
              <a:rPr lang="en-US" sz="1013" dirty="0"/>
              <a:t>- ‘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138" y="3893533"/>
            <a:ext cx="1691885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Fraud Ring</a:t>
            </a:r>
            <a:endParaRPr lang="en-US" sz="1200" dirty="0" smtClean="0">
              <a:latin typeface="Roboto Light" charset="0"/>
              <a:ea typeface="Roboto Light" charset="0"/>
              <a:cs typeface="Roboto Light" charset="0"/>
              <a:sym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80505" y="3893533"/>
            <a:ext cx="2665006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  <a:sym typeface="Arial" charset="0"/>
              </a:rPr>
              <a:t>Mass Army of Accounts Using Advanced Techniques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89217" y="3893533"/>
            <a:ext cx="1691885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Fraud Loss and Damage</a:t>
            </a:r>
            <a:endParaRPr lang="en-US" sz="12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9238" y="2797765"/>
            <a:ext cx="1102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Fraudulent Transactions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83932" y="1545895"/>
            <a:ext cx="144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Fraudulent Account openings</a:t>
            </a:r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179294" y="103517"/>
            <a:ext cx="8229600" cy="645980"/>
          </a:xfrm>
        </p:spPr>
        <p:txBody>
          <a:bodyPr/>
          <a:lstStyle/>
          <a:p>
            <a:r>
              <a:rPr lang="en-US" dirty="0" smtClean="0"/>
              <a:t>The Hidden Enemy Within Your Service</a:t>
            </a:r>
            <a:endParaRPr lang="en-US" dirty="0"/>
          </a:p>
        </p:txBody>
      </p:sp>
      <p:cxnSp>
        <p:nvCxnSpPr>
          <p:cNvPr id="59" name="Straight Connector 58"/>
          <p:cNvCxnSpPr>
            <a:stCxn id="47" idx="3"/>
          </p:cNvCxnSpPr>
          <p:nvPr/>
        </p:nvCxnSpPr>
        <p:spPr>
          <a:xfrm>
            <a:off x="4543135" y="1347288"/>
            <a:ext cx="1070555" cy="1047178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543135" y="2351250"/>
            <a:ext cx="1070555" cy="1053201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6" name="TextBox 965"/>
          <p:cNvSpPr txBox="1"/>
          <p:nvPr/>
        </p:nvSpPr>
        <p:spPr>
          <a:xfrm>
            <a:off x="5743750" y="2222625"/>
            <a:ext cx="1102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Fake Content</a:t>
            </a: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72" y="1906481"/>
            <a:ext cx="1076640" cy="6894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1" y="2877849"/>
            <a:ext cx="746701" cy="28063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6" y="2725560"/>
            <a:ext cx="877702" cy="2379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1" y="2973023"/>
            <a:ext cx="966350" cy="16506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45639" y="3235667"/>
            <a:ext cx="1167351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Support Tools</a:t>
            </a:r>
            <a:endParaRPr lang="en-US" sz="1200" dirty="0" smtClean="0">
              <a:latin typeface="Roboto Light" charset="0"/>
              <a:ea typeface="Roboto Light" charset="0"/>
              <a:cs typeface="Roboto Light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Challenge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4" y="832635"/>
            <a:ext cx="4437164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latin typeface="Roboto" charset="0"/>
                <a:ea typeface="Roboto" charset="0"/>
                <a:cs typeface="Roboto" charset="0"/>
              </a:rPr>
              <a:t>Look at anomalies and incidents in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isolation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Large attack surface with billions of events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Require known examples of the fraud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8" y="946838"/>
            <a:ext cx="4002862" cy="2659044"/>
          </a:xfrm>
          <a:prstGeom prst="rect">
            <a:avLst/>
          </a:prstGeom>
        </p:spPr>
      </p:pic>
      <p:sp>
        <p:nvSpPr>
          <p:cNvPr id="8" name="Shape 791"/>
          <p:cNvSpPr txBox="1"/>
          <p:nvPr/>
        </p:nvSpPr>
        <p:spPr>
          <a:xfrm>
            <a:off x="4817807" y="3666274"/>
            <a:ext cx="413938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Fraudsters blend in with the rest of the crowd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235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The Next Technology Step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11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23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 Algorithms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19" y="1629960"/>
            <a:ext cx="2784327" cy="1863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" y="1778944"/>
            <a:ext cx="2785844" cy="1714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2491" y="1162344"/>
            <a:ext cx="2241954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800" b="1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Clustering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8009" y="1162344"/>
            <a:ext cx="1799526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800" b="1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Graph Analysis</a:t>
            </a:r>
          </a:p>
        </p:txBody>
      </p:sp>
      <p:sp>
        <p:nvSpPr>
          <p:cNvPr id="12" name="Shape 791"/>
          <p:cNvSpPr txBox="1"/>
          <p:nvPr/>
        </p:nvSpPr>
        <p:spPr>
          <a:xfrm>
            <a:off x="528343" y="3601341"/>
            <a:ext cx="3906009" cy="272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Identifies similar fraudulent users or events</a:t>
            </a:r>
          </a:p>
        </p:txBody>
      </p:sp>
      <p:sp>
        <p:nvSpPr>
          <p:cNvPr id="13" name="Shape 791"/>
          <p:cNvSpPr txBox="1"/>
          <p:nvPr/>
        </p:nvSpPr>
        <p:spPr>
          <a:xfrm>
            <a:off x="5341236" y="3709494"/>
            <a:ext cx="3129261" cy="272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Looks at connectivity among users (more closely related to each other)</a:t>
            </a:r>
            <a:endParaRPr lang="en-US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07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687" y="3336108"/>
            <a:ext cx="1293733" cy="6656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24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Clustering</a:t>
            </a:r>
            <a:endParaRPr lang="en-US" dirty="0"/>
          </a:p>
        </p:txBody>
      </p:sp>
      <p:pic>
        <p:nvPicPr>
          <p:cNvPr id="14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297" y="3014680"/>
            <a:ext cx="1250315" cy="5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2172" y="3470047"/>
            <a:ext cx="1170023" cy="738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hape 442"/>
          <p:cNvCxnSpPr/>
          <p:nvPr/>
        </p:nvCxnSpPr>
        <p:spPr>
          <a:xfrm flipH="1">
            <a:off x="2909873" y="2363578"/>
            <a:ext cx="1203000" cy="1066500"/>
          </a:xfrm>
          <a:prstGeom prst="straightConnector1">
            <a:avLst/>
          </a:prstGeom>
          <a:noFill/>
          <a:ln w="28575" cap="flat" cmpd="sng">
            <a:solidFill>
              <a:srgbClr val="DD982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hape 428"/>
          <p:cNvSpPr/>
          <p:nvPr/>
        </p:nvSpPr>
        <p:spPr>
          <a:xfrm>
            <a:off x="4223438" y="829546"/>
            <a:ext cx="1478758" cy="420674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  <a:sym typeface="Titillium Web"/>
              </a:rPr>
              <a:t>User Sign-ups</a:t>
            </a:r>
          </a:p>
        </p:txBody>
      </p:sp>
      <p:sp>
        <p:nvSpPr>
          <p:cNvPr id="18" name="Shape 429"/>
          <p:cNvSpPr txBox="1"/>
          <p:nvPr/>
        </p:nvSpPr>
        <p:spPr>
          <a:xfrm>
            <a:off x="670261" y="1402485"/>
            <a:ext cx="2117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Name capitalized?</a:t>
            </a:r>
          </a:p>
        </p:txBody>
      </p:sp>
      <p:sp>
        <p:nvSpPr>
          <p:cNvPr id="19" name="Shape 431"/>
          <p:cNvSpPr txBox="1"/>
          <p:nvPr/>
        </p:nvSpPr>
        <p:spPr>
          <a:xfrm>
            <a:off x="663041" y="1045335"/>
            <a:ext cx="220227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Sign-up time of day</a:t>
            </a:r>
          </a:p>
        </p:txBody>
      </p:sp>
      <p:sp>
        <p:nvSpPr>
          <p:cNvPr id="20" name="Shape 432"/>
          <p:cNvSpPr txBox="1"/>
          <p:nvPr/>
        </p:nvSpPr>
        <p:spPr>
          <a:xfrm>
            <a:off x="832436" y="2078235"/>
            <a:ext cx="1680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Browser version</a:t>
            </a:r>
          </a:p>
        </p:txBody>
      </p:sp>
      <p:sp>
        <p:nvSpPr>
          <p:cNvPr id="21" name="Shape 433"/>
          <p:cNvSpPr txBox="1"/>
          <p:nvPr/>
        </p:nvSpPr>
        <p:spPr>
          <a:xfrm>
            <a:off x="832436" y="2452435"/>
            <a:ext cx="1680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OS version</a:t>
            </a:r>
          </a:p>
        </p:txBody>
      </p:sp>
      <p:sp>
        <p:nvSpPr>
          <p:cNvPr id="22" name="Shape 434"/>
          <p:cNvSpPr txBox="1"/>
          <p:nvPr/>
        </p:nvSpPr>
        <p:spPr>
          <a:xfrm>
            <a:off x="110840" y="2764311"/>
            <a:ext cx="33285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Add card time diff</a:t>
            </a:r>
            <a:endParaRPr lang="en-US" sz="1300" b="1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3" name="Shape 435"/>
          <p:cNvSpPr txBox="1"/>
          <p:nvPr/>
        </p:nvSpPr>
        <p:spPr>
          <a:xfrm>
            <a:off x="1105653" y="4208492"/>
            <a:ext cx="2383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3AM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Yes, Yes, 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Chrome 47.0, Windows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NT 6, &lt;1m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4" name="Shape 436"/>
          <p:cNvSpPr txBox="1"/>
          <p:nvPr/>
        </p:nvSpPr>
        <p:spPr>
          <a:xfrm>
            <a:off x="3366520" y="4250788"/>
            <a:ext cx="2383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2-4pm, Yes/No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No, Safari,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iOS 9, 5-8m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5" name="Shape 437"/>
          <p:cNvSpPr txBox="1"/>
          <p:nvPr/>
        </p:nvSpPr>
        <p:spPr>
          <a:xfrm>
            <a:off x="5924744" y="4173030"/>
            <a:ext cx="248415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smtClean="0">
                <a:latin typeface="Roboto" charset="0"/>
                <a:ea typeface="Roboto" charset="0"/>
                <a:cs typeface="Roboto" charset="0"/>
                <a:sym typeface="Titillium Web"/>
              </a:rPr>
              <a:t>10-11AM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Yes/No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No, 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Chrome 51.0, OS X El Capitan, 5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-10m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pic>
        <p:nvPicPr>
          <p:cNvPr id="26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253" y="3564955"/>
            <a:ext cx="1248532" cy="61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581" y="3450826"/>
            <a:ext cx="1312480" cy="7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4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8237" y="1409452"/>
            <a:ext cx="2390127" cy="10624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hape 443"/>
          <p:cNvCxnSpPr/>
          <p:nvPr/>
        </p:nvCxnSpPr>
        <p:spPr>
          <a:xfrm flipH="1">
            <a:off x="4228849" y="2417961"/>
            <a:ext cx="498803" cy="1057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1" name="Shape 444"/>
          <p:cNvCxnSpPr/>
          <p:nvPr/>
        </p:nvCxnSpPr>
        <p:spPr>
          <a:xfrm>
            <a:off x="5595926" y="2451872"/>
            <a:ext cx="941663" cy="656176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430"/>
          <p:cNvSpPr txBox="1"/>
          <p:nvPr/>
        </p:nvSpPr>
        <p:spPr>
          <a:xfrm>
            <a:off x="417111" y="1762672"/>
            <a:ext cx="27403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IP </a:t>
            </a:r>
            <a:r>
              <a:rPr lang="en-US" sz="1300" b="1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address from datacenter?</a:t>
            </a:r>
            <a:endParaRPr lang="en-US" sz="1300" b="1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823" y="1842502"/>
            <a:ext cx="439279" cy="47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823" y="2508447"/>
            <a:ext cx="411646" cy="448237"/>
          </a:xfrm>
          <a:prstGeom prst="rect">
            <a:avLst/>
          </a:prstGeom>
        </p:spPr>
      </p:pic>
      <p:cxnSp>
        <p:nvCxnSpPr>
          <p:cNvPr id="35" name="Shape 444"/>
          <p:cNvCxnSpPr/>
          <p:nvPr/>
        </p:nvCxnSpPr>
        <p:spPr>
          <a:xfrm>
            <a:off x="6066758" y="2089873"/>
            <a:ext cx="941663" cy="656176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444"/>
          <p:cNvCxnSpPr/>
          <p:nvPr/>
        </p:nvCxnSpPr>
        <p:spPr>
          <a:xfrm>
            <a:off x="6166545" y="1923800"/>
            <a:ext cx="941663" cy="111901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hape 437"/>
          <p:cNvSpPr txBox="1"/>
          <p:nvPr/>
        </p:nvSpPr>
        <p:spPr>
          <a:xfrm>
            <a:off x="6926205" y="2134898"/>
            <a:ext cx="220665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3-4AM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Yes, Chrome, Android 5, 10m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654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2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25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Graph Analysis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34" y="749496"/>
            <a:ext cx="3358407" cy="224716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089787" y="4061476"/>
            <a:ext cx="215900" cy="177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246374" y="2538114"/>
            <a:ext cx="704850" cy="15367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6"/>
          </p:cNvCxnSpPr>
          <p:nvPr/>
        </p:nvCxnSpPr>
        <p:spPr>
          <a:xfrm flipV="1">
            <a:off x="3305687" y="1775476"/>
            <a:ext cx="2603500" cy="23749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2"/>
          </p:cNvCxnSpPr>
          <p:nvPr/>
        </p:nvCxnSpPr>
        <p:spPr>
          <a:xfrm flipV="1">
            <a:off x="3089787" y="1229376"/>
            <a:ext cx="812800" cy="29210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8" idx="7"/>
          </p:cNvCxnSpPr>
          <p:nvPr/>
        </p:nvCxnSpPr>
        <p:spPr>
          <a:xfrm flipV="1">
            <a:off x="3274069" y="2804176"/>
            <a:ext cx="780918" cy="1283338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17051" y="436627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One spammer attacking good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85816" y="921599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Normal good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06941" y="40487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459341" y="4504487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6853041" y="37947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960991" y="4555287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7234041" y="41503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643623" y="3946538"/>
            <a:ext cx="241036" cy="58398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491223" y="4200538"/>
            <a:ext cx="742818" cy="3873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491223" y="4200538"/>
            <a:ext cx="577718" cy="35474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643623" y="4644187"/>
            <a:ext cx="317368" cy="12062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6491223" y="4200538"/>
            <a:ext cx="76068" cy="30394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132573" y="4328176"/>
            <a:ext cx="209418" cy="21441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0144" y="3475151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Coordinated attackers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4194687" y="2804176"/>
            <a:ext cx="2143872" cy="127063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5909188" y="1723721"/>
            <a:ext cx="1051803" cy="2071055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5490087" y="1775476"/>
            <a:ext cx="1932159" cy="245110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</p:cNvCxnSpPr>
          <p:nvPr/>
        </p:nvCxnSpPr>
        <p:spPr>
          <a:xfrm flipH="1" flipV="1">
            <a:off x="4486688" y="2524777"/>
            <a:ext cx="2004271" cy="2131472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8" idx="1"/>
          </p:cNvCxnSpPr>
          <p:nvPr/>
        </p:nvCxnSpPr>
        <p:spPr>
          <a:xfrm flipV="1">
            <a:off x="3121405" y="1540526"/>
            <a:ext cx="1033915" cy="2546988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8" idx="6"/>
          </p:cNvCxnSpPr>
          <p:nvPr/>
        </p:nvCxnSpPr>
        <p:spPr>
          <a:xfrm flipV="1">
            <a:off x="3305687" y="1758411"/>
            <a:ext cx="2082700" cy="2391965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8" idx="0"/>
          </p:cNvCxnSpPr>
          <p:nvPr/>
        </p:nvCxnSpPr>
        <p:spPr>
          <a:xfrm flipV="1">
            <a:off x="3197737" y="1208469"/>
            <a:ext cx="1213111" cy="2853007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" idx="7"/>
          </p:cNvCxnSpPr>
          <p:nvPr/>
        </p:nvCxnSpPr>
        <p:spPr>
          <a:xfrm flipV="1">
            <a:off x="3274069" y="2570883"/>
            <a:ext cx="1137440" cy="1516631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2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26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Latest Big Data Technology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988937" y="1108466"/>
            <a:ext cx="3015130" cy="2280992"/>
          </a:xfrm>
          <a:prstGeom prst="roundRect">
            <a:avLst/>
          </a:prstGeom>
          <a:solidFill>
            <a:srgbClr val="DD98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Oval 8"/>
          <p:cNvSpPr/>
          <p:nvPr/>
        </p:nvSpPr>
        <p:spPr>
          <a:xfrm>
            <a:off x="3321460" y="1276366"/>
            <a:ext cx="2395085" cy="19123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78" y="2484828"/>
            <a:ext cx="955849" cy="23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121" y="1705334"/>
            <a:ext cx="895320" cy="475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97" y="1631409"/>
            <a:ext cx="560846" cy="560846"/>
          </a:xfrm>
          <a:prstGeom prst="rect">
            <a:avLst/>
          </a:prstGeom>
        </p:spPr>
      </p:pic>
      <p:sp>
        <p:nvSpPr>
          <p:cNvPr id="23" name="Shape 791"/>
          <p:cNvSpPr txBox="1"/>
          <p:nvPr/>
        </p:nvSpPr>
        <p:spPr>
          <a:xfrm>
            <a:off x="989952" y="3748429"/>
            <a:ext cx="6177764" cy="8907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 Data architecture framework </a:t>
            </a:r>
          </a:p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 speed in-memory distributed computing</a:t>
            </a:r>
            <a:endParaRPr lang="en-US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026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- Credit </a:t>
            </a:r>
            <a:r>
              <a:rPr lang="en-US" dirty="0"/>
              <a:t>Card Application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421537" y="1790549"/>
            <a:ext cx="316885" cy="2587904"/>
            <a:chOff x="8421537" y="1790549"/>
            <a:chExt cx="316885" cy="258790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1790549"/>
              <a:ext cx="316885" cy="3030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116959"/>
              <a:ext cx="316885" cy="30303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443369"/>
              <a:ext cx="316885" cy="3030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769779"/>
              <a:ext cx="316885" cy="30303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096189"/>
              <a:ext cx="316885" cy="30303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422599"/>
              <a:ext cx="316885" cy="30303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749009"/>
              <a:ext cx="316885" cy="30303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4075420"/>
              <a:ext cx="316885" cy="303033"/>
            </a:xfrm>
            <a:prstGeom prst="rect">
              <a:avLst/>
            </a:prstGeom>
          </p:spPr>
        </p:pic>
      </p:grpSp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3514570" y="1283267"/>
          <a:ext cx="5040639" cy="3093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56"/>
                <a:gridCol w="589830"/>
                <a:gridCol w="552379"/>
                <a:gridCol w="612195"/>
                <a:gridCol w="1578428"/>
                <a:gridCol w="515100"/>
                <a:gridCol w="733951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Age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Addr.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FICO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Bureau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Info Match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In Fraud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DB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Fraud Score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790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0.3%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27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NY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725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CarolyneF119@gmail.com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34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800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30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NC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742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55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FL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803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46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WI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785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29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780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49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777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EarnestineG12@gmail.com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42993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Fraudulent applicants/transactions look legitimate individually</a:t>
            </a:r>
          </a:p>
        </p:txBody>
      </p:sp>
    </p:spTree>
    <p:extLst>
      <p:ext uri="{BB962C8B-B14F-4D97-AF65-F5344CB8AC3E}">
        <p14:creationId xmlns:p14="http://schemas.microsoft.com/office/powerpoint/2010/main" val="9874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83085" y="1289507"/>
          <a:ext cx="4369435" cy="3637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291"/>
                <a:gridCol w="936172"/>
                <a:gridCol w="1045028"/>
                <a:gridCol w="1045029"/>
                <a:gridCol w="674915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Applied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 String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IP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Device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Browser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5</a:t>
                      </a:r>
                      <a:r>
                        <a:rPr lang="zh-CN" altLang="en-US" sz="1000" b="0" i="0" u="none" strike="noStrike" baseline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108.171.209.68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184.170.253.77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67.198.236.174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108.171.209.92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.219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</a:t>
                      </a:r>
                      <a:r>
                        <a:rPr lang="en-US" sz="1000" b="1" baseline="0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card product</a:t>
                      </a:r>
                      <a:endParaRPr lang="en-US" sz="100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First + Last + Birthday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All IPs come from data centers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Old iPhone device with same system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 Browser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</a:t>
            </a:r>
            <a:r>
              <a:rPr lang="mr-IN" dirty="0" smtClean="0"/>
              <a:t>–</a:t>
            </a:r>
            <a:r>
              <a:rPr lang="en-US" dirty="0" smtClean="0"/>
              <a:t> Discovering Hidden Correlations</a:t>
            </a: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27995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Subtle, hidden </a:t>
            </a:r>
            <a:r>
              <a:rPr lang="en-US" sz="1400" dirty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correlation </a:t>
            </a: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exists in digital traces when viewed in a bigger picture</a:t>
            </a:r>
            <a:endParaRPr lang="en-US" sz="1400" dirty="0">
              <a:solidFill>
                <a:srgbClr val="C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5"/>
    </mc:Choice>
    <mc:Fallback xmlns="">
      <p:transition spd="slow" advTm="3443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</a:t>
            </a:r>
            <a:r>
              <a:rPr lang="mr-IN" dirty="0" smtClean="0"/>
              <a:t>–</a:t>
            </a:r>
            <a:r>
              <a:rPr lang="en-US" dirty="0" smtClean="0"/>
              <a:t> Seeing Bigger Picture</a:t>
            </a: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60773"/>
              </p:ext>
            </p:extLst>
          </p:nvPr>
        </p:nvGraphicFramePr>
        <p:xfrm>
          <a:off x="3483085" y="1289507"/>
          <a:ext cx="4369435" cy="3637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291"/>
                <a:gridCol w="936172"/>
                <a:gridCol w="1045028"/>
                <a:gridCol w="1045029"/>
                <a:gridCol w="674915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Applied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 String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IP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Device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Browser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5</a:t>
                      </a:r>
                      <a:r>
                        <a:rPr lang="zh-CN" alt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108.171.209.68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184.170.253.77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67.198.236.174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108.171.209.92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.219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</a:t>
                      </a:r>
                      <a:r>
                        <a:rPr lang="en-US" sz="1000" b="1" baseline="0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card product</a:t>
                      </a:r>
                      <a:endParaRPr lang="en-US" sz="100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First + Last + Birthday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All IPs come from data centers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Old iPhone device with same system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 Browser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8029864" y="1800060"/>
            <a:ext cx="274320" cy="2566973"/>
            <a:chOff x="8300157" y="1814281"/>
            <a:chExt cx="274320" cy="25669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1814281"/>
              <a:ext cx="274320" cy="27432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4106934"/>
              <a:ext cx="274320" cy="27432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469325"/>
              <a:ext cx="274320" cy="2743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141803"/>
              <a:ext cx="274320" cy="27432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796847"/>
              <a:ext cx="274320" cy="27432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451891"/>
              <a:ext cx="274320" cy="27432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124369"/>
              <a:ext cx="274320" cy="27432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779413"/>
              <a:ext cx="274320" cy="274320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2362200" y="1692687"/>
            <a:ext cx="587829" cy="277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847" y="4184455"/>
            <a:ext cx="192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Part of fraud ring with over </a:t>
            </a:r>
            <a:r>
              <a:rPr lang="en-US" sz="1200" b="1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200</a:t>
            </a:r>
            <a:r>
              <a:rPr lang="en-US" sz="12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 applicants</a:t>
            </a:r>
          </a:p>
        </p:txBody>
      </p:sp>
      <p:sp>
        <p:nvSpPr>
          <p:cNvPr id="34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27995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Subtle, hidden </a:t>
            </a:r>
            <a:r>
              <a:rPr lang="en-US" sz="1400" dirty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correlation </a:t>
            </a: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exists in digital traces when viewed in a bigger picture</a:t>
            </a:r>
            <a:endParaRPr lang="en-US" sz="1400" dirty="0">
              <a:solidFill>
                <a:srgbClr val="C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6"/>
    </mc:Choice>
    <mc:Fallback xmlns="">
      <p:transition spd="slow" advTm="273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Fraud Landscape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Key Takeaways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52823" y="832635"/>
            <a:ext cx="7386842" cy="354574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Online fraud attack surface area is increasing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Billions of online users and millions of apps/services with trillions of events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2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Fraudsters have sophisticated attack techniques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Device flashing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IP obfuscation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Sleeper cells</a:t>
            </a:r>
            <a:b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Detecting fraud today has many challenges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Fraudsters are good at blending in with good users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No training data on new types of fraud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Large amount of data to process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2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Unsupervised machine learning is the next step in fighting online fraud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Clustering and graph analysis</a:t>
            </a:r>
          </a:p>
        </p:txBody>
      </p:sp>
    </p:spTree>
    <p:extLst>
      <p:ext uri="{BB962C8B-B14F-4D97-AF65-F5344CB8AC3E}">
        <p14:creationId xmlns:p14="http://schemas.microsoft.com/office/powerpoint/2010/main" val="7165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166915" y="2122424"/>
            <a:ext cx="6667500" cy="503238"/>
          </a:xfrm>
        </p:spPr>
        <p:txBody>
          <a:bodyPr/>
          <a:lstStyle/>
          <a:p>
            <a:pPr algn="ctr"/>
            <a:r>
              <a:rPr lang="en-US" sz="3600" dirty="0" smtClean="0"/>
              <a:t>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36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86"/>
          <a:stretch/>
        </p:blipFill>
        <p:spPr>
          <a:xfrm>
            <a:off x="0" y="0"/>
            <a:ext cx="915147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3120" y="2184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5638" y="4040474"/>
            <a:ext cx="3571917" cy="775000"/>
          </a:xfrm>
        </p:spPr>
        <p:txBody>
          <a:bodyPr>
            <a:normAutofit/>
          </a:bodyPr>
          <a:lstStyle/>
          <a:p>
            <a:r>
              <a:rPr lang="en-US" dirty="0"/>
              <a:t>j</a:t>
            </a:r>
            <a:r>
              <a:rPr lang="en-US" dirty="0" smtClean="0"/>
              <a:t>ulian.wong@datavisor.com</a:t>
            </a:r>
          </a:p>
          <a:p>
            <a:r>
              <a:rPr lang="en-US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www.datavisor.com</a:t>
            </a:r>
            <a:endParaRPr lang="en-US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Thank You!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4815474"/>
            <a:ext cx="1483333" cy="2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971651" y="4542112"/>
            <a:ext cx="77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charset="0"/>
                <a:ea typeface="Roboto" charset="0"/>
                <a:cs typeface="Roboto" charset="0"/>
              </a:rPr>
              <a:t>1995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7675" y="3467130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Rich feature platform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3629" y="4105305"/>
            <a:ext cx="17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Single function site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97290" y="1049475"/>
            <a:ext cx="64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Roboto Medium" charset="0"/>
                <a:ea typeface="Roboto Medium" charset="0"/>
                <a:cs typeface="Roboto Medium" charset="0"/>
              </a:rPr>
              <a:t>Past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71709" y="66226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Roboto Medium" charset="0"/>
                <a:ea typeface="Roboto Medium" charset="0"/>
                <a:cs typeface="Roboto Medium" charset="0"/>
              </a:rPr>
              <a:t>Today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032089" y="1051183"/>
            <a:ext cx="2401542" cy="2323147"/>
            <a:chOff x="4921287" y="1447071"/>
            <a:chExt cx="2571131" cy="2487200"/>
          </a:xfrm>
        </p:grpSpPr>
        <p:sp>
          <p:nvSpPr>
            <p:cNvPr id="53" name="TextBox 52"/>
            <p:cNvSpPr txBox="1"/>
            <p:nvPr/>
          </p:nvSpPr>
          <p:spPr>
            <a:xfrm>
              <a:off x="6603373" y="3143643"/>
              <a:ext cx="88904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Search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921287" y="1447071"/>
              <a:ext cx="2562007" cy="2487200"/>
              <a:chOff x="4921287" y="1447071"/>
              <a:chExt cx="2562007" cy="2487200"/>
            </a:xfrm>
          </p:grpSpPr>
          <p:cxnSp>
            <p:nvCxnSpPr>
              <p:cNvPr id="12" name="Straight Connector 11"/>
              <p:cNvCxnSpPr>
                <a:stCxn id="9" idx="2"/>
              </p:cNvCxnSpPr>
              <p:nvPr/>
            </p:nvCxnSpPr>
            <p:spPr>
              <a:xfrm>
                <a:off x="4921287" y="2690747"/>
                <a:ext cx="1279512" cy="1095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005751" y="2696308"/>
                <a:ext cx="183398" cy="121176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433643" y="1799631"/>
                <a:ext cx="601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Social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54272" y="1759128"/>
                <a:ext cx="7216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Gaming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81966" y="3144362"/>
                <a:ext cx="10038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Ecommerce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064823" y="1447071"/>
                <a:ext cx="127991" cy="126003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4921287" y="1447222"/>
                <a:ext cx="2562007" cy="2487049"/>
              </a:xfrm>
              <a:prstGeom prst="ellipse">
                <a:avLst/>
              </a:prstGeom>
              <a:noFill/>
              <a:ln w="38100" cmpd="sng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617" y="2126164"/>
              <a:ext cx="403750" cy="4037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1543" y="2841571"/>
              <a:ext cx="377423" cy="37742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1546" y="2126320"/>
              <a:ext cx="401688" cy="401688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V="1">
              <a:off x="6197387" y="2394381"/>
              <a:ext cx="1240532" cy="30516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89149" y="2696308"/>
              <a:ext cx="716411" cy="100948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01498" y="2785224"/>
              <a:ext cx="388802" cy="38880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064825" y="345525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… …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810274" y="3688906"/>
            <a:ext cx="101181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charset="0"/>
                <a:ea typeface="Roboto" charset="0"/>
                <a:cs typeface="Roboto" charset="0"/>
              </a:rPr>
              <a:t>Ecommerce</a:t>
            </a:r>
          </a:p>
        </p:txBody>
      </p:sp>
      <p:sp>
        <p:nvSpPr>
          <p:cNvPr id="60" name="Oval 59"/>
          <p:cNvSpPr/>
          <p:nvPr/>
        </p:nvSpPr>
        <p:spPr>
          <a:xfrm>
            <a:off x="1740705" y="3015072"/>
            <a:ext cx="1121258" cy="1075708"/>
          </a:xfrm>
          <a:prstGeom prst="ellipse">
            <a:avLst/>
          </a:prstGeom>
          <a:noFill/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02" y="3332509"/>
            <a:ext cx="402733" cy="40273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129644" y="2152693"/>
            <a:ext cx="229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Individual</a:t>
            </a:r>
          </a:p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transaction attacks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18725" y="1381830"/>
            <a:ext cx="165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5"/>
                </a:solidFill>
                <a:latin typeface="Roboto" charset="0"/>
                <a:ea typeface="Roboto" charset="0"/>
                <a:cs typeface="Roboto" charset="0"/>
              </a:rPr>
              <a:t>Multifaceted </a:t>
            </a:r>
          </a:p>
          <a:p>
            <a:r>
              <a:rPr lang="en-US" sz="1500" dirty="0" smtClean="0">
                <a:solidFill>
                  <a:schemeClr val="accent5"/>
                </a:solidFill>
                <a:latin typeface="Roboto" charset="0"/>
                <a:ea typeface="Roboto" charset="0"/>
                <a:cs typeface="Roboto" charset="0"/>
              </a:rPr>
              <a:t>fraud attacks:</a:t>
            </a:r>
            <a:endParaRPr lang="en-US" sz="1500" dirty="0">
              <a:solidFill>
                <a:schemeClr val="accent5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600" dirty="0">
              <a:solidFill>
                <a:schemeClr val="accent5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021668" y="2684664"/>
            <a:ext cx="9195" cy="358593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564239" y="2684665"/>
            <a:ext cx="9196" cy="367789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6029175" y="970868"/>
            <a:ext cx="269465" cy="289209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6283093" y="2826073"/>
            <a:ext cx="415949" cy="190706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85890" y="1036695"/>
            <a:ext cx="392559" cy="269042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831087" y="2874607"/>
            <a:ext cx="386630" cy="238237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-217451" y="2498825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charset="0"/>
                <a:ea typeface="Roboto" charset="0"/>
                <a:cs typeface="Roboto" charset="0"/>
              </a:rPr>
              <a:t>User Growth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72084" y="3636042"/>
            <a:ext cx="649448" cy="307777"/>
            <a:chOff x="380832" y="4240006"/>
            <a:chExt cx="685968" cy="439349"/>
          </a:xfrm>
        </p:grpSpPr>
        <p:sp>
          <p:nvSpPr>
            <p:cNvPr id="66" name="TextBox 65"/>
            <p:cNvSpPr txBox="1"/>
            <p:nvPr/>
          </p:nvSpPr>
          <p:spPr>
            <a:xfrm>
              <a:off x="380832" y="4240006"/>
              <a:ext cx="574309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10M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37354" y="1129366"/>
            <a:ext cx="598717" cy="307777"/>
            <a:chOff x="399759" y="2752125"/>
            <a:chExt cx="632372" cy="439349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79731" y="29718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99759" y="2752125"/>
              <a:ext cx="530286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10B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935481" y="4550526"/>
            <a:ext cx="73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2017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10967" y="2006829"/>
            <a:ext cx="515607" cy="307777"/>
            <a:chOff x="522205" y="4199925"/>
            <a:chExt cx="544595" cy="439349"/>
          </a:xfrm>
        </p:grpSpPr>
        <p:sp>
          <p:nvSpPr>
            <p:cNvPr id="82" name="TextBox 81"/>
            <p:cNvSpPr txBox="1"/>
            <p:nvPr/>
          </p:nvSpPr>
          <p:spPr>
            <a:xfrm>
              <a:off x="522205" y="4199925"/>
              <a:ext cx="423619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Roboto" charset="0"/>
                  <a:ea typeface="Roboto" charset="0"/>
                  <a:cs typeface="Roboto" charset="0"/>
                </a:rPr>
                <a:t>1</a:t>
              </a:r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B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 flipV="1">
            <a:off x="1056301" y="4548362"/>
            <a:ext cx="7025067" cy="577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1058185" y="1051016"/>
            <a:ext cx="24274" cy="34998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03384" y="4435814"/>
            <a:ext cx="0" cy="10676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264956" y="4436872"/>
            <a:ext cx="0" cy="10676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10182" y="1976578"/>
            <a:ext cx="210521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Mass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registration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Account take over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Transaction fraud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Promotional abuse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Fake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review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User acquisition fraud</a:t>
            </a:r>
          </a:p>
          <a:p>
            <a:endParaRPr lang="en-US" sz="1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Increasing Online Fraud Attack Surface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839134" y="5380667"/>
            <a:ext cx="1442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476829" y="2835942"/>
            <a:ext cx="744698" cy="307777"/>
            <a:chOff x="280222" y="4240006"/>
            <a:chExt cx="786578" cy="439349"/>
          </a:xfrm>
        </p:grpSpPr>
        <p:sp>
          <p:nvSpPr>
            <p:cNvPr id="90" name="TextBox 89"/>
            <p:cNvSpPr txBox="1"/>
            <p:nvPr/>
          </p:nvSpPr>
          <p:spPr>
            <a:xfrm>
              <a:off x="280222" y="4240006"/>
              <a:ext cx="680984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100M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89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3" grpId="0"/>
      <p:bldP spid="44" grpId="0"/>
      <p:bldP spid="59" grpId="0" animBg="1"/>
      <p:bldP spid="60" grpId="0" animBg="1"/>
      <p:bldP spid="68" grpId="0"/>
      <p:bldP spid="6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317" y="2861337"/>
            <a:ext cx="2989882" cy="19148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Fraud </a:t>
            </a:r>
            <a:r>
              <a:rPr lang="en-US" dirty="0"/>
              <a:t>Attacks Targeting Online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8" y="864515"/>
            <a:ext cx="2892685" cy="19002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17" y="864515"/>
            <a:ext cx="2546827" cy="211428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79" y="864515"/>
            <a:ext cx="2808146" cy="19968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84" y="2861337"/>
            <a:ext cx="3120536" cy="181268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2" y="2764715"/>
            <a:ext cx="2682511" cy="21284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482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294" y="103518"/>
            <a:ext cx="8469406" cy="645980"/>
          </a:xfrm>
        </p:spPr>
        <p:txBody>
          <a:bodyPr>
            <a:noAutofit/>
          </a:bodyPr>
          <a:lstStyle/>
          <a:p>
            <a:r>
              <a:rPr lang="en-US" dirty="0" smtClean="0"/>
              <a:t>Fraud Services Booming On The Dark Web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33" y="810211"/>
            <a:ext cx="3467297" cy="21741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29" y="2855568"/>
            <a:ext cx="3331374" cy="1872984"/>
          </a:xfrm>
          <a:prstGeom prst="rect">
            <a:avLst/>
          </a:prstGeom>
        </p:spPr>
      </p:pic>
      <p:sp>
        <p:nvSpPr>
          <p:cNvPr id="24" name="Content Placeholder 4"/>
          <p:cNvSpPr txBox="1">
            <a:spLocks/>
          </p:cNvSpPr>
          <p:nvPr/>
        </p:nvSpPr>
        <p:spPr>
          <a:xfrm>
            <a:off x="340238" y="884900"/>
            <a:ext cx="4144177" cy="3394075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Botnets and malware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Stolen identities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is-IS" sz="1500" dirty="0" smtClean="0">
                <a:latin typeface="Roboto" charset="0"/>
                <a:ea typeface="Roboto" charset="0"/>
                <a:cs typeface="Roboto" charset="0"/>
              </a:rPr>
              <a:t>Fake and compromised accounts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Financial accounts and credit cards</a:t>
            </a:r>
          </a:p>
        </p:txBody>
      </p:sp>
    </p:spTree>
    <p:extLst>
      <p:ext uri="{BB962C8B-B14F-4D97-AF65-F5344CB8AC3E}">
        <p14:creationId xmlns:p14="http://schemas.microsoft.com/office/powerpoint/2010/main" val="18072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Fraud Attack Techniques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Techniques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87453" y="969861"/>
            <a:ext cx="4144177" cy="339407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Device flashing</a:t>
            </a:r>
            <a: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IP obfuscation</a:t>
            </a:r>
            <a: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Aging "Sleeper Cell” </a:t>
            </a:r>
            <a:r>
              <a:rPr lang="is-IS" sz="1500" dirty="0" smtClean="0">
                <a:latin typeface="Roboto" charset="0"/>
                <a:ea typeface="Roboto" charset="0"/>
                <a:cs typeface="Roboto" charset="0"/>
              </a:rPr>
              <a:t>accounts</a:t>
            </a:r>
          </a:p>
        </p:txBody>
      </p:sp>
    </p:spTree>
    <p:extLst>
      <p:ext uri="{BB962C8B-B14F-4D97-AF65-F5344CB8AC3E}">
        <p14:creationId xmlns:p14="http://schemas.microsoft.com/office/powerpoint/2010/main" val="8855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Device Flashing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74" y="854896"/>
            <a:ext cx="4139754" cy="3186881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388003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Force a new device identifier to be created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Simulate appearance of many new devices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Look like random legitimate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Shape 791"/>
          <p:cNvSpPr txBox="1"/>
          <p:nvPr/>
        </p:nvSpPr>
        <p:spPr>
          <a:xfrm>
            <a:off x="5348748" y="4041777"/>
            <a:ext cx="3060146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Jailbroken phones being "flashed"</a:t>
            </a:r>
          </a:p>
        </p:txBody>
      </p:sp>
    </p:spTree>
    <p:extLst>
      <p:ext uri="{BB962C8B-B14F-4D97-AF65-F5344CB8AC3E}">
        <p14:creationId xmlns:p14="http://schemas.microsoft.com/office/powerpoint/2010/main" val="7084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taVisor">
  <a:themeElements>
    <a:clrScheme name="DataVisor">
      <a:dk1>
        <a:srgbClr val="494949"/>
      </a:dk1>
      <a:lt1>
        <a:srgbClr val="FFFFFF"/>
      </a:lt1>
      <a:dk2>
        <a:srgbClr val="888A8A"/>
      </a:dk2>
      <a:lt2>
        <a:srgbClr val="FFFFFF"/>
      </a:lt2>
      <a:accent1>
        <a:srgbClr val="15233C"/>
      </a:accent1>
      <a:accent2>
        <a:srgbClr val="F1AD19"/>
      </a:accent2>
      <a:accent3>
        <a:srgbClr val="4883C2"/>
      </a:accent3>
      <a:accent4>
        <a:srgbClr val="809B88"/>
      </a:accent4>
      <a:accent5>
        <a:srgbClr val="CE4949"/>
      </a:accent5>
      <a:accent6>
        <a:srgbClr val="FF9200"/>
      </a:accent6>
      <a:hlink>
        <a:srgbClr val="000055"/>
      </a:hlink>
      <a:folHlink>
        <a:srgbClr val="D6940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71450" indent="-171450">
          <a:buClr>
            <a:schemeClr val="accent2"/>
          </a:buClr>
          <a:buFont typeface="Arial" charset="0"/>
          <a:buChar char="•"/>
          <a:defRPr sz="1200" dirty="0" smtClean="0">
            <a:solidFill>
              <a:schemeClr val="tx2"/>
            </a:solidFill>
            <a:latin typeface="Roboto Light" charset="0"/>
            <a:ea typeface="Roboto Light" charset="0"/>
            <a:cs typeface="Roboto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taVisor" id="{86D80A28-CAA5-1E40-9D53-82C08C75437A}" vid="{DC2BA7FA-B672-D941-9476-61DBD75F19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DataVisor</Template>
  <TotalTime>30304</TotalTime>
  <Words>986</Words>
  <Application>Microsoft Macintosh PowerPoint</Application>
  <PresentationFormat>On-screen Show (16:9)</PresentationFormat>
  <Paragraphs>393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 Bold</vt:lpstr>
      <vt:lpstr>Calibri</vt:lpstr>
      <vt:lpstr>Courier New</vt:lpstr>
      <vt:lpstr>Roboto</vt:lpstr>
      <vt:lpstr>Roboto Condensed</vt:lpstr>
      <vt:lpstr>Roboto Light</vt:lpstr>
      <vt:lpstr>Roboto Medium</vt:lpstr>
      <vt:lpstr>Roboto Thin</vt:lpstr>
      <vt:lpstr>Titillium Web</vt:lpstr>
      <vt:lpstr>ヒラギノ角ゴ ProN W3</vt:lpstr>
      <vt:lpstr>Arial</vt:lpstr>
      <vt:lpstr>DataVisor</vt:lpstr>
      <vt:lpstr>PowerPoint Presentation</vt:lpstr>
      <vt:lpstr>Agenda</vt:lpstr>
      <vt:lpstr>PowerPoint Presentation</vt:lpstr>
      <vt:lpstr>The Increasing Online Fraud Attack Surface</vt:lpstr>
      <vt:lpstr>Fraud Attacks Targeting Online Services</vt:lpstr>
      <vt:lpstr>Fraud Services Booming On The Dark Web</vt:lpstr>
      <vt:lpstr>PowerPoint Presentation</vt:lpstr>
      <vt:lpstr>Attack Techniques</vt:lpstr>
      <vt:lpstr>Device Flashing</vt:lpstr>
      <vt:lpstr>Device Flashing: Fraudulent Purchases in Mobile Game Apps </vt:lpstr>
      <vt:lpstr>IP Obfuscation: Cloudhosting Services</vt:lpstr>
      <vt:lpstr>Cloud Services Hosting Fraudulent Accounts</vt:lpstr>
      <vt:lpstr>Cloud Attack: Fraudulent Online Purchases</vt:lpstr>
      <vt:lpstr>Cloud Attack: Mass Fake Bank Account Openings</vt:lpstr>
      <vt:lpstr>Cloud Attack: Spam in a Classifieds Marketplace</vt:lpstr>
      <vt:lpstr>Sleeper Cells: Appear Like Good Users</vt:lpstr>
      <vt:lpstr>Aging Accounts: Don’t Sleep on Sleeper Cells</vt:lpstr>
      <vt:lpstr>Sleeper Cells: Fake Reviews and Content</vt:lpstr>
      <vt:lpstr>PowerPoint Presentation</vt:lpstr>
      <vt:lpstr>The Hidden Enemy Within Your Service</vt:lpstr>
      <vt:lpstr>Detection Challenge</vt:lpstr>
      <vt:lpstr>PowerPoint Presentation</vt:lpstr>
      <vt:lpstr>Unsupervised Learning Algorithms</vt:lpstr>
      <vt:lpstr>Unsupervised Clustering</vt:lpstr>
      <vt:lpstr>Unsupervised Graph Analysis</vt:lpstr>
      <vt:lpstr>Leveraging Latest Big Data Technology</vt:lpstr>
      <vt:lpstr>Unsupervised Learning - Credit Card Application</vt:lpstr>
      <vt:lpstr>Unsupervised Learning – Discovering Hidden Correlations</vt:lpstr>
      <vt:lpstr>Unsupervised Learning – Seeing Bigger Picture</vt:lpstr>
      <vt:lpstr>Summary: Key Takeaways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Mother Ship</dc:creator>
  <cp:lastModifiedBy>Julian Wong</cp:lastModifiedBy>
  <cp:revision>1115</cp:revision>
  <cp:lastPrinted>2017-05-02T18:35:59Z</cp:lastPrinted>
  <dcterms:created xsi:type="dcterms:W3CDTF">2015-05-05T22:58:15Z</dcterms:created>
  <dcterms:modified xsi:type="dcterms:W3CDTF">2017-10-31T04:20:44Z</dcterms:modified>
</cp:coreProperties>
</file>